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8"/>
  </p:handoutMasterIdLst>
  <p:sldIdLst>
    <p:sldId id="257" r:id="rId2"/>
    <p:sldId id="316" r:id="rId3"/>
    <p:sldId id="318" r:id="rId4"/>
    <p:sldId id="324" r:id="rId5"/>
    <p:sldId id="332" r:id="rId6"/>
    <p:sldId id="319" r:id="rId7"/>
    <p:sldId id="330" r:id="rId8"/>
    <p:sldId id="327" r:id="rId9"/>
    <p:sldId id="323" r:id="rId10"/>
    <p:sldId id="320" r:id="rId11"/>
    <p:sldId id="325" r:id="rId12"/>
    <p:sldId id="331" r:id="rId13"/>
    <p:sldId id="321" r:id="rId14"/>
    <p:sldId id="286" r:id="rId15"/>
    <p:sldId id="329" r:id="rId16"/>
    <p:sldId id="317" r:id="rId1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33CC"/>
    <a:srgbClr val="FF0066"/>
    <a:srgbClr val="FFFF00"/>
    <a:srgbClr val="FFFF66"/>
    <a:srgbClr val="FF9933"/>
    <a:srgbClr val="66FF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19" autoAdjust="0"/>
    <p:restoredTop sz="94660"/>
  </p:normalViewPr>
  <p:slideViewPr>
    <p:cSldViewPr>
      <p:cViewPr varScale="1">
        <p:scale>
          <a:sx n="69" d="100"/>
          <a:sy n="69" d="100"/>
        </p:scale>
        <p:origin x="-3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0F46-E37B-4737-BE59-281B2E90B95A}" type="datetimeFigureOut">
              <a:rPr lang="en-US" smtClean="0"/>
              <a:pPr/>
              <a:t>15-Jan-14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B1045-1BE7-4818-94B6-D2EF21AD4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rc 2"/>
          <p:cNvSpPr>
            <a:spLocks/>
          </p:cNvSpPr>
          <p:nvPr/>
        </p:nvSpPr>
        <p:spPr bwMode="auto">
          <a:xfrm>
            <a:off x="0" y="6308725"/>
            <a:ext cx="2483768" cy="549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09184"/>
            <a:ext cx="9142413" cy="765175"/>
          </a:xfrm>
        </p:spPr>
        <p:txBody>
          <a:bodyPr anchor="b"/>
          <a:lstStyle>
            <a:lvl1pPr algn="ctr">
              <a:lnSpc>
                <a:spcPct val="80000"/>
              </a:lnSpc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388" y="908050"/>
            <a:ext cx="8785225" cy="5545138"/>
          </a:xfrm>
        </p:spPr>
        <p:txBody>
          <a:bodyPr/>
          <a:lstStyle>
            <a:lvl1pPr marL="531813" indent="-531813">
              <a:buClr>
                <a:srgbClr val="FFFF00"/>
              </a:buClr>
              <a:buSzTx/>
              <a:buFont typeface="Wingdings" pitchFamily="2" charset="2"/>
              <a:buChar char="v"/>
              <a:defRPr sz="3200" b="1"/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63777" y="6463216"/>
            <a:ext cx="2195735" cy="476672"/>
          </a:xfrm>
        </p:spPr>
        <p:txBody>
          <a:bodyPr/>
          <a:lstStyle>
            <a:lvl1pPr algn="l">
              <a:defRPr sz="2800" b="1">
                <a:solidFill>
                  <a:srgbClr val="FF9900"/>
                </a:solidFill>
                <a:latin typeface="Monotype Corsiva" pitchFamily="66" charset="0"/>
              </a:defRPr>
            </a:lvl1pPr>
          </a:lstStyle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FEB8EB-4CC6-48CD-A92A-A667E580D5A3}" type="slidenum">
              <a:rPr lang="en-AU"/>
              <a:pPr/>
              <a:t>‹#›</a:t>
            </a:fld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20688"/>
            <a:ext cx="8604448" cy="3130277"/>
          </a:xfrm>
        </p:spPr>
        <p:txBody>
          <a:bodyPr/>
          <a:lstStyle/>
          <a:p>
            <a:pPr algn="ctr">
              <a:lnSpc>
                <a:spcPct val="8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AU" sz="7200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“The Sabbath – Its Prophecies, Principles and Prospects”</a:t>
            </a:r>
            <a:endParaRPr lang="en-AU" sz="7200" dirty="0">
              <a:ln>
                <a:solidFill>
                  <a:schemeClr val="tx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528" y="3784391"/>
            <a:ext cx="849662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000" dirty="0">
                <a:solidFill>
                  <a:srgbClr val="FFFF00"/>
                </a:solidFill>
                <a:latin typeface="Arial Black" pitchFamily="34" charset="0"/>
              </a:rPr>
              <a:t>Study 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4</a:t>
            </a:r>
          </a:p>
          <a:p>
            <a:pPr algn="ctr">
              <a:spcBef>
                <a:spcPts val="1200"/>
              </a:spcBef>
            </a:pP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“The Son of man is Lord of the Sabbath”</a:t>
            </a:r>
            <a:endParaRPr lang="en-A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The crippled woman loosed on the Sabbath – </a:t>
            </a:r>
            <a:r>
              <a:rPr lang="en-AU" sz="4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Luke 13:11-17</a:t>
            </a:r>
            <a:endParaRPr lang="en-AU" sz="40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243783"/>
            <a:ext cx="8785101" cy="1152128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 smtClean="0">
                <a:solidFill>
                  <a:srgbClr val="00FF00"/>
                </a:solidFill>
              </a:rPr>
              <a:t>“Infirmity”</a:t>
            </a:r>
            <a:r>
              <a:rPr lang="en-AU" sz="3200" dirty="0" smtClean="0"/>
              <a:t> = weakness of flesh. </a:t>
            </a:r>
            <a:r>
              <a:rPr lang="en-AU" sz="3200" dirty="0" smtClean="0">
                <a:solidFill>
                  <a:srgbClr val="FFFF00"/>
                </a:solidFill>
              </a:rPr>
              <a:t>18 is the vital link</a:t>
            </a:r>
            <a:r>
              <a:rPr lang="en-AU" sz="3200" dirty="0" smtClean="0"/>
              <a:t> with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V.4</a:t>
            </a:r>
            <a:r>
              <a:rPr lang="en-AU" sz="3200" dirty="0" smtClean="0"/>
              <a:t> – shared same destiny.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2226918"/>
            <a:ext cx="5386745" cy="3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lnSpc>
                <a:spcPct val="9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b="1" dirty="0" smtClean="0">
                <a:solidFill>
                  <a:srgbClr val="FFFF00"/>
                </a:solidFill>
                <a:latin typeface="+mn-lt"/>
              </a:rPr>
              <a:t>18 victims </a:t>
            </a:r>
            <a:r>
              <a:rPr lang="en-AU" sz="3200" b="1" dirty="0" smtClean="0">
                <a:latin typeface="+mn-lt"/>
              </a:rPr>
              <a:t>of Tower of Siloam died instantly thrust to the ground – the woman glacially heading the same way.</a:t>
            </a:r>
          </a:p>
        </p:txBody>
      </p:sp>
      <p:pic>
        <p:nvPicPr>
          <p:cNvPr id="7" name="Picture 6" descr="towerSiloa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9379" y="2307315"/>
            <a:ext cx="3379200" cy="450912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Picture 7" descr="13-bent-over-wo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2479" y="4737922"/>
            <a:ext cx="2885570" cy="207851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9" name="Arc 8"/>
          <p:cNvSpPr/>
          <p:nvPr/>
        </p:nvSpPr>
        <p:spPr>
          <a:xfrm rot="20993696">
            <a:off x="4225943" y="5702171"/>
            <a:ext cx="357263" cy="1514332"/>
          </a:xfrm>
          <a:prstGeom prst="arc">
            <a:avLst>
              <a:gd name="adj1" fmla="val 16200000"/>
              <a:gd name="adj2" fmla="val 3370689"/>
            </a:avLst>
          </a:prstGeom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8666" y="4888481"/>
            <a:ext cx="21491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Osteoporosis – Not uncommon among aged women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5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94" y="1357357"/>
            <a:ext cx="8796793" cy="1063532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kern="1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V.13</a:t>
            </a:r>
            <a:r>
              <a:rPr lang="en-AU" dirty="0" smtClean="0"/>
              <a:t> - Jesus uses his hands to straighten her and unloose the heavy burden.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The crippled woman loosed on the Sabbath – </a:t>
            </a:r>
            <a:r>
              <a:rPr kumimoji="0" lang="en-AU" sz="4000" b="1" i="0" u="none" strike="noStrike" kern="0" cap="none" spc="0" normalizeH="0" baseline="0" noProof="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Luke 13:11-17</a:t>
            </a:r>
            <a:endParaRPr kumimoji="0" lang="en-AU" sz="4000" b="1" i="0" u="none" strike="noStrike" kern="0" cap="none" spc="0" normalizeH="0" baseline="0" noProof="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8" name="Picture 7" descr="Jesus_healing_the_bowed_wo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2241" y="2376120"/>
            <a:ext cx="3707904" cy="4468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390" y="2393178"/>
            <a:ext cx="3467506" cy="391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lnSpc>
                <a:spcPct val="9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b="1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V.15</a:t>
            </a:r>
            <a:r>
              <a:rPr lang="en-AU" sz="3200" b="1" dirty="0" smtClean="0">
                <a:latin typeface="+mn-lt"/>
              </a:rPr>
              <a:t> - They exercised dominion over animals (Israel) on Sabbath out of </a:t>
            </a:r>
            <a:r>
              <a:rPr lang="en-AU" sz="3200" b="1" dirty="0" smtClean="0">
                <a:solidFill>
                  <a:srgbClr val="FFFF00"/>
                </a:solidFill>
                <a:latin typeface="+mn-lt"/>
              </a:rPr>
              <a:t>self-interest</a:t>
            </a:r>
            <a:r>
              <a:rPr lang="en-AU" sz="3200" b="1" dirty="0" smtClean="0">
                <a:latin typeface="+mn-lt"/>
              </a:rPr>
              <a:t>.</a:t>
            </a:r>
          </a:p>
        </p:txBody>
      </p:sp>
      <p:pic>
        <p:nvPicPr>
          <p:cNvPr id="10" name="Picture 9" descr="cow-drinking-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1856" y="3113258"/>
            <a:ext cx="1863439" cy="249289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565"/>
            <a:ext cx="9144000" cy="14127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The crippled woman loosed on the Sabbath – </a:t>
            </a:r>
            <a:r>
              <a:rPr lang="en-AU" sz="4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Luke 13:11-17</a:t>
            </a:r>
            <a:endParaRPr lang="en-AU" sz="40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484784"/>
            <a:ext cx="8785101" cy="1656184"/>
          </a:xfrm>
        </p:spPr>
        <p:txBody>
          <a:bodyPr/>
          <a:lstStyle/>
          <a:p>
            <a:pPr marL="533400" indent="-533400"/>
            <a:r>
              <a:rPr lang="en-AU" dirty="0" smtClean="0"/>
              <a:t>Imperative to loose this woman on the Sabbath – she was a </a:t>
            </a:r>
            <a:r>
              <a:rPr lang="en-AU" dirty="0" smtClean="0">
                <a:solidFill>
                  <a:srgbClr val="00FF00"/>
                </a:solidFill>
              </a:rPr>
              <a:t>microcosm</a:t>
            </a:r>
            <a:r>
              <a:rPr lang="en-AU" dirty="0" smtClean="0"/>
              <a:t> of the whole race, all of whom are inexorably descending to the grave.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96100" y="3573016"/>
            <a:ext cx="4807948" cy="289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lnSpc>
                <a:spcPct val="9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b="1" dirty="0" smtClean="0">
                <a:latin typeface="+mn-lt"/>
              </a:rPr>
              <a:t>Context the Kingdom </a:t>
            </a:r>
            <a:r>
              <a:rPr lang="en-AU" sz="3200" b="1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V.18</a:t>
            </a:r>
            <a:r>
              <a:rPr lang="en-AU" sz="3200" b="1" dirty="0" smtClean="0">
                <a:latin typeface="+mn-lt"/>
              </a:rPr>
              <a:t> – Quotes </a:t>
            </a:r>
            <a:r>
              <a:rPr lang="en-AU" sz="3200" b="1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Ps. 118:24 </a:t>
            </a:r>
            <a:r>
              <a:rPr lang="en-AU" sz="3200" b="1" dirty="0" smtClean="0">
                <a:latin typeface="+mn-lt"/>
              </a:rPr>
              <a:t>in </a:t>
            </a:r>
            <a:r>
              <a:rPr lang="en-AU" sz="3200" b="1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V.35</a:t>
            </a:r>
            <a:r>
              <a:rPr lang="en-AU" sz="3200" b="1" dirty="0" smtClean="0">
                <a:latin typeface="+mn-lt"/>
              </a:rPr>
              <a:t> (refers to the Millennium – </a:t>
            </a:r>
            <a:r>
              <a:rPr lang="en-AU" sz="3200" b="1" dirty="0" smtClean="0">
                <a:ln w="19050">
                  <a:solidFill>
                    <a:schemeClr val="tx1"/>
                  </a:solidFill>
                </a:ln>
                <a:solidFill>
                  <a:srgbClr val="00FFFF"/>
                </a:solidFill>
                <a:latin typeface="+mn-lt"/>
              </a:rPr>
              <a:t>the Sabbath Day</a:t>
            </a:r>
            <a:r>
              <a:rPr lang="en-AU" sz="3200" b="1" dirty="0" smtClean="0">
                <a:latin typeface="+mn-lt"/>
              </a:rPr>
              <a:t>).</a:t>
            </a:r>
          </a:p>
        </p:txBody>
      </p:sp>
      <p:pic>
        <p:nvPicPr>
          <p:cNvPr id="8" name="Picture 7" descr="Sanctuary 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7388" y="3888432"/>
            <a:ext cx="4166612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6985"/>
            <a:ext cx="9144000" cy="764704"/>
          </a:xfrm>
        </p:spPr>
        <p:txBody>
          <a:bodyPr/>
          <a:lstStyle/>
          <a:p>
            <a:r>
              <a:rPr lang="en-AU" dirty="0" smtClean="0"/>
              <a:t>The exhortation for us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115" y="949615"/>
            <a:ext cx="8569647" cy="5400675"/>
          </a:xfrm>
        </p:spPr>
        <p:txBody>
          <a:bodyPr/>
          <a:lstStyle/>
          <a:p>
            <a:pPr marL="533400" indent="-5334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Isa. 58:6 </a:t>
            </a:r>
            <a:r>
              <a:rPr lang="en-US" dirty="0" smtClean="0">
                <a:latin typeface="Bookman Old Style" pitchFamily="18" charset="0"/>
              </a:rPr>
              <a:t>- </a:t>
            </a:r>
            <a:r>
              <a:rPr lang="en-US" dirty="0" smtClean="0">
                <a:solidFill>
                  <a:srgbClr val="00FF00"/>
                </a:solidFill>
                <a:latin typeface="Bookman Old Style" pitchFamily="18" charset="0"/>
              </a:rPr>
              <a:t>“Is not this the fast that I have chosen? to loose the bands of wickedness, to undo the heavy burdens, and to let the oppressed go free, and that ye break every yoke?” </a:t>
            </a:r>
            <a:endParaRPr lang="en-AU" sz="3200" dirty="0" smtClean="0">
              <a:solidFill>
                <a:srgbClr val="00FF00"/>
              </a:solidFill>
              <a:latin typeface="Bookman Old Style" pitchFamily="18" charset="0"/>
            </a:endParaRPr>
          </a:p>
          <a:p>
            <a:pPr marL="533400" indent="-533400">
              <a:lnSpc>
                <a:spcPct val="95000"/>
              </a:lnSpc>
            </a:pPr>
            <a:r>
              <a:rPr lang="en-AU" sz="3200" dirty="0" smtClean="0"/>
              <a:t>Let us exercise dominion over carnality now in prospect of the Sabbath day.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/>
              <a:t>Let us use the </a:t>
            </a:r>
            <a:r>
              <a:rPr lang="en-AU" dirty="0" smtClean="0">
                <a:solidFill>
                  <a:srgbClr val="FFFF00"/>
                </a:solidFill>
              </a:rPr>
              <a:t>‘open hand’</a:t>
            </a:r>
            <a:r>
              <a:rPr lang="en-AU" dirty="0" smtClean="0"/>
              <a:t> to assist our brethren and sisters to bear their burdens.</a:t>
            </a:r>
          </a:p>
          <a:p>
            <a:pPr marL="720725" indent="-720725">
              <a:lnSpc>
                <a:spcPct val="95000"/>
              </a:lnSpc>
              <a:spcBef>
                <a:spcPts val="0"/>
              </a:spcBef>
              <a:buSzPct val="70000"/>
              <a:buNone/>
            </a:pPr>
            <a:r>
              <a:rPr lang="en-AU" sz="4800" b="0" dirty="0" smtClean="0">
                <a:solidFill>
                  <a:srgbClr val="FFFF00"/>
                </a:solidFill>
                <a:latin typeface="Arial Black" pitchFamily="34" charset="0"/>
              </a:rPr>
              <a:t>   It’s all in the mind!</a:t>
            </a:r>
            <a:endParaRPr lang="en-AU" sz="4800" b="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pic>
        <p:nvPicPr>
          <p:cNvPr id="5" name="Picture 4" descr="article-2020546-0B3C6CD200000578-128_468x403.jpg"/>
          <p:cNvPicPr>
            <a:picLocks noChangeAspect="1"/>
          </p:cNvPicPr>
          <p:nvPr/>
        </p:nvPicPr>
        <p:blipFill>
          <a:blip r:embed="rId2" cstate="print"/>
          <a:srcRect l="6637" r="10015" b="4435"/>
          <a:stretch>
            <a:fillRect/>
          </a:stretch>
        </p:blipFill>
        <p:spPr>
          <a:xfrm>
            <a:off x="7489808" y="5229201"/>
            <a:ext cx="1632552" cy="1611886"/>
          </a:xfrm>
          <a:prstGeom prst="rect">
            <a:avLst/>
          </a:prstGeom>
        </p:spPr>
      </p:pic>
      <p:pic>
        <p:nvPicPr>
          <p:cNvPr id="7" name="Picture 6" descr="15275247-a-clenched-fist-held-high-in-prot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8114" y="5448343"/>
            <a:ext cx="888504" cy="1221018"/>
          </a:xfrm>
          <a:prstGeom prst="rect">
            <a:avLst/>
          </a:prstGeom>
        </p:spPr>
      </p:pic>
      <p:pic>
        <p:nvPicPr>
          <p:cNvPr id="8" name="Picture 7" descr="843061-man-hand-holding-bread-close-up-shoot.jpg"/>
          <p:cNvPicPr>
            <a:picLocks noChangeAspect="1"/>
          </p:cNvPicPr>
          <p:nvPr/>
        </p:nvPicPr>
        <p:blipFill>
          <a:blip r:embed="rId4" cstate="print"/>
          <a:srcRect l="4889" t="7351"/>
          <a:stretch>
            <a:fillRect/>
          </a:stretch>
        </p:blipFill>
        <p:spPr>
          <a:xfrm>
            <a:off x="7812360" y="5531976"/>
            <a:ext cx="1067461" cy="691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49275"/>
            <a:ext cx="8785100" cy="2159000"/>
          </a:xfrm>
        </p:spPr>
        <p:txBody>
          <a:bodyPr/>
          <a:lstStyle/>
          <a:p>
            <a:pPr marL="0" indent="0" algn="ctr">
              <a:lnSpc>
                <a:spcPct val="95000"/>
              </a:lnSpc>
              <a:buFont typeface="Wingdings" pitchFamily="2" charset="2"/>
              <a:buNone/>
            </a:pPr>
            <a:r>
              <a:rPr lang="en-AU" sz="72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Next Study</a:t>
            </a:r>
          </a:p>
          <a:p>
            <a:pPr marL="0" indent="0" algn="ctr">
              <a:lnSpc>
                <a:spcPct val="95000"/>
              </a:lnSpc>
              <a:buFont typeface="Wingdings" pitchFamily="2" charset="2"/>
              <a:buNone/>
            </a:pPr>
            <a:r>
              <a:rPr lang="en-AU" sz="4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(God willing)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23528" y="3352343"/>
            <a:ext cx="849662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000" dirty="0">
                <a:solidFill>
                  <a:srgbClr val="FFFF00"/>
                </a:solidFill>
                <a:latin typeface="Arial Black" pitchFamily="34" charset="0"/>
              </a:rPr>
              <a:t>Study 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5</a:t>
            </a:r>
          </a:p>
          <a:p>
            <a:pPr algn="ctr">
              <a:spcBef>
                <a:spcPts val="1200"/>
              </a:spcBef>
            </a:pP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“The Sabbath was made for man”</a:t>
            </a:r>
            <a:endParaRPr lang="en-A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AU" dirty="0"/>
              <a:t>… </a:t>
            </a:r>
            <a:r>
              <a:rPr lang="en-AU" dirty="0">
                <a:solidFill>
                  <a:srgbClr val="FF0000"/>
                </a:solidFill>
              </a:rPr>
              <a:t>….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08050"/>
            <a:ext cx="8713788" cy="5400675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/>
              <a:t>...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en-AU" dirty="0" smtClean="0"/>
              <a:t>The title “The Son of man”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08050"/>
            <a:ext cx="8713788" cy="5400675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 smtClean="0"/>
              <a:t>Refers to delegated divine authority – not primarily to his humanity –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Ps. 8:4; 80:17</a:t>
            </a:r>
            <a:r>
              <a:rPr lang="en-AU" sz="3200" dirty="0" smtClean="0"/>
              <a:t>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5:17-30 </a:t>
            </a:r>
            <a:r>
              <a:rPr lang="en-AU" dirty="0" smtClean="0"/>
              <a:t>– Delegated to exercise dominion over sin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Luke 5:24</a:t>
            </a:r>
            <a:r>
              <a:rPr lang="en-AU" dirty="0" smtClean="0"/>
              <a:t>.</a:t>
            </a:r>
          </a:p>
          <a:p>
            <a:pPr marL="533400" indent="-533400">
              <a:lnSpc>
                <a:spcPct val="95000"/>
              </a:lnSpc>
            </a:pPr>
            <a:r>
              <a:rPr lang="en-AU" sz="3200" dirty="0" smtClean="0"/>
              <a:t>85 </a:t>
            </a:r>
            <a:r>
              <a:rPr lang="en-AU" sz="3200" dirty="0" err="1" smtClean="0"/>
              <a:t>occs</a:t>
            </a:r>
            <a:r>
              <a:rPr lang="en-AU" sz="3200" dirty="0" smtClean="0"/>
              <a:t>. N.T. (32 Matt., 15 Mark, 26 Luke, 12 John) – 92 “son of man” in Ezekiel.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/>
              <a:t>Based on assumption by last Adam of dominion lost by first Adam to sin.</a:t>
            </a:r>
          </a:p>
          <a:p>
            <a:pPr marL="533400" indent="-533400">
              <a:lnSpc>
                <a:spcPct val="95000"/>
              </a:lnSpc>
            </a:pPr>
            <a:r>
              <a:rPr lang="en-AU" sz="3200" dirty="0" smtClean="0"/>
              <a:t>Additional proof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 9:5-8; 16:13-16; 26:63-64</a:t>
            </a:r>
            <a:r>
              <a:rPr lang="en-AU" sz="3200" dirty="0" smtClean="0"/>
              <a:t>.</a:t>
            </a:r>
            <a:endParaRPr lang="en-AU" sz="32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en-AU" dirty="0" smtClean="0"/>
              <a:t>The Lord’s course set at Nazareth - </a:t>
            </a:r>
            <a:r>
              <a:rPr lang="en-AU" sz="4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Luke 4:16-19;29-31</a:t>
            </a:r>
            <a:endParaRPr lang="en-AU" sz="40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285348"/>
            <a:ext cx="8785101" cy="2692006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200" dirty="0" smtClean="0"/>
              <a:t>Mind in Isaiah on the Sabbath day – Quotes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Isa. 61:1-2 </a:t>
            </a:r>
            <a:r>
              <a:rPr lang="en-AU" sz="3200" dirty="0" smtClean="0"/>
              <a:t>but with echoes of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Isa. 58, 59 </a:t>
            </a:r>
            <a:r>
              <a:rPr lang="en-AU" dirty="0" smtClean="0"/>
              <a:t>– releasing captives, etc.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/>
              <a:t>Allusion also to </a:t>
            </a: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Isa 29:11-12 </a:t>
            </a:r>
            <a:r>
              <a:rPr lang="en-US" dirty="0" smtClean="0"/>
              <a:t>–</a:t>
            </a: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ookman Old Style" pitchFamily="18" charset="0"/>
              </a:rPr>
              <a:t>“And the vision of all is become unto you as the words of a book that is sealed, which men deliver to one that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pic>
        <p:nvPicPr>
          <p:cNvPr id="5" name="Picture 4" descr="File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7037" y="3861048"/>
            <a:ext cx="2050818" cy="2996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3750207"/>
            <a:ext cx="7272808" cy="277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lnSpc>
                <a:spcPct val="95000"/>
              </a:lnSpc>
              <a:spcBef>
                <a:spcPct val="20000"/>
              </a:spcBef>
              <a:buClr>
                <a:srgbClr val="FFFF00"/>
              </a:buClr>
            </a:pPr>
            <a:r>
              <a:rPr lang="en-US" sz="2400" b="1" dirty="0" smtClean="0">
                <a:latin typeface="Bookman Old Style" pitchFamily="18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Bookman Old Style" pitchFamily="18" charset="0"/>
              </a:rPr>
              <a:t>is learned, saying, Read this, I pray thee: and he </a:t>
            </a:r>
            <a:r>
              <a:rPr lang="en-US" sz="2400" b="1" dirty="0" err="1" smtClean="0">
                <a:solidFill>
                  <a:srgbClr val="FFFF00"/>
                </a:solidFill>
                <a:latin typeface="Bookman Old Style" pitchFamily="18" charset="0"/>
              </a:rPr>
              <a:t>saith</a:t>
            </a:r>
            <a:r>
              <a:rPr lang="en-US" sz="2400" b="1" dirty="0" smtClean="0">
                <a:solidFill>
                  <a:srgbClr val="FFFF00"/>
                </a:solidFill>
                <a:latin typeface="Bookman Old Style" pitchFamily="18" charset="0"/>
              </a:rPr>
              <a:t>, I cannot; for it is sealed: And the book is delivered to him that is not learned, saying, Read this, I pray thee: and he </a:t>
            </a:r>
            <a:r>
              <a:rPr lang="en-US" sz="2400" b="1" dirty="0" err="1" smtClean="0">
                <a:solidFill>
                  <a:srgbClr val="FFFF00"/>
                </a:solidFill>
                <a:latin typeface="Bookman Old Style" pitchFamily="18" charset="0"/>
              </a:rPr>
              <a:t>saith</a:t>
            </a:r>
            <a:r>
              <a:rPr lang="en-US" sz="2400" b="1" dirty="0" smtClean="0">
                <a:solidFill>
                  <a:srgbClr val="FFFF00"/>
                </a:solidFill>
                <a:latin typeface="Bookman Old Style" pitchFamily="18" charset="0"/>
              </a:rPr>
              <a:t>, I am not learned.”</a:t>
            </a:r>
            <a:endParaRPr lang="en-AU" sz="24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b="1" dirty="0" smtClean="0">
                <a:latin typeface="+mn-lt"/>
              </a:rPr>
              <a:t>Exercises dominion </a:t>
            </a:r>
            <a:r>
              <a:rPr lang="en-AU" sz="3200" b="1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V.30</a:t>
            </a:r>
            <a:r>
              <a:rPr lang="en-AU" sz="3200" b="1" dirty="0" smtClean="0">
                <a:latin typeface="+mn-lt"/>
              </a:rPr>
              <a:t> – Word was with power on Sabbath.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The context </a:t>
            </a:r>
            <a:r>
              <a:rPr lang="en-AU" dirty="0" smtClean="0"/>
              <a:t>of </a:t>
            </a: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Matt. 12:1-13</a:t>
            </a:r>
            <a:endParaRPr lang="en-AU" sz="40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836712"/>
            <a:ext cx="8785101" cy="5616624"/>
          </a:xfrm>
        </p:spPr>
        <p:txBody>
          <a:bodyPr/>
          <a:lstStyle/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sz="3200" dirty="0" smtClean="0"/>
              <a:t>Context 3 Sabbaths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Luke 6:1 </a:t>
            </a:r>
            <a:r>
              <a:rPr lang="en-AU" sz="3200" dirty="0" smtClean="0"/>
              <a:t>– Subject is the Sabbath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 11:25-30</a:t>
            </a:r>
            <a:r>
              <a:rPr lang="en-AU" sz="3200" dirty="0" smtClean="0"/>
              <a:t>.</a:t>
            </a:r>
          </a:p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V.3-5</a:t>
            </a:r>
            <a:r>
              <a:rPr lang="en-AU" dirty="0" smtClean="0"/>
              <a:t> - David exercised dominion on the Sabbath like priests. </a:t>
            </a:r>
          </a:p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V.6-8 </a:t>
            </a:r>
            <a:r>
              <a:rPr lang="en-AU" dirty="0" smtClean="0"/>
              <a:t>-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Hos. 6:6 </a:t>
            </a:r>
            <a:r>
              <a:rPr lang="en-AU" dirty="0" smtClean="0"/>
              <a:t>– </a:t>
            </a:r>
            <a:r>
              <a:rPr lang="en-AU" sz="2800" dirty="0" smtClean="0">
                <a:solidFill>
                  <a:srgbClr val="FFFF00"/>
                </a:solidFill>
                <a:latin typeface="Bookman Old Style" pitchFamily="18" charset="0"/>
              </a:rPr>
              <a:t>“</a:t>
            </a: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For I desired </a:t>
            </a:r>
            <a:r>
              <a:rPr lang="en-US" sz="2800" dirty="0" smtClean="0">
                <a:ln w="19050">
                  <a:solidFill>
                    <a:schemeClr val="tx1"/>
                  </a:solidFill>
                </a:ln>
                <a:solidFill>
                  <a:srgbClr val="00FFFF"/>
                </a:solidFill>
                <a:latin typeface="Bookman Old Style" pitchFamily="18" charset="0"/>
              </a:rPr>
              <a:t>mercy</a:t>
            </a: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, and not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Bookman Old Style" pitchFamily="18" charset="0"/>
              </a:rPr>
              <a:t>sacrifice</a:t>
            </a: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; and </a:t>
            </a:r>
            <a:r>
              <a:rPr lang="en-US" sz="2800" dirty="0" smtClean="0">
                <a:ln w="19050">
                  <a:solidFill>
                    <a:schemeClr val="tx1"/>
                  </a:solidFill>
                </a:ln>
                <a:solidFill>
                  <a:srgbClr val="00FFFF"/>
                </a:solidFill>
                <a:latin typeface="Bookman Old Style" pitchFamily="18" charset="0"/>
              </a:rPr>
              <a:t>the knowledge of God</a:t>
            </a: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 more than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Bookman Old Style" pitchFamily="18" charset="0"/>
              </a:rPr>
              <a:t>burnt offerings</a:t>
            </a: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.”</a:t>
            </a:r>
            <a:r>
              <a:rPr lang="en-AU" sz="24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AU" dirty="0" smtClean="0"/>
              <a:t>–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Knowledge of God </a:t>
            </a:r>
            <a:r>
              <a:rPr lang="en-AU" sz="3200" dirty="0" smtClean="0"/>
              <a:t>(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Jer. 22:15-16</a:t>
            </a:r>
            <a:r>
              <a:rPr lang="en-AU" sz="3200" dirty="0" smtClean="0"/>
              <a:t>) – </a:t>
            </a:r>
            <a:r>
              <a:rPr lang="en-AU" sz="2800" dirty="0" smtClean="0">
                <a:ln w="19050"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Mercy</a:t>
            </a:r>
            <a:r>
              <a:rPr lang="en-AU" sz="2800" dirty="0" smtClean="0"/>
              <a:t> = Positives (Sabbath) – </a:t>
            </a:r>
            <a:r>
              <a:rPr lang="en-AU" sz="2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Sacrifice</a:t>
            </a:r>
            <a:r>
              <a:rPr lang="en-AU" sz="2800" dirty="0" smtClean="0"/>
              <a:t> = Negatives.</a:t>
            </a:r>
          </a:p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V.9</a:t>
            </a:r>
            <a:r>
              <a:rPr lang="en-AU" dirty="0" smtClean="0">
                <a:solidFill>
                  <a:srgbClr val="00FF00"/>
                </a:solidFill>
              </a:rPr>
              <a:t> </a:t>
            </a:r>
            <a:r>
              <a:rPr lang="en-AU" dirty="0" smtClean="0"/>
              <a:t>-</a:t>
            </a:r>
            <a:r>
              <a:rPr lang="en-AU" dirty="0" smtClean="0">
                <a:solidFill>
                  <a:srgbClr val="00FF00"/>
                </a:solidFill>
              </a:rPr>
              <a:t> “Their synagogue” </a:t>
            </a:r>
            <a:r>
              <a:rPr lang="en-AU" dirty="0" smtClean="0"/>
              <a:t>– Their attitude represented by man with withered hand.</a:t>
            </a:r>
            <a:endParaRPr lang="en-AU" sz="32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6985"/>
            <a:ext cx="9144000" cy="764704"/>
          </a:xfrm>
        </p:spPr>
        <p:txBody>
          <a:bodyPr/>
          <a:lstStyle/>
          <a:p>
            <a:r>
              <a:rPr lang="en-AU" dirty="0" smtClean="0"/>
              <a:t>The Sabbath and Jewish law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95" y="852630"/>
            <a:ext cx="8796793" cy="2676088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Rabbinical law </a:t>
            </a:r>
            <a:r>
              <a:rPr lang="en-US" dirty="0" smtClean="0"/>
              <a:t>stated – </a:t>
            </a:r>
            <a:r>
              <a:rPr lang="en-US" dirty="0" smtClean="0">
                <a:latin typeface="Bookman Old Style" pitchFamily="18" charset="0"/>
              </a:rPr>
              <a:t>“He that reaps </a:t>
            </a:r>
            <a:r>
              <a:rPr lang="en-US" dirty="0" smtClean="0"/>
              <a:t>(on the Sabbath day</a:t>
            </a:r>
            <a:r>
              <a:rPr lang="en-US" dirty="0" smtClean="0">
                <a:latin typeface="Bookman Old Style" pitchFamily="18" charset="0"/>
              </a:rPr>
              <a:t>) ever so little, is guilty</a:t>
            </a:r>
            <a:r>
              <a:rPr lang="en-US" dirty="0" smtClean="0"/>
              <a:t> (of stoning), </a:t>
            </a:r>
            <a:r>
              <a:rPr lang="en-AU" dirty="0" smtClean="0">
                <a:latin typeface="Bookman Old Style" pitchFamily="18" charset="0"/>
              </a:rPr>
              <a:t>an</a:t>
            </a:r>
            <a:r>
              <a:rPr lang="en-US" dirty="0" smtClean="0">
                <a:latin typeface="Bookman Old Style" pitchFamily="18" charset="0"/>
              </a:rPr>
              <a:t>d plucking of ears of corn is a derivative of reaping.”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pic>
        <p:nvPicPr>
          <p:cNvPr id="5" name="Picture 4" descr="Whe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621" y="2996952"/>
            <a:ext cx="4000379" cy="38610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0" y="3415145"/>
            <a:ext cx="5076000" cy="34163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 smtClean="0">
                <a:solidFill>
                  <a:schemeClr val="bg1"/>
                </a:solidFill>
                <a:latin typeface="Impact" pitchFamily="34" charset="0"/>
              </a:rPr>
              <a:t>Jewish law prohibits doing any form of “work” (</a:t>
            </a:r>
            <a:r>
              <a:rPr lang="en-US" sz="3000" i="1" dirty="0" err="1" smtClean="0">
                <a:solidFill>
                  <a:schemeClr val="bg1"/>
                </a:solidFill>
                <a:latin typeface="Impact" pitchFamily="34" charset="0"/>
              </a:rPr>
              <a:t>melakhah</a:t>
            </a:r>
            <a:r>
              <a:rPr lang="en-US" sz="3000" dirty="0" smtClean="0">
                <a:solidFill>
                  <a:schemeClr val="bg1"/>
                </a:solidFill>
                <a:latin typeface="Impact" pitchFamily="34" charset="0"/>
              </a:rPr>
              <a:t>  = “deliberate activity”). The 39 categories of  work include plowing earth, sowing, reaping, binding sheaves, threshing, winnowing, selecting, grinding, sifting, etc.</a:t>
            </a:r>
            <a:endParaRPr lang="en-US" sz="3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130"/>
            <a:ext cx="9144000" cy="765175"/>
          </a:xfrm>
        </p:spPr>
        <p:txBody>
          <a:bodyPr/>
          <a:lstStyle/>
          <a:p>
            <a:r>
              <a:rPr lang="en-AU" dirty="0" smtClean="0"/>
              <a:t>David exercised dominion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839444"/>
            <a:ext cx="8769083" cy="5685899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Mark 2:26 </a:t>
            </a:r>
            <a:r>
              <a:rPr lang="en-AU" sz="3200" dirty="0" smtClean="0"/>
              <a:t>– </a:t>
            </a:r>
            <a:r>
              <a:rPr lang="en-AU" sz="3200" dirty="0" smtClean="0">
                <a:solidFill>
                  <a:srgbClr val="00FF00"/>
                </a:solidFill>
              </a:rPr>
              <a:t>“How he went into the house of God”</a:t>
            </a:r>
            <a:r>
              <a:rPr lang="en-AU" sz="3200" dirty="0" smtClean="0"/>
              <a:t> – On a Sabbath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 Sam. 21:4-6 </a:t>
            </a:r>
            <a:r>
              <a:rPr lang="en-AU" sz="3200" dirty="0" smtClean="0"/>
              <a:t>(</a:t>
            </a:r>
            <a:r>
              <a:rPr lang="en-AU" sz="3200" dirty="0" err="1" smtClean="0"/>
              <a:t>Mgn</a:t>
            </a:r>
            <a:r>
              <a:rPr lang="en-AU" sz="3200" dirty="0" smtClean="0"/>
              <a:t>.);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Lev. 24:8; 1 Chron. 9:32</a:t>
            </a:r>
            <a:r>
              <a:rPr lang="en-AU" sz="3200" dirty="0" smtClean="0"/>
              <a:t>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solidFill>
                  <a:srgbClr val="00FF00"/>
                </a:solidFill>
              </a:rPr>
              <a:t>“not lawful to eat” </a:t>
            </a:r>
            <a:r>
              <a:rPr lang="en-AU" dirty="0" smtClean="0"/>
              <a:t>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Ex. 29:32-33</a:t>
            </a:r>
            <a:r>
              <a:rPr lang="en-AU" dirty="0" smtClean="0"/>
              <a:t>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200" dirty="0" smtClean="0">
                <a:solidFill>
                  <a:srgbClr val="00FF00"/>
                </a:solidFill>
              </a:rPr>
              <a:t>“for the priests” </a:t>
            </a:r>
            <a:r>
              <a:rPr lang="en-AU" sz="3200" dirty="0" smtClean="0"/>
              <a:t>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Lev. 24:5-9</a:t>
            </a:r>
            <a:r>
              <a:rPr lang="en-AU" sz="3200" dirty="0" smtClean="0"/>
              <a:t>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/>
              <a:t>David had been anointed king of Israel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 Sam. 16:1,13</a:t>
            </a:r>
            <a:r>
              <a:rPr lang="en-AU" dirty="0" smtClean="0"/>
              <a:t>. His understanding of the role of the Melchizedek order was unique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 Sam. 6:12-19</a:t>
            </a:r>
            <a:r>
              <a:rPr lang="en-AU" dirty="0" smtClean="0"/>
              <a:t>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200" dirty="0" smtClean="0"/>
              <a:t>With an eye on the future David exercised dominion on the Sabbath day.</a:t>
            </a:r>
            <a:endParaRPr lang="en-AU" sz="32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7366457" y="1916832"/>
            <a:ext cx="1763688" cy="113877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 smtClean="0">
                <a:solidFill>
                  <a:schemeClr val="bg1"/>
                </a:solidFill>
                <a:latin typeface="Impact" pitchFamily="34" charset="0"/>
              </a:rPr>
              <a:t>“over the </a:t>
            </a:r>
            <a:r>
              <a:rPr lang="en-US" sz="2000" dirty="0" err="1" smtClean="0">
                <a:solidFill>
                  <a:schemeClr val="bg1"/>
                </a:solidFill>
                <a:latin typeface="Impact" pitchFamily="34" charset="0"/>
              </a:rPr>
              <a:t>shewbread</a:t>
            </a:r>
            <a:r>
              <a:rPr lang="en-US" sz="2000" dirty="0" smtClean="0">
                <a:solidFill>
                  <a:schemeClr val="bg1"/>
                </a:solidFill>
                <a:latin typeface="Impact" pitchFamily="34" charset="0"/>
              </a:rPr>
              <a:t>, to prepare it every </a:t>
            </a:r>
            <a:r>
              <a:rPr lang="en-US" sz="2000" dirty="0" err="1" smtClean="0">
                <a:solidFill>
                  <a:schemeClr val="bg1"/>
                </a:solidFill>
                <a:latin typeface="Impact" pitchFamily="34" charset="0"/>
              </a:rPr>
              <a:t>sabbath</a:t>
            </a:r>
            <a:r>
              <a:rPr lang="en-US" sz="2000" dirty="0" smtClean="0">
                <a:solidFill>
                  <a:schemeClr val="bg1"/>
                </a:solidFill>
                <a:latin typeface="Impact" pitchFamily="34" charset="0"/>
              </a:rPr>
              <a:t>”</a:t>
            </a:r>
            <a:endParaRPr lang="en-US" sz="2000" dirty="0">
              <a:solidFill>
                <a:schemeClr val="bg1"/>
              </a:solidFill>
              <a:latin typeface="Impac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006417" y="2060848"/>
            <a:ext cx="3657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"/>
            <a:ext cx="9144000" cy="1343501"/>
          </a:xfrm>
        </p:spPr>
        <p:txBody>
          <a:bodyPr/>
          <a:lstStyle/>
          <a:p>
            <a:r>
              <a:rPr lang="en-AU" dirty="0" smtClean="0"/>
              <a:t>The Son of man is Lord of the Sabbath – </a:t>
            </a:r>
            <a:r>
              <a:rPr lang="en-AU" sz="4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Mark 2:27-28</a:t>
            </a:r>
            <a:endParaRPr lang="en-AU" sz="40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4092" y="1257638"/>
            <a:ext cx="8785101" cy="5328592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V.27</a:t>
            </a:r>
            <a:r>
              <a:rPr lang="en-AU" dirty="0" smtClean="0"/>
              <a:t> – </a:t>
            </a:r>
            <a:r>
              <a:rPr lang="en-AU" dirty="0" smtClean="0">
                <a:ln w="15875">
                  <a:solidFill>
                    <a:schemeClr val="tx1"/>
                  </a:solidFill>
                </a:ln>
                <a:solidFill>
                  <a:srgbClr val="FF33CC"/>
                </a:solidFill>
              </a:rPr>
              <a:t>Diag. </a:t>
            </a:r>
            <a:r>
              <a:rPr lang="en-AU" dirty="0" smtClean="0"/>
              <a:t>– </a:t>
            </a:r>
            <a:r>
              <a:rPr lang="en-AU" dirty="0" smtClean="0">
                <a:latin typeface="Bookman Old Style" pitchFamily="18" charset="0"/>
              </a:rPr>
              <a:t>“</a:t>
            </a:r>
            <a:r>
              <a:rPr lang="en-US" dirty="0" smtClean="0">
                <a:latin typeface="Bookman Old Style" pitchFamily="18" charset="0"/>
              </a:rPr>
              <a:t>The </a:t>
            </a:r>
            <a:r>
              <a:rPr lang="en-US" dirty="0" err="1" smtClean="0">
                <a:latin typeface="Bookman Old Style" pitchFamily="18" charset="0"/>
              </a:rPr>
              <a:t>sabbath</a:t>
            </a:r>
            <a:r>
              <a:rPr lang="en-US" dirty="0" smtClean="0">
                <a:latin typeface="Bookman Old Style" pitchFamily="18" charset="0"/>
              </a:rPr>
              <a:t> because of </a:t>
            </a:r>
            <a:r>
              <a:rPr lang="en-US" dirty="0" smtClean="0">
                <a:solidFill>
                  <a:srgbClr val="00FF00"/>
                </a:solidFill>
                <a:latin typeface="Bookman Old Style" pitchFamily="18" charset="0"/>
              </a:rPr>
              <a:t>the man </a:t>
            </a:r>
            <a:r>
              <a:rPr lang="en-US" dirty="0" smtClean="0">
                <a:latin typeface="Bookman Old Style" pitchFamily="18" charset="0"/>
              </a:rPr>
              <a:t>was made, not </a:t>
            </a:r>
            <a:r>
              <a:rPr lang="en-US" dirty="0" smtClean="0">
                <a:solidFill>
                  <a:srgbClr val="00FF00"/>
                </a:solidFill>
                <a:latin typeface="Bookman Old Style" pitchFamily="18" charset="0"/>
              </a:rPr>
              <a:t>the man </a:t>
            </a:r>
            <a:r>
              <a:rPr lang="en-US" dirty="0" smtClean="0">
                <a:latin typeface="Bookman Old Style" pitchFamily="18" charset="0"/>
              </a:rPr>
              <a:t>because of the </a:t>
            </a:r>
            <a:r>
              <a:rPr lang="en-US" dirty="0" err="1" smtClean="0">
                <a:latin typeface="Bookman Old Style" pitchFamily="18" charset="0"/>
              </a:rPr>
              <a:t>sabbath</a:t>
            </a:r>
            <a:r>
              <a:rPr lang="en-US" dirty="0" smtClean="0">
                <a:latin typeface="Bookman Old Style" pitchFamily="18" charset="0"/>
              </a:rPr>
              <a:t>.”</a:t>
            </a:r>
            <a:r>
              <a:rPr lang="en-AU" dirty="0" smtClean="0"/>
              <a:t> Based on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1:26,28 </a:t>
            </a:r>
            <a:r>
              <a:rPr lang="en-AU" dirty="0" smtClean="0"/>
              <a:t>– Christ the “last Adam”.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</a:pPr>
            <a:r>
              <a:rPr lang="en-AU" sz="3200" dirty="0" smtClean="0">
                <a:solidFill>
                  <a:srgbClr val="00FF00"/>
                </a:solidFill>
              </a:rPr>
              <a:t>“for” </a:t>
            </a:r>
            <a:r>
              <a:rPr lang="en-AU" sz="3200" dirty="0" smtClean="0"/>
              <a:t>– </a:t>
            </a:r>
            <a:r>
              <a:rPr lang="en-AU" sz="3200" i="1" dirty="0" err="1" smtClean="0"/>
              <a:t>dia</a:t>
            </a:r>
            <a:r>
              <a:rPr lang="en-AU" sz="3200" i="1" dirty="0" smtClean="0"/>
              <a:t> </a:t>
            </a:r>
            <a:r>
              <a:rPr lang="en-AU" sz="3200" dirty="0" smtClean="0"/>
              <a:t>– through. </a:t>
            </a:r>
            <a:r>
              <a:rPr lang="en-AU" sz="3200" dirty="0" smtClean="0">
                <a:ln w="15875">
                  <a:solidFill>
                    <a:schemeClr val="tx1"/>
                  </a:solidFill>
                </a:ln>
                <a:solidFill>
                  <a:srgbClr val="FF33CC"/>
                </a:solidFill>
              </a:rPr>
              <a:t>IB </a:t>
            </a:r>
            <a:r>
              <a:rPr lang="en-AU" sz="3200" dirty="0" smtClean="0"/>
              <a:t>– </a:t>
            </a:r>
            <a:r>
              <a:rPr lang="en-AU" sz="3000" dirty="0" smtClean="0">
                <a:solidFill>
                  <a:srgbClr val="FFFF00"/>
                </a:solidFill>
              </a:rPr>
              <a:t>“on account of”</a:t>
            </a:r>
            <a:r>
              <a:rPr lang="en-AU" dirty="0" smtClean="0"/>
              <a:t>. </a:t>
            </a:r>
            <a:endParaRPr lang="en-AU" sz="3200" dirty="0" smtClean="0"/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</a:pPr>
            <a:r>
              <a:rPr lang="en-AU" sz="3200" dirty="0" smtClean="0"/>
              <a:t>The Sabbath ruled Jewish life and </a:t>
            </a:r>
            <a:r>
              <a:rPr lang="en-AU" sz="3200" dirty="0" smtClean="0">
                <a:solidFill>
                  <a:srgbClr val="FFFF00"/>
                </a:solidFill>
              </a:rPr>
              <a:t>exercised dominion over them</a:t>
            </a:r>
            <a:r>
              <a:rPr lang="en-AU" sz="3200" dirty="0" smtClean="0"/>
              <a:t>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</a:pPr>
            <a:r>
              <a:rPr lang="en-AU" dirty="0" smtClean="0"/>
              <a:t>Pointed to the Kingdom and triumph over carnality – </a:t>
            </a:r>
            <a:r>
              <a:rPr lang="en-AU" dirty="0" smtClean="0">
                <a:solidFill>
                  <a:srgbClr val="00FF00"/>
                </a:solidFill>
                <a:latin typeface="Bookman Old Style" pitchFamily="18" charset="0"/>
              </a:rPr>
              <a:t>“Therefore”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V.28</a:t>
            </a:r>
            <a:r>
              <a:rPr lang="en-AU" dirty="0" smtClean="0"/>
              <a:t>. Imperative that ‘the last Adam’ be supreme in authority (</a:t>
            </a:r>
            <a:r>
              <a:rPr lang="en-AU" i="1" dirty="0" err="1" smtClean="0"/>
              <a:t>kurios</a:t>
            </a:r>
            <a:r>
              <a:rPr lang="en-AU" dirty="0" smtClean="0"/>
              <a:t>) over the Sabbath.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3855"/>
            <a:ext cx="9144000" cy="14127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Exercising dominion on the Sabbath day – </a:t>
            </a: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Matt. 12:10-13</a:t>
            </a:r>
            <a:endParaRPr lang="en-AU" sz="40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343501"/>
            <a:ext cx="8785101" cy="1728192"/>
          </a:xfrm>
        </p:spPr>
        <p:txBody>
          <a:bodyPr/>
          <a:lstStyle/>
          <a:p>
            <a:pPr marL="533400" indent="-533400"/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Luke 6:8 </a:t>
            </a:r>
            <a:r>
              <a:rPr lang="en-AU" sz="3200" dirty="0" smtClean="0"/>
              <a:t>– </a:t>
            </a:r>
            <a:r>
              <a:rPr lang="en-AU" sz="3200" dirty="0" smtClean="0">
                <a:solidFill>
                  <a:srgbClr val="00FF00"/>
                </a:solidFill>
              </a:rPr>
              <a:t>“stand forth in the midst” </a:t>
            </a:r>
            <a:r>
              <a:rPr lang="en-AU" sz="3200" dirty="0" smtClean="0"/>
              <a:t>– See also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Mark 3:3 </a:t>
            </a:r>
            <a:r>
              <a:rPr lang="en-AU" sz="3200" dirty="0" smtClean="0"/>
              <a:t>– A microcosm of all present with their withered minds.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pic>
        <p:nvPicPr>
          <p:cNvPr id="5" name="Picture 4" descr="Man-with-Withered-H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2081" y="3006079"/>
            <a:ext cx="5148064" cy="3838066"/>
          </a:xfrm>
          <a:prstGeom prst="rect">
            <a:avLst/>
          </a:prstGeom>
        </p:spPr>
      </p:pic>
      <p:pic>
        <p:nvPicPr>
          <p:cNvPr id="7" name="Picture 6" descr="withered h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3205" y="3067404"/>
            <a:ext cx="2520280" cy="21152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1520" y="5292819"/>
            <a:ext cx="36004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sz="24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Ps. 137:5</a:t>
            </a:r>
            <a:r>
              <a:rPr lang="en-US" sz="2400" b="1" dirty="0" smtClean="0"/>
              <a:t> - </a:t>
            </a:r>
            <a:r>
              <a:rPr lang="en-US" sz="2400" b="1" dirty="0" smtClean="0">
                <a:solidFill>
                  <a:srgbClr val="FFFF00"/>
                </a:solidFill>
                <a:latin typeface="Bookman Old Style" pitchFamily="18" charset="0"/>
              </a:rPr>
              <a:t>If I forget thee, O Jerusalem, let my right hand forget her cunning.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336" y="2980364"/>
            <a:ext cx="1368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AU" b="1" dirty="0" smtClean="0">
                <a:solidFill>
                  <a:srgbClr val="FFFF00"/>
                </a:solidFill>
                <a:latin typeface="+mj-lt"/>
              </a:rPr>
              <a:t>Jeroboam – </a:t>
            </a:r>
            <a:r>
              <a:rPr lang="en-AU" b="1" dirty="0" smtClean="0">
                <a:solidFill>
                  <a:srgbClr val="00FF00"/>
                </a:solidFill>
                <a:latin typeface="+mj-lt"/>
              </a:rPr>
              <a:t>“...a</a:t>
            </a:r>
            <a:r>
              <a:rPr lang="en-US" b="1" dirty="0" err="1" smtClean="0">
                <a:solidFill>
                  <a:srgbClr val="00FF00"/>
                </a:solidFill>
                <a:latin typeface="+mj-lt"/>
              </a:rPr>
              <a:t>nd</a:t>
            </a:r>
            <a:r>
              <a:rPr lang="en-US" b="1" dirty="0" smtClean="0">
                <a:solidFill>
                  <a:srgbClr val="00FF00"/>
                </a:solidFill>
                <a:latin typeface="+mj-lt"/>
              </a:rPr>
              <a:t> his hand, which he put forth against him, dried up, so that he could not pull it in again to him.”</a:t>
            </a:r>
            <a:endParaRPr lang="en-US" b="1" dirty="0">
              <a:solidFill>
                <a:srgbClr val="00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326913"/>
            <a:ext cx="8785101" cy="4967957"/>
          </a:xfrm>
        </p:spPr>
        <p:txBody>
          <a:bodyPr/>
          <a:lstStyle/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dirty="0" smtClean="0"/>
              <a:t>Appropriateness of man unable to work or help others restored on Sabbath.</a:t>
            </a:r>
          </a:p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dirty="0" smtClean="0"/>
              <a:t>Moral imperative to heal on Sabbath – exercise dominion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Ps. 8 </a:t>
            </a:r>
            <a:r>
              <a:rPr lang="en-AU" dirty="0" smtClean="0"/>
              <a:t>(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11:25-27</a:t>
            </a:r>
            <a:r>
              <a:rPr lang="en-AU" dirty="0" smtClean="0"/>
              <a:t>).</a:t>
            </a:r>
          </a:p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V.13</a:t>
            </a:r>
            <a:r>
              <a:rPr lang="en-AU" dirty="0" smtClean="0"/>
              <a:t> – </a:t>
            </a:r>
            <a:r>
              <a:rPr lang="en-AU" dirty="0" smtClean="0">
                <a:solidFill>
                  <a:srgbClr val="00FF00"/>
                </a:solidFill>
              </a:rPr>
              <a:t>“Stretch forth thine hand”</a:t>
            </a:r>
            <a:r>
              <a:rPr lang="en-AU" dirty="0" smtClean="0"/>
              <a:t> – </a:t>
            </a:r>
            <a:r>
              <a:rPr lang="en-AU" dirty="0" smtClean="0">
                <a:ln w="15875">
                  <a:solidFill>
                    <a:schemeClr val="tx1"/>
                  </a:solidFill>
                </a:ln>
                <a:solidFill>
                  <a:srgbClr val="FF33CC"/>
                </a:solidFill>
              </a:rPr>
              <a:t>Diag.</a:t>
            </a:r>
            <a:r>
              <a:rPr lang="en-AU" dirty="0" smtClean="0"/>
              <a:t> – </a:t>
            </a:r>
            <a:r>
              <a:rPr lang="en-AU" dirty="0" smtClean="0">
                <a:solidFill>
                  <a:srgbClr val="FFFF00"/>
                </a:solidFill>
                <a:latin typeface="Bookman Old Style" pitchFamily="18" charset="0"/>
              </a:rPr>
              <a:t>“Stretch out the hand.” </a:t>
            </a:r>
            <a:r>
              <a:rPr lang="en-AU" dirty="0" smtClean="0"/>
              <a:t>The ‘clenched fist’ becomes an ‘open hand’.</a:t>
            </a: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3855"/>
            <a:ext cx="9144000" cy="14127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Exercising dominion on the Sabbath day – </a:t>
            </a: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Matt. 12:10-13</a:t>
            </a:r>
            <a:endParaRPr lang="en-AU" sz="40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8" name="Picture 7" descr="withered-hand.jpg"/>
          <p:cNvPicPr>
            <a:picLocks noChangeAspect="1"/>
          </p:cNvPicPr>
          <p:nvPr/>
        </p:nvPicPr>
        <p:blipFill>
          <a:blip r:embed="rId2" cstate="print"/>
          <a:srcRect l="13142" b="53041"/>
          <a:stretch>
            <a:fillRect/>
          </a:stretch>
        </p:blipFill>
        <p:spPr>
          <a:xfrm>
            <a:off x="1899315" y="5072242"/>
            <a:ext cx="3059832" cy="1785758"/>
          </a:xfrm>
          <a:prstGeom prst="rect">
            <a:avLst/>
          </a:prstGeom>
        </p:spPr>
      </p:pic>
      <p:pic>
        <p:nvPicPr>
          <p:cNvPr id="9" name="Picture 8" descr="withered-hand.jpg"/>
          <p:cNvPicPr>
            <a:picLocks noChangeAspect="1"/>
          </p:cNvPicPr>
          <p:nvPr/>
        </p:nvPicPr>
        <p:blipFill>
          <a:blip r:embed="rId2" cstate="print"/>
          <a:srcRect l="7510" t="61737" r="-1382"/>
          <a:stretch>
            <a:fillRect/>
          </a:stretch>
        </p:blipFill>
        <p:spPr>
          <a:xfrm flipV="1">
            <a:off x="5580112" y="5256910"/>
            <a:ext cx="3600400" cy="1584176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004048" y="5661248"/>
            <a:ext cx="576064" cy="50405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420" y="5270765"/>
            <a:ext cx="176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Isa. 58 </a:t>
            </a:r>
            <a:r>
              <a:rPr lang="en-AU" sz="2800" dirty="0" smtClean="0">
                <a:solidFill>
                  <a:srgbClr val="FFFF00"/>
                </a:solidFill>
                <a:latin typeface="Impact" pitchFamily="34" charset="0"/>
              </a:rPr>
              <a:t>illustrated</a:t>
            </a:r>
            <a:endParaRPr lang="en-US" sz="2800" dirty="0">
              <a:solidFill>
                <a:srgbClr val="FF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0115"/>
            <a:ext cx="9144000" cy="765175"/>
          </a:xfrm>
        </p:spPr>
        <p:txBody>
          <a:bodyPr/>
          <a:lstStyle/>
          <a:p>
            <a:r>
              <a:rPr lang="en-AU" dirty="0" smtClean="0"/>
              <a:t> The Pharisee’s mind</a:t>
            </a:r>
            <a:r>
              <a:rPr lang="en-AU" sz="3600" dirty="0" smtClean="0"/>
              <a:t>! – </a:t>
            </a:r>
            <a:r>
              <a:rPr lang="en-AU" sz="36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Matt. 12:14</a:t>
            </a:r>
            <a:endParaRPr lang="en-AU" sz="36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52379"/>
            <a:ext cx="3025031" cy="5256659"/>
          </a:xfrm>
        </p:spPr>
        <p:txBody>
          <a:bodyPr/>
          <a:lstStyle/>
          <a:p>
            <a:pPr marL="0" indent="0" algn="r">
              <a:lnSpc>
                <a:spcPct val="95000"/>
              </a:lnSpc>
              <a:buNone/>
            </a:pP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 12:14 </a:t>
            </a:r>
            <a:r>
              <a:rPr lang="en-US" dirty="0" smtClean="0"/>
              <a:t>– </a:t>
            </a:r>
            <a:r>
              <a:rPr lang="en-US" dirty="0" smtClean="0">
                <a:latin typeface="Bookman Old Style" pitchFamily="18" charset="0"/>
              </a:rPr>
              <a:t>“Then the Pharisees went out, and held a council against him, how they might destroy him.”</a:t>
            </a:r>
            <a:endParaRPr lang="en-AU" sz="3200" dirty="0">
              <a:latin typeface="Bookman Old Style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pic>
        <p:nvPicPr>
          <p:cNvPr id="5" name="Picture 4" descr="article-2020546-0B3C6CD200000578-128_468x403.jpg"/>
          <p:cNvPicPr>
            <a:picLocks noChangeAspect="1"/>
          </p:cNvPicPr>
          <p:nvPr/>
        </p:nvPicPr>
        <p:blipFill>
          <a:blip r:embed="rId2" cstate="print"/>
          <a:srcRect l="6637" r="10015" b="4435"/>
          <a:stretch>
            <a:fillRect/>
          </a:stretch>
        </p:blipFill>
        <p:spPr>
          <a:xfrm>
            <a:off x="3433727" y="1224462"/>
            <a:ext cx="5688632" cy="5616624"/>
          </a:xfrm>
          <a:prstGeom prst="rect">
            <a:avLst/>
          </a:prstGeom>
        </p:spPr>
      </p:pic>
      <p:pic>
        <p:nvPicPr>
          <p:cNvPr id="8" name="Picture 7" descr="15275247-a-clenched-fist-held-high-in-prot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5083" y="1802162"/>
            <a:ext cx="3096000" cy="4254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1073</Words>
  <Application>Microsoft Office PowerPoint</Application>
  <PresentationFormat>On-screen Show (4:3)</PresentationFormat>
  <Paragraphs>82</Paragraphs>
  <Slides>16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Generic</vt:lpstr>
      <vt:lpstr>Slide 1</vt:lpstr>
      <vt:lpstr>The Lord’s course set at Nazareth - Luke 4:16-19;29-31</vt:lpstr>
      <vt:lpstr>The context of Matt. 12:1-13</vt:lpstr>
      <vt:lpstr>The Sabbath and Jewish law</vt:lpstr>
      <vt:lpstr>David exercised dominion</vt:lpstr>
      <vt:lpstr>The Son of man is Lord of the Sabbath – Mark 2:27-28</vt:lpstr>
      <vt:lpstr>Exercising dominion on the Sabbath day – Matt. 12:10-13</vt:lpstr>
      <vt:lpstr>Exercising dominion on the Sabbath day – Matt. 12:10-13</vt:lpstr>
      <vt:lpstr> The Pharisee’s mind! – Matt. 12:14</vt:lpstr>
      <vt:lpstr>The crippled woman loosed on the Sabbath – Luke 13:11-17</vt:lpstr>
      <vt:lpstr>Slide 11</vt:lpstr>
      <vt:lpstr>The crippled woman loosed on the Sabbath – Luke 13:11-17</vt:lpstr>
      <vt:lpstr>The exhortation for us</vt:lpstr>
      <vt:lpstr>Slide 14</vt:lpstr>
      <vt:lpstr>… ….</vt:lpstr>
      <vt:lpstr>The title “The Son of man”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Cowie</dc:creator>
  <cp:lastModifiedBy>Jim Cowie</cp:lastModifiedBy>
  <cp:revision>159</cp:revision>
  <dcterms:created xsi:type="dcterms:W3CDTF">2005-04-02T07:15:28Z</dcterms:created>
  <dcterms:modified xsi:type="dcterms:W3CDTF">2014-01-14T20:49:13Z</dcterms:modified>
</cp:coreProperties>
</file>