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8"/>
  </p:handoutMasterIdLst>
  <p:sldIdLst>
    <p:sldId id="257" r:id="rId2"/>
    <p:sldId id="316" r:id="rId3"/>
    <p:sldId id="317" r:id="rId4"/>
    <p:sldId id="334" r:id="rId5"/>
    <p:sldId id="335" r:id="rId6"/>
    <p:sldId id="318" r:id="rId7"/>
    <p:sldId id="332" r:id="rId8"/>
    <p:sldId id="319" r:id="rId9"/>
    <p:sldId id="330" r:id="rId10"/>
    <p:sldId id="320" r:id="rId11"/>
    <p:sldId id="331" r:id="rId12"/>
    <p:sldId id="321" r:id="rId13"/>
    <p:sldId id="322" r:id="rId14"/>
    <p:sldId id="323" r:id="rId15"/>
    <p:sldId id="286" r:id="rId16"/>
    <p:sldId id="329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FF0066"/>
    <a:srgbClr val="FFFF00"/>
    <a:srgbClr val="FFFF66"/>
    <a:srgbClr val="FF9933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25827" autoAdjust="0"/>
    <p:restoredTop sz="94660"/>
  </p:normalViewPr>
  <p:slideViewPr>
    <p:cSldViewPr>
      <p:cViewPr varScale="1">
        <p:scale>
          <a:sx n="67" d="100"/>
          <a:sy n="67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651BD-D0DD-4E79-B464-F14F527B21FF}" type="datetimeFigureOut">
              <a:rPr lang="en-US" smtClean="0"/>
              <a:pPr/>
              <a:t>15-Jan-14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71597-4BA8-4727-96FE-F3734755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6308725"/>
            <a:ext cx="2483768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09184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sz="3200" b="1"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3777" y="6463216"/>
            <a:ext cx="2195735" cy="476672"/>
          </a:xfrm>
        </p:spPr>
        <p:txBody>
          <a:bodyPr/>
          <a:lstStyle>
            <a:lvl1pPr algn="l">
              <a:defRPr sz="2800" b="1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EB8EB-4CC6-48CD-A92A-A667E580D5A3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688"/>
            <a:ext cx="8604448" cy="3130277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AU" sz="72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“The Sabbath – Its Prophecies, Principles and Prospects”</a:t>
            </a:r>
            <a:endParaRPr lang="en-AU" sz="7200" dirty="0">
              <a:ln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3784391"/>
            <a:ext cx="849662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dirty="0">
                <a:solidFill>
                  <a:srgbClr val="FFFF00"/>
                </a:solidFill>
                <a:latin typeface="Arial Black" pitchFamily="34" charset="0"/>
              </a:rPr>
              <a:t>Study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5</a:t>
            </a:r>
          </a:p>
          <a:p>
            <a:pPr algn="ctr">
              <a:spcBef>
                <a:spcPts val="1200"/>
              </a:spcBef>
            </a:pPr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“The Sabbath was made for man”</a:t>
            </a:r>
            <a:endParaRPr lang="en-AU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The Sabbath on the Lord’s mind in last week – </a:t>
            </a: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Luke 19:41-46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84784"/>
            <a:ext cx="8713788" cy="4823941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V.46</a:t>
            </a:r>
            <a:r>
              <a:rPr lang="en-AU" sz="3200" dirty="0" smtClean="0"/>
              <a:t> – Quotes from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56:7 </a:t>
            </a:r>
            <a:r>
              <a:rPr lang="en-AU" sz="3200" dirty="0" smtClean="0"/>
              <a:t>and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Jer. 7:11</a:t>
            </a:r>
            <a:r>
              <a:rPr lang="en-AU" sz="3200" dirty="0" smtClean="0"/>
              <a:t> – Why? Study the contexts = Sabbath.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V.41-44</a:t>
            </a:r>
            <a:r>
              <a:rPr lang="en-AU" dirty="0" smtClean="0"/>
              <a:t> – The Lord’s mind in Jeremiah – “peace” – Leprous house – Visitation.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Lev. 14:33-45 </a:t>
            </a:r>
            <a:r>
              <a:rPr lang="en-AU" sz="3200" dirty="0" smtClean="0"/>
              <a:t>– Leprous house removed after 3 visitations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V.36,39,44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/>
              <a:t>Cp.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Jer. 6:6,11-16; 17:11, 14-15, 29; 8:10-12; 9:1,9,25; 10:15; 11:22-23</a:t>
            </a:r>
            <a:r>
              <a:rPr lang="en-AU" dirty="0" smtClean="0"/>
              <a:t>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The Sabbath on the Lord’s mind in last week – </a:t>
            </a: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Luke 19:41-46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84784"/>
            <a:ext cx="8713788" cy="4823941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Jer. 17:19-27 </a:t>
            </a:r>
            <a:r>
              <a:rPr lang="en-AU" dirty="0" smtClean="0"/>
              <a:t>– Entry by gates (8 </a:t>
            </a:r>
            <a:r>
              <a:rPr lang="en-AU" dirty="0" err="1" smtClean="0"/>
              <a:t>occs</a:t>
            </a:r>
            <a:r>
              <a:rPr lang="en-AU" dirty="0" smtClean="0"/>
              <a:t>. – dominion) by true Sabbath keeping – 7 </a:t>
            </a:r>
            <a:r>
              <a:rPr lang="en-AU" dirty="0" err="1" smtClean="0"/>
              <a:t>occs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See the warnings of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Neh. 13:15-22 </a:t>
            </a:r>
            <a:r>
              <a:rPr lang="en-AU" sz="3200" dirty="0" smtClean="0"/>
              <a:t>(type of Second Advent) and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Amos 8:5</a:t>
            </a:r>
            <a:r>
              <a:rPr lang="en-AU" sz="3200" dirty="0" smtClean="0"/>
              <a:t>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Jerusalem in Christs day.jpg"/>
          <p:cNvPicPr>
            <a:picLocks noChangeAspect="1"/>
          </p:cNvPicPr>
          <p:nvPr/>
        </p:nvPicPr>
        <p:blipFill>
          <a:blip r:embed="rId2" cstate="print"/>
          <a:srcRect t="10365"/>
          <a:stretch>
            <a:fillRect/>
          </a:stretch>
        </p:blipFill>
        <p:spPr>
          <a:xfrm>
            <a:off x="6012160" y="4033312"/>
            <a:ext cx="3131841" cy="2824688"/>
          </a:xfrm>
          <a:prstGeom prst="rect">
            <a:avLst/>
          </a:prstGeom>
        </p:spPr>
      </p:pic>
      <p:pic>
        <p:nvPicPr>
          <p:cNvPr id="7" name="Picture 6" descr="Solomons Te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164" y="4005064"/>
            <a:ext cx="4538932" cy="2376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The promise of his coming</a:t>
            </a:r>
            <a:br>
              <a:rPr lang="en-AU" dirty="0" smtClean="0"/>
            </a:b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2 Pet. 3:3-14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802" y="1382333"/>
            <a:ext cx="8785101" cy="5112568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solidFill>
                  <a:srgbClr val="00FF00"/>
                </a:solidFill>
              </a:rPr>
              <a:t>“Creation” </a:t>
            </a:r>
            <a:r>
              <a:rPr lang="en-AU" sz="3200" dirty="0" smtClean="0"/>
              <a:t>the context –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V.4-5,13</a:t>
            </a:r>
            <a:r>
              <a:rPr lang="en-AU" sz="3200" dirty="0" smtClean="0"/>
              <a:t> – Key found in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V.8</a:t>
            </a:r>
            <a:r>
              <a:rPr lang="en-AU" sz="3200" dirty="0" smtClean="0"/>
              <a:t> – Millennial days prefigured.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V.9,13</a:t>
            </a:r>
            <a:r>
              <a:rPr lang="en-AU" dirty="0" smtClean="0"/>
              <a:t> – The promise is in the days of creation – 6 ‘days’ given to man, then comes the Sabbath rest.</a:t>
            </a:r>
          </a:p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There must be a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marriage of Christ to his bride</a:t>
            </a:r>
            <a:r>
              <a:rPr lang="en-AU" sz="3200" dirty="0" smtClean="0"/>
              <a:t> before end of the 6</a:t>
            </a:r>
            <a:r>
              <a:rPr lang="en-AU" sz="3200" baseline="30000" dirty="0" smtClean="0"/>
              <a:t>th</a:t>
            </a:r>
            <a:r>
              <a:rPr lang="en-AU" sz="3200" dirty="0" smtClean="0"/>
              <a:t> day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</a:t>
            </a:r>
            <a:r>
              <a:rPr lang="en-AU" sz="24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&amp;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V.11-14</a:t>
            </a:r>
            <a:r>
              <a:rPr lang="en-AU" dirty="0" smtClean="0"/>
              <a:t> – What manner of persons ought we to be – urge on, use speed earnestly.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Let us labour to enter that rest - 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Heb. 4:1-11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12776"/>
            <a:ext cx="8713788" cy="4895949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Context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Heb. 3 </a:t>
            </a:r>
            <a:r>
              <a:rPr lang="en-AU" sz="3200" dirty="0" smtClean="0"/>
              <a:t>dominated by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95 </a:t>
            </a:r>
            <a:r>
              <a:rPr lang="en-AU" sz="3200" dirty="0" smtClean="0"/>
              <a:t>– Entering rest – </a:t>
            </a:r>
            <a:r>
              <a:rPr lang="en-AU" sz="3200" dirty="0" smtClean="0">
                <a:solidFill>
                  <a:srgbClr val="00FF00"/>
                </a:solidFill>
              </a:rPr>
              <a:t>“Today”</a:t>
            </a:r>
            <a:r>
              <a:rPr lang="en-AU" sz="3200" dirty="0" smtClean="0"/>
              <a:t> (5 </a:t>
            </a:r>
            <a:r>
              <a:rPr lang="en-AU" sz="3200" dirty="0" err="1" smtClean="0"/>
              <a:t>occs</a:t>
            </a:r>
            <a:r>
              <a:rPr lang="en-AU" sz="3200" dirty="0" smtClean="0"/>
              <a:t>.) time of </a:t>
            </a:r>
            <a:r>
              <a:rPr lang="en-AU" sz="3200" dirty="0" smtClean="0">
                <a:solidFill>
                  <a:srgbClr val="00FF00"/>
                </a:solidFill>
              </a:rPr>
              <a:t>grace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</a:t>
            </a:r>
            <a:r>
              <a:rPr lang="en-AU" dirty="0" smtClean="0"/>
              <a:t> – Sabbath Day – Some must enter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V.6,8-9</a:t>
            </a:r>
            <a:r>
              <a:rPr lang="en-AU" dirty="0" smtClean="0"/>
              <a:t> to keep a Sabbath.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V.10-11</a:t>
            </a:r>
            <a:r>
              <a:rPr lang="en-AU" sz="3200" dirty="0" smtClean="0"/>
              <a:t> – Principles of the Sabbath – negative and positive.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/>
              <a:t>Forsake own works to do God’s with diligence, haste and zeal.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3" y="764703"/>
            <a:ext cx="8136905" cy="5400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AU" sz="72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“Diligent service with positive objectives is the only acceptable way of observing the Sabbath principle.”</a:t>
            </a:r>
            <a:endParaRPr lang="en-AU" sz="7200" dirty="0">
              <a:ln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5792" y="1772816"/>
            <a:ext cx="8352928" cy="3168352"/>
          </a:xfrm>
        </p:spPr>
        <p:txBody>
          <a:bodyPr/>
          <a:lstStyle/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AU" sz="96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“Call the Sabbath a delight”</a:t>
            </a:r>
            <a:endParaRPr lang="en-AU" sz="9600" dirty="0">
              <a:ln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AU" dirty="0"/>
              <a:t>… </a:t>
            </a:r>
            <a:r>
              <a:rPr lang="en-AU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13788" cy="5400675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/>
              <a:t>...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2008"/>
            <a:ext cx="9144000" cy="836712"/>
          </a:xfrm>
        </p:spPr>
        <p:txBody>
          <a:bodyPr/>
          <a:lstStyle/>
          <a:p>
            <a:r>
              <a:rPr lang="en-AU" dirty="0" smtClean="0"/>
              <a:t>The aims of this study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953018"/>
            <a:ext cx="8785101" cy="5428310"/>
          </a:xfrm>
        </p:spPr>
        <p:txBody>
          <a:bodyPr/>
          <a:lstStyle/>
          <a:p>
            <a:pPr marL="533400" indent="-533400">
              <a:spcBef>
                <a:spcPts val="0"/>
              </a:spcBef>
              <a:spcAft>
                <a:spcPts val="1000"/>
              </a:spcAft>
            </a:pPr>
            <a:r>
              <a:rPr lang="en-AU" sz="3200" dirty="0" smtClean="0"/>
              <a:t>Focus now on prophecies and prospects – we have established the principles.</a:t>
            </a:r>
          </a:p>
          <a:p>
            <a:pPr marL="533400" indent="-533400">
              <a:spcBef>
                <a:spcPts val="0"/>
              </a:spcBef>
              <a:spcAft>
                <a:spcPts val="1000"/>
              </a:spcAft>
            </a:pPr>
            <a:r>
              <a:rPr lang="en-AU" dirty="0" smtClean="0"/>
              <a:t>But first a look at the final disputes over the Sabbath – it is illuminating.</a:t>
            </a:r>
          </a:p>
          <a:p>
            <a:pPr marL="533400" indent="-533400">
              <a:spcBef>
                <a:spcPts val="0"/>
              </a:spcBef>
              <a:spcAft>
                <a:spcPts val="1000"/>
              </a:spcAft>
            </a:pPr>
            <a:r>
              <a:rPr lang="en-AU" sz="3200" dirty="0" smtClean="0"/>
              <a:t>We will consider how the Sabbath was on the mind of Christ as he entered Jerusalem for the last time.</a:t>
            </a:r>
          </a:p>
          <a:p>
            <a:pPr marL="533400" indent="-533400">
              <a:spcBef>
                <a:spcPts val="0"/>
              </a:spcBef>
              <a:spcAft>
                <a:spcPts val="1000"/>
              </a:spcAft>
            </a:pPr>
            <a:r>
              <a:rPr lang="en-AU" dirty="0" smtClean="0"/>
              <a:t>Finally, we will reflect on the exhortations for the final generation of believers.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The </a:t>
            </a:r>
            <a:r>
              <a:rPr lang="en-AU" dirty="0" err="1" smtClean="0"/>
              <a:t>dropsical</a:t>
            </a:r>
            <a:r>
              <a:rPr lang="en-AU" dirty="0" smtClean="0"/>
              <a:t> man healed on the Sabbath –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Luke 14:1-6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0768"/>
            <a:ext cx="8713788" cy="2232248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V.1-2</a:t>
            </a:r>
            <a:r>
              <a:rPr lang="en-AU" sz="3200" dirty="0" smtClean="0"/>
              <a:t> – Confronted by a deliberate plant – The disease of Dropsy – typical of man.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dirty="0" smtClean="0">
                <a:solidFill>
                  <a:srgbClr val="00FF00"/>
                </a:solidFill>
              </a:rPr>
              <a:t>“dropsy” </a:t>
            </a:r>
            <a:r>
              <a:rPr lang="en-AU" dirty="0" smtClean="0"/>
              <a:t>– </a:t>
            </a:r>
            <a:r>
              <a:rPr lang="en-AU" i="1" dirty="0" err="1" smtClean="0"/>
              <a:t>hudropikos</a:t>
            </a:r>
            <a:r>
              <a:rPr lang="en-AU" dirty="0" smtClean="0"/>
              <a:t> – </a:t>
            </a:r>
            <a:r>
              <a:rPr lang="en-AU" dirty="0" err="1" smtClean="0"/>
              <a:t>dropsical</a:t>
            </a:r>
            <a:r>
              <a:rPr lang="en-AU" dirty="0" smtClean="0"/>
              <a:t> (as if looking watery).</a:t>
            </a:r>
            <a:endParaRPr lang="en-AU" sz="3200" dirty="0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drops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1726" y="3212976"/>
            <a:ext cx="3582923" cy="295232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3431733"/>
            <a:ext cx="540838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AU" sz="3200" b="1" dirty="0" smtClean="0">
                <a:solidFill>
                  <a:srgbClr val="FFFF00"/>
                </a:solidFill>
              </a:rPr>
              <a:t>The ugly manifestation reveals a deeper sickness in heart, liver, and kidneys.</a:t>
            </a:r>
          </a:p>
        </p:txBody>
      </p:sp>
      <p:pic>
        <p:nvPicPr>
          <p:cNvPr id="8" name="Picture 7" descr="dropsy Fluid-reten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3198" y="4885749"/>
            <a:ext cx="3310890" cy="19168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88224" y="6237312"/>
            <a:ext cx="1544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00FF00"/>
                </a:solidFill>
                <a:latin typeface="Arial Black" pitchFamily="34" charset="0"/>
              </a:rPr>
              <a:t>Dropsy</a:t>
            </a:r>
            <a:endParaRPr lang="en-US" sz="2800" dirty="0"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The </a:t>
            </a:r>
            <a:r>
              <a:rPr lang="en-AU" dirty="0" err="1" smtClean="0"/>
              <a:t>dropsical</a:t>
            </a:r>
            <a:r>
              <a:rPr lang="en-AU" dirty="0" smtClean="0"/>
              <a:t> man healed and released –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Luke 14:3-4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0768"/>
            <a:ext cx="8713788" cy="5112568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</a:t>
            </a:r>
            <a:r>
              <a:rPr lang="en-AU" sz="3200" dirty="0" smtClean="0"/>
              <a:t> – The crux of the issue – heal or refrain – They “rested”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23:56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00FF00"/>
                </a:solidFill>
              </a:rPr>
              <a:t>“took” </a:t>
            </a:r>
            <a:r>
              <a:rPr lang="en-AU" dirty="0" smtClean="0"/>
              <a:t>– </a:t>
            </a:r>
            <a:r>
              <a:rPr lang="en-US" i="1" dirty="0" err="1" smtClean="0"/>
              <a:t>epilambanomai</a:t>
            </a:r>
            <a:r>
              <a:rPr lang="en-US" dirty="0" smtClean="0"/>
              <a:t> - to lay hold of or to seize upon anything with the hands. 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“let him go” </a:t>
            </a:r>
            <a:r>
              <a:rPr lang="en-AU" dirty="0" smtClean="0"/>
              <a:t>– </a:t>
            </a:r>
            <a:r>
              <a:rPr lang="en-AU" i="1" dirty="0" err="1" smtClean="0"/>
              <a:t>apoluo</a:t>
            </a:r>
            <a:r>
              <a:rPr lang="en-AU" dirty="0" smtClean="0"/>
              <a:t> – to free fully; release.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Jesus used his </a:t>
            </a:r>
            <a:r>
              <a:rPr lang="en-AU" dirty="0" smtClean="0">
                <a:solidFill>
                  <a:srgbClr val="FFFF00"/>
                </a:solidFill>
              </a:rPr>
              <a:t>hands</a:t>
            </a:r>
            <a:r>
              <a:rPr lang="en-AU" dirty="0" smtClean="0"/>
              <a:t> to fully release him - in two ways – from them and the effects of mortality.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The hypocritical Pharisees silenced–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Luke 14:5-6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0768"/>
            <a:ext cx="8713788" cy="2736304"/>
          </a:xfrm>
        </p:spPr>
        <p:txBody>
          <a:bodyPr/>
          <a:lstStyle/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/>
              <a:t>The enemy silenced but not transformed – </a:t>
            </a:r>
            <a:r>
              <a:rPr lang="en-AU" sz="3200" dirty="0" smtClean="0">
                <a:solidFill>
                  <a:srgbClr val="00FF00"/>
                </a:solidFill>
              </a:rPr>
              <a:t>“again” </a:t>
            </a:r>
            <a:r>
              <a:rPr lang="en-AU" sz="3200" dirty="0" smtClean="0"/>
              <a:t>Cp.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13:17</a:t>
            </a:r>
            <a:r>
              <a:rPr lang="en-AU" sz="3200" dirty="0" smtClean="0"/>
              <a:t>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“ass or an ox” </a:t>
            </a:r>
            <a:r>
              <a:rPr lang="en-AU" dirty="0" smtClean="0"/>
              <a:t>– Symbols of Israel.</a:t>
            </a:r>
            <a:endParaRPr lang="en-AU" sz="3200" dirty="0" smtClean="0"/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V.5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“fallen” </a:t>
            </a:r>
            <a:r>
              <a:rPr lang="en-AU" dirty="0" smtClean="0"/>
              <a:t>– </a:t>
            </a:r>
            <a:r>
              <a:rPr lang="en-AU" i="1" dirty="0" err="1" smtClean="0"/>
              <a:t>empipto</a:t>
            </a:r>
            <a:r>
              <a:rPr lang="en-AU" dirty="0" smtClean="0"/>
              <a:t> – fallen into; be entrapped by.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Cow in di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410" y="3584355"/>
            <a:ext cx="2147160" cy="32182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5374" y="3980087"/>
            <a:ext cx="66828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lnSpc>
                <a:spcPct val="95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rgbClr val="00FF00"/>
                </a:solidFill>
              </a:rPr>
              <a:t>“</a:t>
            </a:r>
            <a:r>
              <a:rPr lang="en-AU" sz="3200" b="1" dirty="0" smtClean="0">
                <a:solidFill>
                  <a:srgbClr val="00FF00"/>
                </a:solidFill>
                <a:latin typeface="+mn-lt"/>
              </a:rPr>
              <a:t>straightway</a:t>
            </a:r>
            <a:r>
              <a:rPr lang="en-AU" sz="3200" b="1" dirty="0" smtClean="0">
                <a:solidFill>
                  <a:srgbClr val="00FF00"/>
                </a:solidFill>
              </a:rPr>
              <a:t>” </a:t>
            </a:r>
            <a:r>
              <a:rPr lang="en-AU" sz="3200" b="1" dirty="0" smtClean="0"/>
              <a:t>– </a:t>
            </a:r>
            <a:r>
              <a:rPr lang="en-AU" sz="3200" b="1" i="1" dirty="0" err="1" smtClean="0"/>
              <a:t>eutheos</a:t>
            </a:r>
            <a:r>
              <a:rPr lang="en-AU" sz="3200" b="1" dirty="0" smtClean="0"/>
              <a:t> – directly; at once. </a:t>
            </a:r>
            <a:r>
              <a:rPr lang="en-AU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Out of self-interest.</a:t>
            </a:r>
          </a:p>
          <a:p>
            <a:pPr marL="539750" indent="-539750">
              <a:lnSpc>
                <a:spcPct val="95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1" dirty="0" smtClean="0">
                <a:solidFill>
                  <a:srgbClr val="00FF00"/>
                </a:solidFill>
              </a:rPr>
              <a:t>“answer” </a:t>
            </a:r>
            <a:r>
              <a:rPr lang="en-AU" sz="3200" b="1" dirty="0" smtClean="0"/>
              <a:t>– </a:t>
            </a:r>
            <a:r>
              <a:rPr lang="en-US" sz="3200" b="1" i="1" dirty="0" err="1" smtClean="0"/>
              <a:t>antapokrinomai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- </a:t>
            </a:r>
            <a:r>
              <a:rPr lang="en-US" sz="3200" dirty="0" smtClean="0"/>
              <a:t> </a:t>
            </a:r>
            <a:r>
              <a:rPr lang="en-US" sz="3200" b="1" dirty="0" smtClean="0"/>
              <a:t>to contradict in reply.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0"/>
            <a:ext cx="8604448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The man born blind healed on the Sabbath –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John 9:1-7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412776"/>
            <a:ext cx="8785101" cy="5040560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The broad issues of the Sabbath – Its prospects for the whole race –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6</a:t>
            </a:r>
            <a:r>
              <a:rPr lang="en-AU" sz="3200" baseline="30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 sign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Man is a microcosm of the race </a:t>
            </a:r>
            <a:r>
              <a:rPr lang="en-AU" dirty="0" smtClean="0"/>
              <a:t>– cured of blindness on the 7</a:t>
            </a:r>
            <a:r>
              <a:rPr lang="en-AU" baseline="30000" dirty="0" smtClean="0"/>
              <a:t>th</a:t>
            </a:r>
            <a:r>
              <a:rPr lang="en-AU" dirty="0" smtClean="0"/>
              <a:t> Day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V.14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V.3-4</a:t>
            </a:r>
            <a:r>
              <a:rPr lang="en-AU" sz="3200" dirty="0" smtClean="0"/>
              <a:t> - </a:t>
            </a:r>
            <a:r>
              <a:rPr lang="en-AU" sz="3200" dirty="0" smtClean="0">
                <a:solidFill>
                  <a:srgbClr val="00FF00"/>
                </a:solidFill>
              </a:rPr>
              <a:t>“Works”</a:t>
            </a:r>
            <a:r>
              <a:rPr lang="en-AU" sz="3200" dirty="0" smtClean="0"/>
              <a:t> of God on the Sabbath – To bring ‘light’ to mankind by Word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8:6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V.6</a:t>
            </a:r>
            <a:r>
              <a:rPr lang="en-AU" dirty="0" smtClean="0"/>
              <a:t> –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New creation </a:t>
            </a:r>
            <a:r>
              <a:rPr lang="en-AU" dirty="0" smtClean="0"/>
              <a:t>– resumes the work of the angels – clay washed away by Word.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537"/>
            <a:ext cx="9144000" cy="765175"/>
          </a:xfrm>
        </p:spPr>
        <p:txBody>
          <a:bodyPr/>
          <a:lstStyle/>
          <a:p>
            <a:r>
              <a:rPr lang="en-AU" dirty="0" smtClean="0"/>
              <a:t>The pool of Siloam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836712"/>
            <a:ext cx="8784976" cy="2520280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V.7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00FF00"/>
                </a:solidFill>
              </a:rPr>
              <a:t>“Siloam” </a:t>
            </a:r>
            <a:r>
              <a:rPr lang="en-AU" sz="3200" dirty="0" smtClean="0"/>
              <a:t>– “Sent”. The N.T. name for </a:t>
            </a:r>
            <a:r>
              <a:rPr lang="en-AU" sz="3200" dirty="0" err="1" smtClean="0"/>
              <a:t>Shiloah</a:t>
            </a:r>
            <a:r>
              <a:rPr lang="en-AU" sz="3200" dirty="0" smtClean="0"/>
              <a:t> (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8:6</a:t>
            </a:r>
            <a:r>
              <a:rPr lang="en-AU" sz="3200" dirty="0" smtClean="0"/>
              <a:t>).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8:6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00FF00"/>
                </a:solidFill>
              </a:rPr>
              <a:t>“</a:t>
            </a:r>
            <a:r>
              <a:rPr lang="en-AU" dirty="0" err="1" smtClean="0">
                <a:solidFill>
                  <a:srgbClr val="00FF00"/>
                </a:solidFill>
              </a:rPr>
              <a:t>refuseth</a:t>
            </a:r>
            <a:r>
              <a:rPr lang="en-AU" dirty="0" smtClean="0">
                <a:solidFill>
                  <a:srgbClr val="00FF00"/>
                </a:solidFill>
              </a:rPr>
              <a:t>” </a:t>
            </a:r>
            <a:r>
              <a:rPr lang="en-AU" dirty="0" smtClean="0"/>
              <a:t>– </a:t>
            </a:r>
            <a:r>
              <a:rPr lang="en-AU" i="1" dirty="0" err="1" smtClean="0"/>
              <a:t>ma’as</a:t>
            </a:r>
            <a:r>
              <a:rPr lang="en-AU" dirty="0" smtClean="0"/>
              <a:t> - reject, spurn, despise.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8" name="Picture 7" descr="Stiles_PoolSiloamSukkotMessiah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075" y="3086100"/>
            <a:ext cx="5495925" cy="3771900"/>
          </a:xfrm>
          <a:prstGeom prst="rect">
            <a:avLst/>
          </a:prstGeom>
        </p:spPr>
      </p:pic>
      <p:pic>
        <p:nvPicPr>
          <p:cNvPr id="7" name="Picture 6" descr="Jerusalem in the time of Solom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75" y="3096670"/>
            <a:ext cx="5919094" cy="25202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855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This is the day which Yahweh hath made -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Ps. 118:19-29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484784"/>
            <a:ext cx="8785101" cy="4823941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/>
              <a:t>Context Armageddon –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V.10-16, 21, 28 </a:t>
            </a:r>
            <a:r>
              <a:rPr lang="en-AU" sz="3200" dirty="0" smtClean="0"/>
              <a:t>quotes from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Ex. 15:2, 6 </a:t>
            </a:r>
            <a:r>
              <a:rPr lang="en-AU" sz="3200" dirty="0" smtClean="0"/>
              <a:t>(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15:3</a:t>
            </a:r>
            <a:r>
              <a:rPr lang="en-AU" sz="3200" dirty="0" smtClean="0"/>
              <a:t>).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V.19-20</a:t>
            </a:r>
            <a:r>
              <a:rPr lang="en-AU" dirty="0" smtClean="0"/>
              <a:t> – The saints enter gates to exercise dominion in government.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V.21-22</a:t>
            </a:r>
            <a:r>
              <a:rPr lang="en-AU" sz="3200" dirty="0" smtClean="0"/>
              <a:t> – Salvation for spiritual Israel in the Kingdom – note citations (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Mark 12:10</a:t>
            </a:r>
            <a:r>
              <a:rPr lang="en-AU" sz="3200" dirty="0" smtClean="0"/>
              <a:t>).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V.23-24</a:t>
            </a:r>
            <a:r>
              <a:rPr lang="en-AU" dirty="0" smtClean="0"/>
              <a:t> – The righteous to see the Day – Sabbath of rest for rejoicing.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855"/>
            <a:ext cx="9144000" cy="14127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This is the day which Yahweh hath made -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Ps. 118:19-29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412776"/>
            <a:ext cx="8785101" cy="4895949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V.25-26</a:t>
            </a:r>
            <a:r>
              <a:rPr lang="en-AU" sz="3200" dirty="0" smtClean="0"/>
              <a:t> – Hosanna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Mark 11:9-10 </a:t>
            </a:r>
            <a:r>
              <a:rPr lang="en-AU" sz="3200" dirty="0" smtClean="0"/>
              <a:t>– Triumphant entry into Jerusalem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23:39</a:t>
            </a:r>
            <a:r>
              <a:rPr lang="en-AU" sz="3200" dirty="0" smtClean="0"/>
              <a:t>.</a:t>
            </a:r>
            <a:endParaRPr lang="en-AU" sz="32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The Sabbath</a:t>
            </a:r>
            <a:endParaRPr lang="en-AU" dirty="0"/>
          </a:p>
        </p:txBody>
      </p:sp>
      <p:pic>
        <p:nvPicPr>
          <p:cNvPr id="5" name="Picture 4" descr="Christ riding into Jerusa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517534"/>
            <a:ext cx="6300192" cy="4340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2970583"/>
            <a:ext cx="261726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2800" b="1" dirty="0" smtClean="0">
                <a:solidFill>
                  <a:srgbClr val="00FF00"/>
                </a:solidFill>
                <a:latin typeface="+mj-lt"/>
              </a:rPr>
              <a:t>Christ rides into Jerusalem on the colt the foal of an ass on the 10</a:t>
            </a:r>
            <a:r>
              <a:rPr lang="en-AU" sz="2800" b="1" baseline="30000" dirty="0" smtClean="0">
                <a:solidFill>
                  <a:srgbClr val="00FF00"/>
                </a:solidFill>
                <a:latin typeface="+mj-lt"/>
              </a:rPr>
              <a:t>th </a:t>
            </a:r>
            <a:r>
              <a:rPr lang="en-AU" sz="2800" b="1" dirty="0" smtClean="0">
                <a:solidFill>
                  <a:srgbClr val="00FF00"/>
                </a:solidFill>
                <a:latin typeface="+mj-lt"/>
              </a:rPr>
              <a:t> of  </a:t>
            </a:r>
            <a:r>
              <a:rPr lang="en-AU" sz="2800" b="1" dirty="0" err="1" smtClean="0">
                <a:solidFill>
                  <a:srgbClr val="00FF00"/>
                </a:solidFill>
                <a:latin typeface="+mj-lt"/>
              </a:rPr>
              <a:t>Abib</a:t>
            </a:r>
            <a:r>
              <a:rPr lang="en-AU" sz="2800" b="1" dirty="0" smtClean="0">
                <a:solidFill>
                  <a:srgbClr val="00FF00"/>
                </a:solidFill>
                <a:latin typeface="+mj-lt"/>
              </a:rPr>
              <a:t> (a Sabbath) to be inspected as “the Passover lamb”.</a:t>
            </a:r>
            <a:endParaRPr lang="en-US" sz="2800" b="1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89964"/>
            <a:ext cx="9108000" cy="540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solidFill>
                  <a:schemeClr val="bg1"/>
                </a:solidFill>
                <a:latin typeface="+mj-lt"/>
              </a:rPr>
              <a:t>10 Sabbath  11 Sunday  12 Mon  13 Tues  14 Wednesday  15 Thu  16 Fri   17 Sat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83573" y="6303819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29953" y="6306552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68790" y="6317674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7627" y="6303819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41285" y="6303819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91526" y="6303819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67026" y="6317674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8" grpId="0" animBg="1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934</Words>
  <Application>Microsoft Office PowerPoint</Application>
  <PresentationFormat>On-screen Show (4:3)</PresentationFormat>
  <Paragraphs>79</Paragraphs>
  <Slides>16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Generic</vt:lpstr>
      <vt:lpstr>Slide 1</vt:lpstr>
      <vt:lpstr>The aims of this study</vt:lpstr>
      <vt:lpstr>The dropsical man healed on the Sabbath – Luke 14:1-6</vt:lpstr>
      <vt:lpstr>The dropsical man healed and released – Luke 14:3-4</vt:lpstr>
      <vt:lpstr>The hypocritical Pharisees silenced– Luke 14:5-6</vt:lpstr>
      <vt:lpstr>The man born blind healed on the Sabbath – John 9:1-7</vt:lpstr>
      <vt:lpstr>The pool of Siloam</vt:lpstr>
      <vt:lpstr>This is the day which Yahweh hath made - Ps. 118:19-29</vt:lpstr>
      <vt:lpstr>This is the day which Yahweh hath made - Ps. 118:19-29</vt:lpstr>
      <vt:lpstr>The Sabbath on the Lord’s mind in last week – Luke 19:41-46</vt:lpstr>
      <vt:lpstr>The Sabbath on the Lord’s mind in last week – Luke 19:41-46</vt:lpstr>
      <vt:lpstr>The promise of his coming 2 Pet. 3:3-14</vt:lpstr>
      <vt:lpstr>Let us labour to enter that rest -  Heb. 4:1-11</vt:lpstr>
      <vt:lpstr>Slide 14</vt:lpstr>
      <vt:lpstr>Slide 15</vt:lpstr>
      <vt:lpstr>… 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135</cp:revision>
  <dcterms:created xsi:type="dcterms:W3CDTF">2005-04-02T07:15:28Z</dcterms:created>
  <dcterms:modified xsi:type="dcterms:W3CDTF">2014-01-14T21:30:26Z</dcterms:modified>
</cp:coreProperties>
</file>