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8" r:id="rId5"/>
  </p:sldMasterIdLst>
  <p:notesMasterIdLst>
    <p:notesMasterId r:id="rId106"/>
  </p:notesMasterIdLst>
  <p:sldIdLst>
    <p:sldId id="257" r:id="rId6"/>
    <p:sldId id="268" r:id="rId7"/>
    <p:sldId id="372" r:id="rId8"/>
    <p:sldId id="258" r:id="rId9"/>
    <p:sldId id="285" r:id="rId10"/>
    <p:sldId id="272" r:id="rId11"/>
    <p:sldId id="305" r:id="rId12"/>
    <p:sldId id="273" r:id="rId13"/>
    <p:sldId id="274" r:id="rId14"/>
    <p:sldId id="275" r:id="rId15"/>
    <p:sldId id="277" r:id="rId16"/>
    <p:sldId id="278" r:id="rId17"/>
    <p:sldId id="279" r:id="rId18"/>
    <p:sldId id="276" r:id="rId19"/>
    <p:sldId id="271" r:id="rId20"/>
    <p:sldId id="302" r:id="rId21"/>
    <p:sldId id="264" r:id="rId22"/>
    <p:sldId id="303" r:id="rId23"/>
    <p:sldId id="354" r:id="rId24"/>
    <p:sldId id="306" r:id="rId25"/>
    <p:sldId id="355" r:id="rId26"/>
    <p:sldId id="283" r:id="rId27"/>
    <p:sldId id="282" r:id="rId28"/>
    <p:sldId id="301" r:id="rId29"/>
    <p:sldId id="356" r:id="rId30"/>
    <p:sldId id="291" r:id="rId31"/>
    <p:sldId id="292" r:id="rId32"/>
    <p:sldId id="259" r:id="rId33"/>
    <p:sldId id="286" r:id="rId34"/>
    <p:sldId id="357" r:id="rId35"/>
    <p:sldId id="270" r:id="rId36"/>
    <p:sldId id="269" r:id="rId37"/>
    <p:sldId id="358" r:id="rId38"/>
    <p:sldId id="280" r:id="rId39"/>
    <p:sldId id="284" r:id="rId40"/>
    <p:sldId id="281" r:id="rId41"/>
    <p:sldId id="359" r:id="rId42"/>
    <p:sldId id="309" r:id="rId43"/>
    <p:sldId id="308" r:id="rId44"/>
    <p:sldId id="310" r:id="rId45"/>
    <p:sldId id="307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60" r:id="rId54"/>
    <p:sldId id="293" r:id="rId55"/>
    <p:sldId id="294" r:id="rId56"/>
    <p:sldId id="260" r:id="rId57"/>
    <p:sldId id="287" r:id="rId58"/>
    <p:sldId id="361" r:id="rId59"/>
    <p:sldId id="266" r:id="rId60"/>
    <p:sldId id="363" r:id="rId61"/>
    <p:sldId id="333" r:id="rId62"/>
    <p:sldId id="332" r:id="rId63"/>
    <p:sldId id="334" r:id="rId64"/>
    <p:sldId id="331" r:id="rId65"/>
    <p:sldId id="362" r:id="rId66"/>
    <p:sldId id="337" r:id="rId67"/>
    <p:sldId id="336" r:id="rId68"/>
    <p:sldId id="364" r:id="rId69"/>
    <p:sldId id="335" r:id="rId70"/>
    <p:sldId id="365" r:id="rId71"/>
    <p:sldId id="295" r:id="rId72"/>
    <p:sldId id="296" r:id="rId73"/>
    <p:sldId id="261" r:id="rId74"/>
    <p:sldId id="288" r:id="rId75"/>
    <p:sldId id="366" r:id="rId76"/>
    <p:sldId id="327" r:id="rId77"/>
    <p:sldId id="367" r:id="rId78"/>
    <p:sldId id="325" r:id="rId79"/>
    <p:sldId id="326" r:id="rId80"/>
    <p:sldId id="328" r:id="rId81"/>
    <p:sldId id="329" r:id="rId82"/>
    <p:sldId id="368" r:id="rId83"/>
    <p:sldId id="340" r:id="rId84"/>
    <p:sldId id="341" r:id="rId85"/>
    <p:sldId id="342" r:id="rId86"/>
    <p:sldId id="343" r:id="rId87"/>
    <p:sldId id="369" r:id="rId88"/>
    <p:sldId id="339" r:id="rId89"/>
    <p:sldId id="370" r:id="rId90"/>
    <p:sldId id="297" r:id="rId91"/>
    <p:sldId id="298" r:id="rId92"/>
    <p:sldId id="262" r:id="rId93"/>
    <p:sldId id="289" r:id="rId94"/>
    <p:sldId id="290" r:id="rId95"/>
    <p:sldId id="267" r:id="rId96"/>
    <p:sldId id="371" r:id="rId97"/>
    <p:sldId id="344" r:id="rId98"/>
    <p:sldId id="373" r:id="rId99"/>
    <p:sldId id="322" r:id="rId100"/>
    <p:sldId id="323" r:id="rId101"/>
    <p:sldId id="324" r:id="rId102"/>
    <p:sldId id="330" r:id="rId103"/>
    <p:sldId id="299" r:id="rId104"/>
    <p:sldId id="300" r:id="rId10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07" Type="http://schemas.openxmlformats.org/officeDocument/2006/relationships/presProps" Target="presProps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viewProps" Target="viewProps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theme" Target="theme/theme1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tableStyles" Target="tableStyle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3B9AB-7E7B-4E16-A5ED-74846D705F1A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E5E4D0-0FC9-49F5-B963-A33CB9CD1F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7956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19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21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6A2FE6-B145-4197-9DFB-FEE54F2E3371}" type="slidenum">
              <a:rPr lang="en-US">
                <a:solidFill>
                  <a:prstClr val="black"/>
                </a:solidFill>
              </a:rPr>
              <a:pPr eaLnBrk="1" hangingPunct="1"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113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4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1100" smtClean="0"/>
          </a:p>
        </p:txBody>
      </p:sp>
      <p:sp>
        <p:nvSpPr>
          <p:cNvPr id="9114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67EDEE6-B092-4C68-B84F-351D901A2DA8}" type="slidenum">
              <a:rPr lang="en-US" sz="1200" smtClean="0">
                <a:solidFill>
                  <a:prstClr val="black"/>
                </a:solidFill>
                <a:latin typeface="Calibri" pitchFamily="34" charset="0"/>
                <a:ea typeface="굴림" charset="-127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200" smtClean="0">
              <a:solidFill>
                <a:prstClr val="black"/>
              </a:solidFill>
              <a:latin typeface="Calibri" pitchFamily="34" charset="0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25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26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27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30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31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33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37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7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968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49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50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51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54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56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61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64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66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67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68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8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71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73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78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83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5E4D0-0FC9-49F5-B963-A33CB9CD1F9B}" type="slidenum">
              <a:rPr lang="en-CA" smtClean="0"/>
              <a:t>84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71809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85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86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87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92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94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99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100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1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10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11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12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3588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0022B-CA3E-4C60-BBFD-A7669E9D158F}" type="slidenum">
              <a:rPr lang="en-CA" smtClean="0">
                <a:solidFill>
                  <a:prstClr val="black"/>
                </a:solidFill>
              </a:rPr>
              <a:pPr/>
              <a:t>13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EA19-E3A0-45A3-898D-CECB30F29BD2}" type="slidenum">
              <a:rPr lang="en-CA" smtClean="0">
                <a:solidFill>
                  <a:prstClr val="black"/>
                </a:solidFill>
              </a:rPr>
              <a:pPr/>
              <a:t>14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0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959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868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465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CABCF-5512-4967-92FF-709776C5D1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03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1EDC7-287A-4206-B834-F851DA4AD2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5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9080A-35F3-4C60-8D2B-80CDC5F8F68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6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FE2CD-9136-41B5-80FA-8E72B9EB50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0F1BFB-4BBB-4ECB-862F-17F83A52E56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2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EFABD-9AE1-4FBB-AE6F-64DFE98E32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3E530-3C01-429C-A249-9F3B4CD783B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0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1F2D3-6B95-4867-AEA3-63B417F4F62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08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023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F635B-B28D-418F-808E-1D36C5ED6D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39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35557-7018-4A60-A3C4-83D3F17953C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0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ABD82-C365-4F0B-9C12-3D1A422FA8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6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A4BF466-1305-4F54-A745-8804EF7B99C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6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086D4-2085-49F4-A84E-23E84FDFE6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14484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DC2F2-6DF1-45F0-AAB1-D420F56475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4931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8E966-2918-41AE-BF77-90FAFFDA1B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83508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FE542-1731-48E8-84DB-AB48951AB1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19071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AA31F-AA5E-4E5F-8C92-8FEE473BFA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3289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43E1D-2EB1-4FFF-8328-7FF9A24A5B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13029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219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BF250-FF6D-49B7-A19A-551C216801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3113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EC04C-2603-4BA8-A972-1FD4908E5A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3925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DE645-D9BF-4A9A-989A-090D5F077E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27279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DF730-541F-4607-99B0-23E69E54EFE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6217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A986F-1F3B-4ADF-9232-2282A9AA30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6382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B96F4-06F3-408F-AA96-481C945AF2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40524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2503878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7300833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3153056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305839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92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0111938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3868524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923166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4259209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3644124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199675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606753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CABCF-5512-4967-92FF-709776C5D1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8231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1EDC7-287A-4206-B834-F851DA4AD2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658642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9080A-35F3-4C60-8D2B-80CDC5F8F68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98572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7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FE2CD-9136-41B5-80FA-8E72B9EB50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052051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0F1BFB-4BBB-4ECB-862F-17F83A52E56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47867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EFABD-9AE1-4FBB-AE6F-64DFE98E32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92138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3E530-3C01-429C-A249-9F3B4CD783B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656291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1F2D3-6B95-4867-AEA3-63B417F4F62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11290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F635B-B28D-418F-808E-1D36C5ED6D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560350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35557-7018-4A60-A3C4-83D3F17953C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066861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ABD82-C365-4F0B-9C12-3D1A422FA8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39474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A4BF466-1305-4F54-A745-8804EF7B99C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4225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017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576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491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901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8D87C-05A7-4781-BAC3-4B139ADDA713}" type="datetimeFigureOut">
              <a:rPr lang="en-CA" smtClean="0"/>
              <a:t>24/07/2013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6FA08-7103-4522-A929-A8996F82411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006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7BC248-2BA9-4D11-B4B1-5EAE302AD228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7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D71A66-658B-4091-9639-467147FAC3D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4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314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>
    <p:fade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Impact" pitchFamily="34" charset="0"/>
          <a:ea typeface="굴림" charset="-127"/>
        </a:defRPr>
      </a:lvl9pPr>
    </p:titleStyle>
    <p:bodyStyle>
      <a:lvl1pPr marL="342900" indent="-342900" algn="ctr" rtl="0" eaLnBrk="0" fontAlgn="base" latinLnBrk="1" hangingPunct="0">
        <a:spcBef>
          <a:spcPct val="20000"/>
        </a:spcBef>
        <a:spcAft>
          <a:spcPct val="0"/>
        </a:spcAft>
        <a:defRPr kumimoji="1"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ctr" rtl="0" eaLnBrk="0" fontAlgn="base" latinLnBrk="1" hangingPunct="0">
        <a:spcBef>
          <a:spcPct val="20000"/>
        </a:spcBef>
        <a:spcAft>
          <a:spcPct val="0"/>
        </a:spcAft>
        <a:defRPr kumimoji="1" sz="2800">
          <a:solidFill>
            <a:schemeClr val="bg1"/>
          </a:solidFill>
          <a:latin typeface="+mn-ea"/>
          <a:ea typeface="+mn-ea"/>
        </a:defRPr>
      </a:lvl2pPr>
      <a:lvl3pPr marL="1143000" indent="-228600" algn="ctr" rtl="0" eaLnBrk="0" fontAlgn="base" latinLnBrk="1" hangingPunct="0">
        <a:spcBef>
          <a:spcPct val="20000"/>
        </a:spcBef>
        <a:spcAft>
          <a:spcPct val="0"/>
        </a:spcAft>
        <a:defRPr kumimoji="1" sz="2400">
          <a:solidFill>
            <a:schemeClr val="bg1"/>
          </a:solidFill>
          <a:latin typeface="+mn-ea"/>
          <a:ea typeface="+mn-ea"/>
        </a:defRPr>
      </a:lvl3pPr>
      <a:lvl4pPr marL="1600200" indent="-228600" algn="ctr" rtl="0" eaLnBrk="0" fontAlgn="base" latinLnBrk="1" hangingPunct="0">
        <a:spcBef>
          <a:spcPct val="20000"/>
        </a:spcBef>
        <a:spcAft>
          <a:spcPct val="0"/>
        </a:spcAft>
        <a:defRPr kumimoji="1" sz="2000">
          <a:solidFill>
            <a:schemeClr val="bg1"/>
          </a:solidFill>
          <a:latin typeface="+mn-ea"/>
          <a:ea typeface="+mn-ea"/>
        </a:defRPr>
      </a:lvl4pPr>
      <a:lvl5pPr marL="2057400" indent="-228600" algn="ctr" rtl="0" eaLnBrk="0" fontAlgn="base" latinLnBrk="1" hangingPunct="0">
        <a:spcBef>
          <a:spcPct val="20000"/>
        </a:spcBef>
        <a:spcAft>
          <a:spcPct val="0"/>
        </a:spcAft>
        <a:defRPr kumimoji="1" sz="2000">
          <a:solidFill>
            <a:schemeClr val="bg1"/>
          </a:solidFill>
          <a:latin typeface="+mn-ea"/>
          <a:ea typeface="+mn-ea"/>
        </a:defRPr>
      </a:lvl5pPr>
      <a:lvl6pPr marL="2514600" indent="-228600" algn="ctr" rtl="0" fontAlgn="base" latinLnBrk="1">
        <a:spcBef>
          <a:spcPct val="20000"/>
        </a:spcBef>
        <a:spcAft>
          <a:spcPct val="0"/>
        </a:spcAft>
        <a:defRPr kumimoji="1" sz="2000">
          <a:solidFill>
            <a:schemeClr val="bg1"/>
          </a:solidFill>
          <a:latin typeface="+mn-ea"/>
          <a:ea typeface="+mn-ea"/>
        </a:defRPr>
      </a:lvl6pPr>
      <a:lvl7pPr marL="2971800" indent="-228600" algn="ctr" rtl="0" fontAlgn="base" latinLnBrk="1">
        <a:spcBef>
          <a:spcPct val="20000"/>
        </a:spcBef>
        <a:spcAft>
          <a:spcPct val="0"/>
        </a:spcAft>
        <a:defRPr kumimoji="1" sz="2000">
          <a:solidFill>
            <a:schemeClr val="bg1"/>
          </a:solidFill>
          <a:latin typeface="+mn-ea"/>
          <a:ea typeface="+mn-ea"/>
        </a:defRPr>
      </a:lvl7pPr>
      <a:lvl8pPr marL="3429000" indent="-228600" algn="ctr" rtl="0" fontAlgn="base" latinLnBrk="1">
        <a:spcBef>
          <a:spcPct val="20000"/>
        </a:spcBef>
        <a:spcAft>
          <a:spcPct val="0"/>
        </a:spcAft>
        <a:defRPr kumimoji="1" sz="2000">
          <a:solidFill>
            <a:schemeClr val="bg1"/>
          </a:solidFill>
          <a:latin typeface="+mn-ea"/>
          <a:ea typeface="+mn-ea"/>
        </a:defRPr>
      </a:lvl8pPr>
      <a:lvl9pPr marL="3886200" indent="-228600" algn="ctr" rtl="0" fontAlgn="base" latinLnBrk="1">
        <a:spcBef>
          <a:spcPct val="20000"/>
        </a:spcBef>
        <a:spcAft>
          <a:spcPct val="0"/>
        </a:spcAft>
        <a:defRPr kumimoji="1" sz="2000">
          <a:solidFill>
            <a:schemeClr val="bg1"/>
          </a:solidFill>
          <a:latin typeface="+mn-ea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7BC248-2BA9-4D11-B4B1-5EAE302AD228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3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" t="20569" r="10647" b="19192"/>
          <a:stretch/>
        </p:blipFill>
        <p:spPr bwMode="auto">
          <a:xfrm>
            <a:off x="1246908" y="750751"/>
            <a:ext cx="6539347" cy="599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7504" y="260648"/>
            <a:ext cx="8928991" cy="707886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28575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spc="-300" dirty="0" smtClean="0">
                <a:solidFill>
                  <a:srgbClr val="FFFFFF"/>
                </a:solidFill>
                <a:latin typeface="Eras Demi ITC" pitchFamily="34" charset="0"/>
              </a:rPr>
              <a:t>Two Men Went up into the Temple to Pray</a:t>
            </a:r>
            <a:endParaRPr kumimoji="0" lang="en-US" sz="4000" b="0" i="0" u="none" strike="noStrike" kern="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ras Demi ITC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1052736"/>
            <a:ext cx="84969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0000"/>
                </a:solidFill>
                <a:effectLst>
                  <a:glow rad="25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Rogue River Bible School 2013</a:t>
            </a:r>
            <a:endParaRPr lang="en-US" sz="2800" dirty="0">
              <a:solidFill>
                <a:srgbClr val="FF0000"/>
              </a:solidFill>
              <a:effectLst>
                <a:glow rad="25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Bold ITC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42441" y="6381328"/>
            <a:ext cx="7673975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Isaiah Chapter 6</a:t>
            </a:r>
            <a:endParaRPr lang="en-US" sz="2400" dirty="0">
              <a:solidFill>
                <a:srgbClr val="002060"/>
              </a:solidFill>
              <a:effectLst>
                <a:glow rad="12700">
                  <a:schemeClr val="bg1"/>
                </a:glo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8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 txBox="1">
            <a:spLocks/>
          </p:cNvSpPr>
          <p:nvPr/>
        </p:nvSpPr>
        <p:spPr>
          <a:xfrm>
            <a:off x="755576" y="1052736"/>
            <a:ext cx="7200800" cy="496855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Approaching before Yahweh</a:t>
            </a:r>
            <a:endParaRPr lang="en-CA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			2 Ch. 26:16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Burning Incense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26:16-19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Answering Prayers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26:19,21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Judgment on the People</a:t>
            </a:r>
            <a:endParaRPr lang="en-CA" i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Ki. 15:37;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ct.</a:t>
            </a:r>
            <a:endParaRPr lang="en-CA" sz="3000" i="1" dirty="0">
              <a:solidFill>
                <a:srgbClr val="0066FF"/>
              </a:solidFill>
              <a:latin typeface="Arial Black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			2 Ch. 26:6-15</a:t>
            </a:r>
            <a:endParaRPr lang="en-CA" sz="3000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84959"/>
            <a:ext cx="9144000" cy="76944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In the year King </a:t>
            </a:r>
            <a:r>
              <a:rPr lang="en-US" sz="4400" dirty="0" err="1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Uzziah</a:t>
            </a:r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 died…</a:t>
            </a:r>
            <a:endParaRPr lang="en-US" sz="44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9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149731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27584" y="1988840"/>
            <a:ext cx="763284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God’s word is heard in the wilderness, and not in the crush of the world’s concerns.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re-establishment of the nation of Israel must never cease to sustain our faith in the covenants of promise.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Our Heavenly Father has not called us for who we are, but for who He is able to create for His glory.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44008" y="6381328"/>
            <a:ext cx="4392488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>
                <a:solidFill>
                  <a:srgbClr val="FFFFFF"/>
                </a:solidFill>
                <a:latin typeface="Eras Demi ITC" pitchFamily="34" charset="0"/>
              </a:rPr>
              <a:t>The Hope of the Holy Seed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</p:spTree>
    <p:extLst>
      <p:ext uri="{BB962C8B-B14F-4D97-AF65-F5344CB8AC3E}">
        <p14:creationId xmlns:p14="http://schemas.microsoft.com/office/powerpoint/2010/main" val="195084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 txBox="1">
            <a:spLocks/>
          </p:cNvSpPr>
          <p:nvPr/>
        </p:nvSpPr>
        <p:spPr>
          <a:xfrm>
            <a:off x="251520" y="1196752"/>
            <a:ext cx="8496944" cy="496855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King on His Throne</a:t>
            </a:r>
            <a:endParaRPr lang="en-CA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		2 Ch. 26:1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6:1,5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Priest after Melchizedek’s Order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6:1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High and Lifted Up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26:16,19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6:1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 the Temple</a:t>
            </a:r>
            <a:endParaRPr lang="en-CA" i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26:16,21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6:1</a:t>
            </a:r>
            <a:endParaRPr lang="en-CA" sz="3000" dirty="0">
              <a:solidFill>
                <a:srgbClr val="C0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84959"/>
            <a:ext cx="914400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Yahweh Sitting on His Throne…</a:t>
            </a:r>
            <a:endParaRPr lang="en-US" sz="44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60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 txBox="1">
            <a:spLocks/>
          </p:cNvSpPr>
          <p:nvPr/>
        </p:nvSpPr>
        <p:spPr>
          <a:xfrm>
            <a:off x="251520" y="1484784"/>
            <a:ext cx="8496944" cy="396044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With His Attendants</a:t>
            </a:r>
            <a:endParaRPr lang="en-CA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		2 Ch. 26:17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6:2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Full of His Glory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26:8,15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6:3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Great Shaking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26:20; Am. 1:1; 					</a:t>
            </a:r>
            <a:r>
              <a:rPr lang="en-CA" sz="3000" dirty="0" err="1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Ze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. 14:5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6:4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84959"/>
            <a:ext cx="914400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Yahweh Sitting on His Throne…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4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 txBox="1">
            <a:spLocks/>
          </p:cNvSpPr>
          <p:nvPr/>
        </p:nvSpPr>
        <p:spPr>
          <a:xfrm>
            <a:off x="251520" y="1196752"/>
            <a:ext cx="8496944" cy="496855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Approaching before Yahweh</a:t>
            </a:r>
            <a:endParaRPr lang="en-CA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		2 Ch. 26:16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6:5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Burning Incense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26:16-19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6:6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Answering Prayers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26:19,21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cp.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6:7</a:t>
            </a: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Judgment on the People</a:t>
            </a:r>
            <a:endParaRPr lang="en-CA" i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Ki. 15:37; 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ct.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 2 Ch. 26:6-15</a:t>
            </a: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			</a:t>
            </a:r>
            <a:r>
              <a:rPr lang="en-CA" sz="3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</a:t>
            </a:r>
            <a:r>
              <a:rPr lang="en-CA" sz="3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en-CA" sz="3000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000" dirty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Is. </a:t>
            </a:r>
            <a:r>
              <a:rPr lang="en-CA" sz="3000" dirty="0" smtClean="0">
                <a:solidFill>
                  <a:srgbClr val="C00000"/>
                </a:solidFill>
                <a:latin typeface="Arial Black" pitchFamily="34" charset="0"/>
                <a:cs typeface="Calibri" pitchFamily="34" charset="0"/>
              </a:rPr>
              <a:t>6:9-13</a:t>
            </a:r>
            <a:endParaRPr lang="en-CA" sz="3000" dirty="0">
              <a:solidFill>
                <a:srgbClr val="C0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84959"/>
            <a:ext cx="914400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Yahweh Sitting on His Throne…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53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22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168352" y="1340768"/>
            <a:ext cx="28438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Proverbs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18:12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  <a:endParaRPr lang="en-US" sz="32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23528" y="4293096"/>
            <a:ext cx="842493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“Before </a:t>
            </a:r>
            <a:r>
              <a:rPr lang="en-US" sz="4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destruction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the heart of man is haughty,   and before </a:t>
            </a:r>
            <a:r>
              <a:rPr lang="en-US" sz="4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honour</a:t>
            </a:r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is humility.”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63888" y="148570"/>
            <a:ext cx="2088232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PRIDE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8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1340768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Ecclesiastes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7:8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" y="4077072"/>
            <a:ext cx="87630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“…the </a:t>
            </a:r>
            <a:r>
              <a:rPr lang="en-US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patient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in spirit                           is better than                                      the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proud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in spirit.”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07904" y="292586"/>
            <a:ext cx="2016224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PATIENCE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85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1340768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Proverbs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16:32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" y="4114800"/>
            <a:ext cx="8763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“He that is </a:t>
            </a:r>
            <a:r>
              <a:rPr lang="en-US" sz="4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slow to anger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       is better than the mighty;                              and he that </a:t>
            </a:r>
            <a:r>
              <a:rPr lang="en-US" sz="4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ruleth</a:t>
            </a:r>
            <a:r>
              <a:rPr lang="en-US" sz="4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his spirit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 than he that </a:t>
            </a:r>
            <a:r>
              <a:rPr lang="en-US" sz="4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taketh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a city.”</a:t>
            </a:r>
            <a:endParaRPr lang="en-US" sz="4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292586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SELF-CONTROL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0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1340768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Romans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6:12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" y="4077072"/>
            <a:ext cx="876300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“Let not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sin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therefore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reign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in your mortal body,                       that ye should obey it                         in the lusts thereof.”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300" y="132441"/>
            <a:ext cx="1703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ee also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Ps. 119:133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Ps.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9872" y="292586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SELF-CONTROL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77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" t="20569" r="10647" b="19192"/>
          <a:stretch/>
        </p:blipFill>
        <p:spPr bwMode="auto">
          <a:xfrm>
            <a:off x="1246908" y="750751"/>
            <a:ext cx="6539347" cy="599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55576" y="2049810"/>
            <a:ext cx="7776864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Class 1</a:t>
            </a:r>
            <a:r>
              <a:rPr lang="en-US" sz="32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	</a:t>
            </a:r>
            <a:r>
              <a:rPr lang="en-US" sz="3200" b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The Death of a Proud King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Class 2	</a:t>
            </a:r>
            <a:r>
              <a:rPr lang="en-US" sz="3200" b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The Song of a Humble Prophet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Class 3	</a:t>
            </a:r>
            <a:r>
              <a:rPr lang="en-US" sz="3200" b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The Purpose of Speaking Parables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Class 4	</a:t>
            </a:r>
            <a:r>
              <a:rPr lang="en-US" sz="3200" b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The Longsuffering of our Lord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Class 5	</a:t>
            </a:r>
            <a:r>
              <a:rPr lang="en-US" sz="3200" b="1" dirty="0" smtClean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Calibri" pitchFamily="34" charset="0"/>
                <a:cs typeface="Calibri" pitchFamily="34" charset="0"/>
              </a:rPr>
              <a:t>The Hope of the Holy Seed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148064" y="6156593"/>
            <a:ext cx="3672408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FF0000"/>
                </a:solidFill>
                <a:latin typeface="Eras Bold ITC" pitchFamily="34" charset="0"/>
              </a:rPr>
              <a:t>Isaiah 6</a:t>
            </a:r>
            <a:endParaRPr lang="en-US" sz="3200" dirty="0">
              <a:solidFill>
                <a:srgbClr val="FF0000"/>
              </a:solidFill>
              <a:latin typeface="Eras Bold ITC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7504" y="488866"/>
            <a:ext cx="8928991" cy="707886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28575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spc="-300" dirty="0" smtClean="0">
                <a:solidFill>
                  <a:srgbClr val="FFFFFF"/>
                </a:solidFill>
                <a:latin typeface="Eras Demi ITC" pitchFamily="34" charset="0"/>
              </a:rPr>
              <a:t>Two Men Went up into the Temple to Pray</a:t>
            </a:r>
            <a:endParaRPr kumimoji="0" lang="en-US" sz="4000" b="0" i="0" u="none" strike="noStrike" kern="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7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oeuvremagazineproject.files.wordpress.com/2009/12/sword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0" y="306034"/>
            <a:ext cx="4067944" cy="3050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1" descr="assurbanipal-stabbing-lion_ancientreplicas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" r="8854"/>
          <a:stretch/>
        </p:blipFill>
        <p:spPr bwMode="auto">
          <a:xfrm>
            <a:off x="320442" y="3717794"/>
            <a:ext cx="4107542" cy="30235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" t="20569" r="10647" b="19192"/>
          <a:stretch/>
        </p:blipFill>
        <p:spPr bwMode="auto">
          <a:xfrm>
            <a:off x="5118751" y="361684"/>
            <a:ext cx="3269673" cy="29953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76470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5536" y="-459432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err="1" smtClean="0">
                <a:solidFill>
                  <a:srgbClr val="FF99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Uzziah</a:t>
            </a:r>
            <a:endParaRPr kumimoji="1" lang="en-US" sz="6600" b="1" dirty="0">
              <a:solidFill>
                <a:srgbClr val="FF99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572000" y="-459432"/>
            <a:ext cx="439248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Hezekiah</a:t>
            </a:r>
            <a:endParaRPr kumimoji="1" lang="en-US" sz="66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95536" y="2980928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err="1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Ahaz</a:t>
            </a:r>
            <a:endParaRPr kumimoji="1" lang="en-US" sz="66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692696"/>
            <a:ext cx="38164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Trusted in his own strength                    </a:t>
            </a:r>
            <a:r>
              <a:rPr lang="en-CA" sz="20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2CH 26:8,12,13,15,16</a:t>
            </a:r>
            <a:endParaRPr lang="en-CA" sz="2000" b="1" dirty="0" smtClean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Trusted in his own righteousness           </a:t>
            </a:r>
            <a:r>
              <a:rPr lang="en-CA" sz="20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2CH 26:18</a:t>
            </a:r>
            <a:endParaRPr lang="en-CA" sz="3200" b="1" dirty="0" smtClean="0">
              <a:solidFill>
                <a:srgbClr val="FF66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450" y="4287867"/>
            <a:ext cx="396352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Trusted in the strength of his enemies                     </a:t>
            </a:r>
            <a:r>
              <a:rPr lang="en-CA" sz="2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2CH 28:16,20</a:t>
            </a:r>
          </a:p>
          <a:p>
            <a:pPr algn="ctr"/>
            <a:r>
              <a:rPr lang="en-CA" sz="2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 7:9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48064" y="996404"/>
            <a:ext cx="32403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Trusted in his God like no one else                 </a:t>
            </a:r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2KI 18:5,20-22,24,30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2KI 19:10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 7:9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88024" y="3645024"/>
            <a:ext cx="41764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Hezekiah was tested    in the </a:t>
            </a:r>
            <a:r>
              <a:rPr lang="en-CA" sz="3200" b="1" u="sng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same</a:t>
            </a:r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way           at the </a:t>
            </a:r>
            <a:r>
              <a:rPr lang="en-CA" sz="3200" b="1" u="sng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same</a:t>
            </a:r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place       by the </a:t>
            </a:r>
            <a:r>
              <a:rPr lang="en-CA" sz="3200" b="1" u="sng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same</a:t>
            </a:r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nation              as his father </a:t>
            </a:r>
            <a:r>
              <a:rPr lang="en-CA" sz="3200" b="1" dirty="0" err="1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Ahaz</a:t>
            </a:r>
            <a:r>
              <a:rPr lang="en-CA" sz="3200" b="1" dirty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.</a:t>
            </a:r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          </a:t>
            </a:r>
            <a:r>
              <a:rPr lang="en-CA" sz="20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2KI 18:17</a:t>
            </a:r>
          </a:p>
          <a:p>
            <a:pPr algn="ctr"/>
            <a:r>
              <a:rPr lang="en-CA" sz="20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 7:3</a:t>
            </a:r>
          </a:p>
        </p:txBody>
      </p:sp>
    </p:spTree>
    <p:extLst>
      <p:ext uri="{BB962C8B-B14F-4D97-AF65-F5344CB8AC3E}">
        <p14:creationId xmlns:p14="http://schemas.microsoft.com/office/powerpoint/2010/main" val="18610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" descr="taylor or sennacheribs prism_ww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886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>
            <a:cxnSpLocks noChangeShapeType="1"/>
            <a:stCxn id="114694" idx="1"/>
          </p:cNvCxnSpPr>
          <p:nvPr/>
        </p:nvCxnSpPr>
        <p:spPr bwMode="auto">
          <a:xfrm flipH="1" flipV="1">
            <a:off x="1981200" y="5549460"/>
            <a:ext cx="2286000" cy="354815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07504" y="44624"/>
            <a:ext cx="8001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sz="8800" dirty="0">
                <a:solidFill>
                  <a:srgbClr val="FF0000"/>
                </a:solidFill>
                <a:latin typeface="Bookman Old Style" pitchFamily="18" charset="0"/>
              </a:rPr>
              <a:t>Evidence</a:t>
            </a:r>
            <a:r>
              <a:rPr kumimoji="1"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  <a:t/>
            </a:r>
            <a:br>
              <a:rPr kumimoji="1"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</a:br>
            <a:r>
              <a:rPr kumimoji="1" lang="en-US" sz="3600" b="1" dirty="0">
                <a:solidFill>
                  <a:srgbClr val="FF0000"/>
                </a:solidFill>
                <a:latin typeface="Bookman Old Style" pitchFamily="18" charset="0"/>
              </a:rPr>
              <a:t>for historical accuracy</a:t>
            </a:r>
            <a:endParaRPr kumimoji="1" lang="en-US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886200" y="1844824"/>
            <a:ext cx="5105400" cy="352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000" dirty="0" smtClean="0">
                <a:solidFill>
                  <a:srgbClr val="FFFF00"/>
                </a:solidFill>
                <a:latin typeface="Arial Black" pitchFamily="34" charset="0"/>
              </a:rPr>
              <a:t>Sennacherib’s Prism: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rgbClr val="FFFFFF"/>
                </a:solidFill>
                <a:latin typeface="Arial Black" pitchFamily="34" charset="0"/>
              </a:rPr>
              <a:t>Assyrian king’s account of invasion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rgbClr val="FFFFFF"/>
                </a:solidFill>
                <a:latin typeface="Arial Black" pitchFamily="34" charset="0"/>
              </a:rPr>
              <a:t>Mentions Hezekiah by name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rgbClr val="FFFFFF"/>
                </a:solidFill>
                <a:latin typeface="Arial Black" pitchFamily="34" charset="0"/>
              </a:rPr>
              <a:t>c701 BC</a:t>
            </a: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4267200" y="5427221"/>
            <a:ext cx="4724400" cy="95410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i="1" dirty="0" smtClean="0">
                <a:solidFill>
                  <a:srgbClr val="99FF33"/>
                </a:solidFill>
                <a:latin typeface="Arial Black" pitchFamily="34" charset="0"/>
              </a:rPr>
              <a:t>“I laid siege to 46 of his strong cities”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chemeClr val="tx1">
                  <a:lumMod val="75000"/>
                  <a:lumOff val="25000"/>
                </a:schemeClr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4449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5"/>
          <p:cNvSpPr txBox="1">
            <a:spLocks noChangeArrowheads="1"/>
          </p:cNvSpPr>
          <p:nvPr/>
        </p:nvSpPr>
        <p:spPr bwMode="auto">
          <a:xfrm>
            <a:off x="228600" y="304800"/>
            <a:ext cx="13716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Wingdings 2" pitchFamily="18" charset="2"/>
              <a:buChar char="z"/>
            </a:pPr>
            <a:endParaRPr lang="en-US" sz="10000" smtClean="0">
              <a:solidFill>
                <a:srgbClr val="FF3300"/>
              </a:solidFill>
              <a:latin typeface="Arial Black" pitchFamily="34" charset="0"/>
            </a:endParaRPr>
          </a:p>
        </p:txBody>
      </p:sp>
      <p:graphicFrame>
        <p:nvGraphicFramePr>
          <p:cNvPr id="36867" name="Object 6"/>
          <p:cNvGraphicFramePr>
            <a:graphicFrameLocks noChangeAspect="1"/>
          </p:cNvGraphicFramePr>
          <p:nvPr/>
        </p:nvGraphicFramePr>
        <p:xfrm>
          <a:off x="1588" y="1588"/>
          <a:ext cx="9142412" cy="685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Image" r:id="rId3" imgW="9142857" imgH="6857143" progId="Photoshop.Image.8">
                  <p:embed/>
                </p:oleObj>
              </mc:Choice>
              <mc:Fallback>
                <p:oleObj name="Image" r:id="rId3" imgW="9142857" imgH="6857143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9142412" cy="685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chemeClr val="tx1">
                  <a:lumMod val="75000"/>
                  <a:lumOff val="25000"/>
                </a:schemeClr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21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Who do you</a:t>
            </a:r>
          </a:p>
          <a:p>
            <a:pPr algn="ctr" latinLnBrk="1">
              <a:defRPr/>
            </a:pPr>
            <a:endParaRPr kumimoji="1" lang="en-US" sz="3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 latinLnBrk="1">
              <a:defRPr/>
            </a:pPr>
            <a:r>
              <a:rPr kumimoji="1" lang="en-US" sz="14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trust</a:t>
            </a:r>
            <a:r>
              <a:rPr kumimoji="1" lang="en-US" sz="6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</a:t>
            </a:r>
            <a:endParaRPr kumimoji="1" lang="en-US" sz="6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2251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293747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2420888"/>
            <a:ext cx="892899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burning bush is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 symbol             of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Yahweh’s preservation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of the nation of Israel,              through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covenants of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promise made to Abraham, Isaac, and Jacob.</a:t>
            </a:r>
            <a:endParaRPr lang="en-US" sz="4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21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149731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27584" y="1988840"/>
            <a:ext cx="763284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God’s word is heard in the wilderness, and not in the crush of the world’s concerns.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re-establishment of the nation of Israel must never cease to sustain our faith in the covenants of promise.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Our Heavenly Father has not called us for who we are, but for who He is able to create for His glory.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</p:spTree>
    <p:extLst>
      <p:ext uri="{BB962C8B-B14F-4D97-AF65-F5344CB8AC3E}">
        <p14:creationId xmlns:p14="http://schemas.microsoft.com/office/powerpoint/2010/main" val="200880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" t="1888" r="2365" b="13148"/>
          <a:stretch/>
        </p:blipFill>
        <p:spPr bwMode="auto">
          <a:xfrm>
            <a:off x="1979712" y="694412"/>
            <a:ext cx="5146898" cy="597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79512" y="260648"/>
            <a:ext cx="8784976" cy="830997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28575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-300" dirty="0" smtClean="0">
                <a:solidFill>
                  <a:srgbClr val="FFFFFF"/>
                </a:solidFill>
                <a:latin typeface="Eras Demi ITC" pitchFamily="34" charset="0"/>
              </a:rPr>
              <a:t>The Song of a Humble Prophet</a:t>
            </a:r>
            <a:endParaRPr kumimoji="0" lang="en-US" sz="4800" b="0" i="0" u="none" strike="noStrike" kern="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ras Demi ITC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1177588"/>
            <a:ext cx="84969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effectLst>
                  <a:glow rad="25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Two Men Went up into the Temple to Pray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42441" y="6381328"/>
            <a:ext cx="7673975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“I am a man of unclean lips”</a:t>
            </a:r>
            <a:endParaRPr lang="en-US" sz="2400" dirty="0">
              <a:solidFill>
                <a:srgbClr val="002060"/>
              </a:solidFill>
              <a:effectLst>
                <a:glow rad="12700">
                  <a:schemeClr val="bg1"/>
                </a:glo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7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" t="1888" r="2365" b="13148"/>
          <a:stretch/>
        </p:blipFill>
        <p:spPr bwMode="auto">
          <a:xfrm>
            <a:off x="1979712" y="694412"/>
            <a:ext cx="5146898" cy="597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5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Song of a Humble Prophet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899592" y="980728"/>
            <a:ext cx="7582900" cy="4824536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Moses’ Song of Witness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1:2</a:t>
            </a:r>
            <a:endParaRPr lang="en-CA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 of the Vineyard</a:t>
            </a:r>
            <a:r>
              <a:rPr lang="en-CA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5:1-2</a:t>
            </a:r>
            <a:endParaRPr lang="en-CA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 of the Seraphim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6:3</a:t>
            </a: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 of Salvation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12:1-6</a:t>
            </a:r>
            <a:endParaRPr lang="en-CA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 of Exaltation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25:1-5</a:t>
            </a:r>
            <a:endParaRPr lang="en-CA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 of the Strong City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26:1-</a:t>
            </a: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 of the Vineyard of Desire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27:2-5</a:t>
            </a:r>
            <a:endParaRPr lang="en-CA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 of Hezekiah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38:9-20</a:t>
            </a:r>
            <a:endParaRPr lang="en-CA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New Song of Praise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42:10-</a:t>
            </a:r>
            <a:endParaRPr lang="en-CA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Songs of the Servant</a:t>
            </a:r>
            <a:r>
              <a:rPr lang="en-CA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40-66</a:t>
            </a:r>
            <a:endParaRPr lang="en-CA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endParaRPr lang="en-CA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endParaRPr lang="en-CA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6632"/>
            <a:ext cx="9144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8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Isaiah (A Prophet of Song)</a:t>
            </a:r>
            <a:endParaRPr lang="en-US" sz="48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" t="1888" r="2365" b="13148"/>
          <a:stretch/>
        </p:blipFill>
        <p:spPr bwMode="auto">
          <a:xfrm>
            <a:off x="1979712" y="694412"/>
            <a:ext cx="5146898" cy="597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Song of a Humble Prophet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51520" y="1988840"/>
            <a:ext cx="864096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Strong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8314 from 8313 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‘burning’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TWOT	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2292 not derived from ‘serpent’ but 			from the root of both words – ‘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fire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’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Gesenius</a:t>
            </a:r>
            <a:r>
              <a:rPr lang="en-US" sz="32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‘the verb has the sense of 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burning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   			not of shining’</a:t>
            </a:r>
            <a:endParaRPr lang="en-US" sz="3200" b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BDB    	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also trans. 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serpent 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(from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‘fiery’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poison)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ISBE		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probably derived from 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burning</a:t>
            </a:r>
            <a:endParaRPr lang="en-US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16632"/>
            <a:ext cx="9144000" cy="83099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8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What are the seraphim?</a:t>
            </a:r>
            <a:endParaRPr lang="en-US" sz="48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059832" y="1124744"/>
            <a:ext cx="2448272" cy="7694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FF0000"/>
                </a:solidFill>
                <a:latin typeface="Eras Bold ITC" pitchFamily="34" charset="0"/>
              </a:rPr>
              <a:t>‘seraph’</a:t>
            </a:r>
            <a:endParaRPr lang="en-US" sz="4400" dirty="0">
              <a:solidFill>
                <a:srgbClr val="FF0000"/>
              </a:solidFill>
              <a:latin typeface="Eras Bold IT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45068" y="1383159"/>
            <a:ext cx="2063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Psalm 104:4</a:t>
            </a:r>
          </a:p>
        </p:txBody>
      </p:sp>
    </p:spTree>
    <p:extLst>
      <p:ext uri="{BB962C8B-B14F-4D97-AF65-F5344CB8AC3E}">
        <p14:creationId xmlns:p14="http://schemas.microsoft.com/office/powerpoint/2010/main" val="216159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3528" y="836712"/>
            <a:ext cx="8424936" cy="16172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FFFFF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1" y="1709118"/>
            <a:ext cx="4040188" cy="639762"/>
          </a:xfrm>
        </p:spPr>
        <p:txBody>
          <a:bodyPr/>
          <a:lstStyle/>
          <a:p>
            <a:pPr algn="ctr"/>
            <a:r>
              <a:rPr lang="en-CA" sz="4000" dirty="0" smtClean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destroys by consuming</a:t>
            </a:r>
            <a:endParaRPr lang="en-CA" sz="4000" dirty="0">
              <a:solidFill>
                <a:srgbClr val="8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1" y="2750939"/>
            <a:ext cx="4040188" cy="1110109"/>
          </a:xfrm>
        </p:spPr>
        <p:txBody>
          <a:bodyPr/>
          <a:lstStyle/>
          <a:p>
            <a:pPr marL="0" indent="0" algn="ctr">
              <a:buNone/>
            </a:pPr>
            <a:r>
              <a:rPr lang="en-CA" sz="2800" b="1" i="1" dirty="0">
                <a:solidFill>
                  <a:srgbClr val="0070C0"/>
                </a:solidFill>
              </a:rPr>
              <a:t>Maher-</a:t>
            </a:r>
            <a:r>
              <a:rPr lang="en-CA" sz="2800" b="1" i="1" dirty="0" err="1">
                <a:solidFill>
                  <a:srgbClr val="0070C0"/>
                </a:solidFill>
              </a:rPr>
              <a:t>shalal</a:t>
            </a:r>
            <a:r>
              <a:rPr lang="en-CA" sz="2800" b="1" i="1" dirty="0">
                <a:solidFill>
                  <a:srgbClr val="0070C0"/>
                </a:solidFill>
              </a:rPr>
              <a:t>-hash-</a:t>
            </a:r>
            <a:r>
              <a:rPr lang="en-CA" sz="2800" b="1" i="1" dirty="0" err="1">
                <a:solidFill>
                  <a:srgbClr val="0070C0"/>
                </a:solidFill>
              </a:rPr>
              <a:t>baz</a:t>
            </a:r>
            <a:endParaRPr lang="en-CA" sz="28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sz="2800" b="1" dirty="0" smtClean="0">
                <a:solidFill>
                  <a:srgbClr val="002060"/>
                </a:solidFill>
              </a:rPr>
              <a:t>Isaiah 22:14; </a:t>
            </a:r>
            <a:r>
              <a:rPr lang="en-CA" sz="2800" b="1" dirty="0" err="1" smtClean="0">
                <a:solidFill>
                  <a:srgbClr val="002060"/>
                </a:solidFill>
              </a:rPr>
              <a:t>Ek</a:t>
            </a:r>
            <a:r>
              <a:rPr lang="en-CA" sz="2800" b="1" dirty="0" smtClean="0">
                <a:solidFill>
                  <a:srgbClr val="002060"/>
                </a:solidFill>
              </a:rPr>
              <a:t>. 10:2</a:t>
            </a:r>
            <a:endParaRPr lang="en-CA" sz="2800" b="1" dirty="0">
              <a:solidFill>
                <a:srgbClr val="00206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6" y="1709118"/>
            <a:ext cx="4041775" cy="639762"/>
          </a:xfrm>
        </p:spPr>
        <p:txBody>
          <a:bodyPr/>
          <a:lstStyle/>
          <a:p>
            <a:pPr algn="ctr"/>
            <a:r>
              <a:rPr lang="en-CA" sz="4000" dirty="0" smtClean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preserves by purifying</a:t>
            </a:r>
            <a:endParaRPr lang="en-CA" sz="4000" dirty="0">
              <a:solidFill>
                <a:srgbClr val="8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6" y="2750939"/>
            <a:ext cx="4041775" cy="1182117"/>
          </a:xfrm>
        </p:spPr>
        <p:txBody>
          <a:bodyPr/>
          <a:lstStyle/>
          <a:p>
            <a:pPr marL="0" indent="0" algn="ctr">
              <a:buNone/>
            </a:pPr>
            <a:r>
              <a:rPr lang="en-CA" sz="2800" b="1" i="1" dirty="0" smtClean="0">
                <a:solidFill>
                  <a:srgbClr val="0070C0"/>
                </a:solidFill>
              </a:rPr>
              <a:t>Shear-</a:t>
            </a:r>
            <a:r>
              <a:rPr lang="en-CA" sz="2800" b="1" i="1" dirty="0" err="1" smtClean="0">
                <a:solidFill>
                  <a:srgbClr val="0070C0"/>
                </a:solidFill>
              </a:rPr>
              <a:t>jashub</a:t>
            </a:r>
            <a:endParaRPr lang="en-CA" sz="28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sz="2800" b="1" dirty="0" smtClean="0">
                <a:solidFill>
                  <a:srgbClr val="002060"/>
                </a:solidFill>
              </a:rPr>
              <a:t>Isaiah 33:14-15; 6:6-7</a:t>
            </a:r>
            <a:endParaRPr lang="en-CA" sz="28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16632"/>
            <a:ext cx="9144000" cy="830997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Our God is a Consuming Fire</a:t>
            </a:r>
            <a:endParaRPr lang="en-US" sz="48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 bwMode="auto">
          <a:xfrm>
            <a:off x="5364088" y="5301208"/>
            <a:ext cx="2600028" cy="9998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8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CA" sz="6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LIFE</a:t>
            </a:r>
            <a:endParaRPr lang="en-CA" sz="6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Placeholder 5"/>
          <p:cNvSpPr txBox="1">
            <a:spLocks/>
          </p:cNvSpPr>
          <p:nvPr/>
        </p:nvSpPr>
        <p:spPr bwMode="auto">
          <a:xfrm>
            <a:off x="1259632" y="5301208"/>
            <a:ext cx="2600028" cy="9998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8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CA" sz="600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DEATH</a:t>
            </a:r>
            <a:endParaRPr lang="en-CA" sz="600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2555776" y="4005064"/>
            <a:ext cx="0" cy="103671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>
              <a:solidFill>
                <a:srgbClr val="000000"/>
              </a:solidFill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6660232" y="4005064"/>
            <a:ext cx="0" cy="103671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>
              <a:solidFill>
                <a:srgbClr val="000000"/>
              </a:solidFill>
            </a:endParaRPr>
          </a:p>
        </p:txBody>
      </p:sp>
      <p:cxnSp>
        <p:nvCxnSpPr>
          <p:cNvPr id="18" name="Straight Connector 17"/>
          <p:cNvCxnSpPr>
            <a:stCxn id="16" idx="0"/>
          </p:cNvCxnSpPr>
          <p:nvPr/>
        </p:nvCxnSpPr>
        <p:spPr>
          <a:xfrm>
            <a:off x="4535996" y="836712"/>
            <a:ext cx="0" cy="16172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6"/>
          <p:cNvSpPr txBox="1">
            <a:spLocks/>
          </p:cNvSpPr>
          <p:nvPr/>
        </p:nvSpPr>
        <p:spPr bwMode="auto">
          <a:xfrm>
            <a:off x="2548036" y="4335115"/>
            <a:ext cx="4040188" cy="70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CA" sz="2800" b="1" dirty="0" smtClean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145:20</a:t>
            </a:r>
            <a:endParaRPr lang="en-CA" sz="2800" b="1" dirty="0">
              <a:solidFill>
                <a:srgbClr val="8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Song of a Humble Prophet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4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  <p:bldP spid="12" grpId="0" animBg="1"/>
      <p:bldP spid="13" grpId="0" animBg="1"/>
      <p:bldP spid="14" grpId="0" animBg="1"/>
      <p:bldP spid="15" grpId="0" animBg="1"/>
      <p:bldP spid="1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What’s the</a:t>
            </a:r>
          </a:p>
          <a:p>
            <a:pPr algn="ctr" latinLnBrk="1">
              <a:defRPr/>
            </a:pPr>
            <a:endParaRPr kumimoji="1" lang="en-US" sz="3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 latinLnBrk="1">
              <a:defRPr/>
            </a:pPr>
            <a:r>
              <a:rPr kumimoji="1" lang="en-US" sz="14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context</a:t>
            </a:r>
            <a:r>
              <a:rPr kumimoji="1" lang="en-US" sz="6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</a:t>
            </a:r>
            <a:endParaRPr kumimoji="1" lang="en-US" sz="6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671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168352" y="1340768"/>
            <a:ext cx="28438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Leviticus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10:3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4077072"/>
            <a:ext cx="888409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“…I will be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sanctified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in them          that </a:t>
            </a:r>
            <a:r>
              <a:rPr lang="en-US" sz="4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come nigh me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                            and before all the people                      I will be glorified.”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292586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HOLINESS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24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576064" y="44624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915816" y="1196752"/>
            <a:ext cx="34563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Revelation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5:8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3951054"/>
            <a:ext cx="888409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“…</a:t>
            </a:r>
            <a:r>
              <a:rPr lang="en-C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the </a:t>
            </a:r>
            <a:r>
              <a:rPr lang="en-C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four beasts and four and twenty elders fell down before the Lamb, </a:t>
            </a:r>
            <a:r>
              <a:rPr lang="en-C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              having </a:t>
            </a:r>
            <a:r>
              <a:rPr lang="en-C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every one of them </a:t>
            </a:r>
            <a:r>
              <a:rPr lang="en-CA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harps</a:t>
            </a:r>
            <a:r>
              <a:rPr lang="en-C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en-C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and </a:t>
            </a:r>
            <a:r>
              <a:rPr lang="en-C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golden vials full of </a:t>
            </a:r>
            <a:r>
              <a:rPr lang="en-CA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odours</a:t>
            </a:r>
            <a:r>
              <a:rPr lang="en-C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en-C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which </a:t>
            </a:r>
            <a:r>
              <a:rPr lang="en-C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are the </a:t>
            </a:r>
            <a:r>
              <a:rPr lang="en-CA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prayers</a:t>
            </a:r>
            <a:r>
              <a:rPr lang="en-C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of </a:t>
            </a:r>
            <a:r>
              <a:rPr lang="en-C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saints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.”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3888" y="148570"/>
            <a:ext cx="2088232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INCENSE</a:t>
            </a:r>
            <a:endParaRPr lang="en-CA" sz="2000" dirty="0">
              <a:latin typeface="Copperplate Gothic Ligh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300" y="132441"/>
            <a:ext cx="2063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ee also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Ps. 141:2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Re. 8:3-4</a:t>
            </a:r>
          </a:p>
        </p:txBody>
      </p:sp>
    </p:spTree>
    <p:extLst>
      <p:ext uri="{BB962C8B-B14F-4D97-AF65-F5344CB8AC3E}">
        <p14:creationId xmlns:p14="http://schemas.microsoft.com/office/powerpoint/2010/main" val="117816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168352" y="1340768"/>
            <a:ext cx="28438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Isaiah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6:6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72008" y="4156045"/>
            <a:ext cx="903649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</a:t>
            </a:r>
            <a:r>
              <a:rPr lang="en-US" sz="5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Then flew one of the </a:t>
            </a:r>
            <a:r>
              <a:rPr lang="en-US" sz="5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seraphim</a:t>
            </a:r>
            <a:r>
              <a:rPr lang="en-US" sz="5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unto me,                                                  having a </a:t>
            </a:r>
            <a:r>
              <a:rPr lang="en-US" sz="5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live coal</a:t>
            </a:r>
            <a:r>
              <a:rPr lang="en-US" sz="5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in his hand.”</a:t>
            </a:r>
            <a:endParaRPr lang="en-US" sz="5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300" y="132441"/>
            <a:ext cx="2063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ee also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Ex. 30:34-38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Je. 1:9</a:t>
            </a:r>
          </a:p>
          <a:p>
            <a:r>
              <a:rPr lang="en-CA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Ek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 1:14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Da. 10:6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19872" y="292586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ANGELS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98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6" t="24814" r="17963" b="16321"/>
          <a:stretch/>
        </p:blipFill>
        <p:spPr bwMode="auto">
          <a:xfrm>
            <a:off x="1876922" y="1412777"/>
            <a:ext cx="521535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11560" y="437763"/>
            <a:ext cx="7920880" cy="830997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28575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kumimoji="0" lang="en-US" sz="4800" b="0" i="0" u="none" strike="noStrike" kern="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ras Demi ITC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1412776"/>
            <a:ext cx="84969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0000"/>
                </a:solidFill>
                <a:effectLst>
                  <a:glow rad="25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Two Men Went up into the Temple to Pray</a:t>
            </a:r>
            <a:endParaRPr lang="en-US" sz="2800" dirty="0">
              <a:solidFill>
                <a:srgbClr val="FF0000"/>
              </a:solidFill>
              <a:effectLst>
                <a:glow rad="25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Bold ITC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42441" y="6351711"/>
            <a:ext cx="7673975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“In the year that king </a:t>
            </a:r>
            <a:r>
              <a:rPr lang="en-US" sz="2400" dirty="0" err="1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Uzziah</a:t>
            </a:r>
            <a:r>
              <a:rPr lang="en-US" sz="2400" dirty="0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 died”</a:t>
            </a:r>
            <a:endParaRPr lang="en-US" sz="2400" dirty="0">
              <a:solidFill>
                <a:srgbClr val="002060"/>
              </a:solidFill>
              <a:effectLst>
                <a:glow rad="12700">
                  <a:schemeClr val="bg1"/>
                </a:glo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90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44624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168352" y="1196752"/>
            <a:ext cx="28438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Isaiah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6:3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5496" y="4005064"/>
            <a:ext cx="903649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“And one cried unto another, and said, </a:t>
            </a:r>
            <a:r>
              <a:rPr lang="en-US" sz="6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Holy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en-US" sz="6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holy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en-US" sz="6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holy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                        is Yahweh of hosts:                                     the whole earth is full of his </a:t>
            </a:r>
            <a:r>
              <a:rPr lang="en-US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glory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.”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300" y="132441"/>
            <a:ext cx="20634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ee also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8:13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30:29-32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33:14-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35:10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57:15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66:2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19872" y="220578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THE HOLY ONE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2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44624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168352" y="1196752"/>
            <a:ext cx="28438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Isaiah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29:13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3933056"/>
            <a:ext cx="892899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“…this people draw near me                                with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their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mouth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                                                      and with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their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lips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                             do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honour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me,                                                        but have removed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their heart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far from me...”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292586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HYPOCRISY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46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692696"/>
            <a:ext cx="3816424" cy="132343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Kings  22:19-23</a:t>
            </a:r>
          </a:p>
          <a:p>
            <a:pPr algn="ctr"/>
            <a:endParaRPr lang="en-C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990562"/>
            <a:ext cx="3816424" cy="1323439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18:6-24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157192"/>
            <a:ext cx="3816424" cy="1323439"/>
          </a:xfrm>
          <a:prstGeom prst="rect">
            <a:avLst/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6:1-13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686306"/>
            <a:ext cx="3816424" cy="1323439"/>
          </a:xfrm>
          <a:prstGeom prst="rect">
            <a:avLst/>
          </a:prstGeom>
          <a:solidFill>
            <a:srgbClr val="FFCC00"/>
          </a:solidFill>
          <a:ln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1:4-5:17</a:t>
            </a:r>
          </a:p>
          <a:p>
            <a:pPr lvl="0" algn="ctr"/>
            <a:endParaRPr lang="en-C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40" y="2996952"/>
            <a:ext cx="3816424" cy="1323439"/>
          </a:xfrm>
          <a:prstGeom prst="rect">
            <a:avLst/>
          </a:prstGeom>
          <a:solidFill>
            <a:srgbClr val="00660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7:9-14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5157192"/>
            <a:ext cx="3816424" cy="1323439"/>
          </a:xfrm>
          <a:prstGeom prst="rect">
            <a:avLst/>
          </a:prstGeom>
          <a:solidFill>
            <a:srgbClr val="660066"/>
          </a:solidFill>
          <a:ln>
            <a:solidFill>
              <a:srgbClr val="9933FF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4:1-5:14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</p:spTree>
    <p:extLst>
      <p:ext uri="{BB962C8B-B14F-4D97-AF65-F5344CB8AC3E}">
        <p14:creationId xmlns:p14="http://schemas.microsoft.com/office/powerpoint/2010/main" val="27791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692696"/>
            <a:ext cx="3816424" cy="1323439"/>
          </a:xfrm>
          <a:prstGeom prst="rect">
            <a:avLst/>
          </a:prstGeom>
          <a:solidFill>
            <a:srgbClr val="C00000">
              <a:alpha val="0"/>
            </a:srgbClr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3200" b="1" dirty="0" smtClean="0"/>
              <a:t>1 Kings  22:19-23</a:t>
            </a:r>
          </a:p>
          <a:p>
            <a:pPr algn="ctr"/>
            <a:endParaRPr lang="en-C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990562"/>
            <a:ext cx="3816424" cy="1323439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18:6-24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157192"/>
            <a:ext cx="3816424" cy="1323439"/>
          </a:xfrm>
          <a:prstGeom prst="rect">
            <a:avLst/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6:1-13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686306"/>
            <a:ext cx="3816424" cy="1323439"/>
          </a:xfrm>
          <a:prstGeom prst="rect">
            <a:avLst/>
          </a:prstGeom>
          <a:solidFill>
            <a:srgbClr val="FFCC00"/>
          </a:solidFill>
          <a:ln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1:4-5:17</a:t>
            </a:r>
          </a:p>
          <a:p>
            <a:pPr lvl="0" algn="ctr"/>
            <a:endParaRPr lang="en-C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40" y="2996952"/>
            <a:ext cx="3816424" cy="1323439"/>
          </a:xfrm>
          <a:prstGeom prst="rect">
            <a:avLst/>
          </a:prstGeom>
          <a:solidFill>
            <a:srgbClr val="00660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7:9-14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5157192"/>
            <a:ext cx="3816424" cy="1323439"/>
          </a:xfrm>
          <a:prstGeom prst="rect">
            <a:avLst/>
          </a:prstGeom>
          <a:solidFill>
            <a:srgbClr val="660066"/>
          </a:solidFill>
          <a:ln>
            <a:solidFill>
              <a:srgbClr val="9933FF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4:1-5:14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95536" y="-243408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Royal Council</a:t>
            </a:r>
            <a:endParaRPr kumimoji="1" lang="en-US" sz="4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1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990562"/>
            <a:ext cx="3816424" cy="1323439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18:6-24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157192"/>
            <a:ext cx="3816424" cy="1323439"/>
          </a:xfrm>
          <a:prstGeom prst="rect">
            <a:avLst/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6:1-13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686306"/>
            <a:ext cx="3816424" cy="1323439"/>
          </a:xfrm>
          <a:prstGeom prst="rect">
            <a:avLst/>
          </a:prstGeom>
          <a:solidFill>
            <a:srgbClr val="FFCC00">
              <a:alpha val="0"/>
            </a:srgbClr>
          </a:solidFill>
          <a:ln w="38100"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Ezekiel 1:4-5:17</a:t>
            </a:r>
          </a:p>
          <a:p>
            <a:pPr lvl="0" algn="ctr"/>
            <a:endParaRPr lang="en-C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40" y="2996952"/>
            <a:ext cx="3816424" cy="1323439"/>
          </a:xfrm>
          <a:prstGeom prst="rect">
            <a:avLst/>
          </a:prstGeom>
          <a:solidFill>
            <a:srgbClr val="00660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7:9-14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5157192"/>
            <a:ext cx="3816424" cy="1323439"/>
          </a:xfrm>
          <a:prstGeom prst="rect">
            <a:avLst/>
          </a:prstGeom>
          <a:solidFill>
            <a:srgbClr val="660066"/>
          </a:solidFill>
          <a:ln>
            <a:solidFill>
              <a:srgbClr val="9933FF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4:1-5:14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427984" y="-243408"/>
            <a:ext cx="475252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FFC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Cherubic Chariot</a:t>
            </a:r>
            <a:endParaRPr kumimoji="1" lang="en-US" sz="4000" b="1" dirty="0">
              <a:solidFill>
                <a:srgbClr val="FFC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692696"/>
            <a:ext cx="3816424" cy="1323439"/>
          </a:xfrm>
          <a:prstGeom prst="rect">
            <a:avLst/>
          </a:prstGeom>
          <a:solidFill>
            <a:srgbClr val="C00000">
              <a:alpha val="0"/>
            </a:srgbClr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3200" b="1" dirty="0" smtClean="0"/>
              <a:t>1 Kings  22:19-23</a:t>
            </a:r>
          </a:p>
          <a:p>
            <a:pPr algn="ctr"/>
            <a:endParaRPr lang="en-CA" sz="2400" b="1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95536" y="-243408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Royal Council</a:t>
            </a:r>
            <a:endParaRPr kumimoji="1" lang="en-US" sz="4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48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990562"/>
            <a:ext cx="3816424" cy="1323439"/>
          </a:xfrm>
          <a:prstGeom prst="rect">
            <a:avLst/>
          </a:prstGeom>
          <a:solidFill>
            <a:srgbClr val="002060">
              <a:alpha val="0"/>
            </a:srgbClr>
          </a:solidFill>
          <a:ln w="38100">
            <a:solidFill>
              <a:srgbClr val="0070C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Psalm 18:6-24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157192"/>
            <a:ext cx="3816424" cy="1323439"/>
          </a:xfrm>
          <a:prstGeom prst="rect">
            <a:avLst/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6:1-13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996952"/>
            <a:ext cx="3816424" cy="1323439"/>
          </a:xfrm>
          <a:prstGeom prst="rect">
            <a:avLst/>
          </a:prstGeom>
          <a:solidFill>
            <a:srgbClr val="00660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7:9-14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5157192"/>
            <a:ext cx="3816424" cy="1323439"/>
          </a:xfrm>
          <a:prstGeom prst="rect">
            <a:avLst/>
          </a:prstGeom>
          <a:solidFill>
            <a:srgbClr val="660066"/>
          </a:solidFill>
          <a:ln>
            <a:solidFill>
              <a:srgbClr val="9933FF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4:1-5:14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496" y="206084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Flying Cherub</a:t>
            </a:r>
            <a:endParaRPr kumimoji="1" lang="en-US" sz="4000" b="1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692696"/>
            <a:ext cx="3816424" cy="1323439"/>
          </a:xfrm>
          <a:prstGeom prst="rect">
            <a:avLst/>
          </a:prstGeom>
          <a:solidFill>
            <a:srgbClr val="C00000">
              <a:alpha val="0"/>
            </a:srgbClr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3200" b="1" dirty="0" smtClean="0"/>
              <a:t>1 Kings  22:19-23</a:t>
            </a:r>
          </a:p>
          <a:p>
            <a:pPr algn="ctr"/>
            <a:endParaRPr lang="en-CA" sz="2400" b="1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95536" y="-243408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Royal Council</a:t>
            </a:r>
            <a:endParaRPr kumimoji="1" lang="en-US" sz="4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60032" y="686306"/>
            <a:ext cx="3816424" cy="1323439"/>
          </a:xfrm>
          <a:prstGeom prst="rect">
            <a:avLst/>
          </a:prstGeom>
          <a:solidFill>
            <a:srgbClr val="FFCC00">
              <a:alpha val="0"/>
            </a:srgbClr>
          </a:solidFill>
          <a:ln w="38100"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Ezekiel 1:4-5:17</a:t>
            </a:r>
          </a:p>
          <a:p>
            <a:pPr lvl="0" algn="ctr"/>
            <a:endParaRPr lang="en-C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427984" y="-243408"/>
            <a:ext cx="475252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FFC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Cherubic Chariot</a:t>
            </a:r>
            <a:endParaRPr kumimoji="1" lang="en-US" sz="4000" b="1" dirty="0">
              <a:solidFill>
                <a:srgbClr val="FFC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68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536" y="5157192"/>
            <a:ext cx="3816424" cy="1323439"/>
          </a:xfrm>
          <a:prstGeom prst="rect">
            <a:avLst/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6:1-13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996952"/>
            <a:ext cx="3816424" cy="1323439"/>
          </a:xfrm>
          <a:prstGeom prst="rect">
            <a:avLst/>
          </a:prstGeom>
          <a:solidFill>
            <a:srgbClr val="006600">
              <a:alpha val="0"/>
            </a:srgbClr>
          </a:solidFill>
          <a:ln w="38100"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Daniel 7:9-14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5157192"/>
            <a:ext cx="3816424" cy="1323439"/>
          </a:xfrm>
          <a:prstGeom prst="rect">
            <a:avLst/>
          </a:prstGeom>
          <a:solidFill>
            <a:srgbClr val="660066"/>
          </a:solidFill>
          <a:ln>
            <a:solidFill>
              <a:srgbClr val="9933FF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4:1-5:14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572000" y="206084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Ancient of Days</a:t>
            </a:r>
            <a:endParaRPr kumimoji="1" lang="en-US" sz="4000" b="1" dirty="0">
              <a:solidFill>
                <a:srgbClr val="008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692696"/>
            <a:ext cx="3816424" cy="1323439"/>
          </a:xfrm>
          <a:prstGeom prst="rect">
            <a:avLst/>
          </a:prstGeom>
          <a:solidFill>
            <a:srgbClr val="C00000">
              <a:alpha val="0"/>
            </a:srgbClr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3200" b="1" dirty="0" smtClean="0"/>
              <a:t>1 Kings  22:19-23</a:t>
            </a:r>
          </a:p>
          <a:p>
            <a:pPr algn="ctr"/>
            <a:endParaRPr lang="en-CA" sz="2400" b="1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95536" y="-243408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Royal Council</a:t>
            </a:r>
            <a:endParaRPr kumimoji="1" lang="en-US" sz="4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60032" y="686306"/>
            <a:ext cx="3816424" cy="1323439"/>
          </a:xfrm>
          <a:prstGeom prst="rect">
            <a:avLst/>
          </a:prstGeom>
          <a:solidFill>
            <a:srgbClr val="FFCC00">
              <a:alpha val="0"/>
            </a:srgbClr>
          </a:solidFill>
          <a:ln w="38100"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Ezekiel 1:4-5:17</a:t>
            </a:r>
          </a:p>
          <a:p>
            <a:pPr lvl="0" algn="ctr"/>
            <a:endParaRPr lang="en-C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427984" y="-243408"/>
            <a:ext cx="475252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FFC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Cherubic Chariot</a:t>
            </a:r>
            <a:endParaRPr kumimoji="1" lang="en-US" sz="4000" b="1" dirty="0">
              <a:solidFill>
                <a:srgbClr val="FFC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2990562"/>
            <a:ext cx="3816424" cy="1323439"/>
          </a:xfrm>
          <a:prstGeom prst="rect">
            <a:avLst/>
          </a:prstGeom>
          <a:solidFill>
            <a:srgbClr val="002060">
              <a:alpha val="0"/>
            </a:srgbClr>
          </a:solidFill>
          <a:ln w="38100">
            <a:solidFill>
              <a:srgbClr val="0070C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Psalm 18:6-24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5496" y="206084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Flying Cherub</a:t>
            </a:r>
            <a:endParaRPr kumimoji="1" lang="en-US" sz="4000" b="1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6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536" y="5157192"/>
            <a:ext cx="3816424" cy="1323439"/>
          </a:xfrm>
          <a:prstGeom prst="rect">
            <a:avLst/>
          </a:prstGeom>
          <a:solidFill>
            <a:srgbClr val="FF6600">
              <a:alpha val="0"/>
            </a:srgbClr>
          </a:solidFill>
          <a:ln w="38100">
            <a:solidFill>
              <a:srgbClr val="FF66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Isaiah 6:1-13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5157192"/>
            <a:ext cx="3816424" cy="1323439"/>
          </a:xfrm>
          <a:prstGeom prst="rect">
            <a:avLst/>
          </a:prstGeom>
          <a:solidFill>
            <a:srgbClr val="660066"/>
          </a:solidFill>
          <a:ln>
            <a:solidFill>
              <a:srgbClr val="9933FF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4:1-5:14</a:t>
            </a:r>
            <a:endParaRPr lang="en-CA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CA" sz="2400" b="1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5496" y="422108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Flying Seraphim</a:t>
            </a:r>
            <a:endParaRPr kumimoji="1" lang="en-US" sz="4000" b="1" dirty="0">
              <a:solidFill>
                <a:srgbClr val="FF66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692696"/>
            <a:ext cx="3816424" cy="1323439"/>
          </a:xfrm>
          <a:prstGeom prst="rect">
            <a:avLst/>
          </a:prstGeom>
          <a:solidFill>
            <a:srgbClr val="C00000">
              <a:alpha val="0"/>
            </a:srgbClr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3200" b="1" dirty="0" smtClean="0"/>
              <a:t>1 Kings  22:19-23</a:t>
            </a:r>
          </a:p>
          <a:p>
            <a:pPr algn="ctr"/>
            <a:endParaRPr lang="en-CA" sz="2400" b="1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95536" y="-243408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Royal Council</a:t>
            </a:r>
            <a:endParaRPr kumimoji="1" lang="en-US" sz="4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60032" y="686306"/>
            <a:ext cx="3816424" cy="1323439"/>
          </a:xfrm>
          <a:prstGeom prst="rect">
            <a:avLst/>
          </a:prstGeom>
          <a:solidFill>
            <a:srgbClr val="FFCC00">
              <a:alpha val="0"/>
            </a:srgbClr>
          </a:solidFill>
          <a:ln w="38100"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Ezekiel 1:4-5:17</a:t>
            </a:r>
          </a:p>
          <a:p>
            <a:pPr lvl="0" algn="ctr"/>
            <a:endParaRPr lang="en-C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427984" y="-243408"/>
            <a:ext cx="475252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FFC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Cherubic Chariot</a:t>
            </a:r>
            <a:endParaRPr kumimoji="1" lang="en-US" sz="4000" b="1" dirty="0">
              <a:solidFill>
                <a:srgbClr val="FFC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2990562"/>
            <a:ext cx="3816424" cy="1323439"/>
          </a:xfrm>
          <a:prstGeom prst="rect">
            <a:avLst/>
          </a:prstGeom>
          <a:solidFill>
            <a:srgbClr val="002060">
              <a:alpha val="0"/>
            </a:srgbClr>
          </a:solidFill>
          <a:ln w="38100">
            <a:solidFill>
              <a:srgbClr val="0070C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Psalm 18:6-24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5496" y="206084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Flying Cherub</a:t>
            </a:r>
            <a:endParaRPr kumimoji="1" lang="en-US" sz="4000" b="1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2040" y="2996952"/>
            <a:ext cx="3816424" cy="1323439"/>
          </a:xfrm>
          <a:prstGeom prst="rect">
            <a:avLst/>
          </a:prstGeom>
          <a:solidFill>
            <a:srgbClr val="006600">
              <a:alpha val="0"/>
            </a:srgbClr>
          </a:solidFill>
          <a:ln w="38100"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Daniel 7:9-14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572000" y="206084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Ancient of Days</a:t>
            </a:r>
            <a:endParaRPr kumimoji="1" lang="en-US" sz="4000" b="1" dirty="0">
              <a:solidFill>
                <a:srgbClr val="008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71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32040" y="5157192"/>
            <a:ext cx="3816424" cy="1323439"/>
          </a:xfrm>
          <a:prstGeom prst="rect">
            <a:avLst/>
          </a:prstGeom>
          <a:solidFill>
            <a:srgbClr val="660066">
              <a:alpha val="0"/>
            </a:srgbClr>
          </a:solidFill>
          <a:ln w="38100">
            <a:solidFill>
              <a:srgbClr val="9933FF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Revelation 4:1-5:14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572000" y="4205064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660066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Living Creatures</a:t>
            </a:r>
            <a:endParaRPr kumimoji="1" lang="en-US" sz="4000" b="1" dirty="0">
              <a:solidFill>
                <a:srgbClr val="660066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692696"/>
            <a:ext cx="3816424" cy="1323439"/>
          </a:xfrm>
          <a:prstGeom prst="rect">
            <a:avLst/>
          </a:prstGeom>
          <a:solidFill>
            <a:srgbClr val="C00000">
              <a:alpha val="0"/>
            </a:srgbClr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3200" b="1" dirty="0" smtClean="0"/>
              <a:t>1 Kings  22:19-23</a:t>
            </a:r>
          </a:p>
          <a:p>
            <a:pPr algn="ctr"/>
            <a:endParaRPr lang="en-CA" sz="2400" b="1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95536" y="-243408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Royal Council</a:t>
            </a:r>
            <a:endParaRPr kumimoji="1" lang="en-US" sz="4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60032" y="686306"/>
            <a:ext cx="3816424" cy="1323439"/>
          </a:xfrm>
          <a:prstGeom prst="rect">
            <a:avLst/>
          </a:prstGeom>
          <a:solidFill>
            <a:srgbClr val="FFCC00">
              <a:alpha val="0"/>
            </a:srgbClr>
          </a:solidFill>
          <a:ln w="38100"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Ezekiel 1:4-5:17</a:t>
            </a:r>
          </a:p>
          <a:p>
            <a:pPr lvl="0" algn="ctr"/>
            <a:endParaRPr lang="en-C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427984" y="-243408"/>
            <a:ext cx="475252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FFC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Cherubic Chariot</a:t>
            </a:r>
            <a:endParaRPr kumimoji="1" lang="en-US" sz="4000" b="1" dirty="0">
              <a:solidFill>
                <a:srgbClr val="FFC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2990562"/>
            <a:ext cx="3816424" cy="1323439"/>
          </a:xfrm>
          <a:prstGeom prst="rect">
            <a:avLst/>
          </a:prstGeom>
          <a:solidFill>
            <a:srgbClr val="002060">
              <a:alpha val="0"/>
            </a:srgbClr>
          </a:solidFill>
          <a:ln w="38100">
            <a:solidFill>
              <a:srgbClr val="0070C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Psalm 18:6-24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5496" y="206084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Flying Cherub</a:t>
            </a:r>
            <a:endParaRPr kumimoji="1" lang="en-US" sz="4000" b="1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2040" y="2996952"/>
            <a:ext cx="3816424" cy="1323439"/>
          </a:xfrm>
          <a:prstGeom prst="rect">
            <a:avLst/>
          </a:prstGeom>
          <a:solidFill>
            <a:srgbClr val="006600">
              <a:alpha val="0"/>
            </a:srgbClr>
          </a:solidFill>
          <a:ln w="38100"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Daniel 7:9-14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572000" y="206084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Ancient of Days</a:t>
            </a:r>
            <a:endParaRPr kumimoji="1" lang="en-US" sz="4000" b="1" dirty="0">
              <a:solidFill>
                <a:srgbClr val="008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5536" y="5157192"/>
            <a:ext cx="3816424" cy="1323439"/>
          </a:xfrm>
          <a:prstGeom prst="rect">
            <a:avLst/>
          </a:prstGeom>
          <a:solidFill>
            <a:srgbClr val="FF6600">
              <a:alpha val="0"/>
            </a:srgbClr>
          </a:solidFill>
          <a:ln w="38100">
            <a:solidFill>
              <a:srgbClr val="FF660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CA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CA" sz="3200" b="1" dirty="0" smtClean="0"/>
              <a:t>Isaiah 6:1-13</a:t>
            </a:r>
            <a:endParaRPr lang="en-CA" sz="3200" b="1" dirty="0"/>
          </a:p>
          <a:p>
            <a:pPr algn="ctr"/>
            <a:endParaRPr lang="en-CA" sz="2400" b="1" dirty="0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5496" y="4221088"/>
            <a:ext cx="46085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40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Flying Seraphim</a:t>
            </a:r>
            <a:endParaRPr kumimoji="1" lang="en-US" sz="4000" b="1" dirty="0">
              <a:solidFill>
                <a:srgbClr val="FF66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1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6" t="24814" r="17963" b="16321"/>
          <a:stretch/>
        </p:blipFill>
        <p:spPr bwMode="auto">
          <a:xfrm>
            <a:off x="1876922" y="1412777"/>
            <a:ext cx="521535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18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293747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2420888"/>
            <a:ext cx="892899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burning bush is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 symbol             of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Yahweh’s preservation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of the nation of Israel,              through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covenants of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promise made to Abraham, Isaac, and Jacob.</a:t>
            </a:r>
            <a:endParaRPr lang="en-US" sz="4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Song of a Humble Prophet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5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149731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27584" y="1988840"/>
            <a:ext cx="763284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God’s word is heard in the wilderness, and not in the crush of the world’s concerns.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re-establishment of the nation of Israel must never cease to sustain our faith in the covenants of promise.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Our Heavenly Father has not called us for who we are, but for who He is able to create for His glory.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>
                <a:solidFill>
                  <a:srgbClr val="FFFFFF"/>
                </a:solidFill>
                <a:latin typeface="Eras Demi ITC" pitchFamily="34" charset="0"/>
              </a:rPr>
              <a:t>The Song of a Humble Prophet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</p:spTree>
    <p:extLst>
      <p:ext uri="{BB962C8B-B14F-4D97-AF65-F5344CB8AC3E}">
        <p14:creationId xmlns:p14="http://schemas.microsoft.com/office/powerpoint/2010/main" val="326224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" t="20445" r="2460" b="26832"/>
          <a:stretch/>
        </p:blipFill>
        <p:spPr bwMode="auto">
          <a:xfrm>
            <a:off x="601153" y="1099346"/>
            <a:ext cx="7859279" cy="571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79512" y="332656"/>
            <a:ext cx="8784976" cy="830997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28575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-300" dirty="0" smtClean="0">
                <a:solidFill>
                  <a:srgbClr val="FFFFFF"/>
                </a:solidFill>
                <a:latin typeface="Eras Demi ITC" pitchFamily="34" charset="0"/>
              </a:rPr>
              <a:t>The Purpose of Speaking Parables</a:t>
            </a:r>
            <a:endParaRPr kumimoji="0" lang="en-US" sz="4800" b="0" i="0" u="none" strike="noStrike" kern="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ras Demi ITC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1249596"/>
            <a:ext cx="84969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effectLst>
                  <a:glow rad="25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Two Men Went up into the Temple to Pray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42441" y="6351711"/>
            <a:ext cx="7673975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“Hear ye indeed, but understand not”</a:t>
            </a:r>
            <a:endParaRPr lang="en-US" sz="2400" dirty="0">
              <a:solidFill>
                <a:srgbClr val="002060"/>
              </a:solidFill>
              <a:effectLst>
                <a:glow rad="12700">
                  <a:schemeClr val="bg1"/>
                </a:glo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96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" t="20445" r="2460" b="26832"/>
          <a:stretch/>
        </p:blipFill>
        <p:spPr bwMode="auto">
          <a:xfrm>
            <a:off x="601153" y="1099346"/>
            <a:ext cx="7859279" cy="571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15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1340768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Isaiah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29:11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" y="4186823"/>
            <a:ext cx="87630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“And the vision of all is become unto you                       as the words of 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book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that is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sealed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                           which men deliver to one that is learned, saying, Read this, I pray thee:                                                and he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saith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I cannot; for it is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sealed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…”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300" y="132441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ee also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Ki. 8:51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Je.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9872" y="292586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PARABLES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5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static.guim.co.uk/sys-images/Books/Pix/pictures/2013/2/18/1361193764170/Womans-ear-008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" r="11712"/>
          <a:stretch/>
        </p:blipFill>
        <p:spPr bwMode="auto">
          <a:xfrm>
            <a:off x="107504" y="2362240"/>
            <a:ext cx="3024336" cy="2048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twhj.com/wp-content/uploads/2012/11/Heart-Art-cutout.jp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/>
          <a:stretch/>
        </p:blipFill>
        <p:spPr bwMode="auto">
          <a:xfrm>
            <a:off x="107504" y="152589"/>
            <a:ext cx="3024336" cy="2012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3.gstatic.com/images?q=tbn:ANd9GcR1FXYhH1iilB7SnXZ4tSj1JmlB7PWS0UptSo5IGOmkzUfQTvPw1Q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7" y="4676308"/>
            <a:ext cx="2995023" cy="19930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90697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5536" y="2492896"/>
            <a:ext cx="244827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FF99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Ears</a:t>
            </a:r>
            <a:endParaRPr kumimoji="1" lang="en-US" sz="6600" b="1" dirty="0">
              <a:solidFill>
                <a:srgbClr val="FF99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7544" y="4903917"/>
            <a:ext cx="2304256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Eyes</a:t>
            </a:r>
            <a:endParaRPr kumimoji="1" lang="en-US" sz="66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9512" y="188640"/>
            <a:ext cx="287723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Heart</a:t>
            </a:r>
            <a:endParaRPr kumimoji="1" lang="en-US" sz="66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3848" y="188640"/>
            <a:ext cx="5976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…make the </a:t>
            </a:r>
            <a:r>
              <a:rPr lang="en-CA" sz="4000" b="1" i="1" dirty="0" smtClean="0">
                <a:solidFill>
                  <a:srgbClr val="C00000"/>
                </a:solidFill>
              </a:rPr>
              <a:t>heart </a:t>
            </a:r>
            <a:r>
              <a:rPr lang="en-CA" sz="4000" i="1" dirty="0" smtClean="0"/>
              <a:t>of this people fat…lest they… understand with their </a:t>
            </a:r>
            <a:r>
              <a:rPr lang="en-CA" sz="4000" b="1" i="1" dirty="0" smtClean="0">
                <a:solidFill>
                  <a:srgbClr val="C00000"/>
                </a:solidFill>
              </a:rPr>
              <a:t>heart</a:t>
            </a:r>
            <a:endParaRPr lang="en-CA" sz="4000" b="1" i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2492896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…make their </a:t>
            </a:r>
            <a:r>
              <a:rPr lang="en-CA" sz="4000" b="1" i="1" dirty="0" smtClean="0">
                <a:solidFill>
                  <a:srgbClr val="FF6600"/>
                </a:solidFill>
              </a:rPr>
              <a:t>ears </a:t>
            </a:r>
            <a:r>
              <a:rPr lang="en-CA" sz="4000" i="1" dirty="0" smtClean="0"/>
              <a:t>heavy… lest they…</a:t>
            </a:r>
          </a:p>
          <a:p>
            <a:pPr algn="ctr"/>
            <a:r>
              <a:rPr lang="en-CA" sz="4000" i="1" dirty="0" smtClean="0"/>
              <a:t>hear with their </a:t>
            </a:r>
            <a:r>
              <a:rPr lang="en-CA" sz="4000" b="1" i="1" dirty="0" smtClean="0">
                <a:solidFill>
                  <a:srgbClr val="FF6600"/>
                </a:solidFill>
              </a:rPr>
              <a:t>ears</a:t>
            </a:r>
            <a:endParaRPr lang="en-CA" sz="4000" b="1" i="1" dirty="0">
              <a:solidFill>
                <a:srgbClr val="FF66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47864" y="4730368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…shut their </a:t>
            </a:r>
            <a:r>
              <a:rPr lang="en-CA" sz="4000" b="1" i="1" dirty="0" smtClean="0">
                <a:solidFill>
                  <a:srgbClr val="0070C0"/>
                </a:solidFill>
              </a:rPr>
              <a:t>eyes</a:t>
            </a:r>
            <a:r>
              <a:rPr lang="en-CA" sz="4000" i="1" dirty="0" smtClean="0"/>
              <a:t>… </a:t>
            </a:r>
          </a:p>
          <a:p>
            <a:pPr algn="ctr"/>
            <a:r>
              <a:rPr lang="en-CA" sz="4000" i="1" dirty="0" smtClean="0"/>
              <a:t>lest they…</a:t>
            </a:r>
          </a:p>
          <a:p>
            <a:pPr algn="ctr"/>
            <a:r>
              <a:rPr lang="en-CA" sz="4000" i="1" dirty="0" smtClean="0"/>
              <a:t>See with their </a:t>
            </a:r>
            <a:r>
              <a:rPr lang="en-CA" sz="4000" b="1" i="1" dirty="0" smtClean="0">
                <a:solidFill>
                  <a:srgbClr val="0070C0"/>
                </a:solidFill>
              </a:rPr>
              <a:t>eyes</a:t>
            </a:r>
            <a:endParaRPr lang="en-CA" sz="40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12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2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static.guim.co.uk/sys-images/Books/Pix/pictures/2013/2/18/1361193764170/Womans-ear-008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" r="11712"/>
          <a:stretch/>
        </p:blipFill>
        <p:spPr bwMode="auto">
          <a:xfrm>
            <a:off x="107504" y="2362240"/>
            <a:ext cx="3024336" cy="2048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twhj.com/wp-content/uploads/2012/11/Heart-Art-cutout.jp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/>
          <a:stretch/>
        </p:blipFill>
        <p:spPr bwMode="auto">
          <a:xfrm>
            <a:off x="107504" y="152589"/>
            <a:ext cx="3024336" cy="2012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3.gstatic.com/images?q=tbn:ANd9GcR1FXYhH1iilB7SnXZ4tSj1JmlB7PWS0UptSo5IGOmkzUfQTvPw1Q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7" y="4676308"/>
            <a:ext cx="2995023" cy="19930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90697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5536" y="2492896"/>
            <a:ext cx="244827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FF99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Ears</a:t>
            </a:r>
            <a:endParaRPr kumimoji="1" lang="en-US" sz="6600" b="1" dirty="0">
              <a:solidFill>
                <a:srgbClr val="FF99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7544" y="4903917"/>
            <a:ext cx="2304256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Eyes</a:t>
            </a:r>
            <a:endParaRPr kumimoji="1" lang="en-US" sz="66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9512" y="188640"/>
            <a:ext cx="287723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Heart</a:t>
            </a:r>
            <a:endParaRPr kumimoji="1" lang="en-US" sz="66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2492896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…make their </a:t>
            </a:r>
            <a:r>
              <a:rPr lang="en-CA" sz="4000" b="1" i="1" dirty="0" smtClean="0">
                <a:solidFill>
                  <a:srgbClr val="FF6600"/>
                </a:solidFill>
              </a:rPr>
              <a:t>ears </a:t>
            </a:r>
            <a:r>
              <a:rPr lang="en-CA" sz="4000" i="1" dirty="0" smtClean="0"/>
              <a:t>heavy… lest they…</a:t>
            </a:r>
          </a:p>
          <a:p>
            <a:pPr algn="ctr"/>
            <a:r>
              <a:rPr lang="en-CA" sz="4000" i="1" dirty="0" smtClean="0"/>
              <a:t>hear with their </a:t>
            </a:r>
            <a:r>
              <a:rPr lang="en-CA" sz="4000" b="1" i="1" dirty="0" smtClean="0">
                <a:solidFill>
                  <a:srgbClr val="FF6600"/>
                </a:solidFill>
              </a:rPr>
              <a:t>ears</a:t>
            </a:r>
            <a:endParaRPr lang="en-CA" sz="4000" b="1" i="1" dirty="0">
              <a:solidFill>
                <a:srgbClr val="FF66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47864" y="4730368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…shut their </a:t>
            </a:r>
            <a:r>
              <a:rPr lang="en-CA" sz="4000" b="1" i="1" dirty="0" smtClean="0">
                <a:solidFill>
                  <a:srgbClr val="0070C0"/>
                </a:solidFill>
              </a:rPr>
              <a:t>eyes</a:t>
            </a:r>
            <a:r>
              <a:rPr lang="en-CA" sz="4000" i="1" dirty="0" smtClean="0"/>
              <a:t>… </a:t>
            </a:r>
          </a:p>
          <a:p>
            <a:pPr algn="ctr"/>
            <a:r>
              <a:rPr lang="en-CA" sz="4000" i="1" dirty="0" smtClean="0"/>
              <a:t>lest they…</a:t>
            </a:r>
          </a:p>
          <a:p>
            <a:pPr algn="ctr"/>
            <a:r>
              <a:rPr lang="en-CA" sz="4000" i="1" dirty="0" smtClean="0"/>
              <a:t>See with their </a:t>
            </a:r>
            <a:r>
              <a:rPr lang="en-CA" sz="4000" b="1" i="1" dirty="0" smtClean="0">
                <a:solidFill>
                  <a:srgbClr val="0070C0"/>
                </a:solidFill>
              </a:rPr>
              <a:t>eyes</a:t>
            </a:r>
            <a:endParaRPr lang="en-CA" sz="4000" b="1" i="1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5856" y="116632"/>
            <a:ext cx="57606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Hardness</a:t>
            </a: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6:9-10  1:5-6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Remedy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32:4, 33:18, 35:4, Luke 4:18</a:t>
            </a:r>
            <a:endParaRPr lang="en-CA" sz="28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6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static.guim.co.uk/sys-images/Books/Pix/pictures/2013/2/18/1361193764170/Womans-ear-008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" r="11712"/>
          <a:stretch/>
        </p:blipFill>
        <p:spPr bwMode="auto">
          <a:xfrm>
            <a:off x="107504" y="2362240"/>
            <a:ext cx="3024336" cy="2048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twhj.com/wp-content/uploads/2012/11/Heart-Art-cutout.jp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/>
          <a:stretch/>
        </p:blipFill>
        <p:spPr bwMode="auto">
          <a:xfrm>
            <a:off x="107504" y="152589"/>
            <a:ext cx="3024336" cy="2012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3.gstatic.com/images?q=tbn:ANd9GcR1FXYhH1iilB7SnXZ4tSj1JmlB7PWS0UptSo5IGOmkzUfQTvPw1Q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7" y="4676308"/>
            <a:ext cx="2995023" cy="19930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90697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5536" y="2492896"/>
            <a:ext cx="244827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FF99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Ears</a:t>
            </a:r>
            <a:endParaRPr kumimoji="1" lang="en-US" sz="6600" b="1" dirty="0">
              <a:solidFill>
                <a:srgbClr val="FF99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7544" y="4903917"/>
            <a:ext cx="2304256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Eyes</a:t>
            </a:r>
            <a:endParaRPr kumimoji="1" lang="en-US" sz="66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9512" y="188640"/>
            <a:ext cx="287723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Heart</a:t>
            </a:r>
            <a:endParaRPr kumimoji="1" lang="en-US" sz="66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47864" y="4730368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…shut their </a:t>
            </a:r>
            <a:r>
              <a:rPr lang="en-CA" sz="4000" b="1" i="1" dirty="0" smtClean="0">
                <a:solidFill>
                  <a:srgbClr val="0070C0"/>
                </a:solidFill>
              </a:rPr>
              <a:t>eyes</a:t>
            </a:r>
            <a:r>
              <a:rPr lang="en-CA" sz="4000" i="1" dirty="0" smtClean="0"/>
              <a:t>… </a:t>
            </a:r>
          </a:p>
          <a:p>
            <a:pPr algn="ctr"/>
            <a:r>
              <a:rPr lang="en-CA" sz="4000" i="1" dirty="0" smtClean="0"/>
              <a:t>lest they…</a:t>
            </a:r>
          </a:p>
          <a:p>
            <a:pPr algn="ctr"/>
            <a:r>
              <a:rPr lang="en-CA" sz="4000" i="1" dirty="0" smtClean="0"/>
              <a:t>See with their </a:t>
            </a:r>
            <a:r>
              <a:rPr lang="en-CA" sz="4000" b="1" i="1" dirty="0" smtClean="0">
                <a:solidFill>
                  <a:srgbClr val="0070C0"/>
                </a:solidFill>
              </a:rPr>
              <a:t>eyes</a:t>
            </a:r>
            <a:endParaRPr lang="en-CA" sz="4000" b="1" i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5856" y="116632"/>
            <a:ext cx="57606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Hardness</a:t>
            </a: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6:9-10  1:5-6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Remedy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32:4, 33:18, 35:4, Luke 4:18</a:t>
            </a:r>
            <a:endParaRPr lang="en-CA" sz="28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5856" y="2384301"/>
            <a:ext cx="57606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Deafness</a:t>
            </a:r>
          </a:p>
          <a:p>
            <a:pPr algn="ctr"/>
            <a:r>
              <a:rPr lang="en-CA" sz="28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6:9-10  1:5-6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Remedy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32:3, 33:15-24, 35:5, Luke 4:18 </a:t>
            </a:r>
            <a:endParaRPr lang="en-CA" sz="2800" b="1" dirty="0">
              <a:solidFill>
                <a:srgbClr val="FF66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66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11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static.guim.co.uk/sys-images/Books/Pix/pictures/2013/2/18/1361193764170/Womans-ear-008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" r="11712"/>
          <a:stretch/>
        </p:blipFill>
        <p:spPr bwMode="auto">
          <a:xfrm>
            <a:off x="107504" y="2362240"/>
            <a:ext cx="3024336" cy="2048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twhj.com/wp-content/uploads/2012/11/Heart-Art-cutout.jp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/>
          <a:stretch/>
        </p:blipFill>
        <p:spPr bwMode="auto">
          <a:xfrm>
            <a:off x="107504" y="152589"/>
            <a:ext cx="3024336" cy="2012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3.gstatic.com/images?q=tbn:ANd9GcR1FXYhH1iilB7SnXZ4tSj1JmlB7PWS0UptSo5IGOmkzUfQTvPw1Q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7" y="4676308"/>
            <a:ext cx="2995023" cy="19930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90697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5536" y="2492896"/>
            <a:ext cx="244827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FF99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Ears</a:t>
            </a:r>
            <a:endParaRPr kumimoji="1" lang="en-US" sz="6600" b="1" dirty="0">
              <a:solidFill>
                <a:srgbClr val="FF99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7544" y="4903917"/>
            <a:ext cx="2304256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Eyes</a:t>
            </a:r>
            <a:endParaRPr kumimoji="1" lang="en-US" sz="66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9512" y="188640"/>
            <a:ext cx="287723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Heart</a:t>
            </a:r>
            <a:endParaRPr kumimoji="1" lang="en-US" sz="66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5856" y="4688557"/>
            <a:ext cx="57606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Blindness</a:t>
            </a: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6:9-10  1:5-6  29:20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Remedy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32:3, 33:15-24, 35:5, Luke 4:18 </a:t>
            </a:r>
            <a:endParaRPr lang="en-CA" sz="2800" b="1" dirty="0">
              <a:solidFill>
                <a:srgbClr val="0070C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5856" y="2384301"/>
            <a:ext cx="57606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Deafness</a:t>
            </a:r>
          </a:p>
          <a:p>
            <a:pPr algn="ctr"/>
            <a:r>
              <a:rPr lang="en-CA" sz="28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6:9-10  1:5-6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Remedy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32:3, 33:15-24, 35:5, Luke 4:18 </a:t>
            </a:r>
            <a:endParaRPr lang="en-CA" sz="2800" b="1" dirty="0">
              <a:solidFill>
                <a:srgbClr val="FF66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5856" y="116632"/>
            <a:ext cx="57606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Hardness</a:t>
            </a: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6:9-10  1:5-6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Remedy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32:4, 33:18, 35:4, Luke 4:18</a:t>
            </a:r>
            <a:endParaRPr lang="en-CA" sz="28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42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1187624" y="44624"/>
            <a:ext cx="6768752" cy="3546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692696"/>
            <a:ext cx="411480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Acts 9:7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cp.</a:t>
            </a:r>
            <a:endParaRPr lang="en-US" sz="28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Acts 22:9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3573016"/>
            <a:ext cx="9144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“And the men which journeyed with him                          stood speechless,                                                                         </a:t>
            </a:r>
            <a:r>
              <a:rPr lang="en-US" sz="30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hearing a voice</a:t>
            </a: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but seeing no man.”</a:t>
            </a:r>
            <a:endParaRPr lang="en-US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3928" y="116632"/>
            <a:ext cx="1512168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HEARING</a:t>
            </a:r>
            <a:endParaRPr lang="en-CA" sz="2000" dirty="0">
              <a:latin typeface="Copperplate Gothic Light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5264040"/>
            <a:ext cx="9144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“And they that were with me                                                     saw indeed the light, and were afraid;                                                               but </a:t>
            </a:r>
            <a:r>
              <a:rPr lang="en-US" sz="30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they heard </a:t>
            </a:r>
            <a:r>
              <a:rPr lang="en-US" sz="3000" b="1" u="sng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not</a:t>
            </a:r>
            <a:r>
              <a:rPr lang="en-US" sz="30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 the voice</a:t>
            </a: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of him that </a:t>
            </a:r>
            <a:r>
              <a:rPr lang="en-US" sz="3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spake</a:t>
            </a: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to me.”</a:t>
            </a:r>
            <a:endParaRPr lang="en-US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139952" y="522920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45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static.guim.co.uk/sys-images/Books/Pix/pictures/2013/2/18/1361193764170/Womans-ear-008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" r="11712"/>
          <a:stretch/>
        </p:blipFill>
        <p:spPr bwMode="auto">
          <a:xfrm>
            <a:off x="107504" y="2362240"/>
            <a:ext cx="3024336" cy="2048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twhj.com/wp-content/uploads/2012/11/Heart-Art-cutout.jp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/>
          <a:stretch/>
        </p:blipFill>
        <p:spPr bwMode="auto">
          <a:xfrm>
            <a:off x="107504" y="152589"/>
            <a:ext cx="3024336" cy="2012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3.gstatic.com/images?q=tbn:ANd9GcR1FXYhH1iilB7SnXZ4tSj1JmlB7PWS0UptSo5IGOmkzUfQTvPw1Q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7" y="4676308"/>
            <a:ext cx="2995023" cy="19930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90697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5536" y="2492896"/>
            <a:ext cx="244827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FF99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Ears</a:t>
            </a:r>
            <a:endParaRPr kumimoji="1" lang="en-US" sz="6600" b="1" dirty="0">
              <a:solidFill>
                <a:srgbClr val="FF99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7544" y="4903917"/>
            <a:ext cx="2304256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Eyes</a:t>
            </a:r>
            <a:endParaRPr kumimoji="1" lang="en-US" sz="66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9512" y="188640"/>
            <a:ext cx="287723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Heart</a:t>
            </a:r>
            <a:endParaRPr kumimoji="1" lang="en-US" sz="66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5856" y="4954523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…and </a:t>
            </a:r>
            <a:r>
              <a:rPr lang="en-CA" sz="4000" b="1" i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see</a:t>
            </a:r>
            <a:r>
              <a:rPr lang="en-CA" sz="4000" i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</a:t>
            </a:r>
            <a:r>
              <a:rPr lang="en-CA" sz="4000" i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that Just One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3848" y="2650267"/>
            <a:ext cx="5868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…and </a:t>
            </a:r>
            <a:r>
              <a:rPr lang="en-CA" sz="4000" i="1" dirty="0" err="1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shouldest</a:t>
            </a:r>
            <a:endParaRPr lang="en-CA" sz="4000" i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4000" b="1" i="1" dirty="0" smtClean="0">
                <a:solidFill>
                  <a:srgbClr val="FF66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hear</a:t>
            </a:r>
            <a:r>
              <a:rPr lang="en-CA" sz="4000" i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the voice of his mouth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75856" y="418019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…that thou </a:t>
            </a:r>
            <a:r>
              <a:rPr lang="en-CA" sz="4000" i="1" dirty="0" err="1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shouldest</a:t>
            </a:r>
            <a:r>
              <a:rPr lang="en-CA" sz="4000" i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</a:t>
            </a:r>
            <a:r>
              <a:rPr lang="en-CA" sz="4000" b="1" i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know</a:t>
            </a:r>
            <a:r>
              <a:rPr lang="en-CA" sz="4000" i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 his will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5364088" y="6351711"/>
            <a:ext cx="3672408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latin typeface="Eras Bold ITC" pitchFamily="34" charset="0"/>
              </a:rPr>
              <a:t>Acts 22:14</a:t>
            </a:r>
            <a:endParaRPr lang="en-US" sz="2400" dirty="0">
              <a:solidFill>
                <a:srgbClr val="002060"/>
              </a:solidFill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2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1340768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Deuteronomy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29:4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" y="3899951"/>
            <a:ext cx="8763000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“Yet the LORD hath 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not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given you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         an 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heart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to perceive,                                   and </a:t>
            </a:r>
            <a:r>
              <a:rPr lang="en-US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eyes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to see,                                         and </a:t>
            </a:r>
            <a:r>
              <a:rPr lang="en-US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ears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to hear,                                       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unto this day.”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300" y="44624"/>
            <a:ext cx="14401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Is. 6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Mt. 13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Mk. 4</a:t>
            </a:r>
          </a:p>
          <a:p>
            <a:r>
              <a:rPr lang="en-CA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Lk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 8</a:t>
            </a:r>
          </a:p>
          <a:p>
            <a:r>
              <a:rPr lang="en-CA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Jh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 12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Ac. 28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Ro. 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51920" y="292586"/>
            <a:ext cx="1512168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FAITH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68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293747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2420888"/>
            <a:ext cx="892899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burning bush is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 symbol             of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Yahweh’s preservation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of the nation of Israel,              through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covenants of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promise made to Abraham, Isaac, and Jacob.</a:t>
            </a:r>
            <a:endParaRPr lang="en-US" sz="4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932040" y="6381328"/>
            <a:ext cx="4104456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Purpose of Speaking Parables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60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149731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27584" y="1988840"/>
            <a:ext cx="763284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God’s word is heard in the wilderness, and not in the crush of the world’s concerns.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re-establishment of the nation of Israel must never cease to sustain our faith in the covenants of promise.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Our Heavenly Father has not called us for who we are, but for who He is able to create for His glory.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44008" y="6381328"/>
            <a:ext cx="4392488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>
                <a:solidFill>
                  <a:srgbClr val="FFFFFF"/>
                </a:solidFill>
                <a:latin typeface="Eras Demi ITC" pitchFamily="34" charset="0"/>
              </a:rPr>
              <a:t>The Purpose of Speaking Parables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</p:spTree>
    <p:extLst>
      <p:ext uri="{BB962C8B-B14F-4D97-AF65-F5344CB8AC3E}">
        <p14:creationId xmlns:p14="http://schemas.microsoft.com/office/powerpoint/2010/main" val="226621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2" t="8375" r="15579" b="21102"/>
          <a:stretch/>
        </p:blipFill>
        <p:spPr bwMode="auto">
          <a:xfrm>
            <a:off x="1835696" y="491481"/>
            <a:ext cx="5195807" cy="632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23528" y="260648"/>
            <a:ext cx="8424936" cy="830997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28575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-300" dirty="0" smtClean="0">
                <a:solidFill>
                  <a:srgbClr val="FFFFFF"/>
                </a:solidFill>
                <a:latin typeface="Eras Demi ITC" pitchFamily="34" charset="0"/>
              </a:rPr>
              <a:t>The Longsuffering of our Lord</a:t>
            </a:r>
            <a:endParaRPr kumimoji="0" lang="en-US" sz="4800" b="0" i="0" u="none" strike="noStrike" kern="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ras Demi ITC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1124744"/>
            <a:ext cx="84969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effectLst>
                  <a:glow rad="25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Two Men Went up into the Temple to Pray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42441" y="6351711"/>
            <a:ext cx="7673975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“Then said I, Lord, how long?”</a:t>
            </a:r>
            <a:endParaRPr lang="en-US" sz="2400" dirty="0">
              <a:solidFill>
                <a:srgbClr val="002060"/>
              </a:solidFill>
              <a:effectLst>
                <a:glow rad="12700">
                  <a:schemeClr val="bg1"/>
                </a:glo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7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traceygjones.files.wordpress.com/2011/05/crown_1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7" y="764704"/>
            <a:ext cx="6624736" cy="5367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17240" y="1240161"/>
            <a:ext cx="8075240" cy="3484983"/>
          </a:xfrm>
        </p:spPr>
        <p:txBody>
          <a:bodyPr/>
          <a:lstStyle/>
          <a:p>
            <a:pPr marL="0" indent="0">
              <a:buNone/>
            </a:pPr>
            <a:r>
              <a:rPr lang="en-CA" sz="36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  1-5		</a:t>
            </a:r>
            <a:r>
              <a:rPr lang="en-CA" b="1" dirty="0" err="1" smtClean="0">
                <a:latin typeface="Calibri" pitchFamily="34" charset="0"/>
                <a:cs typeface="Calibri" pitchFamily="34" charset="0"/>
              </a:rPr>
              <a:t>Uzziah’s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Reign: Divine Summary</a:t>
            </a:r>
          </a:p>
          <a:p>
            <a:pPr marL="0" indent="0">
              <a:buNone/>
            </a:pPr>
            <a:r>
              <a:rPr lang="en-CA" sz="36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CA" sz="3600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6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6-8		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Breaking Down </a:t>
            </a:r>
          </a:p>
          <a:p>
            <a:pPr marL="0" indent="0">
              <a:buNone/>
            </a:pPr>
            <a:r>
              <a:rPr lang="en-CA" b="1" dirty="0">
                <a:latin typeface="Calibri" pitchFamily="34" charset="0"/>
                <a:cs typeface="Calibri" pitchFamily="34" charset="0"/>
              </a:rPr>
              <a:t>	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	the Walls of the Enemies</a:t>
            </a:r>
          </a:p>
          <a:p>
            <a:pPr marL="0" indent="0">
              <a:buNone/>
            </a:pPr>
            <a:r>
              <a:rPr lang="en-CA" sz="3600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6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 9-10</a:t>
            </a:r>
            <a:r>
              <a:rPr lang="en-CA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Building Up</a:t>
            </a:r>
          </a:p>
          <a:p>
            <a:pPr marL="0" indent="0">
              <a:buNone/>
            </a:pPr>
            <a:r>
              <a:rPr lang="en-CA" b="1" dirty="0">
                <a:latin typeface="Calibri" pitchFamily="34" charset="0"/>
                <a:cs typeface="Calibri" pitchFamily="34" charset="0"/>
              </a:rPr>
              <a:t>	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	the Land of Judah</a:t>
            </a:r>
          </a:p>
          <a:p>
            <a:pPr marL="0" indent="0">
              <a:buNone/>
            </a:pPr>
            <a:r>
              <a:rPr lang="en-CA" sz="3600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6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 11-15</a:t>
            </a:r>
            <a:r>
              <a:rPr lang="en-CA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Judah’s 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Military Strength</a:t>
            </a:r>
          </a:p>
          <a:p>
            <a:pPr marL="0" indent="0">
              <a:buNone/>
            </a:pPr>
            <a:r>
              <a:rPr lang="en-CA" sz="3600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36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  16-21</a:t>
            </a:r>
            <a:r>
              <a:rPr lang="en-CA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CA" b="1" dirty="0" err="1" smtClean="0">
                <a:latin typeface="Calibri" pitchFamily="34" charset="0"/>
                <a:cs typeface="Calibri" pitchFamily="34" charset="0"/>
              </a:rPr>
              <a:t>Uzziah’s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Arrogance &amp; Punishment</a:t>
            </a:r>
          </a:p>
          <a:p>
            <a:pPr marL="0" indent="0">
              <a:buNone/>
            </a:pPr>
            <a:r>
              <a:rPr lang="en-CA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CA" sz="36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22-23</a:t>
            </a:r>
            <a:r>
              <a:rPr lang="en-CA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CA" b="1" dirty="0" err="1" smtClean="0">
                <a:latin typeface="Calibri" pitchFamily="34" charset="0"/>
                <a:cs typeface="Calibri" pitchFamily="34" charset="0"/>
              </a:rPr>
              <a:t>Uzziah’s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Death </a:t>
            </a:r>
            <a:r>
              <a:rPr lang="en-CA" b="1" dirty="0">
                <a:latin typeface="Calibri" pitchFamily="34" charset="0"/>
                <a:cs typeface="Calibri" pitchFamily="34" charset="0"/>
              </a:rPr>
              <a:t>&amp; </a:t>
            </a:r>
            <a:r>
              <a:rPr lang="en-CA" b="1" dirty="0" smtClean="0">
                <a:latin typeface="Calibri" pitchFamily="34" charset="0"/>
                <a:cs typeface="Calibri" pitchFamily="34" charset="0"/>
              </a:rPr>
              <a:t>Burial</a:t>
            </a:r>
            <a:endParaRPr lang="en-CA" b="1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CA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6632"/>
            <a:ext cx="9144000" cy="830997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8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2 Chronicles 26</a:t>
            </a:r>
            <a:endParaRPr lang="en-US" sz="48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01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2" t="8375" r="15579" b="21102"/>
          <a:stretch/>
        </p:blipFill>
        <p:spPr bwMode="auto">
          <a:xfrm>
            <a:off x="1835696" y="491481"/>
            <a:ext cx="5195807" cy="632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70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12" t="8375" r="15579" b="21102"/>
          <a:stretch/>
        </p:blipFill>
        <p:spPr bwMode="auto">
          <a:xfrm>
            <a:off x="1835696" y="491481"/>
            <a:ext cx="5195807" cy="632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88640"/>
            <a:ext cx="914400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How</a:t>
            </a:r>
          </a:p>
          <a:p>
            <a:pPr algn="ctr" latinLnBrk="1">
              <a:defRPr/>
            </a:pPr>
            <a:r>
              <a:rPr kumimoji="1" lang="en-US" sz="2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long</a:t>
            </a:r>
            <a:r>
              <a:rPr kumimoji="1" lang="en-US" sz="9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</a:t>
            </a:r>
            <a:endParaRPr kumimoji="1" lang="en-US" sz="9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7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upload.wikimedia.org/wikipedia/commons/thumb/b/b2/Ercole_de_Roberti_Destruction_of_Jerusalem_Fighting_Fleeing_Marching_Slaying_Burning_Chemical_reactions_b.jpg/400px-Ercole_de_Roberti_Destruction_of_Jerusalem_Fighting_Fleeing_Marching_Slaying_Burning_Chemical_reactions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/>
          <a:stretch/>
        </p:blipFill>
        <p:spPr bwMode="auto">
          <a:xfrm>
            <a:off x="107505" y="116632"/>
            <a:ext cx="3168352" cy="2105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3168352" cy="2113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4" b="3774"/>
          <a:stretch/>
        </p:blipFill>
        <p:spPr bwMode="auto">
          <a:xfrm>
            <a:off x="123041" y="4627569"/>
            <a:ext cx="3152815" cy="21137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47864" y="548680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…until the </a:t>
            </a:r>
            <a:r>
              <a:rPr lang="en-CA" sz="4000" b="1" i="1" dirty="0" smtClean="0">
                <a:solidFill>
                  <a:srgbClr val="00B0F0"/>
                </a:solidFill>
              </a:rPr>
              <a:t>cities</a:t>
            </a:r>
            <a:r>
              <a:rPr lang="en-CA" sz="4000" i="1" dirty="0" smtClean="0"/>
              <a:t> be wasted without inhabitant</a:t>
            </a:r>
            <a:endParaRPr lang="en-CA" sz="4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347864" y="2825641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…and the </a:t>
            </a:r>
            <a:r>
              <a:rPr lang="en-CA" sz="4000" b="1" i="1" dirty="0" smtClean="0">
                <a:solidFill>
                  <a:srgbClr val="C00000"/>
                </a:solidFill>
              </a:rPr>
              <a:t>houses </a:t>
            </a:r>
          </a:p>
          <a:p>
            <a:pPr algn="ctr"/>
            <a:r>
              <a:rPr lang="en-CA" sz="4000" i="1" dirty="0" smtClean="0"/>
              <a:t>without man</a:t>
            </a:r>
            <a:endParaRPr lang="en-CA" sz="40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4913873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…and the </a:t>
            </a:r>
            <a:r>
              <a:rPr lang="en-CA" sz="4000" b="1" i="1" dirty="0" smtClean="0">
                <a:solidFill>
                  <a:srgbClr val="00B050"/>
                </a:solidFill>
              </a:rPr>
              <a:t>land</a:t>
            </a:r>
            <a:r>
              <a:rPr lang="en-CA" sz="4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4000" i="1" dirty="0" smtClean="0"/>
              <a:t>be</a:t>
            </a:r>
          </a:p>
          <a:p>
            <a:pPr algn="ctr"/>
            <a:r>
              <a:rPr lang="en-CA" sz="4000" i="1" dirty="0"/>
              <a:t>u</a:t>
            </a:r>
            <a:r>
              <a:rPr lang="en-CA" sz="4000" i="1" dirty="0" smtClean="0"/>
              <a:t>tterly desolate.</a:t>
            </a:r>
            <a:endParaRPr lang="en-CA" sz="40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6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upload.wikimedia.org/wikipedia/commons/thumb/b/b2/Ercole_de_Roberti_Destruction_of_Jerusalem_Fighting_Fleeing_Marching_Slaying_Burning_Chemical_reactions_b.jpg/400px-Ercole_de_Roberti_Destruction_of_Jerusalem_Fighting_Fleeing_Marching_Slaying_Burning_Chemical_reactions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/>
          <a:stretch/>
        </p:blipFill>
        <p:spPr bwMode="auto">
          <a:xfrm>
            <a:off x="107505" y="116632"/>
            <a:ext cx="3168352" cy="2105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3168352" cy="2113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4" b="3774"/>
          <a:stretch/>
        </p:blipFill>
        <p:spPr bwMode="auto">
          <a:xfrm>
            <a:off x="123041" y="4627569"/>
            <a:ext cx="3152815" cy="21137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1583" y="369260"/>
            <a:ext cx="2808249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0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Cities</a:t>
            </a:r>
            <a:endParaRPr kumimoji="1" lang="en-US" sz="60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4" y="2825641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…and the </a:t>
            </a:r>
            <a:r>
              <a:rPr lang="en-CA" sz="4000" b="1" i="1" dirty="0" smtClean="0">
                <a:solidFill>
                  <a:srgbClr val="C00000"/>
                </a:solidFill>
              </a:rPr>
              <a:t>houses </a:t>
            </a:r>
          </a:p>
          <a:p>
            <a:pPr algn="ctr"/>
            <a:r>
              <a:rPr lang="en-CA" sz="4000" i="1" dirty="0" smtClean="0"/>
              <a:t>without man</a:t>
            </a:r>
            <a:endParaRPr lang="en-CA" sz="40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47864" y="4913873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…and the </a:t>
            </a:r>
            <a:r>
              <a:rPr lang="en-CA" sz="4000" b="1" i="1" dirty="0" smtClean="0">
                <a:solidFill>
                  <a:srgbClr val="00B050"/>
                </a:solidFill>
              </a:rPr>
              <a:t>land</a:t>
            </a:r>
            <a:r>
              <a:rPr lang="en-CA" sz="4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4000" i="1" dirty="0" smtClean="0"/>
              <a:t>be</a:t>
            </a:r>
          </a:p>
          <a:p>
            <a:pPr algn="ctr"/>
            <a:r>
              <a:rPr lang="en-CA" sz="4000" i="1" dirty="0"/>
              <a:t>u</a:t>
            </a:r>
            <a:r>
              <a:rPr lang="en-CA" sz="4000" i="1" dirty="0" smtClean="0"/>
              <a:t>tterly desolate.</a:t>
            </a:r>
            <a:endParaRPr lang="en-CA" sz="40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419872" y="116632"/>
            <a:ext cx="561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Fulfillment</a:t>
            </a: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1:7-8  32:14  36:1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Restoration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4:5  44:26  54:3  61:4</a:t>
            </a:r>
            <a:endParaRPr lang="en-CA" sz="2800" b="1" dirty="0">
              <a:solidFill>
                <a:srgbClr val="0070C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33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upload.wikimedia.org/wikipedia/commons/thumb/b/b2/Ercole_de_Roberti_Destruction_of_Jerusalem_Fighting_Fleeing_Marching_Slaying_Burning_Chemical_reactions_b.jpg/400px-Ercole_de_Roberti_Destruction_of_Jerusalem_Fighting_Fleeing_Marching_Slaying_Burning_Chemical_reactions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/>
          <a:stretch/>
        </p:blipFill>
        <p:spPr bwMode="auto">
          <a:xfrm>
            <a:off x="107505" y="116632"/>
            <a:ext cx="3168352" cy="2105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3168352" cy="2113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4" b="3774"/>
          <a:stretch/>
        </p:blipFill>
        <p:spPr bwMode="auto">
          <a:xfrm>
            <a:off x="123041" y="4627569"/>
            <a:ext cx="3152815" cy="21137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1583" y="369260"/>
            <a:ext cx="2808249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0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Cities</a:t>
            </a:r>
            <a:endParaRPr kumimoji="1" lang="en-US" sz="60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36513" y="2564904"/>
            <a:ext cx="3384377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Houses</a:t>
            </a:r>
            <a:endParaRPr kumimoji="1" lang="en-US" sz="6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4" y="4913873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…and the </a:t>
            </a:r>
            <a:r>
              <a:rPr lang="en-CA" sz="4000" b="1" i="1" dirty="0" smtClean="0">
                <a:solidFill>
                  <a:srgbClr val="00B050"/>
                </a:solidFill>
              </a:rPr>
              <a:t>land</a:t>
            </a:r>
            <a:r>
              <a:rPr lang="en-CA" sz="4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4000" i="1" dirty="0" smtClean="0"/>
              <a:t>be</a:t>
            </a:r>
          </a:p>
          <a:p>
            <a:pPr algn="ctr"/>
            <a:r>
              <a:rPr lang="en-CA" sz="4000" i="1" dirty="0"/>
              <a:t>u</a:t>
            </a:r>
            <a:r>
              <a:rPr lang="en-CA" sz="4000" i="1" dirty="0" smtClean="0"/>
              <a:t>tterly desolate.</a:t>
            </a:r>
            <a:endParaRPr lang="en-CA" sz="40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419872" y="2384301"/>
            <a:ext cx="56166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Fulfillment</a:t>
            </a: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3:14  5:8-9  32:13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Restoration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4:5  44:26  54:3  65:21</a:t>
            </a:r>
            <a:endParaRPr lang="en-CA" sz="28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19872" y="116632"/>
            <a:ext cx="561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Fulfillment</a:t>
            </a: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1:7-8  32:14  36:1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Restoration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4:5  44:26  54:3  61:4</a:t>
            </a:r>
            <a:endParaRPr lang="en-CA" sz="2800" b="1" dirty="0">
              <a:solidFill>
                <a:srgbClr val="0070C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91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upload.wikimedia.org/wikipedia/commons/thumb/b/b2/Ercole_de_Roberti_Destruction_of_Jerusalem_Fighting_Fleeing_Marching_Slaying_Burning_Chemical_reactions_b.jpg/400px-Ercole_de_Roberti_Destruction_of_Jerusalem_Fighting_Fleeing_Marching_Slaying_Burning_Chemical_reactions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/>
          <a:stretch/>
        </p:blipFill>
        <p:spPr bwMode="auto">
          <a:xfrm>
            <a:off x="107505" y="116632"/>
            <a:ext cx="3168352" cy="2105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3168352" cy="2113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4" b="3774"/>
          <a:stretch/>
        </p:blipFill>
        <p:spPr bwMode="auto">
          <a:xfrm>
            <a:off x="123041" y="4627569"/>
            <a:ext cx="3152815" cy="21137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75312" y="4853136"/>
            <a:ext cx="2368496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000" b="1" dirty="0" smtClean="0">
                <a:solidFill>
                  <a:srgbClr val="00B05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Land</a:t>
            </a:r>
            <a:endParaRPr kumimoji="1" lang="en-US" sz="6000" b="1" dirty="0">
              <a:solidFill>
                <a:srgbClr val="00B05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1583" y="369260"/>
            <a:ext cx="2808249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0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Cities</a:t>
            </a:r>
            <a:endParaRPr kumimoji="1" lang="en-US" sz="60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36513" y="2564904"/>
            <a:ext cx="3384377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0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Houses</a:t>
            </a:r>
            <a:endParaRPr kumimoji="1" lang="en-US" sz="60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9872" y="4688557"/>
            <a:ext cx="56166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Fulfillment</a:t>
            </a:r>
          </a:p>
          <a:p>
            <a:pPr algn="ctr"/>
            <a:r>
              <a:rPr lang="en-CA" sz="28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1:7  5:6  7:23  32:13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Restoration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35:1,7  37:30  65:21</a:t>
            </a:r>
            <a:endParaRPr lang="en-CA" sz="2800" b="1" dirty="0">
              <a:solidFill>
                <a:srgbClr val="0080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9872" y="2384301"/>
            <a:ext cx="56166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Fulfillment</a:t>
            </a: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3:14  5:8-9  32:13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Restoration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4:5  44:26  54:3  65:21</a:t>
            </a:r>
            <a:endParaRPr lang="en-CA" sz="28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19872" y="116632"/>
            <a:ext cx="561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Fulfillment</a:t>
            </a: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1:7-8  32:14  36:1</a:t>
            </a:r>
          </a:p>
          <a:p>
            <a:pPr algn="ctr"/>
            <a:r>
              <a:rPr lang="en-CA" sz="40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Restoration</a:t>
            </a:r>
            <a:endParaRPr lang="en-CA" sz="4000" b="1" dirty="0"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8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4:5  44:26  54:3  61:4</a:t>
            </a:r>
            <a:endParaRPr lang="en-CA" sz="2800" b="1" dirty="0">
              <a:solidFill>
                <a:srgbClr val="0070C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652120" y="234888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652120" y="4653136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5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2.bp.blogspot.com/-6aiflVDQajk/TxyrZGTZkWI/AAAAAAAADEw/Si5jNjJJruY/s1600/beautiful-gard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7" y="116632"/>
            <a:ext cx="8832981" cy="66247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02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 txBox="1">
            <a:spLocks/>
          </p:cNvSpPr>
          <p:nvPr/>
        </p:nvSpPr>
        <p:spPr>
          <a:xfrm>
            <a:off x="1043608" y="1196752"/>
            <a:ext cx="6912768" cy="496855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King on his Throne</a:t>
            </a:r>
            <a:endParaRPr lang="en-CA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		2 Ch. 26:1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Priest after Melchizedek’s Order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High and Lifted Up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26:16,19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 the Temple</a:t>
            </a:r>
            <a:endParaRPr lang="en-CA" i="1" dirty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26:16,21</a:t>
            </a:r>
            <a:endParaRPr lang="en-CA" sz="3000" dirty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84959"/>
            <a:ext cx="9144000" cy="76944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In the year King </a:t>
            </a:r>
            <a:r>
              <a:rPr lang="en-US" sz="4400" dirty="0" err="1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Uzziah</a:t>
            </a:r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 died…</a:t>
            </a:r>
            <a:endParaRPr lang="en-US" sz="44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46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2.bp.blogspot.com/-6aiflVDQajk/TxyrZGTZkWI/AAAAAAAADEw/Si5jNjJJruY/s1600/beautiful-garden-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7" y="116632"/>
            <a:ext cx="8832981" cy="66247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4437112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101600">
                    <a:schemeClr val="bg1"/>
                  </a:glow>
                </a:effectLst>
              </a:rPr>
              <a:t>For they shall be ashamed of the </a:t>
            </a:r>
            <a:r>
              <a:rPr lang="en-CA" sz="3200" b="1" dirty="0" smtClean="0">
                <a:solidFill>
                  <a:srgbClr val="FF0000"/>
                </a:solidFill>
                <a:effectLst>
                  <a:glow rad="101600">
                    <a:schemeClr val="bg1"/>
                  </a:glow>
                </a:effectLst>
              </a:rPr>
              <a:t>oaks</a:t>
            </a:r>
            <a:r>
              <a:rPr lang="en-CA" sz="3200" b="1" dirty="0" smtClean="0">
                <a:effectLst>
                  <a:glow rad="101600">
                    <a:schemeClr val="bg1"/>
                  </a:glow>
                </a:effectLst>
              </a:rPr>
              <a:t> </a:t>
            </a:r>
          </a:p>
          <a:p>
            <a:pPr algn="ctr"/>
            <a:r>
              <a:rPr lang="en-CA" sz="3200" b="1" dirty="0" smtClean="0">
                <a:effectLst>
                  <a:glow rad="101600">
                    <a:schemeClr val="bg1"/>
                  </a:glow>
                </a:effectLst>
              </a:rPr>
              <a:t>which ye have desired, </a:t>
            </a:r>
          </a:p>
          <a:p>
            <a:pPr algn="ctr"/>
            <a:r>
              <a:rPr lang="en-CA" sz="3200" b="1" dirty="0" smtClean="0">
                <a:effectLst>
                  <a:glow rad="101600">
                    <a:schemeClr val="bg1"/>
                  </a:glow>
                </a:effectLst>
              </a:rPr>
              <a:t>and ye shall be confounded for the </a:t>
            </a:r>
            <a:r>
              <a:rPr lang="en-CA" sz="3200" b="1" dirty="0" smtClean="0">
                <a:solidFill>
                  <a:srgbClr val="FF0000"/>
                </a:solidFill>
                <a:effectLst>
                  <a:glow rad="101600">
                    <a:schemeClr val="bg1"/>
                  </a:glow>
                </a:effectLst>
              </a:rPr>
              <a:t>gardens</a:t>
            </a:r>
            <a:r>
              <a:rPr lang="en-CA" sz="3200" b="1" dirty="0" smtClean="0">
                <a:effectLst>
                  <a:glow rad="101600">
                    <a:schemeClr val="bg1"/>
                  </a:glow>
                </a:effectLst>
              </a:rPr>
              <a:t> </a:t>
            </a:r>
          </a:p>
          <a:p>
            <a:pPr algn="ctr"/>
            <a:r>
              <a:rPr lang="en-CA" sz="3200" b="1" dirty="0" smtClean="0">
                <a:effectLst>
                  <a:glow rad="101600">
                    <a:schemeClr val="bg1"/>
                  </a:glow>
                </a:effectLst>
              </a:rPr>
              <a:t>that ye have chosen.</a:t>
            </a:r>
            <a:endParaRPr lang="en-CA" sz="3200" b="1" dirty="0">
              <a:effectLst>
                <a:glow rad="101600">
                  <a:schemeClr val="bg1"/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188640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400" b="1" dirty="0" smtClean="0">
                <a:effectLst>
                  <a:glow rad="101600">
                    <a:schemeClr val="bg1"/>
                  </a:glow>
                </a:effectLst>
              </a:rPr>
              <a:t>Isaiah 1:29</a:t>
            </a:r>
            <a:endParaRPr lang="en-CA" sz="2400" b="1" dirty="0">
              <a:effectLst>
                <a:glow rad="1016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12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1187624" y="44624"/>
            <a:ext cx="6768752" cy="3546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841936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Hosea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4:13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ESV</a:t>
            </a:r>
            <a:endParaRPr lang="en-US" sz="32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3429000"/>
            <a:ext cx="91440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“They sacrifice on the tops of the mountains and burn offerings on the hills,                      under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oak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poplar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and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terebinth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                        because their shade is good.                              Therefore your daughters </a:t>
            </a:r>
            <a:r>
              <a:rPr lang="en-US" sz="36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play</a:t>
            </a:r>
            <a:r>
              <a:rPr lang="en-US" sz="3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en-US" sz="3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whore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              and your brides </a:t>
            </a:r>
            <a:r>
              <a:rPr lang="en-US" sz="36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commit</a:t>
            </a:r>
            <a:r>
              <a:rPr lang="en-US" sz="3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adultery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.”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116632"/>
            <a:ext cx="1368152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TREES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1187624" y="44624"/>
            <a:ext cx="6768752" cy="3546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841936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Hosea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4:14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ESV</a:t>
            </a:r>
            <a:endParaRPr lang="en-US" sz="32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3429000"/>
            <a:ext cx="91440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“I will not punish your daughters                             when they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play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whore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                                          nor your brides when they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commit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adultery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;                for the men themselves go aside with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prostitutes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and sacrifice with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cult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prostitutes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                            and a people without understanding                             will come to ruin.”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116632"/>
            <a:ext cx="1368152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TREES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05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2.bp.blogspot.com/-6aiflVDQajk/TxyrZGTZkWI/AAAAAAAADEw/Si5jNjJJruY/s1600/beautiful-garden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682" b="30700"/>
          <a:stretch/>
        </p:blipFill>
        <p:spPr bwMode="auto">
          <a:xfrm>
            <a:off x="251520" y="260648"/>
            <a:ext cx="8568952" cy="2096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67544" y="260648"/>
            <a:ext cx="8136904" cy="1952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6600" b="1" dirty="0" smtClean="0">
                <a:solidFill>
                  <a:srgbClr val="00B05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Gardens &amp; Trees</a:t>
            </a:r>
            <a:endParaRPr kumimoji="1" lang="en-US" sz="6600" b="1" dirty="0">
              <a:solidFill>
                <a:srgbClr val="00B05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2492896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dirty="0" smtClean="0"/>
              <a:t>The place of </a:t>
            </a:r>
          </a:p>
          <a:p>
            <a:pPr algn="ctr"/>
            <a:r>
              <a:rPr lang="en-CA" sz="4000" dirty="0" smtClean="0"/>
              <a:t>the </a:t>
            </a:r>
            <a:r>
              <a:rPr lang="en-CA" sz="4000" dirty="0" smtClean="0">
                <a:solidFill>
                  <a:srgbClr val="0070C0"/>
                </a:solidFill>
              </a:rPr>
              <a:t>name</a:t>
            </a:r>
            <a:r>
              <a:rPr lang="en-CA" sz="4000" dirty="0" smtClean="0"/>
              <a:t> of </a:t>
            </a:r>
            <a:r>
              <a:rPr lang="en-CA" sz="4000" b="1" dirty="0" smtClean="0">
                <a:solidFill>
                  <a:srgbClr val="0070C0"/>
                </a:solidFill>
              </a:rPr>
              <a:t>Yahweh</a:t>
            </a:r>
          </a:p>
          <a:p>
            <a:pPr algn="ctr"/>
            <a:r>
              <a:rPr lang="en-CA" sz="4000" dirty="0" smtClean="0"/>
              <a:t>for</a:t>
            </a:r>
          </a:p>
          <a:p>
            <a:pPr algn="ctr"/>
            <a:r>
              <a:rPr lang="en-CA" sz="4000" dirty="0">
                <a:solidFill>
                  <a:srgbClr val="0070C0"/>
                </a:solidFill>
              </a:rPr>
              <a:t>n</a:t>
            </a:r>
            <a:r>
              <a:rPr lang="en-CA" sz="4000" dirty="0" smtClean="0">
                <a:solidFill>
                  <a:srgbClr val="0070C0"/>
                </a:solidFill>
              </a:rPr>
              <a:t>ational devotion</a:t>
            </a:r>
            <a:endParaRPr lang="en-CA" sz="40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2492896"/>
            <a:ext cx="45359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dirty="0" smtClean="0"/>
              <a:t>The place</a:t>
            </a:r>
            <a:r>
              <a:rPr lang="en-CA" sz="4000" u="sng" dirty="0" smtClean="0"/>
              <a:t>s</a:t>
            </a:r>
            <a:r>
              <a:rPr lang="en-CA" sz="4000" dirty="0" smtClean="0"/>
              <a:t> of</a:t>
            </a:r>
          </a:p>
          <a:p>
            <a:pPr algn="ctr"/>
            <a:r>
              <a:rPr lang="en-CA" sz="4000" dirty="0" smtClean="0"/>
              <a:t>the </a:t>
            </a:r>
            <a:r>
              <a:rPr lang="en-CA" sz="4000" dirty="0" smtClean="0">
                <a:solidFill>
                  <a:srgbClr val="C00000"/>
                </a:solidFill>
              </a:rPr>
              <a:t>name</a:t>
            </a:r>
            <a:r>
              <a:rPr lang="en-CA" sz="4000" u="sng" dirty="0" smtClean="0">
                <a:solidFill>
                  <a:srgbClr val="C00000"/>
                </a:solidFill>
              </a:rPr>
              <a:t>s</a:t>
            </a:r>
            <a:r>
              <a:rPr lang="en-CA" sz="4000" dirty="0" smtClean="0"/>
              <a:t> of </a:t>
            </a:r>
            <a:r>
              <a:rPr lang="en-CA" sz="4000" dirty="0" smtClean="0">
                <a:solidFill>
                  <a:srgbClr val="C00000"/>
                </a:solidFill>
              </a:rPr>
              <a:t>gods</a:t>
            </a:r>
          </a:p>
          <a:p>
            <a:pPr algn="ctr"/>
            <a:r>
              <a:rPr lang="en-CA" sz="4000" dirty="0" smtClean="0"/>
              <a:t>for</a:t>
            </a:r>
          </a:p>
          <a:p>
            <a:pPr algn="ctr"/>
            <a:r>
              <a:rPr lang="en-CA" sz="4000" dirty="0">
                <a:solidFill>
                  <a:srgbClr val="C00000"/>
                </a:solidFill>
              </a:rPr>
              <a:t>u</a:t>
            </a:r>
            <a:r>
              <a:rPr lang="en-CA" sz="4000" dirty="0" smtClean="0">
                <a:solidFill>
                  <a:srgbClr val="C00000"/>
                </a:solidFill>
              </a:rPr>
              <a:t>tter destruction</a:t>
            </a:r>
            <a:endParaRPr lang="en-CA" sz="4000" dirty="0">
              <a:solidFill>
                <a:srgbClr val="C0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619672" y="522920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300192" y="5229200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-36512" y="5301208"/>
            <a:ext cx="4464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Deuteronomy 12:1-3</a:t>
            </a:r>
          </a:p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1:30, 57:3-9, 65:2-7, 66:17</a:t>
            </a:r>
          </a:p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Ezekiel 6:13</a:t>
            </a:r>
          </a:p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Hosea 4:12-14</a:t>
            </a:r>
            <a:endParaRPr lang="en-CA" sz="24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048" y="5301208"/>
            <a:ext cx="3888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Deuteronomy 12:4-7</a:t>
            </a:r>
          </a:p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41:18-19, 51:1-3</a:t>
            </a:r>
          </a:p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Luke 23:43</a:t>
            </a:r>
          </a:p>
          <a:p>
            <a:pPr algn="ctr"/>
            <a:r>
              <a:rPr lang="en-CA" sz="2400" b="1" dirty="0" smtClean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Revelation 2:7</a:t>
            </a:r>
            <a:endParaRPr lang="en-C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4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293747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2420888"/>
            <a:ext cx="892899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burning bush is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 symbol             of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Yahweh’s preservation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of the nation of Israel,              through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covenants of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promise made to Abraham, Isaac, and Jacob.</a:t>
            </a:r>
            <a:endParaRPr lang="en-US" sz="4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932040" y="6381328"/>
            <a:ext cx="4104456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Longsuffering of our Lord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5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149731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27584" y="1988840"/>
            <a:ext cx="763284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God’s word is heard in the wilderness, and not in the crush of the world’s concerns.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re-establishment of the nation of Israel must never cease to sustain our faith in the covenants of promise.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Our Heavenly Father has not called us for who we are, but for who He is able to create for His glory.</a:t>
            </a:r>
            <a:endParaRPr lang="en-US" sz="32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44008" y="6381328"/>
            <a:ext cx="4392488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>
                <a:solidFill>
                  <a:srgbClr val="FFFFFF"/>
                </a:solidFill>
                <a:latin typeface="Eras Demi ITC" pitchFamily="34" charset="0"/>
              </a:rPr>
              <a:t>The Longsuffering of our Lord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</p:spTree>
    <p:extLst>
      <p:ext uri="{BB962C8B-B14F-4D97-AF65-F5344CB8AC3E}">
        <p14:creationId xmlns:p14="http://schemas.microsoft.com/office/powerpoint/2010/main" val="133973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1907704" y="1105994"/>
            <a:ext cx="5328592" cy="549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83568" y="293747"/>
            <a:ext cx="7776864" cy="830997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28575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spc="-300" dirty="0" smtClean="0">
                <a:solidFill>
                  <a:srgbClr val="FFFFFF"/>
                </a:solidFill>
                <a:latin typeface="Eras Demi ITC" pitchFamily="34" charset="0"/>
              </a:rPr>
              <a:t>The Hope of the Holy Seed</a:t>
            </a:r>
            <a:endParaRPr kumimoji="0" lang="en-US" sz="4800" b="0" i="0" u="none" strike="noStrike" kern="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ras Demi ITC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1196752"/>
            <a:ext cx="84969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effectLst>
                  <a:glow rad="25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Two Men Went up into the Temple to Pray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42441" y="6351711"/>
            <a:ext cx="7673975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effectLst>
                  <a:glow rad="12700">
                    <a:schemeClr val="bg1"/>
                  </a:glow>
                </a:effectLst>
                <a:latin typeface="Eras Bold ITC" pitchFamily="34" charset="0"/>
              </a:rPr>
              <a:t>“The holy seed shall be the substance thereof”</a:t>
            </a:r>
            <a:endParaRPr lang="en-US" sz="2400" dirty="0">
              <a:solidFill>
                <a:srgbClr val="002060"/>
              </a:solidFill>
              <a:effectLst>
                <a:glow rad="12700">
                  <a:schemeClr val="bg1"/>
                </a:glo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9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1907704" y="1105994"/>
            <a:ext cx="5328592" cy="549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11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 txBox="1">
            <a:spLocks/>
          </p:cNvSpPr>
          <p:nvPr/>
        </p:nvSpPr>
        <p:spPr>
          <a:xfrm>
            <a:off x="755576" y="1484784"/>
            <a:ext cx="7704856" cy="396044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With his Attendants</a:t>
            </a:r>
            <a:endParaRPr lang="en-CA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		2 Ch. 26:17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Full of his Glory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26:8,15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  <a:p>
            <a:pPr>
              <a:buFont typeface="Symbol" pitchFamily="18" charset="2"/>
              <a:buChar char=""/>
            </a:pPr>
            <a:r>
              <a:rPr lang="en-CA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Great Shaking</a:t>
            </a:r>
            <a:endParaRPr lang="en-CA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en-CA" sz="3000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2 Ch. 26:20; Am. 1:1; 		 		</a:t>
            </a:r>
            <a:r>
              <a:rPr lang="en-CA" sz="3000" dirty="0" err="1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Ze</a:t>
            </a:r>
            <a:r>
              <a:rPr lang="en-CA" sz="3000" dirty="0" smtClean="0">
                <a:solidFill>
                  <a:srgbClr val="0066FF"/>
                </a:solidFill>
                <a:latin typeface="Arial Black" pitchFamily="34" charset="0"/>
                <a:cs typeface="Calibri" pitchFamily="34" charset="0"/>
              </a:rPr>
              <a:t>. 14:5</a:t>
            </a:r>
            <a:endParaRPr lang="en-CA" sz="3000" dirty="0" smtClean="0">
              <a:solidFill>
                <a:srgbClr val="00B05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84959"/>
            <a:ext cx="9144000" cy="76944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In the year King </a:t>
            </a:r>
            <a:r>
              <a:rPr lang="en-US" sz="4400" dirty="0" err="1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Uzziah</a:t>
            </a:r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 died…</a:t>
            </a:r>
            <a:endParaRPr lang="en-US" sz="4400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Death of a Proud King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51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1259632" y="44624"/>
            <a:ext cx="6552728" cy="6752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52400" y="764704"/>
            <a:ext cx="8763000" cy="558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“And though </a:t>
            </a:r>
            <a:r>
              <a:rPr lang="en-US" sz="4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tenth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remain in it,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it will be burned again,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like a </a:t>
            </a:r>
            <a:r>
              <a:rPr lang="en-US" sz="4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terebinth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or an oak,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whose </a:t>
            </a:r>
            <a:r>
              <a:rPr lang="en-US" sz="4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stump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remains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when it is felled.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The </a:t>
            </a:r>
            <a:r>
              <a:rPr lang="en-US" sz="4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holy seed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is its </a:t>
            </a:r>
            <a:r>
              <a:rPr lang="en-US" sz="4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stump</a:t>
            </a:r>
            <a:r>
              <a:rPr lang="en-US" sz="4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.”</a:t>
            </a:r>
            <a:endParaRPr lang="en-US" sz="4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364088" y="44624"/>
            <a:ext cx="3672408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Eras Bold ITC" pitchFamily="34" charset="0"/>
              </a:rPr>
              <a:t>Isaiah 6:13 ESV</a:t>
            </a:r>
            <a:endParaRPr lang="en-US" sz="2400" dirty="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6584" y="6381328"/>
            <a:ext cx="3779912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Hope of the Holy Seed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53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" b="30390"/>
          <a:stretch/>
        </p:blipFill>
        <p:spPr>
          <a:xfrm>
            <a:off x="611560" y="162636"/>
            <a:ext cx="7884368" cy="413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1340768"/>
            <a:ext cx="4114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Ezra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9:2</a:t>
            </a:r>
            <a:endParaRPr lang="en-US" sz="4400" b="1" dirty="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KJV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4149080"/>
            <a:ext cx="9144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“…they have taken of their daughters                      for themselves, and for their sons:                    so that the </a:t>
            </a:r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holy seed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have mingled themselves with the people of those lands…”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300" y="132441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ee also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Lev. 27:32</a:t>
            </a:r>
          </a:p>
          <a:p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Amos 5:3</a:t>
            </a:r>
          </a:p>
          <a:p>
            <a:endParaRPr lang="en-CA" sz="24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9872" y="292586"/>
            <a:ext cx="2520280" cy="4001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 smtClean="0">
                <a:latin typeface="Copperplate Gothic Light" pitchFamily="34" charset="0"/>
              </a:rPr>
              <a:t>THE TITHE</a:t>
            </a:r>
            <a:endParaRPr lang="en-CA" sz="2000" dirty="0"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65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1907704" y="620688"/>
            <a:ext cx="5328592" cy="549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699792" y="3717032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4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The</a:t>
            </a:r>
          </a:p>
          <a:p>
            <a:pPr algn="ctr" latinLnBrk="1">
              <a:defRPr/>
            </a:pPr>
            <a:r>
              <a:rPr kumimoji="1" lang="en-US" sz="5400" b="1" dirty="0" smtClean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Remnant</a:t>
            </a:r>
            <a:endParaRPr kumimoji="1" lang="en-US" sz="5400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00192" y="548680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Shear-</a:t>
            </a:r>
            <a:r>
              <a:rPr lang="en-CA" sz="2800" dirty="0" err="1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jashub</a:t>
            </a:r>
            <a:endParaRPr lang="en-CA" sz="2800" dirty="0" smtClean="0">
              <a:ln w="0">
                <a:noFill/>
              </a:ln>
              <a:solidFill>
                <a:schemeClr val="tx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en-CA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Isaiah 7:3</a:t>
            </a:r>
            <a:endParaRPr lang="en-CA" dirty="0">
              <a:ln w="0">
                <a:noFill/>
              </a:ln>
              <a:solidFill>
                <a:schemeClr val="tx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8680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Preserved by Yahweh</a:t>
            </a:r>
          </a:p>
          <a:p>
            <a:pPr algn="ctr"/>
            <a:r>
              <a:rPr lang="en-CA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Isaiah 1:8</a:t>
            </a:r>
            <a:endParaRPr lang="en-CA" dirty="0">
              <a:ln w="0">
                <a:noFill/>
              </a:ln>
              <a:solidFill>
                <a:schemeClr val="tx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00192" y="5445224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Eats Butter and Honey</a:t>
            </a:r>
          </a:p>
          <a:p>
            <a:pPr algn="ctr"/>
            <a:r>
              <a:rPr lang="en-CA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Isaiah 7:22</a:t>
            </a:r>
            <a:endParaRPr lang="en-CA" dirty="0">
              <a:ln w="0">
                <a:noFill/>
              </a:ln>
              <a:solidFill>
                <a:schemeClr val="tx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5589240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Encouraged to Repent</a:t>
            </a:r>
          </a:p>
          <a:p>
            <a:pPr algn="ctr"/>
            <a:r>
              <a:rPr lang="en-CA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2 Chronicles 30:6-10</a:t>
            </a:r>
            <a:endParaRPr lang="en-CA" dirty="0">
              <a:ln w="0">
                <a:noFill/>
              </a:ln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8224" y="2852936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Called Holy</a:t>
            </a:r>
          </a:p>
          <a:p>
            <a:pPr algn="ctr"/>
            <a:r>
              <a:rPr lang="en-CA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Isaiah 4:3</a:t>
            </a:r>
            <a:endParaRPr lang="en-CA" dirty="0">
              <a:ln w="0">
                <a:noFill/>
              </a:ln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512" y="2708920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</a:rPr>
              <a:t>Blessings for Gentiles</a:t>
            </a:r>
          </a:p>
          <a:p>
            <a:pPr algn="ctr"/>
            <a:r>
              <a:rPr lang="en-CA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</a:rPr>
              <a:t>Romans 9:21-33</a:t>
            </a:r>
            <a:endParaRPr lang="en-CA" dirty="0">
              <a:ln w="0">
                <a:noFill/>
              </a:ln>
              <a:solidFill>
                <a:schemeClr val="tx1"/>
              </a:solidFill>
              <a:effectLst>
                <a:glow rad="635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15816" y="188640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Shall Return</a:t>
            </a:r>
          </a:p>
          <a:p>
            <a:pPr algn="ctr"/>
            <a:r>
              <a:rPr lang="en-CA" dirty="0" smtClean="0">
                <a:ln w="0">
                  <a:noFill/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Isaiah 10:20-22</a:t>
            </a:r>
            <a:endParaRPr lang="en-CA" dirty="0">
              <a:ln w="0">
                <a:noFill/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081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107504" y="1570566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3175961" y="1570566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6228184" y="1556792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148064" y="6135687"/>
            <a:ext cx="3672408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Eras Bold ITC" pitchFamily="34" charset="0"/>
              </a:rPr>
              <a:t>Isaiah 6:13 ESV</a:t>
            </a:r>
            <a:endParaRPr lang="en-US" sz="2400" dirty="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5157192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…whose stump remains when it is felled…</a:t>
            </a:r>
            <a:endParaRPr lang="en-CA" sz="4000" i="1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684584" y="388640"/>
            <a:ext cx="439248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4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The</a:t>
            </a:r>
          </a:p>
          <a:p>
            <a:pPr algn="ctr" latinLnBrk="1">
              <a:defRPr/>
            </a:pPr>
            <a:r>
              <a:rPr kumimoji="1" lang="en-US" sz="54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Nation</a:t>
            </a:r>
            <a:endParaRPr kumimoji="1" lang="en-US" sz="54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1628800"/>
            <a:ext cx="28083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Restored to ultimate glory after judgment                 </a:t>
            </a:r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Ezra 9:2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2:13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10:33-34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61:9</a:t>
            </a:r>
          </a:p>
        </p:txBody>
      </p:sp>
    </p:spTree>
    <p:extLst>
      <p:ext uri="{BB962C8B-B14F-4D97-AF65-F5344CB8AC3E}">
        <p14:creationId xmlns:p14="http://schemas.microsoft.com/office/powerpoint/2010/main" val="212467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107504" y="1570566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3175961" y="1570566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6228184" y="1556792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148064" y="6135687"/>
            <a:ext cx="3672408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Eras Bold ITC" pitchFamily="34" charset="0"/>
              </a:rPr>
              <a:t>Isaiah 6:13 ESV</a:t>
            </a:r>
            <a:endParaRPr lang="en-US" sz="2400" dirty="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5157192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…whose stump remains when it is felled…</a:t>
            </a:r>
            <a:endParaRPr lang="en-CA" sz="4000" i="1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684584" y="388640"/>
            <a:ext cx="439248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4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The</a:t>
            </a:r>
          </a:p>
          <a:p>
            <a:pPr algn="ctr" latinLnBrk="1">
              <a:defRPr/>
            </a:pPr>
            <a:r>
              <a:rPr kumimoji="1" lang="en-US" sz="54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Nation</a:t>
            </a:r>
            <a:endParaRPr kumimoji="1" lang="en-US" sz="54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627784" y="388640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4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The</a:t>
            </a:r>
          </a:p>
          <a:p>
            <a:pPr algn="ctr" latinLnBrk="1">
              <a:defRPr/>
            </a:pPr>
            <a:r>
              <a:rPr kumimoji="1" lang="en-US" sz="54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Messiah</a:t>
            </a:r>
            <a:endParaRPr kumimoji="1" lang="en-US" sz="5400" b="1" dirty="0">
              <a:solidFill>
                <a:srgbClr val="7030A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1628800"/>
            <a:ext cx="28083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Restored to ultimate glory after judgment                 </a:t>
            </a:r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Ezra 9:2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2:13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10:33-34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61:9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59832" y="1628800"/>
            <a:ext cx="30243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Raised up </a:t>
            </a:r>
          </a:p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by the </a:t>
            </a:r>
          </a:p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Spirit of God                 </a:t>
            </a:r>
            <a:endParaRPr lang="en-CA" sz="3200" b="1" dirty="0">
              <a:solidFill>
                <a:srgbClr val="7030A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4:2, 11:1, 53:2</a:t>
            </a: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Jeremiah 23:5</a:t>
            </a: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Zechariah 3:8, 6:12</a:t>
            </a: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Revelation 5:5, 22:16</a:t>
            </a:r>
          </a:p>
        </p:txBody>
      </p:sp>
    </p:spTree>
    <p:extLst>
      <p:ext uri="{BB962C8B-B14F-4D97-AF65-F5344CB8AC3E}">
        <p14:creationId xmlns:p14="http://schemas.microsoft.com/office/powerpoint/2010/main" val="12716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107504" y="1570566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3175961" y="1570566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25123" r="13868" b="17493"/>
          <a:stretch/>
        </p:blipFill>
        <p:spPr bwMode="auto">
          <a:xfrm>
            <a:off x="6228184" y="1556792"/>
            <a:ext cx="2808312" cy="2894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148064" y="6135687"/>
            <a:ext cx="3672408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Eras Bold ITC" pitchFamily="34" charset="0"/>
              </a:rPr>
              <a:t>Isaiah 6:13 ESV</a:t>
            </a:r>
            <a:endParaRPr lang="en-US" sz="2400" dirty="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5157192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i="1" dirty="0" smtClean="0"/>
              <a:t>…whose stump remains when it is felled…</a:t>
            </a:r>
            <a:endParaRPr lang="en-CA" sz="4000" i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652120" y="388640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4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The</a:t>
            </a:r>
          </a:p>
          <a:p>
            <a:pPr algn="ctr" latinLnBrk="1">
              <a:defRPr/>
            </a:pPr>
            <a:r>
              <a:rPr kumimoji="1" lang="en-US" sz="54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Prophet</a:t>
            </a:r>
            <a:endParaRPr kumimoji="1" lang="en-US" sz="5400" b="1" dirty="0">
              <a:solidFill>
                <a:srgbClr val="00800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684584" y="388640"/>
            <a:ext cx="439248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4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The</a:t>
            </a:r>
          </a:p>
          <a:p>
            <a:pPr algn="ctr" latinLnBrk="1">
              <a:defRPr/>
            </a:pPr>
            <a:r>
              <a:rPr kumimoji="1" lang="en-US" sz="5400" b="1" dirty="0" smtClean="0">
                <a:solidFill>
                  <a:srgbClr val="00B0F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Nation</a:t>
            </a:r>
            <a:endParaRPr kumimoji="1" lang="en-US" sz="5400" b="1" dirty="0">
              <a:solidFill>
                <a:srgbClr val="00B0F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627784" y="388640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latinLnBrk="1">
              <a:defRPr/>
            </a:pPr>
            <a:r>
              <a:rPr kumimoji="1" lang="en-US" sz="24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The</a:t>
            </a:r>
          </a:p>
          <a:p>
            <a:pPr algn="ctr" latinLnBrk="1">
              <a:defRPr/>
            </a:pPr>
            <a:r>
              <a:rPr kumimoji="1" lang="en-US" sz="54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Bookman Old Style" pitchFamily="18" charset="0"/>
              </a:rPr>
              <a:t>Messiah</a:t>
            </a:r>
            <a:endParaRPr kumimoji="1" lang="en-US" sz="5400" b="1" dirty="0">
              <a:solidFill>
                <a:srgbClr val="7030A0"/>
              </a:solidFill>
              <a:effectLst>
                <a:glow rad="63500">
                  <a:schemeClr val="bg1"/>
                </a:glow>
              </a:effectLst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8184" y="1628800"/>
            <a:ext cx="28083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Sawn asunder by Manasseh to obtain a better resurrection </a:t>
            </a:r>
            <a:r>
              <a:rPr lang="en-CA" sz="2000" b="1" dirty="0" smtClean="0">
                <a:solidFill>
                  <a:srgbClr val="00800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Hebrews 11:37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04" y="1628800"/>
            <a:ext cx="28083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Restored to ultimate glory after judgment                 </a:t>
            </a:r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Ezra 9:2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2:13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10:33-34</a:t>
            </a:r>
          </a:p>
          <a:p>
            <a:pPr algn="ctr"/>
            <a:r>
              <a:rPr lang="en-CA" sz="2000" b="1" dirty="0" smtClean="0">
                <a:solidFill>
                  <a:srgbClr val="0070C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61:9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59832" y="1628800"/>
            <a:ext cx="30243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Raised up </a:t>
            </a:r>
          </a:p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by the </a:t>
            </a:r>
          </a:p>
          <a:p>
            <a:pPr algn="ctr"/>
            <a:r>
              <a:rPr lang="en-CA" sz="3200" b="1" dirty="0" smtClean="0"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Spirit of God                 </a:t>
            </a:r>
            <a:endParaRPr lang="en-CA" sz="3200" b="1" dirty="0">
              <a:solidFill>
                <a:srgbClr val="7030A0"/>
              </a:solidFill>
              <a:effectLst>
                <a:glow rad="63500">
                  <a:schemeClr val="bg1"/>
                </a:glow>
              </a:effectLst>
              <a:latin typeface="Calibri" pitchFamily="34" charset="0"/>
            </a:endParaRP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Isaiah 4:2, 11:1, 53:2</a:t>
            </a: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Jeremiah 23:5</a:t>
            </a: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Zechariah 3:8, 6:12</a:t>
            </a:r>
          </a:p>
          <a:p>
            <a:pPr algn="ctr"/>
            <a:r>
              <a:rPr lang="en-CA" sz="2000" b="1" dirty="0" smtClean="0">
                <a:solidFill>
                  <a:srgbClr val="7030A0"/>
                </a:solidFill>
                <a:effectLst>
                  <a:glow rad="63500">
                    <a:schemeClr val="bg1"/>
                  </a:glow>
                </a:effectLst>
                <a:latin typeface="Calibri" pitchFamily="34" charset="0"/>
              </a:rPr>
              <a:t>Revelation 5:5, 22:16</a:t>
            </a:r>
          </a:p>
        </p:txBody>
      </p:sp>
    </p:spTree>
    <p:extLst>
      <p:ext uri="{BB962C8B-B14F-4D97-AF65-F5344CB8AC3E}">
        <p14:creationId xmlns:p14="http://schemas.microsoft.com/office/powerpoint/2010/main" val="194538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7503" y="1196752"/>
            <a:ext cx="89289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itchFamily="34" charset="0"/>
              </a:rPr>
              <a:t>Learning from Israel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49" y="293747"/>
            <a:ext cx="857250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spc="-300" dirty="0" smtClean="0">
                <a:solidFill>
                  <a:srgbClr val="FFFFFF"/>
                </a:solidFill>
                <a:latin typeface="Eras Demi ITC" pitchFamily="34" charset="0"/>
              </a:rPr>
              <a:t>Summary</a:t>
            </a:r>
            <a:endParaRPr lang="en-US" sz="48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504" y="2420888"/>
            <a:ext cx="892899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burning bush is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 symbol             of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Yahweh’s preservation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of the nation of Israel,              through </a:t>
            </a:r>
            <a:r>
              <a:rPr lang="en-CA" sz="4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 covenants of </a:t>
            </a:r>
            <a:r>
              <a:rPr lang="en-CA" sz="4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promise made to Abraham, Isaac, and Jacob.</a:t>
            </a:r>
            <a:endParaRPr lang="en-US" sz="4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932040" y="6381328"/>
            <a:ext cx="4104456" cy="46166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400" spc="-300" dirty="0" smtClean="0">
                <a:solidFill>
                  <a:srgbClr val="FFFFFF"/>
                </a:solidFill>
                <a:latin typeface="Eras Demi ITC" pitchFamily="34" charset="0"/>
              </a:rPr>
              <a:t>The Hope of the Holy Seed</a:t>
            </a:r>
            <a:endParaRPr lang="en-US" sz="2400" spc="-300" dirty="0">
              <a:solidFill>
                <a:srgbClr val="FFFFFF"/>
              </a:solidFill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7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ound Mind and Character">
  <a:themeElements>
    <a:clrScheme name="Sound Mind and Charac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ound Mind and Character">
      <a:majorFont>
        <a:latin typeface="Impact"/>
        <a:ea typeface="굴림"/>
        <a:cs typeface=""/>
      </a:majorFont>
      <a:minorFont>
        <a:latin typeface="Arial Black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ound Mind and Charac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nd Mind and Charac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nd Mind and Charac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nd Mind and Charac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nd Mind and Charac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nd Mind and Charac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nd Mind and Charac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nd Mind and Charac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nd Mind and Charac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nd Mind and Charac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nd Mind and Charac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nd Mind and Charac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4982</TotalTime>
  <Words>2433</Words>
  <Application>Microsoft Office PowerPoint</Application>
  <PresentationFormat>On-screen Show (4:3)</PresentationFormat>
  <Paragraphs>647</Paragraphs>
  <Slides>100</Slides>
  <Notes>41</Notes>
  <HiddenSlides>0</HiddenSlides>
  <MMClips>0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6" baseType="lpstr">
      <vt:lpstr>Office Theme</vt:lpstr>
      <vt:lpstr>1_Default Design</vt:lpstr>
      <vt:lpstr>2_Default Design</vt:lpstr>
      <vt:lpstr>Sound Mind and Character</vt:lpstr>
      <vt:lpstr>4_Default Design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JMMJ</dc:creator>
  <cp:lastModifiedBy>JMMJ</cp:lastModifiedBy>
  <cp:revision>108</cp:revision>
  <dcterms:created xsi:type="dcterms:W3CDTF">2013-05-26T20:33:23Z</dcterms:created>
  <dcterms:modified xsi:type="dcterms:W3CDTF">2013-07-24T21:18:09Z</dcterms:modified>
</cp:coreProperties>
</file>