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7" r:id="rId2"/>
    <p:sldId id="297" r:id="rId3"/>
    <p:sldId id="258" r:id="rId4"/>
    <p:sldId id="259" r:id="rId5"/>
    <p:sldId id="272" r:id="rId6"/>
    <p:sldId id="286" r:id="rId7"/>
    <p:sldId id="282" r:id="rId8"/>
    <p:sldId id="283" r:id="rId9"/>
    <p:sldId id="261" r:id="rId10"/>
    <p:sldId id="268" r:id="rId11"/>
    <p:sldId id="267" r:id="rId12"/>
    <p:sldId id="287" r:id="rId13"/>
    <p:sldId id="278" r:id="rId14"/>
    <p:sldId id="288" r:id="rId15"/>
    <p:sldId id="276" r:id="rId16"/>
    <p:sldId id="294" r:id="rId17"/>
    <p:sldId id="260" r:id="rId18"/>
    <p:sldId id="289" r:id="rId19"/>
    <p:sldId id="265" r:id="rId20"/>
    <p:sldId id="266" r:id="rId21"/>
    <p:sldId id="290" r:id="rId22"/>
    <p:sldId id="274" r:id="rId23"/>
    <p:sldId id="273" r:id="rId24"/>
    <p:sldId id="275" r:id="rId25"/>
    <p:sldId id="279" r:id="rId26"/>
    <p:sldId id="291" r:id="rId27"/>
    <p:sldId id="296" r:id="rId28"/>
    <p:sldId id="295" r:id="rId29"/>
    <p:sldId id="269" r:id="rId30"/>
    <p:sldId id="292" r:id="rId31"/>
    <p:sldId id="270" r:id="rId32"/>
    <p:sldId id="271" r:id="rId33"/>
    <p:sldId id="29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1398"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8BAC1A-EBD7-4A13-A737-AC579D460F4C}" type="datetimeFigureOut">
              <a:rPr lang="en-CA" smtClean="0"/>
              <a:t>23/07/2013</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01C88C-B10F-4FE9-9793-8441BFB5F6A8}" type="slidenum">
              <a:rPr lang="en-CA" smtClean="0"/>
              <a:t>‹#›</a:t>
            </a:fld>
            <a:endParaRPr lang="en-CA"/>
          </a:p>
        </p:txBody>
      </p:sp>
    </p:spTree>
    <p:extLst>
      <p:ext uri="{BB962C8B-B14F-4D97-AF65-F5344CB8AC3E}">
        <p14:creationId xmlns:p14="http://schemas.microsoft.com/office/powerpoint/2010/main" val="1222199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15</a:t>
            </a:fld>
            <a:endParaRPr lang="en-CA">
              <a:solidFill>
                <a:prstClr val="black"/>
              </a:solidFill>
            </a:endParaRPr>
          </a:p>
        </p:txBody>
      </p:sp>
    </p:spTree>
    <p:extLst>
      <p:ext uri="{BB962C8B-B14F-4D97-AF65-F5344CB8AC3E}">
        <p14:creationId xmlns:p14="http://schemas.microsoft.com/office/powerpoint/2010/main" val="1178061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16</a:t>
            </a:fld>
            <a:endParaRPr lang="en-CA" dirty="0">
              <a:solidFill>
                <a:prstClr val="black"/>
              </a:solidFill>
            </a:endParaRPr>
          </a:p>
        </p:txBody>
      </p:sp>
    </p:spTree>
    <p:extLst>
      <p:ext uri="{BB962C8B-B14F-4D97-AF65-F5344CB8AC3E}">
        <p14:creationId xmlns:p14="http://schemas.microsoft.com/office/powerpoint/2010/main" val="11780616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r>
              <a:rPr lang="en-CA" dirty="0" smtClean="0"/>
              <a:t>Ted Larsen</a:t>
            </a:r>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17</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19</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20</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25</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27</a:t>
            </a:fld>
            <a:endParaRPr lang="en-CA">
              <a:solidFill>
                <a:prstClr val="black"/>
              </a:solidFill>
            </a:endParaRPr>
          </a:p>
        </p:txBody>
      </p:sp>
    </p:spTree>
    <p:extLst>
      <p:ext uri="{BB962C8B-B14F-4D97-AF65-F5344CB8AC3E}">
        <p14:creationId xmlns:p14="http://schemas.microsoft.com/office/powerpoint/2010/main" val="1178061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28</a:t>
            </a:fld>
            <a:endParaRPr lang="en-CA" dirty="0">
              <a:solidFill>
                <a:prstClr val="black"/>
              </a:solidFill>
            </a:endParaRPr>
          </a:p>
        </p:txBody>
      </p:sp>
    </p:spTree>
    <p:extLst>
      <p:ext uri="{BB962C8B-B14F-4D97-AF65-F5344CB8AC3E}">
        <p14:creationId xmlns:p14="http://schemas.microsoft.com/office/powerpoint/2010/main" val="1178061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r>
              <a:rPr lang="en-CA" dirty="0" smtClean="0"/>
              <a:t>Ted Larsen</a:t>
            </a:r>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29</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31</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2</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32</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4</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7</a:t>
            </a:fld>
            <a:endParaRPr lang="en-CA">
              <a:solidFill>
                <a:prstClr val="black"/>
              </a:solidFill>
            </a:endParaRPr>
          </a:p>
        </p:txBody>
      </p:sp>
    </p:spTree>
    <p:extLst>
      <p:ext uri="{BB962C8B-B14F-4D97-AF65-F5344CB8AC3E}">
        <p14:creationId xmlns:p14="http://schemas.microsoft.com/office/powerpoint/2010/main" val="1178061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8</a:t>
            </a:fld>
            <a:endParaRPr lang="en-CA" dirty="0">
              <a:solidFill>
                <a:prstClr val="black"/>
              </a:solidFill>
            </a:endParaRPr>
          </a:p>
        </p:txBody>
      </p:sp>
    </p:spTree>
    <p:extLst>
      <p:ext uri="{BB962C8B-B14F-4D97-AF65-F5344CB8AC3E}">
        <p14:creationId xmlns:p14="http://schemas.microsoft.com/office/powerpoint/2010/main" val="1178061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r>
              <a:rPr lang="en-CA" dirty="0" smtClean="0"/>
              <a:t>Ted Larsen</a:t>
            </a:r>
            <a:endParaRPr lang="en-CA" dirty="0"/>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9</a:t>
            </a:fld>
            <a:endParaRPr lang="en-CA">
              <a:solidFill>
                <a:prstClr val="black"/>
              </a:solidFill>
            </a:endParaRPr>
          </a:p>
        </p:txBody>
      </p:sp>
    </p:spTree>
    <p:extLst>
      <p:ext uri="{BB962C8B-B14F-4D97-AF65-F5344CB8AC3E}">
        <p14:creationId xmlns:p14="http://schemas.microsoft.com/office/powerpoint/2010/main" val="1560047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10</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2175"/>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F0022B-CA3E-4C60-BBFD-A7669E9D158F}" type="slidenum">
              <a:rPr lang="en-CA" smtClean="0">
                <a:solidFill>
                  <a:prstClr val="black"/>
                </a:solidFill>
              </a:rPr>
              <a:pPr/>
              <a:t>11</a:t>
            </a:fld>
            <a:endParaRPr lang="en-CA">
              <a:solidFill>
                <a:prstClr val="black"/>
              </a:solidFill>
            </a:endParaRPr>
          </a:p>
        </p:txBody>
      </p:sp>
    </p:spTree>
    <p:extLst>
      <p:ext uri="{BB962C8B-B14F-4D97-AF65-F5344CB8AC3E}">
        <p14:creationId xmlns:p14="http://schemas.microsoft.com/office/powerpoint/2010/main" val="345537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The Septuagint with Apocrypha: Greek and English, Sir Lancelot C.L. </a:t>
            </a:r>
            <a:r>
              <a:rPr lang="en-CA" dirty="0" err="1" smtClean="0"/>
              <a:t>Brenton</a:t>
            </a:r>
            <a:r>
              <a:rPr lang="en-CA" dirty="0" smtClean="0"/>
              <a:t>, Hendrickson Publishers</a:t>
            </a:r>
          </a:p>
          <a:p>
            <a:endParaRPr lang="en-CA" dirty="0"/>
          </a:p>
        </p:txBody>
      </p:sp>
      <p:sp>
        <p:nvSpPr>
          <p:cNvPr id="4" name="Slide Number Placeholder 3"/>
          <p:cNvSpPr>
            <a:spLocks noGrp="1"/>
          </p:cNvSpPr>
          <p:nvPr>
            <p:ph type="sldNum" sz="quarter" idx="10"/>
          </p:nvPr>
        </p:nvSpPr>
        <p:spPr/>
        <p:txBody>
          <a:bodyPr/>
          <a:lstStyle/>
          <a:p>
            <a:fld id="{59A7AB52-361F-4567-9D34-A1E2A4D61787}" type="slidenum">
              <a:rPr lang="en-CA" smtClean="0"/>
              <a:t>13</a:t>
            </a:fld>
            <a:endParaRPr lang="en-CA"/>
          </a:p>
        </p:txBody>
      </p:sp>
    </p:spTree>
    <p:extLst>
      <p:ext uri="{BB962C8B-B14F-4D97-AF65-F5344CB8AC3E}">
        <p14:creationId xmlns:p14="http://schemas.microsoft.com/office/powerpoint/2010/main" val="591421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64CABCF-5512-4967-92FF-709776C5D10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684320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2435557-7018-4A60-A3C4-83D3F17953C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8832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41ABD82-C365-4F0B-9C12-3D1A422FA8A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0770409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quarter" idx="2"/>
          </p:nvPr>
        </p:nvSpPr>
        <p:spPr>
          <a:xfrm>
            <a:off x="4648200" y="1600201"/>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Content Placeholder 4"/>
          <p:cNvSpPr>
            <a:spLocks noGrp="1"/>
          </p:cNvSpPr>
          <p:nvPr>
            <p:ph sz="quarter" idx="3"/>
          </p:nvPr>
        </p:nvSpPr>
        <p:spPr>
          <a:xfrm>
            <a:off x="4648200" y="3938589"/>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2A4BF466-1305-4F54-A745-8804EF7B99C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23569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7D1EDC7-287A-4206-B834-F851DA4AD2E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716565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AE9080A-35F3-4C60-8D2B-80CDC5F8F68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276706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CDFE2CD-9136-41B5-80FA-8E72B9EB506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7856972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AE0F1BFB-4BBB-4ECB-862F-17F83A52E56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6051004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C02EFABD-9AE1-4FBB-AE6F-64DFE98E3212}"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2546974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AD43E530-3C01-429C-A249-9F3B4CD783B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173303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2D1F2D3-6B95-4867-AEA3-63B417F4F62A}"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122475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9CCF635B-B28D-418F-808E-1D36C5ED6DD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596717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007BC248-2BA9-4D11-B4B1-5EAE302AD228}"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866797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defRPr>
      </a:lvl2pPr>
      <a:lvl3pPr algn="ctr" rtl="0" fontAlgn="base">
        <a:spcBef>
          <a:spcPct val="0"/>
        </a:spcBef>
        <a:spcAft>
          <a:spcPct val="0"/>
        </a:spcAft>
        <a:defRPr sz="4400">
          <a:solidFill>
            <a:schemeClr val="tx2"/>
          </a:solidFill>
          <a:latin typeface="Arial" pitchFamily="34" charset="0"/>
        </a:defRPr>
      </a:lvl3pPr>
      <a:lvl4pPr algn="ctr" rtl="0" fontAlgn="base">
        <a:spcBef>
          <a:spcPct val="0"/>
        </a:spcBef>
        <a:spcAft>
          <a:spcPct val="0"/>
        </a:spcAft>
        <a:defRPr sz="4400">
          <a:solidFill>
            <a:schemeClr val="tx2"/>
          </a:solidFill>
          <a:latin typeface="Arial" pitchFamily="34" charset="0"/>
        </a:defRPr>
      </a:lvl4pPr>
      <a:lvl5pPr algn="ctr" rtl="0" fontAlgn="base">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_ciM9uvBdJ30/TK1GKeMcqjI/AAAAAAAAJ8s/Xpy2-ijwA6o/s1600/abraham-stars.jpg"/>
          <p:cNvPicPr>
            <a:picLocks noChangeAspect="1" noChangeArrowheads="1"/>
          </p:cNvPicPr>
          <p:nvPr/>
        </p:nvPicPr>
        <p:blipFill rotWithShape="1">
          <a:blip r:embed="rId3">
            <a:extLst>
              <a:ext uri="{28A0092B-C50C-407E-A947-70E740481C1C}">
                <a14:useLocalDpi xmlns:a14="http://schemas.microsoft.com/office/drawing/2010/main" val="0"/>
              </a:ext>
            </a:extLst>
          </a:blip>
          <a:srcRect t="8981" b="13648"/>
          <a:stretch/>
        </p:blipFill>
        <p:spPr bwMode="auto">
          <a:xfrm>
            <a:off x="539552" y="620688"/>
            <a:ext cx="8060213" cy="467715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179512" y="1111677"/>
            <a:ext cx="8856984" cy="877163"/>
          </a:xfrm>
          <a:prstGeom prst="rect">
            <a:avLst/>
          </a:prstGeom>
          <a:ln w="19050">
            <a:solidFill>
              <a:schemeClr val="bg1"/>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The Prayer of </a:t>
            </a:r>
            <a:r>
              <a:rPr lang="en-US" sz="5100" spc="-300" dirty="0" err="1" smtClean="0">
                <a:solidFill>
                  <a:srgbClr val="FFFFFF"/>
                </a:solidFill>
                <a:latin typeface="Eras Demi ITC" pitchFamily="34" charset="0"/>
              </a:rPr>
              <a:t>Jabez</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786457" y="5373216"/>
            <a:ext cx="7673975" cy="769441"/>
          </a:xfrm>
          <a:prstGeom prst="rect">
            <a:avLst/>
          </a:prstGeom>
          <a:noFill/>
          <a:ln>
            <a:noFill/>
          </a:ln>
          <a:effectLst/>
          <a:extLst/>
        </p:spPr>
        <p:txBody>
          <a:bodyPr>
            <a:spAutoFit/>
          </a:bodyPr>
          <a:lstStyle/>
          <a:p>
            <a:pPr algn="ctr" fontAlgn="base">
              <a:spcBef>
                <a:spcPct val="0"/>
              </a:spcBef>
              <a:spcAft>
                <a:spcPct val="0"/>
              </a:spcAft>
            </a:pPr>
            <a:r>
              <a:rPr lang="en-US" sz="4400" dirty="0" smtClean="0">
                <a:solidFill>
                  <a:srgbClr val="C00000"/>
                </a:solidFill>
                <a:latin typeface="Eras Bold ITC" pitchFamily="34" charset="0"/>
              </a:rPr>
              <a:t>1 Chronicles 4:9-10</a:t>
            </a:r>
            <a:endParaRPr lang="en-US" sz="4400" dirty="0">
              <a:solidFill>
                <a:srgbClr val="C00000"/>
              </a:solidFill>
              <a:latin typeface="Eras Bold ITC" pitchFamily="34" charset="0"/>
            </a:endParaRPr>
          </a:p>
        </p:txBody>
      </p:sp>
      <p:sp>
        <p:nvSpPr>
          <p:cNvPr id="6" name="Text Box 8"/>
          <p:cNvSpPr txBox="1">
            <a:spLocks noChangeArrowheads="1"/>
          </p:cNvSpPr>
          <p:nvPr/>
        </p:nvSpPr>
        <p:spPr bwMode="auto">
          <a:xfrm>
            <a:off x="827584" y="6135687"/>
            <a:ext cx="7673975" cy="461665"/>
          </a:xfrm>
          <a:prstGeom prst="rect">
            <a:avLst/>
          </a:prstGeom>
          <a:noFill/>
          <a:ln>
            <a:noFill/>
          </a:ln>
          <a:effectLst/>
          <a:extLst/>
        </p:spPr>
        <p:txBody>
          <a:bodyPr>
            <a:spAutoFit/>
          </a:bodyPr>
          <a:lstStyle/>
          <a:p>
            <a:pPr algn="ctr" fontAlgn="base">
              <a:spcBef>
                <a:spcPct val="0"/>
              </a:spcBef>
              <a:spcAft>
                <a:spcPct val="0"/>
              </a:spcAft>
            </a:pPr>
            <a:r>
              <a:rPr lang="en-US" sz="2400" dirty="0" smtClean="0">
                <a:solidFill>
                  <a:srgbClr val="002060"/>
                </a:solidFill>
                <a:latin typeface="Eras Bold ITC" pitchFamily="34" charset="0"/>
              </a:rPr>
              <a:t>London Fraternal Gathering 2011</a:t>
            </a:r>
            <a:endParaRPr lang="en-US" sz="2400" dirty="0">
              <a:solidFill>
                <a:srgbClr val="002060"/>
              </a:solidFill>
              <a:latin typeface="Eras Bold ITC" pitchFamily="34" charset="0"/>
            </a:endParaRPr>
          </a:p>
        </p:txBody>
      </p:sp>
      <p:sp>
        <p:nvSpPr>
          <p:cNvPr id="7" name="Text Box 8"/>
          <p:cNvSpPr txBox="1">
            <a:spLocks noChangeArrowheads="1"/>
          </p:cNvSpPr>
          <p:nvPr/>
        </p:nvSpPr>
        <p:spPr bwMode="auto">
          <a:xfrm>
            <a:off x="786457" y="2060848"/>
            <a:ext cx="7673975" cy="461665"/>
          </a:xfrm>
          <a:prstGeom prst="rect">
            <a:avLst/>
          </a:prstGeom>
          <a:noFill/>
          <a:ln>
            <a:noFill/>
          </a:ln>
          <a:effectLst/>
          <a:extLst/>
        </p:spPr>
        <p:txBody>
          <a:bodyPr>
            <a:spAutoFit/>
          </a:bodyPr>
          <a:lstStyle/>
          <a:p>
            <a:pPr algn="ctr" fontAlgn="base">
              <a:spcBef>
                <a:spcPct val="0"/>
              </a:spcBef>
              <a:spcAft>
                <a:spcPct val="0"/>
              </a:spcAft>
            </a:pPr>
            <a:r>
              <a:rPr lang="en-US" sz="2400" dirty="0" smtClean="0">
                <a:solidFill>
                  <a:schemeClr val="bg1"/>
                </a:solidFill>
                <a:effectLst>
                  <a:outerShdw blurRad="38100" dist="38100" dir="2700000" algn="tl">
                    <a:srgbClr val="000000">
                      <a:alpha val="43137"/>
                    </a:srgbClr>
                  </a:outerShdw>
                </a:effectLst>
                <a:latin typeface="Eras Bold ITC" pitchFamily="34" charset="0"/>
              </a:rPr>
              <a:t>“According to His Will”</a:t>
            </a:r>
            <a:endParaRPr lang="en-US" sz="2400" dirty="0">
              <a:solidFill>
                <a:schemeClr val="bg1"/>
              </a:solidFill>
              <a:effectLst>
                <a:outerShdw blurRad="38100" dist="38100" dir="2700000" algn="tl">
                  <a:srgbClr val="000000">
                    <a:alpha val="43137"/>
                  </a:srgbClr>
                </a:outerShdw>
              </a:effectLst>
              <a:latin typeface="Eras Bold ITC" pitchFamily="34" charset="0"/>
            </a:endParaRPr>
          </a:p>
        </p:txBody>
      </p:sp>
    </p:spTree>
    <p:extLst>
      <p:ext uri="{BB962C8B-B14F-4D97-AF65-F5344CB8AC3E}">
        <p14:creationId xmlns:p14="http://schemas.microsoft.com/office/powerpoint/2010/main" val="2936162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6632"/>
            <a:ext cx="9144000" cy="830997"/>
          </a:xfrm>
          <a:prstGeom prst="rect">
            <a:avLst/>
          </a:prstGeom>
          <a:solidFill>
            <a:srgbClr val="00B05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The Prayers of Jacob &amp; </a:t>
            </a:r>
            <a:r>
              <a:rPr lang="en-US" sz="4800" dirty="0" err="1" smtClean="0">
                <a:solidFill>
                  <a:srgbClr val="FFFFFF"/>
                </a:solidFill>
                <a:effectLst>
                  <a:outerShdw blurRad="50800" dist="38100" algn="l" rotWithShape="0">
                    <a:prstClr val="black">
                      <a:alpha val="40000"/>
                    </a:prstClr>
                  </a:outerShdw>
                </a:effectLst>
                <a:latin typeface="Eras Bold ITC" pitchFamily="34" charset="0"/>
              </a:rPr>
              <a:t>Jabez</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Content Placeholder 3"/>
          <p:cNvSpPr txBox="1">
            <a:spLocks/>
          </p:cNvSpPr>
          <p:nvPr/>
        </p:nvSpPr>
        <p:spPr>
          <a:xfrm>
            <a:off x="72008" y="1412776"/>
            <a:ext cx="9071992" cy="4752528"/>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i="1" dirty="0" smtClean="0">
                <a:latin typeface="Calibri" pitchFamily="34" charset="0"/>
                <a:cs typeface="Calibri" pitchFamily="34" charset="0"/>
              </a:rPr>
              <a:t>Living more honourably than their brethren</a:t>
            </a:r>
            <a:endParaRPr lang="en-CA" i="1" dirty="0" smtClean="0">
              <a:latin typeface="Calibri" pitchFamily="34" charset="0"/>
              <a:cs typeface="Calibri" pitchFamily="34" charset="0"/>
            </a:endParaRPr>
          </a:p>
          <a:p>
            <a:pPr marL="0" indent="0">
              <a:buNone/>
            </a:pPr>
            <a:r>
              <a:rPr lang="en-CA" sz="3000" dirty="0" smtClean="0">
                <a:solidFill>
                  <a:srgbClr val="0066FF"/>
                </a:solidFill>
                <a:latin typeface="Arial Black" pitchFamily="34" charset="0"/>
                <a:cs typeface="Calibri" pitchFamily="34" charset="0"/>
              </a:rPr>
              <a:t>	1Ch. 4:9</a:t>
            </a:r>
            <a:r>
              <a:rPr lang="en-CA" sz="3000" dirty="0" smtClean="0">
                <a:solidFill>
                  <a:srgbClr val="0066FF"/>
                </a:solidFill>
                <a:latin typeface="Calibri" pitchFamily="34" charset="0"/>
                <a:cs typeface="Calibri" pitchFamily="34" charset="0"/>
              </a:rPr>
              <a:t> </a:t>
            </a:r>
            <a:r>
              <a:rPr lang="en-CA" sz="3000" dirty="0" smtClean="0">
                <a:latin typeface="Calibri" pitchFamily="34" charset="0"/>
                <a:cs typeface="Calibri" pitchFamily="34" charset="0"/>
              </a:rPr>
              <a:t>cp.</a:t>
            </a:r>
            <a:r>
              <a:rPr lang="en-CA" sz="3000" dirty="0" smtClean="0">
                <a:solidFill>
                  <a:srgbClr val="0066FF"/>
                </a:solidFill>
                <a:latin typeface="Calibri" pitchFamily="34" charset="0"/>
                <a:cs typeface="Calibri" pitchFamily="34" charset="0"/>
              </a:rPr>
              <a:t> </a:t>
            </a:r>
            <a:r>
              <a:rPr lang="en-CA" sz="3000" dirty="0" smtClean="0">
                <a:solidFill>
                  <a:srgbClr val="C00000"/>
                </a:solidFill>
                <a:latin typeface="Arial Black" pitchFamily="34" charset="0"/>
                <a:cs typeface="Calibri" pitchFamily="34" charset="0"/>
              </a:rPr>
              <a:t>Mal. 1:2</a:t>
            </a:r>
            <a:endParaRPr lang="en-CA" sz="3000" dirty="0" smtClean="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Sorrowing in motherhood</a:t>
            </a:r>
            <a:endParaRPr lang="en-CA"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4:9</a:t>
            </a:r>
            <a:r>
              <a:rPr lang="en-CA" sz="3000" dirty="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27:46; 26:35</a:t>
            </a:r>
            <a:endParaRPr lang="en-CA" sz="3000" dirty="0" smtClean="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Blessing to the faithful brother</a:t>
            </a:r>
            <a:endParaRPr lang="en-CA" i="1" dirty="0" smtClean="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28:3-4,13-15; 32:26,29</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Praying for Providence</a:t>
            </a:r>
            <a:endParaRPr lang="en-CA" sz="3000"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28:20-22</a:t>
            </a:r>
            <a:endParaRPr lang="en-CA" sz="3000" dirty="0">
              <a:solidFill>
                <a:srgbClr val="00B050"/>
              </a:solidFill>
              <a:latin typeface="Arial Black" pitchFamily="34" charset="0"/>
              <a:cs typeface="Calibri"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God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495102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500"/>
                                        <p:tgtEl>
                                          <p:spTgt spid="5">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7" end="7"/>
                                            </p:txEl>
                                          </p:spTgt>
                                        </p:tgtEl>
                                        <p:attrNameLst>
                                          <p:attrName>style.visibility</p:attrName>
                                        </p:attrNameLst>
                                      </p:cBhvr>
                                      <p:to>
                                        <p:strVal val="visible"/>
                                      </p:to>
                                    </p:set>
                                    <p:animEffect transition="in" filter="fade">
                                      <p:cBhvr>
                                        <p:cTn id="34"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6632"/>
            <a:ext cx="9144000" cy="830997"/>
          </a:xfrm>
          <a:prstGeom prst="rect">
            <a:avLst/>
          </a:prstGeom>
          <a:solidFill>
            <a:srgbClr val="00B05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The Prayers of Jacob &amp; </a:t>
            </a:r>
            <a:r>
              <a:rPr lang="en-US" sz="4800" dirty="0" err="1" smtClean="0">
                <a:solidFill>
                  <a:srgbClr val="FFFFFF"/>
                </a:solidFill>
                <a:effectLst>
                  <a:outerShdw blurRad="50800" dist="38100" algn="l" rotWithShape="0">
                    <a:prstClr val="black">
                      <a:alpha val="40000"/>
                    </a:prstClr>
                  </a:outerShdw>
                </a:effectLst>
                <a:latin typeface="Eras Bold ITC" pitchFamily="34" charset="0"/>
              </a:rPr>
              <a:t>Jabez</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Content Placeholder 3"/>
          <p:cNvSpPr txBox="1">
            <a:spLocks/>
          </p:cNvSpPr>
          <p:nvPr/>
        </p:nvSpPr>
        <p:spPr>
          <a:xfrm>
            <a:off x="936104" y="980728"/>
            <a:ext cx="7812360" cy="4752528"/>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i="1" dirty="0" smtClean="0">
                <a:latin typeface="Calibri" pitchFamily="34" charset="0"/>
                <a:cs typeface="Calibri" pitchFamily="34" charset="0"/>
              </a:rPr>
              <a:t>Vowing to serve</a:t>
            </a:r>
            <a:endParaRPr lang="en-CA" i="1" dirty="0" smtClean="0">
              <a:latin typeface="Calibri" pitchFamily="34" charset="0"/>
              <a:cs typeface="Calibri" pitchFamily="34" charset="0"/>
            </a:endParaRPr>
          </a:p>
          <a:p>
            <a:pPr marL="0" indent="0">
              <a:buNone/>
            </a:pPr>
            <a:r>
              <a:rPr lang="en-CA" sz="3000" dirty="0" smtClean="0">
                <a:solidFill>
                  <a:srgbClr val="0066FF"/>
                </a:solidFill>
                <a:latin typeface="Arial Black" pitchFamily="34" charset="0"/>
                <a:cs typeface="Calibri" pitchFamily="34" charset="0"/>
              </a:rPr>
              <a:t>	1Ch. 4:10</a:t>
            </a:r>
            <a:r>
              <a:rPr lang="en-CA" sz="3000" dirty="0" smtClean="0">
                <a:solidFill>
                  <a:srgbClr val="0066FF"/>
                </a:solidFill>
                <a:latin typeface="Calibri" pitchFamily="34" charset="0"/>
                <a:cs typeface="Calibri" pitchFamily="34" charset="0"/>
              </a:rPr>
              <a:t> </a:t>
            </a:r>
            <a:r>
              <a:rPr lang="en-CA" sz="3000" dirty="0" smtClean="0">
                <a:latin typeface="Calibri" pitchFamily="34" charset="0"/>
                <a:cs typeface="Calibri" pitchFamily="34" charset="0"/>
              </a:rPr>
              <a:t>cp.</a:t>
            </a:r>
            <a:r>
              <a:rPr lang="en-CA" sz="3000" dirty="0" smtClean="0">
                <a:solidFill>
                  <a:srgbClr val="0066FF"/>
                </a:solidFill>
                <a:latin typeface="Calibri" pitchFamily="34" charset="0"/>
                <a:cs typeface="Calibri" pitchFamily="34" charset="0"/>
              </a:rPr>
              <a:t> </a:t>
            </a:r>
            <a:r>
              <a:rPr lang="en-CA" sz="3000" dirty="0" err="1" smtClean="0">
                <a:solidFill>
                  <a:srgbClr val="C00000"/>
                </a:solidFill>
                <a:latin typeface="Arial Black" pitchFamily="34" charset="0"/>
                <a:cs typeface="Calibri" pitchFamily="34" charset="0"/>
              </a:rPr>
              <a:t>Ge</a:t>
            </a:r>
            <a:r>
              <a:rPr lang="en-CA" sz="3000" dirty="0" smtClean="0">
                <a:solidFill>
                  <a:srgbClr val="C00000"/>
                </a:solidFill>
                <a:latin typeface="Arial Black" pitchFamily="34" charset="0"/>
                <a:cs typeface="Calibri" pitchFamily="34" charset="0"/>
              </a:rPr>
              <a:t>. 28:20-22</a:t>
            </a:r>
            <a:endParaRPr lang="en-CA" sz="3000" dirty="0" smtClean="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Calling on the God of Israel</a:t>
            </a:r>
            <a:endParaRPr lang="en-CA"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28:21; 32:28</a:t>
            </a:r>
            <a:endParaRPr lang="en-CA" sz="3000" dirty="0" smtClean="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Rising above their given names</a:t>
            </a:r>
            <a:endParaRPr lang="en-CA" i="1" dirty="0" smtClean="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32:28</a:t>
            </a:r>
          </a:p>
          <a:p>
            <a:pPr>
              <a:buFont typeface="Symbol" pitchFamily="18" charset="2"/>
              <a:buChar char=""/>
            </a:pPr>
            <a:r>
              <a:rPr lang="en-CA" b="1" i="1" dirty="0" smtClean="0">
                <a:latin typeface="Calibri" pitchFamily="34" charset="0"/>
                <a:cs typeface="Calibri" pitchFamily="34" charset="0"/>
              </a:rPr>
              <a:t>Kept from evil</a:t>
            </a:r>
            <a:endParaRPr lang="en-CA" sz="3000"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4:10</a:t>
            </a:r>
            <a:r>
              <a:rPr lang="en-CA" sz="3000" dirty="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31:29; 48:16</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Enlarging the borders</a:t>
            </a:r>
            <a:endParaRPr lang="en-CA" sz="3000"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28:13-14</a:t>
            </a:r>
            <a:endParaRPr lang="en-CA" sz="3000" dirty="0">
              <a:solidFill>
                <a:srgbClr val="00B050"/>
              </a:solidFill>
              <a:latin typeface="Arial Black" pitchFamily="34" charset="0"/>
              <a:cs typeface="Calibri"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God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8339983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500"/>
                                        <p:tgtEl>
                                          <p:spTgt spid="5">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7" end="7"/>
                                            </p:txEl>
                                          </p:spTgt>
                                        </p:tgtEl>
                                        <p:attrNameLst>
                                          <p:attrName>style.visibility</p:attrName>
                                        </p:attrNameLst>
                                      </p:cBhvr>
                                      <p:to>
                                        <p:strVal val="visible"/>
                                      </p:to>
                                    </p:set>
                                    <p:animEffect transition="in" filter="fade">
                                      <p:cBhvr>
                                        <p:cTn id="34" dur="500"/>
                                        <p:tgtEl>
                                          <p:spTgt spid="5">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Effect transition="in" filter="fade">
                                      <p:cBhvr>
                                        <p:cTn id="39" dur="500"/>
                                        <p:tgtEl>
                                          <p:spTgt spid="5">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fade">
                                      <p:cBhvr>
                                        <p:cTn id="4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60052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rainingtruthprayer.files.wordpress.com/2009/03/prayer-34.jpg"/>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79512" y="116632"/>
            <a:ext cx="5760640" cy="668735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0" y="188640"/>
            <a:ext cx="9144000" cy="769441"/>
          </a:xfrm>
          <a:prstGeom prst="rect">
            <a:avLst/>
          </a:prstGeom>
          <a:solidFill>
            <a:srgbClr val="002060"/>
          </a:solidFill>
        </p:spPr>
        <p:txBody>
          <a:bodyPr wrap="square">
            <a:spAutoFit/>
          </a:bodyPr>
          <a:lstStyle/>
          <a:p>
            <a:pPr fontAlgn="base">
              <a:spcBef>
                <a:spcPct val="0"/>
              </a:spcBef>
              <a:spcAft>
                <a:spcPct val="0"/>
              </a:spcAft>
            </a:pPr>
            <a:r>
              <a:rPr lang="en-US" sz="4400" dirty="0" smtClean="0">
                <a:solidFill>
                  <a:srgbClr val="FFFFFF"/>
                </a:solidFill>
                <a:effectLst>
                  <a:outerShdw blurRad="50800" dist="38100" algn="l" rotWithShape="0">
                    <a:prstClr val="black">
                      <a:alpha val="40000"/>
                    </a:prstClr>
                  </a:outerShdw>
                </a:effectLst>
                <a:latin typeface="Eras Bold ITC" pitchFamily="34" charset="0"/>
              </a:rPr>
              <a:t>The Prosperity Gospel</a:t>
            </a:r>
            <a:endParaRPr lang="en-US" sz="44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6" name="Text Box 5"/>
          <p:cNvSpPr txBox="1">
            <a:spLocks noChangeArrowheads="1"/>
          </p:cNvSpPr>
          <p:nvPr/>
        </p:nvSpPr>
        <p:spPr bwMode="auto">
          <a:xfrm>
            <a:off x="5148064" y="6381328"/>
            <a:ext cx="388843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God</a:t>
            </a:r>
            <a:endParaRPr lang="en-US" sz="2400" spc="-300" dirty="0">
              <a:solidFill>
                <a:schemeClr val="bg1"/>
              </a:solidFill>
              <a:latin typeface="Eras Demi ITC" pitchFamily="34" charset="0"/>
            </a:endParaRPr>
          </a:p>
        </p:txBody>
      </p:sp>
      <p:pic>
        <p:nvPicPr>
          <p:cNvPr id="6148" name="Picture 4" descr="http://joshnewsom.com/wp-content/uploads/2011/07/jabez-cove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6312" y="1484784"/>
            <a:ext cx="3180184" cy="477027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Content Placeholder 3"/>
          <p:cNvSpPr txBox="1">
            <a:spLocks/>
          </p:cNvSpPr>
          <p:nvPr/>
        </p:nvSpPr>
        <p:spPr>
          <a:xfrm>
            <a:off x="504056" y="1556792"/>
            <a:ext cx="7812360" cy="4752528"/>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CA" sz="8800" dirty="0" smtClean="0">
                <a:effectLst>
                  <a:outerShdw blurRad="38100" dist="38100" dir="2700000" algn="tl">
                    <a:srgbClr val="000000">
                      <a:alpha val="43137"/>
                    </a:srgbClr>
                  </a:outerShdw>
                </a:effectLst>
                <a:latin typeface="Calibri" pitchFamily="34" charset="0"/>
                <a:cs typeface="Calibri" pitchFamily="34" charset="0"/>
              </a:rPr>
              <a:t>Inspired by </a:t>
            </a:r>
          </a:p>
          <a:p>
            <a:pPr marL="0" indent="0">
              <a:buNone/>
            </a:pPr>
            <a:r>
              <a:rPr lang="en-CA" sz="8800" i="1" dirty="0" smtClean="0">
                <a:solidFill>
                  <a:srgbClr val="00B0F0"/>
                </a:solidFill>
                <a:effectLst>
                  <a:outerShdw blurRad="38100" dist="38100" dir="2700000" algn="tl">
                    <a:srgbClr val="000000">
                      <a:alpha val="43137"/>
                    </a:srgbClr>
                  </a:outerShdw>
                </a:effectLst>
                <a:latin typeface="Calibri" pitchFamily="34" charset="0"/>
                <a:cs typeface="Calibri" pitchFamily="34" charset="0"/>
              </a:rPr>
              <a:t>Jacob</a:t>
            </a:r>
          </a:p>
          <a:p>
            <a:pPr marL="0" indent="0">
              <a:buNone/>
            </a:pPr>
            <a:r>
              <a:rPr lang="en-CA" sz="8800" dirty="0" smtClean="0">
                <a:effectLst>
                  <a:outerShdw blurRad="38100" dist="38100" dir="2700000" algn="tl">
                    <a:srgbClr val="000000">
                      <a:alpha val="43137"/>
                    </a:srgbClr>
                  </a:outerShdw>
                </a:effectLst>
                <a:latin typeface="Calibri" pitchFamily="34" charset="0"/>
                <a:cs typeface="Calibri" pitchFamily="34" charset="0"/>
              </a:rPr>
              <a:t>or </a:t>
            </a:r>
            <a:r>
              <a:rPr lang="en-CA" sz="8800" i="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Esau</a:t>
            </a:r>
            <a:r>
              <a:rPr lang="en-CA" sz="8800" dirty="0" smtClean="0">
                <a:effectLst>
                  <a:outerShdw blurRad="38100" dist="38100" dir="2700000" algn="tl">
                    <a:srgbClr val="000000">
                      <a:alpha val="43137"/>
                    </a:srgbClr>
                  </a:outerShdw>
                </a:effectLst>
                <a:latin typeface="Calibri" pitchFamily="34" charset="0"/>
                <a:cs typeface="Calibri" pitchFamily="34" charset="0"/>
              </a:rPr>
              <a:t>?</a:t>
            </a:r>
          </a:p>
        </p:txBody>
      </p:sp>
    </p:spTree>
    <p:extLst>
      <p:ext uri="{BB962C8B-B14F-4D97-AF65-F5344CB8AC3E}">
        <p14:creationId xmlns:p14="http://schemas.microsoft.com/office/powerpoint/2010/main" val="687752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4824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8"/>
          <p:cNvSpPr txBox="1">
            <a:spLocks noChangeArrowheads="1"/>
          </p:cNvSpPr>
          <p:nvPr/>
        </p:nvSpPr>
        <p:spPr bwMode="auto">
          <a:xfrm>
            <a:off x="107503" y="908720"/>
            <a:ext cx="8928991" cy="646331"/>
          </a:xfrm>
          <a:prstGeom prst="rect">
            <a:avLst/>
          </a:prstGeom>
          <a:noFill/>
          <a:ln>
            <a:noFill/>
          </a:ln>
          <a:effectLst/>
          <a:extLst/>
        </p:spPr>
        <p:txBody>
          <a:bodyPr wrap="square">
            <a:spAutoFit/>
          </a:bodyPr>
          <a:lstStyle/>
          <a:p>
            <a:pPr algn="ctr" fontAlgn="base">
              <a:spcBef>
                <a:spcPct val="0"/>
              </a:spcBef>
              <a:spcAft>
                <a:spcPct val="0"/>
              </a:spcAft>
            </a:pPr>
            <a:r>
              <a:rPr lang="en-US" sz="3600" dirty="0" smtClean="0">
                <a:solidFill>
                  <a:srgbClr val="FF0000"/>
                </a:solidFill>
                <a:effectLst>
                  <a:outerShdw blurRad="38100" dist="38100" dir="2700000" algn="tl">
                    <a:srgbClr val="000000">
                      <a:alpha val="43137"/>
                    </a:srgbClr>
                  </a:outerShdw>
                </a:effectLst>
                <a:latin typeface="Eras Bold ITC" pitchFamily="34" charset="0"/>
              </a:rPr>
              <a:t>Learning from his God</a:t>
            </a:r>
          </a:p>
        </p:txBody>
      </p:sp>
      <p:sp>
        <p:nvSpPr>
          <p:cNvPr id="6" name="Text Box 5"/>
          <p:cNvSpPr txBox="1">
            <a:spLocks noChangeArrowheads="1"/>
          </p:cNvSpPr>
          <p:nvPr/>
        </p:nvSpPr>
        <p:spPr bwMode="auto">
          <a:xfrm>
            <a:off x="285749" y="116632"/>
            <a:ext cx="8572500" cy="830997"/>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fontAlgn="base">
              <a:spcBef>
                <a:spcPct val="0"/>
              </a:spcBef>
              <a:spcAft>
                <a:spcPct val="0"/>
              </a:spcAft>
            </a:pPr>
            <a:r>
              <a:rPr lang="en-US" sz="4800" spc="-300" dirty="0" smtClean="0">
                <a:solidFill>
                  <a:srgbClr val="FFFFFF"/>
                </a:solidFill>
                <a:latin typeface="Eras Demi ITC" pitchFamily="34" charset="0"/>
              </a:rPr>
              <a:t>Summary</a:t>
            </a:r>
            <a:endParaRPr lang="en-US" sz="4800" spc="-300" dirty="0">
              <a:solidFill>
                <a:srgbClr val="FFFFFF"/>
              </a:solidFill>
              <a:latin typeface="Eras Demi ITC" pitchFamily="34" charset="0"/>
            </a:endParaRPr>
          </a:p>
        </p:txBody>
      </p:sp>
      <p:sp>
        <p:nvSpPr>
          <p:cNvPr id="7" name="Text Box 4"/>
          <p:cNvSpPr txBox="1">
            <a:spLocks noChangeArrowheads="1"/>
          </p:cNvSpPr>
          <p:nvPr/>
        </p:nvSpPr>
        <p:spPr bwMode="auto">
          <a:xfrm>
            <a:off x="216024" y="1844824"/>
            <a:ext cx="8748464"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CA" sz="4000" b="1" dirty="0">
                <a:solidFill>
                  <a:srgbClr val="002060"/>
                </a:solidFill>
                <a:latin typeface="Calibri" pitchFamily="34" charset="0"/>
                <a:cs typeface="Calibri" pitchFamily="34" charset="0"/>
              </a:rPr>
              <a:t>There was </a:t>
            </a:r>
            <a:r>
              <a:rPr lang="en-CA" sz="4000" b="1" dirty="0" smtClean="0">
                <a:solidFill>
                  <a:srgbClr val="002060"/>
                </a:solidFill>
                <a:latin typeface="Calibri" pitchFamily="34" charset="0"/>
                <a:cs typeface="Calibri" pitchFamily="34" charset="0"/>
              </a:rPr>
              <a:t>faith in </a:t>
            </a:r>
            <a:r>
              <a:rPr lang="en-CA" sz="4000" b="1" dirty="0">
                <a:solidFill>
                  <a:srgbClr val="002060"/>
                </a:solidFill>
                <a:latin typeface="Calibri" pitchFamily="34" charset="0"/>
                <a:cs typeface="Calibri" pitchFamily="34" charset="0"/>
              </a:rPr>
              <a:t>the </a:t>
            </a:r>
            <a:r>
              <a:rPr lang="en-CA" sz="4000" b="1" dirty="0" smtClean="0">
                <a:solidFill>
                  <a:srgbClr val="002060"/>
                </a:solidFill>
                <a:latin typeface="Calibri" pitchFamily="34" charset="0"/>
                <a:cs typeface="Calibri" pitchFamily="34" charset="0"/>
              </a:rPr>
              <a:t>heart </a:t>
            </a:r>
            <a:r>
              <a:rPr lang="en-CA" sz="4000" b="1" dirty="0">
                <a:solidFill>
                  <a:srgbClr val="002060"/>
                </a:solidFill>
                <a:latin typeface="Calibri" pitchFamily="34" charset="0"/>
                <a:cs typeface="Calibri" pitchFamily="34" charset="0"/>
              </a:rPr>
              <a:t>of </a:t>
            </a:r>
            <a:r>
              <a:rPr lang="en-CA" sz="4000" b="1" dirty="0" err="1">
                <a:solidFill>
                  <a:srgbClr val="002060"/>
                </a:solidFill>
                <a:latin typeface="Calibri" pitchFamily="34" charset="0"/>
                <a:cs typeface="Calibri" pitchFamily="34" charset="0"/>
              </a:rPr>
              <a:t>Jabez</a:t>
            </a:r>
            <a:r>
              <a:rPr lang="en-CA" sz="4000" b="1" dirty="0">
                <a:solidFill>
                  <a:srgbClr val="002060"/>
                </a:solidFill>
                <a:latin typeface="Calibri" pitchFamily="34" charset="0"/>
                <a:cs typeface="Calibri" pitchFamily="34" charset="0"/>
              </a:rPr>
              <a:t>.  His </a:t>
            </a:r>
            <a:r>
              <a:rPr lang="en-CA" sz="4000" b="1" dirty="0" smtClean="0">
                <a:solidFill>
                  <a:srgbClr val="002060"/>
                </a:solidFill>
                <a:latin typeface="Calibri" pitchFamily="34" charset="0"/>
                <a:cs typeface="Calibri" pitchFamily="34" charset="0"/>
              </a:rPr>
              <a:t>plea to the God of Israel proclaims his identification with Jacob’s spirit.  </a:t>
            </a:r>
            <a:r>
              <a:rPr lang="en-CA" sz="4000" b="1" dirty="0" err="1" smtClean="0">
                <a:solidFill>
                  <a:srgbClr val="002060"/>
                </a:solidFill>
                <a:latin typeface="Calibri" pitchFamily="34" charset="0"/>
                <a:cs typeface="Calibri" pitchFamily="34" charset="0"/>
              </a:rPr>
              <a:t>Jabez</a:t>
            </a:r>
            <a:r>
              <a:rPr lang="en-CA" sz="4000" b="1" dirty="0" smtClean="0">
                <a:solidFill>
                  <a:srgbClr val="002060"/>
                </a:solidFill>
                <a:latin typeface="Calibri" pitchFamily="34" charset="0"/>
                <a:cs typeface="Calibri" pitchFamily="34" charset="0"/>
              </a:rPr>
              <a:t> treasured Jacob’s heritage,            experienced great anxiety like Jacob,                   </a:t>
            </a:r>
            <a:r>
              <a:rPr lang="en-CA" sz="4000" b="1" dirty="0">
                <a:solidFill>
                  <a:srgbClr val="002060"/>
                </a:solidFill>
                <a:latin typeface="Calibri" pitchFamily="34" charset="0"/>
                <a:cs typeface="Calibri" pitchFamily="34" charset="0"/>
              </a:rPr>
              <a:t>and </a:t>
            </a:r>
            <a:r>
              <a:rPr lang="en-CA" sz="4000" b="1" dirty="0" smtClean="0">
                <a:solidFill>
                  <a:srgbClr val="002060"/>
                </a:solidFill>
                <a:latin typeface="Calibri" pitchFamily="34" charset="0"/>
                <a:cs typeface="Calibri" pitchFamily="34" charset="0"/>
              </a:rPr>
              <a:t>received a blessing like Jacob did,                  from the God of his fathers.</a:t>
            </a:r>
            <a:endParaRPr lang="en-US" sz="4000" b="1" dirty="0">
              <a:solidFill>
                <a:srgbClr val="002060"/>
              </a:solidFill>
              <a:latin typeface="Calibri" pitchFamily="34" charset="0"/>
              <a:cs typeface="Calibri"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God</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4144377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8"/>
          <p:cNvSpPr txBox="1">
            <a:spLocks noChangeArrowheads="1"/>
          </p:cNvSpPr>
          <p:nvPr/>
        </p:nvSpPr>
        <p:spPr bwMode="auto">
          <a:xfrm>
            <a:off x="107503" y="980728"/>
            <a:ext cx="8928991" cy="646331"/>
          </a:xfrm>
          <a:prstGeom prst="rect">
            <a:avLst/>
          </a:prstGeom>
          <a:noFill/>
          <a:ln>
            <a:noFill/>
          </a:ln>
          <a:effectLst/>
          <a:extLst/>
        </p:spPr>
        <p:txBody>
          <a:bodyPr wrap="square">
            <a:spAutoFit/>
          </a:bodyPr>
          <a:lstStyle/>
          <a:p>
            <a:pPr algn="ctr" fontAlgn="base">
              <a:spcBef>
                <a:spcPct val="0"/>
              </a:spcBef>
              <a:spcAft>
                <a:spcPct val="0"/>
              </a:spcAft>
            </a:pPr>
            <a:r>
              <a:rPr lang="en-US" sz="3600" dirty="0" smtClean="0">
                <a:solidFill>
                  <a:srgbClr val="FF0000"/>
                </a:solidFill>
                <a:effectLst>
                  <a:outerShdw blurRad="38100" dist="38100" dir="2700000" algn="tl">
                    <a:srgbClr val="000000">
                      <a:alpha val="43137"/>
                    </a:srgbClr>
                  </a:outerShdw>
                </a:effectLst>
                <a:latin typeface="Eras Bold ITC" pitchFamily="34" charset="0"/>
              </a:rPr>
              <a:t>Learning from his God</a:t>
            </a:r>
          </a:p>
        </p:txBody>
      </p:sp>
      <p:sp>
        <p:nvSpPr>
          <p:cNvPr id="6" name="Text Box 5"/>
          <p:cNvSpPr txBox="1">
            <a:spLocks noChangeArrowheads="1"/>
          </p:cNvSpPr>
          <p:nvPr/>
        </p:nvSpPr>
        <p:spPr bwMode="auto">
          <a:xfrm>
            <a:off x="285749" y="149731"/>
            <a:ext cx="8572500" cy="830997"/>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fontAlgn="base">
              <a:spcBef>
                <a:spcPct val="0"/>
              </a:spcBef>
              <a:spcAft>
                <a:spcPct val="0"/>
              </a:spcAft>
            </a:pPr>
            <a:r>
              <a:rPr lang="en-US" sz="4800" spc="-300" dirty="0" smtClean="0">
                <a:solidFill>
                  <a:srgbClr val="FFFFFF"/>
                </a:solidFill>
                <a:latin typeface="Eras Demi ITC" pitchFamily="34" charset="0"/>
              </a:rPr>
              <a:t>Summary</a:t>
            </a:r>
            <a:endParaRPr lang="en-US" sz="4800" spc="-300" dirty="0">
              <a:solidFill>
                <a:srgbClr val="FFFFFF"/>
              </a:solidFill>
              <a:latin typeface="Eras Demi ITC" pitchFamily="34" charset="0"/>
            </a:endParaRPr>
          </a:p>
        </p:txBody>
      </p:sp>
      <p:sp>
        <p:nvSpPr>
          <p:cNvPr id="7" name="Text Box 4"/>
          <p:cNvSpPr txBox="1">
            <a:spLocks noChangeArrowheads="1"/>
          </p:cNvSpPr>
          <p:nvPr/>
        </p:nvSpPr>
        <p:spPr bwMode="auto">
          <a:xfrm>
            <a:off x="251522" y="1772816"/>
            <a:ext cx="860672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pPr>
            <a:r>
              <a:rPr lang="en-US" sz="3200" b="1" dirty="0" smtClean="0">
                <a:solidFill>
                  <a:srgbClr val="002060"/>
                </a:solidFill>
                <a:latin typeface="Calibri" pitchFamily="34" charset="0"/>
                <a:cs typeface="Calibri" pitchFamily="34" charset="0"/>
              </a:rPr>
              <a:t>Jacob asked only for enough to sustain him, not for extravagant blessings of the flesh.  So Jesus instructs us to only ask for our basic needs, while we focus on the righteousness of God’s kingdom.</a:t>
            </a:r>
          </a:p>
          <a:p>
            <a:pPr eaLnBrk="1" hangingPunct="1">
              <a:spcBef>
                <a:spcPct val="50000"/>
              </a:spcBef>
              <a:buFontTx/>
              <a:buChar char="•"/>
            </a:pPr>
            <a:r>
              <a:rPr lang="en-US" sz="3200" b="1" dirty="0" smtClean="0">
                <a:solidFill>
                  <a:srgbClr val="002060"/>
                </a:solidFill>
                <a:latin typeface="Calibri" pitchFamily="34" charset="0"/>
                <a:cs typeface="Calibri" pitchFamily="34" charset="0"/>
              </a:rPr>
              <a:t>Spiritual men and women understand the deceptiveness of the world’s riches.</a:t>
            </a:r>
            <a:endParaRPr lang="en-US" sz="3200" b="1" dirty="0" smtClean="0">
              <a:solidFill>
                <a:srgbClr val="00B050"/>
              </a:solidFill>
              <a:latin typeface="Calibri" pitchFamily="34" charset="0"/>
              <a:cs typeface="Calibri" pitchFamily="34" charset="0"/>
            </a:endParaRPr>
          </a:p>
          <a:p>
            <a:pPr eaLnBrk="1" hangingPunct="1">
              <a:spcBef>
                <a:spcPct val="50000"/>
              </a:spcBef>
              <a:buFontTx/>
              <a:buChar char="•"/>
            </a:pPr>
            <a:r>
              <a:rPr lang="en-CA" sz="3200" b="1" dirty="0" smtClean="0">
                <a:solidFill>
                  <a:srgbClr val="002060"/>
                </a:solidFill>
                <a:latin typeface="Calibri" pitchFamily="34" charset="0"/>
                <a:cs typeface="Calibri" pitchFamily="34" charset="0"/>
              </a:rPr>
              <a:t>We must learn to implicitly trust our Heavenly Father, especially in the most confusing and hopeless situations</a:t>
            </a:r>
            <a:r>
              <a:rPr lang="en-US" sz="3200" b="1" dirty="0" smtClean="0">
                <a:solidFill>
                  <a:srgbClr val="002060"/>
                </a:solidFill>
                <a:latin typeface="Calibri" pitchFamily="34" charset="0"/>
                <a:cs typeface="Calibri" pitchFamily="34" charset="0"/>
              </a:rPr>
              <a:t>.</a:t>
            </a:r>
            <a:endParaRPr lang="en-US" sz="3200" b="1" dirty="0">
              <a:solidFill>
                <a:srgbClr val="002060"/>
              </a:solidFill>
              <a:latin typeface="Calibri" pitchFamily="34" charset="0"/>
              <a:cs typeface="Calibri"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rgbClr val="FFFFFF"/>
                </a:solidFill>
                <a:latin typeface="Eras Demi ITC" pitchFamily="34" charset="0"/>
              </a:rPr>
              <a:t>His God</a:t>
            </a:r>
            <a:endParaRPr lang="en-US" sz="2400" spc="-300" dirty="0">
              <a:solidFill>
                <a:srgbClr val="FFFFFF"/>
              </a:solidFill>
              <a:latin typeface="Eras Demi ITC" pitchFamily="34" charset="0"/>
            </a:endParaRPr>
          </a:p>
        </p:txBody>
      </p:sp>
    </p:spTree>
    <p:extLst>
      <p:ext uri="{BB962C8B-B14F-4D97-AF65-F5344CB8AC3E}">
        <p14:creationId xmlns:p14="http://schemas.microsoft.com/office/powerpoint/2010/main" val="10457011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marques.silvaclan.net/wp-content/uploads/2010/04/Aslan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260648"/>
            <a:ext cx="6552728" cy="655273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179512" y="908720"/>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The Prayer of </a:t>
            </a:r>
            <a:r>
              <a:rPr lang="en-US" sz="5100" spc="-300" dirty="0" err="1" smtClean="0">
                <a:solidFill>
                  <a:srgbClr val="FFFFFF"/>
                </a:solidFill>
                <a:latin typeface="Eras Demi ITC" pitchFamily="34" charset="0"/>
              </a:rPr>
              <a:t>Jabez</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755576" y="4545702"/>
            <a:ext cx="6768752" cy="2031325"/>
          </a:xfrm>
          <a:prstGeom prst="rect">
            <a:avLst/>
          </a:prstGeom>
          <a:noFill/>
          <a:ln>
            <a:noFill/>
          </a:ln>
          <a:effectLst/>
          <a:extLst/>
        </p:spPr>
        <p:txBody>
          <a:bodyPr wrap="square">
            <a:spAutoFit/>
          </a:bodyPr>
          <a:lstStyle/>
          <a:p>
            <a:pPr algn="r" fontAlgn="base">
              <a:spcBef>
                <a:spcPct val="0"/>
              </a:spcBef>
              <a:spcAft>
                <a:spcPct val="0"/>
              </a:spcAft>
            </a:pPr>
            <a:r>
              <a:rPr lang="en-US" sz="4200" dirty="0" smtClean="0">
                <a:solidFill>
                  <a:srgbClr val="FFCC66"/>
                </a:solidFill>
                <a:latin typeface="Eras Bold ITC" pitchFamily="34" charset="0"/>
              </a:rPr>
              <a:t>Class 3</a:t>
            </a:r>
          </a:p>
          <a:p>
            <a:pPr algn="r" fontAlgn="base">
              <a:spcBef>
                <a:spcPct val="0"/>
              </a:spcBef>
              <a:spcAft>
                <a:spcPct val="0"/>
              </a:spcAft>
            </a:pPr>
            <a:r>
              <a:rPr lang="en-US" sz="4200" dirty="0" smtClean="0">
                <a:solidFill>
                  <a:srgbClr val="FFC000"/>
                </a:solidFill>
                <a:latin typeface="Eras Bold ITC" pitchFamily="34" charset="0"/>
              </a:rPr>
              <a:t>His Tribe: </a:t>
            </a:r>
          </a:p>
          <a:p>
            <a:pPr algn="r" fontAlgn="base">
              <a:spcBef>
                <a:spcPct val="0"/>
              </a:spcBef>
              <a:spcAft>
                <a:spcPct val="0"/>
              </a:spcAft>
            </a:pPr>
            <a:r>
              <a:rPr lang="en-US" sz="4200" dirty="0" smtClean="0">
                <a:solidFill>
                  <a:srgbClr val="FFC000"/>
                </a:solidFill>
                <a:latin typeface="Eras Bold ITC" pitchFamily="34" charset="0"/>
              </a:rPr>
              <a:t>“If Thou wilt bless me”</a:t>
            </a:r>
            <a:endParaRPr lang="en-US" sz="4200" dirty="0">
              <a:solidFill>
                <a:srgbClr val="FFC000"/>
              </a:solidFill>
              <a:latin typeface="Eras Bold ITC" pitchFamily="34" charset="0"/>
            </a:endParaRPr>
          </a:p>
        </p:txBody>
      </p:sp>
    </p:spTree>
    <p:extLst>
      <p:ext uri="{BB962C8B-B14F-4D97-AF65-F5344CB8AC3E}">
        <p14:creationId xmlns:p14="http://schemas.microsoft.com/office/powerpoint/2010/main" val="2449288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196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6632"/>
            <a:ext cx="9144000" cy="830997"/>
          </a:xfrm>
          <a:prstGeom prst="rect">
            <a:avLst/>
          </a:prstGeom>
          <a:solidFill>
            <a:srgbClr val="FF000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Judah’s Prophetic Blessings</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Content Placeholder 3"/>
          <p:cNvSpPr txBox="1">
            <a:spLocks/>
          </p:cNvSpPr>
          <p:nvPr/>
        </p:nvSpPr>
        <p:spPr>
          <a:xfrm>
            <a:off x="72008" y="1412776"/>
            <a:ext cx="9071992" cy="4752528"/>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i="1" dirty="0" smtClean="0">
                <a:latin typeface="Calibri" pitchFamily="34" charset="0"/>
                <a:cs typeface="Calibri" pitchFamily="34" charset="0"/>
              </a:rPr>
              <a:t>Divine blessings for the tribe of Judah</a:t>
            </a:r>
            <a:endParaRPr lang="en-CA" i="1" dirty="0" smtClean="0">
              <a:latin typeface="Calibri" pitchFamily="34" charset="0"/>
              <a:cs typeface="Calibri" pitchFamily="34" charset="0"/>
            </a:endParaRPr>
          </a:p>
          <a:p>
            <a:pPr marL="0" indent="0">
              <a:buNone/>
            </a:pPr>
            <a:r>
              <a:rPr lang="en-CA" sz="3000" dirty="0" smtClean="0">
                <a:solidFill>
                  <a:srgbClr val="0066FF"/>
                </a:solidFill>
                <a:latin typeface="Arial Black" pitchFamily="34" charset="0"/>
                <a:cs typeface="Calibri" pitchFamily="34" charset="0"/>
              </a:rPr>
              <a:t>	1Ch. 4:9</a:t>
            </a:r>
            <a:r>
              <a:rPr lang="en-CA" sz="3000" dirty="0" smtClean="0">
                <a:solidFill>
                  <a:srgbClr val="0066FF"/>
                </a:solidFill>
                <a:latin typeface="Calibri" pitchFamily="34" charset="0"/>
                <a:cs typeface="Calibri" pitchFamily="34" charset="0"/>
              </a:rPr>
              <a:t> </a:t>
            </a:r>
            <a:r>
              <a:rPr lang="en-CA" sz="3000" dirty="0" smtClean="0">
                <a:latin typeface="Calibri" pitchFamily="34" charset="0"/>
                <a:cs typeface="Calibri" pitchFamily="34" charset="0"/>
              </a:rPr>
              <a:t>cp.</a:t>
            </a:r>
            <a:r>
              <a:rPr lang="en-CA" sz="3000" dirty="0" smtClean="0">
                <a:solidFill>
                  <a:srgbClr val="0066FF"/>
                </a:solidFill>
                <a:latin typeface="Calibri" pitchFamily="34" charset="0"/>
                <a:cs typeface="Calibri" pitchFamily="34" charset="0"/>
              </a:rPr>
              <a:t> </a:t>
            </a:r>
            <a:r>
              <a:rPr lang="en-CA" sz="3000" dirty="0" err="1" smtClean="0">
                <a:solidFill>
                  <a:srgbClr val="C00000"/>
                </a:solidFill>
                <a:latin typeface="Arial Black" pitchFamily="34" charset="0"/>
                <a:cs typeface="Calibri" pitchFamily="34" charset="0"/>
              </a:rPr>
              <a:t>Ge</a:t>
            </a:r>
            <a:r>
              <a:rPr lang="en-CA" sz="3000" dirty="0" smtClean="0">
                <a:solidFill>
                  <a:srgbClr val="C00000"/>
                </a:solidFill>
                <a:latin typeface="Arial Black" pitchFamily="34" charset="0"/>
                <a:cs typeface="Calibri" pitchFamily="34" charset="0"/>
              </a:rPr>
              <a:t>. 49:28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00B050"/>
                </a:solidFill>
                <a:latin typeface="Arial Black" pitchFamily="34" charset="0"/>
                <a:cs typeface="Calibri" pitchFamily="34" charset="0"/>
              </a:rPr>
              <a:t>De. 33:1,7</a:t>
            </a:r>
          </a:p>
          <a:p>
            <a:pPr>
              <a:buFont typeface="Symbol" pitchFamily="18" charset="2"/>
              <a:buChar char=""/>
            </a:pPr>
            <a:r>
              <a:rPr lang="en-CA" b="1" i="1" dirty="0" smtClean="0">
                <a:latin typeface="Calibri" pitchFamily="34" charset="0"/>
                <a:cs typeface="Calibri" pitchFamily="34" charset="0"/>
              </a:rPr>
              <a:t>Spiritual qualities of his brethren</a:t>
            </a:r>
            <a:endParaRPr lang="en-CA"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4:9</a:t>
            </a:r>
            <a:r>
              <a:rPr lang="en-CA" sz="3000" dirty="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49:8</a:t>
            </a:r>
            <a:endParaRPr lang="en-CA" sz="3000" dirty="0" smtClean="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Providential victory over his enemies</a:t>
            </a:r>
            <a:endParaRPr lang="en-CA" i="1" dirty="0" smtClean="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49:9,11-12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a:solidFill>
                  <a:srgbClr val="00B050"/>
                </a:solidFill>
                <a:latin typeface="Arial Black" pitchFamily="34" charset="0"/>
                <a:cs typeface="Calibri" pitchFamily="34" charset="0"/>
              </a:rPr>
              <a:t>De. </a:t>
            </a:r>
            <a:r>
              <a:rPr lang="en-CA" sz="3000" dirty="0" smtClean="0">
                <a:solidFill>
                  <a:srgbClr val="00B050"/>
                </a:solidFill>
                <a:latin typeface="Arial Black" pitchFamily="34" charset="0"/>
                <a:cs typeface="Calibri" pitchFamily="34" charset="0"/>
              </a:rPr>
              <a:t>33:7</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The omnipotent hand of his God</a:t>
            </a:r>
            <a:endParaRPr lang="en-CA" sz="3000"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49:8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a:solidFill>
                  <a:srgbClr val="00B050"/>
                </a:solidFill>
                <a:latin typeface="Arial Black" pitchFamily="34" charset="0"/>
                <a:cs typeface="Calibri" pitchFamily="34" charset="0"/>
              </a:rPr>
              <a:t>De. </a:t>
            </a:r>
            <a:r>
              <a:rPr lang="en-CA" sz="3000" dirty="0" smtClean="0">
                <a:solidFill>
                  <a:srgbClr val="00B050"/>
                </a:solidFill>
                <a:latin typeface="Arial Black" pitchFamily="34" charset="0"/>
                <a:cs typeface="Calibri" pitchFamily="34" charset="0"/>
              </a:rPr>
              <a:t>33:2-3,7</a:t>
            </a:r>
            <a:endParaRPr lang="en-CA" sz="3000" dirty="0">
              <a:solidFill>
                <a:srgbClr val="00B050"/>
              </a:solidFill>
              <a:latin typeface="Arial Black" pitchFamily="34" charset="0"/>
              <a:cs typeface="Calibri"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Tribe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0643484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500"/>
                                        <p:tgtEl>
                                          <p:spTgt spid="5">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7" end="7"/>
                                            </p:txEl>
                                          </p:spTgt>
                                        </p:tgtEl>
                                        <p:attrNameLst>
                                          <p:attrName>style.visibility</p:attrName>
                                        </p:attrNameLst>
                                      </p:cBhvr>
                                      <p:to>
                                        <p:strVal val="visible"/>
                                      </p:to>
                                    </p:set>
                                    <p:animEffect transition="in" filter="fade">
                                      <p:cBhvr>
                                        <p:cTn id="34"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_ciM9uvBdJ30/TK1GKeMcqjI/AAAAAAAAJ8s/Xpy2-ijwA6o/s1600/abraham-stars.jpg"/>
          <p:cNvPicPr>
            <a:picLocks noChangeAspect="1" noChangeArrowheads="1"/>
          </p:cNvPicPr>
          <p:nvPr/>
        </p:nvPicPr>
        <p:blipFill rotWithShape="1">
          <a:blip r:embed="rId3">
            <a:extLst>
              <a:ext uri="{28A0092B-C50C-407E-A947-70E740481C1C}">
                <a14:useLocalDpi xmlns:a14="http://schemas.microsoft.com/office/drawing/2010/main" val="0"/>
              </a:ext>
            </a:extLst>
          </a:blip>
          <a:srcRect t="8981" b="13648"/>
          <a:stretch/>
        </p:blipFill>
        <p:spPr bwMode="auto">
          <a:xfrm>
            <a:off x="539552" y="620688"/>
            <a:ext cx="8060213" cy="467715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179512" y="1111677"/>
            <a:ext cx="8856984" cy="877163"/>
          </a:xfrm>
          <a:prstGeom prst="rect">
            <a:avLst/>
          </a:prstGeom>
          <a:ln w="19050">
            <a:solidFill>
              <a:schemeClr val="bg1"/>
            </a:solidFill>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The Prayer of </a:t>
            </a:r>
            <a:r>
              <a:rPr lang="en-US" sz="5100" spc="-300" dirty="0" err="1" smtClean="0">
                <a:solidFill>
                  <a:srgbClr val="FFFFFF"/>
                </a:solidFill>
                <a:latin typeface="Eras Demi ITC" pitchFamily="34" charset="0"/>
              </a:rPr>
              <a:t>Jabez</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786457" y="5373216"/>
            <a:ext cx="7673975" cy="769441"/>
          </a:xfrm>
          <a:prstGeom prst="rect">
            <a:avLst/>
          </a:prstGeom>
          <a:noFill/>
          <a:ln>
            <a:noFill/>
          </a:ln>
          <a:effectLst/>
          <a:extLst/>
        </p:spPr>
        <p:txBody>
          <a:bodyPr>
            <a:spAutoFit/>
          </a:bodyPr>
          <a:lstStyle/>
          <a:p>
            <a:pPr algn="ctr" fontAlgn="base">
              <a:spcBef>
                <a:spcPct val="0"/>
              </a:spcBef>
              <a:spcAft>
                <a:spcPct val="0"/>
              </a:spcAft>
            </a:pPr>
            <a:r>
              <a:rPr lang="en-US" sz="4400" dirty="0" smtClean="0">
                <a:solidFill>
                  <a:srgbClr val="C00000"/>
                </a:solidFill>
                <a:latin typeface="Eras Bold ITC" pitchFamily="34" charset="0"/>
              </a:rPr>
              <a:t>1 Chronicles 4:9-10</a:t>
            </a:r>
            <a:endParaRPr lang="en-US" sz="4400" dirty="0">
              <a:solidFill>
                <a:srgbClr val="C00000"/>
              </a:solidFill>
              <a:latin typeface="Eras Bold ITC" pitchFamily="34" charset="0"/>
            </a:endParaRPr>
          </a:p>
        </p:txBody>
      </p:sp>
      <p:sp>
        <p:nvSpPr>
          <p:cNvPr id="6" name="Text Box 8"/>
          <p:cNvSpPr txBox="1">
            <a:spLocks noChangeArrowheads="1"/>
          </p:cNvSpPr>
          <p:nvPr/>
        </p:nvSpPr>
        <p:spPr bwMode="auto">
          <a:xfrm>
            <a:off x="827584" y="6135687"/>
            <a:ext cx="7673975" cy="461665"/>
          </a:xfrm>
          <a:prstGeom prst="rect">
            <a:avLst/>
          </a:prstGeom>
          <a:noFill/>
          <a:ln>
            <a:noFill/>
          </a:ln>
          <a:effectLst/>
          <a:extLst/>
        </p:spPr>
        <p:txBody>
          <a:bodyPr>
            <a:spAutoFit/>
          </a:bodyPr>
          <a:lstStyle/>
          <a:p>
            <a:pPr algn="ctr" fontAlgn="base">
              <a:spcBef>
                <a:spcPct val="0"/>
              </a:spcBef>
              <a:spcAft>
                <a:spcPct val="0"/>
              </a:spcAft>
            </a:pPr>
            <a:r>
              <a:rPr lang="en-US" sz="2400" dirty="0" smtClean="0">
                <a:solidFill>
                  <a:srgbClr val="002060"/>
                </a:solidFill>
                <a:latin typeface="Eras Bold ITC" pitchFamily="34" charset="0"/>
              </a:rPr>
              <a:t>Rogue River Bible School 2013</a:t>
            </a:r>
            <a:endParaRPr lang="en-US" sz="2400" dirty="0">
              <a:solidFill>
                <a:srgbClr val="002060"/>
              </a:solidFill>
              <a:latin typeface="Eras Bold ITC" pitchFamily="34" charset="0"/>
            </a:endParaRPr>
          </a:p>
        </p:txBody>
      </p:sp>
      <p:sp>
        <p:nvSpPr>
          <p:cNvPr id="7" name="Text Box 8"/>
          <p:cNvSpPr txBox="1">
            <a:spLocks noChangeArrowheads="1"/>
          </p:cNvSpPr>
          <p:nvPr/>
        </p:nvSpPr>
        <p:spPr bwMode="auto">
          <a:xfrm>
            <a:off x="786457" y="2060848"/>
            <a:ext cx="7673975" cy="461665"/>
          </a:xfrm>
          <a:prstGeom prst="rect">
            <a:avLst/>
          </a:prstGeom>
          <a:noFill/>
          <a:ln>
            <a:noFill/>
          </a:ln>
          <a:effectLst/>
          <a:extLst/>
        </p:spPr>
        <p:txBody>
          <a:bodyPr>
            <a:spAutoFit/>
          </a:bodyPr>
          <a:lstStyle/>
          <a:p>
            <a:pPr algn="ctr" fontAlgn="base">
              <a:spcBef>
                <a:spcPct val="0"/>
              </a:spcBef>
              <a:spcAft>
                <a:spcPct val="0"/>
              </a:spcAft>
            </a:pPr>
            <a:r>
              <a:rPr lang="en-US" sz="2400" dirty="0" smtClean="0">
                <a:solidFill>
                  <a:schemeClr val="bg1"/>
                </a:solidFill>
                <a:effectLst>
                  <a:outerShdw blurRad="38100" dist="38100" dir="2700000" algn="tl">
                    <a:srgbClr val="000000">
                      <a:alpha val="43137"/>
                    </a:srgbClr>
                  </a:outerShdw>
                </a:effectLst>
                <a:latin typeface="Eras Bold ITC" pitchFamily="34" charset="0"/>
              </a:rPr>
              <a:t>“According to His Will”</a:t>
            </a:r>
            <a:endParaRPr lang="en-US" sz="2400" dirty="0">
              <a:solidFill>
                <a:schemeClr val="bg1"/>
              </a:solidFill>
              <a:effectLst>
                <a:outerShdw blurRad="38100" dist="38100" dir="2700000" algn="tl">
                  <a:srgbClr val="000000">
                    <a:alpha val="43137"/>
                  </a:srgbClr>
                </a:outerShdw>
              </a:effectLst>
              <a:latin typeface="Eras Bold ITC" pitchFamily="34" charset="0"/>
            </a:endParaRPr>
          </a:p>
        </p:txBody>
      </p:sp>
    </p:spTree>
    <p:extLst>
      <p:ext uri="{BB962C8B-B14F-4D97-AF65-F5344CB8AC3E}">
        <p14:creationId xmlns:p14="http://schemas.microsoft.com/office/powerpoint/2010/main" val="15575402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6632"/>
            <a:ext cx="9144000" cy="830997"/>
          </a:xfrm>
          <a:prstGeom prst="rect">
            <a:avLst/>
          </a:prstGeom>
          <a:solidFill>
            <a:srgbClr val="FF000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Judah’s Prophetic Blessings</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Content Placeholder 3"/>
          <p:cNvSpPr txBox="1">
            <a:spLocks/>
          </p:cNvSpPr>
          <p:nvPr/>
        </p:nvSpPr>
        <p:spPr>
          <a:xfrm>
            <a:off x="0" y="1772816"/>
            <a:ext cx="9108504" cy="4752528"/>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i="1" dirty="0" smtClean="0">
                <a:latin typeface="Calibri" pitchFamily="34" charset="0"/>
                <a:cs typeface="Calibri" pitchFamily="34" charset="0"/>
              </a:rPr>
              <a:t>Divine protection from evil</a:t>
            </a:r>
            <a:endParaRPr lang="en-CA" i="1" dirty="0" smtClean="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49:9,11-12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a:solidFill>
                  <a:srgbClr val="00B050"/>
                </a:solidFill>
                <a:latin typeface="Arial Black" pitchFamily="34" charset="0"/>
                <a:cs typeface="Calibri" pitchFamily="34" charset="0"/>
              </a:rPr>
              <a:t>De. </a:t>
            </a:r>
            <a:r>
              <a:rPr lang="en-CA" sz="3000" dirty="0" smtClean="0">
                <a:solidFill>
                  <a:srgbClr val="00B050"/>
                </a:solidFill>
                <a:latin typeface="Arial Black" pitchFamily="34" charset="0"/>
                <a:cs typeface="Calibri" pitchFamily="34" charset="0"/>
              </a:rPr>
              <a:t>33:7</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Divine comfort in sorrow</a:t>
            </a:r>
            <a:endParaRPr lang="en-CA"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49:8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a:solidFill>
                  <a:srgbClr val="00B050"/>
                </a:solidFill>
                <a:latin typeface="Arial Black" pitchFamily="34" charset="0"/>
                <a:cs typeface="Calibri" pitchFamily="34" charset="0"/>
              </a:rPr>
              <a:t>De. </a:t>
            </a:r>
            <a:r>
              <a:rPr lang="en-CA" sz="3000" dirty="0" smtClean="0">
                <a:solidFill>
                  <a:srgbClr val="00B050"/>
                </a:solidFill>
                <a:latin typeface="Arial Black" pitchFamily="34" charset="0"/>
                <a:cs typeface="Calibri" pitchFamily="34" charset="0"/>
              </a:rPr>
              <a:t>33:7</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A desired answer from God</a:t>
            </a:r>
            <a:endParaRPr lang="en-CA"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C00000"/>
                </a:solidFill>
                <a:latin typeface="Arial Black"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a:solidFill>
                  <a:srgbClr val="00B050"/>
                </a:solidFill>
                <a:latin typeface="Arial Black" pitchFamily="34" charset="0"/>
                <a:cs typeface="Calibri" pitchFamily="34" charset="0"/>
              </a:rPr>
              <a:t>De. 33:1,7</a:t>
            </a: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Tribe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4808893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63177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r="345" b="30390"/>
          <a:stretch/>
        </p:blipFill>
        <p:spPr>
          <a:xfrm>
            <a:off x="611560" y="162636"/>
            <a:ext cx="7884368" cy="4130460"/>
          </a:xfrm>
          <a:prstGeom prst="rect">
            <a:avLst/>
          </a:prstGeom>
          <a:ln>
            <a:noFill/>
          </a:ln>
          <a:effectLst>
            <a:softEdge rad="112500"/>
          </a:effectLst>
        </p:spPr>
      </p:pic>
      <p:sp>
        <p:nvSpPr>
          <p:cNvPr id="6" name="Rectangle 5"/>
          <p:cNvSpPr/>
          <p:nvPr/>
        </p:nvSpPr>
        <p:spPr>
          <a:xfrm>
            <a:off x="2590800" y="1340768"/>
            <a:ext cx="4114800" cy="1938992"/>
          </a:xfrm>
          <a:prstGeom prst="rect">
            <a:avLst/>
          </a:prstGeom>
          <a:noFill/>
        </p:spPr>
        <p:txBody>
          <a:bodyPr wrap="square">
            <a:spAutoFit/>
          </a:bodyPr>
          <a:lstStyle/>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Deuteronomy</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27:17</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3200" b="1" dirty="0">
                <a:solidFill>
                  <a:srgbClr val="FFFFFF"/>
                </a:solidFill>
                <a:effectLst>
                  <a:outerShdw blurRad="50800" dist="38100" algn="l" rotWithShape="0">
                    <a:prstClr val="black">
                      <a:alpha val="40000"/>
                    </a:prstClr>
                  </a:outerShdw>
                </a:effectLst>
                <a:latin typeface="Eras Bold ITC" pitchFamily="34" charset="0"/>
              </a:rPr>
              <a:t>KJV</a:t>
            </a:r>
          </a:p>
        </p:txBody>
      </p:sp>
      <p:sp>
        <p:nvSpPr>
          <p:cNvPr id="7" name="Text Box 4"/>
          <p:cNvSpPr txBox="1">
            <a:spLocks noChangeArrowheads="1"/>
          </p:cNvSpPr>
          <p:nvPr/>
        </p:nvSpPr>
        <p:spPr bwMode="auto">
          <a:xfrm>
            <a:off x="72008" y="4329678"/>
            <a:ext cx="8964488"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44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“Cursed by he that </a:t>
            </a:r>
            <a:r>
              <a:rPr lang="en-US" sz="4400" b="1" dirty="0" err="1" smtClean="0">
                <a:solidFill>
                  <a:srgbClr val="002060"/>
                </a:solidFill>
                <a:effectLst>
                  <a:outerShdw blurRad="38100" dist="38100" dir="2700000" algn="tl">
                    <a:srgbClr val="000000">
                      <a:alpha val="43137"/>
                    </a:srgbClr>
                  </a:outerShdw>
                </a:effectLst>
                <a:latin typeface="Calibri" pitchFamily="34" charset="0"/>
                <a:cs typeface="Calibri" pitchFamily="34" charset="0"/>
              </a:rPr>
              <a:t>removeth</a:t>
            </a:r>
            <a:r>
              <a:rPr lang="en-US" sz="44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his </a:t>
            </a:r>
            <a:r>
              <a:rPr lang="en-US" sz="4400" b="1" dirty="0" err="1" smtClean="0">
                <a:solidFill>
                  <a:srgbClr val="002060"/>
                </a:solidFill>
                <a:effectLst>
                  <a:outerShdw blurRad="38100" dist="38100" dir="2700000" algn="tl">
                    <a:srgbClr val="000000">
                      <a:alpha val="43137"/>
                    </a:srgbClr>
                  </a:outerShdw>
                </a:effectLst>
                <a:latin typeface="Calibri" pitchFamily="34" charset="0"/>
                <a:cs typeface="Calibri" pitchFamily="34" charset="0"/>
              </a:rPr>
              <a:t>neighbour’s</a:t>
            </a:r>
            <a:r>
              <a:rPr lang="en-US" sz="44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a:t>
            </a:r>
            <a:r>
              <a:rPr lang="en-US" sz="4400" b="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landmark</a:t>
            </a:r>
            <a:r>
              <a:rPr lang="en-US" sz="44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And all the people shall say, Amen.”</a:t>
            </a:r>
            <a:endParaRPr lang="en-US" sz="4400" b="1" dirty="0">
              <a:solidFill>
                <a:srgbClr val="002060"/>
              </a:solidFill>
              <a:effectLst>
                <a:outerShdw blurRad="38100" dist="38100" dir="2700000" algn="tl">
                  <a:srgbClr val="000000">
                    <a:alpha val="43137"/>
                  </a:srgbClr>
                </a:outerShdw>
              </a:effectLst>
              <a:latin typeface="Calibri" pitchFamily="34" charset="0"/>
              <a:cs typeface="Calibri" pitchFamily="34" charset="0"/>
            </a:endParaRPr>
          </a:p>
        </p:txBody>
      </p:sp>
      <p:sp>
        <p:nvSpPr>
          <p:cNvPr id="8" name="TextBox 7"/>
          <p:cNvSpPr txBox="1"/>
          <p:nvPr/>
        </p:nvSpPr>
        <p:spPr>
          <a:xfrm>
            <a:off x="107504" y="116632"/>
            <a:ext cx="1728192" cy="1200329"/>
          </a:xfrm>
          <a:prstGeom prst="rect">
            <a:avLst/>
          </a:prstGeom>
          <a:noFill/>
        </p:spPr>
        <p:txBody>
          <a:bodyPr wrap="square" rtlCol="0">
            <a:spAutoFit/>
          </a:bodyPr>
          <a:lstStyle/>
          <a:p>
            <a:r>
              <a:rPr lang="en-CA" sz="2400" b="1" dirty="0" smtClean="0">
                <a:solidFill>
                  <a:srgbClr val="FF0000"/>
                </a:solidFill>
                <a:latin typeface="Calibri" pitchFamily="34" charset="0"/>
                <a:cs typeface="Calibri" pitchFamily="34" charset="0"/>
              </a:rPr>
              <a:t>‘landmark’</a:t>
            </a:r>
          </a:p>
          <a:p>
            <a:r>
              <a:rPr lang="en-CA" sz="2400" b="1" dirty="0" smtClean="0">
                <a:solidFill>
                  <a:srgbClr val="FF0000"/>
                </a:solidFill>
                <a:latin typeface="Calibri" pitchFamily="34" charset="0"/>
                <a:cs typeface="Calibri" pitchFamily="34" charset="0"/>
              </a:rPr>
              <a:t>Heb.</a:t>
            </a:r>
          </a:p>
          <a:p>
            <a:r>
              <a:rPr lang="en-CA" sz="2400" b="1" i="1" dirty="0" err="1" smtClean="0">
                <a:solidFill>
                  <a:srgbClr val="FF0000"/>
                </a:solidFill>
                <a:latin typeface="Calibri" pitchFamily="34" charset="0"/>
                <a:cs typeface="Calibri" pitchFamily="34" charset="0"/>
              </a:rPr>
              <a:t>gebul</a:t>
            </a:r>
            <a:endParaRPr lang="en-CA" sz="2400" b="1" i="1" dirty="0" smtClean="0">
              <a:solidFill>
                <a:srgbClr val="FF0000"/>
              </a:solidFill>
              <a:latin typeface="Calibri" pitchFamily="34" charset="0"/>
              <a:cs typeface="Calibri" pitchFamily="34" charset="0"/>
            </a:endParaRPr>
          </a:p>
        </p:txBody>
      </p:sp>
      <p:sp>
        <p:nvSpPr>
          <p:cNvPr id="9"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Tribe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851147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r="345" b="30390"/>
          <a:stretch/>
        </p:blipFill>
        <p:spPr>
          <a:xfrm>
            <a:off x="611560" y="162636"/>
            <a:ext cx="7884368" cy="4130460"/>
          </a:xfrm>
          <a:prstGeom prst="rect">
            <a:avLst/>
          </a:prstGeom>
          <a:ln>
            <a:noFill/>
          </a:ln>
          <a:effectLst>
            <a:softEdge rad="112500"/>
          </a:effectLst>
        </p:spPr>
      </p:pic>
      <p:sp>
        <p:nvSpPr>
          <p:cNvPr id="6" name="Rectangle 5"/>
          <p:cNvSpPr/>
          <p:nvPr/>
        </p:nvSpPr>
        <p:spPr>
          <a:xfrm>
            <a:off x="2590800" y="1340768"/>
            <a:ext cx="4114800" cy="1938992"/>
          </a:xfrm>
          <a:prstGeom prst="rect">
            <a:avLst/>
          </a:prstGeom>
          <a:noFill/>
        </p:spPr>
        <p:txBody>
          <a:bodyPr wrap="square">
            <a:spAutoFit/>
          </a:bodyPr>
          <a:lstStyle/>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Hosea</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5:10</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3200" b="1" dirty="0">
                <a:solidFill>
                  <a:srgbClr val="FFFFFF"/>
                </a:solidFill>
                <a:effectLst>
                  <a:outerShdw blurRad="50800" dist="38100" algn="l" rotWithShape="0">
                    <a:prstClr val="black">
                      <a:alpha val="40000"/>
                    </a:prstClr>
                  </a:outerShdw>
                </a:effectLst>
                <a:latin typeface="Eras Bold ITC" pitchFamily="34" charset="0"/>
              </a:rPr>
              <a:t>KJV</a:t>
            </a:r>
          </a:p>
        </p:txBody>
      </p:sp>
      <p:sp>
        <p:nvSpPr>
          <p:cNvPr id="7" name="Text Box 4"/>
          <p:cNvSpPr txBox="1">
            <a:spLocks noChangeArrowheads="1"/>
          </p:cNvSpPr>
          <p:nvPr/>
        </p:nvSpPr>
        <p:spPr bwMode="auto">
          <a:xfrm>
            <a:off x="0" y="4077072"/>
            <a:ext cx="914400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44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“The princes of Judah were like them that remove the </a:t>
            </a:r>
            <a:r>
              <a:rPr lang="en-US" sz="4400" b="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bound</a:t>
            </a:r>
            <a:r>
              <a:rPr lang="en-US" sz="44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                    therefore I will pour out my wrath upon them like water.”</a:t>
            </a:r>
            <a:endParaRPr lang="en-US" sz="4400" b="1" dirty="0">
              <a:solidFill>
                <a:srgbClr val="002060"/>
              </a:solidFill>
              <a:effectLst>
                <a:outerShdw blurRad="38100" dist="38100" dir="2700000" algn="tl">
                  <a:srgbClr val="000000">
                    <a:alpha val="43137"/>
                  </a:srgbClr>
                </a:outerShdw>
              </a:effectLst>
              <a:latin typeface="Calibri" pitchFamily="34" charset="0"/>
              <a:cs typeface="Calibri" pitchFamily="34" charset="0"/>
            </a:endParaRPr>
          </a:p>
        </p:txBody>
      </p:sp>
      <p:sp>
        <p:nvSpPr>
          <p:cNvPr id="8" name="TextBox 7"/>
          <p:cNvSpPr txBox="1"/>
          <p:nvPr/>
        </p:nvSpPr>
        <p:spPr>
          <a:xfrm>
            <a:off x="107504" y="116632"/>
            <a:ext cx="1728192" cy="1200329"/>
          </a:xfrm>
          <a:prstGeom prst="rect">
            <a:avLst/>
          </a:prstGeom>
          <a:noFill/>
        </p:spPr>
        <p:txBody>
          <a:bodyPr wrap="square" rtlCol="0">
            <a:spAutoFit/>
          </a:bodyPr>
          <a:lstStyle/>
          <a:p>
            <a:r>
              <a:rPr lang="en-CA" sz="2400" b="1" dirty="0" smtClean="0">
                <a:solidFill>
                  <a:srgbClr val="FF0000"/>
                </a:solidFill>
                <a:latin typeface="Calibri" pitchFamily="34" charset="0"/>
                <a:cs typeface="Calibri" pitchFamily="34" charset="0"/>
              </a:rPr>
              <a:t>‘bound’</a:t>
            </a:r>
          </a:p>
          <a:p>
            <a:r>
              <a:rPr lang="en-CA" sz="2400" b="1" dirty="0" smtClean="0">
                <a:solidFill>
                  <a:srgbClr val="FF0000"/>
                </a:solidFill>
                <a:latin typeface="Calibri" pitchFamily="34" charset="0"/>
                <a:cs typeface="Calibri" pitchFamily="34" charset="0"/>
              </a:rPr>
              <a:t>Heb.</a:t>
            </a:r>
          </a:p>
          <a:p>
            <a:r>
              <a:rPr lang="en-CA" sz="2400" b="1" i="1" dirty="0" err="1" smtClean="0">
                <a:solidFill>
                  <a:srgbClr val="FF0000"/>
                </a:solidFill>
                <a:latin typeface="Calibri" pitchFamily="34" charset="0"/>
                <a:cs typeface="Calibri" pitchFamily="34" charset="0"/>
              </a:rPr>
              <a:t>gebul</a:t>
            </a:r>
            <a:endParaRPr lang="en-CA" sz="2400" b="1" i="1" dirty="0" smtClean="0">
              <a:solidFill>
                <a:srgbClr val="FF0000"/>
              </a:solidFill>
              <a:latin typeface="Calibri" pitchFamily="34" charset="0"/>
              <a:cs typeface="Calibri" pitchFamily="34" charset="0"/>
            </a:endParaRPr>
          </a:p>
        </p:txBody>
      </p:sp>
      <p:sp>
        <p:nvSpPr>
          <p:cNvPr id="9"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Tribe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9636757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rotWithShape="1">
          <a:blip r:embed="rId2" cstate="print">
            <a:extLst>
              <a:ext uri="{28A0092B-C50C-407E-A947-70E740481C1C}">
                <a14:useLocalDpi xmlns:a14="http://schemas.microsoft.com/office/drawing/2010/main" val="0"/>
              </a:ext>
            </a:extLst>
          </a:blip>
          <a:srcRect r="345" b="30390"/>
          <a:stretch/>
        </p:blipFill>
        <p:spPr>
          <a:xfrm>
            <a:off x="611560" y="162636"/>
            <a:ext cx="7884368" cy="4130460"/>
          </a:xfrm>
          <a:prstGeom prst="rect">
            <a:avLst/>
          </a:prstGeom>
          <a:ln>
            <a:noFill/>
          </a:ln>
          <a:effectLst>
            <a:softEdge rad="112500"/>
          </a:effectLst>
        </p:spPr>
      </p:pic>
      <p:sp>
        <p:nvSpPr>
          <p:cNvPr id="6" name="Rectangle 5"/>
          <p:cNvSpPr/>
          <p:nvPr/>
        </p:nvSpPr>
        <p:spPr>
          <a:xfrm>
            <a:off x="2590800" y="1340768"/>
            <a:ext cx="4114800" cy="1938992"/>
          </a:xfrm>
          <a:prstGeom prst="rect">
            <a:avLst/>
          </a:prstGeom>
          <a:noFill/>
        </p:spPr>
        <p:txBody>
          <a:bodyPr wrap="square">
            <a:spAutoFit/>
          </a:bodyPr>
          <a:lstStyle/>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Amos</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4400" b="1" dirty="0" smtClean="0">
                <a:solidFill>
                  <a:srgbClr val="FFFFFF"/>
                </a:solidFill>
                <a:effectLst>
                  <a:outerShdw blurRad="50800" dist="38100" algn="l" rotWithShape="0">
                    <a:prstClr val="black">
                      <a:alpha val="40000"/>
                    </a:prstClr>
                  </a:outerShdw>
                </a:effectLst>
                <a:latin typeface="Eras Bold ITC" pitchFamily="34" charset="0"/>
              </a:rPr>
              <a:t>1:13</a:t>
            </a:r>
            <a:endParaRPr lang="en-US" sz="4400" b="1" dirty="0">
              <a:solidFill>
                <a:srgbClr val="FFFFFF"/>
              </a:solidFill>
              <a:effectLst>
                <a:outerShdw blurRad="50800" dist="38100" algn="l" rotWithShape="0">
                  <a:prstClr val="black">
                    <a:alpha val="40000"/>
                  </a:prstClr>
                </a:outerShdw>
              </a:effectLst>
              <a:latin typeface="Eras Bold ITC" pitchFamily="34" charset="0"/>
            </a:endParaRPr>
          </a:p>
          <a:p>
            <a:pPr algn="ctr" fontAlgn="base">
              <a:spcBef>
                <a:spcPct val="0"/>
              </a:spcBef>
              <a:spcAft>
                <a:spcPct val="0"/>
              </a:spcAft>
            </a:pPr>
            <a:r>
              <a:rPr lang="en-US" sz="3200" b="1" dirty="0">
                <a:solidFill>
                  <a:srgbClr val="FFFFFF"/>
                </a:solidFill>
                <a:effectLst>
                  <a:outerShdw blurRad="50800" dist="38100" algn="l" rotWithShape="0">
                    <a:prstClr val="black">
                      <a:alpha val="40000"/>
                    </a:prstClr>
                  </a:outerShdw>
                </a:effectLst>
                <a:latin typeface="Eras Bold ITC" pitchFamily="34" charset="0"/>
              </a:rPr>
              <a:t>KJV</a:t>
            </a:r>
          </a:p>
        </p:txBody>
      </p:sp>
      <p:sp>
        <p:nvSpPr>
          <p:cNvPr id="7" name="Text Box 4"/>
          <p:cNvSpPr txBox="1">
            <a:spLocks noChangeArrowheads="1"/>
          </p:cNvSpPr>
          <p:nvPr/>
        </p:nvSpPr>
        <p:spPr bwMode="auto">
          <a:xfrm>
            <a:off x="0" y="4077072"/>
            <a:ext cx="91440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sz="40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“…I will not turn away the punishment thereof; because they have ripped up the women with child of Gilead,                    that they might enlarge their </a:t>
            </a:r>
            <a:r>
              <a:rPr lang="en-US" sz="4000" b="1" dirty="0" smtClean="0">
                <a:solidFill>
                  <a:srgbClr val="FF0000"/>
                </a:solidFill>
                <a:effectLst>
                  <a:outerShdw blurRad="38100" dist="38100" dir="2700000" algn="tl">
                    <a:srgbClr val="000000">
                      <a:alpha val="43137"/>
                    </a:srgbClr>
                  </a:outerShdw>
                </a:effectLst>
                <a:latin typeface="Calibri" pitchFamily="34" charset="0"/>
                <a:cs typeface="Calibri" pitchFamily="34" charset="0"/>
              </a:rPr>
              <a:t>border</a:t>
            </a:r>
            <a:r>
              <a:rPr lang="en-US" sz="4000" b="1" dirty="0" smtClean="0">
                <a:solidFill>
                  <a:srgbClr val="002060"/>
                </a:solidFill>
                <a:effectLst>
                  <a:outerShdw blurRad="38100" dist="38100" dir="2700000" algn="tl">
                    <a:srgbClr val="000000">
                      <a:alpha val="43137"/>
                    </a:srgbClr>
                  </a:outerShdw>
                </a:effectLst>
                <a:latin typeface="Calibri" pitchFamily="34" charset="0"/>
                <a:cs typeface="Calibri" pitchFamily="34" charset="0"/>
              </a:rPr>
              <a:t>”</a:t>
            </a:r>
            <a:endParaRPr lang="en-US" sz="4000" b="1" dirty="0">
              <a:solidFill>
                <a:srgbClr val="002060"/>
              </a:solidFill>
              <a:effectLst>
                <a:outerShdw blurRad="38100" dist="38100" dir="2700000" algn="tl">
                  <a:srgbClr val="000000">
                    <a:alpha val="43137"/>
                  </a:srgbClr>
                </a:outerShdw>
              </a:effectLst>
              <a:latin typeface="Calibri" pitchFamily="34" charset="0"/>
              <a:cs typeface="Calibri" pitchFamily="34" charset="0"/>
            </a:endParaRPr>
          </a:p>
        </p:txBody>
      </p:sp>
      <p:sp>
        <p:nvSpPr>
          <p:cNvPr id="8" name="TextBox 7"/>
          <p:cNvSpPr txBox="1"/>
          <p:nvPr/>
        </p:nvSpPr>
        <p:spPr>
          <a:xfrm>
            <a:off x="107504" y="116632"/>
            <a:ext cx="1728192" cy="1200329"/>
          </a:xfrm>
          <a:prstGeom prst="rect">
            <a:avLst/>
          </a:prstGeom>
          <a:noFill/>
        </p:spPr>
        <p:txBody>
          <a:bodyPr wrap="square" rtlCol="0">
            <a:spAutoFit/>
          </a:bodyPr>
          <a:lstStyle/>
          <a:p>
            <a:r>
              <a:rPr lang="en-CA" sz="2400" b="1" dirty="0" smtClean="0">
                <a:solidFill>
                  <a:srgbClr val="FF0000"/>
                </a:solidFill>
                <a:latin typeface="Calibri" pitchFamily="34" charset="0"/>
                <a:cs typeface="Calibri" pitchFamily="34" charset="0"/>
              </a:rPr>
              <a:t>‘border’</a:t>
            </a:r>
          </a:p>
          <a:p>
            <a:r>
              <a:rPr lang="en-CA" sz="2400" b="1" dirty="0" smtClean="0">
                <a:solidFill>
                  <a:srgbClr val="FF0000"/>
                </a:solidFill>
                <a:latin typeface="Calibri" pitchFamily="34" charset="0"/>
                <a:cs typeface="Calibri" pitchFamily="34" charset="0"/>
              </a:rPr>
              <a:t>Heb.</a:t>
            </a:r>
          </a:p>
          <a:p>
            <a:r>
              <a:rPr lang="en-CA" sz="2400" b="1" i="1" dirty="0" err="1" smtClean="0">
                <a:solidFill>
                  <a:srgbClr val="FF0000"/>
                </a:solidFill>
                <a:latin typeface="Calibri" pitchFamily="34" charset="0"/>
                <a:cs typeface="Calibri" pitchFamily="34" charset="0"/>
              </a:rPr>
              <a:t>gebul</a:t>
            </a:r>
            <a:endParaRPr lang="en-CA" sz="2400" b="1" i="1" dirty="0" smtClean="0">
              <a:solidFill>
                <a:srgbClr val="FF0000"/>
              </a:solidFill>
              <a:latin typeface="Calibri" pitchFamily="34" charset="0"/>
              <a:cs typeface="Calibri" pitchFamily="34" charset="0"/>
            </a:endParaRPr>
          </a:p>
        </p:txBody>
      </p:sp>
      <p:sp>
        <p:nvSpPr>
          <p:cNvPr id="9"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Tribe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862361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6632"/>
            <a:ext cx="9144000" cy="830997"/>
          </a:xfrm>
          <a:prstGeom prst="rect">
            <a:avLst/>
          </a:prstGeom>
          <a:solidFill>
            <a:srgbClr val="FF000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‘enlarge my coast’</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Content Placeholder 3"/>
          <p:cNvSpPr txBox="1">
            <a:spLocks/>
          </p:cNvSpPr>
          <p:nvPr/>
        </p:nvSpPr>
        <p:spPr>
          <a:xfrm>
            <a:off x="72008" y="908720"/>
            <a:ext cx="9071992" cy="4752528"/>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dirty="0" smtClean="0">
                <a:latin typeface="Calibri" pitchFamily="34" charset="0"/>
                <a:cs typeface="Calibri" pitchFamily="34" charset="0"/>
              </a:rPr>
              <a:t>Revealing the borders</a:t>
            </a:r>
            <a:endParaRPr lang="en-CA" dirty="0" smtClean="0">
              <a:latin typeface="Calibri" pitchFamily="34" charset="0"/>
              <a:cs typeface="Calibri" pitchFamily="34" charset="0"/>
            </a:endParaRPr>
          </a:p>
          <a:p>
            <a:pPr marL="0" indent="0">
              <a:buNone/>
            </a:pPr>
            <a:r>
              <a:rPr lang="en-CA" sz="3000" dirty="0" smtClean="0">
                <a:solidFill>
                  <a:srgbClr val="0066FF"/>
                </a:solidFill>
                <a:latin typeface="Arial Black" pitchFamily="34" charset="0"/>
                <a:cs typeface="Calibri" pitchFamily="34" charset="0"/>
              </a:rPr>
              <a:t>						</a:t>
            </a:r>
            <a:r>
              <a:rPr lang="en-CA" sz="3000" dirty="0" err="1" smtClean="0">
                <a:solidFill>
                  <a:srgbClr val="0066FF"/>
                </a:solidFill>
                <a:latin typeface="Arial Black" pitchFamily="34" charset="0"/>
                <a:cs typeface="Calibri" pitchFamily="34" charset="0"/>
              </a:rPr>
              <a:t>Ge</a:t>
            </a:r>
            <a:r>
              <a:rPr lang="en-CA" sz="3000" dirty="0" smtClean="0">
                <a:solidFill>
                  <a:srgbClr val="0066FF"/>
                </a:solidFill>
                <a:latin typeface="Arial Black" pitchFamily="34" charset="0"/>
                <a:cs typeface="Calibri" pitchFamily="34" charset="0"/>
              </a:rPr>
              <a:t>. 13:14-17</a:t>
            </a:r>
            <a:endParaRPr lang="en-CA" sz="3000" dirty="0" smtClean="0">
              <a:solidFill>
                <a:srgbClr val="00B050"/>
              </a:solidFill>
              <a:latin typeface="Arial Black" pitchFamily="34" charset="0"/>
              <a:cs typeface="Calibri" pitchFamily="34" charset="0"/>
            </a:endParaRPr>
          </a:p>
          <a:p>
            <a:pPr>
              <a:buFont typeface="Symbol" pitchFamily="18" charset="2"/>
              <a:buChar char=""/>
            </a:pPr>
            <a:r>
              <a:rPr lang="en-CA" b="1" dirty="0" smtClean="0">
                <a:latin typeface="Calibri" pitchFamily="34" charset="0"/>
                <a:cs typeface="Calibri" pitchFamily="34" charset="0"/>
              </a:rPr>
              <a:t>Enlarging the borders by casting out the nations</a:t>
            </a:r>
            <a:endParaRPr lang="en-CA" dirty="0">
              <a:latin typeface="Calibri" pitchFamily="34" charset="0"/>
              <a:cs typeface="Calibri" pitchFamily="34" charset="0"/>
            </a:endParaRPr>
          </a:p>
          <a:p>
            <a:pPr marL="0" indent="0">
              <a:buNone/>
            </a:pPr>
            <a:r>
              <a:rPr lang="en-CA" sz="3000" dirty="0" smtClean="0">
                <a:solidFill>
                  <a:srgbClr val="0066FF"/>
                </a:solidFill>
                <a:latin typeface="Arial Black" pitchFamily="34" charset="0"/>
                <a:cs typeface="Calibri" pitchFamily="34" charset="0"/>
              </a:rPr>
              <a:t>					</a:t>
            </a:r>
            <a:r>
              <a:rPr lang="en-CA" sz="3000" dirty="0">
                <a:solidFill>
                  <a:srgbClr val="0066FF"/>
                </a:solidFill>
                <a:latin typeface="Arial Black" pitchFamily="34" charset="0"/>
                <a:cs typeface="Calibri" pitchFamily="34" charset="0"/>
              </a:rPr>
              <a:t>	</a:t>
            </a:r>
            <a:r>
              <a:rPr lang="en-CA" sz="3000" dirty="0" smtClean="0">
                <a:solidFill>
                  <a:srgbClr val="0066FF"/>
                </a:solidFill>
                <a:latin typeface="Arial Black" pitchFamily="34" charset="0"/>
                <a:cs typeface="Calibri" pitchFamily="34" charset="0"/>
              </a:rPr>
              <a:t>Ex. 34:24</a:t>
            </a:r>
            <a:endParaRPr lang="en-CA" sz="3000" dirty="0" smtClean="0">
              <a:solidFill>
                <a:srgbClr val="00B050"/>
              </a:solidFill>
              <a:latin typeface="Arial Black" pitchFamily="34" charset="0"/>
              <a:cs typeface="Calibri" pitchFamily="34" charset="0"/>
            </a:endParaRPr>
          </a:p>
          <a:p>
            <a:pPr>
              <a:buFont typeface="Symbol" pitchFamily="18" charset="2"/>
              <a:buChar char=""/>
            </a:pPr>
            <a:r>
              <a:rPr lang="en-CA" b="1" dirty="0" smtClean="0">
                <a:latin typeface="Calibri" pitchFamily="34" charset="0"/>
                <a:cs typeface="Calibri" pitchFamily="34" charset="0"/>
              </a:rPr>
              <a:t>Enlarging the borders as God promised</a:t>
            </a:r>
            <a:endParaRPr lang="en-CA" dirty="0" smtClean="0">
              <a:latin typeface="Calibri" pitchFamily="34" charset="0"/>
              <a:cs typeface="Calibri" pitchFamily="34" charset="0"/>
            </a:endParaRPr>
          </a:p>
          <a:p>
            <a:pPr marL="0" indent="0">
              <a:buNone/>
            </a:pPr>
            <a:r>
              <a:rPr lang="en-CA" sz="3000" dirty="0" smtClean="0">
                <a:solidFill>
                  <a:srgbClr val="0066FF"/>
                </a:solidFill>
                <a:latin typeface="Arial Black" pitchFamily="34" charset="0"/>
                <a:cs typeface="Calibri" pitchFamily="34" charset="0"/>
              </a:rPr>
              <a:t>				</a:t>
            </a:r>
            <a:r>
              <a:rPr lang="en-CA" sz="3000" dirty="0">
                <a:solidFill>
                  <a:srgbClr val="0066FF"/>
                </a:solidFill>
                <a:latin typeface="Arial Black" pitchFamily="34" charset="0"/>
                <a:cs typeface="Calibri" pitchFamily="34" charset="0"/>
              </a:rPr>
              <a:t>	</a:t>
            </a:r>
            <a:r>
              <a:rPr lang="en-CA" sz="3000" dirty="0" smtClean="0">
                <a:solidFill>
                  <a:srgbClr val="0066FF"/>
                </a:solidFill>
                <a:latin typeface="Arial Black" pitchFamily="34" charset="0"/>
                <a:cs typeface="Calibri" pitchFamily="34" charset="0"/>
              </a:rPr>
              <a:t>	De. 12:20</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dirty="0" smtClean="0">
                <a:latin typeface="Calibri" pitchFamily="34" charset="0"/>
                <a:cs typeface="Calibri" pitchFamily="34" charset="0"/>
              </a:rPr>
              <a:t>Enlarging the borders as God swore to the fathers, conditional upon keeping the commandments, and teaching their children,                                        just like their fathers did</a:t>
            </a:r>
            <a:r>
              <a:rPr lang="en-CA" sz="3000" i="1" dirty="0">
                <a:latin typeface="Calibri" pitchFamily="34" charset="0"/>
                <a:cs typeface="Calibri" pitchFamily="34" charset="0"/>
              </a:rPr>
              <a:t>	</a:t>
            </a:r>
            <a:r>
              <a:rPr lang="en-CA" sz="3000" i="1" dirty="0" smtClean="0">
                <a:latin typeface="Calibri" pitchFamily="34" charset="0"/>
                <a:cs typeface="Calibri" pitchFamily="34" charset="0"/>
              </a:rPr>
              <a:t>	</a:t>
            </a:r>
            <a:r>
              <a:rPr lang="en-CA" sz="3000" dirty="0" smtClean="0">
                <a:solidFill>
                  <a:srgbClr val="0066FF"/>
                </a:solidFill>
                <a:latin typeface="Arial Black" pitchFamily="34" charset="0"/>
                <a:cs typeface="Calibri" pitchFamily="34" charset="0"/>
              </a:rPr>
              <a:t>De. 11:18-25</a:t>
            </a:r>
            <a:endParaRPr lang="en-CA" sz="3000" dirty="0">
              <a:solidFill>
                <a:srgbClr val="00B050"/>
              </a:solidFill>
              <a:latin typeface="Arial Black" pitchFamily="34" charset="0"/>
              <a:cs typeface="Calibri"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Tribe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95559532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fade">
                                      <p:cBhvr>
                                        <p:cTn id="10" dur="5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87723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8"/>
          <p:cNvSpPr txBox="1">
            <a:spLocks noChangeArrowheads="1"/>
          </p:cNvSpPr>
          <p:nvPr/>
        </p:nvSpPr>
        <p:spPr bwMode="auto">
          <a:xfrm>
            <a:off x="107503" y="908720"/>
            <a:ext cx="8928991" cy="646331"/>
          </a:xfrm>
          <a:prstGeom prst="rect">
            <a:avLst/>
          </a:prstGeom>
          <a:noFill/>
          <a:ln>
            <a:noFill/>
          </a:ln>
          <a:effectLst/>
          <a:extLst/>
        </p:spPr>
        <p:txBody>
          <a:bodyPr wrap="square">
            <a:spAutoFit/>
          </a:bodyPr>
          <a:lstStyle/>
          <a:p>
            <a:pPr algn="ctr" fontAlgn="base">
              <a:spcBef>
                <a:spcPct val="0"/>
              </a:spcBef>
              <a:spcAft>
                <a:spcPct val="0"/>
              </a:spcAft>
            </a:pPr>
            <a:r>
              <a:rPr lang="en-US" sz="3600" dirty="0" smtClean="0">
                <a:solidFill>
                  <a:srgbClr val="FF0000"/>
                </a:solidFill>
                <a:effectLst>
                  <a:outerShdw blurRad="38100" dist="38100" dir="2700000" algn="tl">
                    <a:srgbClr val="000000">
                      <a:alpha val="43137"/>
                    </a:srgbClr>
                  </a:outerShdw>
                </a:effectLst>
                <a:latin typeface="Eras Bold ITC" pitchFamily="34" charset="0"/>
              </a:rPr>
              <a:t>Learning from his Tribe</a:t>
            </a:r>
          </a:p>
        </p:txBody>
      </p:sp>
      <p:sp>
        <p:nvSpPr>
          <p:cNvPr id="6" name="Text Box 5"/>
          <p:cNvSpPr txBox="1">
            <a:spLocks noChangeArrowheads="1"/>
          </p:cNvSpPr>
          <p:nvPr/>
        </p:nvSpPr>
        <p:spPr bwMode="auto">
          <a:xfrm>
            <a:off x="285749" y="116632"/>
            <a:ext cx="8572500" cy="830997"/>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fontAlgn="base">
              <a:spcBef>
                <a:spcPct val="0"/>
              </a:spcBef>
              <a:spcAft>
                <a:spcPct val="0"/>
              </a:spcAft>
            </a:pPr>
            <a:r>
              <a:rPr lang="en-US" sz="4800" spc="-300" dirty="0" smtClean="0">
                <a:solidFill>
                  <a:srgbClr val="FFFFFF"/>
                </a:solidFill>
                <a:latin typeface="Eras Demi ITC" pitchFamily="34" charset="0"/>
              </a:rPr>
              <a:t>Summary</a:t>
            </a:r>
            <a:endParaRPr lang="en-US" sz="4800" spc="-300" dirty="0">
              <a:solidFill>
                <a:srgbClr val="FFFFFF"/>
              </a:solidFill>
              <a:latin typeface="Eras Demi ITC" pitchFamily="34" charset="0"/>
            </a:endParaRPr>
          </a:p>
        </p:txBody>
      </p:sp>
      <p:sp>
        <p:nvSpPr>
          <p:cNvPr id="7" name="Text Box 4"/>
          <p:cNvSpPr txBox="1">
            <a:spLocks noChangeArrowheads="1"/>
          </p:cNvSpPr>
          <p:nvPr/>
        </p:nvSpPr>
        <p:spPr bwMode="auto">
          <a:xfrm>
            <a:off x="36512" y="1556792"/>
            <a:ext cx="9071992"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CA" sz="4000" b="1" dirty="0">
                <a:solidFill>
                  <a:srgbClr val="002060"/>
                </a:solidFill>
                <a:latin typeface="Calibri" pitchFamily="34" charset="0"/>
                <a:cs typeface="Calibri" pitchFamily="34" charset="0"/>
              </a:rPr>
              <a:t>There was </a:t>
            </a:r>
            <a:r>
              <a:rPr lang="en-CA" sz="4000" b="1" dirty="0" smtClean="0">
                <a:solidFill>
                  <a:srgbClr val="002060"/>
                </a:solidFill>
                <a:latin typeface="Calibri" pitchFamily="34" charset="0"/>
                <a:cs typeface="Calibri" pitchFamily="34" charset="0"/>
              </a:rPr>
              <a:t>zeal in </a:t>
            </a:r>
            <a:r>
              <a:rPr lang="en-CA" sz="4000" b="1" dirty="0">
                <a:solidFill>
                  <a:srgbClr val="002060"/>
                </a:solidFill>
                <a:latin typeface="Calibri" pitchFamily="34" charset="0"/>
                <a:cs typeface="Calibri" pitchFamily="34" charset="0"/>
              </a:rPr>
              <a:t>the </a:t>
            </a:r>
            <a:r>
              <a:rPr lang="en-CA" sz="4000" b="1" dirty="0" smtClean="0">
                <a:solidFill>
                  <a:srgbClr val="002060"/>
                </a:solidFill>
                <a:latin typeface="Calibri" pitchFamily="34" charset="0"/>
                <a:cs typeface="Calibri" pitchFamily="34" charset="0"/>
              </a:rPr>
              <a:t>works </a:t>
            </a:r>
            <a:r>
              <a:rPr lang="en-CA" sz="4000" b="1" dirty="0">
                <a:solidFill>
                  <a:srgbClr val="002060"/>
                </a:solidFill>
                <a:latin typeface="Calibri" pitchFamily="34" charset="0"/>
                <a:cs typeface="Calibri" pitchFamily="34" charset="0"/>
              </a:rPr>
              <a:t>of </a:t>
            </a:r>
            <a:r>
              <a:rPr lang="en-CA" sz="4000" b="1" dirty="0" err="1">
                <a:solidFill>
                  <a:srgbClr val="002060"/>
                </a:solidFill>
                <a:latin typeface="Calibri" pitchFamily="34" charset="0"/>
                <a:cs typeface="Calibri" pitchFamily="34" charset="0"/>
              </a:rPr>
              <a:t>Jabez</a:t>
            </a:r>
            <a:r>
              <a:rPr lang="en-CA" sz="4000" b="1" dirty="0">
                <a:solidFill>
                  <a:srgbClr val="002060"/>
                </a:solidFill>
                <a:latin typeface="Calibri" pitchFamily="34" charset="0"/>
                <a:cs typeface="Calibri" pitchFamily="34" charset="0"/>
              </a:rPr>
              <a:t>.  </a:t>
            </a:r>
            <a:r>
              <a:rPr lang="en-CA" sz="4000" b="1" dirty="0" smtClean="0">
                <a:solidFill>
                  <a:srgbClr val="002060"/>
                </a:solidFill>
                <a:latin typeface="Calibri" pitchFamily="34" charset="0"/>
                <a:cs typeface="Calibri" pitchFamily="34" charset="0"/>
              </a:rPr>
              <a:t>    He firmly believed in God’s promises,   and deeply desired to see them fulfilled. </a:t>
            </a:r>
            <a:r>
              <a:rPr lang="en-CA" sz="4000" b="1" dirty="0" err="1" smtClean="0">
                <a:solidFill>
                  <a:srgbClr val="002060"/>
                </a:solidFill>
                <a:latin typeface="Calibri" pitchFamily="34" charset="0"/>
                <a:cs typeface="Calibri" pitchFamily="34" charset="0"/>
              </a:rPr>
              <a:t>Jabez</a:t>
            </a:r>
            <a:r>
              <a:rPr lang="en-CA" sz="4000" b="1" dirty="0" smtClean="0">
                <a:solidFill>
                  <a:srgbClr val="002060"/>
                </a:solidFill>
                <a:latin typeface="Calibri" pitchFamily="34" charset="0"/>
                <a:cs typeface="Calibri" pitchFamily="34" charset="0"/>
              </a:rPr>
              <a:t> treasured his fathers’ heritage,    (the special promises given to his tribe), and experienced the wonder of God working in His life.                        </a:t>
            </a:r>
            <a:r>
              <a:rPr lang="en-CA" sz="4000" b="1" dirty="0">
                <a:solidFill>
                  <a:srgbClr val="002060"/>
                </a:solidFill>
                <a:latin typeface="Calibri" pitchFamily="34" charset="0"/>
                <a:cs typeface="Calibri" pitchFamily="34" charset="0"/>
              </a:rPr>
              <a:t>  </a:t>
            </a:r>
            <a:r>
              <a:rPr lang="en-CA" sz="4000" b="1" dirty="0" smtClean="0">
                <a:solidFill>
                  <a:srgbClr val="002060"/>
                </a:solidFill>
                <a:latin typeface="Calibri" pitchFamily="34" charset="0"/>
                <a:cs typeface="Calibri" pitchFamily="34" charset="0"/>
              </a:rPr>
              <a:t>                  He prayed and acted according to His will.</a:t>
            </a:r>
            <a:endParaRPr lang="en-US" sz="4000" b="1" dirty="0">
              <a:solidFill>
                <a:srgbClr val="002060"/>
              </a:solidFill>
              <a:latin typeface="Calibri" pitchFamily="34" charset="0"/>
              <a:cs typeface="Calibri"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Tribe</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9986395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8"/>
          <p:cNvSpPr txBox="1">
            <a:spLocks noChangeArrowheads="1"/>
          </p:cNvSpPr>
          <p:nvPr/>
        </p:nvSpPr>
        <p:spPr bwMode="auto">
          <a:xfrm>
            <a:off x="107503" y="980728"/>
            <a:ext cx="8928991" cy="646331"/>
          </a:xfrm>
          <a:prstGeom prst="rect">
            <a:avLst/>
          </a:prstGeom>
          <a:noFill/>
          <a:ln>
            <a:noFill/>
          </a:ln>
          <a:effectLst/>
          <a:extLst/>
        </p:spPr>
        <p:txBody>
          <a:bodyPr wrap="square">
            <a:spAutoFit/>
          </a:bodyPr>
          <a:lstStyle/>
          <a:p>
            <a:pPr algn="ctr" fontAlgn="base">
              <a:spcBef>
                <a:spcPct val="0"/>
              </a:spcBef>
              <a:spcAft>
                <a:spcPct val="0"/>
              </a:spcAft>
            </a:pPr>
            <a:r>
              <a:rPr lang="en-US" sz="3600" dirty="0" smtClean="0">
                <a:solidFill>
                  <a:srgbClr val="FF0000"/>
                </a:solidFill>
                <a:effectLst>
                  <a:outerShdw blurRad="38100" dist="38100" dir="2700000" algn="tl">
                    <a:srgbClr val="000000">
                      <a:alpha val="43137"/>
                    </a:srgbClr>
                  </a:outerShdw>
                </a:effectLst>
                <a:latin typeface="Eras Bold ITC" pitchFamily="34" charset="0"/>
              </a:rPr>
              <a:t>Learning from his Tribe</a:t>
            </a:r>
          </a:p>
        </p:txBody>
      </p:sp>
      <p:sp>
        <p:nvSpPr>
          <p:cNvPr id="6" name="Text Box 5"/>
          <p:cNvSpPr txBox="1">
            <a:spLocks noChangeArrowheads="1"/>
          </p:cNvSpPr>
          <p:nvPr/>
        </p:nvSpPr>
        <p:spPr bwMode="auto">
          <a:xfrm>
            <a:off x="285749" y="149731"/>
            <a:ext cx="8572500" cy="830997"/>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fontAlgn="base">
              <a:spcBef>
                <a:spcPct val="0"/>
              </a:spcBef>
              <a:spcAft>
                <a:spcPct val="0"/>
              </a:spcAft>
            </a:pPr>
            <a:r>
              <a:rPr lang="en-US" sz="4800" spc="-300" dirty="0" smtClean="0">
                <a:solidFill>
                  <a:srgbClr val="FFFFFF"/>
                </a:solidFill>
                <a:latin typeface="Eras Demi ITC" pitchFamily="34" charset="0"/>
              </a:rPr>
              <a:t>Summary</a:t>
            </a:r>
            <a:endParaRPr lang="en-US" sz="4800" spc="-300" dirty="0">
              <a:solidFill>
                <a:srgbClr val="FFFFFF"/>
              </a:solidFill>
              <a:latin typeface="Eras Demi ITC" pitchFamily="34" charset="0"/>
            </a:endParaRPr>
          </a:p>
        </p:txBody>
      </p:sp>
      <p:sp>
        <p:nvSpPr>
          <p:cNvPr id="7" name="Text Box 4"/>
          <p:cNvSpPr txBox="1">
            <a:spLocks noChangeArrowheads="1"/>
          </p:cNvSpPr>
          <p:nvPr/>
        </p:nvSpPr>
        <p:spPr bwMode="auto">
          <a:xfrm>
            <a:off x="251522" y="1772816"/>
            <a:ext cx="860672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pPr>
            <a:r>
              <a:rPr lang="en-US" sz="3200" b="1" dirty="0" err="1" smtClean="0">
                <a:solidFill>
                  <a:srgbClr val="002060"/>
                </a:solidFill>
                <a:latin typeface="Calibri" pitchFamily="34" charset="0"/>
                <a:cs typeface="Calibri" pitchFamily="34" charset="0"/>
              </a:rPr>
              <a:t>Jabez</a:t>
            </a:r>
            <a:r>
              <a:rPr lang="en-US" sz="3200" b="1" dirty="0" smtClean="0">
                <a:solidFill>
                  <a:srgbClr val="002060"/>
                </a:solidFill>
                <a:latin typeface="Calibri" pitchFamily="34" charset="0"/>
                <a:cs typeface="Calibri" pitchFamily="34" charset="0"/>
              </a:rPr>
              <a:t> had an </a:t>
            </a:r>
            <a:r>
              <a:rPr lang="en-US" sz="3200" b="1" dirty="0" err="1" smtClean="0">
                <a:solidFill>
                  <a:srgbClr val="002060"/>
                </a:solidFill>
                <a:latin typeface="Calibri" pitchFamily="34" charset="0"/>
                <a:cs typeface="Calibri" pitchFamily="34" charset="0"/>
              </a:rPr>
              <a:t>honourable</a:t>
            </a:r>
            <a:r>
              <a:rPr lang="en-US" sz="3200" b="1" dirty="0" smtClean="0">
                <a:solidFill>
                  <a:srgbClr val="002060"/>
                </a:solidFill>
                <a:latin typeface="Calibri" pitchFamily="34" charset="0"/>
                <a:cs typeface="Calibri" pitchFamily="34" charset="0"/>
              </a:rPr>
              <a:t> faith in the revealed will of God found in His word.</a:t>
            </a:r>
          </a:p>
          <a:p>
            <a:pPr eaLnBrk="1" hangingPunct="1">
              <a:spcBef>
                <a:spcPct val="50000"/>
              </a:spcBef>
              <a:buFontTx/>
              <a:buChar char="•"/>
            </a:pPr>
            <a:r>
              <a:rPr lang="en-US" sz="3200" b="1" dirty="0" smtClean="0">
                <a:solidFill>
                  <a:srgbClr val="002060"/>
                </a:solidFill>
                <a:latin typeface="Calibri" pitchFamily="34" charset="0"/>
                <a:cs typeface="Calibri" pitchFamily="34" charset="0"/>
              </a:rPr>
              <a:t>We need to develop a firm faith in God’s promises, with the fervent desire to participate in their fulfillment in our own lives. </a:t>
            </a:r>
          </a:p>
          <a:p>
            <a:pPr eaLnBrk="1" hangingPunct="1">
              <a:spcBef>
                <a:spcPct val="50000"/>
              </a:spcBef>
              <a:buFontTx/>
              <a:buChar char="•"/>
            </a:pPr>
            <a:r>
              <a:rPr lang="en-US" sz="3200" b="1" dirty="0" smtClean="0">
                <a:solidFill>
                  <a:srgbClr val="002060"/>
                </a:solidFill>
                <a:latin typeface="Calibri" pitchFamily="34" charset="0"/>
                <a:cs typeface="Calibri" pitchFamily="34" charset="0"/>
              </a:rPr>
              <a:t>For our prayers to be answered, they must be offered in humility, and according to the will of God.  In order to pray according to His will, we must learn what His will is.</a:t>
            </a:r>
            <a:endParaRPr lang="en-US" sz="3200" b="1" dirty="0" smtClean="0">
              <a:solidFill>
                <a:srgbClr val="00B050"/>
              </a:solidFill>
              <a:latin typeface="Calibri" pitchFamily="34" charset="0"/>
              <a:cs typeface="Calibri"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rgbClr val="FFFFFF"/>
                </a:solidFill>
                <a:latin typeface="Eras Demi ITC" pitchFamily="34" charset="0"/>
              </a:rPr>
              <a:t>His Tribe</a:t>
            </a:r>
            <a:endParaRPr lang="en-US" sz="2400" spc="-300" dirty="0">
              <a:solidFill>
                <a:srgbClr val="FFFFFF"/>
              </a:solidFill>
              <a:latin typeface="Eras Demi ITC" pitchFamily="34" charset="0"/>
            </a:endParaRPr>
          </a:p>
        </p:txBody>
      </p:sp>
    </p:spTree>
    <p:extLst>
      <p:ext uri="{BB962C8B-B14F-4D97-AF65-F5344CB8AC3E}">
        <p14:creationId xmlns:p14="http://schemas.microsoft.com/office/powerpoint/2010/main" val="29076882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christadelphianstudies.com/VistaII/Images/Ezekiels%20Temple%20Images/Temple-Vie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404664"/>
            <a:ext cx="7200800" cy="51989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179512" y="908720"/>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The Prayer of </a:t>
            </a:r>
            <a:r>
              <a:rPr lang="en-US" sz="5100" spc="-300" dirty="0" err="1" smtClean="0">
                <a:solidFill>
                  <a:srgbClr val="FFFFFF"/>
                </a:solidFill>
                <a:latin typeface="Eras Demi ITC" pitchFamily="34" charset="0"/>
              </a:rPr>
              <a:t>Jabez</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0" y="5561945"/>
            <a:ext cx="9144000" cy="1323439"/>
          </a:xfrm>
          <a:prstGeom prst="rect">
            <a:avLst/>
          </a:prstGeom>
          <a:noFill/>
          <a:ln>
            <a:noFill/>
          </a:ln>
          <a:effectLst/>
          <a:extLst/>
        </p:spPr>
        <p:txBody>
          <a:bodyPr wrap="square">
            <a:spAutoFit/>
          </a:bodyPr>
          <a:lstStyle/>
          <a:p>
            <a:pPr fontAlgn="base">
              <a:spcBef>
                <a:spcPct val="0"/>
              </a:spcBef>
              <a:spcAft>
                <a:spcPct val="0"/>
              </a:spcAft>
            </a:pPr>
            <a:r>
              <a:rPr lang="en-US" sz="4000" dirty="0" smtClean="0">
                <a:solidFill>
                  <a:srgbClr val="002060"/>
                </a:solidFill>
                <a:latin typeface="Eras Bold ITC" pitchFamily="34" charset="0"/>
              </a:rPr>
              <a:t>Class 4</a:t>
            </a:r>
          </a:p>
          <a:p>
            <a:pPr fontAlgn="base">
              <a:spcBef>
                <a:spcPct val="0"/>
              </a:spcBef>
              <a:spcAft>
                <a:spcPct val="0"/>
              </a:spcAft>
            </a:pPr>
            <a:r>
              <a:rPr lang="en-US" sz="4000" dirty="0" smtClean="0">
                <a:solidFill>
                  <a:srgbClr val="C00000"/>
                </a:solidFill>
                <a:latin typeface="Eras Bold ITC" pitchFamily="34" charset="0"/>
              </a:rPr>
              <a:t>His Joy: “God granted his request”</a:t>
            </a:r>
            <a:endParaRPr lang="en-US" sz="4000" dirty="0">
              <a:solidFill>
                <a:srgbClr val="C00000"/>
              </a:solidFill>
              <a:latin typeface="Eras Bold ITC" pitchFamily="34" charset="0"/>
            </a:endParaRPr>
          </a:p>
        </p:txBody>
      </p:sp>
    </p:spTree>
    <p:extLst>
      <p:ext uri="{BB962C8B-B14F-4D97-AF65-F5344CB8AC3E}">
        <p14:creationId xmlns:p14="http://schemas.microsoft.com/office/powerpoint/2010/main" val="31449515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2" descr="http://1.bp.blogspot.com/_ciM9uvBdJ30/TK1GKeMcqjI/AAAAAAAAJ8s/Xpy2-ijwA6o/s1600/abraham-stars.jpg"/>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t="-1287" b="-702"/>
          <a:stretch/>
        </p:blipFill>
        <p:spPr bwMode="auto">
          <a:xfrm>
            <a:off x="539552" y="576095"/>
            <a:ext cx="8060213" cy="61652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 Box 4"/>
          <p:cNvSpPr txBox="1">
            <a:spLocks noChangeArrowheads="1"/>
          </p:cNvSpPr>
          <p:nvPr/>
        </p:nvSpPr>
        <p:spPr bwMode="auto">
          <a:xfrm>
            <a:off x="611560" y="1250751"/>
            <a:ext cx="8352928"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200" b="1" i="1" dirty="0" smtClean="0">
                <a:solidFill>
                  <a:srgbClr val="002060"/>
                </a:solidFill>
                <a:latin typeface="Calibri" pitchFamily="34" charset="0"/>
                <a:cs typeface="Calibri" pitchFamily="34" charset="0"/>
              </a:rPr>
              <a:t>Class 1</a:t>
            </a:r>
            <a:r>
              <a:rPr lang="en-US" sz="3200" b="1" dirty="0">
                <a:solidFill>
                  <a:srgbClr val="002060"/>
                </a:solidFill>
                <a:latin typeface="Calibri" pitchFamily="34" charset="0"/>
                <a:cs typeface="Calibri" pitchFamily="34" charset="0"/>
              </a:rPr>
              <a:t>	</a:t>
            </a:r>
            <a:r>
              <a:rPr lang="en-US" sz="3200" b="1" dirty="0" smtClean="0">
                <a:solidFill>
                  <a:srgbClr val="002060"/>
                </a:solidFill>
                <a:latin typeface="Calibri" pitchFamily="34" charset="0"/>
                <a:cs typeface="Calibri" pitchFamily="34" charset="0"/>
              </a:rPr>
              <a:t>His Sorrow                                             		“I bare him with sorrow”</a:t>
            </a:r>
          </a:p>
          <a:p>
            <a:pPr eaLnBrk="1" hangingPunct="1">
              <a:spcBef>
                <a:spcPct val="50000"/>
              </a:spcBef>
            </a:pPr>
            <a:r>
              <a:rPr lang="en-US" sz="3200" b="1" i="1" dirty="0" smtClean="0">
                <a:solidFill>
                  <a:srgbClr val="002060"/>
                </a:solidFill>
                <a:latin typeface="Calibri" pitchFamily="34" charset="0"/>
                <a:cs typeface="Calibri" pitchFamily="34" charset="0"/>
              </a:rPr>
              <a:t>Class 2	</a:t>
            </a:r>
            <a:r>
              <a:rPr lang="en-US" sz="3200" b="1" dirty="0" smtClean="0">
                <a:solidFill>
                  <a:srgbClr val="002060"/>
                </a:solidFill>
                <a:latin typeface="Calibri" pitchFamily="34" charset="0"/>
                <a:cs typeface="Calibri" pitchFamily="34" charset="0"/>
              </a:rPr>
              <a:t>His God                                                         		“</a:t>
            </a:r>
            <a:r>
              <a:rPr lang="en-US" sz="3200" b="1" dirty="0" err="1" smtClean="0">
                <a:solidFill>
                  <a:srgbClr val="002060"/>
                </a:solidFill>
                <a:latin typeface="Calibri" pitchFamily="34" charset="0"/>
                <a:cs typeface="Calibri" pitchFamily="34" charset="0"/>
              </a:rPr>
              <a:t>Jabez</a:t>
            </a:r>
            <a:r>
              <a:rPr lang="en-US" sz="3200" b="1" dirty="0" smtClean="0">
                <a:solidFill>
                  <a:srgbClr val="002060"/>
                </a:solidFill>
                <a:latin typeface="Calibri" pitchFamily="34" charset="0"/>
                <a:cs typeface="Calibri" pitchFamily="34" charset="0"/>
              </a:rPr>
              <a:t> called on the God of Israel”</a:t>
            </a:r>
          </a:p>
          <a:p>
            <a:pPr eaLnBrk="1" hangingPunct="1">
              <a:spcBef>
                <a:spcPct val="50000"/>
              </a:spcBef>
            </a:pPr>
            <a:r>
              <a:rPr lang="en-US" sz="3200" b="1" i="1" dirty="0">
                <a:solidFill>
                  <a:srgbClr val="002060"/>
                </a:solidFill>
                <a:latin typeface="Calibri" pitchFamily="34" charset="0"/>
                <a:cs typeface="Calibri" pitchFamily="34" charset="0"/>
              </a:rPr>
              <a:t>Class </a:t>
            </a:r>
            <a:r>
              <a:rPr lang="en-US" sz="3200" b="1" i="1" dirty="0" smtClean="0">
                <a:solidFill>
                  <a:srgbClr val="002060"/>
                </a:solidFill>
                <a:latin typeface="Calibri" pitchFamily="34" charset="0"/>
                <a:cs typeface="Calibri" pitchFamily="34" charset="0"/>
              </a:rPr>
              <a:t>3</a:t>
            </a:r>
            <a:r>
              <a:rPr lang="en-US" sz="3200" b="1" i="1" dirty="0">
                <a:solidFill>
                  <a:srgbClr val="002060"/>
                </a:solidFill>
                <a:latin typeface="Calibri" pitchFamily="34" charset="0"/>
                <a:cs typeface="Calibri" pitchFamily="34" charset="0"/>
              </a:rPr>
              <a:t>	</a:t>
            </a:r>
            <a:r>
              <a:rPr lang="en-US" sz="3200" b="1" dirty="0" smtClean="0">
                <a:solidFill>
                  <a:srgbClr val="002060"/>
                </a:solidFill>
                <a:latin typeface="Calibri" pitchFamily="34" charset="0"/>
                <a:cs typeface="Calibri" pitchFamily="34" charset="0"/>
              </a:rPr>
              <a:t>His Tribe                                                         </a:t>
            </a:r>
            <a:r>
              <a:rPr lang="en-US" sz="3200" b="1" dirty="0">
                <a:solidFill>
                  <a:srgbClr val="002060"/>
                </a:solidFill>
                <a:latin typeface="Calibri" pitchFamily="34" charset="0"/>
                <a:cs typeface="Calibri" pitchFamily="34" charset="0"/>
              </a:rPr>
              <a:t>		“If Thou wilt bless me</a:t>
            </a:r>
            <a:r>
              <a:rPr lang="en-US" sz="3200" b="1" dirty="0" smtClean="0">
                <a:solidFill>
                  <a:srgbClr val="002060"/>
                </a:solidFill>
                <a:latin typeface="Calibri" pitchFamily="34" charset="0"/>
                <a:cs typeface="Calibri" pitchFamily="34" charset="0"/>
              </a:rPr>
              <a:t>”</a:t>
            </a:r>
          </a:p>
          <a:p>
            <a:pPr eaLnBrk="1" hangingPunct="1">
              <a:spcBef>
                <a:spcPct val="50000"/>
              </a:spcBef>
            </a:pPr>
            <a:r>
              <a:rPr lang="en-US" sz="3200" b="1" i="1" dirty="0" smtClean="0">
                <a:solidFill>
                  <a:srgbClr val="002060"/>
                </a:solidFill>
                <a:latin typeface="Calibri" pitchFamily="34" charset="0"/>
                <a:cs typeface="Calibri" pitchFamily="34" charset="0"/>
              </a:rPr>
              <a:t>Exhort. 	</a:t>
            </a:r>
            <a:r>
              <a:rPr lang="en-US" sz="3200" b="1" dirty="0" smtClean="0">
                <a:solidFill>
                  <a:srgbClr val="002060"/>
                </a:solidFill>
                <a:latin typeface="Calibri" pitchFamily="34" charset="0"/>
                <a:cs typeface="Calibri" pitchFamily="34" charset="0"/>
              </a:rPr>
              <a:t>His Joy                                              			“God granted his request”</a:t>
            </a:r>
          </a:p>
        </p:txBody>
      </p:sp>
      <p:sp>
        <p:nvSpPr>
          <p:cNvPr id="6" name="Text Box 8"/>
          <p:cNvSpPr txBox="1">
            <a:spLocks noChangeArrowheads="1"/>
          </p:cNvSpPr>
          <p:nvPr/>
        </p:nvSpPr>
        <p:spPr bwMode="auto">
          <a:xfrm>
            <a:off x="3203848" y="5971927"/>
            <a:ext cx="5400600" cy="769441"/>
          </a:xfrm>
          <a:prstGeom prst="rect">
            <a:avLst/>
          </a:prstGeom>
          <a:noFill/>
          <a:ln>
            <a:noFill/>
          </a:ln>
          <a:effectLst/>
          <a:extLst/>
        </p:spPr>
        <p:txBody>
          <a:bodyPr wrap="square">
            <a:spAutoFit/>
          </a:bodyPr>
          <a:lstStyle/>
          <a:p>
            <a:pPr algn="r" fontAlgn="base">
              <a:spcBef>
                <a:spcPct val="0"/>
              </a:spcBef>
              <a:spcAft>
                <a:spcPct val="0"/>
              </a:spcAft>
            </a:pPr>
            <a:r>
              <a:rPr lang="en-US" sz="4400" dirty="0" smtClean="0">
                <a:solidFill>
                  <a:srgbClr val="FF0000"/>
                </a:solidFill>
                <a:latin typeface="Eras Bold ITC" pitchFamily="34" charset="0"/>
              </a:rPr>
              <a:t>I Chronicles 4:9-10</a:t>
            </a:r>
            <a:endParaRPr lang="en-US" sz="4400" dirty="0">
              <a:solidFill>
                <a:srgbClr val="FF0000"/>
              </a:solidFill>
              <a:latin typeface="Eras Bold ITC" pitchFamily="34" charset="0"/>
            </a:endParaRPr>
          </a:p>
        </p:txBody>
      </p:sp>
      <p:sp>
        <p:nvSpPr>
          <p:cNvPr id="10" name="Text Box 5"/>
          <p:cNvSpPr txBox="1">
            <a:spLocks noChangeArrowheads="1"/>
          </p:cNvSpPr>
          <p:nvPr/>
        </p:nvSpPr>
        <p:spPr bwMode="auto">
          <a:xfrm>
            <a:off x="179512" y="260648"/>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The Prayer of </a:t>
            </a:r>
            <a:r>
              <a:rPr lang="en-US" sz="5100" spc="-300" dirty="0" err="1" smtClean="0">
                <a:solidFill>
                  <a:srgbClr val="FFFFFF"/>
                </a:solidFill>
                <a:latin typeface="Eras Demi ITC" pitchFamily="34" charset="0"/>
              </a:rPr>
              <a:t>Jabez</a:t>
            </a:r>
            <a:endParaRPr lang="en-US" sz="5100" spc="-300" dirty="0">
              <a:solidFill>
                <a:srgbClr val="FFFFFF"/>
              </a:solidFill>
              <a:latin typeface="Eras Demi ITC" pitchFamily="34" charset="0"/>
            </a:endParaRPr>
          </a:p>
        </p:txBody>
      </p:sp>
    </p:spTree>
    <p:extLst>
      <p:ext uri="{BB962C8B-B14F-4D97-AF65-F5344CB8AC3E}">
        <p14:creationId xmlns:p14="http://schemas.microsoft.com/office/powerpoint/2010/main" val="19575606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4369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6632"/>
            <a:ext cx="9144000" cy="830997"/>
          </a:xfrm>
          <a:prstGeom prst="rect">
            <a:avLst/>
          </a:prstGeom>
          <a:solidFill>
            <a:srgbClr val="00206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Men of Sorrow and Joy</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Content Placeholder 3"/>
          <p:cNvSpPr txBox="1">
            <a:spLocks/>
          </p:cNvSpPr>
          <p:nvPr/>
        </p:nvSpPr>
        <p:spPr>
          <a:xfrm>
            <a:off x="72008" y="908720"/>
            <a:ext cx="9071992" cy="5703440"/>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i="1" dirty="0" smtClean="0">
                <a:latin typeface="Calibri" pitchFamily="34" charset="0"/>
                <a:cs typeface="Calibri" pitchFamily="34" charset="0"/>
              </a:rPr>
              <a:t>Sorrow in her childbirth</a:t>
            </a:r>
            <a:endParaRPr lang="en-CA" i="1" dirty="0" smtClean="0">
              <a:latin typeface="Calibri" pitchFamily="34" charset="0"/>
              <a:cs typeface="Calibri" pitchFamily="34" charset="0"/>
            </a:endParaRPr>
          </a:p>
          <a:p>
            <a:pPr marL="0" indent="0">
              <a:buNone/>
            </a:pPr>
            <a:r>
              <a:rPr lang="en-CA" sz="3000" dirty="0" smtClean="0">
                <a:solidFill>
                  <a:srgbClr val="0066FF"/>
                </a:solidFill>
                <a:latin typeface="Arial Black" pitchFamily="34" charset="0"/>
                <a:cs typeface="Calibri" pitchFamily="34" charset="0"/>
              </a:rPr>
              <a:t>	1Ch. 4:9</a:t>
            </a:r>
            <a:r>
              <a:rPr lang="en-CA" sz="3000" dirty="0" smtClean="0">
                <a:solidFill>
                  <a:srgbClr val="0066FF"/>
                </a:solidFill>
                <a:latin typeface="Calibri" pitchFamily="34" charset="0"/>
                <a:cs typeface="Calibri" pitchFamily="34" charset="0"/>
              </a:rPr>
              <a:t> </a:t>
            </a:r>
            <a:r>
              <a:rPr lang="en-CA" sz="3000" dirty="0" smtClean="0">
                <a:latin typeface="Calibri" pitchFamily="34" charset="0"/>
                <a:cs typeface="Calibri" pitchFamily="34" charset="0"/>
              </a:rPr>
              <a:t>cp.</a:t>
            </a:r>
            <a:r>
              <a:rPr lang="en-CA" sz="3000" dirty="0" smtClean="0">
                <a:solidFill>
                  <a:srgbClr val="0066FF"/>
                </a:solidFill>
                <a:latin typeface="Calibri" pitchFamily="34" charset="0"/>
                <a:cs typeface="Calibri" pitchFamily="34" charset="0"/>
              </a:rPr>
              <a:t> </a:t>
            </a:r>
            <a:r>
              <a:rPr lang="en-CA" sz="3000" dirty="0" smtClean="0">
                <a:solidFill>
                  <a:srgbClr val="C00000"/>
                </a:solidFill>
                <a:latin typeface="Arial Black" pitchFamily="34" charset="0"/>
                <a:cs typeface="Calibri" pitchFamily="34" charset="0"/>
              </a:rPr>
              <a:t>Mat. 1:18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00B050"/>
                </a:solidFill>
                <a:latin typeface="Arial Black" pitchFamily="34" charset="0"/>
                <a:cs typeface="Calibri" pitchFamily="34" charset="0"/>
              </a:rPr>
              <a:t>Lu. 2:3-7</a:t>
            </a:r>
          </a:p>
          <a:p>
            <a:pPr>
              <a:buFont typeface="Symbol" pitchFamily="18" charset="2"/>
              <a:buChar char=""/>
            </a:pPr>
            <a:r>
              <a:rPr lang="en-CA" b="1" i="1" dirty="0" smtClean="0">
                <a:latin typeface="Calibri" pitchFamily="34" charset="0"/>
                <a:cs typeface="Calibri" pitchFamily="34" charset="0"/>
              </a:rPr>
              <a:t>Honour above his brethren</a:t>
            </a:r>
            <a:endParaRPr lang="en-CA" i="1" dirty="0">
              <a:latin typeface="Calibri" pitchFamily="34" charset="0"/>
              <a:cs typeface="Calibri" pitchFamily="34" charset="0"/>
            </a:endParaRPr>
          </a:p>
          <a:p>
            <a:pPr marL="0" indent="0">
              <a:buNone/>
            </a:pPr>
            <a:r>
              <a:rPr lang="en-CA" sz="3000" dirty="0" smtClean="0">
                <a:solidFill>
                  <a:srgbClr val="0066FF"/>
                </a:solidFill>
                <a:latin typeface="Arial Black" pitchFamily="34" charset="0"/>
                <a:cs typeface="Calibri" pitchFamily="34" charset="0"/>
              </a:rPr>
              <a:t>    1Ch</a:t>
            </a:r>
            <a:r>
              <a:rPr lang="en-CA" sz="3000" dirty="0">
                <a:solidFill>
                  <a:srgbClr val="0066FF"/>
                </a:solidFill>
                <a:latin typeface="Arial Black" pitchFamily="34" charset="0"/>
                <a:cs typeface="Calibri" pitchFamily="34" charset="0"/>
              </a:rPr>
              <a:t>. 4:9</a:t>
            </a:r>
            <a:r>
              <a:rPr lang="en-CA" sz="3000" dirty="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C00000"/>
                </a:solidFill>
                <a:latin typeface="Arial Black" pitchFamily="34" charset="0"/>
                <a:cs typeface="Calibri" pitchFamily="34" charset="0"/>
              </a:rPr>
              <a:t>Jn. 7:3-5; Mk. 3:31</a:t>
            </a:r>
            <a:r>
              <a:rPr lang="en-CA" sz="3000" dirty="0">
                <a:latin typeface="Calibri" pitchFamily="34" charset="0"/>
                <a:cs typeface="Calibri" pitchFamily="34" charset="0"/>
              </a:rPr>
              <a:t> </a:t>
            </a:r>
            <a:r>
              <a:rPr lang="en-CA" sz="3000" dirty="0" smtClean="0">
                <a:latin typeface="Calibri" pitchFamily="34" charset="0"/>
                <a:cs typeface="Calibri" pitchFamily="34" charset="0"/>
              </a:rPr>
              <a:t>ct.</a:t>
            </a:r>
            <a:r>
              <a:rPr lang="en-CA" sz="3000" dirty="0" smtClean="0">
                <a:solidFill>
                  <a:srgbClr val="0066FF"/>
                </a:solidFill>
                <a:latin typeface="Calibri" pitchFamily="34" charset="0"/>
                <a:cs typeface="Calibri" pitchFamily="34" charset="0"/>
              </a:rPr>
              <a:t> </a:t>
            </a:r>
            <a:r>
              <a:rPr lang="en-CA" sz="3000" dirty="0" smtClean="0">
                <a:solidFill>
                  <a:srgbClr val="00B050"/>
                </a:solidFill>
                <a:latin typeface="Arial Black" pitchFamily="34" charset="0"/>
                <a:cs typeface="Calibri" pitchFamily="34" charset="0"/>
              </a:rPr>
              <a:t>Ac. 1:14</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Prayer in his sorrow</a:t>
            </a:r>
            <a:endParaRPr lang="en-CA" i="1" dirty="0" smtClean="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C00000"/>
                </a:solidFill>
                <a:latin typeface="Arial Black" pitchFamily="34" charset="0"/>
                <a:cs typeface="Calibri" pitchFamily="34" charset="0"/>
              </a:rPr>
              <a:t>Lu. 22:42</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Protection of God`s hand</a:t>
            </a:r>
            <a:endParaRPr lang="en-CA" sz="3000"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C00000"/>
                </a:solidFill>
                <a:latin typeface="Arial Black" pitchFamily="34" charset="0"/>
                <a:cs typeface="Calibri" pitchFamily="34" charset="0"/>
              </a:rPr>
              <a:t>Isa. 49:2</a:t>
            </a:r>
            <a:endParaRPr lang="en-CA" sz="3000" dirty="0" smtClean="0">
              <a:solidFill>
                <a:srgbClr val="00B050"/>
              </a:solidFill>
              <a:latin typeface="Arial Black" pitchFamily="34" charset="0"/>
              <a:cs typeface="Calibri" pitchFamily="34" charset="0"/>
            </a:endParaRPr>
          </a:p>
          <a:p>
            <a:pPr>
              <a:buFont typeface="Symbol" pitchFamily="18" charset="2"/>
              <a:buChar char=""/>
            </a:pPr>
            <a:r>
              <a:rPr lang="en-CA" sz="3000" b="1" i="1" dirty="0" smtClean="0">
                <a:latin typeface="Calibri" pitchFamily="34" charset="0"/>
                <a:cs typeface="Calibri" pitchFamily="34" charset="0"/>
              </a:rPr>
              <a:t>Deliverance from evil</a:t>
            </a:r>
            <a:endParaRPr lang="en-CA" sz="3000"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4:10</a:t>
            </a:r>
            <a:r>
              <a:rPr lang="en-CA" sz="3000" dirty="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C00000"/>
                </a:solidFill>
                <a:latin typeface="Arial Black" pitchFamily="34" charset="0"/>
                <a:cs typeface="Calibri" pitchFamily="34" charset="0"/>
              </a:rPr>
              <a:t>Mat. 6:13</a:t>
            </a:r>
            <a:endParaRPr lang="en-CA" sz="3000" b="1" dirty="0">
              <a:solidFill>
                <a:srgbClr val="00B050"/>
              </a:solidFill>
              <a:latin typeface="Arial Black" pitchFamily="34" charset="0"/>
              <a:cs typeface="Calibri"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Joy</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7445668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500"/>
                                        <p:tgtEl>
                                          <p:spTgt spid="5">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7" end="7"/>
                                            </p:txEl>
                                          </p:spTgt>
                                        </p:tgtEl>
                                        <p:attrNameLst>
                                          <p:attrName>style.visibility</p:attrName>
                                        </p:attrNameLst>
                                      </p:cBhvr>
                                      <p:to>
                                        <p:strVal val="visible"/>
                                      </p:to>
                                    </p:set>
                                    <p:animEffect transition="in" filter="fade">
                                      <p:cBhvr>
                                        <p:cTn id="34" dur="500"/>
                                        <p:tgtEl>
                                          <p:spTgt spid="5">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animEffect transition="in" filter="fade">
                                      <p:cBhvr>
                                        <p:cTn id="39" dur="500"/>
                                        <p:tgtEl>
                                          <p:spTgt spid="5">
                                            <p:txEl>
                                              <p:pRg st="8" end="8"/>
                                            </p:txEl>
                                          </p:spTgt>
                                        </p:tgtEl>
                                      </p:cBhvr>
                                    </p:animEffect>
                                  </p:childTnLst>
                                </p:cTn>
                              </p:par>
                              <p:par>
                                <p:cTn id="40" presetID="10" presetClass="entr" presetSubtype="0" fill="hold" nodeType="with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fade">
                                      <p:cBhvr>
                                        <p:cTn id="4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16632"/>
            <a:ext cx="9144000" cy="830997"/>
          </a:xfrm>
          <a:prstGeom prst="rect">
            <a:avLst/>
          </a:prstGeom>
          <a:solidFill>
            <a:srgbClr val="002060"/>
          </a:solidFill>
        </p:spPr>
        <p:txBody>
          <a:bodyPr wrap="square">
            <a:spAutoFit/>
          </a:bodyPr>
          <a:lstStyle/>
          <a:p>
            <a:pPr fontAlgn="base">
              <a:spcBef>
                <a:spcPct val="0"/>
              </a:spcBef>
              <a:spcAft>
                <a:spcPct val="0"/>
              </a:spcAft>
            </a:pPr>
            <a:r>
              <a:rPr lang="en-US" sz="4800" dirty="0" smtClean="0">
                <a:solidFill>
                  <a:srgbClr val="FFFFFF"/>
                </a:solidFill>
                <a:effectLst>
                  <a:outerShdw blurRad="50800" dist="38100" algn="l" rotWithShape="0">
                    <a:prstClr val="black">
                      <a:alpha val="40000"/>
                    </a:prstClr>
                  </a:outerShdw>
                </a:effectLst>
                <a:latin typeface="Eras Bold ITC" pitchFamily="34" charset="0"/>
              </a:rPr>
              <a:t>Men of Sorrow and Joy</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5" name="Content Placeholder 3"/>
          <p:cNvSpPr txBox="1">
            <a:spLocks/>
          </p:cNvSpPr>
          <p:nvPr/>
        </p:nvSpPr>
        <p:spPr>
          <a:xfrm>
            <a:off x="72008" y="1412776"/>
            <a:ext cx="9071992" cy="4752528"/>
          </a:xfrm>
          <a:prstGeom prst="rect">
            <a:avLst/>
          </a:prstGeom>
          <a:ln>
            <a:noFill/>
          </a:ln>
        </p:spPr>
        <p:txBody>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Symbol" pitchFamily="18" charset="2"/>
              <a:buChar char=""/>
            </a:pPr>
            <a:r>
              <a:rPr lang="en-CA" b="1" i="1" dirty="0" smtClean="0">
                <a:latin typeface="Calibri" pitchFamily="34" charset="0"/>
                <a:cs typeface="Calibri" pitchFamily="34" charset="0"/>
              </a:rPr>
              <a:t>Man of sorrows</a:t>
            </a:r>
            <a:endParaRPr lang="en-CA" i="1" dirty="0" smtClean="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a:t>
            </a:r>
            <a:r>
              <a:rPr lang="en-CA" sz="3000" dirty="0" smtClean="0">
                <a:solidFill>
                  <a:srgbClr val="0066FF"/>
                </a:solidFill>
                <a:latin typeface="Arial Black" pitchFamily="34" charset="0"/>
                <a:cs typeface="Calibri" pitchFamily="34" charset="0"/>
              </a:rPr>
              <a:t>    1Ch. 4:9-10</a:t>
            </a:r>
            <a:r>
              <a:rPr lang="en-CA" sz="3000" dirty="0" smtClean="0">
                <a:solidFill>
                  <a:srgbClr val="0066FF"/>
                </a:solidFill>
                <a:latin typeface="Calibri" pitchFamily="34" charset="0"/>
                <a:cs typeface="Calibri" pitchFamily="34" charset="0"/>
              </a:rPr>
              <a:t> </a:t>
            </a:r>
            <a:r>
              <a:rPr lang="en-CA" sz="3000" dirty="0" smtClean="0">
                <a:latin typeface="Calibri" pitchFamily="34" charset="0"/>
                <a:cs typeface="Calibri" pitchFamily="34" charset="0"/>
              </a:rPr>
              <a:t>cp.</a:t>
            </a:r>
            <a:r>
              <a:rPr lang="en-CA" sz="3000" dirty="0" smtClean="0">
                <a:solidFill>
                  <a:srgbClr val="0066FF"/>
                </a:solidFill>
                <a:latin typeface="Calibri" pitchFamily="34" charset="0"/>
                <a:cs typeface="Calibri" pitchFamily="34" charset="0"/>
              </a:rPr>
              <a:t> </a:t>
            </a:r>
            <a:r>
              <a:rPr lang="en-CA" sz="3000" dirty="0" smtClean="0">
                <a:solidFill>
                  <a:srgbClr val="C00000"/>
                </a:solidFill>
                <a:latin typeface="Arial Black" pitchFamily="34" charset="0"/>
                <a:cs typeface="Calibri" pitchFamily="34" charset="0"/>
              </a:rPr>
              <a:t>Is. 53:3-4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00B050"/>
                </a:solidFill>
                <a:latin typeface="Arial Black" pitchFamily="34" charset="0"/>
                <a:cs typeface="Calibri" pitchFamily="34" charset="0"/>
              </a:rPr>
              <a:t>Mat 26:36-37</a:t>
            </a:r>
          </a:p>
          <a:p>
            <a:pPr>
              <a:buFont typeface="Symbol" pitchFamily="18" charset="2"/>
              <a:buChar char=""/>
            </a:pPr>
            <a:r>
              <a:rPr lang="en-CA" b="1" i="1" dirty="0" smtClean="0">
                <a:latin typeface="Calibri" pitchFamily="34" charset="0"/>
                <a:cs typeface="Calibri" pitchFamily="34" charset="0"/>
              </a:rPr>
              <a:t>Granting of his request</a:t>
            </a:r>
            <a:endParaRPr lang="en-CA"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C00000"/>
                </a:solidFill>
                <a:latin typeface="Arial Black" pitchFamily="34" charset="0"/>
                <a:cs typeface="Calibri" pitchFamily="34" charset="0"/>
              </a:rPr>
              <a:t>Heb. 5:7</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Blessings of his tribe</a:t>
            </a:r>
            <a:endParaRPr lang="en-CA" i="1" dirty="0" smtClean="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err="1">
                <a:solidFill>
                  <a:srgbClr val="C00000"/>
                </a:solidFill>
                <a:latin typeface="Arial Black" pitchFamily="34" charset="0"/>
                <a:cs typeface="Calibri" pitchFamily="34" charset="0"/>
              </a:rPr>
              <a:t>Ge</a:t>
            </a:r>
            <a:r>
              <a:rPr lang="en-CA" sz="3000" dirty="0">
                <a:solidFill>
                  <a:srgbClr val="C00000"/>
                </a:solidFill>
                <a:latin typeface="Arial Black" pitchFamily="34" charset="0"/>
                <a:cs typeface="Calibri" pitchFamily="34" charset="0"/>
              </a:rPr>
              <a:t>. </a:t>
            </a:r>
            <a:r>
              <a:rPr lang="en-CA" sz="3000" dirty="0" smtClean="0">
                <a:solidFill>
                  <a:srgbClr val="C00000"/>
                </a:solidFill>
                <a:latin typeface="Arial Black" pitchFamily="34" charset="0"/>
                <a:cs typeface="Calibri" pitchFamily="34" charset="0"/>
              </a:rPr>
              <a:t>49:9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00B050"/>
                </a:solidFill>
                <a:latin typeface="Arial Black" pitchFamily="34" charset="0"/>
                <a:cs typeface="Calibri" pitchFamily="34" charset="0"/>
              </a:rPr>
              <a:t>Rev. 5:5</a:t>
            </a:r>
            <a:endParaRPr lang="en-CA" sz="3000" dirty="0">
              <a:solidFill>
                <a:srgbClr val="00B050"/>
              </a:solidFill>
              <a:latin typeface="Arial Black" pitchFamily="34" charset="0"/>
              <a:cs typeface="Calibri" pitchFamily="34" charset="0"/>
            </a:endParaRPr>
          </a:p>
          <a:p>
            <a:pPr>
              <a:buFont typeface="Symbol" pitchFamily="18" charset="2"/>
              <a:buChar char=""/>
            </a:pPr>
            <a:r>
              <a:rPr lang="en-CA" b="1" i="1" dirty="0" smtClean="0">
                <a:latin typeface="Calibri" pitchFamily="34" charset="0"/>
                <a:cs typeface="Calibri" pitchFamily="34" charset="0"/>
              </a:rPr>
              <a:t>Reward of his inheritance</a:t>
            </a:r>
            <a:endParaRPr lang="en-CA" sz="3000" i="1" dirty="0">
              <a:latin typeface="Calibri" pitchFamily="34" charset="0"/>
              <a:cs typeface="Calibri" pitchFamily="34" charset="0"/>
            </a:endParaRPr>
          </a:p>
          <a:p>
            <a:pPr marL="0" indent="0">
              <a:buNone/>
            </a:pPr>
            <a:r>
              <a:rPr lang="en-CA" sz="3000" dirty="0">
                <a:solidFill>
                  <a:srgbClr val="0066FF"/>
                </a:solidFill>
                <a:latin typeface="Arial Black" pitchFamily="34" charset="0"/>
                <a:cs typeface="Calibri" pitchFamily="34" charset="0"/>
              </a:rPr>
              <a:t>	1Ch. </a:t>
            </a:r>
            <a:r>
              <a:rPr lang="en-CA" sz="3000" dirty="0" smtClean="0">
                <a:solidFill>
                  <a:srgbClr val="0066FF"/>
                </a:solidFill>
                <a:latin typeface="Arial Black" pitchFamily="34" charset="0"/>
                <a:cs typeface="Calibri" pitchFamily="34" charset="0"/>
              </a:rPr>
              <a:t>4:10</a:t>
            </a:r>
            <a:r>
              <a:rPr lang="en-CA" sz="3000" dirty="0" smtClean="0">
                <a:solidFill>
                  <a:srgbClr val="0066FF"/>
                </a:solidFill>
                <a:latin typeface="Calibri" pitchFamily="34" charset="0"/>
                <a:cs typeface="Calibri" pitchFamily="34" charset="0"/>
              </a:rPr>
              <a:t>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C00000"/>
                </a:solidFill>
                <a:latin typeface="Arial Black" pitchFamily="34" charset="0"/>
                <a:cs typeface="Calibri" pitchFamily="34" charset="0"/>
              </a:rPr>
              <a:t>Isa. 53:12 </a:t>
            </a:r>
            <a:r>
              <a:rPr lang="en-CA" sz="3000" dirty="0">
                <a:latin typeface="Calibri" pitchFamily="34" charset="0"/>
                <a:cs typeface="Calibri" pitchFamily="34" charset="0"/>
              </a:rPr>
              <a:t>cp.</a:t>
            </a:r>
            <a:r>
              <a:rPr lang="en-CA" sz="3000" dirty="0">
                <a:solidFill>
                  <a:srgbClr val="0066FF"/>
                </a:solidFill>
                <a:latin typeface="Calibri" pitchFamily="34" charset="0"/>
                <a:cs typeface="Calibri" pitchFamily="34" charset="0"/>
              </a:rPr>
              <a:t> </a:t>
            </a:r>
            <a:r>
              <a:rPr lang="en-CA" sz="3000" dirty="0" smtClean="0">
                <a:solidFill>
                  <a:srgbClr val="00B050"/>
                </a:solidFill>
                <a:latin typeface="Arial Black" pitchFamily="34" charset="0"/>
                <a:cs typeface="Calibri" pitchFamily="34" charset="0"/>
              </a:rPr>
              <a:t>Isa. 54:2-3</a:t>
            </a:r>
            <a:endParaRPr lang="en-CA" sz="3000" dirty="0">
              <a:solidFill>
                <a:srgbClr val="00B050"/>
              </a:solidFill>
              <a:latin typeface="Arial Black" pitchFamily="34" charset="0"/>
              <a:cs typeface="Calibri" pitchFamily="34" charset="0"/>
            </a:endParaRPr>
          </a:p>
        </p:txBody>
      </p:sp>
      <p:sp>
        <p:nvSpPr>
          <p:cNvPr id="7"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Joy</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9906856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animEffect transition="in" filter="fade">
                                      <p:cBhvr>
                                        <p:cTn id="31" dur="500"/>
                                        <p:tgtEl>
                                          <p:spTgt spid="5">
                                            <p:txEl>
                                              <p:pRg st="6" end="6"/>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5">
                                            <p:txEl>
                                              <p:pRg st="7" end="7"/>
                                            </p:txEl>
                                          </p:spTgt>
                                        </p:tgtEl>
                                        <p:attrNameLst>
                                          <p:attrName>style.visibility</p:attrName>
                                        </p:attrNameLst>
                                      </p:cBhvr>
                                      <p:to>
                                        <p:strVal val="visible"/>
                                      </p:to>
                                    </p:set>
                                    <p:animEffect transition="in" filter="fade">
                                      <p:cBhvr>
                                        <p:cTn id="34"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54583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adam-eve2"/>
          <p:cNvPicPr>
            <a:picLocks noChangeAspect="1" noChangeArrowheads="1"/>
          </p:cNvPicPr>
          <p:nvPr/>
        </p:nvPicPr>
        <p:blipFill>
          <a:blip r:embed="rId3">
            <a:duotone>
              <a:prstClr val="black"/>
              <a:srgbClr val="FF0000">
                <a:tint val="45000"/>
                <a:satMod val="400000"/>
              </a:srgbClr>
            </a:duotone>
            <a:extLst>
              <a:ext uri="{28A0092B-C50C-407E-A947-70E740481C1C}">
                <a14:useLocalDpi xmlns:a14="http://schemas.microsoft.com/office/drawing/2010/main" val="0"/>
              </a:ext>
            </a:extLst>
          </a:blip>
          <a:srcRect l="7744" t="6528" r="8643" b="9543"/>
          <a:stretch>
            <a:fillRect/>
          </a:stretch>
        </p:blipFill>
        <p:spPr bwMode="auto">
          <a:xfrm>
            <a:off x="3976377" y="404664"/>
            <a:ext cx="4988111" cy="60486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179512" y="679629"/>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The Prayer of </a:t>
            </a:r>
            <a:r>
              <a:rPr lang="en-US" sz="5100" spc="-300" dirty="0" err="1" smtClean="0">
                <a:solidFill>
                  <a:srgbClr val="FFFFFF"/>
                </a:solidFill>
                <a:latin typeface="Eras Demi ITC" pitchFamily="34" charset="0"/>
              </a:rPr>
              <a:t>Jabez</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972616" y="2572449"/>
            <a:ext cx="6048672" cy="2800767"/>
          </a:xfrm>
          <a:prstGeom prst="rect">
            <a:avLst/>
          </a:prstGeom>
          <a:noFill/>
          <a:ln>
            <a:noFill/>
          </a:ln>
          <a:effectLst/>
          <a:extLst/>
        </p:spPr>
        <p:txBody>
          <a:bodyPr wrap="square">
            <a:spAutoFit/>
          </a:bodyPr>
          <a:lstStyle/>
          <a:p>
            <a:pPr algn="ctr" fontAlgn="base">
              <a:spcBef>
                <a:spcPct val="0"/>
              </a:spcBef>
              <a:spcAft>
                <a:spcPct val="0"/>
              </a:spcAft>
            </a:pPr>
            <a:r>
              <a:rPr lang="en-US" sz="4400" dirty="0">
                <a:solidFill>
                  <a:srgbClr val="C00000"/>
                </a:solidFill>
                <a:latin typeface="Eras Bold ITC" pitchFamily="34" charset="0"/>
              </a:rPr>
              <a:t>Class 1</a:t>
            </a:r>
          </a:p>
          <a:p>
            <a:pPr algn="ctr" fontAlgn="base">
              <a:spcBef>
                <a:spcPct val="0"/>
              </a:spcBef>
              <a:spcAft>
                <a:spcPct val="0"/>
              </a:spcAft>
            </a:pPr>
            <a:r>
              <a:rPr lang="en-US" sz="4400" dirty="0" smtClean="0">
                <a:solidFill>
                  <a:srgbClr val="0070C0"/>
                </a:solidFill>
                <a:latin typeface="Eras Bold ITC" pitchFamily="34" charset="0"/>
              </a:rPr>
              <a:t>His Sorrow:</a:t>
            </a:r>
            <a:endParaRPr lang="en-US" sz="4400" dirty="0">
              <a:solidFill>
                <a:srgbClr val="0070C0"/>
              </a:solidFill>
              <a:latin typeface="Eras Bold ITC" pitchFamily="34" charset="0"/>
            </a:endParaRPr>
          </a:p>
          <a:p>
            <a:pPr algn="ctr" fontAlgn="base">
              <a:spcBef>
                <a:spcPct val="0"/>
              </a:spcBef>
              <a:spcAft>
                <a:spcPct val="0"/>
              </a:spcAft>
            </a:pPr>
            <a:r>
              <a:rPr lang="en-US" sz="4400" dirty="0" smtClean="0">
                <a:solidFill>
                  <a:srgbClr val="0070C0"/>
                </a:solidFill>
                <a:latin typeface="Eras Bold ITC" pitchFamily="34" charset="0"/>
              </a:rPr>
              <a:t>“I bare him           with sorrow”</a:t>
            </a:r>
            <a:endParaRPr lang="en-US" sz="4400" dirty="0">
              <a:solidFill>
                <a:srgbClr val="0070C0"/>
              </a:solidFill>
              <a:latin typeface="Eras Bold ITC" pitchFamily="34" charset="0"/>
            </a:endParaRPr>
          </a:p>
        </p:txBody>
      </p:sp>
    </p:spTree>
    <p:extLst>
      <p:ext uri="{BB962C8B-B14F-4D97-AF65-F5344CB8AC3E}">
        <p14:creationId xmlns:p14="http://schemas.microsoft.com/office/powerpoint/2010/main" val="7632684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1.bp.blogspot.com/_ciM9uvBdJ30/TK1GKeMcqjI/AAAAAAAAJ8s/Xpy2-ijwA6o/s1600/abraham-stars.jpg"/>
          <p:cNvPicPr>
            <a:picLocks noChangeAspect="1" noChangeArrowheads="1"/>
          </p:cNvPicPr>
          <p:nvPr/>
        </p:nvPicPr>
        <p:blipFill rotWithShape="1">
          <a:blip r:embed="rId2">
            <a:lum bright="70000" contrast="-70000"/>
            <a:extLst>
              <a:ext uri="{28A0092B-C50C-407E-A947-70E740481C1C}">
                <a14:useLocalDpi xmlns:a14="http://schemas.microsoft.com/office/drawing/2010/main" val="0"/>
              </a:ext>
            </a:extLst>
          </a:blip>
          <a:srcRect t="-1287" b="-702"/>
          <a:stretch/>
        </p:blipFill>
        <p:spPr bwMode="auto">
          <a:xfrm>
            <a:off x="539552" y="576095"/>
            <a:ext cx="8060213" cy="61652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 Box 4"/>
          <p:cNvSpPr txBox="1">
            <a:spLocks noChangeArrowheads="1"/>
          </p:cNvSpPr>
          <p:nvPr/>
        </p:nvSpPr>
        <p:spPr bwMode="auto">
          <a:xfrm>
            <a:off x="251520" y="1988840"/>
            <a:ext cx="864096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3200" b="1" i="1" dirty="0" smtClean="0">
                <a:solidFill>
                  <a:srgbClr val="002060"/>
                </a:solidFill>
                <a:latin typeface="Calibri" pitchFamily="34" charset="0"/>
                <a:cs typeface="Calibri" pitchFamily="34" charset="0"/>
              </a:rPr>
              <a:t>Strong</a:t>
            </a:r>
            <a:r>
              <a:rPr lang="en-US" sz="3200" b="1" dirty="0">
                <a:solidFill>
                  <a:srgbClr val="002060"/>
                </a:solidFill>
                <a:latin typeface="Calibri" pitchFamily="34" charset="0"/>
                <a:cs typeface="Calibri" pitchFamily="34" charset="0"/>
              </a:rPr>
              <a:t>	</a:t>
            </a:r>
            <a:r>
              <a:rPr lang="en-US" sz="3200" b="1" dirty="0" smtClean="0">
                <a:solidFill>
                  <a:srgbClr val="002060"/>
                </a:solidFill>
                <a:latin typeface="Calibri" pitchFamily="34" charset="0"/>
                <a:cs typeface="Calibri" pitchFamily="34" charset="0"/>
              </a:rPr>
              <a:t>3258 probably from an unused root 			meaning </a:t>
            </a:r>
            <a:r>
              <a:rPr lang="en-US" sz="3200" b="1" dirty="0" smtClean="0">
                <a:solidFill>
                  <a:srgbClr val="0070C0"/>
                </a:solidFill>
                <a:latin typeface="Calibri" pitchFamily="34" charset="0"/>
                <a:cs typeface="Calibri" pitchFamily="34" charset="0"/>
              </a:rPr>
              <a:t>‘to grieve’</a:t>
            </a:r>
            <a:r>
              <a:rPr lang="en-US" sz="3200" b="1" dirty="0" smtClean="0">
                <a:solidFill>
                  <a:srgbClr val="002060"/>
                </a:solidFill>
                <a:latin typeface="Calibri" pitchFamily="34" charset="0"/>
                <a:cs typeface="Calibri" pitchFamily="34" charset="0"/>
              </a:rPr>
              <a:t> – or </a:t>
            </a:r>
            <a:r>
              <a:rPr lang="en-US" sz="3200" b="1" dirty="0" smtClean="0">
                <a:solidFill>
                  <a:srgbClr val="0070C0"/>
                </a:solidFill>
                <a:latin typeface="Calibri" pitchFamily="34" charset="0"/>
                <a:cs typeface="Calibri" pitchFamily="34" charset="0"/>
              </a:rPr>
              <a:t>‘sorrowful’</a:t>
            </a:r>
          </a:p>
          <a:p>
            <a:pPr eaLnBrk="1" hangingPunct="1">
              <a:spcBef>
                <a:spcPct val="50000"/>
              </a:spcBef>
            </a:pPr>
            <a:r>
              <a:rPr lang="en-US" sz="3200" b="1" i="1" dirty="0" smtClean="0">
                <a:solidFill>
                  <a:srgbClr val="002060"/>
                </a:solidFill>
                <a:latin typeface="Calibri" pitchFamily="34" charset="0"/>
                <a:cs typeface="Calibri" pitchFamily="34" charset="0"/>
              </a:rPr>
              <a:t>K&amp;D		</a:t>
            </a:r>
            <a:r>
              <a:rPr lang="en-US" sz="3200" b="1" dirty="0" smtClean="0">
                <a:solidFill>
                  <a:srgbClr val="002060"/>
                </a:solidFill>
                <a:latin typeface="Calibri" pitchFamily="34" charset="0"/>
                <a:cs typeface="Calibri" pitchFamily="34" charset="0"/>
              </a:rPr>
              <a:t>his name is a play on words with the 			word </a:t>
            </a:r>
            <a:r>
              <a:rPr lang="en-US" sz="3200" b="1" dirty="0">
                <a:solidFill>
                  <a:srgbClr val="0070C0"/>
                </a:solidFill>
                <a:latin typeface="Calibri" pitchFamily="34" charset="0"/>
                <a:cs typeface="Calibri" pitchFamily="34" charset="0"/>
              </a:rPr>
              <a:t>sorrow</a:t>
            </a:r>
            <a:endParaRPr lang="en-US" sz="3200" b="1" dirty="0" smtClean="0">
              <a:solidFill>
                <a:srgbClr val="002060"/>
              </a:solidFill>
              <a:latin typeface="Calibri" pitchFamily="34" charset="0"/>
              <a:cs typeface="Calibri" pitchFamily="34" charset="0"/>
            </a:endParaRPr>
          </a:p>
          <a:p>
            <a:pPr eaLnBrk="1" hangingPunct="1">
              <a:spcBef>
                <a:spcPct val="50000"/>
              </a:spcBef>
            </a:pPr>
            <a:r>
              <a:rPr lang="en-US" sz="3200" b="1" i="1" dirty="0" smtClean="0">
                <a:solidFill>
                  <a:srgbClr val="002060"/>
                </a:solidFill>
                <a:latin typeface="Calibri" pitchFamily="34" charset="0"/>
                <a:cs typeface="Calibri" pitchFamily="34" charset="0"/>
              </a:rPr>
              <a:t>ISBE		</a:t>
            </a:r>
            <a:r>
              <a:rPr lang="en-US" sz="3200" b="1" dirty="0">
                <a:solidFill>
                  <a:srgbClr val="002060"/>
                </a:solidFill>
                <a:latin typeface="Calibri" pitchFamily="34" charset="0"/>
                <a:cs typeface="Calibri" pitchFamily="34" charset="0"/>
              </a:rPr>
              <a:t> </a:t>
            </a:r>
            <a:r>
              <a:rPr lang="en-US" sz="3200" b="1" dirty="0" smtClean="0">
                <a:solidFill>
                  <a:srgbClr val="0070C0"/>
                </a:solidFill>
                <a:latin typeface="Calibri" pitchFamily="34" charset="0"/>
                <a:cs typeface="Calibri" pitchFamily="34" charset="0"/>
              </a:rPr>
              <a:t>‘sorrow’</a:t>
            </a:r>
          </a:p>
          <a:p>
            <a:pPr eaLnBrk="1" hangingPunct="1">
              <a:spcBef>
                <a:spcPct val="50000"/>
              </a:spcBef>
            </a:pPr>
            <a:r>
              <a:rPr lang="en-US" sz="3200" b="1" i="1" dirty="0" err="1" smtClean="0">
                <a:solidFill>
                  <a:srgbClr val="002060"/>
                </a:solidFill>
                <a:latin typeface="Calibri" pitchFamily="34" charset="0"/>
                <a:cs typeface="Calibri" pitchFamily="34" charset="0"/>
              </a:rPr>
              <a:t>Gesenius</a:t>
            </a:r>
            <a:r>
              <a:rPr lang="en-US" sz="3200" b="1" i="1" dirty="0" smtClean="0">
                <a:solidFill>
                  <a:srgbClr val="002060"/>
                </a:solidFill>
                <a:latin typeface="Calibri" pitchFamily="34" charset="0"/>
                <a:cs typeface="Calibri" pitchFamily="34" charset="0"/>
              </a:rPr>
              <a:t>	</a:t>
            </a:r>
            <a:r>
              <a:rPr lang="en-US" sz="3200" b="1" dirty="0">
                <a:solidFill>
                  <a:srgbClr val="0070C0"/>
                </a:solidFill>
                <a:latin typeface="Calibri" pitchFamily="34" charset="0"/>
                <a:cs typeface="Calibri" pitchFamily="34" charset="0"/>
              </a:rPr>
              <a:t> </a:t>
            </a:r>
            <a:r>
              <a:rPr lang="en-US" sz="3200" b="1" dirty="0" smtClean="0">
                <a:solidFill>
                  <a:srgbClr val="0070C0"/>
                </a:solidFill>
                <a:latin typeface="Calibri" pitchFamily="34" charset="0"/>
                <a:cs typeface="Calibri" pitchFamily="34" charset="0"/>
              </a:rPr>
              <a:t>‘he causes pain’</a:t>
            </a:r>
          </a:p>
          <a:p>
            <a:pPr eaLnBrk="1" hangingPunct="1">
              <a:spcBef>
                <a:spcPct val="50000"/>
              </a:spcBef>
            </a:pPr>
            <a:r>
              <a:rPr lang="en-US" sz="3200" b="1" i="1" dirty="0" smtClean="0">
                <a:solidFill>
                  <a:srgbClr val="002060"/>
                </a:solidFill>
                <a:latin typeface="Calibri" pitchFamily="34" charset="0"/>
                <a:cs typeface="Calibri" pitchFamily="34" charset="0"/>
              </a:rPr>
              <a:t>BDB    	</a:t>
            </a:r>
            <a:r>
              <a:rPr lang="en-US" sz="3200" b="1" dirty="0" smtClean="0">
                <a:solidFill>
                  <a:srgbClr val="0070C0"/>
                </a:solidFill>
                <a:latin typeface="Calibri" pitchFamily="34" charset="0"/>
                <a:cs typeface="Calibri" pitchFamily="34" charset="0"/>
              </a:rPr>
              <a:t>‘sorrow’</a:t>
            </a:r>
          </a:p>
        </p:txBody>
      </p:sp>
      <p:sp>
        <p:nvSpPr>
          <p:cNvPr id="7" name="Rectangle 6"/>
          <p:cNvSpPr/>
          <p:nvPr/>
        </p:nvSpPr>
        <p:spPr>
          <a:xfrm>
            <a:off x="0" y="116632"/>
            <a:ext cx="9144000" cy="830997"/>
          </a:xfrm>
          <a:prstGeom prst="rect">
            <a:avLst/>
          </a:prstGeom>
          <a:solidFill>
            <a:srgbClr val="C00000"/>
          </a:solidFill>
        </p:spPr>
        <p:txBody>
          <a:bodyPr wrap="square">
            <a:spAutoFit/>
          </a:bodyPr>
          <a:lstStyle/>
          <a:p>
            <a:pPr fontAlgn="base">
              <a:spcBef>
                <a:spcPct val="0"/>
              </a:spcBef>
              <a:spcAft>
                <a:spcPct val="0"/>
              </a:spcAft>
            </a:pPr>
            <a:r>
              <a:rPr lang="en-US" sz="4800" dirty="0">
                <a:solidFill>
                  <a:srgbClr val="FFFFFF"/>
                </a:solidFill>
                <a:effectLst>
                  <a:outerShdw blurRad="50800" dist="38100" algn="l" rotWithShape="0">
                    <a:prstClr val="black">
                      <a:alpha val="40000"/>
                    </a:prstClr>
                  </a:outerShdw>
                </a:effectLst>
                <a:latin typeface="Eras Bold ITC" pitchFamily="34" charset="0"/>
              </a:rPr>
              <a:t>Defining </a:t>
            </a:r>
            <a:r>
              <a:rPr lang="en-US" sz="4800" dirty="0" smtClean="0">
                <a:solidFill>
                  <a:srgbClr val="FFFFFF"/>
                </a:solidFill>
                <a:effectLst>
                  <a:outerShdw blurRad="50800" dist="38100" algn="l" rotWithShape="0">
                    <a:prstClr val="black">
                      <a:alpha val="40000"/>
                    </a:prstClr>
                  </a:outerShdw>
                </a:effectLst>
                <a:latin typeface="Eras Bold ITC" pitchFamily="34" charset="0"/>
              </a:rPr>
              <a:t>“</a:t>
            </a:r>
            <a:r>
              <a:rPr lang="en-US" sz="4800" dirty="0" err="1" smtClean="0">
                <a:solidFill>
                  <a:srgbClr val="FFFFFF"/>
                </a:solidFill>
                <a:effectLst>
                  <a:outerShdw blurRad="50800" dist="38100" algn="l" rotWithShape="0">
                    <a:prstClr val="black">
                      <a:alpha val="40000"/>
                    </a:prstClr>
                  </a:outerShdw>
                </a:effectLst>
                <a:latin typeface="Eras Bold ITC" pitchFamily="34" charset="0"/>
              </a:rPr>
              <a:t>Jabez</a:t>
            </a:r>
            <a:r>
              <a:rPr lang="en-US" sz="4800" dirty="0" smtClean="0">
                <a:solidFill>
                  <a:srgbClr val="FFFFFF"/>
                </a:solidFill>
                <a:effectLst>
                  <a:outerShdw blurRad="50800" dist="38100" algn="l" rotWithShape="0">
                    <a:prstClr val="black">
                      <a:alpha val="40000"/>
                    </a:prstClr>
                  </a:outerShdw>
                </a:effectLst>
                <a:latin typeface="Eras Bold ITC" pitchFamily="34" charset="0"/>
              </a:rPr>
              <a:t>”</a:t>
            </a:r>
            <a:endParaRPr lang="en-US" sz="4800" dirty="0">
              <a:solidFill>
                <a:srgbClr val="FFFFFF"/>
              </a:solidFill>
              <a:effectLst>
                <a:outerShdw blurRad="50800" dist="38100" algn="l" rotWithShape="0">
                  <a:prstClr val="black">
                    <a:alpha val="40000"/>
                  </a:prstClr>
                </a:outerShdw>
              </a:effectLst>
              <a:latin typeface="Eras Bold ITC" pitchFamily="34" charset="0"/>
            </a:endParaRPr>
          </a:p>
        </p:txBody>
      </p:sp>
      <p:sp>
        <p:nvSpPr>
          <p:cNvPr id="8" name="Text Box 8"/>
          <p:cNvSpPr txBox="1">
            <a:spLocks noChangeArrowheads="1"/>
          </p:cNvSpPr>
          <p:nvPr/>
        </p:nvSpPr>
        <p:spPr bwMode="auto">
          <a:xfrm>
            <a:off x="3059832" y="1124744"/>
            <a:ext cx="2448272" cy="769441"/>
          </a:xfrm>
          <a:prstGeom prst="rect">
            <a:avLst/>
          </a:prstGeom>
          <a:noFill/>
          <a:ln>
            <a:noFill/>
          </a:ln>
          <a:effectLst/>
          <a:extLst/>
        </p:spPr>
        <p:txBody>
          <a:bodyPr wrap="square">
            <a:spAutoFit/>
          </a:bodyPr>
          <a:lstStyle/>
          <a:p>
            <a:pPr algn="r" fontAlgn="base">
              <a:spcBef>
                <a:spcPct val="0"/>
              </a:spcBef>
              <a:spcAft>
                <a:spcPct val="0"/>
              </a:spcAft>
            </a:pPr>
            <a:r>
              <a:rPr lang="en-US" sz="4400" dirty="0" smtClean="0">
                <a:solidFill>
                  <a:srgbClr val="FF0000"/>
                </a:solidFill>
                <a:latin typeface="Eras Bold ITC" pitchFamily="34" charset="0"/>
              </a:rPr>
              <a:t>‘</a:t>
            </a:r>
            <a:r>
              <a:rPr lang="en-US" sz="4400" dirty="0" err="1" smtClean="0">
                <a:solidFill>
                  <a:srgbClr val="FF0000"/>
                </a:solidFill>
                <a:latin typeface="Eras Bold ITC" pitchFamily="34" charset="0"/>
              </a:rPr>
              <a:t>yabets</a:t>
            </a:r>
            <a:r>
              <a:rPr lang="en-US" sz="4400" dirty="0" smtClean="0">
                <a:solidFill>
                  <a:srgbClr val="FF0000"/>
                </a:solidFill>
                <a:latin typeface="Eras Bold ITC" pitchFamily="34" charset="0"/>
              </a:rPr>
              <a:t>’</a:t>
            </a:r>
            <a:endParaRPr lang="en-US" sz="4400" dirty="0">
              <a:solidFill>
                <a:srgbClr val="FF0000"/>
              </a:solidFill>
              <a:latin typeface="Eras Bold ITC" pitchFamily="34" charset="0"/>
            </a:endParaRPr>
          </a:p>
        </p:txBody>
      </p:sp>
      <p:sp>
        <p:nvSpPr>
          <p:cNvPr id="6"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Sorrow</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11267944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136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8"/>
          <p:cNvSpPr txBox="1">
            <a:spLocks noChangeArrowheads="1"/>
          </p:cNvSpPr>
          <p:nvPr/>
        </p:nvSpPr>
        <p:spPr bwMode="auto">
          <a:xfrm>
            <a:off x="107503" y="908720"/>
            <a:ext cx="8928991" cy="646331"/>
          </a:xfrm>
          <a:prstGeom prst="rect">
            <a:avLst/>
          </a:prstGeom>
          <a:noFill/>
          <a:ln>
            <a:noFill/>
          </a:ln>
          <a:effectLst/>
          <a:extLst/>
        </p:spPr>
        <p:txBody>
          <a:bodyPr wrap="square">
            <a:spAutoFit/>
          </a:bodyPr>
          <a:lstStyle/>
          <a:p>
            <a:pPr algn="ctr" fontAlgn="base">
              <a:spcBef>
                <a:spcPct val="0"/>
              </a:spcBef>
              <a:spcAft>
                <a:spcPct val="0"/>
              </a:spcAft>
            </a:pPr>
            <a:r>
              <a:rPr lang="en-US" sz="3600" dirty="0" smtClean="0">
                <a:solidFill>
                  <a:srgbClr val="FF0000"/>
                </a:solidFill>
                <a:effectLst>
                  <a:outerShdw blurRad="38100" dist="38100" dir="2700000" algn="tl">
                    <a:srgbClr val="000000">
                      <a:alpha val="43137"/>
                    </a:srgbClr>
                  </a:outerShdw>
                </a:effectLst>
                <a:latin typeface="Eras Bold ITC" pitchFamily="34" charset="0"/>
              </a:rPr>
              <a:t>Learning from his </a:t>
            </a:r>
            <a:r>
              <a:rPr lang="en-US" sz="3600" dirty="0">
                <a:solidFill>
                  <a:srgbClr val="FF0000"/>
                </a:solidFill>
                <a:effectLst>
                  <a:outerShdw blurRad="38100" dist="38100" dir="2700000" algn="tl">
                    <a:srgbClr val="000000">
                      <a:alpha val="43137"/>
                    </a:srgbClr>
                  </a:outerShdw>
                </a:effectLst>
                <a:latin typeface="Eras Bold ITC" pitchFamily="34" charset="0"/>
              </a:rPr>
              <a:t>s</a:t>
            </a:r>
            <a:r>
              <a:rPr lang="en-US" sz="3600" dirty="0" smtClean="0">
                <a:solidFill>
                  <a:srgbClr val="FF0000"/>
                </a:solidFill>
                <a:effectLst>
                  <a:outerShdw blurRad="38100" dist="38100" dir="2700000" algn="tl">
                    <a:srgbClr val="000000">
                      <a:alpha val="43137"/>
                    </a:srgbClr>
                  </a:outerShdw>
                </a:effectLst>
                <a:latin typeface="Eras Bold ITC" pitchFamily="34" charset="0"/>
              </a:rPr>
              <a:t>orrow</a:t>
            </a:r>
          </a:p>
        </p:txBody>
      </p:sp>
      <p:sp>
        <p:nvSpPr>
          <p:cNvPr id="6" name="Text Box 5"/>
          <p:cNvSpPr txBox="1">
            <a:spLocks noChangeArrowheads="1"/>
          </p:cNvSpPr>
          <p:nvPr/>
        </p:nvSpPr>
        <p:spPr bwMode="auto">
          <a:xfrm>
            <a:off x="285749" y="116632"/>
            <a:ext cx="8572500" cy="830997"/>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fontAlgn="base">
              <a:spcBef>
                <a:spcPct val="0"/>
              </a:spcBef>
              <a:spcAft>
                <a:spcPct val="0"/>
              </a:spcAft>
            </a:pPr>
            <a:r>
              <a:rPr lang="en-US" sz="4800" spc="-300" dirty="0" smtClean="0">
                <a:solidFill>
                  <a:srgbClr val="FFFFFF"/>
                </a:solidFill>
                <a:latin typeface="Eras Demi ITC" pitchFamily="34" charset="0"/>
              </a:rPr>
              <a:t>Summary</a:t>
            </a:r>
            <a:endParaRPr lang="en-US" sz="4800" spc="-300" dirty="0">
              <a:solidFill>
                <a:srgbClr val="FFFFFF"/>
              </a:solidFill>
              <a:latin typeface="Eras Demi ITC" pitchFamily="34" charset="0"/>
            </a:endParaRPr>
          </a:p>
        </p:txBody>
      </p:sp>
      <p:sp>
        <p:nvSpPr>
          <p:cNvPr id="7" name="Text Box 4"/>
          <p:cNvSpPr txBox="1">
            <a:spLocks noChangeArrowheads="1"/>
          </p:cNvSpPr>
          <p:nvPr/>
        </p:nvSpPr>
        <p:spPr bwMode="auto">
          <a:xfrm>
            <a:off x="72010" y="1772816"/>
            <a:ext cx="9036494"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CA" sz="4000" b="1" dirty="0" smtClean="0">
                <a:solidFill>
                  <a:srgbClr val="002060"/>
                </a:solidFill>
                <a:latin typeface="Calibri" pitchFamily="34" charset="0"/>
                <a:cs typeface="Calibri" pitchFamily="34" charset="0"/>
              </a:rPr>
              <a:t>There was sorrow in the family of </a:t>
            </a:r>
            <a:r>
              <a:rPr lang="en-CA" sz="4000" b="1" dirty="0" err="1" smtClean="0">
                <a:solidFill>
                  <a:srgbClr val="002060"/>
                </a:solidFill>
                <a:latin typeface="Calibri" pitchFamily="34" charset="0"/>
                <a:cs typeface="Calibri" pitchFamily="34" charset="0"/>
              </a:rPr>
              <a:t>Jabez</a:t>
            </a:r>
            <a:r>
              <a:rPr lang="en-CA" sz="4000" b="1" dirty="0" smtClean="0">
                <a:solidFill>
                  <a:srgbClr val="002060"/>
                </a:solidFill>
                <a:latin typeface="Calibri" pitchFamily="34" charset="0"/>
                <a:cs typeface="Calibri" pitchFamily="34" charset="0"/>
              </a:rPr>
              <a:t>.  His sorrowing mother named him after it.  While his brothers did nothing,            </a:t>
            </a:r>
            <a:r>
              <a:rPr lang="en-CA" sz="4000" b="1" dirty="0" err="1" smtClean="0">
                <a:solidFill>
                  <a:srgbClr val="002060"/>
                </a:solidFill>
                <a:latin typeface="Calibri" pitchFamily="34" charset="0"/>
                <a:cs typeface="Calibri" pitchFamily="34" charset="0"/>
              </a:rPr>
              <a:t>Jabez</a:t>
            </a:r>
            <a:r>
              <a:rPr lang="en-CA" sz="4000" b="1" dirty="0" smtClean="0">
                <a:solidFill>
                  <a:srgbClr val="002060"/>
                </a:solidFill>
                <a:latin typeface="Calibri" pitchFamily="34" charset="0"/>
                <a:cs typeface="Calibri" pitchFamily="34" charset="0"/>
              </a:rPr>
              <a:t> was more honourable,                   and called on the God of Israel                  to deliver him from his sorrow.              And God granted his request.</a:t>
            </a:r>
            <a:endParaRPr lang="en-US" sz="4000" b="1" dirty="0">
              <a:solidFill>
                <a:srgbClr val="002060"/>
              </a:solidFill>
              <a:latin typeface="Calibri" pitchFamily="34" charset="0"/>
              <a:cs typeface="Calibri"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Sorrow</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28850480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Text Box 8"/>
          <p:cNvSpPr txBox="1">
            <a:spLocks noChangeArrowheads="1"/>
          </p:cNvSpPr>
          <p:nvPr/>
        </p:nvSpPr>
        <p:spPr bwMode="auto">
          <a:xfrm>
            <a:off x="107503" y="980728"/>
            <a:ext cx="8928991" cy="646331"/>
          </a:xfrm>
          <a:prstGeom prst="rect">
            <a:avLst/>
          </a:prstGeom>
          <a:noFill/>
          <a:ln>
            <a:noFill/>
          </a:ln>
          <a:effectLst/>
          <a:extLst/>
        </p:spPr>
        <p:txBody>
          <a:bodyPr wrap="square">
            <a:spAutoFit/>
          </a:bodyPr>
          <a:lstStyle/>
          <a:p>
            <a:pPr algn="ctr" fontAlgn="base">
              <a:spcBef>
                <a:spcPct val="0"/>
              </a:spcBef>
              <a:spcAft>
                <a:spcPct val="0"/>
              </a:spcAft>
            </a:pPr>
            <a:r>
              <a:rPr lang="en-US" sz="3600" dirty="0" smtClean="0">
                <a:solidFill>
                  <a:srgbClr val="FF0000"/>
                </a:solidFill>
                <a:effectLst>
                  <a:outerShdw blurRad="38100" dist="38100" dir="2700000" algn="tl">
                    <a:srgbClr val="000000">
                      <a:alpha val="43137"/>
                    </a:srgbClr>
                  </a:outerShdw>
                </a:effectLst>
                <a:latin typeface="Eras Bold ITC" pitchFamily="34" charset="0"/>
              </a:rPr>
              <a:t>Learning from his Sorrow</a:t>
            </a:r>
          </a:p>
        </p:txBody>
      </p:sp>
      <p:sp>
        <p:nvSpPr>
          <p:cNvPr id="6" name="Text Box 5"/>
          <p:cNvSpPr txBox="1">
            <a:spLocks noChangeArrowheads="1"/>
          </p:cNvSpPr>
          <p:nvPr/>
        </p:nvSpPr>
        <p:spPr bwMode="auto">
          <a:xfrm>
            <a:off x="285749" y="149731"/>
            <a:ext cx="8572500" cy="830997"/>
          </a:xfrm>
          <a:prstGeom prst="rect">
            <a:avLst/>
          </a:prstGeom>
          <a:ln/>
        </p:spPr>
        <p:style>
          <a:lnRef idx="0">
            <a:schemeClr val="accent4"/>
          </a:lnRef>
          <a:fillRef idx="3">
            <a:schemeClr val="accent4"/>
          </a:fillRef>
          <a:effectRef idx="3">
            <a:schemeClr val="accent4"/>
          </a:effectRef>
          <a:fontRef idx="minor">
            <a:schemeClr val="lt1"/>
          </a:fontRef>
        </p:style>
        <p:txBody>
          <a:bodyPr>
            <a:spAutoFit/>
          </a:bodyPr>
          <a:lstStyle/>
          <a:p>
            <a:pPr algn="ctr" fontAlgn="base">
              <a:spcBef>
                <a:spcPct val="0"/>
              </a:spcBef>
              <a:spcAft>
                <a:spcPct val="0"/>
              </a:spcAft>
            </a:pPr>
            <a:r>
              <a:rPr lang="en-US" sz="4800" spc="-300" dirty="0" smtClean="0">
                <a:solidFill>
                  <a:srgbClr val="FFFFFF"/>
                </a:solidFill>
                <a:latin typeface="Eras Demi ITC" pitchFamily="34" charset="0"/>
              </a:rPr>
              <a:t>Summary</a:t>
            </a:r>
            <a:endParaRPr lang="en-US" sz="4800" spc="-300" dirty="0">
              <a:solidFill>
                <a:srgbClr val="FFFFFF"/>
              </a:solidFill>
              <a:latin typeface="Eras Demi ITC" pitchFamily="34" charset="0"/>
            </a:endParaRPr>
          </a:p>
        </p:txBody>
      </p:sp>
      <p:sp>
        <p:nvSpPr>
          <p:cNvPr id="7" name="Text Box 4"/>
          <p:cNvSpPr txBox="1">
            <a:spLocks noChangeArrowheads="1"/>
          </p:cNvSpPr>
          <p:nvPr/>
        </p:nvSpPr>
        <p:spPr bwMode="auto">
          <a:xfrm>
            <a:off x="107504" y="1917407"/>
            <a:ext cx="892899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buFontTx/>
              <a:buChar char="•"/>
            </a:pPr>
            <a:r>
              <a:rPr lang="en-US" sz="3200" b="1" dirty="0" smtClean="0">
                <a:solidFill>
                  <a:srgbClr val="002060"/>
                </a:solidFill>
                <a:latin typeface="Calibri" pitchFamily="34" charset="0"/>
                <a:cs typeface="Calibri" pitchFamily="34" charset="0"/>
              </a:rPr>
              <a:t>In the wisdom of our Heavenly Father, creation has been designed to experience sorrow and feel emptiness that we might hope for something more.</a:t>
            </a:r>
            <a:endParaRPr lang="en-US" sz="3200" b="1" dirty="0" smtClean="0">
              <a:solidFill>
                <a:srgbClr val="00B050"/>
              </a:solidFill>
              <a:latin typeface="Calibri" pitchFamily="34" charset="0"/>
              <a:cs typeface="Calibri" pitchFamily="34" charset="0"/>
            </a:endParaRPr>
          </a:p>
          <a:p>
            <a:pPr eaLnBrk="1" hangingPunct="1">
              <a:spcBef>
                <a:spcPct val="50000"/>
              </a:spcBef>
              <a:buFontTx/>
              <a:buChar char="•"/>
            </a:pPr>
            <a:r>
              <a:rPr lang="en-CA" sz="3200" b="1" dirty="0" smtClean="0">
                <a:solidFill>
                  <a:srgbClr val="002060"/>
                </a:solidFill>
                <a:latin typeface="Calibri" pitchFamily="34" charset="0"/>
                <a:cs typeface="Calibri" pitchFamily="34" charset="0"/>
              </a:rPr>
              <a:t>Faithful families will experience sorrow and suffer trial.  Remember the patriarchs</a:t>
            </a:r>
            <a:r>
              <a:rPr lang="en-CA" sz="3200" b="1" i="1" dirty="0" smtClean="0">
                <a:solidFill>
                  <a:srgbClr val="002060"/>
                </a:solidFill>
                <a:latin typeface="Calibri" pitchFamily="34" charset="0"/>
                <a:cs typeface="Calibri" pitchFamily="34" charset="0"/>
              </a:rPr>
              <a:t>.</a:t>
            </a:r>
          </a:p>
          <a:p>
            <a:pPr eaLnBrk="1" hangingPunct="1">
              <a:spcBef>
                <a:spcPct val="50000"/>
              </a:spcBef>
              <a:buFontTx/>
              <a:buChar char="•"/>
            </a:pPr>
            <a:r>
              <a:rPr lang="en-US" sz="3200" b="1" dirty="0" smtClean="0">
                <a:solidFill>
                  <a:srgbClr val="002060"/>
                </a:solidFill>
                <a:latin typeface="Calibri" pitchFamily="34" charset="0"/>
                <a:cs typeface="Calibri" pitchFamily="34" charset="0"/>
              </a:rPr>
              <a:t>Yahweh is able to use the sorrowful trials in our lives to strengthen us, that we might be able to comfort each other.</a:t>
            </a:r>
            <a:endParaRPr lang="en-US" sz="3200" b="1" dirty="0">
              <a:solidFill>
                <a:srgbClr val="002060"/>
              </a:solidFill>
              <a:latin typeface="Calibri" pitchFamily="34" charset="0"/>
              <a:cs typeface="Calibri" pitchFamily="34" charset="0"/>
            </a:endParaRPr>
          </a:p>
        </p:txBody>
      </p:sp>
      <p:sp>
        <p:nvSpPr>
          <p:cNvPr id="5" name="Text Box 5"/>
          <p:cNvSpPr txBox="1">
            <a:spLocks noChangeArrowheads="1"/>
          </p:cNvSpPr>
          <p:nvPr/>
        </p:nvSpPr>
        <p:spPr bwMode="auto">
          <a:xfrm>
            <a:off x="5256584" y="6381328"/>
            <a:ext cx="3779912" cy="461665"/>
          </a:xfrm>
          <a:prstGeom prst="rect">
            <a:avLst/>
          </a:prstGeom>
          <a:noFill/>
          <a:ln/>
        </p:spPr>
        <p:style>
          <a:lnRef idx="0">
            <a:schemeClr val="accent4"/>
          </a:lnRef>
          <a:fillRef idx="3">
            <a:schemeClr val="accent4"/>
          </a:fillRef>
          <a:effectRef idx="3">
            <a:schemeClr val="accent4"/>
          </a:effectRef>
          <a:fontRef idx="minor">
            <a:schemeClr val="lt1"/>
          </a:fontRef>
        </p:style>
        <p:txBody>
          <a:bodyPr wrap="square">
            <a:spAutoFit/>
          </a:bodyPr>
          <a:lstStyle/>
          <a:p>
            <a:pPr algn="r" fontAlgn="base">
              <a:spcBef>
                <a:spcPct val="0"/>
              </a:spcBef>
              <a:spcAft>
                <a:spcPct val="0"/>
              </a:spcAft>
            </a:pPr>
            <a:r>
              <a:rPr lang="en-US" sz="2400" spc="-300" dirty="0" smtClean="0">
                <a:solidFill>
                  <a:schemeClr val="bg1"/>
                </a:solidFill>
                <a:latin typeface="Eras Demi ITC" pitchFamily="34" charset="0"/>
              </a:rPr>
              <a:t>His Sorrow</a:t>
            </a:r>
            <a:endParaRPr lang="en-US" sz="2400" spc="-300" dirty="0">
              <a:solidFill>
                <a:schemeClr val="bg1"/>
              </a:solidFill>
              <a:latin typeface="Eras Demi ITC" pitchFamily="34" charset="0"/>
            </a:endParaRPr>
          </a:p>
        </p:txBody>
      </p:sp>
    </p:spTree>
    <p:extLst>
      <p:ext uri="{BB962C8B-B14F-4D97-AF65-F5344CB8AC3E}">
        <p14:creationId xmlns:p14="http://schemas.microsoft.com/office/powerpoint/2010/main" val="38896755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artble.com/imgs/9/d/f/124978/jacob_s_drea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88640"/>
            <a:ext cx="6912768" cy="52772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 Box 5"/>
          <p:cNvSpPr txBox="1">
            <a:spLocks noChangeArrowheads="1"/>
          </p:cNvSpPr>
          <p:nvPr/>
        </p:nvSpPr>
        <p:spPr bwMode="auto">
          <a:xfrm>
            <a:off x="179512" y="908720"/>
            <a:ext cx="8856984" cy="877163"/>
          </a:xfrm>
          <a:prstGeom prst="rect">
            <a:avLst/>
          </a:prstGeom>
          <a:ln/>
        </p:spPr>
        <p:style>
          <a:lnRef idx="0">
            <a:schemeClr val="accent4"/>
          </a:lnRef>
          <a:fillRef idx="3">
            <a:schemeClr val="accent4"/>
          </a:fillRef>
          <a:effectRef idx="3">
            <a:schemeClr val="accent4"/>
          </a:effectRef>
          <a:fontRef idx="minor">
            <a:schemeClr val="lt1"/>
          </a:fontRef>
        </p:style>
        <p:txBody>
          <a:bodyPr wrap="square">
            <a:spAutoFit/>
          </a:bodyPr>
          <a:lstStyle/>
          <a:p>
            <a:pPr algn="ctr" fontAlgn="base">
              <a:spcBef>
                <a:spcPct val="0"/>
              </a:spcBef>
              <a:spcAft>
                <a:spcPct val="0"/>
              </a:spcAft>
            </a:pPr>
            <a:r>
              <a:rPr lang="en-US" sz="5100" spc="-300" dirty="0" smtClean="0">
                <a:solidFill>
                  <a:srgbClr val="FFFFFF"/>
                </a:solidFill>
                <a:latin typeface="Eras Demi ITC" pitchFamily="34" charset="0"/>
              </a:rPr>
              <a:t>The Prayer of </a:t>
            </a:r>
            <a:r>
              <a:rPr lang="en-US" sz="5100" spc="-300" dirty="0" err="1" smtClean="0">
                <a:solidFill>
                  <a:srgbClr val="FFFFFF"/>
                </a:solidFill>
                <a:latin typeface="Eras Demi ITC" pitchFamily="34" charset="0"/>
              </a:rPr>
              <a:t>Jabez</a:t>
            </a:r>
            <a:endParaRPr lang="en-US" sz="5100" spc="-300" dirty="0">
              <a:solidFill>
                <a:srgbClr val="FFFFFF"/>
              </a:solidFill>
              <a:latin typeface="Eras Demi ITC" pitchFamily="34" charset="0"/>
            </a:endParaRPr>
          </a:p>
        </p:txBody>
      </p:sp>
      <p:sp>
        <p:nvSpPr>
          <p:cNvPr id="4" name="Text Box 8"/>
          <p:cNvSpPr txBox="1">
            <a:spLocks noChangeArrowheads="1"/>
          </p:cNvSpPr>
          <p:nvPr/>
        </p:nvSpPr>
        <p:spPr bwMode="auto">
          <a:xfrm>
            <a:off x="72009" y="4566607"/>
            <a:ext cx="9036495" cy="2246769"/>
          </a:xfrm>
          <a:prstGeom prst="rect">
            <a:avLst/>
          </a:prstGeom>
          <a:noFill/>
          <a:ln>
            <a:noFill/>
          </a:ln>
          <a:effectLst/>
          <a:extLst/>
        </p:spPr>
        <p:txBody>
          <a:bodyPr wrap="square">
            <a:spAutoFit/>
          </a:bodyPr>
          <a:lstStyle/>
          <a:p>
            <a:pPr algn="ctr" fontAlgn="base">
              <a:spcBef>
                <a:spcPct val="0"/>
              </a:spcBef>
              <a:spcAft>
                <a:spcPct val="0"/>
              </a:spcAft>
            </a:pPr>
            <a:r>
              <a:rPr lang="en-US" sz="4000" dirty="0" smtClean="0">
                <a:solidFill>
                  <a:srgbClr val="FFCC66"/>
                </a:solidFill>
                <a:latin typeface="Eras Bold ITC" pitchFamily="34" charset="0"/>
              </a:rPr>
              <a:t>Class 2</a:t>
            </a:r>
          </a:p>
          <a:p>
            <a:pPr algn="ctr" fontAlgn="base">
              <a:spcBef>
                <a:spcPct val="0"/>
              </a:spcBef>
              <a:spcAft>
                <a:spcPct val="0"/>
              </a:spcAft>
            </a:pPr>
            <a:endParaRPr lang="en-US" sz="2000" dirty="0" smtClean="0">
              <a:solidFill>
                <a:srgbClr val="FFFF00"/>
              </a:solidFill>
              <a:latin typeface="Eras Bold ITC" pitchFamily="34" charset="0"/>
            </a:endParaRPr>
          </a:p>
          <a:p>
            <a:pPr algn="ctr" fontAlgn="base">
              <a:spcBef>
                <a:spcPct val="0"/>
              </a:spcBef>
              <a:spcAft>
                <a:spcPct val="0"/>
              </a:spcAft>
            </a:pPr>
            <a:r>
              <a:rPr lang="en-US" sz="4000" dirty="0" smtClean="0">
                <a:solidFill>
                  <a:srgbClr val="C00000"/>
                </a:solidFill>
                <a:latin typeface="Eras Bold ITC" pitchFamily="34" charset="0"/>
              </a:rPr>
              <a:t>His God:</a:t>
            </a:r>
          </a:p>
          <a:p>
            <a:pPr algn="ctr" fontAlgn="base">
              <a:spcBef>
                <a:spcPct val="0"/>
              </a:spcBef>
              <a:spcAft>
                <a:spcPct val="0"/>
              </a:spcAft>
            </a:pPr>
            <a:r>
              <a:rPr lang="en-US" sz="4000" dirty="0" smtClean="0">
                <a:solidFill>
                  <a:srgbClr val="C00000"/>
                </a:solidFill>
                <a:latin typeface="Eras Bold ITC" pitchFamily="34" charset="0"/>
              </a:rPr>
              <a:t>“</a:t>
            </a:r>
            <a:r>
              <a:rPr lang="en-US" sz="4000" dirty="0" err="1" smtClean="0">
                <a:solidFill>
                  <a:srgbClr val="C00000"/>
                </a:solidFill>
                <a:latin typeface="Eras Bold ITC" pitchFamily="34" charset="0"/>
              </a:rPr>
              <a:t>Jabez</a:t>
            </a:r>
            <a:r>
              <a:rPr lang="en-US" sz="4000" dirty="0" smtClean="0">
                <a:solidFill>
                  <a:srgbClr val="C00000"/>
                </a:solidFill>
                <a:latin typeface="Eras Bold ITC" pitchFamily="34" charset="0"/>
              </a:rPr>
              <a:t> called on the God of Israel”</a:t>
            </a:r>
            <a:endParaRPr lang="en-US" sz="4000" dirty="0">
              <a:solidFill>
                <a:srgbClr val="C00000"/>
              </a:solidFill>
              <a:latin typeface="Eras Bold ITC" pitchFamily="34" charset="0"/>
            </a:endParaRPr>
          </a:p>
        </p:txBody>
      </p:sp>
    </p:spTree>
    <p:extLst>
      <p:ext uri="{BB962C8B-B14F-4D97-AF65-F5344CB8AC3E}">
        <p14:creationId xmlns:p14="http://schemas.microsoft.com/office/powerpoint/2010/main" val="37314489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2493</TotalTime>
  <Words>786</Words>
  <Application>Microsoft Office PowerPoint</Application>
  <PresentationFormat>On-screen Show (4:3)</PresentationFormat>
  <Paragraphs>192</Paragraphs>
  <Slides>33</Slides>
  <Notes>20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JMMJ</dc:creator>
  <cp:lastModifiedBy>JMMJ</cp:lastModifiedBy>
  <cp:revision>65</cp:revision>
  <dcterms:created xsi:type="dcterms:W3CDTF">2011-08-04T22:07:47Z</dcterms:created>
  <dcterms:modified xsi:type="dcterms:W3CDTF">2013-07-23T19:25:09Z</dcterms:modified>
</cp:coreProperties>
</file>