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5" r:id="rId2"/>
    <p:sldMasterId id="2147483671" r:id="rId3"/>
    <p:sldMasterId id="2147483705" r:id="rId4"/>
  </p:sldMasterIdLst>
  <p:notesMasterIdLst>
    <p:notesMasterId r:id="rId50"/>
  </p:notesMasterIdLst>
  <p:sldIdLst>
    <p:sldId id="300" r:id="rId5"/>
    <p:sldId id="301" r:id="rId6"/>
    <p:sldId id="302" r:id="rId7"/>
    <p:sldId id="308" r:id="rId8"/>
    <p:sldId id="304" r:id="rId9"/>
    <p:sldId id="284" r:id="rId10"/>
    <p:sldId id="285" r:id="rId11"/>
    <p:sldId id="286" r:id="rId12"/>
    <p:sldId id="287" r:id="rId13"/>
    <p:sldId id="288" r:id="rId14"/>
    <p:sldId id="290" r:id="rId15"/>
    <p:sldId id="305" r:id="rId16"/>
    <p:sldId id="277" r:id="rId17"/>
    <p:sldId id="258" r:id="rId18"/>
    <p:sldId id="259" r:id="rId19"/>
    <p:sldId id="260" r:id="rId20"/>
    <p:sldId id="261" r:id="rId21"/>
    <p:sldId id="276" r:id="rId22"/>
    <p:sldId id="262" r:id="rId23"/>
    <p:sldId id="263" r:id="rId24"/>
    <p:sldId id="264" r:id="rId25"/>
    <p:sldId id="265" r:id="rId26"/>
    <p:sldId id="291" r:id="rId27"/>
    <p:sldId id="306" r:id="rId28"/>
    <p:sldId id="307" r:id="rId29"/>
    <p:sldId id="278" r:id="rId30"/>
    <p:sldId id="269" r:id="rId31"/>
    <p:sldId id="266" r:id="rId32"/>
    <p:sldId id="274" r:id="rId33"/>
    <p:sldId id="267" r:id="rId34"/>
    <p:sldId id="268" r:id="rId35"/>
    <p:sldId id="309" r:id="rId36"/>
    <p:sldId id="270" r:id="rId37"/>
    <p:sldId id="310" r:id="rId38"/>
    <p:sldId id="279" r:id="rId39"/>
    <p:sldId id="280" r:id="rId40"/>
    <p:sldId id="271" r:id="rId41"/>
    <p:sldId id="272" r:id="rId42"/>
    <p:sldId id="273" r:id="rId43"/>
    <p:sldId id="275" r:id="rId44"/>
    <p:sldId id="292" r:id="rId45"/>
    <p:sldId id="293" r:id="rId46"/>
    <p:sldId id="294" r:id="rId47"/>
    <p:sldId id="289" r:id="rId48"/>
    <p:sldId id="303"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FFFF"/>
    <a:srgbClr val="00FF00"/>
    <a:srgbClr val="663300"/>
    <a:srgbClr val="FE5A08"/>
    <a:srgbClr val="FE6CA7"/>
    <a:srgbClr val="DDAEA9"/>
    <a:srgbClr val="FD4909"/>
    <a:srgbClr val="FE4E10"/>
    <a:srgbClr val="F37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0" autoAdjust="0"/>
    <p:restoredTop sz="94656" autoAdjust="0"/>
  </p:normalViewPr>
  <p:slideViewPr>
    <p:cSldViewPr>
      <p:cViewPr varScale="1">
        <p:scale>
          <a:sx n="77" d="100"/>
          <a:sy n="77" d="100"/>
        </p:scale>
        <p:origin x="-10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BD569-EB3B-4E4D-B410-2BEFEACA8AF4}" type="datetimeFigureOut">
              <a:rPr lang="en-US" smtClean="0"/>
              <a:t>7/30/2013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34D0B-1494-4A27-BAD1-80C13D7FC0F6}" type="slidenum">
              <a:rPr lang="en-US" smtClean="0"/>
              <a:t>‹#›</a:t>
            </a:fld>
            <a:endParaRPr lang="en-US"/>
          </a:p>
        </p:txBody>
      </p:sp>
    </p:spTree>
    <p:extLst>
      <p:ext uri="{BB962C8B-B14F-4D97-AF65-F5344CB8AC3E}">
        <p14:creationId xmlns:p14="http://schemas.microsoft.com/office/powerpoint/2010/main" val="334363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ADF6E0-C383-44EF-9A73-B6150403F75C}"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12</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24</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25</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32</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34</a:t>
            </a:fld>
            <a:endParaRPr lang="en-US"/>
          </a:p>
        </p:txBody>
      </p:sp>
    </p:spTree>
    <p:extLst>
      <p:ext uri="{BB962C8B-B14F-4D97-AF65-F5344CB8AC3E}">
        <p14:creationId xmlns:p14="http://schemas.microsoft.com/office/powerpoint/2010/main" val="68302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7033B7A5-99FA-43ED-9B92-8A9EF478B0F9}" type="slidenum">
              <a:rPr lang="en-US"/>
              <a:pPr/>
              <a:t>42</a:t>
            </a:fld>
            <a:endParaRPr lang="en-US"/>
          </a:p>
        </p:txBody>
      </p:sp>
    </p:spTree>
    <p:extLst>
      <p:ext uri="{BB962C8B-B14F-4D97-AF65-F5344CB8AC3E}">
        <p14:creationId xmlns:p14="http://schemas.microsoft.com/office/powerpoint/2010/main" val="218529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45</a:t>
            </a:fld>
            <a:endParaRPr lang="en-US"/>
          </a:p>
        </p:txBody>
      </p:sp>
    </p:spTree>
    <p:extLst>
      <p:ext uri="{BB962C8B-B14F-4D97-AF65-F5344CB8AC3E}">
        <p14:creationId xmlns:p14="http://schemas.microsoft.com/office/powerpoint/2010/main" val="68302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1229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2292" name="Rectangle 4"/>
          <p:cNvSpPr>
            <a:spLocks noGrp="1" noChangeArrowheads="1"/>
          </p:cNvSpPr>
          <p:nvPr>
            <p:ph type="dt" sz="quarter" idx="2"/>
          </p:nvPr>
        </p:nvSpPr>
        <p:spPr/>
        <p:txBody>
          <a:bodyPr/>
          <a:lstStyle>
            <a:lvl1pPr>
              <a:defRPr/>
            </a:lvl1pPr>
          </a:lstStyle>
          <a:p>
            <a:endParaRPr lang="en-US"/>
          </a:p>
        </p:txBody>
      </p:sp>
      <p:sp>
        <p:nvSpPr>
          <p:cNvPr id="12293" name="Rectangle 5"/>
          <p:cNvSpPr>
            <a:spLocks noGrp="1" noChangeArrowheads="1"/>
          </p:cNvSpPr>
          <p:nvPr>
            <p:ph type="ftr" sz="quarter" idx="3"/>
          </p:nvPr>
        </p:nvSpPr>
        <p:spPr/>
        <p:txBody>
          <a:bodyPr/>
          <a:lstStyle>
            <a:lvl1pPr>
              <a:defRPr/>
            </a:lvl1pPr>
          </a:lstStyle>
          <a:p>
            <a:endParaRPr lang="en-US"/>
          </a:p>
        </p:txBody>
      </p:sp>
      <p:sp>
        <p:nvSpPr>
          <p:cNvPr id="12294" name="Rectangle 6"/>
          <p:cNvSpPr>
            <a:spLocks noGrp="1" noChangeArrowheads="1"/>
          </p:cNvSpPr>
          <p:nvPr>
            <p:ph type="sldNum" sz="quarter" idx="4"/>
          </p:nvPr>
        </p:nvSpPr>
        <p:spPr/>
        <p:txBody>
          <a:bodyPr/>
          <a:lstStyle>
            <a:lvl1pPr>
              <a:defRPr/>
            </a:lvl1pPr>
          </a:lstStyle>
          <a:p>
            <a:fld id="{8D444356-4A62-4E59-8C1A-16661F05689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2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tmplLst>
          <p:tmpl lvl="1">
            <p:tnLst>
              <p:par>
                <p:cTn presetID="10" presetClass="entr" presetSubtype="0" fill="hold" nodeType="clickEffect">
                  <p:stCondLst>
                    <p:cond delay="0"/>
                  </p:stCondLst>
                  <p:childTnLst>
                    <p:set>
                      <p:cBhvr>
                        <p:cTn dur="1" fill="hold">
                          <p:stCondLst>
                            <p:cond delay="0"/>
                          </p:stCondLst>
                        </p:cTn>
                        <p:tgtEl>
                          <p:spTgt spid="12291"/>
                        </p:tgtEl>
                        <p:attrNameLst>
                          <p:attrName>style.visibility</p:attrName>
                        </p:attrNameLst>
                      </p:cBhvr>
                      <p:to>
                        <p:strVal val="visible"/>
                      </p:to>
                    </p:set>
                    <p:animEffect transition="in" filter="fade">
                      <p:cBhvr>
                        <p:cTn dur="2000"/>
                        <p:tgtEl>
                          <p:spTgt spid="122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AC7A0D-6E07-4761-8FF9-5B1C3EE53DC2}" type="slidenum">
              <a:rPr lang="en-US"/>
              <a:pPr/>
              <a:t>‹#›</a:t>
            </a:fld>
            <a:endParaRPr lang="en-US"/>
          </a:p>
        </p:txBody>
      </p:sp>
    </p:spTree>
    <p:extLst>
      <p:ext uri="{BB962C8B-B14F-4D97-AF65-F5344CB8AC3E}">
        <p14:creationId xmlns:p14="http://schemas.microsoft.com/office/powerpoint/2010/main" val="2175731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4F8540-8E6E-4D6F-8EFE-99FB861A2C40}" type="slidenum">
              <a:rPr lang="en-US"/>
              <a:pPr/>
              <a:t>‹#›</a:t>
            </a:fld>
            <a:endParaRPr lang="en-US"/>
          </a:p>
        </p:txBody>
      </p:sp>
    </p:spTree>
    <p:extLst>
      <p:ext uri="{BB962C8B-B14F-4D97-AF65-F5344CB8AC3E}">
        <p14:creationId xmlns:p14="http://schemas.microsoft.com/office/powerpoint/2010/main" val="1898682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A401BF6-0285-4685-BAF9-57EF08D07330}" type="slidenum">
              <a:rPr lang="en-US"/>
              <a:pPr/>
              <a:t>‹#›</a:t>
            </a:fld>
            <a:endParaRPr lang="en-US"/>
          </a:p>
        </p:txBody>
      </p:sp>
    </p:spTree>
    <p:extLst>
      <p:ext uri="{BB962C8B-B14F-4D97-AF65-F5344CB8AC3E}">
        <p14:creationId xmlns:p14="http://schemas.microsoft.com/office/powerpoint/2010/main" val="3829856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64514" name="Group 2"/>
          <p:cNvGrpSpPr>
            <a:grpSpLocks/>
          </p:cNvGrpSpPr>
          <p:nvPr/>
        </p:nvGrpSpPr>
        <p:grpSpPr bwMode="auto">
          <a:xfrm>
            <a:off x="4716463" y="5345113"/>
            <a:ext cx="4427537" cy="1512887"/>
            <a:chOff x="2971" y="3367"/>
            <a:chExt cx="2789" cy="953"/>
          </a:xfrm>
        </p:grpSpPr>
        <p:sp>
          <p:nvSpPr>
            <p:cNvPr id="6451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1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452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grpSp>
      <p:sp>
        <p:nvSpPr>
          <p:cNvPr id="64530"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64531"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anose="05000000000000000000" pitchFamily="2" charset="2"/>
              <a:buNone/>
              <a:defRPr sz="3600"/>
            </a:lvl1pPr>
          </a:lstStyle>
          <a:p>
            <a:pPr lvl="0"/>
            <a:r>
              <a:rPr lang="en-US" noProof="0" smtClean="0"/>
              <a:t>Click to edit Master subtitle style</a:t>
            </a:r>
          </a:p>
        </p:txBody>
      </p:sp>
      <p:sp>
        <p:nvSpPr>
          <p:cNvPr id="64532" name="Rectangle 20"/>
          <p:cNvSpPr>
            <a:spLocks noGrp="1" noChangeArrowheads="1"/>
          </p:cNvSpPr>
          <p:nvPr>
            <p:ph type="dt" sz="quarter" idx="2"/>
          </p:nvPr>
        </p:nvSpPr>
        <p:spPr/>
        <p:txBody>
          <a:bodyPr/>
          <a:lstStyle>
            <a:lvl1pPr>
              <a:defRPr/>
            </a:lvl1pPr>
          </a:lstStyle>
          <a:p>
            <a:endParaRPr lang="en-US"/>
          </a:p>
        </p:txBody>
      </p:sp>
      <p:sp>
        <p:nvSpPr>
          <p:cNvPr id="64533" name="Rectangle 21"/>
          <p:cNvSpPr>
            <a:spLocks noGrp="1" noChangeArrowheads="1"/>
          </p:cNvSpPr>
          <p:nvPr>
            <p:ph type="ftr" sz="quarter" idx="3"/>
          </p:nvPr>
        </p:nvSpPr>
        <p:spPr/>
        <p:txBody>
          <a:bodyPr/>
          <a:lstStyle>
            <a:lvl1pPr>
              <a:defRPr/>
            </a:lvl1pPr>
          </a:lstStyle>
          <a:p>
            <a:endParaRPr lang="en-US"/>
          </a:p>
        </p:txBody>
      </p:sp>
      <p:sp>
        <p:nvSpPr>
          <p:cNvPr id="64534" name="Rectangle 22"/>
          <p:cNvSpPr>
            <a:spLocks noGrp="1" noChangeArrowheads="1"/>
          </p:cNvSpPr>
          <p:nvPr>
            <p:ph type="sldNum" sz="quarter" idx="4"/>
          </p:nvPr>
        </p:nvSpPr>
        <p:spPr/>
        <p:txBody>
          <a:bodyPr/>
          <a:lstStyle>
            <a:lvl1pPr>
              <a:defRPr/>
            </a:lvl1pPr>
          </a:lstStyle>
          <a:p>
            <a:fld id="{4AE50438-AF03-4F02-AE3E-38F3ED30F635}"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530"/>
                                        </p:tgtEl>
                                        <p:attrNameLst>
                                          <p:attrName>style.visibility</p:attrName>
                                        </p:attrNameLst>
                                      </p:cBhvr>
                                      <p:to>
                                        <p:strVal val="visible"/>
                                      </p:to>
                                    </p:set>
                                    <p:animEffect transition="in" filter="fade">
                                      <p:cBhvr>
                                        <p:cTn id="7" dur="2000"/>
                                        <p:tgtEl>
                                          <p:spTgt spid="64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31">
                                            <p:txEl>
                                              <p:pRg st="0" end="0"/>
                                            </p:txEl>
                                          </p:spTgt>
                                        </p:tgtEl>
                                        <p:attrNameLst>
                                          <p:attrName>style.visibility</p:attrName>
                                        </p:attrNameLst>
                                      </p:cBhvr>
                                      <p:to>
                                        <p:strVal val="visible"/>
                                      </p:to>
                                    </p:set>
                                    <p:animEffect transition="in" filter="fade">
                                      <p:cBhvr>
                                        <p:cTn id="12" dur="2000"/>
                                        <p:tgtEl>
                                          <p:spTgt spid="64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0" grpId="0"/>
      <p:bldP spid="64531" grpId="0" build="p">
        <p:tmplLst>
          <p:tmpl lvl="1">
            <p:tnLst>
              <p:par>
                <p:cTn presetID="10" presetClass="entr" presetSubtype="0" fill="hold" nodeType="clickEffect">
                  <p:stCondLst>
                    <p:cond delay="0"/>
                  </p:stCondLst>
                  <p:childTnLst>
                    <p:set>
                      <p:cBhvr>
                        <p:cTn dur="1" fill="hold">
                          <p:stCondLst>
                            <p:cond delay="0"/>
                          </p:stCondLst>
                        </p:cTn>
                        <p:tgtEl>
                          <p:spTgt spid="64531"/>
                        </p:tgtEl>
                        <p:attrNameLst>
                          <p:attrName>style.visibility</p:attrName>
                        </p:attrNameLst>
                      </p:cBhvr>
                      <p:to>
                        <p:strVal val="visible"/>
                      </p:to>
                    </p:set>
                    <p:animEffect transition="in" filter="fade">
                      <p:cBhvr>
                        <p:cTn dur="2000"/>
                        <p:tgtEl>
                          <p:spTgt spid="6453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A4081D-763E-4C2A-812D-105CDDB7F4A4}" type="slidenum">
              <a:rPr lang="en-US"/>
              <a:pPr/>
              <a:t>‹#›</a:t>
            </a:fld>
            <a:endParaRPr lang="en-US"/>
          </a:p>
        </p:txBody>
      </p:sp>
    </p:spTree>
    <p:extLst>
      <p:ext uri="{BB962C8B-B14F-4D97-AF65-F5344CB8AC3E}">
        <p14:creationId xmlns:p14="http://schemas.microsoft.com/office/powerpoint/2010/main" val="4280125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28D02A-878C-4A78-8933-EC0915F7B51D}" type="slidenum">
              <a:rPr lang="en-US"/>
              <a:pPr/>
              <a:t>‹#›</a:t>
            </a:fld>
            <a:endParaRPr lang="en-US"/>
          </a:p>
        </p:txBody>
      </p:sp>
    </p:spTree>
    <p:extLst>
      <p:ext uri="{BB962C8B-B14F-4D97-AF65-F5344CB8AC3E}">
        <p14:creationId xmlns:p14="http://schemas.microsoft.com/office/powerpoint/2010/main" val="2923135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6BFD7B-3EB8-4A05-B25C-A7438774F1FD}" type="slidenum">
              <a:rPr lang="en-US"/>
              <a:pPr/>
              <a:t>‹#›</a:t>
            </a:fld>
            <a:endParaRPr lang="en-US"/>
          </a:p>
        </p:txBody>
      </p:sp>
    </p:spTree>
    <p:extLst>
      <p:ext uri="{BB962C8B-B14F-4D97-AF65-F5344CB8AC3E}">
        <p14:creationId xmlns:p14="http://schemas.microsoft.com/office/powerpoint/2010/main" val="3890465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895355A-4A90-4831-B2CF-331E7EB97EE1}" type="slidenum">
              <a:rPr lang="en-US"/>
              <a:pPr/>
              <a:t>‹#›</a:t>
            </a:fld>
            <a:endParaRPr lang="en-US"/>
          </a:p>
        </p:txBody>
      </p:sp>
    </p:spTree>
    <p:extLst>
      <p:ext uri="{BB962C8B-B14F-4D97-AF65-F5344CB8AC3E}">
        <p14:creationId xmlns:p14="http://schemas.microsoft.com/office/powerpoint/2010/main" val="369529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F53CD9A-1B94-42A0-BE87-0E5FFA383579}" type="slidenum">
              <a:rPr lang="en-US"/>
              <a:pPr/>
              <a:t>‹#›</a:t>
            </a:fld>
            <a:endParaRPr lang="en-US"/>
          </a:p>
        </p:txBody>
      </p:sp>
    </p:spTree>
    <p:extLst>
      <p:ext uri="{BB962C8B-B14F-4D97-AF65-F5344CB8AC3E}">
        <p14:creationId xmlns:p14="http://schemas.microsoft.com/office/powerpoint/2010/main" val="3501679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BC96F3-F0C6-42AA-9379-63C8BB05FAB5}" type="slidenum">
              <a:rPr lang="en-US"/>
              <a:pPr/>
              <a:t>‹#›</a:t>
            </a:fld>
            <a:endParaRPr lang="en-US"/>
          </a:p>
        </p:txBody>
      </p:sp>
    </p:spTree>
    <p:extLst>
      <p:ext uri="{BB962C8B-B14F-4D97-AF65-F5344CB8AC3E}">
        <p14:creationId xmlns:p14="http://schemas.microsoft.com/office/powerpoint/2010/main" val="3095554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54CDC9-CA4F-48BF-865D-96F196756141}" type="slidenum">
              <a:rPr lang="en-US"/>
              <a:pPr/>
              <a:t>‹#›</a:t>
            </a:fld>
            <a:endParaRPr lang="en-US"/>
          </a:p>
        </p:txBody>
      </p:sp>
    </p:spTree>
    <p:extLst>
      <p:ext uri="{BB962C8B-B14F-4D97-AF65-F5344CB8AC3E}">
        <p14:creationId xmlns:p14="http://schemas.microsoft.com/office/powerpoint/2010/main" val="2534457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96D798-BF57-4767-9045-C02E46565B29}" type="slidenum">
              <a:rPr lang="en-US"/>
              <a:pPr/>
              <a:t>‹#›</a:t>
            </a:fld>
            <a:endParaRPr lang="en-US"/>
          </a:p>
        </p:txBody>
      </p:sp>
    </p:spTree>
    <p:extLst>
      <p:ext uri="{BB962C8B-B14F-4D97-AF65-F5344CB8AC3E}">
        <p14:creationId xmlns:p14="http://schemas.microsoft.com/office/powerpoint/2010/main" val="3315359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248F63-BC26-428F-BA62-62F044373954}" type="slidenum">
              <a:rPr lang="en-US"/>
              <a:pPr/>
              <a:t>‹#›</a:t>
            </a:fld>
            <a:endParaRPr lang="en-US"/>
          </a:p>
        </p:txBody>
      </p:sp>
    </p:spTree>
    <p:extLst>
      <p:ext uri="{BB962C8B-B14F-4D97-AF65-F5344CB8AC3E}">
        <p14:creationId xmlns:p14="http://schemas.microsoft.com/office/powerpoint/2010/main" val="3853370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7342DE-AF0E-4497-AE2D-E2DD066896E8}" type="slidenum">
              <a:rPr lang="en-US"/>
              <a:pPr/>
              <a:t>‹#›</a:t>
            </a:fld>
            <a:endParaRPr lang="en-US"/>
          </a:p>
        </p:txBody>
      </p:sp>
    </p:spTree>
    <p:extLst>
      <p:ext uri="{BB962C8B-B14F-4D97-AF65-F5344CB8AC3E}">
        <p14:creationId xmlns:p14="http://schemas.microsoft.com/office/powerpoint/2010/main" val="1366045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190F01-2FE2-4487-82E5-AF820F24ADDD}" type="slidenum">
              <a:rPr lang="en-US"/>
              <a:pPr/>
              <a:t>‹#›</a:t>
            </a:fld>
            <a:endParaRPr lang="en-US"/>
          </a:p>
        </p:txBody>
      </p:sp>
    </p:spTree>
    <p:extLst>
      <p:ext uri="{BB962C8B-B14F-4D97-AF65-F5344CB8AC3E}">
        <p14:creationId xmlns:p14="http://schemas.microsoft.com/office/powerpoint/2010/main" val="190337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844B3DE7-C621-499B-A442-92E2C5123C0D}" type="slidenum">
              <a:rPr lang="en-US"/>
              <a:pPr/>
              <a:t>‹#›</a:t>
            </a:fld>
            <a:endParaRPr lang="en-US"/>
          </a:p>
        </p:txBody>
      </p:sp>
    </p:spTree>
    <p:extLst>
      <p:ext uri="{BB962C8B-B14F-4D97-AF65-F5344CB8AC3E}">
        <p14:creationId xmlns:p14="http://schemas.microsoft.com/office/powerpoint/2010/main" val="2972399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78850" name="Picture 2" descr="sunrise-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24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8851" name="Rectangle 3"/>
          <p:cNvSpPr>
            <a:spLocks noGrp="1" noChangeArrowheads="1"/>
          </p:cNvSpPr>
          <p:nvPr>
            <p:ph type="ctrTitle"/>
          </p:nvPr>
        </p:nvSpPr>
        <p:spPr>
          <a:xfrm>
            <a:off x="1600200" y="1752600"/>
            <a:ext cx="6019800" cy="9144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sz="5400" b="1"/>
            </a:lvl1pPr>
          </a:lstStyle>
          <a:p>
            <a:pPr lvl="0"/>
            <a:r>
              <a:rPr lang="en-US" noProof="0" smtClean="0"/>
              <a:t>Click to add title</a:t>
            </a:r>
          </a:p>
        </p:txBody>
      </p:sp>
      <p:sp>
        <p:nvSpPr>
          <p:cNvPr id="78852" name="Rectangle 4"/>
          <p:cNvSpPr>
            <a:spLocks noGrp="1" noChangeArrowheads="1"/>
          </p:cNvSpPr>
          <p:nvPr>
            <p:ph type="subTitle" idx="1"/>
          </p:nvPr>
        </p:nvSpPr>
        <p:spPr>
          <a:xfrm>
            <a:off x="1682750" y="3536950"/>
            <a:ext cx="5861050" cy="1257300"/>
          </a:xfrm>
        </p:spPr>
        <p:txBody>
          <a:bodyPr/>
          <a:lstStyle>
            <a:lvl1pPr marL="0" indent="0" algn="ctr">
              <a:buFontTx/>
              <a:buNone/>
              <a:defRPr sz="2800"/>
            </a:lvl1pPr>
          </a:lstStyle>
          <a:p>
            <a:pPr lvl="0"/>
            <a:r>
              <a:rPr lang="en-US" noProof="0" smtClean="0"/>
              <a:t>Click to edit Master subtitle style</a:t>
            </a:r>
          </a:p>
        </p:txBody>
      </p:sp>
      <p:sp>
        <p:nvSpPr>
          <p:cNvPr id="78853" name="Rectangle 5"/>
          <p:cNvSpPr>
            <a:spLocks noGrp="1" noChangeArrowheads="1"/>
          </p:cNvSpPr>
          <p:nvPr>
            <p:ph type="dt" sz="half" idx="2"/>
          </p:nvPr>
        </p:nvSpPr>
        <p:spPr/>
        <p:txBody>
          <a:bodyPr/>
          <a:lstStyle>
            <a:lvl1pPr>
              <a:defRPr/>
            </a:lvl1pPr>
          </a:lstStyle>
          <a:p>
            <a:endParaRPr lang="en-US"/>
          </a:p>
        </p:txBody>
      </p:sp>
      <p:sp>
        <p:nvSpPr>
          <p:cNvPr id="78854" name="Rectangle 6"/>
          <p:cNvSpPr>
            <a:spLocks noGrp="1" noChangeArrowheads="1"/>
          </p:cNvSpPr>
          <p:nvPr>
            <p:ph type="ftr" sz="quarter" idx="3"/>
          </p:nvPr>
        </p:nvSpPr>
        <p:spPr/>
        <p:txBody>
          <a:bodyPr/>
          <a:lstStyle>
            <a:lvl1pPr>
              <a:defRPr/>
            </a:lvl1pPr>
          </a:lstStyle>
          <a:p>
            <a:endParaRPr lang="en-US"/>
          </a:p>
        </p:txBody>
      </p:sp>
      <p:sp>
        <p:nvSpPr>
          <p:cNvPr id="78855" name="Rectangle 7"/>
          <p:cNvSpPr>
            <a:spLocks noGrp="1" noChangeArrowheads="1"/>
          </p:cNvSpPr>
          <p:nvPr>
            <p:ph type="sldNum" sz="quarter" idx="4"/>
          </p:nvPr>
        </p:nvSpPr>
        <p:spPr/>
        <p:txBody>
          <a:bodyPr/>
          <a:lstStyle>
            <a:lvl1pPr>
              <a:defRPr/>
            </a:lvl1pPr>
          </a:lstStyle>
          <a:p>
            <a:fld id="{6C8AA77B-D232-4960-8074-9B330BEFD207}"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fade">
                                      <p:cBhvr>
                                        <p:cTn id="7" dur="2000"/>
                                        <p:tgtEl>
                                          <p:spTgt spid="78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2">
                                            <p:txEl>
                                              <p:pRg st="0" end="0"/>
                                            </p:txEl>
                                          </p:spTgt>
                                        </p:tgtEl>
                                        <p:attrNameLst>
                                          <p:attrName>style.visibility</p:attrName>
                                        </p:attrNameLst>
                                      </p:cBhvr>
                                      <p:to>
                                        <p:strVal val="visible"/>
                                      </p:to>
                                    </p:set>
                                    <p:animEffect transition="in" filter="fade">
                                      <p:cBhvr>
                                        <p:cTn id="12" dur="2000"/>
                                        <p:tgtEl>
                                          <p:spTgt spid="788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P spid="78852" grpId="0" build="p">
        <p:tmplLst>
          <p:tmpl lvl="1">
            <p:tnLst>
              <p:par>
                <p:cTn presetID="10" presetClass="entr" presetSubtype="0" fill="hold" nodeType="clickEffect">
                  <p:stCondLst>
                    <p:cond delay="0"/>
                  </p:stCondLst>
                  <p:childTnLst>
                    <p:set>
                      <p:cBhvr>
                        <p:cTn dur="1" fill="hold">
                          <p:stCondLst>
                            <p:cond delay="0"/>
                          </p:stCondLst>
                        </p:cTn>
                        <p:tgtEl>
                          <p:spTgt spid="78852"/>
                        </p:tgtEl>
                        <p:attrNameLst>
                          <p:attrName>style.visibility</p:attrName>
                        </p:attrNameLst>
                      </p:cBhvr>
                      <p:to>
                        <p:strVal val="visible"/>
                      </p:to>
                    </p:set>
                    <p:animEffect transition="in" filter="fade">
                      <p:cBhvr>
                        <p:cTn dur="2000"/>
                        <p:tgtEl>
                          <p:spTgt spid="7885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CECF2F-41DE-4C2D-BE77-3BE6807AB328}" type="slidenum">
              <a:rPr lang="en-US"/>
              <a:pPr/>
              <a:t>‹#›</a:t>
            </a:fld>
            <a:endParaRPr lang="en-US"/>
          </a:p>
        </p:txBody>
      </p:sp>
    </p:spTree>
    <p:extLst>
      <p:ext uri="{BB962C8B-B14F-4D97-AF65-F5344CB8AC3E}">
        <p14:creationId xmlns:p14="http://schemas.microsoft.com/office/powerpoint/2010/main" val="1991589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2EE3E-600A-4AB5-813F-150723DA1A10}" type="slidenum">
              <a:rPr lang="en-US"/>
              <a:pPr/>
              <a:t>‹#›</a:t>
            </a:fld>
            <a:endParaRPr lang="en-US"/>
          </a:p>
        </p:txBody>
      </p:sp>
    </p:spTree>
    <p:extLst>
      <p:ext uri="{BB962C8B-B14F-4D97-AF65-F5344CB8AC3E}">
        <p14:creationId xmlns:p14="http://schemas.microsoft.com/office/powerpoint/2010/main" val="3508186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620C9A-B81F-422C-8990-4D8393CA36C4}" type="slidenum">
              <a:rPr lang="en-US"/>
              <a:pPr/>
              <a:t>‹#›</a:t>
            </a:fld>
            <a:endParaRPr lang="en-US"/>
          </a:p>
        </p:txBody>
      </p:sp>
    </p:spTree>
    <p:extLst>
      <p:ext uri="{BB962C8B-B14F-4D97-AF65-F5344CB8AC3E}">
        <p14:creationId xmlns:p14="http://schemas.microsoft.com/office/powerpoint/2010/main" val="1398325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A4B74F-94D6-4106-BC94-F55D0210D1B5}" type="slidenum">
              <a:rPr lang="en-US"/>
              <a:pPr/>
              <a:t>‹#›</a:t>
            </a:fld>
            <a:endParaRPr lang="en-US"/>
          </a:p>
        </p:txBody>
      </p:sp>
    </p:spTree>
    <p:extLst>
      <p:ext uri="{BB962C8B-B14F-4D97-AF65-F5344CB8AC3E}">
        <p14:creationId xmlns:p14="http://schemas.microsoft.com/office/powerpoint/2010/main" val="250027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A0990E-0966-40CE-A6D9-861E7C3AA4D3}" type="slidenum">
              <a:rPr lang="en-US"/>
              <a:pPr/>
              <a:t>‹#›</a:t>
            </a:fld>
            <a:endParaRPr lang="en-US"/>
          </a:p>
        </p:txBody>
      </p:sp>
    </p:spTree>
    <p:extLst>
      <p:ext uri="{BB962C8B-B14F-4D97-AF65-F5344CB8AC3E}">
        <p14:creationId xmlns:p14="http://schemas.microsoft.com/office/powerpoint/2010/main" val="1015447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EA9B51E-04F4-43B7-9F10-B4CF0A37B711}" type="slidenum">
              <a:rPr lang="en-US"/>
              <a:pPr/>
              <a:t>‹#›</a:t>
            </a:fld>
            <a:endParaRPr lang="en-US"/>
          </a:p>
        </p:txBody>
      </p:sp>
    </p:spTree>
    <p:extLst>
      <p:ext uri="{BB962C8B-B14F-4D97-AF65-F5344CB8AC3E}">
        <p14:creationId xmlns:p14="http://schemas.microsoft.com/office/powerpoint/2010/main" val="3255513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8DE201E-DE41-4D3C-8DD8-D5904D55DB7E}" type="slidenum">
              <a:rPr lang="en-US"/>
              <a:pPr/>
              <a:t>‹#›</a:t>
            </a:fld>
            <a:endParaRPr lang="en-US"/>
          </a:p>
        </p:txBody>
      </p:sp>
    </p:spTree>
    <p:extLst>
      <p:ext uri="{BB962C8B-B14F-4D97-AF65-F5344CB8AC3E}">
        <p14:creationId xmlns:p14="http://schemas.microsoft.com/office/powerpoint/2010/main" val="3930856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B32849-50AF-46D4-93DB-139BC65A95AA}" type="slidenum">
              <a:rPr lang="en-US"/>
              <a:pPr/>
              <a:t>‹#›</a:t>
            </a:fld>
            <a:endParaRPr lang="en-US"/>
          </a:p>
        </p:txBody>
      </p:sp>
    </p:spTree>
    <p:extLst>
      <p:ext uri="{BB962C8B-B14F-4D97-AF65-F5344CB8AC3E}">
        <p14:creationId xmlns:p14="http://schemas.microsoft.com/office/powerpoint/2010/main" val="2606213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6A71E8-8EE3-42BD-9A72-69FF7392782F}" type="slidenum">
              <a:rPr lang="en-US"/>
              <a:pPr/>
              <a:t>‹#›</a:t>
            </a:fld>
            <a:endParaRPr lang="en-US"/>
          </a:p>
        </p:txBody>
      </p:sp>
    </p:spTree>
    <p:extLst>
      <p:ext uri="{BB962C8B-B14F-4D97-AF65-F5344CB8AC3E}">
        <p14:creationId xmlns:p14="http://schemas.microsoft.com/office/powerpoint/2010/main" val="392923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B68717-6797-46E4-B2BF-60367CB8A3F0}" type="slidenum">
              <a:rPr lang="en-US"/>
              <a:pPr/>
              <a:t>‹#›</a:t>
            </a:fld>
            <a:endParaRPr lang="en-US"/>
          </a:p>
        </p:txBody>
      </p:sp>
    </p:spTree>
    <p:extLst>
      <p:ext uri="{BB962C8B-B14F-4D97-AF65-F5344CB8AC3E}">
        <p14:creationId xmlns:p14="http://schemas.microsoft.com/office/powerpoint/2010/main" val="2105105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0988"/>
            <a:ext cx="1943100" cy="5434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0988"/>
            <a:ext cx="5676900" cy="5434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466E0D-1C31-4998-8810-7C556F23B54E}" type="slidenum">
              <a:rPr lang="en-US"/>
              <a:pPr/>
              <a:t>‹#›</a:t>
            </a:fld>
            <a:endParaRPr lang="en-US"/>
          </a:p>
        </p:txBody>
      </p:sp>
    </p:spTree>
    <p:extLst>
      <p:ext uri="{BB962C8B-B14F-4D97-AF65-F5344CB8AC3E}">
        <p14:creationId xmlns:p14="http://schemas.microsoft.com/office/powerpoint/2010/main" val="3522659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sunrise-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24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1600200" y="1752600"/>
            <a:ext cx="6019800" cy="9144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sz="5400" b="1"/>
            </a:lvl1pPr>
          </a:lstStyle>
          <a:p>
            <a:pPr lvl="0"/>
            <a:r>
              <a:rPr lang="en-US" noProof="0" smtClean="0"/>
              <a:t>Click to add title</a:t>
            </a:r>
          </a:p>
        </p:txBody>
      </p:sp>
      <p:sp>
        <p:nvSpPr>
          <p:cNvPr id="86020" name="Rectangle 4"/>
          <p:cNvSpPr>
            <a:spLocks noGrp="1" noChangeArrowheads="1"/>
          </p:cNvSpPr>
          <p:nvPr>
            <p:ph type="subTitle" idx="1"/>
          </p:nvPr>
        </p:nvSpPr>
        <p:spPr>
          <a:xfrm>
            <a:off x="1682750" y="3536950"/>
            <a:ext cx="5861050" cy="1257300"/>
          </a:xfrm>
        </p:spPr>
        <p:txBody>
          <a:bodyPr/>
          <a:lstStyle>
            <a:lvl1pPr marL="0" indent="0" algn="ctr">
              <a:buFontTx/>
              <a:buNone/>
              <a:defRPr sz="2800"/>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2D90665-38E9-4BD1-9D84-50144ADB077C}" type="slidenum">
              <a:rPr lang="en-US"/>
              <a:pPr>
                <a:defRPr/>
              </a:pPr>
              <a:t>‹#›</a:t>
            </a:fld>
            <a:endParaRPr lang="en-US"/>
          </a:p>
        </p:txBody>
      </p:sp>
    </p:spTree>
    <p:extLst>
      <p:ext uri="{BB962C8B-B14F-4D97-AF65-F5344CB8AC3E}">
        <p14:creationId xmlns:p14="http://schemas.microsoft.com/office/powerpoint/2010/main" val="4149081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4CE371-7F28-4F95-BACA-5929DF5CD26C}" type="slidenum">
              <a:rPr lang="en-US"/>
              <a:pPr>
                <a:defRPr/>
              </a:pPr>
              <a:t>‹#›</a:t>
            </a:fld>
            <a:endParaRPr lang="en-US"/>
          </a:p>
        </p:txBody>
      </p:sp>
    </p:spTree>
    <p:extLst>
      <p:ext uri="{BB962C8B-B14F-4D97-AF65-F5344CB8AC3E}">
        <p14:creationId xmlns:p14="http://schemas.microsoft.com/office/powerpoint/2010/main" val="2307306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F3720-52BF-4AA7-A5BA-B8502C959969}" type="slidenum">
              <a:rPr lang="en-US"/>
              <a:pPr>
                <a:defRPr/>
              </a:pPr>
              <a:t>‹#›</a:t>
            </a:fld>
            <a:endParaRPr lang="en-US"/>
          </a:p>
        </p:txBody>
      </p:sp>
    </p:spTree>
    <p:extLst>
      <p:ext uri="{BB962C8B-B14F-4D97-AF65-F5344CB8AC3E}">
        <p14:creationId xmlns:p14="http://schemas.microsoft.com/office/powerpoint/2010/main" val="3994596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C1B09-003F-454A-A3A6-4DAF21E236B4}" type="slidenum">
              <a:rPr lang="en-US"/>
              <a:pPr>
                <a:defRPr/>
              </a:pPr>
              <a:t>‹#›</a:t>
            </a:fld>
            <a:endParaRPr lang="en-US"/>
          </a:p>
        </p:txBody>
      </p:sp>
    </p:spTree>
    <p:extLst>
      <p:ext uri="{BB962C8B-B14F-4D97-AF65-F5344CB8AC3E}">
        <p14:creationId xmlns:p14="http://schemas.microsoft.com/office/powerpoint/2010/main" val="1133585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0CEEE2-AF16-4BCF-A3CF-68C2F7A181CF}" type="slidenum">
              <a:rPr lang="en-US"/>
              <a:pPr/>
              <a:t>‹#›</a:t>
            </a:fld>
            <a:endParaRPr lang="en-US"/>
          </a:p>
        </p:txBody>
      </p:sp>
    </p:spTree>
    <p:extLst>
      <p:ext uri="{BB962C8B-B14F-4D97-AF65-F5344CB8AC3E}">
        <p14:creationId xmlns:p14="http://schemas.microsoft.com/office/powerpoint/2010/main" val="1240706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7A21A7-E6D9-4F9A-B17A-4C2C4DF259BE}" type="slidenum">
              <a:rPr lang="en-US"/>
              <a:pPr>
                <a:defRPr/>
              </a:pPr>
              <a:t>‹#›</a:t>
            </a:fld>
            <a:endParaRPr lang="en-US"/>
          </a:p>
        </p:txBody>
      </p:sp>
    </p:spTree>
    <p:extLst>
      <p:ext uri="{BB962C8B-B14F-4D97-AF65-F5344CB8AC3E}">
        <p14:creationId xmlns:p14="http://schemas.microsoft.com/office/powerpoint/2010/main" val="372119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CDF38D-782E-46CD-8158-01F8ACC3F031}" type="slidenum">
              <a:rPr lang="en-US"/>
              <a:pPr>
                <a:defRPr/>
              </a:pPr>
              <a:t>‹#›</a:t>
            </a:fld>
            <a:endParaRPr lang="en-US"/>
          </a:p>
        </p:txBody>
      </p:sp>
    </p:spTree>
    <p:extLst>
      <p:ext uri="{BB962C8B-B14F-4D97-AF65-F5344CB8AC3E}">
        <p14:creationId xmlns:p14="http://schemas.microsoft.com/office/powerpoint/2010/main" val="3140731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591F64-E48D-475F-B549-4C85303E8CB8}" type="slidenum">
              <a:rPr lang="en-US"/>
              <a:pPr>
                <a:defRPr/>
              </a:pPr>
              <a:t>‹#›</a:t>
            </a:fld>
            <a:endParaRPr lang="en-US"/>
          </a:p>
        </p:txBody>
      </p:sp>
    </p:spTree>
    <p:extLst>
      <p:ext uri="{BB962C8B-B14F-4D97-AF65-F5344CB8AC3E}">
        <p14:creationId xmlns:p14="http://schemas.microsoft.com/office/powerpoint/2010/main" val="3988929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F0C44-542D-4FAC-AA71-9C8214FF8775}" type="slidenum">
              <a:rPr lang="en-US"/>
              <a:pPr>
                <a:defRPr/>
              </a:pPr>
              <a:t>‹#›</a:t>
            </a:fld>
            <a:endParaRPr lang="en-US"/>
          </a:p>
        </p:txBody>
      </p:sp>
    </p:spTree>
    <p:extLst>
      <p:ext uri="{BB962C8B-B14F-4D97-AF65-F5344CB8AC3E}">
        <p14:creationId xmlns:p14="http://schemas.microsoft.com/office/powerpoint/2010/main" val="3437506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C9CF5F-8B0E-46FD-A764-F842A187C3BD}" type="slidenum">
              <a:rPr lang="en-US"/>
              <a:pPr>
                <a:defRPr/>
              </a:pPr>
              <a:t>‹#›</a:t>
            </a:fld>
            <a:endParaRPr lang="en-US"/>
          </a:p>
        </p:txBody>
      </p:sp>
    </p:spTree>
    <p:extLst>
      <p:ext uri="{BB962C8B-B14F-4D97-AF65-F5344CB8AC3E}">
        <p14:creationId xmlns:p14="http://schemas.microsoft.com/office/powerpoint/2010/main" val="306582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F52879-EF54-4050-BBD7-7BEFDE88EBCA}" type="slidenum">
              <a:rPr lang="en-US"/>
              <a:pPr>
                <a:defRPr/>
              </a:pPr>
              <a:t>‹#›</a:t>
            </a:fld>
            <a:endParaRPr lang="en-US"/>
          </a:p>
        </p:txBody>
      </p:sp>
    </p:spTree>
    <p:extLst>
      <p:ext uri="{BB962C8B-B14F-4D97-AF65-F5344CB8AC3E}">
        <p14:creationId xmlns:p14="http://schemas.microsoft.com/office/powerpoint/2010/main" val="74099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0988"/>
            <a:ext cx="1943100" cy="5434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0988"/>
            <a:ext cx="5676900" cy="5434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CFF1B-121C-4D37-B45F-7AAF6E6D49A3}" type="slidenum">
              <a:rPr lang="en-US"/>
              <a:pPr>
                <a:defRPr/>
              </a:pPr>
              <a:t>‹#›</a:t>
            </a:fld>
            <a:endParaRPr lang="en-US"/>
          </a:p>
        </p:txBody>
      </p:sp>
    </p:spTree>
    <p:extLst>
      <p:ext uri="{BB962C8B-B14F-4D97-AF65-F5344CB8AC3E}">
        <p14:creationId xmlns:p14="http://schemas.microsoft.com/office/powerpoint/2010/main" val="52961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AEFC144-7CAF-4E69-B241-67104E5B2388}" type="slidenum">
              <a:rPr lang="en-US"/>
              <a:pPr/>
              <a:t>‹#›</a:t>
            </a:fld>
            <a:endParaRPr lang="en-US"/>
          </a:p>
        </p:txBody>
      </p:sp>
    </p:spTree>
    <p:extLst>
      <p:ext uri="{BB962C8B-B14F-4D97-AF65-F5344CB8AC3E}">
        <p14:creationId xmlns:p14="http://schemas.microsoft.com/office/powerpoint/2010/main" val="655273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A1A8E67-F55B-439C-8A0D-1F7465F66981}" type="slidenum">
              <a:rPr lang="en-US"/>
              <a:pPr/>
              <a:t>‹#›</a:t>
            </a:fld>
            <a:endParaRPr lang="en-US"/>
          </a:p>
        </p:txBody>
      </p:sp>
    </p:spTree>
    <p:extLst>
      <p:ext uri="{BB962C8B-B14F-4D97-AF65-F5344CB8AC3E}">
        <p14:creationId xmlns:p14="http://schemas.microsoft.com/office/powerpoint/2010/main" val="229625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A7F4A6C-3871-4883-9036-A5E0130270D6}" type="slidenum">
              <a:rPr lang="en-US"/>
              <a:pPr/>
              <a:t>‹#›</a:t>
            </a:fld>
            <a:endParaRPr lang="en-US"/>
          </a:p>
        </p:txBody>
      </p:sp>
    </p:spTree>
    <p:extLst>
      <p:ext uri="{BB962C8B-B14F-4D97-AF65-F5344CB8AC3E}">
        <p14:creationId xmlns:p14="http://schemas.microsoft.com/office/powerpoint/2010/main" val="1809209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2969D6A-81E5-499A-B6D5-C0E241A96D62}" type="slidenum">
              <a:rPr lang="en-US"/>
              <a:pPr/>
              <a:t>‹#›</a:t>
            </a:fld>
            <a:endParaRPr lang="en-US"/>
          </a:p>
        </p:txBody>
      </p:sp>
    </p:spTree>
    <p:extLst>
      <p:ext uri="{BB962C8B-B14F-4D97-AF65-F5344CB8AC3E}">
        <p14:creationId xmlns:p14="http://schemas.microsoft.com/office/powerpoint/2010/main" val="1037457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A7D65-14EA-4B59-A044-B765D2357338}" type="slidenum">
              <a:rPr lang="en-US"/>
              <a:pPr/>
              <a:t>‹#›</a:t>
            </a:fld>
            <a:endParaRPr lang="en-US"/>
          </a:p>
        </p:txBody>
      </p:sp>
    </p:spTree>
    <p:extLst>
      <p:ext uri="{BB962C8B-B14F-4D97-AF65-F5344CB8AC3E}">
        <p14:creationId xmlns:p14="http://schemas.microsoft.com/office/powerpoint/2010/main" val="393161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7C629200-E7B7-473A-AD16-7315B804A9E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3"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animEffect transition="in" filter="fade">
                                      <p:cBhvr>
                                        <p:cTn id="15" dur="2000"/>
                                        <p:tgtEl>
                                          <p:spTgt spid="1126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267">
                                            <p:txEl>
                                              <p:pRg st="2" end="2"/>
                                            </p:txEl>
                                          </p:spTgt>
                                        </p:tgtEl>
                                        <p:attrNameLst>
                                          <p:attrName>style.visibility</p:attrName>
                                        </p:attrNameLst>
                                      </p:cBhvr>
                                      <p:to>
                                        <p:strVal val="visible"/>
                                      </p:to>
                                    </p:set>
                                    <p:animEffect transition="in" filter="fade">
                                      <p:cBhvr>
                                        <p:cTn id="18" dur="2000"/>
                                        <p:tgtEl>
                                          <p:spTgt spid="1126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267">
                                            <p:txEl>
                                              <p:pRg st="3" end="3"/>
                                            </p:txEl>
                                          </p:spTgt>
                                        </p:tgtEl>
                                        <p:attrNameLst>
                                          <p:attrName>style.visibility</p:attrName>
                                        </p:attrNameLst>
                                      </p:cBhvr>
                                      <p:to>
                                        <p:strVal val="visible"/>
                                      </p:to>
                                    </p:set>
                                    <p:animEffect transition="in" filter="fade">
                                      <p:cBhvr>
                                        <p:cTn id="21" dur="2000"/>
                                        <p:tgtEl>
                                          <p:spTgt spid="1126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267">
                                            <p:txEl>
                                              <p:pRg st="4" end="4"/>
                                            </p:txEl>
                                          </p:spTgt>
                                        </p:tgtEl>
                                        <p:attrNameLst>
                                          <p:attrName>style.visibility</p:attrName>
                                        </p:attrNameLst>
                                      </p:cBhvr>
                                      <p:to>
                                        <p:strVal val="visible"/>
                                      </p:to>
                                    </p:set>
                                    <p:animEffect transition="in" filter="fade">
                                      <p:cBhvr>
                                        <p:cTn id="24" dur="20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tmplLst>
          <p:tmpl lvl="1">
            <p:tnLst>
              <p:par>
                <p:cTn presetID="10" presetClass="entr" presetSubtype="0" fill="hold" nodeType="click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1267"/>
                        </p:tgtEl>
                        <p:attrNameLst>
                          <p:attrName>style.visibility</p:attrName>
                        </p:attrNameLst>
                      </p:cBhvr>
                      <p:to>
                        <p:strVal val="visible"/>
                      </p:to>
                    </p:set>
                    <p:animEffect transition="in" filter="fade">
                      <p:cBhvr>
                        <p:cTn dur="2000"/>
                        <p:tgtEl>
                          <p:spTgt spid="11267"/>
                        </p:tgtEl>
                      </p:cBhvr>
                    </p:animEffect>
                  </p:childTnLst>
                </p:cTn>
              </p:par>
            </p:tnLst>
          </p:tmpl>
        </p:tmplLst>
      </p:bldP>
    </p:bld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716463" y="5345113"/>
            <a:ext cx="4427537" cy="1512887"/>
            <a:chOff x="2971" y="3367"/>
            <a:chExt cx="2789" cy="953"/>
          </a:xfrm>
        </p:grpSpPr>
        <p:sp>
          <p:nvSpPr>
            <p:cNvPr id="6349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49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350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grpSp>
      <p:sp>
        <p:nvSpPr>
          <p:cNvPr id="63506"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3507"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p>
        </p:txBody>
      </p:sp>
      <p:sp>
        <p:nvSpPr>
          <p:cNvPr id="6350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p>
        </p:txBody>
      </p:sp>
      <p:sp>
        <p:nvSpPr>
          <p:cNvPr id="63509"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A835D73E-AE6C-42B7-9725-005A0E534659}" type="slidenum">
              <a:rPr lang="en-US"/>
              <a:pPr/>
              <a:t>‹#›</a:t>
            </a:fld>
            <a:endParaRPr lang="en-US"/>
          </a:p>
        </p:txBody>
      </p:sp>
      <p:sp>
        <p:nvSpPr>
          <p:cNvPr id="63510"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6"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04"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506"/>
                                        </p:tgtEl>
                                        <p:attrNameLst>
                                          <p:attrName>style.visibility</p:attrName>
                                        </p:attrNameLst>
                                      </p:cBhvr>
                                      <p:to>
                                        <p:strVal val="visible"/>
                                      </p:to>
                                    </p:set>
                                    <p:animEffect transition="in" filter="fade">
                                      <p:cBhvr>
                                        <p:cTn id="7" dur="2000"/>
                                        <p:tgtEl>
                                          <p:spTgt spid="63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510">
                                            <p:txEl>
                                              <p:pRg st="0" end="0"/>
                                            </p:txEl>
                                          </p:spTgt>
                                        </p:tgtEl>
                                        <p:attrNameLst>
                                          <p:attrName>style.visibility</p:attrName>
                                        </p:attrNameLst>
                                      </p:cBhvr>
                                      <p:to>
                                        <p:strVal val="visible"/>
                                      </p:to>
                                    </p:set>
                                    <p:animEffect transition="in" filter="fade">
                                      <p:cBhvr>
                                        <p:cTn id="12" dur="2000"/>
                                        <p:tgtEl>
                                          <p:spTgt spid="635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510">
                                            <p:txEl>
                                              <p:pRg st="1" end="1"/>
                                            </p:txEl>
                                          </p:spTgt>
                                        </p:tgtEl>
                                        <p:attrNameLst>
                                          <p:attrName>style.visibility</p:attrName>
                                        </p:attrNameLst>
                                      </p:cBhvr>
                                      <p:to>
                                        <p:strVal val="visible"/>
                                      </p:to>
                                    </p:set>
                                    <p:animEffect transition="in" filter="fade">
                                      <p:cBhvr>
                                        <p:cTn id="15" dur="2000"/>
                                        <p:tgtEl>
                                          <p:spTgt spid="635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510">
                                            <p:txEl>
                                              <p:pRg st="2" end="2"/>
                                            </p:txEl>
                                          </p:spTgt>
                                        </p:tgtEl>
                                        <p:attrNameLst>
                                          <p:attrName>style.visibility</p:attrName>
                                        </p:attrNameLst>
                                      </p:cBhvr>
                                      <p:to>
                                        <p:strVal val="visible"/>
                                      </p:to>
                                    </p:set>
                                    <p:animEffect transition="in" filter="fade">
                                      <p:cBhvr>
                                        <p:cTn id="18" dur="2000"/>
                                        <p:tgtEl>
                                          <p:spTgt spid="635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3510">
                                            <p:txEl>
                                              <p:pRg st="3" end="3"/>
                                            </p:txEl>
                                          </p:spTgt>
                                        </p:tgtEl>
                                        <p:attrNameLst>
                                          <p:attrName>style.visibility</p:attrName>
                                        </p:attrNameLst>
                                      </p:cBhvr>
                                      <p:to>
                                        <p:strVal val="visible"/>
                                      </p:to>
                                    </p:set>
                                    <p:animEffect transition="in" filter="fade">
                                      <p:cBhvr>
                                        <p:cTn id="21" dur="2000"/>
                                        <p:tgtEl>
                                          <p:spTgt spid="635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510">
                                            <p:txEl>
                                              <p:pRg st="4" end="4"/>
                                            </p:txEl>
                                          </p:spTgt>
                                        </p:tgtEl>
                                        <p:attrNameLst>
                                          <p:attrName>style.visibility</p:attrName>
                                        </p:attrNameLst>
                                      </p:cBhvr>
                                      <p:to>
                                        <p:strVal val="visible"/>
                                      </p:to>
                                    </p:set>
                                    <p:animEffect transition="in" filter="fade">
                                      <p:cBhvr>
                                        <p:cTn id="24" dur="2000"/>
                                        <p:tgtEl>
                                          <p:spTgt spid="63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6" grpId="0"/>
      <p:bldP spid="63510" grpId="0" build="p">
        <p:tmplLst>
          <p:tmpl lvl="1">
            <p:tnLst>
              <p:par>
                <p:cTn presetID="10" presetClass="entr" presetSubtype="0" fill="hold" nodeType="click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63510"/>
                        </p:tgtEl>
                        <p:attrNameLst>
                          <p:attrName>style.visibility</p:attrName>
                        </p:attrNameLst>
                      </p:cBhvr>
                      <p:to>
                        <p:strVal val="visible"/>
                      </p:to>
                    </p:set>
                    <p:animEffect transition="in" filter="fade">
                      <p:cBhvr>
                        <p:cTn dur="2000"/>
                        <p:tgtEl>
                          <p:spTgt spid="63510"/>
                        </p:tgtEl>
                      </p:cBhvr>
                    </p:animEffect>
                  </p:childTnLst>
                </p:cTn>
              </p:par>
            </p:tnLst>
          </p:tmpl>
        </p:tmplLst>
      </p:bldP>
    </p:bld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2809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7827" name="Rectangle 3"/>
          <p:cNvSpPr>
            <a:spLocks noGrp="1" noChangeArrowheads="1"/>
          </p:cNvSpPr>
          <p:nvPr>
            <p:ph type="body" idx="1"/>
          </p:nvPr>
        </p:nvSpPr>
        <p:spPr bwMode="auto">
          <a:xfrm>
            <a:off x="685800" y="16764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ADB9C0"/>
                </a:solidFill>
                <a:latin typeface="+mn-lt"/>
              </a:defRPr>
            </a:lvl1pPr>
          </a:lstStyle>
          <a:p>
            <a:endParaRPr lang="en-US"/>
          </a:p>
        </p:txBody>
      </p:sp>
      <p:sp>
        <p:nvSpPr>
          <p:cNvPr id="778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ADB9C0"/>
                </a:solidFill>
                <a:latin typeface="+mn-lt"/>
              </a:defRPr>
            </a:lvl1pPr>
          </a:lstStyle>
          <a:p>
            <a:endParaRPr lang="en-US"/>
          </a:p>
        </p:txBody>
      </p:sp>
      <p:sp>
        <p:nvSpPr>
          <p:cNvPr id="778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solidFill>
                  <a:srgbClr val="ADB9C0"/>
                </a:solidFill>
                <a:latin typeface="+mn-lt"/>
              </a:defRPr>
            </a:lvl1pPr>
          </a:lstStyle>
          <a:p>
            <a:fld id="{67228438-6146-4F38-818F-E7A5F7D88AEA}" type="slidenum">
              <a:rPr lang="en-US"/>
              <a:pPr/>
              <a:t>‹#›</a:t>
            </a:fld>
            <a:endParaRPr lang="en-US"/>
          </a:p>
        </p:txBody>
      </p:sp>
      <p:sp>
        <p:nvSpPr>
          <p:cNvPr id="778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solidFill>
                <a:srgbClr val="ADB9C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2000"/>
                                        <p:tgtEl>
                                          <p:spTgt spid="77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0" end="0"/>
                                            </p:txEl>
                                          </p:spTgt>
                                        </p:tgtEl>
                                        <p:attrNameLst>
                                          <p:attrName>style.visibility</p:attrName>
                                        </p:attrNameLst>
                                      </p:cBhvr>
                                      <p:to>
                                        <p:strVal val="visible"/>
                                      </p:to>
                                    </p:set>
                                    <p:animEffect transition="in" filter="fade">
                                      <p:cBhvr>
                                        <p:cTn id="12" dur="2000"/>
                                        <p:tgtEl>
                                          <p:spTgt spid="7782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7827">
                                            <p:txEl>
                                              <p:pRg st="1" end="1"/>
                                            </p:txEl>
                                          </p:spTgt>
                                        </p:tgtEl>
                                        <p:attrNameLst>
                                          <p:attrName>style.visibility</p:attrName>
                                        </p:attrNameLst>
                                      </p:cBhvr>
                                      <p:to>
                                        <p:strVal val="visible"/>
                                      </p:to>
                                    </p:set>
                                    <p:animEffect transition="in" filter="fade">
                                      <p:cBhvr>
                                        <p:cTn id="15" dur="2000"/>
                                        <p:tgtEl>
                                          <p:spTgt spid="7782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827">
                                            <p:txEl>
                                              <p:pRg st="2" end="2"/>
                                            </p:txEl>
                                          </p:spTgt>
                                        </p:tgtEl>
                                        <p:attrNameLst>
                                          <p:attrName>style.visibility</p:attrName>
                                        </p:attrNameLst>
                                      </p:cBhvr>
                                      <p:to>
                                        <p:strVal val="visible"/>
                                      </p:to>
                                    </p:set>
                                    <p:animEffect transition="in" filter="fade">
                                      <p:cBhvr>
                                        <p:cTn id="18" dur="2000"/>
                                        <p:tgtEl>
                                          <p:spTgt spid="778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7827">
                                            <p:txEl>
                                              <p:pRg st="3" end="3"/>
                                            </p:txEl>
                                          </p:spTgt>
                                        </p:tgtEl>
                                        <p:attrNameLst>
                                          <p:attrName>style.visibility</p:attrName>
                                        </p:attrNameLst>
                                      </p:cBhvr>
                                      <p:to>
                                        <p:strVal val="visible"/>
                                      </p:to>
                                    </p:set>
                                    <p:animEffect transition="in" filter="fade">
                                      <p:cBhvr>
                                        <p:cTn id="21" dur="2000"/>
                                        <p:tgtEl>
                                          <p:spTgt spid="778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7827">
                                            <p:txEl>
                                              <p:pRg st="4" end="4"/>
                                            </p:txEl>
                                          </p:spTgt>
                                        </p:tgtEl>
                                        <p:attrNameLst>
                                          <p:attrName>style.visibility</p:attrName>
                                        </p:attrNameLst>
                                      </p:cBhvr>
                                      <p:to>
                                        <p:strVal val="visible"/>
                                      </p:to>
                                    </p:set>
                                    <p:animEffect transition="in" filter="fade">
                                      <p:cBhvr>
                                        <p:cTn id="24" dur="2000"/>
                                        <p:tgtEl>
                                          <p:spTgt spid="77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27" grpId="0" build="p">
        <p:tmplLst>
          <p:tmpl lvl="1">
            <p:tnLst>
              <p:par>
                <p:cTn presetID="10" presetClass="entr" presetSubtype="0" fill="hold" nodeType="click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7827"/>
                        </p:tgtEl>
                        <p:attrNameLst>
                          <p:attrName>style.visibility</p:attrName>
                        </p:attrNameLst>
                      </p:cBhvr>
                      <p:to>
                        <p:strVal val="visible"/>
                      </p:to>
                    </p:set>
                    <p:animEffect transition="in" filter="fade">
                      <p:cBhvr>
                        <p:cTn dur="2000"/>
                        <p:tgtEl>
                          <p:spTgt spid="77827"/>
                        </p:tgtEl>
                      </p:cBhvr>
                    </p:animEffect>
                  </p:childTnLst>
                </p:cTn>
              </p:par>
            </p:tnLst>
          </p:tmpl>
        </p:tmplLst>
      </p:bldP>
    </p:bldLst>
  </p:timing>
  <p:txStyles>
    <p:titleStyle>
      <a:lvl1pPr algn="ctr" rtl="0" fontAlgn="base">
        <a:spcBef>
          <a:spcPct val="0"/>
        </a:spcBef>
        <a:spcAft>
          <a:spcPct val="0"/>
        </a:spcAft>
        <a:defRPr sz="4400" kern="1200">
          <a:solidFill>
            <a:srgbClr val="ADB9C0"/>
          </a:solidFill>
          <a:latin typeface="+mj-lt"/>
          <a:ea typeface="+mj-ea"/>
          <a:cs typeface="+mj-cs"/>
        </a:defRPr>
      </a:lvl1pPr>
      <a:lvl2pPr algn="ctr" rtl="0" fontAlgn="base">
        <a:spcBef>
          <a:spcPct val="0"/>
        </a:spcBef>
        <a:spcAft>
          <a:spcPct val="0"/>
        </a:spcAft>
        <a:defRPr sz="4400">
          <a:solidFill>
            <a:srgbClr val="ADB9C0"/>
          </a:solidFill>
          <a:latin typeface="Arial" panose="020B0604020202020204" pitchFamily="34" charset="0"/>
        </a:defRPr>
      </a:lvl2pPr>
      <a:lvl3pPr algn="ctr" rtl="0" fontAlgn="base">
        <a:spcBef>
          <a:spcPct val="0"/>
        </a:spcBef>
        <a:spcAft>
          <a:spcPct val="0"/>
        </a:spcAft>
        <a:defRPr sz="4400">
          <a:solidFill>
            <a:srgbClr val="ADB9C0"/>
          </a:solidFill>
          <a:latin typeface="Arial" panose="020B0604020202020204" pitchFamily="34" charset="0"/>
        </a:defRPr>
      </a:lvl3pPr>
      <a:lvl4pPr algn="ctr" rtl="0" fontAlgn="base">
        <a:spcBef>
          <a:spcPct val="0"/>
        </a:spcBef>
        <a:spcAft>
          <a:spcPct val="0"/>
        </a:spcAft>
        <a:defRPr sz="4400">
          <a:solidFill>
            <a:srgbClr val="ADB9C0"/>
          </a:solidFill>
          <a:latin typeface="Arial" panose="020B0604020202020204" pitchFamily="34" charset="0"/>
        </a:defRPr>
      </a:lvl4pPr>
      <a:lvl5pPr algn="ctr" rtl="0" fontAlgn="base">
        <a:spcBef>
          <a:spcPct val="0"/>
        </a:spcBef>
        <a:spcAft>
          <a:spcPct val="0"/>
        </a:spcAft>
        <a:defRPr sz="4400">
          <a:solidFill>
            <a:srgbClr val="ADB9C0"/>
          </a:solidFill>
          <a:latin typeface="Arial" panose="020B0604020202020204" pitchFamily="34" charset="0"/>
        </a:defRPr>
      </a:lvl5pPr>
      <a:lvl6pPr marL="457200" algn="ctr" rtl="0" fontAlgn="base">
        <a:spcBef>
          <a:spcPct val="0"/>
        </a:spcBef>
        <a:spcAft>
          <a:spcPct val="0"/>
        </a:spcAft>
        <a:defRPr sz="4400">
          <a:solidFill>
            <a:srgbClr val="ADB9C0"/>
          </a:solidFill>
          <a:latin typeface="Arial" panose="020B0604020202020204" pitchFamily="34" charset="0"/>
        </a:defRPr>
      </a:lvl6pPr>
      <a:lvl7pPr marL="914400" algn="ctr" rtl="0" fontAlgn="base">
        <a:spcBef>
          <a:spcPct val="0"/>
        </a:spcBef>
        <a:spcAft>
          <a:spcPct val="0"/>
        </a:spcAft>
        <a:defRPr sz="4400">
          <a:solidFill>
            <a:srgbClr val="ADB9C0"/>
          </a:solidFill>
          <a:latin typeface="Arial" panose="020B0604020202020204" pitchFamily="34" charset="0"/>
        </a:defRPr>
      </a:lvl7pPr>
      <a:lvl8pPr marL="1371600" algn="ctr" rtl="0" fontAlgn="base">
        <a:spcBef>
          <a:spcPct val="0"/>
        </a:spcBef>
        <a:spcAft>
          <a:spcPct val="0"/>
        </a:spcAft>
        <a:defRPr sz="4400">
          <a:solidFill>
            <a:srgbClr val="ADB9C0"/>
          </a:solidFill>
          <a:latin typeface="Arial" panose="020B0604020202020204" pitchFamily="34" charset="0"/>
        </a:defRPr>
      </a:lvl8pPr>
      <a:lvl9pPr marL="1828800" algn="ctr" rtl="0" fontAlgn="base">
        <a:spcBef>
          <a:spcPct val="0"/>
        </a:spcBef>
        <a:spcAft>
          <a:spcPct val="0"/>
        </a:spcAft>
        <a:defRPr sz="4400">
          <a:solidFill>
            <a:srgbClr val="ADB9C0"/>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rgbClr val="ADB9C0"/>
          </a:solidFill>
          <a:latin typeface="+mn-lt"/>
          <a:ea typeface="+mn-ea"/>
          <a:cs typeface="+mn-cs"/>
        </a:defRPr>
      </a:lvl1pPr>
      <a:lvl2pPr marL="742950" indent="-285750" algn="l" rtl="0" fontAlgn="base">
        <a:spcBef>
          <a:spcPct val="20000"/>
        </a:spcBef>
        <a:spcAft>
          <a:spcPct val="0"/>
        </a:spcAft>
        <a:buChar char="–"/>
        <a:defRPr sz="2800" kern="1200">
          <a:solidFill>
            <a:srgbClr val="ADB9C0"/>
          </a:solidFill>
          <a:latin typeface="+mn-lt"/>
          <a:ea typeface="+mn-ea"/>
          <a:cs typeface="+mn-cs"/>
        </a:defRPr>
      </a:lvl2pPr>
      <a:lvl3pPr marL="1143000" indent="-228600" algn="l" rtl="0" fontAlgn="base">
        <a:spcBef>
          <a:spcPct val="20000"/>
        </a:spcBef>
        <a:spcAft>
          <a:spcPct val="0"/>
        </a:spcAft>
        <a:buChar char="•"/>
        <a:defRPr sz="2400" kern="1200">
          <a:solidFill>
            <a:srgbClr val="ADB9C0"/>
          </a:solidFill>
          <a:latin typeface="+mn-lt"/>
          <a:ea typeface="+mn-ea"/>
          <a:cs typeface="+mn-cs"/>
        </a:defRPr>
      </a:lvl3pPr>
      <a:lvl4pPr marL="1600200" indent="-228600" algn="l" rtl="0" fontAlgn="base">
        <a:spcBef>
          <a:spcPct val="20000"/>
        </a:spcBef>
        <a:spcAft>
          <a:spcPct val="0"/>
        </a:spcAft>
        <a:buChar char="–"/>
        <a:defRPr sz="2000" kern="1200">
          <a:solidFill>
            <a:srgbClr val="ADB9C0"/>
          </a:solidFill>
          <a:latin typeface="+mn-lt"/>
          <a:ea typeface="+mn-ea"/>
          <a:cs typeface="+mn-cs"/>
        </a:defRPr>
      </a:lvl4pPr>
      <a:lvl5pPr marL="2057400" indent="-228600" algn="l" rtl="0" fontAlgn="base">
        <a:spcBef>
          <a:spcPct val="20000"/>
        </a:spcBef>
        <a:spcAft>
          <a:spcPct val="0"/>
        </a:spcAft>
        <a:buChar char="»"/>
        <a:defRPr sz="2000" kern="1200">
          <a:solidFill>
            <a:srgbClr val="ADB9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2809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4995" name="Rectangle 3"/>
          <p:cNvSpPr>
            <a:spLocks noGrp="1" noChangeArrowheads="1"/>
          </p:cNvSpPr>
          <p:nvPr>
            <p:ph type="body" idx="1"/>
          </p:nvPr>
        </p:nvSpPr>
        <p:spPr bwMode="auto">
          <a:xfrm>
            <a:off x="685800" y="16764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99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solidFill>
                  <a:srgbClr val="ADB9C0"/>
                </a:solidFill>
                <a:latin typeface="+mn-lt"/>
                <a:cs typeface="Arial" charset="0"/>
              </a:defRPr>
            </a:lvl1pPr>
          </a:lstStyle>
          <a:p>
            <a:pPr>
              <a:defRPr/>
            </a:pPr>
            <a:endParaRPr lang="en-US"/>
          </a:p>
        </p:txBody>
      </p:sp>
      <p:sp>
        <p:nvSpPr>
          <p:cNvPr id="8499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solidFill>
                  <a:srgbClr val="ADB9C0"/>
                </a:solidFill>
                <a:latin typeface="+mn-lt"/>
                <a:cs typeface="Arial" charset="0"/>
              </a:defRPr>
            </a:lvl1pPr>
          </a:lstStyle>
          <a:p>
            <a:pPr>
              <a:defRPr/>
            </a:pPr>
            <a:endParaRPr lang="en-US"/>
          </a:p>
        </p:txBody>
      </p:sp>
      <p:sp>
        <p:nvSpPr>
          <p:cNvPr id="8499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ADB9C0"/>
                </a:solidFill>
                <a:latin typeface="Arial" panose="020B0604020202020204" pitchFamily="34" charset="0"/>
              </a:defRPr>
            </a:lvl1pPr>
          </a:lstStyle>
          <a:p>
            <a:pPr>
              <a:defRPr/>
            </a:pPr>
            <a:fld id="{BC3BE4CC-919E-4ED8-97D4-8000E9419622}" type="slidenum">
              <a:rPr lang="en-US">
                <a:cs typeface="Arial" panose="020B0604020202020204" pitchFamily="34" charset="0"/>
              </a:rPr>
              <a:pPr>
                <a:defRPr/>
              </a:pPr>
              <a:t>‹#›</a:t>
            </a:fld>
            <a:endParaRPr lang="en-US">
              <a:cs typeface="Arial" panose="020B0604020202020204" pitchFamily="34" charset="0"/>
            </a:endParaRPr>
          </a:p>
        </p:txBody>
      </p:sp>
      <p:sp>
        <p:nvSpPr>
          <p:cNvPr id="30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lang="en-US" sz="2400" smtClean="0">
              <a:solidFill>
                <a:srgbClr val="ADB9C0"/>
              </a:solidFill>
              <a:latin typeface="Arial" panose="020B0604020202020204" pitchFamily="34" charset="0"/>
            </a:endParaRPr>
          </a:p>
        </p:txBody>
      </p:sp>
    </p:spTree>
    <p:extLst>
      <p:ext uri="{BB962C8B-B14F-4D97-AF65-F5344CB8AC3E}">
        <p14:creationId xmlns:p14="http://schemas.microsoft.com/office/powerpoint/2010/main" val="23563376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Effect transition="in" filter="fade">
                                      <p:cBhvr>
                                        <p:cTn id="12" dur="2000"/>
                                        <p:tgtEl>
                                          <p:spTgt spid="8499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4995">
                                            <p:txEl>
                                              <p:pRg st="1" end="1"/>
                                            </p:txEl>
                                          </p:spTgt>
                                        </p:tgtEl>
                                        <p:attrNameLst>
                                          <p:attrName>style.visibility</p:attrName>
                                        </p:attrNameLst>
                                      </p:cBhvr>
                                      <p:to>
                                        <p:strVal val="visible"/>
                                      </p:to>
                                    </p:set>
                                    <p:animEffect transition="in" filter="fade">
                                      <p:cBhvr>
                                        <p:cTn id="15" dur="2000"/>
                                        <p:tgtEl>
                                          <p:spTgt spid="8499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995">
                                            <p:txEl>
                                              <p:pRg st="2" end="2"/>
                                            </p:txEl>
                                          </p:spTgt>
                                        </p:tgtEl>
                                        <p:attrNameLst>
                                          <p:attrName>style.visibility</p:attrName>
                                        </p:attrNameLst>
                                      </p:cBhvr>
                                      <p:to>
                                        <p:strVal val="visible"/>
                                      </p:to>
                                    </p:set>
                                    <p:animEffect transition="in" filter="fade">
                                      <p:cBhvr>
                                        <p:cTn id="18" dur="2000"/>
                                        <p:tgtEl>
                                          <p:spTgt spid="8499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995">
                                            <p:txEl>
                                              <p:pRg st="3" end="3"/>
                                            </p:txEl>
                                          </p:spTgt>
                                        </p:tgtEl>
                                        <p:attrNameLst>
                                          <p:attrName>style.visibility</p:attrName>
                                        </p:attrNameLst>
                                      </p:cBhvr>
                                      <p:to>
                                        <p:strVal val="visible"/>
                                      </p:to>
                                    </p:set>
                                    <p:animEffect transition="in" filter="fade">
                                      <p:cBhvr>
                                        <p:cTn id="21" dur="2000"/>
                                        <p:tgtEl>
                                          <p:spTgt spid="8499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995">
                                            <p:txEl>
                                              <p:pRg st="4" end="4"/>
                                            </p:txEl>
                                          </p:spTgt>
                                        </p:tgtEl>
                                        <p:attrNameLst>
                                          <p:attrName>style.visibility</p:attrName>
                                        </p:attrNameLst>
                                      </p:cBhvr>
                                      <p:to>
                                        <p:strVal val="visible"/>
                                      </p:to>
                                    </p:set>
                                    <p:animEffect transition="in" filter="fade">
                                      <p:cBhvr>
                                        <p:cTn id="24" dur="20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tmplLst>
          <p:tmpl lvl="1">
            <p:tnLst>
              <p:par>
                <p:cTn presetID="10" presetClass="entr" presetSubtype="0" fill="hold" nodeType="click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4995"/>
                        </p:tgtEl>
                        <p:attrNameLst>
                          <p:attrName>style.visibility</p:attrName>
                        </p:attrNameLst>
                      </p:cBhvr>
                      <p:to>
                        <p:strVal val="visible"/>
                      </p:to>
                    </p:set>
                    <p:animEffect transition="in" filter="fade">
                      <p:cBhvr>
                        <p:cTn dur="2000"/>
                        <p:tgtEl>
                          <p:spTgt spid="84995"/>
                        </p:tgtEl>
                      </p:cBhvr>
                    </p:animEffect>
                  </p:childTnLst>
                </p:cTn>
              </p:par>
            </p:tnLst>
          </p:tmpl>
        </p:tmplLst>
      </p:bldP>
    </p:bldLst>
  </p:timing>
  <p:txStyles>
    <p:titleStyle>
      <a:lvl1pPr algn="ctr" rtl="0" eaLnBrk="0" fontAlgn="base" hangingPunct="0">
        <a:spcBef>
          <a:spcPct val="0"/>
        </a:spcBef>
        <a:spcAft>
          <a:spcPct val="0"/>
        </a:spcAft>
        <a:defRPr sz="4400">
          <a:solidFill>
            <a:srgbClr val="ADB9C0"/>
          </a:solidFill>
          <a:latin typeface="+mj-lt"/>
          <a:ea typeface="+mj-ea"/>
          <a:cs typeface="+mj-cs"/>
        </a:defRPr>
      </a:lvl1pPr>
      <a:lvl2pPr algn="ctr" rtl="0" eaLnBrk="0" fontAlgn="base" hangingPunct="0">
        <a:spcBef>
          <a:spcPct val="0"/>
        </a:spcBef>
        <a:spcAft>
          <a:spcPct val="0"/>
        </a:spcAft>
        <a:defRPr sz="4400">
          <a:solidFill>
            <a:srgbClr val="ADB9C0"/>
          </a:solidFill>
          <a:latin typeface="Arial" charset="0"/>
        </a:defRPr>
      </a:lvl2pPr>
      <a:lvl3pPr algn="ctr" rtl="0" eaLnBrk="0" fontAlgn="base" hangingPunct="0">
        <a:spcBef>
          <a:spcPct val="0"/>
        </a:spcBef>
        <a:spcAft>
          <a:spcPct val="0"/>
        </a:spcAft>
        <a:defRPr sz="4400">
          <a:solidFill>
            <a:srgbClr val="ADB9C0"/>
          </a:solidFill>
          <a:latin typeface="Arial" charset="0"/>
        </a:defRPr>
      </a:lvl3pPr>
      <a:lvl4pPr algn="ctr" rtl="0" eaLnBrk="0" fontAlgn="base" hangingPunct="0">
        <a:spcBef>
          <a:spcPct val="0"/>
        </a:spcBef>
        <a:spcAft>
          <a:spcPct val="0"/>
        </a:spcAft>
        <a:defRPr sz="4400">
          <a:solidFill>
            <a:srgbClr val="ADB9C0"/>
          </a:solidFill>
          <a:latin typeface="Arial" charset="0"/>
        </a:defRPr>
      </a:lvl4pPr>
      <a:lvl5pPr algn="ctr" rtl="0" eaLnBrk="0" fontAlgn="base" hangingPunct="0">
        <a:spcBef>
          <a:spcPct val="0"/>
        </a:spcBef>
        <a:spcAft>
          <a:spcPct val="0"/>
        </a:spcAft>
        <a:defRPr sz="4400">
          <a:solidFill>
            <a:srgbClr val="ADB9C0"/>
          </a:solidFill>
          <a:latin typeface="Arial" charset="0"/>
        </a:defRPr>
      </a:lvl5pPr>
      <a:lvl6pPr marL="457200" algn="ctr" rtl="0" fontAlgn="base">
        <a:spcBef>
          <a:spcPct val="0"/>
        </a:spcBef>
        <a:spcAft>
          <a:spcPct val="0"/>
        </a:spcAft>
        <a:defRPr sz="4400">
          <a:solidFill>
            <a:srgbClr val="ADB9C0"/>
          </a:solidFill>
          <a:latin typeface="Arial" charset="0"/>
        </a:defRPr>
      </a:lvl6pPr>
      <a:lvl7pPr marL="914400" algn="ctr" rtl="0" fontAlgn="base">
        <a:spcBef>
          <a:spcPct val="0"/>
        </a:spcBef>
        <a:spcAft>
          <a:spcPct val="0"/>
        </a:spcAft>
        <a:defRPr sz="4400">
          <a:solidFill>
            <a:srgbClr val="ADB9C0"/>
          </a:solidFill>
          <a:latin typeface="Arial" charset="0"/>
        </a:defRPr>
      </a:lvl7pPr>
      <a:lvl8pPr marL="1371600" algn="ctr" rtl="0" fontAlgn="base">
        <a:spcBef>
          <a:spcPct val="0"/>
        </a:spcBef>
        <a:spcAft>
          <a:spcPct val="0"/>
        </a:spcAft>
        <a:defRPr sz="4400">
          <a:solidFill>
            <a:srgbClr val="ADB9C0"/>
          </a:solidFill>
          <a:latin typeface="Arial" charset="0"/>
        </a:defRPr>
      </a:lvl8pPr>
      <a:lvl9pPr marL="1828800" algn="ctr" rtl="0" fontAlgn="base">
        <a:spcBef>
          <a:spcPct val="0"/>
        </a:spcBef>
        <a:spcAft>
          <a:spcPct val="0"/>
        </a:spcAft>
        <a:defRPr sz="4400">
          <a:solidFill>
            <a:srgbClr val="ADB9C0"/>
          </a:solidFill>
          <a:latin typeface="Arial" charset="0"/>
        </a:defRPr>
      </a:lvl9pPr>
    </p:titleStyle>
    <p:bodyStyle>
      <a:lvl1pPr marL="342900" indent="-342900" algn="l" rtl="0" eaLnBrk="0" fontAlgn="base" hangingPunct="0">
        <a:spcBef>
          <a:spcPct val="20000"/>
        </a:spcBef>
        <a:spcAft>
          <a:spcPct val="0"/>
        </a:spcAft>
        <a:buChar char="•"/>
        <a:defRPr sz="3200">
          <a:solidFill>
            <a:srgbClr val="ADB9C0"/>
          </a:solidFill>
          <a:latin typeface="+mn-lt"/>
          <a:ea typeface="+mn-ea"/>
          <a:cs typeface="+mn-cs"/>
        </a:defRPr>
      </a:lvl1pPr>
      <a:lvl2pPr marL="742950" indent="-285750" algn="l" rtl="0" eaLnBrk="0" fontAlgn="base" hangingPunct="0">
        <a:spcBef>
          <a:spcPct val="20000"/>
        </a:spcBef>
        <a:spcAft>
          <a:spcPct val="0"/>
        </a:spcAft>
        <a:buChar char="–"/>
        <a:defRPr sz="2800">
          <a:solidFill>
            <a:srgbClr val="ADB9C0"/>
          </a:solidFill>
          <a:latin typeface="+mn-lt"/>
        </a:defRPr>
      </a:lvl2pPr>
      <a:lvl3pPr marL="1143000" indent="-228600" algn="l" rtl="0" eaLnBrk="0" fontAlgn="base" hangingPunct="0">
        <a:spcBef>
          <a:spcPct val="20000"/>
        </a:spcBef>
        <a:spcAft>
          <a:spcPct val="0"/>
        </a:spcAft>
        <a:buChar char="•"/>
        <a:defRPr sz="2400">
          <a:solidFill>
            <a:srgbClr val="ADB9C0"/>
          </a:solidFill>
          <a:latin typeface="+mn-lt"/>
        </a:defRPr>
      </a:lvl3pPr>
      <a:lvl4pPr marL="1600200" indent="-228600" algn="l" rtl="0" eaLnBrk="0" fontAlgn="base" hangingPunct="0">
        <a:spcBef>
          <a:spcPct val="20000"/>
        </a:spcBef>
        <a:spcAft>
          <a:spcPct val="0"/>
        </a:spcAft>
        <a:buChar char="–"/>
        <a:defRPr sz="2000">
          <a:solidFill>
            <a:srgbClr val="ADB9C0"/>
          </a:solidFill>
          <a:latin typeface="+mn-lt"/>
        </a:defRPr>
      </a:lvl4pPr>
      <a:lvl5pPr marL="2057400" indent="-228600" algn="l" rtl="0" eaLnBrk="0" fontAlgn="base" hangingPunct="0">
        <a:spcBef>
          <a:spcPct val="20000"/>
        </a:spcBef>
        <a:spcAft>
          <a:spcPct val="0"/>
        </a:spcAft>
        <a:buChar char="»"/>
        <a:defRPr sz="2000">
          <a:solidFill>
            <a:srgbClr val="ADB9C0"/>
          </a:solidFill>
          <a:latin typeface="+mn-lt"/>
        </a:defRPr>
      </a:lvl5pPr>
      <a:lvl6pPr marL="2514600" indent="-228600" algn="l" rtl="0" fontAlgn="base">
        <a:spcBef>
          <a:spcPct val="20000"/>
        </a:spcBef>
        <a:spcAft>
          <a:spcPct val="0"/>
        </a:spcAft>
        <a:buChar char="»"/>
        <a:defRPr sz="2000">
          <a:solidFill>
            <a:srgbClr val="ADB9C0"/>
          </a:solidFill>
          <a:latin typeface="+mn-lt"/>
        </a:defRPr>
      </a:lvl6pPr>
      <a:lvl7pPr marL="2971800" indent="-228600" algn="l" rtl="0" fontAlgn="base">
        <a:spcBef>
          <a:spcPct val="20000"/>
        </a:spcBef>
        <a:spcAft>
          <a:spcPct val="0"/>
        </a:spcAft>
        <a:buChar char="»"/>
        <a:defRPr sz="2000">
          <a:solidFill>
            <a:srgbClr val="ADB9C0"/>
          </a:solidFill>
          <a:latin typeface="+mn-lt"/>
        </a:defRPr>
      </a:lvl7pPr>
      <a:lvl8pPr marL="3429000" indent="-228600" algn="l" rtl="0" fontAlgn="base">
        <a:spcBef>
          <a:spcPct val="20000"/>
        </a:spcBef>
        <a:spcAft>
          <a:spcPct val="0"/>
        </a:spcAft>
        <a:buChar char="»"/>
        <a:defRPr sz="2000">
          <a:solidFill>
            <a:srgbClr val="ADB9C0"/>
          </a:solidFill>
          <a:latin typeface="+mn-lt"/>
        </a:defRPr>
      </a:lvl8pPr>
      <a:lvl9pPr marL="3886200" indent="-228600" algn="l" rtl="0" fontAlgn="base">
        <a:spcBef>
          <a:spcPct val="20000"/>
        </a:spcBef>
        <a:spcAft>
          <a:spcPct val="0"/>
        </a:spcAft>
        <a:buChar char="»"/>
        <a:defRPr sz="2000">
          <a:solidFill>
            <a:srgbClr val="ADB9C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6.bin"/><Relationship Id="rId18"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slideLayout" Target="../slideLayouts/slideLayout36.xml"/><Relationship Id="rId16" Type="http://schemas.openxmlformats.org/officeDocument/2006/relationships/image" Target="../media/image11.pn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oleObject" Target="../embeddings/oleObject4.bin"/><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4.xml"/><Relationship Id="rId1" Type="http://schemas.openxmlformats.org/officeDocument/2006/relationships/vmlDrawing" Target="../drawings/vmlDrawing6.v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2133600"/>
            <a:ext cx="7772400" cy="2590800"/>
          </a:xfrm>
        </p:spPr>
        <p:txBody>
          <a:bodyPr/>
          <a:lstStyle/>
          <a:p>
            <a:pPr eaLnBrk="1" hangingPunct="1">
              <a:spcAft>
                <a:spcPct val="50000"/>
              </a:spcAft>
            </a:pPr>
            <a:r>
              <a:rPr lang="en-US" sz="5200" smtClean="0">
                <a:solidFill>
                  <a:srgbClr val="E2C458"/>
                </a:solidFill>
              </a:rPr>
              <a:t>Zechariah’s</a:t>
            </a:r>
            <a:br>
              <a:rPr lang="en-US" sz="5200" smtClean="0">
                <a:solidFill>
                  <a:srgbClr val="E2C458"/>
                </a:solidFill>
              </a:rPr>
            </a:br>
            <a:r>
              <a:rPr lang="en-US" sz="1200" smtClean="0">
                <a:solidFill>
                  <a:srgbClr val="E2C458"/>
                </a:solidFill>
              </a:rPr>
              <a:t> </a:t>
            </a:r>
            <a:br>
              <a:rPr lang="en-US" sz="1200" smtClean="0">
                <a:solidFill>
                  <a:srgbClr val="E2C458"/>
                </a:solidFill>
              </a:rPr>
            </a:br>
            <a:r>
              <a:rPr lang="en-US" sz="5200" smtClean="0">
                <a:solidFill>
                  <a:srgbClr val="E2C458"/>
                </a:solidFill>
              </a:rPr>
              <a:t>Night Visions</a:t>
            </a:r>
            <a:br>
              <a:rPr lang="en-US" sz="5200" smtClean="0">
                <a:solidFill>
                  <a:srgbClr val="E2C458"/>
                </a:solidFill>
              </a:rPr>
            </a:br>
            <a:r>
              <a:rPr lang="en-US" sz="1200" smtClean="0">
                <a:solidFill>
                  <a:srgbClr val="E2C458"/>
                </a:solidFill>
              </a:rPr>
              <a:t/>
            </a:r>
            <a:br>
              <a:rPr lang="en-US" sz="1200" smtClean="0">
                <a:solidFill>
                  <a:srgbClr val="E2C458"/>
                </a:solidFill>
              </a:rPr>
            </a:br>
            <a:r>
              <a:rPr lang="en-US" sz="3200" smtClean="0">
                <a:solidFill>
                  <a:srgbClr val="E2C458"/>
                </a:solidFill>
              </a:rPr>
              <a:t>(Zech. 1-6)</a:t>
            </a:r>
          </a:p>
        </p:txBody>
      </p:sp>
      <p:sp>
        <p:nvSpPr>
          <p:cNvPr id="4099" name="Rectangle 3"/>
          <p:cNvSpPr>
            <a:spLocks noGrp="1" noChangeArrowheads="1"/>
          </p:cNvSpPr>
          <p:nvPr>
            <p:ph type="subTitle" idx="1"/>
          </p:nvPr>
        </p:nvSpPr>
        <p:spPr>
          <a:xfrm>
            <a:off x="2286000" y="4812505"/>
            <a:ext cx="4419600" cy="1612107"/>
          </a:xfrm>
        </p:spPr>
        <p:txBody>
          <a:bodyPr/>
          <a:lstStyle/>
          <a:p>
            <a:pPr eaLnBrk="1" hangingPunct="1"/>
            <a:r>
              <a:rPr lang="en-US" b="1" dirty="0" smtClean="0">
                <a:solidFill>
                  <a:srgbClr val="00FF00"/>
                </a:solidFill>
              </a:rPr>
              <a:t>Class 2:  </a:t>
            </a:r>
          </a:p>
          <a:p>
            <a:pPr eaLnBrk="1" hangingPunct="1"/>
            <a:r>
              <a:rPr lang="en-US" b="1" dirty="0" smtClean="0">
                <a:solidFill>
                  <a:srgbClr val="FFFF00"/>
                </a:solidFill>
              </a:rPr>
              <a:t>God’s Angels                   Prepare the Way</a:t>
            </a:r>
          </a:p>
        </p:txBody>
      </p:sp>
      <p:graphicFrame>
        <p:nvGraphicFramePr>
          <p:cNvPr id="7172" name="Object 4"/>
          <p:cNvGraphicFramePr>
            <a:graphicFrameLocks noChangeAspect="1"/>
          </p:cNvGraphicFramePr>
          <p:nvPr/>
        </p:nvGraphicFramePr>
        <p:xfrm>
          <a:off x="7239000" y="2438400"/>
          <a:ext cx="1501775" cy="1795463"/>
        </p:xfrm>
        <a:graphic>
          <a:graphicData uri="http://schemas.openxmlformats.org/presentationml/2006/ole">
            <mc:AlternateContent xmlns:mc="http://schemas.openxmlformats.org/markup-compatibility/2006">
              <mc:Choice xmlns:v="urn:schemas-microsoft-com:vml" Requires="v">
                <p:oleObj spid="_x0000_s82179" name="QuickTime Picture" r:id="rId3" imgW="5299444" imgH="6333863" progId="ViewerFrameClass">
                  <p:embed/>
                </p:oleObj>
              </mc:Choice>
              <mc:Fallback>
                <p:oleObj name="QuickTime Picture" r:id="rId3" imgW="5299444" imgH="6333863" progId="ViewerFrameClass">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438400"/>
                        <a:ext cx="1501775"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4648200" y="304800"/>
          <a:ext cx="1328738" cy="1828800"/>
        </p:xfrm>
        <a:graphic>
          <a:graphicData uri="http://schemas.openxmlformats.org/presentationml/2006/ole">
            <mc:AlternateContent xmlns:mc="http://schemas.openxmlformats.org/markup-compatibility/2006">
              <mc:Choice xmlns:v="urn:schemas-microsoft-com:vml" Requires="v">
                <p:oleObj spid="_x0000_s82180" name="Photo Editor Photo" r:id="rId5" imgW="4676190" imgH="6439799" progId="MSPhotoEd.3">
                  <p:embed/>
                </p:oleObj>
              </mc:Choice>
              <mc:Fallback>
                <p:oleObj name="Photo Editor Photo" r:id="rId5" imgW="4676190" imgH="64397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04800"/>
                        <a:ext cx="13287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2667000" y="304800"/>
          <a:ext cx="1331913" cy="1828800"/>
        </p:xfrm>
        <a:graphic>
          <a:graphicData uri="http://schemas.openxmlformats.org/presentationml/2006/ole">
            <mc:AlternateContent xmlns:mc="http://schemas.openxmlformats.org/markup-compatibility/2006">
              <mc:Choice xmlns:v="urn:schemas-microsoft-com:vml" Requires="v">
                <p:oleObj spid="_x0000_s82181" name="Photo Editor Photo" r:id="rId7" imgW="1552792" imgH="2133898" progId="MSPhotoEd.3">
                  <p:embed/>
                </p:oleObj>
              </mc:Choice>
              <mc:Fallback>
                <p:oleObj name="Photo Editor Photo" r:id="rId7" imgW="1552792" imgH="2133898"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04800"/>
                        <a:ext cx="13319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7"/>
          <p:cNvGraphicFramePr>
            <a:graphicFrameLocks noChangeAspect="1"/>
          </p:cNvGraphicFramePr>
          <p:nvPr/>
        </p:nvGraphicFramePr>
        <p:xfrm>
          <a:off x="609600" y="304800"/>
          <a:ext cx="1349375" cy="1885950"/>
        </p:xfrm>
        <a:graphic>
          <a:graphicData uri="http://schemas.openxmlformats.org/presentationml/2006/ole">
            <mc:AlternateContent xmlns:mc="http://schemas.openxmlformats.org/markup-compatibility/2006">
              <mc:Choice xmlns:v="urn:schemas-microsoft-com:vml" Requires="v">
                <p:oleObj spid="_x0000_s82182" name="Photo Editor Photo" r:id="rId9" imgW="1514686" imgH="2114845" progId="MSPhotoEd.3">
                  <p:embed/>
                </p:oleObj>
              </mc:Choice>
              <mc:Fallback>
                <p:oleObj name="Photo Editor Photo" r:id="rId9" imgW="1514686" imgH="2114845"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304800"/>
                        <a:ext cx="13493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6" name="Object 8"/>
          <p:cNvGraphicFramePr>
            <a:graphicFrameLocks noChangeAspect="1"/>
          </p:cNvGraphicFramePr>
          <p:nvPr/>
        </p:nvGraphicFramePr>
        <p:xfrm>
          <a:off x="6781800" y="304800"/>
          <a:ext cx="1304925" cy="1828800"/>
        </p:xfrm>
        <a:graphic>
          <a:graphicData uri="http://schemas.openxmlformats.org/presentationml/2006/ole">
            <mc:AlternateContent xmlns:mc="http://schemas.openxmlformats.org/markup-compatibility/2006">
              <mc:Choice xmlns:v="urn:schemas-microsoft-com:vml" Requires="v">
                <p:oleObj spid="_x0000_s82183" name="Photo Editor Photo" r:id="rId11" imgW="4563112" imgH="6392167" progId="MSPhotoEd.3">
                  <p:embed/>
                </p:oleObj>
              </mc:Choice>
              <mc:Fallback>
                <p:oleObj name="Photo Editor Photo" r:id="rId11" imgW="4563112" imgH="6392167" progId="MSPhotoEd.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304800"/>
                        <a:ext cx="13049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9"/>
          <p:cNvGraphicFramePr>
            <a:graphicFrameLocks noChangeAspect="1"/>
          </p:cNvGraphicFramePr>
          <p:nvPr/>
        </p:nvGraphicFramePr>
        <p:xfrm>
          <a:off x="914400" y="4495800"/>
          <a:ext cx="1460500" cy="2032000"/>
        </p:xfrm>
        <a:graphic>
          <a:graphicData uri="http://schemas.openxmlformats.org/presentationml/2006/ole">
            <mc:AlternateContent xmlns:mc="http://schemas.openxmlformats.org/markup-compatibility/2006">
              <mc:Choice xmlns:v="urn:schemas-microsoft-com:vml" Requires="v">
                <p:oleObj spid="_x0000_s82184" name="QuickTime Picture" r:id="rId13" imgW="5006623" imgH="6963747" progId="ViewerFrameClass">
                  <p:embed/>
                </p:oleObj>
              </mc:Choice>
              <mc:Fallback>
                <p:oleObj name="QuickTime Picture" r:id="rId13" imgW="5006623" imgH="6963747" progId="ViewerFrameClass">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4495800"/>
                        <a:ext cx="14605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8" name="Object 11"/>
          <p:cNvGraphicFramePr>
            <a:graphicFrameLocks noChangeAspect="1"/>
          </p:cNvGraphicFramePr>
          <p:nvPr/>
        </p:nvGraphicFramePr>
        <p:xfrm>
          <a:off x="6781800" y="4495800"/>
          <a:ext cx="1544638" cy="1928813"/>
        </p:xfrm>
        <a:graphic>
          <a:graphicData uri="http://schemas.openxmlformats.org/presentationml/2006/ole">
            <mc:AlternateContent xmlns:mc="http://schemas.openxmlformats.org/markup-compatibility/2006">
              <mc:Choice xmlns:v="urn:schemas-microsoft-com:vml" Requires="v">
                <p:oleObj spid="_x0000_s82185" name="Photo Editor Photo" r:id="rId15" imgW="5038095" imgH="6295238" progId="MSPhotoEd.3">
                  <p:embed/>
                </p:oleObj>
              </mc:Choice>
              <mc:Fallback>
                <p:oleObj name="Photo Editor Photo" r:id="rId15" imgW="5038095" imgH="6295238"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1800" y="4495800"/>
                        <a:ext cx="1544638"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9" name="Object 12"/>
          <p:cNvGraphicFramePr>
            <a:graphicFrameLocks noChangeAspect="1"/>
          </p:cNvGraphicFramePr>
          <p:nvPr/>
        </p:nvGraphicFramePr>
        <p:xfrm>
          <a:off x="381000" y="2438400"/>
          <a:ext cx="1497013" cy="1905000"/>
        </p:xfrm>
        <a:graphic>
          <a:graphicData uri="http://schemas.openxmlformats.org/presentationml/2006/ole">
            <mc:AlternateContent xmlns:mc="http://schemas.openxmlformats.org/markup-compatibility/2006">
              <mc:Choice xmlns:v="urn:schemas-microsoft-com:vml" Requires="v">
                <p:oleObj spid="_x0000_s82186" name="Bitmap Image" r:id="rId17" imgW="5668166" imgH="7209524" progId="Paint.Picture">
                  <p:embed/>
                </p:oleObj>
              </mc:Choice>
              <mc:Fallback>
                <p:oleObj name="Bitmap Image" r:id="rId17" imgW="5668166" imgH="7209524" progId="Paint.Picture">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 y="2438400"/>
                        <a:ext cx="14970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18598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301625" y="228600"/>
            <a:ext cx="8540750" cy="914400"/>
          </a:xfrm>
        </p:spPr>
        <p:txBody>
          <a:bodyPr/>
          <a:lstStyle/>
          <a:p>
            <a:pPr eaLnBrk="1" hangingPunct="1">
              <a:defRPr/>
            </a:pPr>
            <a:r>
              <a:rPr lang="en-US" b="1" dirty="0" smtClean="0">
                <a:solidFill>
                  <a:srgbClr val="FFCC00"/>
                </a:solidFill>
              </a:rPr>
              <a:t>Nations learned to fear Jews </a:t>
            </a:r>
          </a:p>
        </p:txBody>
      </p:sp>
      <p:sp>
        <p:nvSpPr>
          <p:cNvPr id="53251" name="Rectangle 3"/>
          <p:cNvSpPr>
            <a:spLocks noGrp="1" noRot="1" noChangeArrowheads="1"/>
          </p:cNvSpPr>
          <p:nvPr>
            <p:ph type="body" idx="1"/>
          </p:nvPr>
        </p:nvSpPr>
        <p:spPr>
          <a:xfrm>
            <a:off x="301625" y="1371600"/>
            <a:ext cx="8540750" cy="5486400"/>
          </a:xfrm>
        </p:spPr>
        <p:txBody>
          <a:bodyPr/>
          <a:lstStyle/>
          <a:p>
            <a:pPr eaLnBrk="1" hangingPunct="1">
              <a:lnSpc>
                <a:spcPct val="80000"/>
              </a:lnSpc>
              <a:spcAft>
                <a:spcPct val="30000"/>
              </a:spcAft>
              <a:buFont typeface="Arial" charset="0"/>
              <a:buNone/>
              <a:defRPr/>
            </a:pPr>
            <a:r>
              <a:rPr lang="en-US" sz="2800" b="1" dirty="0" err="1" smtClean="0">
                <a:solidFill>
                  <a:srgbClr val="FFFF00"/>
                </a:solidFill>
                <a:latin typeface="Times New Roman" pitchFamily="18" charset="0"/>
              </a:rPr>
              <a:t>Deut</a:t>
            </a:r>
            <a:r>
              <a:rPr lang="en-US" sz="2800" b="1" dirty="0" smtClean="0">
                <a:solidFill>
                  <a:srgbClr val="FFFF00"/>
                </a:solidFill>
                <a:latin typeface="Times New Roman" pitchFamily="18" charset="0"/>
              </a:rPr>
              <a:t> 2:25</a:t>
            </a:r>
            <a:r>
              <a:rPr lang="en-US" sz="2400" dirty="0" smtClean="0">
                <a:latin typeface="Times New Roman" pitchFamily="18" charset="0"/>
              </a:rPr>
              <a:t>  </a:t>
            </a:r>
            <a:r>
              <a:rPr lang="en-US" sz="2400" dirty="0" smtClean="0">
                <a:solidFill>
                  <a:schemeClr val="accent3"/>
                </a:solidFill>
                <a:latin typeface="Times New Roman" pitchFamily="18" charset="0"/>
              </a:rPr>
              <a:t>`This day I will begin to put the dread and fear of you upon the nations under the whole heaven, who shall hear the report of you, and shall tremble and be in anguish because of you.'  </a:t>
            </a:r>
          </a:p>
          <a:p>
            <a:pPr eaLnBrk="1" hangingPunct="1">
              <a:lnSpc>
                <a:spcPct val="80000"/>
              </a:lnSpc>
              <a:spcAft>
                <a:spcPct val="30000"/>
              </a:spcAft>
              <a:buFont typeface="Arial" charset="0"/>
              <a:buNone/>
              <a:defRPr/>
            </a:pPr>
            <a:r>
              <a:rPr lang="en-US" sz="2800" b="1" dirty="0" err="1" smtClean="0">
                <a:solidFill>
                  <a:srgbClr val="FFFF00"/>
                </a:solidFill>
                <a:latin typeface="Times New Roman" pitchFamily="18" charset="0"/>
              </a:rPr>
              <a:t>Deut</a:t>
            </a:r>
            <a:r>
              <a:rPr lang="en-US" sz="2800" b="1" dirty="0" smtClean="0">
                <a:solidFill>
                  <a:srgbClr val="FFFF00"/>
                </a:solidFill>
                <a:latin typeface="Times New Roman" pitchFamily="18" charset="0"/>
              </a:rPr>
              <a:t> 11:25</a:t>
            </a:r>
            <a:r>
              <a:rPr lang="en-US" sz="2400" dirty="0" smtClean="0">
                <a:latin typeface="Times New Roman" pitchFamily="18" charset="0"/>
              </a:rPr>
              <a:t>  </a:t>
            </a:r>
            <a:r>
              <a:rPr lang="en-US" sz="2400" dirty="0" smtClean="0">
                <a:solidFill>
                  <a:schemeClr val="accent3"/>
                </a:solidFill>
                <a:latin typeface="Times New Roman" pitchFamily="18" charset="0"/>
              </a:rPr>
              <a:t>"No man shall be able to stand against you; the LORD your God will put the dread of you and the fear of you upon all the land where you tread, just as He has said to you.  </a:t>
            </a:r>
          </a:p>
          <a:p>
            <a:pPr eaLnBrk="1" hangingPunct="1">
              <a:lnSpc>
                <a:spcPct val="80000"/>
              </a:lnSpc>
              <a:spcAft>
                <a:spcPct val="30000"/>
              </a:spcAft>
              <a:buFont typeface="Arial" charset="0"/>
              <a:buNone/>
              <a:defRPr/>
            </a:pPr>
            <a:r>
              <a:rPr lang="en-US" sz="2800" b="1" dirty="0" smtClean="0">
                <a:solidFill>
                  <a:srgbClr val="FFFF00"/>
                </a:solidFill>
                <a:latin typeface="Times New Roman" pitchFamily="18" charset="0"/>
              </a:rPr>
              <a:t>Josh 2:9-11</a:t>
            </a:r>
            <a:r>
              <a:rPr lang="en-US" sz="2400" b="1" dirty="0" smtClean="0">
                <a:latin typeface="Times New Roman" pitchFamily="18" charset="0"/>
              </a:rPr>
              <a:t>    </a:t>
            </a:r>
            <a:r>
              <a:rPr lang="en-US" sz="2400" dirty="0" err="1" smtClean="0">
                <a:solidFill>
                  <a:schemeClr val="accent3"/>
                </a:solidFill>
                <a:latin typeface="Times New Roman" pitchFamily="18" charset="0"/>
              </a:rPr>
              <a:t>Rahab</a:t>
            </a:r>
            <a:r>
              <a:rPr lang="en-US" sz="2400" dirty="0" smtClean="0">
                <a:solidFill>
                  <a:schemeClr val="accent3"/>
                </a:solidFill>
                <a:latin typeface="Times New Roman" pitchFamily="18" charset="0"/>
              </a:rPr>
              <a:t>: "I know that the LORD has given you the land, that the terror of you has fallen on us, and that all the inhabitants of the land are fainthearted because of you.</a:t>
            </a:r>
          </a:p>
          <a:p>
            <a:pPr eaLnBrk="1" hangingPunct="1">
              <a:lnSpc>
                <a:spcPct val="80000"/>
              </a:lnSpc>
              <a:spcAft>
                <a:spcPct val="30000"/>
              </a:spcAft>
              <a:buFont typeface="Arial" charset="0"/>
              <a:buNone/>
              <a:defRPr/>
            </a:pPr>
            <a:r>
              <a:rPr lang="en-US" sz="2800" b="1" dirty="0" smtClean="0">
                <a:solidFill>
                  <a:srgbClr val="FFFF00"/>
                </a:solidFill>
                <a:latin typeface="Times New Roman" pitchFamily="18" charset="0"/>
              </a:rPr>
              <a:t>Esther 6:13</a:t>
            </a:r>
            <a:r>
              <a:rPr lang="en-US" sz="2400" dirty="0" smtClean="0">
                <a:latin typeface="Times New Roman" pitchFamily="18" charset="0"/>
              </a:rPr>
              <a:t>  </a:t>
            </a:r>
            <a:r>
              <a:rPr lang="en-US" sz="2400" dirty="0" smtClean="0">
                <a:solidFill>
                  <a:schemeClr val="accent3"/>
                </a:solidFill>
                <a:latin typeface="Times New Roman" pitchFamily="18" charset="0"/>
              </a:rPr>
              <a:t>When Haman told his wife </a:t>
            </a:r>
            <a:r>
              <a:rPr lang="en-US" sz="2400" dirty="0" err="1" smtClean="0">
                <a:solidFill>
                  <a:schemeClr val="accent3"/>
                </a:solidFill>
                <a:latin typeface="Times New Roman" pitchFamily="18" charset="0"/>
              </a:rPr>
              <a:t>Zeresh</a:t>
            </a:r>
            <a:r>
              <a:rPr lang="en-US" sz="2400" dirty="0" smtClean="0">
                <a:solidFill>
                  <a:schemeClr val="accent3"/>
                </a:solidFill>
                <a:latin typeface="Times New Roman" pitchFamily="18" charset="0"/>
              </a:rPr>
              <a:t> and all his friends everything that had happened to him, his wise men and his wife </a:t>
            </a:r>
            <a:r>
              <a:rPr lang="en-US" sz="2400" dirty="0" err="1" smtClean="0">
                <a:solidFill>
                  <a:schemeClr val="accent3"/>
                </a:solidFill>
                <a:latin typeface="Times New Roman" pitchFamily="18" charset="0"/>
              </a:rPr>
              <a:t>Zeresh</a:t>
            </a:r>
            <a:r>
              <a:rPr lang="en-US" sz="2400" dirty="0" smtClean="0">
                <a:solidFill>
                  <a:schemeClr val="accent3"/>
                </a:solidFill>
                <a:latin typeface="Times New Roman" pitchFamily="18" charset="0"/>
              </a:rPr>
              <a:t> said to him, "If Mordecai, before whom you have begun to fall, is of Jewish descent, you will not prevail against him but will surely fall before him."</a:t>
            </a:r>
          </a:p>
        </p:txBody>
      </p:sp>
    </p:spTree>
    <p:extLst>
      <p:ext uri="{BB962C8B-B14F-4D97-AF65-F5344CB8AC3E}">
        <p14:creationId xmlns:p14="http://schemas.microsoft.com/office/powerpoint/2010/main" val="1453445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943231" cy="1371600"/>
          </a:xfrm>
        </p:spPr>
        <p:txBody>
          <a:bodyPr/>
          <a:lstStyle/>
          <a:p>
            <a:r>
              <a:rPr lang="en-US" b="1" dirty="0" smtClean="0">
                <a:solidFill>
                  <a:srgbClr val="FFC000"/>
                </a:solidFill>
              </a:rPr>
              <a:t>The Long-term Fulfillment</a:t>
            </a:r>
            <a:endParaRPr lang="en-US" b="1" dirty="0">
              <a:solidFill>
                <a:srgbClr val="FFC000"/>
              </a:solidFill>
            </a:endParaRPr>
          </a:p>
        </p:txBody>
      </p:sp>
      <p:sp>
        <p:nvSpPr>
          <p:cNvPr id="3" name="Content Placeholder 2"/>
          <p:cNvSpPr>
            <a:spLocks noGrp="1"/>
          </p:cNvSpPr>
          <p:nvPr>
            <p:ph idx="1"/>
          </p:nvPr>
        </p:nvSpPr>
        <p:spPr>
          <a:xfrm>
            <a:off x="381000" y="1905000"/>
            <a:ext cx="8305800" cy="4038600"/>
          </a:xfrm>
        </p:spPr>
        <p:txBody>
          <a:bodyPr/>
          <a:lstStyle/>
          <a:p>
            <a:r>
              <a:rPr lang="en-US" dirty="0" smtClean="0">
                <a:solidFill>
                  <a:schemeClr val="bg1"/>
                </a:solidFill>
              </a:rPr>
              <a:t>Christ will again use the                                     Jews as his battle axe to                           conquer the Gentile nations and establish his kingdom (</a:t>
            </a:r>
            <a:r>
              <a:rPr lang="en-US" dirty="0" err="1" smtClean="0">
                <a:solidFill>
                  <a:schemeClr val="bg1"/>
                </a:solidFill>
              </a:rPr>
              <a:t>Zech</a:t>
            </a:r>
            <a:r>
              <a:rPr lang="en-US" dirty="0" smtClean="0">
                <a:solidFill>
                  <a:schemeClr val="bg1"/>
                </a:solidFill>
              </a:rPr>
              <a:t> 9:13; </a:t>
            </a:r>
            <a:r>
              <a:rPr lang="en-US" dirty="0" err="1" smtClean="0">
                <a:solidFill>
                  <a:schemeClr val="bg1"/>
                </a:solidFill>
              </a:rPr>
              <a:t>Jer</a:t>
            </a:r>
            <a:r>
              <a:rPr lang="en-US" dirty="0" smtClean="0">
                <a:solidFill>
                  <a:schemeClr val="bg1"/>
                </a:solidFill>
              </a:rPr>
              <a:t> 51:19-24)</a:t>
            </a:r>
          </a:p>
          <a:p>
            <a:r>
              <a:rPr lang="en-US" dirty="0" smtClean="0">
                <a:solidFill>
                  <a:schemeClr val="bg1"/>
                </a:solidFill>
              </a:rPr>
              <a:t>The nations will fear &amp; respect the Jews because Christ will be their king</a:t>
            </a:r>
            <a:endParaRPr lang="en-US" dirty="0">
              <a:solidFill>
                <a:schemeClr val="bg1"/>
              </a:solidFill>
            </a:endParaRPr>
          </a:p>
        </p:txBody>
      </p:sp>
      <p:pic>
        <p:nvPicPr>
          <p:cNvPr id="87042" name="Picture 2" descr="https://encrypted-tbn0.gstatic.com/images?q=tbn:ANd9GcRoNmuu1F9sB3uUNjzVN2IRVrwEWWVooCCBuYm-mmox8wHZGd7qz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8600"/>
            <a:ext cx="3221920" cy="241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72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228600"/>
            <a:ext cx="9158514" cy="63246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609600"/>
            <a:ext cx="8229600" cy="914400"/>
          </a:xfrm>
        </p:spPr>
        <p:txBody>
          <a:bodyPr>
            <a:noAutofit/>
          </a:bodyPr>
          <a:lstStyle/>
          <a:p>
            <a:r>
              <a:rPr lang="en-US" sz="4800" b="1" dirty="0" smtClean="0">
                <a:solidFill>
                  <a:srgbClr val="663300"/>
                </a:solidFill>
              </a:rPr>
              <a:t>Zechariah 2:1-5</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66800" y="1524000"/>
            <a:ext cx="7086600" cy="4343400"/>
          </a:xfrm>
        </p:spPr>
        <p:txBody>
          <a:bodyPr>
            <a:noAutofit/>
          </a:bodyPr>
          <a:lstStyle/>
          <a:p>
            <a:pPr marL="0" indent="288925">
              <a:spcBef>
                <a:spcPts val="0"/>
              </a:spcBef>
              <a:buFontTx/>
              <a:buNone/>
            </a:pPr>
            <a:r>
              <a:rPr lang="en-US" sz="2200" dirty="0" smtClean="0">
                <a:solidFill>
                  <a:srgbClr val="000000"/>
                </a:solidFill>
              </a:rPr>
              <a:t> </a:t>
            </a:r>
            <a:r>
              <a:rPr lang="en-US" sz="2200" dirty="0">
                <a:solidFill>
                  <a:srgbClr val="000000"/>
                </a:solidFill>
              </a:rPr>
              <a:t>Then I raised my eyes and looked, and behold, a </a:t>
            </a:r>
            <a:r>
              <a:rPr lang="en-US" sz="2200" b="1" dirty="0">
                <a:solidFill>
                  <a:srgbClr val="0000CC"/>
                </a:solidFill>
              </a:rPr>
              <a:t>man with a measuring line in his hand</a:t>
            </a:r>
            <a:r>
              <a:rPr lang="en-US" sz="2200" dirty="0">
                <a:solidFill>
                  <a:srgbClr val="000000"/>
                </a:solidFill>
              </a:rPr>
              <a:t>. 2 So I said, "Where are you going?"</a:t>
            </a:r>
          </a:p>
          <a:p>
            <a:pPr marL="0" indent="288925">
              <a:spcBef>
                <a:spcPts val="0"/>
              </a:spcBef>
              <a:buFontTx/>
              <a:buNone/>
            </a:pPr>
            <a:r>
              <a:rPr lang="en-US" sz="2200" dirty="0" smtClean="0">
                <a:solidFill>
                  <a:srgbClr val="000000"/>
                </a:solidFill>
              </a:rPr>
              <a:t>And </a:t>
            </a:r>
            <a:r>
              <a:rPr lang="en-US" sz="2200" dirty="0">
                <a:solidFill>
                  <a:srgbClr val="000000"/>
                </a:solidFill>
              </a:rPr>
              <a:t>he said to me, "</a:t>
            </a:r>
            <a:r>
              <a:rPr lang="en-US" sz="2200" b="1" dirty="0">
                <a:solidFill>
                  <a:srgbClr val="0000CC"/>
                </a:solidFill>
              </a:rPr>
              <a:t>To measure Jerusalem</a:t>
            </a:r>
            <a:r>
              <a:rPr lang="en-US" sz="2200" dirty="0">
                <a:solidFill>
                  <a:srgbClr val="000000"/>
                </a:solidFill>
              </a:rPr>
              <a:t>, to see what is its width and what is its length." </a:t>
            </a:r>
          </a:p>
          <a:p>
            <a:pPr marL="0" indent="288925">
              <a:spcBef>
                <a:spcPts val="0"/>
              </a:spcBef>
              <a:buFontTx/>
              <a:buNone/>
            </a:pPr>
            <a:r>
              <a:rPr lang="en-US" sz="2200" dirty="0" smtClean="0">
                <a:solidFill>
                  <a:srgbClr val="000000"/>
                </a:solidFill>
              </a:rPr>
              <a:t>3 </a:t>
            </a:r>
            <a:r>
              <a:rPr lang="en-US" sz="2200" dirty="0">
                <a:solidFill>
                  <a:srgbClr val="000000"/>
                </a:solidFill>
              </a:rPr>
              <a:t>And there was </a:t>
            </a:r>
            <a:r>
              <a:rPr lang="en-US" sz="2200" b="1" dirty="0">
                <a:solidFill>
                  <a:srgbClr val="00B050"/>
                </a:solidFill>
              </a:rPr>
              <a:t>the angel </a:t>
            </a:r>
            <a:r>
              <a:rPr lang="en-US" sz="2200" dirty="0">
                <a:solidFill>
                  <a:srgbClr val="000000"/>
                </a:solidFill>
              </a:rPr>
              <a:t>who talked with me, going out; and </a:t>
            </a:r>
            <a:r>
              <a:rPr lang="en-US" sz="2200" b="1" dirty="0">
                <a:solidFill>
                  <a:srgbClr val="00B050"/>
                </a:solidFill>
              </a:rPr>
              <a:t>another angel </a:t>
            </a:r>
            <a:r>
              <a:rPr lang="en-US" sz="2200" dirty="0">
                <a:solidFill>
                  <a:srgbClr val="000000"/>
                </a:solidFill>
              </a:rPr>
              <a:t>was coming out to meet him, 4 who said to him, "Run, speak to this young man, saying: </a:t>
            </a:r>
            <a:r>
              <a:rPr lang="en-US" sz="2200" b="1" dirty="0">
                <a:solidFill>
                  <a:srgbClr val="0000CC"/>
                </a:solidFill>
              </a:rPr>
              <a:t>'Jerusalem shall be inhabited as towns without walls,</a:t>
            </a:r>
            <a:r>
              <a:rPr lang="en-US" sz="2200" dirty="0">
                <a:solidFill>
                  <a:srgbClr val="000000"/>
                </a:solidFill>
              </a:rPr>
              <a:t> because of the multitude of men and livestock in it. 5 For I,' says the Lord, 'will be a wall of fire all around her, and I will be the glory in her midst.'" </a:t>
            </a:r>
          </a:p>
          <a:p>
            <a:pPr marL="0" indent="288925">
              <a:spcBef>
                <a:spcPts val="0"/>
              </a:spcBef>
              <a:buFontTx/>
              <a:buNone/>
            </a:pPr>
            <a:endParaRPr lang="en-US" sz="2200" dirty="0">
              <a:solidFill>
                <a:srgbClr val="000000"/>
              </a:solidFill>
              <a:effectLst/>
            </a:endParaRPr>
          </a:p>
        </p:txBody>
      </p:sp>
      <p:sp>
        <p:nvSpPr>
          <p:cNvPr id="4100" name="Text Box 5"/>
          <p:cNvSpPr txBox="1">
            <a:spLocks noChangeArrowheads="1"/>
          </p:cNvSpPr>
          <p:nvPr/>
        </p:nvSpPr>
        <p:spPr bwMode="auto">
          <a:xfrm>
            <a:off x="1066800" y="6085820"/>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God will protect Jerusalem!</a:t>
            </a: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3</a:t>
            </a:r>
            <a:r>
              <a:rPr lang="en-US" sz="4000" b="1" baseline="30000" dirty="0" smtClean="0">
                <a:solidFill>
                  <a:srgbClr val="FF0000"/>
                </a:solidFill>
                <a:latin typeface="Comic Sans MS" pitchFamily="66" charset="0"/>
              </a:rPr>
              <a:t>rd</a:t>
            </a:r>
            <a:r>
              <a:rPr lang="en-US" sz="40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25320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838200"/>
          </a:xfrm>
        </p:spPr>
        <p:txBody>
          <a:bodyPr/>
          <a:lstStyle/>
          <a:p>
            <a:r>
              <a:rPr lang="en-US" sz="4800" b="1" dirty="0">
                <a:solidFill>
                  <a:schemeClr val="hlink"/>
                </a:solidFill>
              </a:rPr>
              <a:t>The 3</a:t>
            </a:r>
            <a:r>
              <a:rPr lang="en-US" sz="4800" b="1" baseline="30000" dirty="0">
                <a:solidFill>
                  <a:schemeClr val="hlink"/>
                </a:solidFill>
              </a:rPr>
              <a:t>rd</a:t>
            </a:r>
            <a:r>
              <a:rPr lang="en-US" sz="4800" b="1" dirty="0">
                <a:solidFill>
                  <a:schemeClr val="hlink"/>
                </a:solidFill>
              </a:rPr>
              <a:t> Vision</a:t>
            </a:r>
          </a:p>
        </p:txBody>
      </p:sp>
      <p:graphicFrame>
        <p:nvGraphicFramePr>
          <p:cNvPr id="33796" name="Object 4"/>
          <p:cNvGraphicFramePr>
            <a:graphicFrameLocks noGrp="1" noChangeAspect="1"/>
          </p:cNvGraphicFramePr>
          <p:nvPr>
            <p:ph idx="1"/>
            <p:extLst>
              <p:ext uri="{D42A27DB-BD31-4B8C-83A1-F6EECF244321}">
                <p14:modId xmlns:p14="http://schemas.microsoft.com/office/powerpoint/2010/main" val="3942652235"/>
              </p:ext>
            </p:extLst>
          </p:nvPr>
        </p:nvGraphicFramePr>
        <p:xfrm>
          <a:off x="152400" y="1204758"/>
          <a:ext cx="3575050" cy="4876800"/>
        </p:xfrm>
        <a:graphic>
          <a:graphicData uri="http://schemas.openxmlformats.org/presentationml/2006/ole">
            <mc:AlternateContent xmlns:mc="http://schemas.openxmlformats.org/markup-compatibility/2006">
              <mc:Choice xmlns:v="urn:schemas-microsoft-com:vml" Requires="v">
                <p:oleObj spid="_x0000_s33841" name="Photo Editor Photo" r:id="rId3" imgW="4761905" imgH="6496957" progId="MSPhotoEd.3">
                  <p:embed/>
                </p:oleObj>
              </mc:Choice>
              <mc:Fallback>
                <p:oleObj name="Photo Editor Photo" r:id="rId3" imgW="4761905" imgH="6496957"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04758"/>
                        <a:ext cx="35750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6"/>
          <p:cNvSpPr txBox="1">
            <a:spLocks noChangeArrowheads="1"/>
          </p:cNvSpPr>
          <p:nvPr/>
        </p:nvSpPr>
        <p:spPr bwMode="auto">
          <a:xfrm>
            <a:off x="3879850" y="1295400"/>
            <a:ext cx="5187950" cy="469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5000"/>
              </a:spcAft>
            </a:pPr>
            <a:r>
              <a:rPr lang="en-US" sz="3200" b="1" dirty="0">
                <a:solidFill>
                  <a:srgbClr val="FFC000"/>
                </a:solidFill>
              </a:rPr>
              <a:t>What Zechariah saw:</a:t>
            </a:r>
          </a:p>
          <a:p>
            <a:pPr>
              <a:spcAft>
                <a:spcPct val="25000"/>
              </a:spcAft>
            </a:pPr>
            <a:endParaRPr lang="en-US" sz="1050" b="1" dirty="0">
              <a:solidFill>
                <a:srgbClr val="CCFFFF"/>
              </a:solidFill>
            </a:endParaRPr>
          </a:p>
          <a:p>
            <a:pPr>
              <a:spcAft>
                <a:spcPct val="25000"/>
              </a:spcAft>
              <a:buFontTx/>
              <a:buChar char="•"/>
            </a:pPr>
            <a:r>
              <a:rPr lang="en-US" sz="2400" dirty="0"/>
              <a:t> A man with a measuring line</a:t>
            </a:r>
          </a:p>
          <a:p>
            <a:pPr>
              <a:spcAft>
                <a:spcPct val="25000"/>
              </a:spcAft>
              <a:buFontTx/>
              <a:buChar char="•"/>
            </a:pPr>
            <a:r>
              <a:rPr lang="en-US" sz="2400" dirty="0"/>
              <a:t> Man intends to measure Jerusalem</a:t>
            </a:r>
          </a:p>
          <a:p>
            <a:pPr>
              <a:spcAft>
                <a:spcPct val="25000"/>
              </a:spcAft>
              <a:buFontTx/>
              <a:buChar char="•"/>
            </a:pPr>
            <a:r>
              <a:rPr lang="en-US" sz="2400" dirty="0"/>
              <a:t> Another angel comes out</a:t>
            </a:r>
          </a:p>
          <a:p>
            <a:pPr>
              <a:buFontTx/>
              <a:buChar char="•"/>
            </a:pPr>
            <a:r>
              <a:rPr lang="en-US" sz="2400" dirty="0"/>
              <a:t> This angel says to tell the young </a:t>
            </a:r>
          </a:p>
          <a:p>
            <a:pPr>
              <a:spcAft>
                <a:spcPct val="25000"/>
              </a:spcAft>
            </a:pPr>
            <a:r>
              <a:rPr lang="en-US" sz="2400" dirty="0"/>
              <a:t>   man Jerusalem will not need walls</a:t>
            </a:r>
          </a:p>
          <a:p>
            <a:pPr>
              <a:buFontTx/>
              <a:buChar char="•"/>
            </a:pPr>
            <a:r>
              <a:rPr lang="en-US" sz="2400" dirty="0"/>
              <a:t> Jerusalem will be overflowing with </a:t>
            </a:r>
          </a:p>
          <a:p>
            <a:pPr>
              <a:spcAft>
                <a:spcPct val="25000"/>
              </a:spcAft>
            </a:pPr>
            <a:r>
              <a:rPr lang="en-US" sz="2400" dirty="0"/>
              <a:t>   people and livestock</a:t>
            </a:r>
          </a:p>
          <a:p>
            <a:pPr>
              <a:spcAft>
                <a:spcPct val="25000"/>
              </a:spcAft>
              <a:buFontTx/>
              <a:buChar char="•"/>
            </a:pPr>
            <a:r>
              <a:rPr lang="en-US" sz="2400" dirty="0"/>
              <a:t> God will her wall of fire and glory</a:t>
            </a:r>
          </a:p>
          <a:p>
            <a:pPr>
              <a:buFontTx/>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52600" y="240065"/>
            <a:ext cx="5105400" cy="1348671"/>
          </a:xfrm>
        </p:spPr>
        <p:txBody>
          <a:bodyPr/>
          <a:lstStyle/>
          <a:p>
            <a:r>
              <a:rPr lang="en-US" dirty="0">
                <a:solidFill>
                  <a:schemeClr val="hlink"/>
                </a:solidFill>
              </a:rPr>
              <a:t>Vision of the Measuring Line</a:t>
            </a:r>
          </a:p>
        </p:txBody>
      </p:sp>
      <p:sp>
        <p:nvSpPr>
          <p:cNvPr id="13315" name="Rectangle 3"/>
          <p:cNvSpPr>
            <a:spLocks noGrp="1" noChangeArrowheads="1"/>
          </p:cNvSpPr>
          <p:nvPr>
            <p:ph type="body" idx="1"/>
          </p:nvPr>
        </p:nvSpPr>
        <p:spPr>
          <a:xfrm>
            <a:off x="457200" y="1676400"/>
            <a:ext cx="8229600" cy="3352800"/>
          </a:xfrm>
        </p:spPr>
        <p:txBody>
          <a:bodyPr/>
          <a:lstStyle/>
          <a:p>
            <a:pPr marL="623888" indent="-623888" algn="ctr">
              <a:buFont typeface="Wingdings" panose="05000000000000000000" pitchFamily="2" charset="2"/>
              <a:buNone/>
            </a:pPr>
            <a:r>
              <a:rPr lang="en-US" sz="3600" b="1" i="1">
                <a:solidFill>
                  <a:srgbClr val="FFFF00"/>
                </a:solidFill>
                <a:latin typeface="Times New Roman" panose="02020603050405020304" pitchFamily="18" charset="0"/>
              </a:rPr>
              <a:t>Consider the situation:</a:t>
            </a:r>
          </a:p>
          <a:p>
            <a:pPr marL="623888" indent="-623888">
              <a:spcAft>
                <a:spcPct val="25000"/>
              </a:spcAft>
              <a:buFont typeface="Wingdings" panose="05000000000000000000" pitchFamily="2" charset="2"/>
              <a:buNone/>
            </a:pPr>
            <a:r>
              <a:rPr lang="en-US"/>
              <a:t>1)  Only about 40,000 Jews back in the land</a:t>
            </a:r>
          </a:p>
          <a:p>
            <a:pPr marL="623888" indent="-623888">
              <a:spcAft>
                <a:spcPct val="25000"/>
              </a:spcAft>
              <a:buFont typeface="Wingdings" panose="05000000000000000000" pitchFamily="2" charset="2"/>
              <a:buNone/>
            </a:pPr>
            <a:r>
              <a:rPr lang="en-US"/>
              <a:t>2)  Adversaries discouraged, troubled and         hired counselors against them</a:t>
            </a:r>
          </a:p>
          <a:p>
            <a:pPr marL="623888" indent="-623888">
              <a:spcAft>
                <a:spcPct val="25000"/>
              </a:spcAft>
              <a:buFont typeface="Wingdings" panose="05000000000000000000" pitchFamily="2" charset="2"/>
              <a:buNone/>
            </a:pPr>
            <a:r>
              <a:rPr lang="en-US"/>
              <a:t>3)  Persian King demanded the work stop</a:t>
            </a:r>
            <a:endParaRPr lang="en-US">
              <a:solidFill>
                <a:schemeClr val="hlink"/>
              </a:solidFill>
              <a:latin typeface="Comic Sans MS" panose="030F0702030302020204" pitchFamily="66" charset="0"/>
            </a:endParaRPr>
          </a:p>
        </p:txBody>
      </p:sp>
      <p:sp>
        <p:nvSpPr>
          <p:cNvPr id="13316" name="Text Box 4"/>
          <p:cNvSpPr txBox="1">
            <a:spLocks noChangeArrowheads="1"/>
          </p:cNvSpPr>
          <p:nvPr/>
        </p:nvSpPr>
        <p:spPr bwMode="auto">
          <a:xfrm>
            <a:off x="228600" y="50292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Clr>
                <a:schemeClr val="hlink"/>
              </a:buClr>
              <a:buSzPct val="65000"/>
              <a:buFont typeface="Wingdings" panose="05000000000000000000" pitchFamily="2" charset="2"/>
              <a:buNone/>
            </a:pPr>
            <a:r>
              <a:rPr lang="en-US" sz="3600" b="1" dirty="0">
                <a:solidFill>
                  <a:srgbClr val="FFC000"/>
                </a:solidFill>
                <a:effectLst>
                  <a:outerShdw blurRad="38100" dist="38100" dir="2700000" algn="tl">
                    <a:srgbClr val="000000"/>
                  </a:outerShdw>
                </a:effectLst>
                <a:latin typeface="Comic Sans MS" panose="030F0702030302020204" pitchFamily="66" charset="0"/>
              </a:rPr>
              <a:t>Most people would have been thinking about security and protection – walls!</a:t>
            </a:r>
            <a:endParaRPr lang="en-US" sz="3600" b="1" dirty="0">
              <a:solidFill>
                <a:srgbClr val="FFC000"/>
              </a:solidFill>
              <a:latin typeface="Comic Sans MS" panose="030F0702030302020204" pitchFamily="66" charset="0"/>
            </a:endParaRPr>
          </a:p>
        </p:txBody>
      </p:sp>
      <p:pic>
        <p:nvPicPr>
          <p:cNvPr id="13318" name="Picture 6" descr="http://scini2009.mlml.calstate.edu/wp-content/uploads/2009/12/measuring-the-depth-if-you-can-find-the-hole-640x8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88" t="3501" r="4373" b="36980"/>
          <a:stretch/>
        </p:blipFill>
        <p:spPr bwMode="auto">
          <a:xfrm>
            <a:off x="76200" y="152400"/>
            <a:ext cx="1600200" cy="187609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alljewishlinks.com/wp-content/uploads/images/azr/nehem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954" y="76200"/>
            <a:ext cx="1801446" cy="2322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228600"/>
            <a:ext cx="5257800" cy="1524000"/>
          </a:xfrm>
        </p:spPr>
        <p:txBody>
          <a:bodyPr/>
          <a:lstStyle/>
          <a:p>
            <a:r>
              <a:rPr lang="en-US" sz="4000" dirty="0">
                <a:solidFill>
                  <a:schemeClr val="hlink"/>
                </a:solidFill>
              </a:rPr>
              <a:t>Why </a:t>
            </a:r>
            <a:r>
              <a:rPr lang="en-US" sz="4000" dirty="0" smtClean="0">
                <a:solidFill>
                  <a:schemeClr val="hlink"/>
                </a:solidFill>
              </a:rPr>
              <a:t>Jerusalem doesn’t need walls</a:t>
            </a:r>
            <a:endParaRPr lang="en-US" sz="4000" dirty="0">
              <a:solidFill>
                <a:schemeClr val="hlink"/>
              </a:solidFill>
            </a:endParaRPr>
          </a:p>
        </p:txBody>
      </p:sp>
      <p:sp>
        <p:nvSpPr>
          <p:cNvPr id="14339" name="Rectangle 3"/>
          <p:cNvSpPr>
            <a:spLocks noGrp="1" noChangeArrowheads="1"/>
          </p:cNvSpPr>
          <p:nvPr>
            <p:ph type="body" idx="1"/>
          </p:nvPr>
        </p:nvSpPr>
        <p:spPr>
          <a:xfrm>
            <a:off x="457200" y="1981200"/>
            <a:ext cx="8229600" cy="2514600"/>
          </a:xfrm>
        </p:spPr>
        <p:txBody>
          <a:bodyPr/>
          <a:lstStyle/>
          <a:p>
            <a:pPr marL="609600" indent="-609600">
              <a:spcAft>
                <a:spcPct val="30000"/>
              </a:spcAft>
            </a:pPr>
            <a:r>
              <a:rPr lang="en-US" dirty="0"/>
              <a:t>Because God will bless the city with many people and </a:t>
            </a:r>
            <a:r>
              <a:rPr lang="en-US" dirty="0" smtClean="0"/>
              <a:t>animals (2:4)</a:t>
            </a:r>
            <a:endParaRPr lang="en-US" dirty="0"/>
          </a:p>
          <a:p>
            <a:pPr marL="609600" indent="-609600">
              <a:spcAft>
                <a:spcPct val="30000"/>
              </a:spcAft>
            </a:pPr>
            <a:r>
              <a:rPr lang="en-US" dirty="0"/>
              <a:t>Because God will be a wall of fire to protect the </a:t>
            </a:r>
            <a:r>
              <a:rPr lang="en-US" dirty="0" smtClean="0"/>
              <a:t>city (2:5)</a:t>
            </a:r>
            <a:endParaRPr lang="en-US" dirty="0"/>
          </a:p>
          <a:p>
            <a:pPr marL="609600" indent="-609600">
              <a:buFont typeface="Wingdings" panose="05000000000000000000" pitchFamily="2" charset="2"/>
              <a:buNone/>
            </a:pPr>
            <a:endParaRPr lang="en-US" dirty="0"/>
          </a:p>
        </p:txBody>
      </p:sp>
      <p:sp>
        <p:nvSpPr>
          <p:cNvPr id="14340" name="Text Box 4"/>
          <p:cNvSpPr txBox="1">
            <a:spLocks noChangeArrowheads="1"/>
          </p:cNvSpPr>
          <p:nvPr/>
        </p:nvSpPr>
        <p:spPr bwMode="auto">
          <a:xfrm>
            <a:off x="3810000" y="4419600"/>
            <a:ext cx="4648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20000"/>
              </a:spcBef>
              <a:buClr>
                <a:schemeClr val="hlink"/>
              </a:buClr>
              <a:buSzPct val="65000"/>
              <a:buFont typeface="Wingdings" panose="05000000000000000000" pitchFamily="2" charset="2"/>
              <a:buNone/>
            </a:pPr>
            <a:r>
              <a:rPr lang="en-US" sz="3200" dirty="0">
                <a:solidFill>
                  <a:srgbClr val="FFFF00"/>
                </a:solidFill>
                <a:effectLst>
                  <a:outerShdw blurRad="38100" dist="38100" dir="2700000" algn="tl">
                    <a:srgbClr val="000000"/>
                  </a:outerShdw>
                </a:effectLst>
                <a:latin typeface="Comic Sans MS" panose="030F0702030302020204" pitchFamily="66" charset="0"/>
              </a:rPr>
              <a:t>This vision required the people have faith that God would accomplish his promise!</a:t>
            </a:r>
          </a:p>
          <a:p>
            <a:pPr>
              <a:spcBef>
                <a:spcPct val="50000"/>
              </a:spcBef>
            </a:pPr>
            <a:endParaRPr lang="en-US" sz="3200" dirty="0">
              <a:solidFill>
                <a:srgbClr val="FFFF00"/>
              </a:solidFill>
              <a:effectLst>
                <a:outerShdw blurRad="38100" dist="38100" dir="2700000" algn="tl">
                  <a:srgbClr val="000000"/>
                </a:outerShdw>
              </a:effectLst>
              <a:latin typeface="Comic Sans MS" panose="030F0702030302020204" pitchFamily="66" charset="0"/>
            </a:endParaRPr>
          </a:p>
        </p:txBody>
      </p:sp>
      <p:pic>
        <p:nvPicPr>
          <p:cNvPr id="14342" name="Picture 6" descr="http://www.godsfirewall.com/gf/images/godsfirewallfr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91945"/>
            <a:ext cx="3651250" cy="156065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christian-faith.com/forjesus/files/imce/user1/faith-picture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95800"/>
            <a:ext cx="3200400" cy="2128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381000"/>
            <a:ext cx="4572000" cy="1371600"/>
          </a:xfrm>
        </p:spPr>
        <p:txBody>
          <a:bodyPr/>
          <a:lstStyle/>
          <a:p>
            <a:r>
              <a:rPr lang="en-US" sz="4800" b="1" dirty="0">
                <a:solidFill>
                  <a:schemeClr val="hlink"/>
                </a:solidFill>
              </a:rPr>
              <a:t>Get out of Babylon!</a:t>
            </a:r>
            <a:r>
              <a:rPr lang="en-US" sz="4000" dirty="0"/>
              <a:t>  </a:t>
            </a:r>
            <a:br>
              <a:rPr lang="en-US" sz="4000" dirty="0"/>
            </a:br>
            <a:r>
              <a:rPr lang="en-US" sz="3600" b="1" dirty="0">
                <a:solidFill>
                  <a:srgbClr val="CCFFFF"/>
                </a:solidFill>
              </a:rPr>
              <a:t>Return to Israel!</a:t>
            </a:r>
          </a:p>
        </p:txBody>
      </p:sp>
      <p:sp>
        <p:nvSpPr>
          <p:cNvPr id="15363" name="Rectangle 3"/>
          <p:cNvSpPr>
            <a:spLocks noGrp="1" noChangeArrowheads="1"/>
          </p:cNvSpPr>
          <p:nvPr>
            <p:ph type="body" idx="1"/>
          </p:nvPr>
        </p:nvSpPr>
        <p:spPr>
          <a:xfrm>
            <a:off x="457200" y="2209800"/>
            <a:ext cx="8229600" cy="3886199"/>
          </a:xfrm>
        </p:spPr>
        <p:txBody>
          <a:bodyPr/>
          <a:lstStyle/>
          <a:p>
            <a:r>
              <a:rPr lang="en-US" dirty="0"/>
              <a:t>“Flee” (v.6)  and  “escape” (v.7).  Get out of the places you were held captive!</a:t>
            </a:r>
          </a:p>
          <a:p>
            <a:r>
              <a:rPr lang="en-US" dirty="0"/>
              <a:t>God will shake His hand against the nations</a:t>
            </a:r>
          </a:p>
          <a:p>
            <a:r>
              <a:rPr lang="en-US" dirty="0"/>
              <a:t>Many nations will be joined to the Lord</a:t>
            </a:r>
          </a:p>
          <a:p>
            <a:r>
              <a:rPr lang="en-US" dirty="0"/>
              <a:t>God will dwell in your midst in Jerusalem</a:t>
            </a:r>
          </a:p>
        </p:txBody>
      </p:sp>
      <p:pic>
        <p:nvPicPr>
          <p:cNvPr id="15365" name="Picture 5" descr="http://www.jw.org/assets/l/my/my_E/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76201"/>
            <a:ext cx="4267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228600" y="5759325"/>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20000"/>
              </a:spcBef>
              <a:buClr>
                <a:schemeClr val="hlink"/>
              </a:buClr>
              <a:buSzPct val="65000"/>
            </a:pPr>
            <a:r>
              <a:rPr lang="en-US" sz="2400" b="1" dirty="0" smtClean="0">
                <a:solidFill>
                  <a:srgbClr val="FFC000"/>
                </a:solidFill>
                <a:effectLst>
                  <a:outerShdw blurRad="38100" dist="38100" dir="2700000" algn="tl">
                    <a:srgbClr val="000000"/>
                  </a:outerShdw>
                </a:effectLst>
                <a:latin typeface="Comic Sans MS" panose="030F0702030302020204" pitchFamily="66" charset="0"/>
              </a:rPr>
              <a:t>"Come out of her, my people, lest you share in her sins, and lest you receive of her plagues. Rev 18:4-5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76200"/>
            <a:ext cx="4876800" cy="1371600"/>
          </a:xfrm>
        </p:spPr>
        <p:txBody>
          <a:bodyPr/>
          <a:lstStyle/>
          <a:p>
            <a:r>
              <a:rPr lang="en-US" b="1" dirty="0">
                <a:solidFill>
                  <a:schemeClr val="hlink"/>
                </a:solidFill>
              </a:rPr>
              <a:t>Convincing the Jews to Return</a:t>
            </a:r>
          </a:p>
        </p:txBody>
      </p:sp>
      <p:sp>
        <p:nvSpPr>
          <p:cNvPr id="16387" name="Rectangle 3"/>
          <p:cNvSpPr>
            <a:spLocks noGrp="1" noChangeArrowheads="1"/>
          </p:cNvSpPr>
          <p:nvPr>
            <p:ph type="body" idx="1"/>
          </p:nvPr>
        </p:nvSpPr>
        <p:spPr>
          <a:xfrm>
            <a:off x="381000" y="1752600"/>
            <a:ext cx="8229600" cy="4114800"/>
          </a:xfrm>
        </p:spPr>
        <p:txBody>
          <a:bodyPr/>
          <a:lstStyle/>
          <a:p>
            <a:pPr>
              <a:spcAft>
                <a:spcPct val="30000"/>
              </a:spcAft>
            </a:pPr>
            <a:r>
              <a:rPr lang="en-US" dirty="0"/>
              <a:t>Only about 42,000 </a:t>
            </a:r>
            <a:r>
              <a:rPr lang="en-US" dirty="0" smtClean="0"/>
              <a:t>returned                           </a:t>
            </a:r>
            <a:r>
              <a:rPr lang="en-US" dirty="0"/>
              <a:t>with </a:t>
            </a:r>
            <a:r>
              <a:rPr lang="en-US" dirty="0" err="1"/>
              <a:t>Jeshua</a:t>
            </a:r>
            <a:r>
              <a:rPr lang="en-US" dirty="0"/>
              <a:t> and </a:t>
            </a:r>
            <a:r>
              <a:rPr lang="en-US" dirty="0" err="1" smtClean="0"/>
              <a:t>Zerubbabel</a:t>
            </a:r>
            <a:r>
              <a:rPr lang="en-US" dirty="0" smtClean="0"/>
              <a:t>                                     </a:t>
            </a:r>
            <a:r>
              <a:rPr lang="en-US" dirty="0"/>
              <a:t>(Ezra 2), and only 74 of </a:t>
            </a:r>
            <a:r>
              <a:rPr lang="en-US" dirty="0" smtClean="0"/>
              <a:t>those                                     </a:t>
            </a:r>
            <a:r>
              <a:rPr lang="en-US" dirty="0"/>
              <a:t>were Levites!</a:t>
            </a:r>
          </a:p>
          <a:p>
            <a:pPr>
              <a:spcAft>
                <a:spcPct val="30000"/>
              </a:spcAft>
            </a:pPr>
            <a:r>
              <a:rPr lang="en-US" dirty="0"/>
              <a:t>Ezra brought more people back (Ezra 8), but he had </a:t>
            </a:r>
            <a:r>
              <a:rPr lang="en-US" dirty="0" smtClean="0"/>
              <a:t>trouble                                        </a:t>
            </a:r>
            <a:r>
              <a:rPr lang="en-US" dirty="0"/>
              <a:t>convincing any </a:t>
            </a:r>
            <a:r>
              <a:rPr lang="en-US" dirty="0" smtClean="0"/>
              <a:t>Levites                                </a:t>
            </a:r>
            <a:r>
              <a:rPr lang="en-US" dirty="0"/>
              <a:t>to return (8:15)</a:t>
            </a:r>
          </a:p>
          <a:p>
            <a:endParaRPr lang="en-US" dirty="0"/>
          </a:p>
        </p:txBody>
      </p:sp>
      <p:pic>
        <p:nvPicPr>
          <p:cNvPr id="16389" name="Picture 5" descr="http://4.bp.blogspot.com/-Dpy4u1U9Tlk/Tgc_4o-LkyI/AAAAAAAAAgc/sxg1NsAQ6Ro/s1600/Ishtar+gate+of+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
            <a:ext cx="2562225" cy="3279936"/>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http://siyinbible.files.wordpress.com/2013/02/jews-return-to-jerusalem.jpg?w=869"/>
          <p:cNvPicPr>
            <a:picLocks noChangeAspect="1" noChangeArrowheads="1"/>
          </p:cNvPicPr>
          <p:nvPr/>
        </p:nvPicPr>
        <p:blipFill rotWithShape="1">
          <a:blip r:embed="rId3">
            <a:extLst>
              <a:ext uri="{28A0092B-C50C-407E-A947-70E740481C1C}">
                <a14:useLocalDpi xmlns:a14="http://schemas.microsoft.com/office/drawing/2010/main" val="0"/>
              </a:ext>
            </a:extLst>
          </a:blip>
          <a:srcRect l="34082" t="45230"/>
          <a:stretch/>
        </p:blipFill>
        <p:spPr bwMode="auto">
          <a:xfrm>
            <a:off x="5181600" y="4648200"/>
            <a:ext cx="3708400" cy="21049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3026"/>
          <a:stretch>
            <a:fillRect/>
          </a:stretch>
        </p:blipFill>
        <p:spPr bwMode="auto">
          <a:xfrm>
            <a:off x="228600" y="1295400"/>
            <a:ext cx="8610600" cy="4422465"/>
          </a:xfrm>
          <a:prstGeom prst="rect">
            <a:avLst/>
          </a:prstGeom>
          <a:noFill/>
          <a:ln w="9525">
            <a:noFill/>
            <a:miter lim="800000"/>
            <a:headEnd/>
            <a:tailEnd/>
          </a:ln>
        </p:spPr>
      </p:pic>
      <p:sp>
        <p:nvSpPr>
          <p:cNvPr id="7" name="Rectangle 2"/>
          <p:cNvSpPr txBox="1">
            <a:spLocks noChangeArrowheads="1"/>
          </p:cNvSpPr>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sz="4800" b="1" dirty="0" smtClean="0">
                <a:solidFill>
                  <a:schemeClr val="hlink"/>
                </a:solidFill>
              </a:rPr>
              <a:t>The long Return to Israel</a:t>
            </a:r>
            <a:endParaRPr lang="en-US" sz="4800" b="1" dirty="0">
              <a:solidFill>
                <a:schemeClr val="hlink"/>
              </a:solidFill>
            </a:endParaRPr>
          </a:p>
        </p:txBody>
      </p:sp>
      <p:sp>
        <p:nvSpPr>
          <p:cNvPr id="8" name="Rectangle 2"/>
          <p:cNvSpPr txBox="1">
            <a:spLocks noChangeArrowheads="1"/>
          </p:cNvSpPr>
          <p:nvPr/>
        </p:nvSpPr>
        <p:spPr bwMode="auto">
          <a:xfrm>
            <a:off x="1066800" y="5867400"/>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sz="5400" b="1" dirty="0" smtClean="0">
                <a:solidFill>
                  <a:srgbClr val="FFFF00"/>
                </a:solidFill>
                <a:latin typeface="Comic Sans MS" panose="030F0702030302020204" pitchFamily="66" charset="0"/>
              </a:rPr>
              <a:t>This required Faith!</a:t>
            </a:r>
            <a:endParaRPr lang="en-US" sz="54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28600"/>
            <a:ext cx="5486400" cy="1066800"/>
          </a:xfrm>
        </p:spPr>
        <p:txBody>
          <a:bodyPr/>
          <a:lstStyle/>
          <a:p>
            <a:r>
              <a:rPr lang="en-US" sz="4000" b="1" dirty="0">
                <a:solidFill>
                  <a:schemeClr val="hlink"/>
                </a:solidFill>
                <a:effectLst>
                  <a:outerShdw blurRad="38100" dist="38100" dir="2700000" algn="tl">
                    <a:srgbClr val="000000">
                      <a:alpha val="43137"/>
                    </a:srgbClr>
                  </a:outerShdw>
                </a:effectLst>
              </a:rPr>
              <a:t>Why didn’t the Jews want to return?</a:t>
            </a:r>
          </a:p>
        </p:txBody>
      </p:sp>
      <p:sp>
        <p:nvSpPr>
          <p:cNvPr id="17411" name="Rectangle 3"/>
          <p:cNvSpPr>
            <a:spLocks noGrp="1" noChangeArrowheads="1"/>
          </p:cNvSpPr>
          <p:nvPr>
            <p:ph type="body" idx="1"/>
          </p:nvPr>
        </p:nvSpPr>
        <p:spPr>
          <a:xfrm>
            <a:off x="381000" y="1524000"/>
            <a:ext cx="8382000" cy="5029200"/>
          </a:xfrm>
        </p:spPr>
        <p:txBody>
          <a:bodyPr/>
          <a:lstStyle/>
          <a:p>
            <a:pPr marL="350838" indent="-350838"/>
            <a:r>
              <a:rPr lang="en-US" dirty="0"/>
              <a:t>Easier to stay in Persia!</a:t>
            </a:r>
          </a:p>
          <a:p>
            <a:pPr marL="350838" indent="-350838"/>
            <a:r>
              <a:rPr lang="en-US" dirty="0"/>
              <a:t>Long journey (400-600 miles) to Israel</a:t>
            </a:r>
          </a:p>
          <a:p>
            <a:pPr marL="350838" indent="-350838"/>
            <a:r>
              <a:rPr lang="en-US" dirty="0"/>
              <a:t>The land was a mess (run down for 70 years and lots of rubble)</a:t>
            </a:r>
          </a:p>
          <a:p>
            <a:pPr marL="350838" indent="-350838"/>
            <a:r>
              <a:rPr lang="en-US" dirty="0"/>
              <a:t>God had sent drought, famine and economic trouble on the land (Hag 1)</a:t>
            </a:r>
          </a:p>
          <a:p>
            <a:pPr marL="350838" indent="-350838"/>
            <a:r>
              <a:rPr lang="en-US" dirty="0"/>
              <a:t>The Levites didn’t trust the people to support them with tithes</a:t>
            </a:r>
          </a:p>
          <a:p>
            <a:pPr marL="350838" indent="-350838">
              <a:buFont typeface="Wingdings" panose="05000000000000000000" pitchFamily="2" charset="2"/>
              <a:buNone/>
            </a:pPr>
            <a:endParaRPr lang="en-US" sz="1400" dirty="0"/>
          </a:p>
          <a:p>
            <a:pPr marL="350838" indent="-350838">
              <a:buFont typeface="Wingdings" panose="05000000000000000000" pitchFamily="2" charset="2"/>
              <a:buNone/>
            </a:pPr>
            <a:r>
              <a:rPr lang="en-US" sz="3600" i="1" dirty="0" smtClean="0">
                <a:solidFill>
                  <a:srgbClr val="FFFF00"/>
                </a:solidFill>
                <a:latin typeface="Comic Sans MS" panose="030F0702030302020204" pitchFamily="66" charset="0"/>
              </a:rPr>
              <a:t>  Required </a:t>
            </a:r>
            <a:r>
              <a:rPr lang="en-US" sz="3600" i="1" dirty="0">
                <a:solidFill>
                  <a:srgbClr val="FFFF00"/>
                </a:solidFill>
                <a:latin typeface="Comic Sans MS" panose="030F0702030302020204" pitchFamily="66" charset="0"/>
              </a:rPr>
              <a:t>Faith to make the move!</a:t>
            </a:r>
          </a:p>
          <a:p>
            <a:pPr marL="350838" indent="-350838">
              <a:buFont typeface="Wingdings" panose="05000000000000000000" pitchFamily="2" charset="2"/>
              <a:buNone/>
            </a:pPr>
            <a:endParaRPr lang="en-US" sz="3600" i="1" dirty="0">
              <a:solidFill>
                <a:srgbClr val="FFFF00"/>
              </a:solidFill>
              <a:latin typeface="Comic Sans MS" panose="030F0702030302020204" pitchFamily="66" charset="0"/>
            </a:endParaRPr>
          </a:p>
        </p:txBody>
      </p:sp>
      <p:pic>
        <p:nvPicPr>
          <p:cNvPr id="17413" name="Picture 5" descr="http://alakesidechurch.com/wp-content/uploads/2012/11/fai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74" b="12598"/>
          <a:stretch/>
        </p:blipFill>
        <p:spPr bwMode="auto">
          <a:xfrm>
            <a:off x="5867400" y="152400"/>
            <a:ext cx="31369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a:p>
        </p:txBody>
      </p:sp>
      <p:sp>
        <p:nvSpPr>
          <p:cNvPr id="35843" name="Rectangle 3"/>
          <p:cNvSpPr>
            <a:spLocks noGrp="1" noChangeArrowheads="1"/>
          </p:cNvSpPr>
          <p:nvPr>
            <p:ph type="body" idx="1"/>
          </p:nvPr>
        </p:nvSpPr>
        <p:spPr/>
        <p:txBody>
          <a:bodyPr/>
          <a:lstStyle/>
          <a:p>
            <a:endParaRPr lang="en-US"/>
          </a:p>
        </p:txBody>
      </p:sp>
      <p:pic>
        <p:nvPicPr>
          <p:cNvPr id="35844" name="Picture 4"/>
          <p:cNvPicPr>
            <a:picLocks noChangeAspect="1" noChangeArrowheads="1"/>
          </p:cNvPicPr>
          <p:nvPr/>
        </p:nvPicPr>
        <p:blipFill>
          <a:blip r:embed="rId3" cstate="print"/>
          <a:srcRect/>
          <a:stretch>
            <a:fillRect/>
          </a:stretch>
        </p:blipFill>
        <p:spPr bwMode="auto">
          <a:xfrm>
            <a:off x="0" y="0"/>
            <a:ext cx="9296400" cy="6399213"/>
          </a:xfrm>
          <a:prstGeom prst="rect">
            <a:avLst/>
          </a:prstGeom>
          <a:noFill/>
        </p:spPr>
      </p:pic>
      <p:sp>
        <p:nvSpPr>
          <p:cNvPr id="5" name="Oval 4"/>
          <p:cNvSpPr/>
          <p:nvPr/>
        </p:nvSpPr>
        <p:spPr>
          <a:xfrm>
            <a:off x="7467600" y="3200400"/>
            <a:ext cx="1676400" cy="2286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9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96" t="29624" r="49042" b="47434"/>
          <a:stretch/>
        </p:blipFill>
        <p:spPr bwMode="auto">
          <a:xfrm>
            <a:off x="6714404" y="3429000"/>
            <a:ext cx="1262744" cy="156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54" t="23691" r="19731" b="28452"/>
          <a:stretch/>
        </p:blipFill>
        <p:spPr bwMode="auto">
          <a:xfrm>
            <a:off x="7977148" y="10886"/>
            <a:ext cx="1319252" cy="154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056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2946"/>
                                        </p:tgtEl>
                                        <p:attrNameLst>
                                          <p:attrName>style.visibility</p:attrName>
                                        </p:attrNameLst>
                                      </p:cBhvr>
                                      <p:to>
                                        <p:strVal val="visible"/>
                                      </p:to>
                                    </p:set>
                                    <p:animEffect transition="in" filter="wipe(down)">
                                      <p:cBhvr>
                                        <p:cTn id="13" dur="580">
                                          <p:stCondLst>
                                            <p:cond delay="0"/>
                                          </p:stCondLst>
                                        </p:cTn>
                                        <p:tgtEl>
                                          <p:spTgt spid="82946"/>
                                        </p:tgtEl>
                                      </p:cBhvr>
                                    </p:animEffect>
                                    <p:anim calcmode="lin" valueType="num">
                                      <p:cBhvr>
                                        <p:cTn id="14" dur="1822" tmFilter="0,0; 0.14,0.36; 0.43,0.73; 0.71,0.91; 1.0,1.0">
                                          <p:stCondLst>
                                            <p:cond delay="0"/>
                                          </p:stCondLst>
                                        </p:cTn>
                                        <p:tgtEl>
                                          <p:spTgt spid="8294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294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294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294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2946"/>
                                        </p:tgtEl>
                                        <p:attrNameLst>
                                          <p:attrName>ppt_y</p:attrName>
                                        </p:attrNameLst>
                                      </p:cBhvr>
                                      <p:tavLst>
                                        <p:tav tm="0" fmla="#ppt_y-sin(pi*$)/81">
                                          <p:val>
                                            <p:fltVal val="0"/>
                                          </p:val>
                                        </p:tav>
                                        <p:tav tm="100000">
                                          <p:val>
                                            <p:fltVal val="1"/>
                                          </p:val>
                                        </p:tav>
                                      </p:tavLst>
                                    </p:anim>
                                    <p:animScale>
                                      <p:cBhvr>
                                        <p:cTn id="19" dur="26">
                                          <p:stCondLst>
                                            <p:cond delay="650"/>
                                          </p:stCondLst>
                                        </p:cTn>
                                        <p:tgtEl>
                                          <p:spTgt spid="82946"/>
                                        </p:tgtEl>
                                      </p:cBhvr>
                                      <p:to x="100000" y="60000"/>
                                    </p:animScale>
                                    <p:animScale>
                                      <p:cBhvr>
                                        <p:cTn id="20" dur="166" decel="50000">
                                          <p:stCondLst>
                                            <p:cond delay="676"/>
                                          </p:stCondLst>
                                        </p:cTn>
                                        <p:tgtEl>
                                          <p:spTgt spid="82946"/>
                                        </p:tgtEl>
                                      </p:cBhvr>
                                      <p:to x="100000" y="100000"/>
                                    </p:animScale>
                                    <p:animScale>
                                      <p:cBhvr>
                                        <p:cTn id="21" dur="26">
                                          <p:stCondLst>
                                            <p:cond delay="1312"/>
                                          </p:stCondLst>
                                        </p:cTn>
                                        <p:tgtEl>
                                          <p:spTgt spid="82946"/>
                                        </p:tgtEl>
                                      </p:cBhvr>
                                      <p:to x="100000" y="80000"/>
                                    </p:animScale>
                                    <p:animScale>
                                      <p:cBhvr>
                                        <p:cTn id="22" dur="166" decel="50000">
                                          <p:stCondLst>
                                            <p:cond delay="1338"/>
                                          </p:stCondLst>
                                        </p:cTn>
                                        <p:tgtEl>
                                          <p:spTgt spid="82946"/>
                                        </p:tgtEl>
                                      </p:cBhvr>
                                      <p:to x="100000" y="100000"/>
                                    </p:animScale>
                                    <p:animScale>
                                      <p:cBhvr>
                                        <p:cTn id="23" dur="26">
                                          <p:stCondLst>
                                            <p:cond delay="1642"/>
                                          </p:stCondLst>
                                        </p:cTn>
                                        <p:tgtEl>
                                          <p:spTgt spid="82946"/>
                                        </p:tgtEl>
                                      </p:cBhvr>
                                      <p:to x="100000" y="90000"/>
                                    </p:animScale>
                                    <p:animScale>
                                      <p:cBhvr>
                                        <p:cTn id="24" dur="166" decel="50000">
                                          <p:stCondLst>
                                            <p:cond delay="1668"/>
                                          </p:stCondLst>
                                        </p:cTn>
                                        <p:tgtEl>
                                          <p:spTgt spid="82946"/>
                                        </p:tgtEl>
                                      </p:cBhvr>
                                      <p:to x="100000" y="100000"/>
                                    </p:animScale>
                                    <p:animScale>
                                      <p:cBhvr>
                                        <p:cTn id="25" dur="26">
                                          <p:stCondLst>
                                            <p:cond delay="1808"/>
                                          </p:stCondLst>
                                        </p:cTn>
                                        <p:tgtEl>
                                          <p:spTgt spid="82946"/>
                                        </p:tgtEl>
                                      </p:cBhvr>
                                      <p:to x="100000" y="95000"/>
                                    </p:animScale>
                                    <p:animScale>
                                      <p:cBhvr>
                                        <p:cTn id="26" dur="166" decel="50000">
                                          <p:stCondLst>
                                            <p:cond delay="1834"/>
                                          </p:stCondLst>
                                        </p:cTn>
                                        <p:tgtEl>
                                          <p:spTgt spid="8294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2947"/>
                                        </p:tgtEl>
                                        <p:attrNameLst>
                                          <p:attrName>style.visibility</p:attrName>
                                        </p:attrNameLst>
                                      </p:cBhvr>
                                      <p:to>
                                        <p:strVal val="visible"/>
                                      </p:to>
                                    </p:set>
                                    <p:animEffect transition="in" filter="wipe(down)">
                                      <p:cBhvr>
                                        <p:cTn id="31" dur="580">
                                          <p:stCondLst>
                                            <p:cond delay="0"/>
                                          </p:stCondLst>
                                        </p:cTn>
                                        <p:tgtEl>
                                          <p:spTgt spid="82947"/>
                                        </p:tgtEl>
                                      </p:cBhvr>
                                    </p:animEffect>
                                    <p:anim calcmode="lin" valueType="num">
                                      <p:cBhvr>
                                        <p:cTn id="32" dur="1822" tmFilter="0,0; 0.14,0.36; 0.43,0.73; 0.71,0.91; 1.0,1.0">
                                          <p:stCondLst>
                                            <p:cond delay="0"/>
                                          </p:stCondLst>
                                        </p:cTn>
                                        <p:tgtEl>
                                          <p:spTgt spid="8294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294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294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294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2947"/>
                                        </p:tgtEl>
                                        <p:attrNameLst>
                                          <p:attrName>ppt_y</p:attrName>
                                        </p:attrNameLst>
                                      </p:cBhvr>
                                      <p:tavLst>
                                        <p:tav tm="0" fmla="#ppt_y-sin(pi*$)/81">
                                          <p:val>
                                            <p:fltVal val="0"/>
                                          </p:val>
                                        </p:tav>
                                        <p:tav tm="100000">
                                          <p:val>
                                            <p:fltVal val="1"/>
                                          </p:val>
                                        </p:tav>
                                      </p:tavLst>
                                    </p:anim>
                                    <p:animScale>
                                      <p:cBhvr>
                                        <p:cTn id="37" dur="26">
                                          <p:stCondLst>
                                            <p:cond delay="650"/>
                                          </p:stCondLst>
                                        </p:cTn>
                                        <p:tgtEl>
                                          <p:spTgt spid="82947"/>
                                        </p:tgtEl>
                                      </p:cBhvr>
                                      <p:to x="100000" y="60000"/>
                                    </p:animScale>
                                    <p:animScale>
                                      <p:cBhvr>
                                        <p:cTn id="38" dur="166" decel="50000">
                                          <p:stCondLst>
                                            <p:cond delay="676"/>
                                          </p:stCondLst>
                                        </p:cTn>
                                        <p:tgtEl>
                                          <p:spTgt spid="82947"/>
                                        </p:tgtEl>
                                      </p:cBhvr>
                                      <p:to x="100000" y="100000"/>
                                    </p:animScale>
                                    <p:animScale>
                                      <p:cBhvr>
                                        <p:cTn id="39" dur="26">
                                          <p:stCondLst>
                                            <p:cond delay="1312"/>
                                          </p:stCondLst>
                                        </p:cTn>
                                        <p:tgtEl>
                                          <p:spTgt spid="82947"/>
                                        </p:tgtEl>
                                      </p:cBhvr>
                                      <p:to x="100000" y="80000"/>
                                    </p:animScale>
                                    <p:animScale>
                                      <p:cBhvr>
                                        <p:cTn id="40" dur="166" decel="50000">
                                          <p:stCondLst>
                                            <p:cond delay="1338"/>
                                          </p:stCondLst>
                                        </p:cTn>
                                        <p:tgtEl>
                                          <p:spTgt spid="82947"/>
                                        </p:tgtEl>
                                      </p:cBhvr>
                                      <p:to x="100000" y="100000"/>
                                    </p:animScale>
                                    <p:animScale>
                                      <p:cBhvr>
                                        <p:cTn id="41" dur="26">
                                          <p:stCondLst>
                                            <p:cond delay="1642"/>
                                          </p:stCondLst>
                                        </p:cTn>
                                        <p:tgtEl>
                                          <p:spTgt spid="82947"/>
                                        </p:tgtEl>
                                      </p:cBhvr>
                                      <p:to x="100000" y="90000"/>
                                    </p:animScale>
                                    <p:animScale>
                                      <p:cBhvr>
                                        <p:cTn id="42" dur="166" decel="50000">
                                          <p:stCondLst>
                                            <p:cond delay="1668"/>
                                          </p:stCondLst>
                                        </p:cTn>
                                        <p:tgtEl>
                                          <p:spTgt spid="82947"/>
                                        </p:tgtEl>
                                      </p:cBhvr>
                                      <p:to x="100000" y="100000"/>
                                    </p:animScale>
                                    <p:animScale>
                                      <p:cBhvr>
                                        <p:cTn id="43" dur="26">
                                          <p:stCondLst>
                                            <p:cond delay="1808"/>
                                          </p:stCondLst>
                                        </p:cTn>
                                        <p:tgtEl>
                                          <p:spTgt spid="82947"/>
                                        </p:tgtEl>
                                      </p:cBhvr>
                                      <p:to x="100000" y="95000"/>
                                    </p:animScale>
                                    <p:animScale>
                                      <p:cBhvr>
                                        <p:cTn id="44" dur="166" decel="50000">
                                          <p:stCondLst>
                                            <p:cond delay="1834"/>
                                          </p:stCondLst>
                                        </p:cTn>
                                        <p:tgtEl>
                                          <p:spTgt spid="829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138723"/>
            <a:ext cx="4962525" cy="1447800"/>
          </a:xfrm>
        </p:spPr>
        <p:txBody>
          <a:bodyPr/>
          <a:lstStyle/>
          <a:p>
            <a:r>
              <a:rPr lang="en-US" b="1" dirty="0">
                <a:solidFill>
                  <a:schemeClr val="hlink"/>
                </a:solidFill>
              </a:rPr>
              <a:t>God’s Motivation to Return</a:t>
            </a:r>
          </a:p>
        </p:txBody>
      </p:sp>
      <p:sp>
        <p:nvSpPr>
          <p:cNvPr id="18435" name="Rectangle 3"/>
          <p:cNvSpPr>
            <a:spLocks noGrp="1" noChangeArrowheads="1"/>
          </p:cNvSpPr>
          <p:nvPr>
            <p:ph type="body" idx="1"/>
          </p:nvPr>
        </p:nvSpPr>
        <p:spPr>
          <a:xfrm>
            <a:off x="533400" y="1676400"/>
            <a:ext cx="8229600" cy="5410200"/>
          </a:xfrm>
        </p:spPr>
        <p:txBody>
          <a:bodyPr/>
          <a:lstStyle/>
          <a:p>
            <a:r>
              <a:rPr lang="en-US" dirty="0"/>
              <a:t>He promised to bless their economy and food (Hag 2:19)  </a:t>
            </a:r>
          </a:p>
          <a:p>
            <a:r>
              <a:rPr lang="en-US" dirty="0"/>
              <a:t>He promised to protect their cities      (</a:t>
            </a:r>
            <a:r>
              <a:rPr lang="en-US" dirty="0" err="1"/>
              <a:t>Zech</a:t>
            </a:r>
            <a:r>
              <a:rPr lang="en-US" dirty="0"/>
              <a:t> 2:1-5)</a:t>
            </a:r>
          </a:p>
          <a:p>
            <a:r>
              <a:rPr lang="en-US" dirty="0"/>
              <a:t>He promised to dwell in their midst     (</a:t>
            </a:r>
            <a:r>
              <a:rPr lang="en-US" dirty="0" err="1"/>
              <a:t>Zech</a:t>
            </a:r>
            <a:r>
              <a:rPr lang="en-US" dirty="0"/>
              <a:t> 2:11)</a:t>
            </a:r>
          </a:p>
          <a:p>
            <a:r>
              <a:rPr lang="en-US" dirty="0"/>
              <a:t>He raised up Haman to make them face the reality of destruction in a foreign land (Esther 3)         </a:t>
            </a:r>
            <a:r>
              <a:rPr lang="en-US" i="1" dirty="0">
                <a:solidFill>
                  <a:srgbClr val="FFFF00"/>
                </a:solidFill>
                <a:latin typeface="Times New Roman" panose="02020603050405020304" pitchFamily="18" charset="0"/>
              </a:rPr>
              <a:t>God’s gentle push!</a:t>
            </a:r>
          </a:p>
        </p:txBody>
      </p:sp>
      <p:pic>
        <p:nvPicPr>
          <p:cNvPr id="18437" name="Picture 5" descr="http://www.robswihart.com/wp-content/uploads/2013/04/God-provides-1200x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52400"/>
            <a:ext cx="3343275" cy="139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381000"/>
            <a:ext cx="6400800" cy="838200"/>
          </a:xfrm>
        </p:spPr>
        <p:txBody>
          <a:bodyPr/>
          <a:lstStyle/>
          <a:p>
            <a:r>
              <a:rPr lang="en-US" sz="4800" dirty="0">
                <a:solidFill>
                  <a:schemeClr val="hlink"/>
                </a:solidFill>
              </a:rPr>
              <a:t>Many Nations </a:t>
            </a:r>
            <a:r>
              <a:rPr lang="en-US" sz="4000" dirty="0">
                <a:solidFill>
                  <a:schemeClr val="hlink"/>
                </a:solidFill>
              </a:rPr>
              <a:t>(Gentiles!)</a:t>
            </a:r>
          </a:p>
        </p:txBody>
      </p:sp>
      <p:sp>
        <p:nvSpPr>
          <p:cNvPr id="19459" name="Rectangle 3"/>
          <p:cNvSpPr>
            <a:spLocks noGrp="1" noChangeArrowheads="1"/>
          </p:cNvSpPr>
          <p:nvPr>
            <p:ph type="body" idx="1"/>
          </p:nvPr>
        </p:nvSpPr>
        <p:spPr>
          <a:xfrm>
            <a:off x="533400" y="1447800"/>
            <a:ext cx="8153400" cy="5029200"/>
          </a:xfrm>
        </p:spPr>
        <p:txBody>
          <a:bodyPr/>
          <a:lstStyle/>
          <a:p>
            <a:pPr marL="0" indent="0">
              <a:lnSpc>
                <a:spcPct val="90000"/>
              </a:lnSpc>
              <a:buFont typeface="Wingdings" panose="05000000000000000000" pitchFamily="2" charset="2"/>
              <a:buNone/>
            </a:pPr>
            <a:r>
              <a:rPr lang="en-US" sz="4000" b="1" dirty="0" smtClean="0">
                <a:solidFill>
                  <a:srgbClr val="FFFF00"/>
                </a:solidFill>
              </a:rPr>
              <a:t>       Ezra </a:t>
            </a:r>
            <a:r>
              <a:rPr lang="en-US" sz="4000" b="1" dirty="0">
                <a:solidFill>
                  <a:srgbClr val="FFFF00"/>
                </a:solidFill>
              </a:rPr>
              <a:t>6:21-22</a:t>
            </a:r>
          </a:p>
          <a:p>
            <a:pPr marL="0" indent="0">
              <a:lnSpc>
                <a:spcPct val="90000"/>
              </a:lnSpc>
              <a:spcAft>
                <a:spcPct val="25000"/>
              </a:spcAft>
              <a:buFont typeface="Wingdings" panose="05000000000000000000" pitchFamily="2" charset="2"/>
              <a:buNone/>
            </a:pPr>
            <a:r>
              <a:rPr lang="en-US" sz="2800" dirty="0"/>
              <a:t>21  Then the children of Israel who had returned from the captivity ate </a:t>
            </a:r>
            <a:r>
              <a:rPr lang="en-US" sz="2800" b="1" i="1" dirty="0">
                <a:solidFill>
                  <a:schemeClr val="tx2">
                    <a:lumMod val="75000"/>
                  </a:schemeClr>
                </a:solidFill>
              </a:rPr>
              <a:t>together with all who had separated themselves from the filth of the nations of the land in order to seek the LORD God of Israel.</a:t>
            </a:r>
          </a:p>
          <a:p>
            <a:pPr marL="0" indent="0">
              <a:lnSpc>
                <a:spcPct val="90000"/>
              </a:lnSpc>
              <a:spcAft>
                <a:spcPct val="25000"/>
              </a:spcAft>
              <a:buFont typeface="Wingdings" panose="05000000000000000000" pitchFamily="2" charset="2"/>
              <a:buNone/>
            </a:pPr>
            <a:r>
              <a:rPr lang="en-US" sz="2800" dirty="0"/>
              <a:t>22  And they kept the Feast of Unleavened Bread seven days with joy; for the LORD made them joyful, and turned the heart of the king of Assyria toward them, to strengthen their hands in the work of the house of God</a:t>
            </a:r>
            <a:r>
              <a:rPr lang="en-US" sz="2800" dirty="0">
                <a:solidFill>
                  <a:schemeClr val="tx2">
                    <a:lumMod val="75000"/>
                  </a:schemeClr>
                </a:solidFill>
              </a:rPr>
              <a:t>, </a:t>
            </a:r>
            <a:r>
              <a:rPr lang="en-US" sz="2800" b="1" i="1" dirty="0">
                <a:solidFill>
                  <a:schemeClr val="tx2">
                    <a:lumMod val="75000"/>
                  </a:schemeClr>
                </a:solidFill>
              </a:rPr>
              <a:t>the God of Israel.</a:t>
            </a:r>
          </a:p>
        </p:txBody>
      </p:sp>
      <p:pic>
        <p:nvPicPr>
          <p:cNvPr id="19461" name="Picture 5" descr="http://www.sermoncentral.com/Images/Sermon-PowerPoint-Templates/G/r/PowerPoint-Template-Grafted-Into-New-Life_list_160x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2" y="76200"/>
            <a:ext cx="2438398"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72400" y="152400"/>
            <a:ext cx="1295400" cy="523220"/>
          </a:xfrm>
          <a:prstGeom prst="rect">
            <a:avLst/>
          </a:prstGeom>
          <a:noFill/>
        </p:spPr>
        <p:txBody>
          <a:bodyPr wrap="square" rtlCol="0">
            <a:spAutoFit/>
          </a:bodyPr>
          <a:lstStyle/>
          <a:p>
            <a:r>
              <a:rPr lang="en-US" sz="2800" b="1" dirty="0" smtClean="0">
                <a:solidFill>
                  <a:srgbClr val="92D050"/>
                </a:solidFill>
                <a:latin typeface="Kidprint" panose="03010101010101010101" pitchFamily="66" charset="0"/>
              </a:rPr>
              <a:t>Gentiles</a:t>
            </a:r>
            <a:endParaRPr lang="en-US" sz="2800" b="1" dirty="0">
              <a:solidFill>
                <a:srgbClr val="92D050"/>
              </a:solidFill>
              <a:latin typeface="Kidprint" panose="03010101010101010101"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6629402" cy="1371600"/>
          </a:xfrm>
        </p:spPr>
        <p:txBody>
          <a:bodyPr/>
          <a:lstStyle/>
          <a:p>
            <a:r>
              <a:rPr lang="en-US" sz="4800" dirty="0">
                <a:solidFill>
                  <a:schemeClr val="hlink"/>
                </a:solidFill>
              </a:rPr>
              <a:t>Many Nations </a:t>
            </a:r>
            <a:r>
              <a:rPr lang="en-US" sz="4000" dirty="0">
                <a:solidFill>
                  <a:schemeClr val="hlink"/>
                </a:solidFill>
              </a:rPr>
              <a:t>(Gentiles!)</a:t>
            </a:r>
          </a:p>
        </p:txBody>
      </p:sp>
      <p:sp>
        <p:nvSpPr>
          <p:cNvPr id="20483" name="Rectangle 3"/>
          <p:cNvSpPr>
            <a:spLocks noGrp="1" noChangeArrowheads="1"/>
          </p:cNvSpPr>
          <p:nvPr>
            <p:ph type="body" idx="1"/>
          </p:nvPr>
        </p:nvSpPr>
        <p:spPr>
          <a:xfrm>
            <a:off x="381000" y="1063503"/>
            <a:ext cx="8229600" cy="4876800"/>
          </a:xfrm>
        </p:spPr>
        <p:txBody>
          <a:bodyPr/>
          <a:lstStyle/>
          <a:p>
            <a:pPr marL="0" indent="0">
              <a:lnSpc>
                <a:spcPct val="90000"/>
              </a:lnSpc>
              <a:buFont typeface="Wingdings" panose="05000000000000000000" pitchFamily="2" charset="2"/>
              <a:buNone/>
            </a:pPr>
            <a:r>
              <a:rPr lang="en-US" sz="3600" b="1" dirty="0" err="1">
                <a:solidFill>
                  <a:srgbClr val="FFFF00"/>
                </a:solidFill>
              </a:rPr>
              <a:t>Zech</a:t>
            </a:r>
            <a:r>
              <a:rPr lang="en-US" sz="3600" b="1" dirty="0">
                <a:solidFill>
                  <a:srgbClr val="FFFF00"/>
                </a:solidFill>
              </a:rPr>
              <a:t> 8:20-23</a:t>
            </a:r>
            <a:r>
              <a:rPr lang="en-US" sz="4000" b="1" dirty="0">
                <a:solidFill>
                  <a:srgbClr val="FFFF00"/>
                </a:solidFill>
              </a:rPr>
              <a:t>  </a:t>
            </a:r>
            <a:r>
              <a:rPr lang="en-US" sz="2800" b="1" dirty="0">
                <a:solidFill>
                  <a:srgbClr val="FFFF00"/>
                </a:solidFill>
              </a:rPr>
              <a:t>(4</a:t>
            </a:r>
            <a:r>
              <a:rPr lang="en-US" sz="2800" b="1" baseline="30000" dirty="0">
                <a:solidFill>
                  <a:srgbClr val="FFFF00"/>
                </a:solidFill>
              </a:rPr>
              <a:t>th</a:t>
            </a:r>
            <a:r>
              <a:rPr lang="en-US" sz="2800" b="1" dirty="0">
                <a:solidFill>
                  <a:srgbClr val="FFFF00"/>
                </a:solidFill>
              </a:rPr>
              <a:t> of Darius)</a:t>
            </a:r>
          </a:p>
          <a:p>
            <a:pPr marL="0" indent="0">
              <a:lnSpc>
                <a:spcPct val="90000"/>
              </a:lnSpc>
              <a:spcAft>
                <a:spcPct val="20000"/>
              </a:spcAft>
              <a:buFont typeface="Wingdings" panose="05000000000000000000" pitchFamily="2" charset="2"/>
              <a:buNone/>
            </a:pPr>
            <a:r>
              <a:rPr lang="en-US" sz="2200" dirty="0"/>
              <a:t>20  "Thus says the LORD of hosts: '</a:t>
            </a:r>
            <a:r>
              <a:rPr lang="en-US" sz="2200" dirty="0">
                <a:solidFill>
                  <a:srgbClr val="66FF33"/>
                </a:solidFill>
              </a:rPr>
              <a:t>Peoples</a:t>
            </a:r>
            <a:r>
              <a:rPr lang="en-US" sz="2200" dirty="0"/>
              <a:t> shall </a:t>
            </a:r>
            <a:r>
              <a:rPr lang="en-US" sz="2200" dirty="0" smtClean="0"/>
              <a:t>                           yet </a:t>
            </a:r>
            <a:r>
              <a:rPr lang="en-US" sz="2200" dirty="0"/>
              <a:t>come, inhabitants of many cities;</a:t>
            </a:r>
          </a:p>
          <a:p>
            <a:pPr marL="0" indent="0">
              <a:lnSpc>
                <a:spcPct val="90000"/>
              </a:lnSpc>
              <a:spcAft>
                <a:spcPct val="20000"/>
              </a:spcAft>
              <a:buFont typeface="Wingdings" panose="05000000000000000000" pitchFamily="2" charset="2"/>
              <a:buNone/>
            </a:pPr>
            <a:r>
              <a:rPr lang="en-US" sz="2200" dirty="0"/>
              <a:t>21  The inhabitants of one city shall go to another, saying, "Let us continue to go and pray before the LORD, and seek the LORD of hosts. I myself will go also."</a:t>
            </a:r>
          </a:p>
          <a:p>
            <a:pPr marL="0" indent="0">
              <a:lnSpc>
                <a:spcPct val="90000"/>
              </a:lnSpc>
              <a:spcAft>
                <a:spcPct val="20000"/>
              </a:spcAft>
              <a:buFont typeface="Wingdings" panose="05000000000000000000" pitchFamily="2" charset="2"/>
              <a:buNone/>
            </a:pPr>
            <a:r>
              <a:rPr lang="en-US" sz="2200" dirty="0"/>
              <a:t>22  Yes, </a:t>
            </a:r>
            <a:r>
              <a:rPr lang="en-US" sz="2200" dirty="0">
                <a:solidFill>
                  <a:srgbClr val="66FF33"/>
                </a:solidFill>
              </a:rPr>
              <a:t>many peoples and strong nations</a:t>
            </a:r>
            <a:r>
              <a:rPr lang="en-US" sz="2200" dirty="0"/>
              <a:t> shall come to seek the LORD of hosts in Jerusalem, and to pray before the LORD.'</a:t>
            </a:r>
          </a:p>
          <a:p>
            <a:pPr marL="0" indent="0">
              <a:lnSpc>
                <a:spcPct val="90000"/>
              </a:lnSpc>
              <a:spcAft>
                <a:spcPct val="20000"/>
              </a:spcAft>
              <a:buFont typeface="Wingdings" panose="05000000000000000000" pitchFamily="2" charset="2"/>
              <a:buNone/>
            </a:pPr>
            <a:r>
              <a:rPr lang="en-US" sz="2200" dirty="0"/>
              <a:t>23  "Thus says the LORD of hosts: 'In those days ten men </a:t>
            </a:r>
            <a:r>
              <a:rPr lang="en-US" sz="2200" dirty="0">
                <a:solidFill>
                  <a:srgbClr val="66FF33"/>
                </a:solidFill>
              </a:rPr>
              <a:t>from every language of the nations</a:t>
            </a:r>
            <a:r>
              <a:rPr lang="en-US" sz="2200" dirty="0"/>
              <a:t> shall grasp the sleeve of a Jewish man, saying, "Let us go with you, for we have heard that God is with you."'"</a:t>
            </a:r>
          </a:p>
          <a:p>
            <a:pPr marL="0" indent="0">
              <a:lnSpc>
                <a:spcPct val="90000"/>
              </a:lnSpc>
              <a:buFont typeface="Wingdings" panose="05000000000000000000" pitchFamily="2" charset="2"/>
              <a:buNone/>
            </a:pPr>
            <a:endParaRPr lang="en-US" sz="2200" dirty="0"/>
          </a:p>
          <a:p>
            <a:pPr marL="0" indent="0">
              <a:lnSpc>
                <a:spcPct val="90000"/>
              </a:lnSpc>
              <a:buFont typeface="Wingdings" panose="05000000000000000000" pitchFamily="2" charset="2"/>
              <a:buNone/>
            </a:pPr>
            <a:endParaRPr lang="en-US" sz="2400" dirty="0"/>
          </a:p>
        </p:txBody>
      </p:sp>
      <p:pic>
        <p:nvPicPr>
          <p:cNvPr id="6" name="Picture 5" descr="http://www.sermoncentral.com/Images/Sermon-PowerPoint-Templates/G/r/PowerPoint-Template-Grafted-Into-New-Life_list_160x1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2" y="76200"/>
            <a:ext cx="2438398"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72400" y="152400"/>
            <a:ext cx="1295400" cy="523220"/>
          </a:xfrm>
          <a:prstGeom prst="rect">
            <a:avLst/>
          </a:prstGeom>
          <a:noFill/>
        </p:spPr>
        <p:txBody>
          <a:bodyPr wrap="square" rtlCol="0">
            <a:spAutoFit/>
          </a:bodyPr>
          <a:lstStyle/>
          <a:p>
            <a:r>
              <a:rPr lang="en-US" sz="2800" b="1" dirty="0" smtClean="0">
                <a:solidFill>
                  <a:srgbClr val="92D050"/>
                </a:solidFill>
                <a:latin typeface="Kidprint" panose="03010101010101010101" pitchFamily="66" charset="0"/>
              </a:rPr>
              <a:t>Gentiles</a:t>
            </a:r>
            <a:endParaRPr lang="en-US" sz="2800" b="1" dirty="0">
              <a:solidFill>
                <a:srgbClr val="92D050"/>
              </a:solidFill>
              <a:latin typeface="Kidprint" panose="03010101010101010101" pitchFamily="66" charset="0"/>
            </a:endParaRPr>
          </a:p>
        </p:txBody>
      </p:sp>
      <p:sp>
        <p:nvSpPr>
          <p:cNvPr id="8" name="Rectangle 2"/>
          <p:cNvSpPr txBox="1">
            <a:spLocks noChangeArrowheads="1"/>
          </p:cNvSpPr>
          <p:nvPr/>
        </p:nvSpPr>
        <p:spPr bwMode="auto">
          <a:xfrm>
            <a:off x="457200" y="5562600"/>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b="1" dirty="0" smtClean="0">
                <a:solidFill>
                  <a:srgbClr val="FFFF00"/>
                </a:solidFill>
                <a:latin typeface="Comic Sans MS" panose="030F0702030302020204" pitchFamily="66" charset="0"/>
              </a:rPr>
              <a:t>The building of God’s house became a powerful witnessing project</a:t>
            </a:r>
            <a:endParaRPr lang="en-US"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4943231" cy="1371600"/>
          </a:xfrm>
        </p:spPr>
        <p:txBody>
          <a:bodyPr/>
          <a:lstStyle/>
          <a:p>
            <a:r>
              <a:rPr lang="en-US" b="1" dirty="0" smtClean="0">
                <a:solidFill>
                  <a:srgbClr val="FFC000"/>
                </a:solidFill>
              </a:rPr>
              <a:t>The Long-term Fulfillment</a:t>
            </a:r>
            <a:endParaRPr lang="en-US" b="1" dirty="0">
              <a:solidFill>
                <a:srgbClr val="FFC000"/>
              </a:solidFill>
            </a:endParaRPr>
          </a:p>
        </p:txBody>
      </p:sp>
      <p:sp>
        <p:nvSpPr>
          <p:cNvPr id="3" name="Content Placeholder 2"/>
          <p:cNvSpPr>
            <a:spLocks noGrp="1"/>
          </p:cNvSpPr>
          <p:nvPr>
            <p:ph idx="1"/>
          </p:nvPr>
        </p:nvSpPr>
        <p:spPr>
          <a:xfrm>
            <a:off x="381000" y="1905000"/>
            <a:ext cx="8305800" cy="4038600"/>
          </a:xfrm>
        </p:spPr>
        <p:txBody>
          <a:bodyPr/>
          <a:lstStyle/>
          <a:p>
            <a:r>
              <a:rPr lang="en-US" dirty="0" smtClean="0"/>
              <a:t>Christ will again be a wall                                  of fire around Jerusalem to protect it</a:t>
            </a:r>
          </a:p>
          <a:p>
            <a:r>
              <a:rPr lang="en-US" dirty="0" smtClean="0"/>
              <a:t>Jews will again be called to Israel from the four corners of the earth</a:t>
            </a:r>
          </a:p>
          <a:p>
            <a:r>
              <a:rPr lang="en-US" dirty="0" smtClean="0"/>
              <a:t>Jerusalem will be blessed with people and animals</a:t>
            </a:r>
          </a:p>
          <a:p>
            <a:r>
              <a:rPr lang="en-US" dirty="0" smtClean="0"/>
              <a:t>Gentile nations will be encouraged to submit to Christ their king because of what he has done for the Jews</a:t>
            </a:r>
            <a:endParaRPr lang="en-US" dirty="0"/>
          </a:p>
        </p:txBody>
      </p:sp>
      <p:pic>
        <p:nvPicPr>
          <p:cNvPr id="88066" name="Picture 2" descr="http://hatchcreek.files.wordpress.com/2013/03/king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6200"/>
            <a:ext cx="317931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617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37624"/>
            <a:ext cx="9158514" cy="6215575"/>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1843" y="914400"/>
            <a:ext cx="8229600" cy="694676"/>
          </a:xfrm>
        </p:spPr>
        <p:txBody>
          <a:bodyPr>
            <a:noAutofit/>
          </a:bodyPr>
          <a:lstStyle/>
          <a:p>
            <a:r>
              <a:rPr lang="en-US" b="1" dirty="0" smtClean="0">
                <a:solidFill>
                  <a:srgbClr val="663300"/>
                </a:solidFill>
                <a:effectLst/>
              </a:rPr>
              <a:t>Zechariah 3:1-5</a:t>
            </a:r>
            <a:endParaRPr lang="en-US"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59543" y="1600200"/>
            <a:ext cx="7086600" cy="3962400"/>
          </a:xfrm>
        </p:spPr>
        <p:txBody>
          <a:bodyPr>
            <a:noAutofit/>
          </a:bodyPr>
          <a:lstStyle/>
          <a:p>
            <a:pPr marL="0" indent="288925">
              <a:spcBef>
                <a:spcPts val="0"/>
              </a:spcBef>
              <a:buFontTx/>
              <a:buNone/>
            </a:pPr>
            <a:r>
              <a:rPr lang="en-US" sz="2600" dirty="0" smtClean="0">
                <a:solidFill>
                  <a:srgbClr val="000000"/>
                </a:solidFill>
                <a:effectLst/>
              </a:rPr>
              <a:t> </a:t>
            </a:r>
            <a:r>
              <a:rPr lang="en-US" sz="2600" dirty="0">
                <a:solidFill>
                  <a:srgbClr val="000000"/>
                </a:solidFill>
                <a:effectLst/>
              </a:rPr>
              <a:t>Then he showed me </a:t>
            </a:r>
            <a:r>
              <a:rPr lang="en-US" sz="2600" b="1" dirty="0">
                <a:solidFill>
                  <a:srgbClr val="0000CC"/>
                </a:solidFill>
                <a:effectLst/>
              </a:rPr>
              <a:t>Joshua the high priest </a:t>
            </a:r>
            <a:r>
              <a:rPr lang="en-US" sz="2600" dirty="0">
                <a:solidFill>
                  <a:srgbClr val="000000"/>
                </a:solidFill>
                <a:effectLst/>
              </a:rPr>
              <a:t>standing before the </a:t>
            </a:r>
            <a:r>
              <a:rPr lang="en-US" sz="2600" b="1" dirty="0">
                <a:solidFill>
                  <a:srgbClr val="00B050"/>
                </a:solidFill>
                <a:effectLst/>
              </a:rPr>
              <a:t>Angel of the Lord</a:t>
            </a:r>
            <a:r>
              <a:rPr lang="en-US" sz="2600" dirty="0">
                <a:solidFill>
                  <a:srgbClr val="000000"/>
                </a:solidFill>
                <a:effectLst/>
              </a:rPr>
              <a:t>, and </a:t>
            </a:r>
            <a:r>
              <a:rPr lang="en-US" sz="2600" b="1" dirty="0">
                <a:solidFill>
                  <a:srgbClr val="FF0000"/>
                </a:solidFill>
                <a:effectLst/>
              </a:rPr>
              <a:t>Satan</a:t>
            </a:r>
            <a:r>
              <a:rPr lang="en-US" sz="2600" dirty="0">
                <a:solidFill>
                  <a:srgbClr val="FF0000"/>
                </a:solidFill>
                <a:effectLst/>
              </a:rPr>
              <a:t> </a:t>
            </a:r>
            <a:r>
              <a:rPr lang="en-US" sz="2600" dirty="0">
                <a:solidFill>
                  <a:srgbClr val="000000"/>
                </a:solidFill>
                <a:effectLst/>
              </a:rPr>
              <a:t>standing at his right hand to oppose him. 2 And the Lord said to Satan, </a:t>
            </a:r>
            <a:r>
              <a:rPr lang="en-US" sz="2600" b="1" dirty="0">
                <a:solidFill>
                  <a:srgbClr val="7030A0"/>
                </a:solidFill>
                <a:effectLst/>
              </a:rPr>
              <a:t>"The Lord rebuke you, Satan! </a:t>
            </a:r>
            <a:r>
              <a:rPr lang="en-US" sz="2600" dirty="0">
                <a:solidFill>
                  <a:srgbClr val="000000"/>
                </a:solidFill>
                <a:effectLst/>
              </a:rPr>
              <a:t>The Lord who has chosen Jerusalem rebuke you! Is this not a brand plucked from the fire?" </a:t>
            </a:r>
          </a:p>
          <a:p>
            <a:pPr marL="0" indent="288925">
              <a:spcBef>
                <a:spcPts val="0"/>
              </a:spcBef>
              <a:buFontTx/>
              <a:buNone/>
            </a:pPr>
            <a:r>
              <a:rPr lang="en-US" sz="2600" dirty="0" smtClean="0">
                <a:solidFill>
                  <a:srgbClr val="000000"/>
                </a:solidFill>
                <a:effectLst/>
              </a:rPr>
              <a:t>3 </a:t>
            </a:r>
            <a:r>
              <a:rPr lang="en-US" sz="2600" dirty="0">
                <a:solidFill>
                  <a:srgbClr val="000000"/>
                </a:solidFill>
                <a:effectLst/>
              </a:rPr>
              <a:t>Now Joshua was clothed with filthy garments, and was standing before the Angel. </a:t>
            </a:r>
          </a:p>
          <a:p>
            <a:pPr marL="0" indent="288925">
              <a:spcBef>
                <a:spcPts val="0"/>
              </a:spcBef>
              <a:buFontTx/>
              <a:buNone/>
            </a:pPr>
            <a:endParaRPr lang="en-US" sz="2200" dirty="0">
              <a:solidFill>
                <a:srgbClr val="000000"/>
              </a:solidFill>
              <a:effectLst/>
            </a:endParaRPr>
          </a:p>
        </p:txBody>
      </p:sp>
      <p:sp>
        <p:nvSpPr>
          <p:cNvPr id="4100" name="Text Box 5"/>
          <p:cNvSpPr txBox="1">
            <a:spLocks noChangeArrowheads="1"/>
          </p:cNvSpPr>
          <p:nvPr/>
        </p:nvSpPr>
        <p:spPr bwMode="auto">
          <a:xfrm>
            <a:off x="5493658" y="5181600"/>
            <a:ext cx="2354942" cy="584775"/>
          </a:xfrm>
          <a:prstGeom prst="rect">
            <a:avLst/>
          </a:prstGeom>
          <a:noFill/>
          <a:ln w="9525">
            <a:noFill/>
            <a:miter lim="800000"/>
            <a:headEnd/>
            <a:tailEnd/>
          </a:ln>
        </p:spPr>
        <p:txBody>
          <a:bodyPr wrap="square">
            <a:spAutoFit/>
          </a:bodyPr>
          <a:lstStyle/>
          <a:p>
            <a:pPr algn="ctr">
              <a:spcBef>
                <a:spcPct val="50000"/>
              </a:spcBef>
            </a:pPr>
            <a:r>
              <a:rPr lang="en-US" sz="3200" b="1" i="1" dirty="0" smtClean="0">
                <a:solidFill>
                  <a:srgbClr val="00B050"/>
                </a:solidFill>
                <a:latin typeface="Comic Sans MS" pitchFamily="66" charset="0"/>
              </a:rPr>
              <a:t>continued</a:t>
            </a: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4</a:t>
            </a:r>
            <a:r>
              <a:rPr lang="en-US" sz="4000" b="1" baseline="30000" dirty="0" smtClean="0">
                <a:solidFill>
                  <a:srgbClr val="FF0000"/>
                </a:solidFill>
                <a:latin typeface="Comic Sans MS" pitchFamily="66" charset="0"/>
              </a:rPr>
              <a:t>th</a:t>
            </a:r>
            <a:r>
              <a:rPr lang="en-US" sz="40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2665550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238"/>
            <a:ext cx="9158514" cy="6507962"/>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1843" y="630013"/>
            <a:ext cx="8229600" cy="694676"/>
          </a:xfrm>
        </p:spPr>
        <p:txBody>
          <a:bodyPr>
            <a:noAutofit/>
          </a:bodyPr>
          <a:lstStyle/>
          <a:p>
            <a:r>
              <a:rPr lang="en-US" b="1" dirty="0" smtClean="0">
                <a:solidFill>
                  <a:srgbClr val="663300"/>
                </a:solidFill>
                <a:effectLst/>
              </a:rPr>
              <a:t>Zechariah 3:1-5</a:t>
            </a:r>
            <a:endParaRPr lang="en-US"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59543" y="1219200"/>
            <a:ext cx="7086600" cy="4343400"/>
          </a:xfrm>
        </p:spPr>
        <p:txBody>
          <a:bodyPr>
            <a:noAutofit/>
          </a:bodyPr>
          <a:lstStyle/>
          <a:p>
            <a:pPr marL="0" indent="288925">
              <a:spcBef>
                <a:spcPts val="0"/>
              </a:spcBef>
              <a:buFontTx/>
              <a:buNone/>
            </a:pPr>
            <a:r>
              <a:rPr lang="en-US" sz="2800" dirty="0" smtClean="0">
                <a:solidFill>
                  <a:srgbClr val="000000"/>
                </a:solidFill>
                <a:effectLst/>
              </a:rPr>
              <a:t>4 </a:t>
            </a:r>
            <a:r>
              <a:rPr lang="en-US" sz="2800" dirty="0">
                <a:solidFill>
                  <a:srgbClr val="000000"/>
                </a:solidFill>
                <a:effectLst/>
              </a:rPr>
              <a:t>Then He answered and spoke to </a:t>
            </a:r>
            <a:r>
              <a:rPr lang="en-US" sz="2800" b="1" dirty="0">
                <a:solidFill>
                  <a:srgbClr val="00B050"/>
                </a:solidFill>
                <a:effectLst/>
              </a:rPr>
              <a:t>those who stood before Him</a:t>
            </a:r>
            <a:r>
              <a:rPr lang="en-US" sz="2800" dirty="0">
                <a:solidFill>
                  <a:srgbClr val="000000"/>
                </a:solidFill>
                <a:effectLst/>
              </a:rPr>
              <a:t>, saying, </a:t>
            </a:r>
            <a:r>
              <a:rPr lang="en-US" sz="2800" b="1" dirty="0">
                <a:solidFill>
                  <a:srgbClr val="0000CC"/>
                </a:solidFill>
                <a:effectLst/>
              </a:rPr>
              <a:t>"Take away the filthy garments from him."</a:t>
            </a:r>
            <a:r>
              <a:rPr lang="en-US" sz="2800" dirty="0">
                <a:solidFill>
                  <a:srgbClr val="000000"/>
                </a:solidFill>
                <a:effectLst/>
              </a:rPr>
              <a:t> And to him He said, "See, </a:t>
            </a:r>
            <a:r>
              <a:rPr lang="en-US" sz="2800" b="1" dirty="0">
                <a:solidFill>
                  <a:srgbClr val="0000CC"/>
                </a:solidFill>
                <a:effectLst/>
              </a:rPr>
              <a:t>I have removed your iniquity from you, and I will clothe you with rich robes." </a:t>
            </a:r>
          </a:p>
          <a:p>
            <a:pPr marL="0" indent="288925">
              <a:spcBef>
                <a:spcPts val="0"/>
              </a:spcBef>
              <a:buFontTx/>
              <a:buNone/>
            </a:pPr>
            <a:r>
              <a:rPr lang="en-US" sz="2800" dirty="0" smtClean="0">
                <a:solidFill>
                  <a:srgbClr val="000000"/>
                </a:solidFill>
                <a:effectLst/>
              </a:rPr>
              <a:t>5 </a:t>
            </a:r>
            <a:r>
              <a:rPr lang="en-US" sz="2800" dirty="0">
                <a:solidFill>
                  <a:srgbClr val="000000"/>
                </a:solidFill>
                <a:effectLst/>
              </a:rPr>
              <a:t>And I said, </a:t>
            </a:r>
            <a:r>
              <a:rPr lang="en-US" sz="2800" b="1" dirty="0">
                <a:solidFill>
                  <a:srgbClr val="0000CC"/>
                </a:solidFill>
                <a:effectLst/>
              </a:rPr>
              <a:t>"Let them put a clean turban on his head</a:t>
            </a:r>
            <a:r>
              <a:rPr lang="en-US" sz="2800" b="1" dirty="0" smtClean="0">
                <a:solidFill>
                  <a:srgbClr val="0000CC"/>
                </a:solidFill>
                <a:effectLst/>
              </a:rPr>
              <a:t>.“  </a:t>
            </a:r>
            <a:r>
              <a:rPr lang="en-US" sz="2800" dirty="0" smtClean="0">
                <a:solidFill>
                  <a:srgbClr val="000000"/>
                </a:solidFill>
                <a:effectLst/>
              </a:rPr>
              <a:t>So </a:t>
            </a:r>
            <a:r>
              <a:rPr lang="en-US" sz="2800" dirty="0">
                <a:solidFill>
                  <a:srgbClr val="000000"/>
                </a:solidFill>
                <a:effectLst/>
              </a:rPr>
              <a:t>they put a clean turban on his head, and they put the clothes on him. And the </a:t>
            </a:r>
            <a:r>
              <a:rPr lang="en-US" sz="2800" b="1" dirty="0">
                <a:solidFill>
                  <a:srgbClr val="00B050"/>
                </a:solidFill>
                <a:effectLst/>
              </a:rPr>
              <a:t>Angel of the Lord stood by. </a:t>
            </a:r>
          </a:p>
          <a:p>
            <a:pPr marL="0" indent="288925">
              <a:spcBef>
                <a:spcPts val="0"/>
              </a:spcBef>
              <a:buFontTx/>
              <a:buNone/>
            </a:pPr>
            <a:endParaRPr lang="en-US" sz="2800" dirty="0">
              <a:solidFill>
                <a:srgbClr val="000000"/>
              </a:solidFill>
              <a:effectLst/>
            </a:endParaRPr>
          </a:p>
        </p:txBody>
      </p:sp>
      <p:sp>
        <p:nvSpPr>
          <p:cNvPr id="4100" name="Text Box 5"/>
          <p:cNvSpPr txBox="1">
            <a:spLocks noChangeArrowheads="1"/>
          </p:cNvSpPr>
          <p:nvPr/>
        </p:nvSpPr>
        <p:spPr bwMode="auto">
          <a:xfrm>
            <a:off x="1059543" y="6146355"/>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Joshua will be High Priest!</a:t>
            </a:r>
          </a:p>
        </p:txBody>
      </p:sp>
      <p:sp>
        <p:nvSpPr>
          <p:cNvPr id="6" name="Text Box 5"/>
          <p:cNvSpPr txBox="1">
            <a:spLocks noChangeArrowheads="1"/>
          </p:cNvSpPr>
          <p:nvPr/>
        </p:nvSpPr>
        <p:spPr bwMode="auto">
          <a:xfrm>
            <a:off x="914400" y="45238"/>
            <a:ext cx="69342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latin typeface="Comic Sans MS" pitchFamily="66" charset="0"/>
              </a:rPr>
              <a:t>4</a:t>
            </a:r>
            <a:r>
              <a:rPr lang="en-US" sz="3200" b="1" baseline="30000" dirty="0" smtClean="0">
                <a:solidFill>
                  <a:srgbClr val="FF0000"/>
                </a:solidFill>
                <a:latin typeface="Comic Sans MS" pitchFamily="66" charset="0"/>
              </a:rPr>
              <a:t>th</a:t>
            </a:r>
            <a:r>
              <a:rPr lang="en-US" sz="32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1649797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28600"/>
            <a:ext cx="8229600" cy="914400"/>
          </a:xfrm>
        </p:spPr>
        <p:txBody>
          <a:bodyPr/>
          <a:lstStyle/>
          <a:p>
            <a:r>
              <a:rPr lang="en-US" sz="4800" b="1">
                <a:solidFill>
                  <a:schemeClr val="hlink"/>
                </a:solidFill>
              </a:rPr>
              <a:t>The 4</a:t>
            </a:r>
            <a:r>
              <a:rPr lang="en-US" sz="4800" b="1" baseline="30000">
                <a:solidFill>
                  <a:schemeClr val="hlink"/>
                </a:solidFill>
              </a:rPr>
              <a:t>th</a:t>
            </a:r>
            <a:r>
              <a:rPr lang="en-US" sz="4800" b="1">
                <a:solidFill>
                  <a:schemeClr val="hlink"/>
                </a:solidFill>
              </a:rPr>
              <a:t> Vision:</a:t>
            </a:r>
          </a:p>
        </p:txBody>
      </p:sp>
      <p:graphicFrame>
        <p:nvGraphicFramePr>
          <p:cNvPr id="35844" name="Object 4"/>
          <p:cNvGraphicFramePr>
            <a:graphicFrameLocks noGrp="1" noChangeAspect="1"/>
          </p:cNvGraphicFramePr>
          <p:nvPr>
            <p:ph idx="1"/>
          </p:nvPr>
        </p:nvGraphicFramePr>
        <p:xfrm>
          <a:off x="228600" y="1295400"/>
          <a:ext cx="3698875" cy="5181600"/>
        </p:xfrm>
        <a:graphic>
          <a:graphicData uri="http://schemas.openxmlformats.org/presentationml/2006/ole">
            <mc:AlternateContent xmlns:mc="http://schemas.openxmlformats.org/markup-compatibility/2006">
              <mc:Choice xmlns:v="urn:schemas-microsoft-com:vml" Requires="v">
                <p:oleObj spid="_x0000_s35888" name="Photo Editor Photo" r:id="rId3" imgW="4580952" imgH="6419048" progId="MSPhotoEd.3">
                  <p:embed/>
                </p:oleObj>
              </mc:Choice>
              <mc:Fallback>
                <p:oleObj name="Photo Editor Photo" r:id="rId3" imgW="4580952" imgH="6419048"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36988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6" name="Text Box 6"/>
          <p:cNvSpPr txBox="1">
            <a:spLocks noChangeArrowheads="1"/>
          </p:cNvSpPr>
          <p:nvPr/>
        </p:nvSpPr>
        <p:spPr bwMode="auto">
          <a:xfrm>
            <a:off x="4114800" y="1295400"/>
            <a:ext cx="4876800"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5DE9D"/>
                </a:solidFill>
              </a:rPr>
              <a:t>What Zechariah saw:</a:t>
            </a:r>
          </a:p>
          <a:p>
            <a:pPr>
              <a:spcBef>
                <a:spcPct val="50000"/>
              </a:spcBef>
              <a:buFontTx/>
              <a:buChar char="•"/>
            </a:pPr>
            <a:r>
              <a:rPr lang="en-US" sz="2000"/>
              <a:t> Joshua &amp; Satan standing before the</a:t>
            </a:r>
          </a:p>
          <a:p>
            <a:r>
              <a:rPr lang="en-US" sz="2000"/>
              <a:t>   Angel of the Lord</a:t>
            </a:r>
          </a:p>
          <a:p>
            <a:pPr>
              <a:spcBef>
                <a:spcPct val="50000"/>
              </a:spcBef>
              <a:buFontTx/>
              <a:buChar char="•"/>
            </a:pPr>
            <a:r>
              <a:rPr lang="en-US" sz="2000"/>
              <a:t> Angel tells Satan “the Lord rebuke you”</a:t>
            </a:r>
          </a:p>
          <a:p>
            <a:pPr>
              <a:spcBef>
                <a:spcPct val="50000"/>
              </a:spcBef>
              <a:buFontTx/>
              <a:buChar char="•"/>
            </a:pPr>
            <a:r>
              <a:rPr lang="en-US" sz="2000"/>
              <a:t> Angel tells other angels to change</a:t>
            </a:r>
          </a:p>
          <a:p>
            <a:r>
              <a:rPr lang="en-US" sz="2000"/>
              <a:t>   Joshua’s dirty clothes &amp; put a clean</a:t>
            </a:r>
          </a:p>
          <a:p>
            <a:r>
              <a:rPr lang="en-US" sz="2000"/>
              <a:t>   turban on him</a:t>
            </a:r>
          </a:p>
          <a:p>
            <a:pPr>
              <a:spcBef>
                <a:spcPct val="50000"/>
              </a:spcBef>
              <a:buFontTx/>
              <a:buChar char="•"/>
            </a:pPr>
            <a:r>
              <a:rPr lang="en-US" sz="2000"/>
              <a:t> Joshua and his companions are a</a:t>
            </a:r>
          </a:p>
          <a:p>
            <a:r>
              <a:rPr lang="en-US" sz="2000"/>
              <a:t>   wondrous sign</a:t>
            </a:r>
          </a:p>
          <a:p>
            <a:pPr>
              <a:spcBef>
                <a:spcPct val="50000"/>
              </a:spcBef>
              <a:buFontTx/>
              <a:buChar char="•"/>
            </a:pPr>
            <a:r>
              <a:rPr lang="en-US" sz="2000"/>
              <a:t> God will bring forth His servant, the</a:t>
            </a:r>
          </a:p>
          <a:p>
            <a:r>
              <a:rPr lang="en-US" sz="2000"/>
              <a:t>   Branch, the stone</a:t>
            </a:r>
          </a:p>
          <a:p>
            <a:pPr>
              <a:spcBef>
                <a:spcPct val="50000"/>
              </a:spcBef>
              <a:buFontTx/>
              <a:buChar char="•"/>
            </a:pPr>
            <a:r>
              <a:rPr lang="en-US" sz="2000"/>
              <a:t> 7 eyes are looking at the stone</a:t>
            </a:r>
          </a:p>
          <a:p>
            <a:pPr>
              <a:spcBef>
                <a:spcPct val="50000"/>
              </a:spcBef>
              <a:buFontTx/>
              <a:buChar char="•"/>
            </a:pPr>
            <a:r>
              <a:rPr lang="en-US" sz="2000"/>
              <a:t> God will remove the iniquity of the land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7812"/>
            <a:ext cx="5410200" cy="1322388"/>
          </a:xfrm>
        </p:spPr>
        <p:txBody>
          <a:bodyPr/>
          <a:lstStyle/>
          <a:p>
            <a:r>
              <a:rPr lang="en-US" dirty="0">
                <a:solidFill>
                  <a:schemeClr val="hlink"/>
                </a:solidFill>
              </a:rPr>
              <a:t>Who is </a:t>
            </a:r>
            <a:r>
              <a:rPr lang="en-US" dirty="0">
                <a:solidFill>
                  <a:srgbClr val="FE6CA7"/>
                </a:solidFill>
              </a:rPr>
              <a:t>Satan</a:t>
            </a:r>
            <a:r>
              <a:rPr lang="en-US" dirty="0">
                <a:solidFill>
                  <a:schemeClr val="hlink"/>
                </a:solidFill>
              </a:rPr>
              <a:t> in Zechariah 3?</a:t>
            </a:r>
          </a:p>
        </p:txBody>
      </p:sp>
      <p:sp>
        <p:nvSpPr>
          <p:cNvPr id="24579" name="Rectangle 3"/>
          <p:cNvSpPr>
            <a:spLocks noGrp="1" noChangeArrowheads="1"/>
          </p:cNvSpPr>
          <p:nvPr>
            <p:ph type="body" idx="1"/>
          </p:nvPr>
        </p:nvSpPr>
        <p:spPr>
          <a:xfrm>
            <a:off x="304800" y="1828800"/>
            <a:ext cx="8610600" cy="4800600"/>
          </a:xfrm>
        </p:spPr>
        <p:txBody>
          <a:bodyPr/>
          <a:lstStyle/>
          <a:p>
            <a:pPr>
              <a:spcAft>
                <a:spcPct val="30000"/>
              </a:spcAft>
              <a:buFont typeface="Wingdings" panose="05000000000000000000" pitchFamily="2" charset="2"/>
              <a:buNone/>
            </a:pPr>
            <a:r>
              <a:rPr lang="en-US" sz="2800" b="1" dirty="0">
                <a:solidFill>
                  <a:srgbClr val="FE6CA7"/>
                </a:solidFill>
              </a:rPr>
              <a:t>Satan</a:t>
            </a:r>
            <a:r>
              <a:rPr lang="en-US" sz="2800" dirty="0"/>
              <a:t> represents </a:t>
            </a:r>
            <a:r>
              <a:rPr lang="en-US" sz="2800" b="1" dirty="0">
                <a:solidFill>
                  <a:srgbClr val="FE6CA7"/>
                </a:solidFill>
              </a:rPr>
              <a:t>the Samaritans</a:t>
            </a:r>
            <a:r>
              <a:rPr lang="en-US" sz="2800" dirty="0"/>
              <a:t> who were moved into Israel by Esarhaddon, and the local authorities who opposed the temple</a:t>
            </a:r>
          </a:p>
          <a:p>
            <a:pPr>
              <a:spcAft>
                <a:spcPct val="30000"/>
              </a:spcAft>
              <a:buFont typeface="Wingdings" panose="05000000000000000000" pitchFamily="2" charset="2"/>
              <a:buNone/>
            </a:pPr>
            <a:r>
              <a:rPr lang="en-US" sz="2800" b="1" dirty="0">
                <a:solidFill>
                  <a:schemeClr val="hlink"/>
                </a:solidFill>
              </a:rPr>
              <a:t>Ezra 4:1-5</a:t>
            </a:r>
            <a:r>
              <a:rPr lang="en-US" sz="2800" dirty="0"/>
              <a:t>   They discouraged the Jews and troubled their building, and hired counselors against them to frustrate their purpose</a:t>
            </a:r>
          </a:p>
          <a:p>
            <a:pPr>
              <a:spcAft>
                <a:spcPct val="30000"/>
              </a:spcAft>
              <a:buFont typeface="Wingdings" panose="05000000000000000000" pitchFamily="2" charset="2"/>
              <a:buNone/>
            </a:pPr>
            <a:r>
              <a:rPr lang="en-US" sz="2800" b="1" dirty="0">
                <a:solidFill>
                  <a:schemeClr val="hlink"/>
                </a:solidFill>
              </a:rPr>
              <a:t>Ezra 5:3-4</a:t>
            </a:r>
            <a:r>
              <a:rPr lang="en-US" sz="2800" dirty="0"/>
              <a:t>  They collected the names of the leading Jews and wrote a letter to Darius</a:t>
            </a:r>
          </a:p>
        </p:txBody>
      </p:sp>
      <p:pic>
        <p:nvPicPr>
          <p:cNvPr id="24581" name="Picture 5" descr="http://upload.wikimedia.org/wikipedia/commons/thumb/9/97/Samaritans_marking_Passover_on_Mount_Gerizim,_West_Bank_-_20060418.jpg/250px-Samaritans_marking_Passover_on_Mount_Gerizim,_West_Bank_-_20060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2400"/>
            <a:ext cx="2381250" cy="15811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6019800"/>
            <a:ext cx="91439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2800" b="1" dirty="0" smtClean="0">
                <a:solidFill>
                  <a:srgbClr val="FFFF00"/>
                </a:solidFill>
                <a:latin typeface="Comic Sans MS" panose="030F0702030302020204" pitchFamily="66" charset="0"/>
              </a:rPr>
              <a:t>They tried to stop the building of God’s house</a:t>
            </a:r>
            <a:endParaRPr lang="en-US" sz="28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199" y="228599"/>
            <a:ext cx="4854576" cy="2280727"/>
          </a:xfrm>
        </p:spPr>
        <p:txBody>
          <a:bodyPr/>
          <a:lstStyle/>
          <a:p>
            <a:r>
              <a:rPr lang="en-US" b="1" dirty="0">
                <a:solidFill>
                  <a:schemeClr val="hlink"/>
                </a:solidFill>
              </a:rPr>
              <a:t>Vision of the High Priest</a:t>
            </a:r>
            <a:r>
              <a:rPr lang="en-US" dirty="0">
                <a:solidFill>
                  <a:schemeClr val="hlink"/>
                </a:solidFill>
              </a:rPr>
              <a:t/>
            </a:r>
            <a:br>
              <a:rPr lang="en-US" dirty="0">
                <a:solidFill>
                  <a:schemeClr val="hlink"/>
                </a:solidFill>
              </a:rPr>
            </a:br>
            <a:r>
              <a:rPr lang="en-US" sz="3600" dirty="0">
                <a:solidFill>
                  <a:schemeClr val="hlink"/>
                </a:solidFill>
              </a:rPr>
              <a:t>Zechariah 3</a:t>
            </a:r>
          </a:p>
        </p:txBody>
      </p:sp>
      <p:sp>
        <p:nvSpPr>
          <p:cNvPr id="21507" name="Rectangle 3"/>
          <p:cNvSpPr>
            <a:spLocks noGrp="1" noChangeArrowheads="1"/>
          </p:cNvSpPr>
          <p:nvPr>
            <p:ph type="body" idx="1"/>
          </p:nvPr>
        </p:nvSpPr>
        <p:spPr>
          <a:xfrm>
            <a:off x="457198" y="2509327"/>
            <a:ext cx="8480427" cy="4275137"/>
          </a:xfrm>
        </p:spPr>
        <p:txBody>
          <a:bodyPr/>
          <a:lstStyle/>
          <a:p>
            <a:pPr>
              <a:spcAft>
                <a:spcPct val="30000"/>
              </a:spcAft>
            </a:pPr>
            <a:r>
              <a:rPr lang="en-US" dirty="0"/>
              <a:t>Appears like a court scene </a:t>
            </a:r>
          </a:p>
          <a:p>
            <a:pPr>
              <a:spcAft>
                <a:spcPct val="30000"/>
              </a:spcAft>
            </a:pPr>
            <a:r>
              <a:rPr lang="en-US" dirty="0"/>
              <a:t>The Angel of </a:t>
            </a:r>
            <a:r>
              <a:rPr lang="en-US" dirty="0" smtClean="0"/>
              <a:t>the </a:t>
            </a:r>
            <a:r>
              <a:rPr lang="en-US" dirty="0"/>
              <a:t>Lord is the judge</a:t>
            </a:r>
          </a:p>
          <a:p>
            <a:pPr>
              <a:spcAft>
                <a:spcPct val="30000"/>
              </a:spcAft>
            </a:pPr>
            <a:r>
              <a:rPr lang="en-US" dirty="0"/>
              <a:t>Joshua and Satan stand before him</a:t>
            </a:r>
          </a:p>
          <a:p>
            <a:pPr>
              <a:spcAft>
                <a:spcPct val="30000"/>
              </a:spcAft>
            </a:pPr>
            <a:r>
              <a:rPr lang="en-US" dirty="0"/>
              <a:t>Other angels stand before him too (v.4)</a:t>
            </a:r>
          </a:p>
        </p:txBody>
      </p:sp>
      <p:pic>
        <p:nvPicPr>
          <p:cNvPr id="21510" name="Picture 6" descr="http://www.hunterscastle.com/images/zech3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93431"/>
            <a:ext cx="3375025" cy="23158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5791200"/>
            <a:ext cx="91440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4400" b="1" dirty="0" smtClean="0">
                <a:solidFill>
                  <a:srgbClr val="00FF00"/>
                </a:solidFill>
                <a:latin typeface="Comic Sans MS" panose="030F0702030302020204" pitchFamily="66" charset="0"/>
              </a:rPr>
              <a:t>Verdict: </a:t>
            </a:r>
            <a:r>
              <a:rPr lang="en-US" sz="4400" b="1" dirty="0" smtClean="0">
                <a:solidFill>
                  <a:srgbClr val="FFFF00"/>
                </a:solidFill>
                <a:latin typeface="Comic Sans MS" panose="030F0702030302020204" pitchFamily="66" charset="0"/>
              </a:rPr>
              <a:t>The Lord rebuke you!</a:t>
            </a:r>
            <a:endParaRPr lang="en-US" sz="44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02692" y="51325"/>
            <a:ext cx="4953000" cy="1828800"/>
          </a:xfrm>
        </p:spPr>
        <p:txBody>
          <a:bodyPr/>
          <a:lstStyle/>
          <a:p>
            <a:r>
              <a:rPr lang="en-US" dirty="0">
                <a:solidFill>
                  <a:schemeClr val="hlink"/>
                </a:solidFill>
              </a:rPr>
              <a:t>Who is </a:t>
            </a:r>
            <a:r>
              <a:rPr lang="en-US" dirty="0">
                <a:solidFill>
                  <a:srgbClr val="66FF33"/>
                </a:solidFill>
              </a:rPr>
              <a:t>the Angel</a:t>
            </a:r>
            <a:r>
              <a:rPr lang="en-US" dirty="0">
                <a:solidFill>
                  <a:schemeClr val="hlink"/>
                </a:solidFill>
              </a:rPr>
              <a:t> of Zechariah 3?</a:t>
            </a:r>
          </a:p>
        </p:txBody>
      </p:sp>
      <p:sp>
        <p:nvSpPr>
          <p:cNvPr id="29699" name="Rectangle 3"/>
          <p:cNvSpPr>
            <a:spLocks noGrp="1" noChangeArrowheads="1"/>
          </p:cNvSpPr>
          <p:nvPr>
            <p:ph type="body" idx="1"/>
          </p:nvPr>
        </p:nvSpPr>
        <p:spPr>
          <a:xfrm>
            <a:off x="304800" y="1981200"/>
            <a:ext cx="8229600" cy="4495800"/>
          </a:xfrm>
        </p:spPr>
        <p:txBody>
          <a:bodyPr/>
          <a:lstStyle/>
          <a:p>
            <a:pPr indent="7938" algn="ctr">
              <a:lnSpc>
                <a:spcPct val="90000"/>
              </a:lnSpc>
              <a:buFont typeface="Wingdings" panose="05000000000000000000" pitchFamily="2" charset="2"/>
              <a:buNone/>
            </a:pPr>
            <a:r>
              <a:rPr lang="en-US" sz="3600" b="1" dirty="0">
                <a:solidFill>
                  <a:srgbClr val="FFFF00"/>
                </a:solidFill>
              </a:rPr>
              <a:t>Jude 1:9</a:t>
            </a:r>
          </a:p>
          <a:p>
            <a:pPr indent="7938">
              <a:lnSpc>
                <a:spcPct val="90000"/>
              </a:lnSpc>
              <a:buFont typeface="Wingdings" panose="05000000000000000000" pitchFamily="2" charset="2"/>
              <a:buNone/>
            </a:pPr>
            <a:r>
              <a:rPr lang="en-US" sz="2400" dirty="0"/>
              <a:t>Yet </a:t>
            </a:r>
            <a:r>
              <a:rPr lang="en-US" sz="2400" dirty="0">
                <a:solidFill>
                  <a:srgbClr val="66FF33"/>
                </a:solidFill>
              </a:rPr>
              <a:t>Michael the archangel</a:t>
            </a:r>
            <a:r>
              <a:rPr lang="en-US" sz="2400" dirty="0"/>
              <a:t>, in contending with the devil, when he disputed about the body of Moses, dared not bring against him a reviling accusation, but said, </a:t>
            </a:r>
            <a:r>
              <a:rPr lang="en-US" sz="2400" i="1" dirty="0"/>
              <a:t>"The Lord rebuke you!"</a:t>
            </a:r>
          </a:p>
          <a:p>
            <a:pPr indent="7938">
              <a:lnSpc>
                <a:spcPct val="90000"/>
              </a:lnSpc>
              <a:buFont typeface="Wingdings" panose="05000000000000000000" pitchFamily="2" charset="2"/>
              <a:buNone/>
            </a:pPr>
            <a:endParaRPr lang="en-US" sz="800" dirty="0"/>
          </a:p>
          <a:p>
            <a:pPr indent="7938" algn="ctr">
              <a:lnSpc>
                <a:spcPct val="90000"/>
              </a:lnSpc>
              <a:buFont typeface="Wingdings" panose="05000000000000000000" pitchFamily="2" charset="2"/>
              <a:buNone/>
            </a:pPr>
            <a:r>
              <a:rPr lang="en-US" dirty="0"/>
              <a:t>  </a:t>
            </a:r>
            <a:r>
              <a:rPr lang="en-US" sz="2400" dirty="0">
                <a:solidFill>
                  <a:srgbClr val="66FF33"/>
                </a:solidFill>
                <a:latin typeface="Comic Sans MS" panose="030F0702030302020204" pitchFamily="66" charset="0"/>
              </a:rPr>
              <a:t>This may mean that the Angel of the Lord</a:t>
            </a:r>
          </a:p>
          <a:p>
            <a:pPr indent="7938" algn="ctr">
              <a:lnSpc>
                <a:spcPct val="90000"/>
              </a:lnSpc>
              <a:buFont typeface="Wingdings" panose="05000000000000000000" pitchFamily="2" charset="2"/>
              <a:buNone/>
            </a:pPr>
            <a:r>
              <a:rPr lang="en-US" sz="2400" dirty="0">
                <a:solidFill>
                  <a:srgbClr val="66FF33"/>
                </a:solidFill>
                <a:latin typeface="Comic Sans MS" panose="030F0702030302020204" pitchFamily="66" charset="0"/>
              </a:rPr>
              <a:t> throughout Zechariah is Michael</a:t>
            </a:r>
          </a:p>
          <a:p>
            <a:pPr indent="7938">
              <a:lnSpc>
                <a:spcPct val="90000"/>
              </a:lnSpc>
              <a:buFont typeface="Wingdings" panose="05000000000000000000" pitchFamily="2" charset="2"/>
              <a:buNone/>
            </a:pPr>
            <a:endParaRPr lang="en-US" sz="1000" dirty="0"/>
          </a:p>
          <a:p>
            <a:pPr indent="7938">
              <a:buFont typeface="Wingdings" panose="05000000000000000000" pitchFamily="2" charset="2"/>
              <a:buNone/>
            </a:pPr>
            <a:r>
              <a:rPr lang="en-US" sz="2200" dirty="0"/>
              <a:t>Note the reference to the brand plucked from the fire in Jude 1:23: </a:t>
            </a:r>
            <a:r>
              <a:rPr lang="en-US" sz="2200" i="1" dirty="0"/>
              <a:t>”but others save with fear, pulling them out of the fire, hating even the garment defiled by the flesh.”</a:t>
            </a:r>
          </a:p>
          <a:p>
            <a:pPr indent="7938">
              <a:buFont typeface="Wingdings" panose="05000000000000000000" pitchFamily="2" charset="2"/>
              <a:buNone/>
            </a:pPr>
            <a:endParaRPr lang="en-US" i="1" dirty="0"/>
          </a:p>
        </p:txBody>
      </p:sp>
      <p:pic>
        <p:nvPicPr>
          <p:cNvPr id="6" name="Picture 6" descr="http://www.hunterscastle.com/images/zech3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05" r="30009"/>
          <a:stretch/>
        </p:blipFill>
        <p:spPr bwMode="auto">
          <a:xfrm>
            <a:off x="152400" y="102650"/>
            <a:ext cx="1828800" cy="2315896"/>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http://myangelcardreadings.com/images/ArchangelMicha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2650"/>
            <a:ext cx="1695968" cy="234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sz="5400" b="1" dirty="0" smtClean="0">
                <a:solidFill>
                  <a:srgbClr val="FFFF00"/>
                </a:solidFill>
              </a:rPr>
              <a:t>www.livoniatapes.com</a:t>
            </a:r>
            <a:endParaRPr lang="en-US" b="1"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a:blip r:embed="rId2" cstate="screen"/>
          <a:srcRect/>
          <a:stretch>
            <a:fillRect/>
          </a:stretch>
        </p:blipFill>
        <p:spPr bwMode="auto">
          <a:xfrm>
            <a:off x="0" y="1066800"/>
            <a:ext cx="9201150" cy="5486400"/>
          </a:xfrm>
          <a:prstGeom prst="rect">
            <a:avLst/>
          </a:prstGeom>
          <a:noFill/>
          <a:ln w="9525">
            <a:noFill/>
            <a:miter lim="800000"/>
            <a:headEnd/>
            <a:tailEnd/>
          </a:ln>
        </p:spPr>
      </p:pic>
    </p:spTree>
    <p:extLst>
      <p:ext uri="{BB962C8B-B14F-4D97-AF65-F5344CB8AC3E}">
        <p14:creationId xmlns:p14="http://schemas.microsoft.com/office/powerpoint/2010/main" val="14232452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136769"/>
            <a:ext cx="6400800" cy="990600"/>
          </a:xfrm>
        </p:spPr>
        <p:txBody>
          <a:bodyPr/>
          <a:lstStyle/>
          <a:p>
            <a:r>
              <a:rPr lang="en-US" b="1" dirty="0">
                <a:solidFill>
                  <a:schemeClr val="hlink"/>
                </a:solidFill>
              </a:rPr>
              <a:t>Joshua’s Sad State</a:t>
            </a:r>
          </a:p>
        </p:txBody>
      </p:sp>
      <p:sp>
        <p:nvSpPr>
          <p:cNvPr id="22531" name="Rectangle 3"/>
          <p:cNvSpPr>
            <a:spLocks noGrp="1" noChangeArrowheads="1"/>
          </p:cNvSpPr>
          <p:nvPr>
            <p:ph type="body" idx="1"/>
          </p:nvPr>
        </p:nvSpPr>
        <p:spPr>
          <a:xfrm>
            <a:off x="168763" y="1114668"/>
            <a:ext cx="8229600" cy="5057531"/>
          </a:xfrm>
        </p:spPr>
        <p:txBody>
          <a:bodyPr/>
          <a:lstStyle/>
          <a:p>
            <a:r>
              <a:rPr lang="en-US" sz="3000" dirty="0"/>
              <a:t>Joshua was the High Priest </a:t>
            </a:r>
            <a:r>
              <a:rPr lang="en-US" sz="3000" dirty="0" smtClean="0"/>
              <a:t>of                            </a:t>
            </a:r>
            <a:r>
              <a:rPr lang="en-US" sz="3000" dirty="0"/>
              <a:t>Israel (Hag 1:12; Ezra 5:2)</a:t>
            </a:r>
          </a:p>
          <a:p>
            <a:r>
              <a:rPr lang="en-US" sz="3000" dirty="0"/>
              <a:t>He had no temple to work in</a:t>
            </a:r>
          </a:p>
          <a:p>
            <a:r>
              <a:rPr lang="en-US" sz="3000" dirty="0"/>
              <a:t>He was filthy from working </a:t>
            </a:r>
            <a:r>
              <a:rPr lang="en-US" sz="3000" dirty="0" smtClean="0"/>
              <a:t>                      on </a:t>
            </a:r>
            <a:r>
              <a:rPr lang="en-US" sz="3000" dirty="0"/>
              <a:t>the temple</a:t>
            </a:r>
          </a:p>
          <a:p>
            <a:r>
              <a:rPr lang="en-US" sz="3000" dirty="0"/>
              <a:t>He did not have the holy garments that were for glory and beauty (Ex 28:2)</a:t>
            </a:r>
          </a:p>
          <a:p>
            <a:r>
              <a:rPr lang="en-US" sz="3000" dirty="0"/>
              <a:t>The adversaries were </a:t>
            </a:r>
            <a:r>
              <a:rPr lang="en-US" sz="3000" dirty="0" smtClean="0"/>
              <a:t>                                    committed to                                                    </a:t>
            </a:r>
            <a:r>
              <a:rPr lang="en-US" sz="3000" dirty="0"/>
              <a:t>make </a:t>
            </a:r>
            <a:r>
              <a:rPr lang="en-US" sz="3000" dirty="0" smtClean="0"/>
              <a:t>him fail</a:t>
            </a:r>
            <a:endParaRPr lang="en-US" sz="3000" dirty="0"/>
          </a:p>
          <a:p>
            <a:endParaRPr lang="en-US" dirty="0"/>
          </a:p>
          <a:p>
            <a:endParaRPr lang="en-US" dirty="0"/>
          </a:p>
        </p:txBody>
      </p:sp>
      <p:pic>
        <p:nvPicPr>
          <p:cNvPr id="22533" name="Picture 5" descr="https://encrypted-tbn1.gstatic.com/images?q=tbn:ANd9GcR5Fp_n5U7vPD9Z3lLhtCBpLEMJ4FpsmXnAiy1OVfHPAeGrfJeW"/>
          <p:cNvPicPr>
            <a:picLocks noChangeAspect="1" noChangeArrowheads="1"/>
          </p:cNvPicPr>
          <p:nvPr/>
        </p:nvPicPr>
        <p:blipFill rotWithShape="1">
          <a:blip r:embed="rId2">
            <a:extLst>
              <a:ext uri="{28A0092B-C50C-407E-A947-70E740481C1C}">
                <a14:useLocalDpi xmlns:a14="http://schemas.microsoft.com/office/drawing/2010/main" val="0"/>
              </a:ext>
            </a:extLst>
          </a:blip>
          <a:srcRect l="44202" b="4778"/>
          <a:stretch/>
        </p:blipFill>
        <p:spPr bwMode="auto">
          <a:xfrm>
            <a:off x="6477000" y="228600"/>
            <a:ext cx="2432050" cy="2760906"/>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https://encrypted-tbn0.gstatic.com/images?q=tbn:ANd9GcRSjubLf6HGM9wA57MuftwuFjE603_eZKn69MKffjPky7ZSFo3I"/>
          <p:cNvPicPr>
            <a:picLocks noChangeAspect="1" noChangeArrowheads="1"/>
          </p:cNvPicPr>
          <p:nvPr/>
        </p:nvPicPr>
        <p:blipFill rotWithShape="1">
          <a:blip r:embed="rId3">
            <a:extLst>
              <a:ext uri="{28A0092B-C50C-407E-A947-70E740481C1C}">
                <a14:useLocalDpi xmlns:a14="http://schemas.microsoft.com/office/drawing/2010/main" val="0"/>
              </a:ext>
            </a:extLst>
          </a:blip>
          <a:srcRect b="22776"/>
          <a:stretch/>
        </p:blipFill>
        <p:spPr bwMode="auto">
          <a:xfrm>
            <a:off x="5607295" y="4805056"/>
            <a:ext cx="3305663" cy="1915625"/>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http://linusd.files.wordpress.com/2013/05/rebuilding-tem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7386" y="5383229"/>
            <a:ext cx="1962978" cy="1337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7813"/>
            <a:ext cx="4419600" cy="1550987"/>
          </a:xfrm>
        </p:spPr>
        <p:txBody>
          <a:bodyPr/>
          <a:lstStyle/>
          <a:p>
            <a:r>
              <a:rPr lang="en-US" sz="4000" b="1" dirty="0" smtClean="0">
                <a:solidFill>
                  <a:schemeClr val="hlink"/>
                </a:solidFill>
              </a:rPr>
              <a:t>God Encourages Joshua (</a:t>
            </a:r>
            <a:r>
              <a:rPr lang="en-US" sz="4000" b="1" dirty="0" err="1" smtClean="0">
                <a:solidFill>
                  <a:schemeClr val="hlink"/>
                </a:solidFill>
              </a:rPr>
              <a:t>vs</a:t>
            </a:r>
            <a:r>
              <a:rPr lang="en-US" sz="4000" b="1" dirty="0" smtClean="0">
                <a:solidFill>
                  <a:schemeClr val="hlink"/>
                </a:solidFill>
              </a:rPr>
              <a:t> 2-5)</a:t>
            </a:r>
            <a:endParaRPr lang="en-US" sz="4000" b="1" dirty="0">
              <a:solidFill>
                <a:schemeClr val="hlink"/>
              </a:solidFill>
            </a:endParaRPr>
          </a:p>
        </p:txBody>
      </p:sp>
      <p:sp>
        <p:nvSpPr>
          <p:cNvPr id="23555" name="Rectangle 3"/>
          <p:cNvSpPr>
            <a:spLocks noGrp="1" noChangeArrowheads="1"/>
          </p:cNvSpPr>
          <p:nvPr>
            <p:ph type="body" idx="1"/>
          </p:nvPr>
        </p:nvSpPr>
        <p:spPr>
          <a:xfrm>
            <a:off x="457200" y="1828800"/>
            <a:ext cx="8229600" cy="4724400"/>
          </a:xfrm>
        </p:spPr>
        <p:txBody>
          <a:bodyPr/>
          <a:lstStyle/>
          <a:p>
            <a:pPr>
              <a:spcAft>
                <a:spcPct val="35000"/>
              </a:spcAft>
            </a:pPr>
            <a:r>
              <a:rPr lang="en-US" sz="2800" dirty="0"/>
              <a:t>God has chosen Jerusalem &amp; plucked it from the fire (v.2)   </a:t>
            </a:r>
            <a:r>
              <a:rPr lang="en-US" sz="2800" i="1" dirty="0"/>
              <a:t>[Note Jude 23]</a:t>
            </a:r>
          </a:p>
          <a:p>
            <a:pPr>
              <a:spcAft>
                <a:spcPct val="35000"/>
              </a:spcAft>
            </a:pPr>
            <a:r>
              <a:rPr lang="en-US" sz="2800" dirty="0"/>
              <a:t>The Angel of the Lord is on your side (v.2)</a:t>
            </a:r>
          </a:p>
          <a:p>
            <a:pPr>
              <a:spcAft>
                <a:spcPct val="35000"/>
              </a:spcAft>
            </a:pPr>
            <a:r>
              <a:rPr lang="en-US" sz="2800" dirty="0"/>
              <a:t>The Lord will rebuke the adversaries (v.2)</a:t>
            </a:r>
          </a:p>
          <a:p>
            <a:pPr>
              <a:spcAft>
                <a:spcPct val="35000"/>
              </a:spcAft>
            </a:pPr>
            <a:r>
              <a:rPr lang="en-US" sz="2800" dirty="0"/>
              <a:t>Joshua’s iniquity will be removed (v.4)</a:t>
            </a:r>
          </a:p>
          <a:p>
            <a:pPr>
              <a:spcAft>
                <a:spcPct val="35000"/>
              </a:spcAft>
            </a:pPr>
            <a:r>
              <a:rPr lang="en-US" sz="2800" dirty="0" smtClean="0"/>
              <a:t>Joshua will be clothed in rich robes (v.4) and a clean turban (v.5) – Indicates he will operate as High Priest again!</a:t>
            </a:r>
            <a:endParaRPr lang="en-US" sz="2800" dirty="0"/>
          </a:p>
        </p:txBody>
      </p:sp>
      <p:pic>
        <p:nvPicPr>
          <p:cNvPr id="23557" name="Picture 5" descr="http://neutralbayanglican.org.au/wp-content/uploads/2011/11/newcloth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36913"/>
            <a:ext cx="3165475" cy="1587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7200"/>
            <a:ext cx="9158514" cy="6096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914400"/>
            <a:ext cx="8229600" cy="914400"/>
          </a:xfrm>
        </p:spPr>
        <p:txBody>
          <a:bodyPr>
            <a:noAutofit/>
          </a:bodyPr>
          <a:lstStyle/>
          <a:p>
            <a:r>
              <a:rPr lang="en-US" sz="4800" b="1" dirty="0" smtClean="0">
                <a:solidFill>
                  <a:srgbClr val="663300"/>
                </a:solidFill>
                <a:effectLst/>
              </a:rPr>
              <a:t>Zechariah 3:6-7</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66800" y="1714710"/>
            <a:ext cx="7086600" cy="4990890"/>
          </a:xfrm>
        </p:spPr>
        <p:txBody>
          <a:bodyPr>
            <a:noAutofit/>
          </a:bodyPr>
          <a:lstStyle/>
          <a:p>
            <a:pPr marL="0" indent="288925">
              <a:spcBef>
                <a:spcPts val="0"/>
              </a:spcBef>
              <a:buFontTx/>
              <a:buNone/>
            </a:pPr>
            <a:r>
              <a:rPr lang="en-US" sz="2400" dirty="0" smtClean="0">
                <a:solidFill>
                  <a:srgbClr val="000000"/>
                </a:solidFill>
                <a:effectLst/>
              </a:rPr>
              <a:t>6 </a:t>
            </a:r>
            <a:r>
              <a:rPr lang="en-US" sz="2400" dirty="0">
                <a:solidFill>
                  <a:srgbClr val="000000"/>
                </a:solidFill>
                <a:effectLst/>
              </a:rPr>
              <a:t>Then </a:t>
            </a:r>
            <a:r>
              <a:rPr lang="en-US" sz="2400" b="1" dirty="0">
                <a:solidFill>
                  <a:srgbClr val="0000CC"/>
                </a:solidFill>
                <a:effectLst/>
              </a:rPr>
              <a:t>the Angel of the Lord admonished Joshua,</a:t>
            </a:r>
            <a:r>
              <a:rPr lang="en-US" sz="2400" dirty="0">
                <a:solidFill>
                  <a:srgbClr val="000000"/>
                </a:solidFill>
                <a:effectLst/>
              </a:rPr>
              <a:t> saying, 7 "Thus says the Lord of hosts</a:t>
            </a:r>
            <a:r>
              <a:rPr lang="en-US" sz="2400" dirty="0" smtClean="0">
                <a:solidFill>
                  <a:srgbClr val="000000"/>
                </a:solidFill>
                <a:effectLst/>
              </a:rPr>
              <a:t>:</a:t>
            </a:r>
          </a:p>
          <a:p>
            <a:pPr marL="0" indent="288925">
              <a:spcBef>
                <a:spcPts val="0"/>
              </a:spcBef>
              <a:buFontTx/>
              <a:buNone/>
            </a:pPr>
            <a:endParaRPr lang="en-US" sz="2400" dirty="0">
              <a:solidFill>
                <a:srgbClr val="000000"/>
              </a:solidFill>
              <a:effectLst/>
            </a:endParaRPr>
          </a:p>
          <a:p>
            <a:pPr marL="0" indent="288925">
              <a:spcBef>
                <a:spcPts val="0"/>
              </a:spcBef>
              <a:buFontTx/>
              <a:buNone/>
            </a:pPr>
            <a:r>
              <a:rPr lang="en-US" sz="2400" b="1" dirty="0" smtClean="0">
                <a:solidFill>
                  <a:srgbClr val="0000CC"/>
                </a:solidFill>
                <a:effectLst/>
              </a:rPr>
              <a:t>'If </a:t>
            </a:r>
            <a:r>
              <a:rPr lang="en-US" sz="2400" b="1" dirty="0">
                <a:solidFill>
                  <a:srgbClr val="0000CC"/>
                </a:solidFill>
                <a:effectLst/>
              </a:rPr>
              <a:t>you will walk in My ways,</a:t>
            </a:r>
          </a:p>
          <a:p>
            <a:pPr marL="0" indent="288925">
              <a:spcBef>
                <a:spcPts val="0"/>
              </a:spcBef>
              <a:buFontTx/>
              <a:buNone/>
            </a:pPr>
            <a:r>
              <a:rPr lang="en-US" sz="2400" b="1" dirty="0">
                <a:solidFill>
                  <a:srgbClr val="0000CC"/>
                </a:solidFill>
                <a:effectLst/>
              </a:rPr>
              <a:t>And if you will keep My command,</a:t>
            </a:r>
          </a:p>
          <a:p>
            <a:pPr marL="0" indent="288925">
              <a:spcBef>
                <a:spcPts val="0"/>
              </a:spcBef>
              <a:buFontTx/>
              <a:buNone/>
            </a:pPr>
            <a:r>
              <a:rPr lang="en-US" sz="2400" dirty="0">
                <a:solidFill>
                  <a:srgbClr val="000000"/>
                </a:solidFill>
                <a:effectLst/>
              </a:rPr>
              <a:t>Then you shall also judge My house,</a:t>
            </a:r>
          </a:p>
          <a:p>
            <a:pPr marL="0" indent="288925">
              <a:spcBef>
                <a:spcPts val="0"/>
              </a:spcBef>
              <a:buFontTx/>
              <a:buNone/>
            </a:pPr>
            <a:r>
              <a:rPr lang="en-US" sz="2400" dirty="0">
                <a:solidFill>
                  <a:srgbClr val="000000"/>
                </a:solidFill>
                <a:effectLst/>
              </a:rPr>
              <a:t>And likewise have charge of My courts;</a:t>
            </a:r>
          </a:p>
          <a:p>
            <a:pPr marL="0" indent="288925">
              <a:spcBef>
                <a:spcPts val="0"/>
              </a:spcBef>
              <a:buFontTx/>
              <a:buNone/>
            </a:pPr>
            <a:r>
              <a:rPr lang="en-US" sz="2400" dirty="0">
                <a:solidFill>
                  <a:srgbClr val="000000"/>
                </a:solidFill>
                <a:effectLst/>
              </a:rPr>
              <a:t>I will give you places to walk</a:t>
            </a:r>
          </a:p>
          <a:p>
            <a:pPr marL="0" indent="288925">
              <a:spcBef>
                <a:spcPts val="0"/>
              </a:spcBef>
              <a:buFontTx/>
              <a:buNone/>
            </a:pPr>
            <a:r>
              <a:rPr lang="en-US" sz="2400" b="1" dirty="0">
                <a:solidFill>
                  <a:srgbClr val="00B050"/>
                </a:solidFill>
                <a:effectLst/>
              </a:rPr>
              <a:t>Among these who stand here. </a:t>
            </a:r>
          </a:p>
          <a:p>
            <a:pPr marL="0" indent="288925">
              <a:spcBef>
                <a:spcPts val="0"/>
              </a:spcBef>
              <a:buFontTx/>
              <a:buNone/>
            </a:pPr>
            <a:endParaRPr lang="en-US" sz="2200" dirty="0">
              <a:solidFill>
                <a:srgbClr val="000000"/>
              </a:solidFill>
              <a:effectLst/>
            </a:endParaRP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Angel admonished Joshua</a:t>
            </a:r>
            <a:endParaRPr lang="en-US" sz="4000" b="1" dirty="0" smtClean="0">
              <a:solidFill>
                <a:srgbClr val="FF0000"/>
              </a:solidFill>
              <a:latin typeface="Comic Sans MS" pitchFamily="66" charset="0"/>
            </a:endParaRPr>
          </a:p>
        </p:txBody>
      </p:sp>
    </p:spTree>
    <p:extLst>
      <p:ext uri="{BB962C8B-B14F-4D97-AF65-F5344CB8AC3E}">
        <p14:creationId xmlns:p14="http://schemas.microsoft.com/office/powerpoint/2010/main" val="148594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14300"/>
            <a:ext cx="4533900" cy="1600200"/>
          </a:xfrm>
        </p:spPr>
        <p:txBody>
          <a:bodyPr/>
          <a:lstStyle/>
          <a:p>
            <a:r>
              <a:rPr lang="en-US" b="1" dirty="0">
                <a:solidFill>
                  <a:schemeClr val="hlink"/>
                </a:solidFill>
              </a:rPr>
              <a:t>Angel’s charge to Joshua (6-7)</a:t>
            </a:r>
          </a:p>
        </p:txBody>
      </p:sp>
      <p:sp>
        <p:nvSpPr>
          <p:cNvPr id="25603" name="Rectangle 3"/>
          <p:cNvSpPr>
            <a:spLocks noGrp="1" noChangeArrowheads="1"/>
          </p:cNvSpPr>
          <p:nvPr>
            <p:ph type="body" idx="1"/>
          </p:nvPr>
        </p:nvSpPr>
        <p:spPr>
          <a:xfrm>
            <a:off x="152400" y="1714500"/>
            <a:ext cx="8763000" cy="4419600"/>
          </a:xfrm>
        </p:spPr>
        <p:txBody>
          <a:bodyPr/>
          <a:lstStyle/>
          <a:p>
            <a:r>
              <a:rPr lang="en-US" dirty="0"/>
              <a:t>Walk in My ways</a:t>
            </a:r>
          </a:p>
          <a:p>
            <a:r>
              <a:rPr lang="en-US" dirty="0"/>
              <a:t>Keep My command</a:t>
            </a:r>
          </a:p>
          <a:p>
            <a:r>
              <a:rPr lang="en-US" dirty="0"/>
              <a:t>Then you will also judge My house</a:t>
            </a:r>
          </a:p>
          <a:p>
            <a:r>
              <a:rPr lang="en-US" dirty="0" smtClean="0"/>
              <a:t>Then </a:t>
            </a:r>
            <a:r>
              <a:rPr lang="en-US" dirty="0"/>
              <a:t>you will have charge of My courts</a:t>
            </a:r>
          </a:p>
          <a:p>
            <a:r>
              <a:rPr lang="en-US" dirty="0" smtClean="0"/>
              <a:t>You will </a:t>
            </a:r>
            <a:r>
              <a:rPr lang="en-US" dirty="0"/>
              <a:t>have “right of access” (RSV) among </a:t>
            </a:r>
            <a:r>
              <a:rPr lang="en-US" dirty="0" smtClean="0"/>
              <a:t>those (</a:t>
            </a:r>
            <a:r>
              <a:rPr lang="en-US" dirty="0" smtClean="0"/>
              <a:t>angels v.4) </a:t>
            </a:r>
            <a:r>
              <a:rPr lang="en-US" dirty="0"/>
              <a:t>who stand </a:t>
            </a:r>
            <a:r>
              <a:rPr lang="en-US" dirty="0" smtClean="0"/>
              <a:t>by</a:t>
            </a:r>
            <a:endParaRPr lang="en-US" dirty="0"/>
          </a:p>
        </p:txBody>
      </p:sp>
      <p:pic>
        <p:nvPicPr>
          <p:cNvPr id="25605" name="Picture 5" descr="http://www.goodsalt.com/view/zechariah-and-the-angel.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03" t="8890" r="7775" b="52000"/>
          <a:stretch/>
        </p:blipFill>
        <p:spPr bwMode="auto">
          <a:xfrm>
            <a:off x="5351185" y="304800"/>
            <a:ext cx="3415145"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533400" y="5181600"/>
            <a:ext cx="777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smtClean="0">
                <a:solidFill>
                  <a:srgbClr val="FFFF00"/>
                </a:solidFill>
                <a:latin typeface="Comic Sans MS" panose="030F0702030302020204" pitchFamily="66" charset="0"/>
              </a:rPr>
              <a:t>God promised to bless Joshua as High Priest &amp; grant him access to God’s house among the angels!</a:t>
            </a:r>
            <a:endParaRPr lang="en-US" sz="32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73914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49943" y="228600"/>
            <a:ext cx="8229600" cy="914400"/>
          </a:xfrm>
        </p:spPr>
        <p:txBody>
          <a:bodyPr>
            <a:noAutofit/>
          </a:bodyPr>
          <a:lstStyle/>
          <a:p>
            <a:r>
              <a:rPr lang="en-US" sz="4800" b="1" dirty="0" smtClean="0">
                <a:solidFill>
                  <a:srgbClr val="663300"/>
                </a:solidFill>
                <a:effectLst/>
              </a:rPr>
              <a:t>Zechariah 3:8-10</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21443" y="1066800"/>
            <a:ext cx="7086600" cy="5105400"/>
          </a:xfrm>
        </p:spPr>
        <p:txBody>
          <a:bodyPr>
            <a:noAutofit/>
          </a:bodyPr>
          <a:lstStyle/>
          <a:p>
            <a:pPr marL="0" indent="288925">
              <a:spcBef>
                <a:spcPts val="0"/>
              </a:spcBef>
              <a:buFontTx/>
              <a:buNone/>
            </a:pPr>
            <a:r>
              <a:rPr lang="en-US" sz="2400" dirty="0" smtClean="0">
                <a:solidFill>
                  <a:srgbClr val="000000"/>
                </a:solidFill>
                <a:effectLst/>
              </a:rPr>
              <a:t>8 </a:t>
            </a:r>
            <a:r>
              <a:rPr lang="en-US" sz="2400" dirty="0">
                <a:solidFill>
                  <a:srgbClr val="000000"/>
                </a:solidFill>
                <a:effectLst/>
              </a:rPr>
              <a:t>'Hear, O Joshua, the high priest</a:t>
            </a:r>
            <a:r>
              <a:rPr lang="en-US" sz="2400" dirty="0" smtClean="0">
                <a:solidFill>
                  <a:srgbClr val="000000"/>
                </a:solidFill>
                <a:effectLst/>
              </a:rPr>
              <a:t>, you </a:t>
            </a:r>
            <a:r>
              <a:rPr lang="en-US" sz="2400" dirty="0">
                <a:solidFill>
                  <a:srgbClr val="000000"/>
                </a:solidFill>
                <a:effectLst/>
              </a:rPr>
              <a:t>and </a:t>
            </a:r>
            <a:r>
              <a:rPr lang="en-US" sz="2400" b="1" dirty="0">
                <a:solidFill>
                  <a:srgbClr val="0000CC"/>
                </a:solidFill>
                <a:effectLst/>
              </a:rPr>
              <a:t>your companions </a:t>
            </a:r>
            <a:r>
              <a:rPr lang="en-US" sz="2400" dirty="0">
                <a:solidFill>
                  <a:srgbClr val="000000"/>
                </a:solidFill>
                <a:effectLst/>
              </a:rPr>
              <a:t>who sit before you</a:t>
            </a:r>
            <a:r>
              <a:rPr lang="en-US" sz="2400" dirty="0" smtClean="0">
                <a:solidFill>
                  <a:srgbClr val="000000"/>
                </a:solidFill>
                <a:effectLst/>
              </a:rPr>
              <a:t>, for </a:t>
            </a:r>
            <a:r>
              <a:rPr lang="en-US" sz="2400" dirty="0">
                <a:solidFill>
                  <a:srgbClr val="000000"/>
                </a:solidFill>
                <a:effectLst/>
              </a:rPr>
              <a:t>they are a </a:t>
            </a:r>
            <a:r>
              <a:rPr lang="en-US" sz="2400" b="1" dirty="0">
                <a:solidFill>
                  <a:srgbClr val="0000CC"/>
                </a:solidFill>
                <a:effectLst/>
              </a:rPr>
              <a:t>wondrous sign</a:t>
            </a:r>
            <a:r>
              <a:rPr lang="en-US" sz="2400" dirty="0" smtClean="0">
                <a:solidFill>
                  <a:srgbClr val="000000"/>
                </a:solidFill>
                <a:effectLst/>
              </a:rPr>
              <a:t>;  For </a:t>
            </a:r>
            <a:r>
              <a:rPr lang="en-US" sz="2400" dirty="0">
                <a:solidFill>
                  <a:srgbClr val="000000"/>
                </a:solidFill>
                <a:effectLst/>
              </a:rPr>
              <a:t>behold, I am bringing forth </a:t>
            </a:r>
            <a:r>
              <a:rPr lang="en-US" sz="2400" b="1" dirty="0">
                <a:solidFill>
                  <a:srgbClr val="00B0F0"/>
                </a:solidFill>
                <a:effectLst/>
              </a:rPr>
              <a:t>My Servant the BRANCH. </a:t>
            </a:r>
          </a:p>
          <a:p>
            <a:pPr marL="0" indent="288925">
              <a:spcBef>
                <a:spcPts val="0"/>
              </a:spcBef>
              <a:buFontTx/>
              <a:buNone/>
            </a:pPr>
            <a:r>
              <a:rPr lang="en-US" sz="2400" dirty="0">
                <a:solidFill>
                  <a:srgbClr val="000000"/>
                </a:solidFill>
                <a:effectLst/>
              </a:rPr>
              <a:t>9 For behold, the </a:t>
            </a:r>
            <a:r>
              <a:rPr lang="en-US" sz="2400" dirty="0" smtClean="0">
                <a:solidFill>
                  <a:srgbClr val="000000"/>
                </a:solidFill>
                <a:effectLst/>
              </a:rPr>
              <a:t>stone that </a:t>
            </a:r>
            <a:r>
              <a:rPr lang="en-US" sz="2400" dirty="0">
                <a:solidFill>
                  <a:srgbClr val="000000"/>
                </a:solidFill>
                <a:effectLst/>
              </a:rPr>
              <a:t>I have laid before Joshua</a:t>
            </a:r>
            <a:r>
              <a:rPr lang="en-US" sz="2400" dirty="0" smtClean="0">
                <a:solidFill>
                  <a:srgbClr val="000000"/>
                </a:solidFill>
                <a:effectLst/>
              </a:rPr>
              <a:t>: </a:t>
            </a:r>
            <a:r>
              <a:rPr lang="en-US" sz="2400" b="1" dirty="0" smtClean="0">
                <a:solidFill>
                  <a:srgbClr val="0000CC"/>
                </a:solidFill>
                <a:effectLst/>
              </a:rPr>
              <a:t>Upon </a:t>
            </a:r>
            <a:r>
              <a:rPr lang="en-US" sz="2400" b="1" dirty="0">
                <a:solidFill>
                  <a:srgbClr val="0000CC"/>
                </a:solidFill>
                <a:effectLst/>
              </a:rPr>
              <a:t>the stone are seven eyes</a:t>
            </a:r>
            <a:r>
              <a:rPr lang="en-US" sz="2400" b="1" dirty="0" smtClean="0">
                <a:solidFill>
                  <a:srgbClr val="0000CC"/>
                </a:solidFill>
                <a:effectLst/>
              </a:rPr>
              <a:t>.  </a:t>
            </a:r>
            <a:r>
              <a:rPr lang="en-US" sz="2400" dirty="0" smtClean="0">
                <a:solidFill>
                  <a:srgbClr val="000000"/>
                </a:solidFill>
                <a:effectLst/>
              </a:rPr>
              <a:t>Behold</a:t>
            </a:r>
            <a:r>
              <a:rPr lang="en-US" sz="2400" dirty="0">
                <a:solidFill>
                  <a:srgbClr val="000000"/>
                </a:solidFill>
                <a:effectLst/>
              </a:rPr>
              <a:t>, I will engrave </a:t>
            </a:r>
            <a:r>
              <a:rPr lang="en-US" sz="2400" b="1" dirty="0">
                <a:solidFill>
                  <a:srgbClr val="00B050"/>
                </a:solidFill>
                <a:effectLst/>
              </a:rPr>
              <a:t>its inscription</a:t>
            </a:r>
            <a:r>
              <a:rPr lang="en-US" sz="2400" dirty="0" smtClean="0">
                <a:solidFill>
                  <a:srgbClr val="000000"/>
                </a:solidFill>
                <a:effectLst/>
              </a:rPr>
              <a:t>,‘ Says </a:t>
            </a:r>
            <a:r>
              <a:rPr lang="en-US" sz="2400" dirty="0">
                <a:solidFill>
                  <a:srgbClr val="000000"/>
                </a:solidFill>
                <a:effectLst/>
              </a:rPr>
              <a:t>the Lord of hosts</a:t>
            </a:r>
            <a:r>
              <a:rPr lang="en-US" sz="2400" dirty="0" smtClean="0">
                <a:solidFill>
                  <a:srgbClr val="000000"/>
                </a:solidFill>
                <a:effectLst/>
              </a:rPr>
              <a:t>,  </a:t>
            </a:r>
            <a:r>
              <a:rPr lang="en-US" sz="2400" b="1" dirty="0" smtClean="0">
                <a:solidFill>
                  <a:srgbClr val="00B050"/>
                </a:solidFill>
                <a:effectLst/>
              </a:rPr>
              <a:t>'And </a:t>
            </a:r>
            <a:r>
              <a:rPr lang="en-US" sz="2400" b="1" dirty="0">
                <a:solidFill>
                  <a:srgbClr val="00B050"/>
                </a:solidFill>
                <a:effectLst/>
              </a:rPr>
              <a:t>I will remove the iniquity of that land in one day. </a:t>
            </a:r>
          </a:p>
          <a:p>
            <a:pPr marL="0" indent="288925">
              <a:spcBef>
                <a:spcPts val="0"/>
              </a:spcBef>
              <a:buFontTx/>
              <a:buNone/>
            </a:pPr>
            <a:r>
              <a:rPr lang="en-US" sz="2400" dirty="0">
                <a:solidFill>
                  <a:srgbClr val="000000"/>
                </a:solidFill>
                <a:effectLst/>
              </a:rPr>
              <a:t>10 In that day,' says the Lord of hosts</a:t>
            </a:r>
            <a:r>
              <a:rPr lang="en-US" sz="2400" dirty="0" smtClean="0">
                <a:solidFill>
                  <a:srgbClr val="000000"/>
                </a:solidFill>
                <a:effectLst/>
              </a:rPr>
              <a:t>, 'Everyone </a:t>
            </a:r>
            <a:r>
              <a:rPr lang="en-US" sz="2400" dirty="0">
                <a:solidFill>
                  <a:srgbClr val="000000"/>
                </a:solidFill>
                <a:effectLst/>
              </a:rPr>
              <a:t>will invite his </a:t>
            </a:r>
            <a:r>
              <a:rPr lang="en-US" sz="2400" dirty="0" smtClean="0">
                <a:solidFill>
                  <a:srgbClr val="000000"/>
                </a:solidFill>
                <a:effectLst/>
              </a:rPr>
              <a:t>neighbor under </a:t>
            </a:r>
            <a:r>
              <a:rPr lang="en-US" sz="2400" dirty="0">
                <a:solidFill>
                  <a:srgbClr val="000000"/>
                </a:solidFill>
                <a:effectLst/>
              </a:rPr>
              <a:t>his vine and under his fig tree.'" </a:t>
            </a:r>
          </a:p>
          <a:p>
            <a:pPr marL="0" indent="288925">
              <a:spcBef>
                <a:spcPts val="0"/>
              </a:spcBef>
              <a:buFontTx/>
              <a:buNone/>
            </a:pPr>
            <a:endParaRPr lang="en-US" sz="2200" dirty="0">
              <a:solidFill>
                <a:srgbClr val="000000"/>
              </a:solidFill>
              <a:effectLst/>
            </a:endParaRPr>
          </a:p>
        </p:txBody>
      </p:sp>
    </p:spTree>
    <p:extLst>
      <p:ext uri="{BB962C8B-B14F-4D97-AF65-F5344CB8AC3E}">
        <p14:creationId xmlns:p14="http://schemas.microsoft.com/office/powerpoint/2010/main" val="148594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81200" y="258990"/>
            <a:ext cx="4876799" cy="1475158"/>
          </a:xfrm>
        </p:spPr>
        <p:txBody>
          <a:bodyPr/>
          <a:lstStyle/>
          <a:p>
            <a:r>
              <a:rPr lang="en-US" sz="4800" b="1" dirty="0">
                <a:solidFill>
                  <a:schemeClr val="hlink"/>
                </a:solidFill>
              </a:rPr>
              <a:t>My Servant, </a:t>
            </a:r>
            <a:r>
              <a:rPr lang="en-US" sz="4800" b="1" dirty="0" smtClean="0">
                <a:solidFill>
                  <a:schemeClr val="hlink"/>
                </a:solidFill>
              </a:rPr>
              <a:t>  the Branch </a:t>
            </a:r>
            <a:r>
              <a:rPr lang="en-US" sz="4000" b="1" dirty="0" smtClean="0">
                <a:solidFill>
                  <a:schemeClr val="hlink"/>
                </a:solidFill>
              </a:rPr>
              <a:t>(v.8)</a:t>
            </a:r>
            <a:endParaRPr lang="en-US" sz="4000" b="1" dirty="0">
              <a:solidFill>
                <a:schemeClr val="hlink"/>
              </a:solidFill>
            </a:endParaRPr>
          </a:p>
        </p:txBody>
      </p:sp>
      <p:sp>
        <p:nvSpPr>
          <p:cNvPr id="37891" name="Rectangle 3"/>
          <p:cNvSpPr>
            <a:spLocks noGrp="1" noChangeArrowheads="1"/>
          </p:cNvSpPr>
          <p:nvPr>
            <p:ph type="body" idx="1"/>
          </p:nvPr>
        </p:nvSpPr>
        <p:spPr>
          <a:xfrm>
            <a:off x="194758" y="1951900"/>
            <a:ext cx="8229600" cy="3991700"/>
          </a:xfrm>
        </p:spPr>
        <p:txBody>
          <a:bodyPr/>
          <a:lstStyle/>
          <a:p>
            <a:pPr>
              <a:spcBef>
                <a:spcPct val="0"/>
              </a:spcBef>
              <a:spcAft>
                <a:spcPts val="600"/>
              </a:spcAft>
              <a:buClr>
                <a:srgbClr val="FE5A08"/>
              </a:buClr>
            </a:pPr>
            <a:r>
              <a:rPr lang="en-US" sz="2800" b="1" dirty="0">
                <a:solidFill>
                  <a:srgbClr val="FE5A08"/>
                </a:solidFill>
              </a:rPr>
              <a:t>Used in </a:t>
            </a:r>
            <a:r>
              <a:rPr lang="en-US" sz="2800" b="1" dirty="0" err="1">
                <a:solidFill>
                  <a:srgbClr val="FE5A08"/>
                </a:solidFill>
              </a:rPr>
              <a:t>Jer</a:t>
            </a:r>
            <a:r>
              <a:rPr lang="en-US" sz="2800" b="1" dirty="0">
                <a:solidFill>
                  <a:srgbClr val="FE5A08"/>
                </a:solidFill>
              </a:rPr>
              <a:t> 23:5 and 33:15</a:t>
            </a:r>
            <a:r>
              <a:rPr lang="en-US" sz="2800" dirty="0">
                <a:solidFill>
                  <a:srgbClr val="FE5A08"/>
                </a:solidFill>
              </a:rPr>
              <a:t> </a:t>
            </a:r>
            <a:r>
              <a:rPr lang="en-US" sz="2800" dirty="0" smtClean="0">
                <a:solidFill>
                  <a:srgbClr val="FE5A08"/>
                </a:solidFill>
              </a:rPr>
              <a:t>                           </a:t>
            </a:r>
            <a:r>
              <a:rPr lang="en-US" sz="2800" dirty="0" smtClean="0"/>
              <a:t>of someone </a:t>
            </a:r>
            <a:r>
              <a:rPr lang="en-US" sz="2800" dirty="0"/>
              <a:t>who would be raised </a:t>
            </a:r>
            <a:r>
              <a:rPr lang="en-US" sz="2800" dirty="0" smtClean="0"/>
              <a:t>                             up </a:t>
            </a:r>
            <a:r>
              <a:rPr lang="en-US" sz="2800" dirty="0"/>
              <a:t>in the line of David (a King)</a:t>
            </a:r>
          </a:p>
          <a:p>
            <a:pPr>
              <a:spcBef>
                <a:spcPct val="0"/>
              </a:spcBef>
              <a:spcAft>
                <a:spcPts val="600"/>
              </a:spcAft>
              <a:buClr>
                <a:srgbClr val="FE5A08"/>
              </a:buClr>
            </a:pPr>
            <a:r>
              <a:rPr lang="en-US" sz="2800" b="1" dirty="0">
                <a:solidFill>
                  <a:srgbClr val="FE5A08"/>
                </a:solidFill>
              </a:rPr>
              <a:t>Hag 2:23</a:t>
            </a:r>
            <a:r>
              <a:rPr lang="en-US" sz="2800" dirty="0">
                <a:solidFill>
                  <a:srgbClr val="FE5A08"/>
                </a:solidFill>
              </a:rPr>
              <a:t> </a:t>
            </a:r>
            <a:r>
              <a:rPr lang="en-US" sz="2800" dirty="0"/>
              <a:t>– God says he will take “</a:t>
            </a:r>
            <a:r>
              <a:rPr lang="en-US" sz="2800" dirty="0" err="1"/>
              <a:t>Zerubbabel</a:t>
            </a:r>
            <a:r>
              <a:rPr lang="en-US" sz="2800" dirty="0"/>
              <a:t> My servant” make him as a signet ring, because He has chosen him.</a:t>
            </a:r>
          </a:p>
          <a:p>
            <a:pPr>
              <a:spcBef>
                <a:spcPct val="0"/>
              </a:spcBef>
              <a:spcAft>
                <a:spcPts val="600"/>
              </a:spcAft>
              <a:buClr>
                <a:srgbClr val="FE5A08"/>
              </a:buClr>
            </a:pPr>
            <a:r>
              <a:rPr lang="en-US" sz="2800" b="1" dirty="0">
                <a:solidFill>
                  <a:srgbClr val="FE5A08"/>
                </a:solidFill>
              </a:rPr>
              <a:t>Here</a:t>
            </a:r>
            <a:r>
              <a:rPr lang="en-US" sz="2800" dirty="0">
                <a:solidFill>
                  <a:srgbClr val="FE5A08"/>
                </a:solidFill>
              </a:rPr>
              <a:t> </a:t>
            </a:r>
            <a:r>
              <a:rPr lang="en-US" sz="2800" dirty="0"/>
              <a:t>applies to </a:t>
            </a:r>
            <a:r>
              <a:rPr lang="en-US" sz="2800" dirty="0" err="1">
                <a:solidFill>
                  <a:srgbClr val="00FF00"/>
                </a:solidFill>
              </a:rPr>
              <a:t>Zerubabbel</a:t>
            </a:r>
            <a:r>
              <a:rPr lang="en-US" sz="2800" dirty="0"/>
              <a:t>, the governor, in the line of the King, whose hands will finish the temple! (4:9) </a:t>
            </a:r>
            <a:r>
              <a:rPr lang="en-US" sz="2800" dirty="0" smtClean="0"/>
              <a:t>– God’s promise!</a:t>
            </a:r>
            <a:endParaRPr lang="en-US" sz="2800" dirty="0"/>
          </a:p>
        </p:txBody>
      </p:sp>
      <p:pic>
        <p:nvPicPr>
          <p:cNvPr id="37893" name="Picture 5" descr="https://encrypted-tbn2.gstatic.com/images?q=tbn:ANd9GcQ-KRn3nLVrU-WoL3Lxy_ocz01Vq9Cc5jwi5SCoyBi5ldUibzLK"/>
          <p:cNvPicPr>
            <a:picLocks noChangeAspect="1" noChangeArrowheads="1"/>
          </p:cNvPicPr>
          <p:nvPr/>
        </p:nvPicPr>
        <p:blipFill rotWithShape="1">
          <a:blip r:embed="rId2">
            <a:extLst>
              <a:ext uri="{28A0092B-C50C-407E-A947-70E740481C1C}">
                <a14:useLocalDpi xmlns:a14="http://schemas.microsoft.com/office/drawing/2010/main" val="0"/>
              </a:ext>
            </a:extLst>
          </a:blip>
          <a:srcRect t="13238"/>
          <a:stretch/>
        </p:blipFill>
        <p:spPr bwMode="auto">
          <a:xfrm>
            <a:off x="6705600" y="152400"/>
            <a:ext cx="236614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http://www.stfrancisparish.org.uk/advent/jessetree/stu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1" y="33215"/>
            <a:ext cx="1978025" cy="19186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72259" y="6096000"/>
            <a:ext cx="914399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sz="3600" b="1" dirty="0" smtClean="0">
                <a:solidFill>
                  <a:srgbClr val="FFFF00"/>
                </a:solidFill>
                <a:latin typeface="Comic Sans MS" panose="030F0702030302020204" pitchFamily="66" charset="0"/>
              </a:rPr>
              <a:t>Joshua &amp; companions were men of sign</a:t>
            </a:r>
            <a:endParaRPr lang="en-US" sz="3600" b="1" dirty="0">
              <a:solidFill>
                <a:srgbClr val="FFFF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918" name="Object 6"/>
          <p:cNvGraphicFramePr>
            <a:graphicFrameLocks noGrp="1" noChangeAspect="1"/>
          </p:cNvGraphicFramePr>
          <p:nvPr>
            <p:ph/>
          </p:nvPr>
        </p:nvGraphicFramePr>
        <p:xfrm>
          <a:off x="1295400" y="-30163"/>
          <a:ext cx="6934200" cy="6919913"/>
        </p:xfrm>
        <a:graphic>
          <a:graphicData uri="http://schemas.openxmlformats.org/presentationml/2006/ole">
            <mc:AlternateContent xmlns:mc="http://schemas.openxmlformats.org/markup-compatibility/2006">
              <mc:Choice xmlns:v="urn:schemas-microsoft-com:vml" Requires="v">
                <p:oleObj spid="_x0000_s38961" name="Photo Editor Photo" r:id="rId3" imgW="10507542" imgH="10488489" progId="MSPhotoEd.3">
                  <p:embed/>
                </p:oleObj>
              </mc:Choice>
              <mc:Fallback>
                <p:oleObj name="Photo Editor Photo" r:id="rId3" imgW="10507542" imgH="10488489"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163"/>
                        <a:ext cx="6934200" cy="6919913"/>
                      </a:xfrm>
                      <a:prstGeom prst="rect">
                        <a:avLst/>
                      </a:prstGeom>
                    </p:spPr>
                  </p:pic>
                </p:oleObj>
              </mc:Fallback>
            </mc:AlternateContent>
          </a:graphicData>
        </a:graphic>
      </p:graphicFrame>
      <p:sp>
        <p:nvSpPr>
          <p:cNvPr id="2" name="Oval 1"/>
          <p:cNvSpPr/>
          <p:nvPr/>
        </p:nvSpPr>
        <p:spPr bwMode="auto">
          <a:xfrm>
            <a:off x="4038600" y="4495800"/>
            <a:ext cx="1447800" cy="914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90800" y="152400"/>
            <a:ext cx="3657600" cy="1550987"/>
          </a:xfrm>
        </p:spPr>
        <p:txBody>
          <a:bodyPr/>
          <a:lstStyle/>
          <a:p>
            <a:r>
              <a:rPr lang="en-US" b="1" dirty="0">
                <a:solidFill>
                  <a:schemeClr val="hlink"/>
                </a:solidFill>
              </a:rPr>
              <a:t>My Servant, the Branch</a:t>
            </a:r>
          </a:p>
        </p:txBody>
      </p:sp>
      <p:sp>
        <p:nvSpPr>
          <p:cNvPr id="26627" name="Rectangle 3"/>
          <p:cNvSpPr>
            <a:spLocks noGrp="1" noChangeArrowheads="1"/>
          </p:cNvSpPr>
          <p:nvPr>
            <p:ph type="body" idx="1"/>
          </p:nvPr>
        </p:nvSpPr>
        <p:spPr>
          <a:xfrm>
            <a:off x="228600" y="1981200"/>
            <a:ext cx="8305800" cy="4267200"/>
          </a:xfrm>
        </p:spPr>
        <p:txBody>
          <a:bodyPr/>
          <a:lstStyle/>
          <a:p>
            <a:pPr>
              <a:lnSpc>
                <a:spcPct val="90000"/>
              </a:lnSpc>
              <a:spcAft>
                <a:spcPct val="35000"/>
              </a:spcAft>
            </a:pPr>
            <a:r>
              <a:rPr lang="en-US" sz="2800" dirty="0"/>
              <a:t>Used again in 6:11-13 and </a:t>
            </a:r>
            <a:r>
              <a:rPr lang="en-US" sz="2800" dirty="0" smtClean="0">
                <a:solidFill>
                  <a:srgbClr val="FFFF66"/>
                </a:solidFill>
              </a:rPr>
              <a:t>clearly       </a:t>
            </a:r>
            <a:r>
              <a:rPr lang="en-US" sz="2800" dirty="0">
                <a:solidFill>
                  <a:srgbClr val="FFFF66"/>
                </a:solidFill>
              </a:rPr>
              <a:t>applies to Joshua</a:t>
            </a:r>
          </a:p>
          <a:p>
            <a:pPr>
              <a:lnSpc>
                <a:spcPct val="90000"/>
              </a:lnSpc>
              <a:spcAft>
                <a:spcPct val="35000"/>
              </a:spcAft>
            </a:pPr>
            <a:r>
              <a:rPr lang="en-US" sz="2800" dirty="0"/>
              <a:t>The “Branch” prophecies ultimately predict a Messiah to come who will unite the offices of priest and king, as he will sit on his throne as priest and king (6:13)</a:t>
            </a:r>
          </a:p>
        </p:txBody>
      </p:sp>
      <p:sp>
        <p:nvSpPr>
          <p:cNvPr id="26628" name="Text Box 4"/>
          <p:cNvSpPr txBox="1">
            <a:spLocks noChangeArrowheads="1"/>
          </p:cNvSpPr>
          <p:nvPr/>
        </p:nvSpPr>
        <p:spPr bwMode="auto">
          <a:xfrm>
            <a:off x="609600" y="4795897"/>
            <a:ext cx="7772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a:solidFill>
                  <a:srgbClr val="FFFF00"/>
                </a:solidFill>
                <a:latin typeface="Comic Sans MS" panose="030F0702030302020204" pitchFamily="66" charset="0"/>
              </a:rPr>
              <a:t>Neither Joshua nor </a:t>
            </a:r>
            <a:r>
              <a:rPr lang="en-US" sz="3200" b="1" dirty="0" err="1">
                <a:solidFill>
                  <a:srgbClr val="FFFF00"/>
                </a:solidFill>
                <a:latin typeface="Comic Sans MS" panose="030F0702030302020204" pitchFamily="66" charset="0"/>
              </a:rPr>
              <a:t>Zerubabbel</a:t>
            </a:r>
            <a:r>
              <a:rPr lang="en-US" sz="3200" b="1" dirty="0">
                <a:solidFill>
                  <a:srgbClr val="FFFF00"/>
                </a:solidFill>
                <a:latin typeface="Comic Sans MS" panose="030F0702030302020204" pitchFamily="66" charset="0"/>
              </a:rPr>
              <a:t> could individually depict what Messiah would do, but together they predicted what God would do through His Son</a:t>
            </a:r>
          </a:p>
        </p:txBody>
      </p:sp>
      <p:pic>
        <p:nvPicPr>
          <p:cNvPr id="26630" name="Picture 6" descr="http://72507.inspyred.com/images/High%20Priest-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242" t="3547" r="4729"/>
          <a:stretch/>
        </p:blipFill>
        <p:spPr bwMode="auto">
          <a:xfrm flipH="1">
            <a:off x="152400" y="119186"/>
            <a:ext cx="1905000" cy="1726848"/>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4.bp.blogspot.com/-zlWjQ_Tzuys/Td6kmD-i7fI/AAAAAAAAJ28/yKGRRnIV3Qw/s1600/king-davi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605" t="15755" r="4513" b="12472"/>
          <a:stretch/>
        </p:blipFill>
        <p:spPr bwMode="auto">
          <a:xfrm>
            <a:off x="6934200" y="97694"/>
            <a:ext cx="1914178" cy="290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147515"/>
            <a:ext cx="5157420" cy="1139825"/>
          </a:xfrm>
        </p:spPr>
        <p:txBody>
          <a:bodyPr/>
          <a:lstStyle/>
          <a:p>
            <a:r>
              <a:rPr lang="en-US" b="1" dirty="0">
                <a:solidFill>
                  <a:schemeClr val="hlink"/>
                </a:solidFill>
              </a:rPr>
              <a:t>The Stone (3:9)</a:t>
            </a:r>
          </a:p>
        </p:txBody>
      </p:sp>
      <p:sp>
        <p:nvSpPr>
          <p:cNvPr id="27651" name="Rectangle 3"/>
          <p:cNvSpPr>
            <a:spLocks noGrp="1" noChangeArrowheads="1"/>
          </p:cNvSpPr>
          <p:nvPr>
            <p:ph type="body" idx="1"/>
          </p:nvPr>
        </p:nvSpPr>
        <p:spPr>
          <a:xfrm>
            <a:off x="304800" y="1439740"/>
            <a:ext cx="8610600" cy="4419600"/>
          </a:xfrm>
        </p:spPr>
        <p:txBody>
          <a:bodyPr/>
          <a:lstStyle/>
          <a:p>
            <a:pPr>
              <a:spcAft>
                <a:spcPct val="40000"/>
              </a:spcAft>
            </a:pPr>
            <a:r>
              <a:rPr lang="en-US" dirty="0"/>
              <a:t>Not the cornerstone </a:t>
            </a:r>
            <a:r>
              <a:rPr lang="en-US" dirty="0" smtClean="0"/>
              <a:t>of                                    </a:t>
            </a:r>
            <a:r>
              <a:rPr lang="en-US" dirty="0"/>
              <a:t>the temple foundation because it was laid 16 years earlier in Ezra 3:8-13 </a:t>
            </a:r>
          </a:p>
          <a:p>
            <a:pPr>
              <a:spcAft>
                <a:spcPct val="40000"/>
              </a:spcAft>
            </a:pPr>
            <a:r>
              <a:rPr lang="en-US" dirty="0"/>
              <a:t>This stone is the </a:t>
            </a:r>
            <a:r>
              <a:rPr lang="en-US" dirty="0" smtClean="0"/>
              <a:t>                            </a:t>
            </a:r>
            <a:r>
              <a:rPr lang="en-US" b="1" dirty="0" smtClean="0">
                <a:solidFill>
                  <a:schemeClr val="hlink"/>
                </a:solidFill>
              </a:rPr>
              <a:t>capstone</a:t>
            </a:r>
            <a:r>
              <a:rPr lang="en-US" dirty="0" smtClean="0"/>
              <a:t> </a:t>
            </a:r>
            <a:r>
              <a:rPr lang="en-US" dirty="0"/>
              <a:t>(</a:t>
            </a:r>
            <a:r>
              <a:rPr lang="en-US" dirty="0" err="1"/>
              <a:t>Zech</a:t>
            </a:r>
            <a:r>
              <a:rPr lang="en-US" dirty="0"/>
              <a:t> 4:7</a:t>
            </a:r>
            <a:r>
              <a:rPr lang="en-US" dirty="0" smtClean="0"/>
              <a:t>),                            </a:t>
            </a:r>
            <a:r>
              <a:rPr lang="en-US" dirty="0"/>
              <a:t>the final stone of the </a:t>
            </a:r>
            <a:r>
              <a:rPr lang="en-US" dirty="0" smtClean="0"/>
              <a:t>                           temple</a:t>
            </a:r>
            <a:endParaRPr lang="en-US" dirty="0"/>
          </a:p>
          <a:p>
            <a:pPr>
              <a:spcAft>
                <a:spcPct val="40000"/>
              </a:spcAft>
            </a:pPr>
            <a:r>
              <a:rPr lang="en-US" dirty="0"/>
              <a:t>Inscription was probably </a:t>
            </a:r>
            <a:r>
              <a:rPr lang="en-US" i="1" dirty="0"/>
              <a:t>“Grace”</a:t>
            </a:r>
            <a:r>
              <a:rPr lang="en-US" dirty="0"/>
              <a:t> as this was shouted in 4:7</a:t>
            </a:r>
          </a:p>
        </p:txBody>
      </p:sp>
      <p:pic>
        <p:nvPicPr>
          <p:cNvPr id="27653" name="Picture 5" descr="http://upload.wikimedia.org/wikipedia/commons/b/bb/Iraivan_Temple_Capston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96" r="14869" b="18198"/>
          <a:stretch/>
        </p:blipFill>
        <p:spPr bwMode="auto">
          <a:xfrm>
            <a:off x="5715000" y="3200400"/>
            <a:ext cx="3011905" cy="2199123"/>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http://richardsbarnett.com/wp-content/uploads/2011/09/fallen-stones-of-2nd-temple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0" t="21699" b="10030"/>
          <a:stretch/>
        </p:blipFill>
        <p:spPr bwMode="auto">
          <a:xfrm>
            <a:off x="5614620" y="82216"/>
            <a:ext cx="3408729"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bwMode="auto">
          <a:xfrm>
            <a:off x="3733800" y="0"/>
            <a:ext cx="5410200" cy="2743200"/>
          </a:xfrm>
          <a:prstGeom prst="rect">
            <a:avLst/>
          </a:prstGeom>
          <a:solidFill>
            <a:srgbClr val="FFFFFF"/>
          </a:solidFill>
          <a:ln w="9525"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anose="020B0604030504040204" pitchFamily="34" charset="0"/>
            </a:endParaRPr>
          </a:p>
        </p:txBody>
      </p:sp>
      <p:sp>
        <p:nvSpPr>
          <p:cNvPr id="28674" name="Rectangle 2"/>
          <p:cNvSpPr>
            <a:spLocks noGrp="1" noChangeArrowheads="1"/>
          </p:cNvSpPr>
          <p:nvPr>
            <p:ph type="title"/>
          </p:nvPr>
        </p:nvSpPr>
        <p:spPr>
          <a:xfrm>
            <a:off x="228600" y="303004"/>
            <a:ext cx="3103377" cy="2393572"/>
          </a:xfrm>
        </p:spPr>
        <p:txBody>
          <a:bodyPr/>
          <a:lstStyle/>
          <a:p>
            <a:r>
              <a:rPr lang="en-US" b="1" dirty="0">
                <a:solidFill>
                  <a:schemeClr val="hlink"/>
                </a:solidFill>
              </a:rPr>
              <a:t>Upon the stone are 7 </a:t>
            </a:r>
            <a:r>
              <a:rPr lang="en-US" b="1" dirty="0" smtClean="0">
                <a:solidFill>
                  <a:schemeClr val="hlink"/>
                </a:solidFill>
              </a:rPr>
              <a:t>eyes </a:t>
            </a:r>
            <a:r>
              <a:rPr lang="en-US" sz="3600" b="1" dirty="0" smtClean="0">
                <a:solidFill>
                  <a:schemeClr val="hlink"/>
                </a:solidFill>
              </a:rPr>
              <a:t>(v.9)</a:t>
            </a:r>
            <a:endParaRPr lang="en-US" sz="3600" b="1" dirty="0">
              <a:solidFill>
                <a:schemeClr val="hlink"/>
              </a:solidFill>
            </a:endParaRPr>
          </a:p>
        </p:txBody>
      </p:sp>
      <p:sp>
        <p:nvSpPr>
          <p:cNvPr id="28675" name="Rectangle 3"/>
          <p:cNvSpPr>
            <a:spLocks noGrp="1" noChangeArrowheads="1"/>
          </p:cNvSpPr>
          <p:nvPr>
            <p:ph type="body" idx="1"/>
          </p:nvPr>
        </p:nvSpPr>
        <p:spPr>
          <a:xfrm>
            <a:off x="353717" y="2853428"/>
            <a:ext cx="8650371" cy="4343400"/>
          </a:xfrm>
        </p:spPr>
        <p:txBody>
          <a:bodyPr/>
          <a:lstStyle/>
          <a:p>
            <a:pPr>
              <a:spcAft>
                <a:spcPct val="30000"/>
              </a:spcAft>
            </a:pPr>
            <a:r>
              <a:rPr lang="en-US" i="1" dirty="0"/>
              <a:t>“upon the stone”</a:t>
            </a:r>
            <a:r>
              <a:rPr lang="en-US" dirty="0"/>
              <a:t> means the eyes are fixed, looking </a:t>
            </a:r>
            <a:r>
              <a:rPr lang="en-US" dirty="0">
                <a:solidFill>
                  <a:schemeClr val="hlink"/>
                </a:solidFill>
              </a:rPr>
              <a:t>upon</a:t>
            </a:r>
            <a:r>
              <a:rPr lang="en-US" dirty="0"/>
              <a:t> the stone.  They are not </a:t>
            </a:r>
            <a:r>
              <a:rPr lang="en-US" dirty="0">
                <a:solidFill>
                  <a:schemeClr val="hlink"/>
                </a:solidFill>
              </a:rPr>
              <a:t>in</a:t>
            </a:r>
            <a:r>
              <a:rPr lang="en-US" dirty="0"/>
              <a:t> the stone, because the inscription is engraved in the stone</a:t>
            </a:r>
          </a:p>
          <a:p>
            <a:pPr>
              <a:spcAft>
                <a:spcPct val="30000"/>
              </a:spcAft>
            </a:pPr>
            <a:r>
              <a:rPr lang="en-US" b="1" i="1" dirty="0">
                <a:solidFill>
                  <a:srgbClr val="00FF00"/>
                </a:solidFill>
              </a:rPr>
              <a:t>“7 eyes”</a:t>
            </a:r>
            <a:r>
              <a:rPr lang="en-US" b="1" dirty="0">
                <a:solidFill>
                  <a:srgbClr val="00FF00"/>
                </a:solidFill>
              </a:rPr>
              <a:t> </a:t>
            </a:r>
            <a:r>
              <a:rPr lang="en-US" dirty="0"/>
              <a:t>are the </a:t>
            </a:r>
            <a:r>
              <a:rPr lang="en-US" b="1" dirty="0">
                <a:solidFill>
                  <a:srgbClr val="00FF00"/>
                </a:solidFill>
              </a:rPr>
              <a:t>angels</a:t>
            </a:r>
            <a:r>
              <a:rPr lang="en-US" dirty="0">
                <a:solidFill>
                  <a:srgbClr val="00FF00"/>
                </a:solidFill>
              </a:rPr>
              <a:t> </a:t>
            </a:r>
            <a:r>
              <a:rPr lang="en-US" dirty="0"/>
              <a:t>(4:10) who will make sure the last </a:t>
            </a:r>
            <a:r>
              <a:rPr lang="en-US" dirty="0" smtClean="0"/>
              <a:t>stone (capstone) </a:t>
            </a:r>
            <a:r>
              <a:rPr lang="en-US" dirty="0"/>
              <a:t>is placed into the temple </a:t>
            </a:r>
          </a:p>
        </p:txBody>
      </p:sp>
      <p:pic>
        <p:nvPicPr>
          <p:cNvPr id="28679" name="Picture 7" descr="http://www.pavestone.com/wp-content/uploads/RumbleStone-Small-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538" y="836511"/>
            <a:ext cx="28194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2" t="33953" r="17295" b="39788"/>
          <a:stretch/>
        </p:blipFill>
        <p:spPr bwMode="auto">
          <a:xfrm>
            <a:off x="7176855" y="46931"/>
            <a:ext cx="841542" cy="631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4838322" y="166935"/>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2" t="33953" r="17295" b="39788"/>
          <a:stretch/>
        </p:blipFill>
        <p:spPr bwMode="auto">
          <a:xfrm>
            <a:off x="8106605" y="347647"/>
            <a:ext cx="841542" cy="6311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432" t="33953" r="17295" b="39788"/>
          <a:stretch/>
        </p:blipFill>
        <p:spPr bwMode="auto">
          <a:xfrm>
            <a:off x="8250655" y="1120127"/>
            <a:ext cx="841542" cy="6311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4196222" y="793771"/>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4161693" y="1619375"/>
            <a:ext cx="8636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ttp://imgs.tuts.dragoart.com/how-to-color-eyes-paint-tool-sai_1_000000008247_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33953" r="56704" b="39788"/>
          <a:stretch/>
        </p:blipFill>
        <p:spPr bwMode="auto">
          <a:xfrm>
            <a:off x="5912222" y="27881"/>
            <a:ext cx="863600" cy="64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993253">
            <a:off x="5143983" y="1926835"/>
            <a:ext cx="2120983" cy="461665"/>
          </a:xfrm>
          <a:prstGeom prst="rect">
            <a:avLst/>
          </a:prstGeom>
          <a:noFill/>
        </p:spPr>
        <p:txBody>
          <a:bodyPr wrap="square" rtlCol="0">
            <a:spAutoFit/>
          </a:bodyPr>
          <a:lstStyle/>
          <a:p>
            <a:r>
              <a:rPr lang="en-US" sz="2400" b="1" dirty="0" smtClean="0">
                <a:solidFill>
                  <a:srgbClr val="663300"/>
                </a:solidFill>
              </a:rPr>
              <a:t> Grace</a:t>
            </a:r>
            <a:endParaRPr lang="en-US" sz="2400" b="1" dirty="0">
              <a:solidFill>
                <a:srgbClr val="663300"/>
              </a:solidFill>
            </a:endParaRPr>
          </a:p>
        </p:txBody>
      </p:sp>
      <p:sp>
        <p:nvSpPr>
          <p:cNvPr id="16" name="TextBox 15"/>
          <p:cNvSpPr txBox="1"/>
          <p:nvPr/>
        </p:nvSpPr>
        <p:spPr>
          <a:xfrm rot="20370726">
            <a:off x="5878379" y="827740"/>
            <a:ext cx="2120983" cy="584775"/>
          </a:xfrm>
          <a:prstGeom prst="rect">
            <a:avLst/>
          </a:prstGeom>
          <a:noFill/>
        </p:spPr>
        <p:txBody>
          <a:bodyPr wrap="square" rtlCol="0">
            <a:spAutoFit/>
          </a:bodyPr>
          <a:lstStyle/>
          <a:p>
            <a:r>
              <a:rPr lang="en-US" sz="3200" b="1" dirty="0" smtClean="0">
                <a:solidFill>
                  <a:srgbClr val="663300"/>
                </a:solidFill>
              </a:rPr>
              <a:t>Grace</a:t>
            </a:r>
            <a:endParaRPr lang="en-US" sz="3200" b="1" dirty="0">
              <a:solidFill>
                <a:srgbClr val="663300"/>
              </a:solidFill>
            </a:endParaRPr>
          </a:p>
        </p:txBody>
      </p:sp>
      <p:sp>
        <p:nvSpPr>
          <p:cNvPr id="17" name="TextBox 16"/>
          <p:cNvSpPr txBox="1"/>
          <p:nvPr/>
        </p:nvSpPr>
        <p:spPr>
          <a:xfrm rot="20370726">
            <a:off x="6379280" y="1480695"/>
            <a:ext cx="2120983" cy="541174"/>
          </a:xfrm>
          <a:prstGeom prst="rect">
            <a:avLst/>
          </a:prstGeom>
          <a:noFill/>
        </p:spPr>
        <p:txBody>
          <a:bodyPr wrap="square" rtlCol="0">
            <a:spAutoFit/>
          </a:bodyPr>
          <a:lstStyle/>
          <a:p>
            <a:pPr>
              <a:lnSpc>
                <a:spcPts val="3500"/>
              </a:lnSpc>
            </a:pPr>
            <a:r>
              <a:rPr lang="en-US" sz="3200" b="1" dirty="0" smtClean="0">
                <a:solidFill>
                  <a:srgbClr val="663300"/>
                </a:solidFill>
              </a:rPr>
              <a:t>Grace</a:t>
            </a:r>
            <a:endParaRPr lang="en-US" sz="3200" b="1" dirty="0">
              <a:solidFill>
                <a:srgbClr val="663300"/>
              </a:solidFill>
            </a:endParaRPr>
          </a:p>
        </p:txBody>
      </p:sp>
      <p:sp>
        <p:nvSpPr>
          <p:cNvPr id="18" name="TextBox 17"/>
          <p:cNvSpPr txBox="1"/>
          <p:nvPr/>
        </p:nvSpPr>
        <p:spPr>
          <a:xfrm rot="20091832">
            <a:off x="7096022" y="1969169"/>
            <a:ext cx="1993031" cy="759182"/>
          </a:xfrm>
          <a:prstGeom prst="rect">
            <a:avLst/>
          </a:prstGeom>
          <a:noFill/>
        </p:spPr>
        <p:txBody>
          <a:bodyPr wrap="square" rtlCol="0">
            <a:spAutoFit/>
          </a:bodyPr>
          <a:lstStyle/>
          <a:p>
            <a:pPr>
              <a:lnSpc>
                <a:spcPts val="2600"/>
              </a:lnSpc>
            </a:pPr>
            <a:r>
              <a:rPr lang="en-US" sz="2400" b="1" dirty="0" smtClean="0">
                <a:solidFill>
                  <a:srgbClr val="FF0000"/>
                </a:solidFill>
                <a:latin typeface="Comic Sans MS" pitchFamily="66" charset="0"/>
                <a:cs typeface="Times New Roman" pitchFamily="18" charset="0"/>
              </a:rPr>
              <a:t> Iniquity   </a:t>
            </a:r>
          </a:p>
          <a:p>
            <a:pPr>
              <a:lnSpc>
                <a:spcPts val="2600"/>
              </a:lnSpc>
            </a:pPr>
            <a:r>
              <a:rPr lang="en-US" sz="2400" b="1" dirty="0">
                <a:solidFill>
                  <a:srgbClr val="FF0000"/>
                </a:solidFill>
                <a:latin typeface="Comic Sans MS" pitchFamily="66" charset="0"/>
                <a:cs typeface="Times New Roman" pitchFamily="18" charset="0"/>
              </a:rPr>
              <a:t> </a:t>
            </a:r>
            <a:r>
              <a:rPr lang="en-US" sz="2400" b="1" dirty="0" smtClean="0">
                <a:solidFill>
                  <a:srgbClr val="FF0000"/>
                </a:solidFill>
                <a:latin typeface="Comic Sans MS" pitchFamily="66" charset="0"/>
                <a:cs typeface="Times New Roman" pitchFamily="18" charset="0"/>
              </a:rPr>
              <a:t>   removed! </a:t>
            </a:r>
            <a:endParaRPr lang="en-US" sz="2400" b="1" dirty="0">
              <a:solidFill>
                <a:srgbClr val="FF0000"/>
              </a:solidFill>
              <a:latin typeface="Comic Sans MS" pitchFamily="66"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3810000" cy="4291012"/>
          </a:xfrm>
        </p:spPr>
        <p:txBody>
          <a:bodyPr/>
          <a:lstStyle/>
          <a:p>
            <a:r>
              <a:rPr lang="en-US" sz="7200" b="1" dirty="0" smtClean="0">
                <a:solidFill>
                  <a:srgbClr val="FFC000"/>
                </a:solidFill>
              </a:rPr>
              <a:t>Time   to Review!</a:t>
            </a:r>
            <a:endParaRPr lang="en-US" sz="7200" b="1" dirty="0">
              <a:solidFill>
                <a:srgbClr val="FFC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59701089"/>
              </p:ext>
            </p:extLst>
          </p:nvPr>
        </p:nvGraphicFramePr>
        <p:xfrm>
          <a:off x="4267200" y="-1"/>
          <a:ext cx="4865914" cy="6800831"/>
        </p:xfrm>
        <a:graphic>
          <a:graphicData uri="http://schemas.openxmlformats.org/presentationml/2006/ole">
            <mc:AlternateContent xmlns:mc="http://schemas.openxmlformats.org/markup-compatibility/2006">
              <mc:Choice xmlns:v="urn:schemas-microsoft-com:vml" Requires="v">
                <p:oleObj spid="_x0000_s82952" name="Photo Editor Photo" r:id="rId3" imgW="1514686" imgH="2114845" progId="MSPhotoEd.3">
                  <p:embed/>
                </p:oleObj>
              </mc:Choice>
              <mc:Fallback>
                <p:oleObj name="Photo Editor Photo" r:id="rId3" imgW="1514686" imgH="2114845"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
                        <a:ext cx="4865914" cy="680083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25595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38200" y="152400"/>
            <a:ext cx="4267200" cy="1627187"/>
          </a:xfrm>
        </p:spPr>
        <p:txBody>
          <a:bodyPr/>
          <a:lstStyle/>
          <a:p>
            <a:r>
              <a:rPr lang="en-US" b="1" dirty="0" smtClean="0">
                <a:solidFill>
                  <a:schemeClr val="hlink"/>
                </a:solidFill>
              </a:rPr>
              <a:t>Under His </a:t>
            </a:r>
            <a:r>
              <a:rPr lang="en-US" b="1" dirty="0">
                <a:solidFill>
                  <a:schemeClr val="hlink"/>
                </a:solidFill>
              </a:rPr>
              <a:t>Vine &amp; His Fig Tree</a:t>
            </a:r>
          </a:p>
        </p:txBody>
      </p:sp>
      <p:sp>
        <p:nvSpPr>
          <p:cNvPr id="30723" name="Rectangle 3"/>
          <p:cNvSpPr>
            <a:spLocks noGrp="1" noChangeArrowheads="1"/>
          </p:cNvSpPr>
          <p:nvPr>
            <p:ph type="body" idx="1"/>
          </p:nvPr>
        </p:nvSpPr>
        <p:spPr>
          <a:xfrm>
            <a:off x="304800" y="1794542"/>
            <a:ext cx="8458200" cy="4343400"/>
          </a:xfrm>
        </p:spPr>
        <p:txBody>
          <a:bodyPr/>
          <a:lstStyle/>
          <a:p>
            <a:pPr>
              <a:spcAft>
                <a:spcPct val="30000"/>
              </a:spcAft>
            </a:pPr>
            <a:r>
              <a:rPr lang="en-US" dirty="0"/>
              <a:t>Taken from Micah 4:4 </a:t>
            </a:r>
            <a:r>
              <a:rPr lang="en-US" dirty="0" smtClean="0"/>
              <a:t>                                  indicating </a:t>
            </a:r>
            <a:r>
              <a:rPr lang="en-US" dirty="0"/>
              <a:t>peace and </a:t>
            </a:r>
            <a:r>
              <a:rPr lang="en-US" dirty="0" smtClean="0"/>
              <a:t>                       prosperity</a:t>
            </a:r>
            <a:endParaRPr lang="en-US" dirty="0"/>
          </a:p>
          <a:p>
            <a:pPr>
              <a:spcAft>
                <a:spcPct val="30000"/>
              </a:spcAft>
            </a:pPr>
            <a:r>
              <a:rPr lang="en-US" i="1" dirty="0"/>
              <a:t>“invite his neighbor” </a:t>
            </a:r>
            <a:r>
              <a:rPr lang="en-US" dirty="0"/>
              <a:t>implies a time of wonderful peace between people who get along and work together</a:t>
            </a:r>
          </a:p>
          <a:p>
            <a:pPr>
              <a:spcAft>
                <a:spcPct val="30000"/>
              </a:spcAft>
            </a:pPr>
            <a:r>
              <a:rPr lang="en-US" dirty="0"/>
              <a:t>If this is what the kingdom will be like, we should try to make it happen today!</a:t>
            </a:r>
          </a:p>
        </p:txBody>
      </p:sp>
      <p:pic>
        <p:nvPicPr>
          <p:cNvPr id="30725" name="Picture 5" descr="http://ferrelljenkins.files.wordpress.com/2013/01/miletus-theater_fj-vine_fjenkins072906_07t.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36" t="4194" r="8100"/>
          <a:stretch/>
        </p:blipFill>
        <p:spPr bwMode="auto">
          <a:xfrm flipH="1">
            <a:off x="5811253" y="207461"/>
            <a:ext cx="2971800" cy="2978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943231" cy="1371600"/>
          </a:xfrm>
        </p:spPr>
        <p:txBody>
          <a:bodyPr/>
          <a:lstStyle/>
          <a:p>
            <a:r>
              <a:rPr lang="en-US" b="1" dirty="0" smtClean="0">
                <a:solidFill>
                  <a:srgbClr val="FFC000"/>
                </a:solidFill>
              </a:rPr>
              <a:t>The Long-term Fulfillment</a:t>
            </a:r>
            <a:endParaRPr lang="en-US" b="1" dirty="0">
              <a:solidFill>
                <a:srgbClr val="FFC000"/>
              </a:solidFill>
            </a:endParaRPr>
          </a:p>
        </p:txBody>
      </p:sp>
      <p:sp>
        <p:nvSpPr>
          <p:cNvPr id="3" name="Content Placeholder 2"/>
          <p:cNvSpPr>
            <a:spLocks noGrp="1"/>
          </p:cNvSpPr>
          <p:nvPr>
            <p:ph idx="1"/>
          </p:nvPr>
        </p:nvSpPr>
        <p:spPr>
          <a:xfrm>
            <a:off x="228600" y="1600200"/>
            <a:ext cx="8763000" cy="5181600"/>
          </a:xfrm>
        </p:spPr>
        <p:txBody>
          <a:bodyPr/>
          <a:lstStyle/>
          <a:p>
            <a:r>
              <a:rPr lang="en-US" sz="3000" dirty="0" smtClean="0"/>
              <a:t>Jesus had to come in                                   our nature &amp; work in                                    the filthy arena of sinful flesh to build God’s house </a:t>
            </a:r>
            <a:r>
              <a:rPr lang="en-US" sz="3000" i="1" dirty="0" smtClean="0"/>
              <a:t>(cross before the crown!)</a:t>
            </a:r>
          </a:p>
          <a:p>
            <a:r>
              <a:rPr lang="en-US" sz="3000" smtClean="0"/>
              <a:t>Although Jesus’ </a:t>
            </a:r>
            <a:r>
              <a:rPr lang="en-US" sz="3000" dirty="0" smtClean="0"/>
              <a:t>adversaries accused him, God ultimately rebuked them and raised Jesus from the dead</a:t>
            </a:r>
          </a:p>
          <a:p>
            <a:r>
              <a:rPr lang="en-US" sz="3000" dirty="0" smtClean="0"/>
              <a:t>God changed his clothes to immortality so as our immortal high priest he can save those who become part of God’s house</a:t>
            </a:r>
            <a:endParaRPr lang="en-US" sz="3000" dirty="0"/>
          </a:p>
        </p:txBody>
      </p:sp>
      <p:pic>
        <p:nvPicPr>
          <p:cNvPr id="89090" name="Picture 2" descr="http://legrc.org/regnum_db/imagenes_db/servicios/scourged_and_questioned.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 b="13412"/>
          <a:stretch/>
        </p:blipFill>
        <p:spPr bwMode="auto">
          <a:xfrm>
            <a:off x="5171831" y="228600"/>
            <a:ext cx="3538415" cy="214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61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2" descr="http://www.clipartpal.com/_thumbs/pd/education/chalkboard_background_full_page.png"/>
          <p:cNvPicPr>
            <a:picLocks noChangeAspect="1" noChangeArrowheads="1"/>
          </p:cNvPicPr>
          <p:nvPr/>
        </p:nvPicPr>
        <p:blipFill>
          <a:blip r:embed="rId3">
            <a:extLst>
              <a:ext uri="{28A0092B-C50C-407E-A947-70E740481C1C}">
                <a14:useLocalDpi xmlns:a14="http://schemas.microsoft.com/office/drawing/2010/main" val="0"/>
              </a:ext>
            </a:extLst>
          </a:blip>
          <a:srcRect l="1270" t="1643" r="3493" b="4723"/>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381000" y="152400"/>
            <a:ext cx="8229600" cy="1143000"/>
          </a:xfrm>
        </p:spPr>
        <p:txBody>
          <a:bodyPr>
            <a:normAutofit/>
          </a:bodyPr>
          <a:lstStyle/>
          <a:p>
            <a:pPr eaLnBrk="1" hangingPunct="1">
              <a:defRPr/>
            </a:pPr>
            <a:r>
              <a:rPr lang="en-US" b="1" dirty="0" smtClean="0">
                <a:solidFill>
                  <a:srgbClr val="FFFF00"/>
                </a:solidFill>
                <a:latin typeface="EraserDust" pitchFamily="34" charset="0"/>
              </a:rPr>
              <a:t>Lessons from Today </a:t>
            </a:r>
          </a:p>
        </p:txBody>
      </p:sp>
      <p:sp>
        <p:nvSpPr>
          <p:cNvPr id="4099" name="Rectangle 3"/>
          <p:cNvSpPr>
            <a:spLocks noGrp="1" noChangeArrowheads="1"/>
          </p:cNvSpPr>
          <p:nvPr>
            <p:ph type="body" idx="1"/>
          </p:nvPr>
        </p:nvSpPr>
        <p:spPr>
          <a:xfrm>
            <a:off x="609600" y="1143000"/>
            <a:ext cx="8001000" cy="5029200"/>
          </a:xfrm>
        </p:spPr>
        <p:txBody>
          <a:bodyPr>
            <a:normAutofit/>
          </a:bodyPr>
          <a:lstStyle/>
          <a:p>
            <a:pPr>
              <a:lnSpc>
                <a:spcPct val="90000"/>
              </a:lnSpc>
              <a:spcAft>
                <a:spcPct val="30000"/>
              </a:spcAft>
            </a:pPr>
            <a:r>
              <a:rPr lang="en-US" b="1" dirty="0" smtClean="0">
                <a:solidFill>
                  <a:srgbClr val="FFC000"/>
                </a:solidFill>
                <a:latin typeface="EraserDust" panose="020C0804040000000001" pitchFamily="34" charset="0"/>
              </a:rPr>
              <a:t> </a:t>
            </a:r>
            <a:r>
              <a:rPr lang="en-US" dirty="0" smtClean="0">
                <a:solidFill>
                  <a:srgbClr val="FFC000"/>
                </a:solidFill>
                <a:latin typeface="EraserDust" panose="020C0804040000000001" pitchFamily="34" charset="0"/>
              </a:rPr>
              <a:t>God will protect His </a:t>
            </a:r>
            <a:r>
              <a:rPr lang="en-US" dirty="0" err="1" smtClean="0">
                <a:solidFill>
                  <a:srgbClr val="FFC000"/>
                </a:solidFill>
                <a:latin typeface="EraserDust" panose="020C0804040000000001" pitchFamily="34" charset="0"/>
              </a:rPr>
              <a:t>ecclesias</a:t>
            </a:r>
            <a:r>
              <a:rPr lang="en-US" dirty="0" smtClean="0">
                <a:solidFill>
                  <a:srgbClr val="FFC000"/>
                </a:solidFill>
                <a:latin typeface="EraserDust" panose="020C0804040000000001" pitchFamily="34" charset="0"/>
              </a:rPr>
              <a:t>, if we are working on His house</a:t>
            </a:r>
          </a:p>
          <a:p>
            <a:pPr>
              <a:lnSpc>
                <a:spcPct val="90000"/>
              </a:lnSpc>
              <a:spcAft>
                <a:spcPct val="30000"/>
              </a:spcAft>
            </a:pPr>
            <a:r>
              <a:rPr lang="en-US" dirty="0" smtClean="0">
                <a:solidFill>
                  <a:srgbClr val="FFC000"/>
                </a:solidFill>
                <a:latin typeface="EraserDust" panose="020C0804040000000001" pitchFamily="34" charset="0"/>
              </a:rPr>
              <a:t>Flee out of Babylon while we can, before the great and terrible Day of the Lord</a:t>
            </a:r>
          </a:p>
          <a:p>
            <a:pPr>
              <a:lnSpc>
                <a:spcPct val="90000"/>
              </a:lnSpc>
              <a:spcAft>
                <a:spcPct val="30000"/>
              </a:spcAft>
            </a:pPr>
            <a:r>
              <a:rPr lang="en-US" dirty="0" smtClean="0">
                <a:solidFill>
                  <a:srgbClr val="FFC000"/>
                </a:solidFill>
                <a:latin typeface="EraserDust" panose="020C0804040000000001" pitchFamily="34" charset="0"/>
              </a:rPr>
              <a:t>Our God will rebuke our adversaries and bless our work today</a:t>
            </a:r>
          </a:p>
          <a:p>
            <a:pPr>
              <a:lnSpc>
                <a:spcPct val="90000"/>
              </a:lnSpc>
              <a:spcAft>
                <a:spcPct val="30000"/>
              </a:spcAft>
            </a:pPr>
            <a:r>
              <a:rPr lang="en-US" dirty="0" smtClean="0">
                <a:solidFill>
                  <a:srgbClr val="FFC000"/>
                </a:solidFill>
                <a:latin typeface="EraserDust" panose="020C0804040000000001" pitchFamily="34" charset="0"/>
              </a:rPr>
              <a:t>The angels are watching over our ecclesial work and will make sure God’s house is assembled in the kingdom</a:t>
            </a:r>
          </a:p>
          <a:p>
            <a:pPr eaLnBrk="1">
              <a:buFont typeface="Arial" charset="0"/>
              <a:buChar char="►"/>
              <a:defRPr/>
            </a:pPr>
            <a:endParaRPr lang="en-US" dirty="0" smtClean="0"/>
          </a:p>
        </p:txBody>
      </p:sp>
    </p:spTree>
    <p:extLst>
      <p:ext uri="{BB962C8B-B14F-4D97-AF65-F5344CB8AC3E}">
        <p14:creationId xmlns:p14="http://schemas.microsoft.com/office/powerpoint/2010/main" val="86289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43226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mudpreacher.files.wordpress.com/2011/10/babylon-represents-mans-efforts-to-replace-god-with-himsel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2631"/>
            <a:ext cx="9581523"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348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7200"/>
            <a:ext cx="9158514" cy="6096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914400"/>
            <a:ext cx="8229600" cy="914400"/>
          </a:xfrm>
        </p:spPr>
        <p:txBody>
          <a:bodyPr>
            <a:noAutofit/>
          </a:bodyPr>
          <a:lstStyle/>
          <a:p>
            <a:r>
              <a:rPr lang="en-US" sz="4800" b="1" dirty="0" smtClean="0">
                <a:solidFill>
                  <a:srgbClr val="663300"/>
                </a:solidFill>
                <a:effectLst/>
              </a:rPr>
              <a:t>L</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66800" y="1714711"/>
            <a:ext cx="7086600" cy="4343400"/>
          </a:xfrm>
        </p:spPr>
        <p:txBody>
          <a:bodyPr>
            <a:noAutofit/>
          </a:bodyPr>
          <a:lstStyle/>
          <a:p>
            <a:pPr marL="0" indent="288925">
              <a:spcBef>
                <a:spcPts val="0"/>
              </a:spcBef>
              <a:buFontTx/>
              <a:buNone/>
            </a:pPr>
            <a:r>
              <a:rPr lang="en-US" sz="2200" dirty="0" smtClean="0">
                <a:solidFill>
                  <a:srgbClr val="000000"/>
                </a:solidFill>
                <a:effectLst/>
              </a:rPr>
              <a:t>H</a:t>
            </a:r>
            <a:endParaRPr lang="en-US" sz="2200" dirty="0">
              <a:solidFill>
                <a:srgbClr val="000000"/>
              </a:solidFill>
              <a:effectLst/>
            </a:endParaRPr>
          </a:p>
        </p:txBody>
      </p:sp>
      <p:sp>
        <p:nvSpPr>
          <p:cNvPr id="4100" name="Text Box 5"/>
          <p:cNvSpPr txBox="1">
            <a:spLocks noChangeArrowheads="1"/>
          </p:cNvSpPr>
          <p:nvPr/>
        </p:nvSpPr>
        <p:spPr bwMode="auto">
          <a:xfrm>
            <a:off x="1066800" y="6085820"/>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d</a:t>
            </a:r>
          </a:p>
        </p:txBody>
      </p:sp>
      <p:sp>
        <p:nvSpPr>
          <p:cNvPr id="6" name="Text Box 5"/>
          <p:cNvSpPr txBox="1">
            <a:spLocks noChangeArrowheads="1"/>
          </p:cNvSpPr>
          <p:nvPr/>
        </p:nvSpPr>
        <p:spPr bwMode="auto">
          <a:xfrm>
            <a:off x="914400" y="45238"/>
            <a:ext cx="69342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0000"/>
                </a:solidFill>
                <a:latin typeface="Comic Sans MS" pitchFamily="66" charset="0"/>
              </a:rPr>
              <a:t>S</a:t>
            </a:r>
          </a:p>
        </p:txBody>
      </p:sp>
    </p:spTree>
    <p:extLst>
      <p:ext uri="{BB962C8B-B14F-4D97-AF65-F5344CB8AC3E}">
        <p14:creationId xmlns:p14="http://schemas.microsoft.com/office/powerpoint/2010/main" val="1960020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152400"/>
            <a:ext cx="9158514" cy="64008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19100" y="533400"/>
            <a:ext cx="8229600" cy="914400"/>
          </a:xfrm>
        </p:spPr>
        <p:txBody>
          <a:bodyPr>
            <a:noAutofit/>
          </a:bodyPr>
          <a:lstStyle/>
          <a:p>
            <a:r>
              <a:rPr lang="en-US" sz="4800" b="1" dirty="0" smtClean="0">
                <a:solidFill>
                  <a:srgbClr val="663300"/>
                </a:solidFill>
                <a:effectLst/>
              </a:rPr>
              <a:t>Zechariah 1:18-21</a:t>
            </a:r>
            <a:endParaRPr lang="en-US" sz="4800" b="1" dirty="0" smtClean="0">
              <a:solidFill>
                <a:srgbClr val="663300"/>
              </a:solidFill>
              <a:effectLst/>
              <a:latin typeface="Comic Sans MS" pitchFamily="66" charset="0"/>
            </a:endParaRPr>
          </a:p>
        </p:txBody>
      </p:sp>
      <p:sp>
        <p:nvSpPr>
          <p:cNvPr id="4099" name="Rectangle 3"/>
          <p:cNvSpPr>
            <a:spLocks noGrp="1" noChangeArrowheads="1"/>
          </p:cNvSpPr>
          <p:nvPr>
            <p:ph type="body" idx="1"/>
          </p:nvPr>
        </p:nvSpPr>
        <p:spPr>
          <a:xfrm>
            <a:off x="1021443" y="1371600"/>
            <a:ext cx="7086600" cy="4343400"/>
          </a:xfrm>
        </p:spPr>
        <p:txBody>
          <a:bodyPr>
            <a:noAutofit/>
          </a:bodyPr>
          <a:lstStyle/>
          <a:p>
            <a:pPr marL="0" indent="288925">
              <a:spcBef>
                <a:spcPts val="0"/>
              </a:spcBef>
              <a:buFontTx/>
              <a:buNone/>
            </a:pPr>
            <a:r>
              <a:rPr lang="en-US" sz="2200" dirty="0" smtClean="0">
                <a:solidFill>
                  <a:srgbClr val="000000"/>
                </a:solidFill>
              </a:rPr>
              <a:t>18 </a:t>
            </a:r>
            <a:r>
              <a:rPr lang="en-US" sz="2200" dirty="0">
                <a:solidFill>
                  <a:srgbClr val="000000"/>
                </a:solidFill>
              </a:rPr>
              <a:t>Then I raised my eyes and looked, and there were </a:t>
            </a:r>
            <a:r>
              <a:rPr lang="en-US" sz="2200" b="1" dirty="0">
                <a:solidFill>
                  <a:srgbClr val="FF0000"/>
                </a:solidFill>
              </a:rPr>
              <a:t>four horns</a:t>
            </a:r>
            <a:r>
              <a:rPr lang="en-US" sz="2200" dirty="0">
                <a:solidFill>
                  <a:srgbClr val="000000"/>
                </a:solidFill>
              </a:rPr>
              <a:t>. 19 And I said to the angel who talked with me, "What are these?"</a:t>
            </a:r>
          </a:p>
          <a:p>
            <a:pPr marL="0" indent="288925">
              <a:spcBef>
                <a:spcPts val="0"/>
              </a:spcBef>
              <a:buFontTx/>
              <a:buNone/>
            </a:pPr>
            <a:r>
              <a:rPr lang="en-US" sz="2200" dirty="0" smtClean="0">
                <a:solidFill>
                  <a:srgbClr val="000000"/>
                </a:solidFill>
              </a:rPr>
              <a:t>So </a:t>
            </a:r>
            <a:r>
              <a:rPr lang="en-US" sz="2200" dirty="0">
                <a:solidFill>
                  <a:srgbClr val="000000"/>
                </a:solidFill>
              </a:rPr>
              <a:t>he answered me, "These are the horns that have scattered Judah, Israel, and Jerusalem." </a:t>
            </a:r>
          </a:p>
          <a:p>
            <a:pPr marL="0" indent="288925">
              <a:spcBef>
                <a:spcPts val="0"/>
              </a:spcBef>
              <a:buFontTx/>
              <a:buNone/>
            </a:pPr>
            <a:r>
              <a:rPr lang="en-US" sz="2200" dirty="0" smtClean="0">
                <a:solidFill>
                  <a:srgbClr val="000000"/>
                </a:solidFill>
              </a:rPr>
              <a:t>20 </a:t>
            </a:r>
            <a:r>
              <a:rPr lang="en-US" sz="2200" dirty="0">
                <a:solidFill>
                  <a:srgbClr val="000000"/>
                </a:solidFill>
              </a:rPr>
              <a:t>Then the Lord showed me </a:t>
            </a:r>
            <a:r>
              <a:rPr lang="en-US" sz="2200" b="1" dirty="0">
                <a:solidFill>
                  <a:srgbClr val="0000CC"/>
                </a:solidFill>
              </a:rPr>
              <a:t>four </a:t>
            </a:r>
            <a:r>
              <a:rPr lang="en-US" sz="2200" b="1" dirty="0" smtClean="0">
                <a:solidFill>
                  <a:srgbClr val="0000CC"/>
                </a:solidFill>
              </a:rPr>
              <a:t>craftsmen [carpenters]</a:t>
            </a:r>
            <a:r>
              <a:rPr lang="en-US" sz="2200" dirty="0" smtClean="0">
                <a:solidFill>
                  <a:srgbClr val="000000"/>
                </a:solidFill>
              </a:rPr>
              <a:t>. </a:t>
            </a:r>
            <a:r>
              <a:rPr lang="en-US" sz="2200" dirty="0">
                <a:solidFill>
                  <a:srgbClr val="000000"/>
                </a:solidFill>
              </a:rPr>
              <a:t>21 And I said, "What are these coming to do?"</a:t>
            </a:r>
          </a:p>
          <a:p>
            <a:pPr marL="0" indent="288925">
              <a:spcBef>
                <a:spcPts val="0"/>
              </a:spcBef>
              <a:buFontTx/>
              <a:buNone/>
            </a:pPr>
            <a:r>
              <a:rPr lang="en-US" sz="2200" dirty="0" smtClean="0">
                <a:solidFill>
                  <a:srgbClr val="000000"/>
                </a:solidFill>
              </a:rPr>
              <a:t>So </a:t>
            </a:r>
            <a:r>
              <a:rPr lang="en-US" sz="2200" dirty="0">
                <a:solidFill>
                  <a:srgbClr val="000000"/>
                </a:solidFill>
              </a:rPr>
              <a:t>he said, "</a:t>
            </a:r>
            <a:r>
              <a:rPr lang="en-US" sz="2200" b="1" dirty="0">
                <a:solidFill>
                  <a:srgbClr val="FF0000"/>
                </a:solidFill>
              </a:rPr>
              <a:t>These are the horns that scattered Judah</a:t>
            </a:r>
            <a:r>
              <a:rPr lang="en-US" sz="2200" dirty="0">
                <a:solidFill>
                  <a:srgbClr val="000000"/>
                </a:solidFill>
              </a:rPr>
              <a:t>, so that no one could lift up his head; </a:t>
            </a:r>
            <a:r>
              <a:rPr lang="en-US" sz="2200" b="1" dirty="0">
                <a:solidFill>
                  <a:srgbClr val="0000CC"/>
                </a:solidFill>
              </a:rPr>
              <a:t>but the </a:t>
            </a:r>
            <a:r>
              <a:rPr lang="en-US" sz="2200" b="1" dirty="0" smtClean="0">
                <a:solidFill>
                  <a:srgbClr val="0000CC"/>
                </a:solidFill>
              </a:rPr>
              <a:t>craftsmen </a:t>
            </a:r>
            <a:r>
              <a:rPr lang="en-US" sz="2200" b="1" dirty="0">
                <a:solidFill>
                  <a:srgbClr val="0000CC"/>
                </a:solidFill>
              </a:rPr>
              <a:t>are coming to terrify them, to cast out the horns of the nations</a:t>
            </a:r>
            <a:r>
              <a:rPr lang="en-US" sz="2200" dirty="0">
                <a:solidFill>
                  <a:srgbClr val="000000"/>
                </a:solidFill>
              </a:rPr>
              <a:t> that lifted up their horn against the land of Judah to scatter it." </a:t>
            </a:r>
          </a:p>
          <a:p>
            <a:pPr marL="0" indent="288925">
              <a:spcBef>
                <a:spcPts val="0"/>
              </a:spcBef>
              <a:buFontTx/>
              <a:buNone/>
            </a:pPr>
            <a:endParaRPr lang="en-US" sz="2200" dirty="0">
              <a:solidFill>
                <a:srgbClr val="000000"/>
              </a:solidFill>
              <a:effectLst/>
            </a:endParaRPr>
          </a:p>
        </p:txBody>
      </p:sp>
      <p:sp>
        <p:nvSpPr>
          <p:cNvPr id="4100" name="Text Box 5"/>
          <p:cNvSpPr txBox="1">
            <a:spLocks noChangeArrowheads="1"/>
          </p:cNvSpPr>
          <p:nvPr/>
        </p:nvSpPr>
        <p:spPr bwMode="auto">
          <a:xfrm>
            <a:off x="602343" y="6260812"/>
            <a:ext cx="79248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00B050"/>
                </a:solidFill>
                <a:latin typeface="Comic Sans MS" pitchFamily="66" charset="0"/>
              </a:rPr>
              <a:t>God will use these temple craftsmen!</a:t>
            </a:r>
          </a:p>
        </p:txBody>
      </p:sp>
      <p:sp>
        <p:nvSpPr>
          <p:cNvPr id="6" name="Text Box 5"/>
          <p:cNvSpPr txBox="1">
            <a:spLocks noChangeArrowheads="1"/>
          </p:cNvSpPr>
          <p:nvPr/>
        </p:nvSpPr>
        <p:spPr bwMode="auto">
          <a:xfrm>
            <a:off x="914400" y="45238"/>
            <a:ext cx="69342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FF0000"/>
                </a:solidFill>
                <a:latin typeface="Comic Sans MS" pitchFamily="66" charset="0"/>
              </a:rPr>
              <a:t>2</a:t>
            </a:r>
            <a:r>
              <a:rPr lang="en-US" sz="3600" b="1" baseline="30000" dirty="0" smtClean="0">
                <a:solidFill>
                  <a:srgbClr val="FF0000"/>
                </a:solidFill>
                <a:latin typeface="Comic Sans MS" pitchFamily="66" charset="0"/>
              </a:rPr>
              <a:t>nd</a:t>
            </a:r>
            <a:r>
              <a:rPr lang="en-US" sz="3600" b="1" dirty="0" smtClean="0">
                <a:solidFill>
                  <a:srgbClr val="FF0000"/>
                </a:solidFill>
                <a:latin typeface="Comic Sans MS" pitchFamily="66" charset="0"/>
              </a:rPr>
              <a:t> Vision</a:t>
            </a:r>
          </a:p>
        </p:txBody>
      </p:sp>
    </p:spTree>
    <p:extLst>
      <p:ext uri="{BB962C8B-B14F-4D97-AF65-F5344CB8AC3E}">
        <p14:creationId xmlns:p14="http://schemas.microsoft.com/office/powerpoint/2010/main" val="2354724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r>
              <a:rPr lang="en-US" sz="6000" b="1" dirty="0" smtClean="0">
                <a:solidFill>
                  <a:srgbClr val="FFCC00"/>
                </a:solidFill>
              </a:rPr>
              <a:t>The 2</a:t>
            </a:r>
            <a:r>
              <a:rPr lang="en-US" sz="6000" b="1" baseline="30000" dirty="0" smtClean="0">
                <a:solidFill>
                  <a:srgbClr val="FFCC00"/>
                </a:solidFill>
              </a:rPr>
              <a:t>nd</a:t>
            </a:r>
            <a:r>
              <a:rPr lang="en-US" sz="6000" b="1" dirty="0" smtClean="0">
                <a:solidFill>
                  <a:srgbClr val="FFCC00"/>
                </a:solidFill>
              </a:rPr>
              <a:t> Vision</a:t>
            </a:r>
          </a:p>
        </p:txBody>
      </p:sp>
      <p:graphicFrame>
        <p:nvGraphicFramePr>
          <p:cNvPr id="64516" name="Object 4"/>
          <p:cNvGraphicFramePr>
            <a:graphicFrameLocks noGrp="1" noChangeAspect="1"/>
          </p:cNvGraphicFramePr>
          <p:nvPr>
            <p:ph idx="1"/>
          </p:nvPr>
        </p:nvGraphicFramePr>
        <p:xfrm>
          <a:off x="228600" y="1600200"/>
          <a:ext cx="3965575" cy="4876800"/>
        </p:xfrm>
        <a:graphic>
          <a:graphicData uri="http://schemas.openxmlformats.org/presentationml/2006/ole">
            <mc:AlternateContent xmlns:mc="http://schemas.openxmlformats.org/markup-compatibility/2006">
              <mc:Choice xmlns:v="urn:schemas-microsoft-com:vml" Requires="v">
                <p:oleObj spid="_x0000_s80939" name="Photo Editor Photo" r:id="rId3" imgW="1991003" imgH="2448267" progId="MSPhotoEd.3">
                  <p:embed/>
                </p:oleObj>
              </mc:Choice>
              <mc:Fallback>
                <p:oleObj name="Photo Editor Photo" r:id="rId3" imgW="1991003" imgH="244826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39655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8" name="Text Box 6"/>
          <p:cNvSpPr txBox="1">
            <a:spLocks noChangeArrowheads="1"/>
          </p:cNvSpPr>
          <p:nvPr/>
        </p:nvSpPr>
        <p:spPr bwMode="auto">
          <a:xfrm>
            <a:off x="4419600" y="1600200"/>
            <a:ext cx="45720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spcAft>
                <a:spcPct val="25000"/>
              </a:spcAft>
              <a:buClrTx/>
              <a:buSzTx/>
              <a:buFontTx/>
              <a:buNone/>
            </a:pPr>
            <a:r>
              <a:rPr lang="en-US" b="1" dirty="0">
                <a:solidFill>
                  <a:srgbClr val="33CCFF"/>
                </a:solidFill>
              </a:rPr>
              <a:t>What Zechariah saw:</a:t>
            </a:r>
          </a:p>
          <a:p>
            <a:pPr eaLnBrk="1" hangingPunct="1">
              <a:spcBef>
                <a:spcPct val="0"/>
              </a:spcBef>
              <a:spcAft>
                <a:spcPct val="25000"/>
              </a:spcAft>
              <a:buClrTx/>
              <a:buSzTx/>
              <a:buFontTx/>
              <a:buChar char="•"/>
            </a:pPr>
            <a:r>
              <a:rPr lang="en-US" sz="2800" dirty="0">
                <a:solidFill>
                  <a:schemeClr val="accent3"/>
                </a:solidFill>
              </a:rPr>
              <a:t> 4 horns</a:t>
            </a:r>
          </a:p>
          <a:p>
            <a:pPr eaLnBrk="1" hangingPunct="1">
              <a:spcBef>
                <a:spcPct val="0"/>
              </a:spcBef>
              <a:spcAft>
                <a:spcPct val="25000"/>
              </a:spcAft>
              <a:buClrTx/>
              <a:buSzTx/>
              <a:buFontTx/>
              <a:buChar char="•"/>
            </a:pPr>
            <a:r>
              <a:rPr lang="en-US" sz="2800" dirty="0">
                <a:solidFill>
                  <a:schemeClr val="accent3"/>
                </a:solidFill>
              </a:rPr>
              <a:t> 4 craftsmen or carpenters</a:t>
            </a:r>
          </a:p>
          <a:p>
            <a:pPr eaLnBrk="1" hangingPunct="1">
              <a:spcBef>
                <a:spcPct val="0"/>
              </a:spcBef>
              <a:spcAft>
                <a:spcPct val="25000"/>
              </a:spcAft>
              <a:buClrTx/>
              <a:buSzTx/>
              <a:buFontTx/>
              <a:buNone/>
            </a:pPr>
            <a:endParaRPr lang="en-US" sz="2800" dirty="0"/>
          </a:p>
          <a:p>
            <a:pPr eaLnBrk="1" hangingPunct="1">
              <a:spcBef>
                <a:spcPct val="0"/>
              </a:spcBef>
              <a:spcAft>
                <a:spcPct val="25000"/>
              </a:spcAft>
              <a:buClrTx/>
              <a:buSzTx/>
              <a:buFontTx/>
              <a:buNone/>
            </a:pPr>
            <a:endParaRPr lang="en-US" sz="900" dirty="0"/>
          </a:p>
          <a:p>
            <a:pPr eaLnBrk="1" hangingPunct="1">
              <a:spcBef>
                <a:spcPct val="0"/>
              </a:spcBef>
              <a:spcAft>
                <a:spcPct val="25000"/>
              </a:spcAft>
              <a:buClrTx/>
              <a:buSzTx/>
              <a:buFontTx/>
              <a:buNone/>
            </a:pPr>
            <a:r>
              <a:rPr lang="en-US" b="1" dirty="0">
                <a:solidFill>
                  <a:srgbClr val="33CCFF"/>
                </a:solidFill>
              </a:rPr>
              <a:t>What happened?</a:t>
            </a:r>
          </a:p>
          <a:p>
            <a:pPr eaLnBrk="1" hangingPunct="1">
              <a:spcBef>
                <a:spcPct val="0"/>
              </a:spcBef>
              <a:buClrTx/>
              <a:buSzTx/>
              <a:buFontTx/>
              <a:buChar char="•"/>
            </a:pPr>
            <a:r>
              <a:rPr lang="en-US" sz="2800" dirty="0">
                <a:solidFill>
                  <a:schemeClr val="accent3"/>
                </a:solidFill>
              </a:rPr>
              <a:t> The horns scattered and</a:t>
            </a:r>
          </a:p>
          <a:p>
            <a:pPr eaLnBrk="1" hangingPunct="1">
              <a:spcBef>
                <a:spcPct val="0"/>
              </a:spcBef>
              <a:spcAft>
                <a:spcPct val="25000"/>
              </a:spcAft>
              <a:buClrTx/>
              <a:buSzTx/>
              <a:buFontTx/>
              <a:buNone/>
            </a:pPr>
            <a:r>
              <a:rPr lang="en-US" sz="2800" dirty="0">
                <a:solidFill>
                  <a:schemeClr val="accent3"/>
                </a:solidFill>
              </a:rPr>
              <a:t>   humiliated Israel</a:t>
            </a:r>
          </a:p>
          <a:p>
            <a:pPr eaLnBrk="1" hangingPunct="1">
              <a:spcBef>
                <a:spcPct val="0"/>
              </a:spcBef>
              <a:buClrTx/>
              <a:buSzTx/>
              <a:buFontTx/>
              <a:buChar char="•"/>
            </a:pPr>
            <a:r>
              <a:rPr lang="en-US" sz="2800" dirty="0">
                <a:solidFill>
                  <a:schemeClr val="accent3"/>
                </a:solidFill>
              </a:rPr>
              <a:t> The carpenters will terrify</a:t>
            </a:r>
          </a:p>
          <a:p>
            <a:pPr eaLnBrk="1" hangingPunct="1">
              <a:spcBef>
                <a:spcPct val="0"/>
              </a:spcBef>
              <a:spcAft>
                <a:spcPct val="25000"/>
              </a:spcAft>
              <a:buClrTx/>
              <a:buSzTx/>
              <a:buFontTx/>
              <a:buNone/>
            </a:pPr>
            <a:r>
              <a:rPr lang="en-US" sz="2800" dirty="0">
                <a:solidFill>
                  <a:schemeClr val="accent3"/>
                </a:solidFill>
              </a:rPr>
              <a:t>   and cast out the horns</a:t>
            </a:r>
          </a:p>
        </p:txBody>
      </p:sp>
    </p:spTree>
    <p:extLst>
      <p:ext uri="{BB962C8B-B14F-4D97-AF65-F5344CB8AC3E}">
        <p14:creationId xmlns:p14="http://schemas.microsoft.com/office/powerpoint/2010/main" val="1158053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304800" y="152400"/>
            <a:ext cx="8540750" cy="1524000"/>
          </a:xfrm>
        </p:spPr>
        <p:txBody>
          <a:bodyPr/>
          <a:lstStyle/>
          <a:p>
            <a:pPr eaLnBrk="1" hangingPunct="1">
              <a:defRPr/>
            </a:pPr>
            <a:r>
              <a:rPr lang="en-US" sz="5400" b="1" dirty="0" smtClean="0">
                <a:solidFill>
                  <a:srgbClr val="FFCC00"/>
                </a:solidFill>
              </a:rPr>
              <a:t>4 Horns of </a:t>
            </a:r>
            <a:r>
              <a:rPr lang="en-US" sz="5400" b="1" dirty="0" err="1" smtClean="0">
                <a:solidFill>
                  <a:srgbClr val="FFCC00"/>
                </a:solidFill>
              </a:rPr>
              <a:t>Zech</a:t>
            </a:r>
            <a:r>
              <a:rPr lang="en-US" sz="5400" b="1" dirty="0" smtClean="0">
                <a:solidFill>
                  <a:srgbClr val="FFCC00"/>
                </a:solidFill>
              </a:rPr>
              <a:t> 1:18-10</a:t>
            </a:r>
            <a:r>
              <a:rPr lang="en-US" sz="4800" dirty="0" smtClean="0">
                <a:solidFill>
                  <a:srgbClr val="FFCC00"/>
                </a:solidFill>
              </a:rPr>
              <a:t/>
            </a:r>
            <a:br>
              <a:rPr lang="en-US" sz="4800" dirty="0" smtClean="0">
                <a:solidFill>
                  <a:srgbClr val="FFCC00"/>
                </a:solidFill>
              </a:rPr>
            </a:br>
            <a:r>
              <a:rPr lang="en-US" sz="4000" dirty="0" smtClean="0">
                <a:solidFill>
                  <a:srgbClr val="00B0F0"/>
                </a:solidFill>
              </a:rPr>
              <a:t>Horns</a:t>
            </a:r>
            <a:r>
              <a:rPr lang="en-US" sz="4000" dirty="0" smtClean="0"/>
              <a:t> </a:t>
            </a:r>
            <a:r>
              <a:rPr lang="en-US" sz="4000" dirty="0" smtClean="0">
                <a:solidFill>
                  <a:schemeClr val="accent3"/>
                </a:solidFill>
              </a:rPr>
              <a:t>=</a:t>
            </a:r>
            <a:r>
              <a:rPr lang="en-US" sz="4000" dirty="0" smtClean="0"/>
              <a:t> </a:t>
            </a:r>
            <a:r>
              <a:rPr lang="en-US" sz="4000" dirty="0" smtClean="0">
                <a:solidFill>
                  <a:srgbClr val="00B0F0"/>
                </a:solidFill>
              </a:rPr>
              <a:t>Kings</a:t>
            </a:r>
            <a:r>
              <a:rPr lang="en-US" sz="4000" dirty="0" smtClean="0"/>
              <a:t> </a:t>
            </a:r>
            <a:r>
              <a:rPr lang="en-US" sz="4000" dirty="0" smtClean="0">
                <a:solidFill>
                  <a:schemeClr val="accent3"/>
                </a:solidFill>
              </a:rPr>
              <a:t>(Dan 7:24; 8:21)</a:t>
            </a:r>
          </a:p>
        </p:txBody>
      </p:sp>
      <p:sp>
        <p:nvSpPr>
          <p:cNvPr id="39939" name="Rectangle 3"/>
          <p:cNvSpPr>
            <a:spLocks noGrp="1" noRot="1" noChangeArrowheads="1"/>
          </p:cNvSpPr>
          <p:nvPr>
            <p:ph type="body" idx="1"/>
          </p:nvPr>
        </p:nvSpPr>
        <p:spPr>
          <a:xfrm>
            <a:off x="304800" y="1752600"/>
            <a:ext cx="8540750" cy="3581400"/>
          </a:xfrm>
        </p:spPr>
        <p:txBody>
          <a:bodyPr/>
          <a:lstStyle/>
          <a:p>
            <a:pPr marL="609600" indent="-609600" eaLnBrk="1" hangingPunct="1">
              <a:buFont typeface="Arial" charset="0"/>
              <a:buNone/>
              <a:defRPr/>
            </a:pPr>
            <a:r>
              <a:rPr lang="en-US" b="1" i="1" dirty="0" smtClean="0">
                <a:solidFill>
                  <a:srgbClr val="FFFF00"/>
                </a:solidFill>
              </a:rPr>
              <a:t>4 Kings responsible for scattering Israel:</a:t>
            </a:r>
          </a:p>
          <a:p>
            <a:pPr marL="609600" indent="-609600" eaLnBrk="1" hangingPunct="1">
              <a:buFont typeface="Arial" charset="0"/>
              <a:buNone/>
              <a:defRPr/>
            </a:pPr>
            <a:endParaRPr lang="en-US" sz="1200" b="1" i="1" dirty="0" smtClean="0"/>
          </a:p>
          <a:p>
            <a:pPr marL="609600" indent="-609600" eaLnBrk="1" hangingPunct="1">
              <a:buFont typeface="Arial" charset="0"/>
              <a:buChar char="►"/>
              <a:defRPr/>
            </a:pPr>
            <a:r>
              <a:rPr lang="en-US" b="1" dirty="0" err="1" smtClean="0">
                <a:solidFill>
                  <a:srgbClr val="E9D381"/>
                </a:solidFill>
              </a:rPr>
              <a:t>Shalmaneser</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18:9-12</a:t>
            </a:r>
          </a:p>
          <a:p>
            <a:pPr marL="609600" indent="-609600" eaLnBrk="1" hangingPunct="1">
              <a:buFont typeface="Arial" charset="0"/>
              <a:buChar char="►"/>
              <a:defRPr/>
            </a:pPr>
            <a:r>
              <a:rPr lang="en-US" b="1" dirty="0" smtClean="0">
                <a:solidFill>
                  <a:srgbClr val="E9D381"/>
                </a:solidFill>
              </a:rPr>
              <a:t>Sennacherib</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18:13-16</a:t>
            </a:r>
          </a:p>
          <a:p>
            <a:pPr marL="609600" indent="-609600" eaLnBrk="1" hangingPunct="1">
              <a:buFont typeface="Arial" charset="0"/>
              <a:buChar char="►"/>
              <a:defRPr/>
            </a:pPr>
            <a:r>
              <a:rPr lang="en-US" b="1" dirty="0" smtClean="0">
                <a:solidFill>
                  <a:srgbClr val="E9D381"/>
                </a:solidFill>
              </a:rPr>
              <a:t>Pharaoh</a:t>
            </a:r>
            <a:r>
              <a:rPr lang="en-US" b="1" dirty="0" smtClean="0"/>
              <a:t> </a:t>
            </a:r>
            <a:r>
              <a:rPr lang="en-US" b="1" dirty="0" err="1" smtClean="0">
                <a:solidFill>
                  <a:srgbClr val="E9D381"/>
                </a:solidFill>
              </a:rPr>
              <a:t>Necho</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23:31-34</a:t>
            </a:r>
          </a:p>
          <a:p>
            <a:pPr marL="609600" indent="-609600" eaLnBrk="1" hangingPunct="1">
              <a:buFont typeface="Arial" charset="0"/>
              <a:buChar char="►"/>
              <a:defRPr/>
            </a:pPr>
            <a:r>
              <a:rPr lang="en-US" b="1" dirty="0" smtClean="0">
                <a:solidFill>
                  <a:srgbClr val="E9D381"/>
                </a:solidFill>
              </a:rPr>
              <a:t>Nebuchadnezzar</a:t>
            </a:r>
            <a:r>
              <a:rPr lang="en-US" dirty="0" smtClean="0">
                <a:solidFill>
                  <a:srgbClr val="E9D381"/>
                </a:solidFill>
              </a:rPr>
              <a:t> </a:t>
            </a:r>
            <a:r>
              <a:rPr lang="en-US" dirty="0" smtClean="0">
                <a:solidFill>
                  <a:schemeClr val="accent3"/>
                </a:solidFill>
              </a:rPr>
              <a:t>– 2 </a:t>
            </a:r>
            <a:r>
              <a:rPr lang="en-US" dirty="0" err="1" smtClean="0">
                <a:solidFill>
                  <a:schemeClr val="accent3"/>
                </a:solidFill>
              </a:rPr>
              <a:t>Kgs</a:t>
            </a:r>
            <a:r>
              <a:rPr lang="en-US" dirty="0" smtClean="0">
                <a:solidFill>
                  <a:schemeClr val="accent3"/>
                </a:solidFill>
              </a:rPr>
              <a:t> 24:10–25:11 </a:t>
            </a:r>
          </a:p>
        </p:txBody>
      </p:sp>
      <p:sp>
        <p:nvSpPr>
          <p:cNvPr id="39940" name="Text Box 4"/>
          <p:cNvSpPr txBox="1">
            <a:spLocks noChangeArrowheads="1"/>
          </p:cNvSpPr>
          <p:nvPr/>
        </p:nvSpPr>
        <p:spPr bwMode="auto">
          <a:xfrm>
            <a:off x="914400" y="5029200"/>
            <a:ext cx="73914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20000"/>
              </a:spcBef>
              <a:buClr>
                <a:schemeClr val="hlink"/>
              </a:buClr>
              <a:buSzPct val="80000"/>
              <a:buFont typeface="Arial" charset="0"/>
              <a:buNone/>
              <a:defRPr/>
            </a:pPr>
            <a:r>
              <a:rPr lang="en-US" sz="3200" b="1" dirty="0">
                <a:solidFill>
                  <a:srgbClr val="00FF00"/>
                </a:solidFill>
                <a:effectLst>
                  <a:outerShdw blurRad="38100" dist="38100" dir="2700000" algn="tl">
                    <a:srgbClr val="000000"/>
                  </a:outerShdw>
                </a:effectLst>
                <a:cs typeface="Arial" charset="0"/>
              </a:rPr>
              <a:t>Or the 4 horns may refer to the adversaries all around Israel that had bothered them until now</a:t>
            </a:r>
          </a:p>
          <a:p>
            <a:pPr eaLnBrk="1" hangingPunct="1">
              <a:defRPr/>
            </a:pPr>
            <a:endParaRPr lang="en-US" sz="2800" dirty="0">
              <a:cs typeface="Arial" charset="0"/>
            </a:endParaRPr>
          </a:p>
        </p:txBody>
      </p:sp>
      <p:pic>
        <p:nvPicPr>
          <p:cNvPr id="84994" name="Picture 2" descr="http://2.imimg.com/data2/KQ/ME/HELLOTD-1917942/oh_b-250x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014" y="2438400"/>
            <a:ext cx="1758950" cy="133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26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152400" y="228600"/>
            <a:ext cx="6230938" cy="1371600"/>
          </a:xfrm>
        </p:spPr>
        <p:txBody>
          <a:bodyPr/>
          <a:lstStyle/>
          <a:p>
            <a:pPr eaLnBrk="1" hangingPunct="1">
              <a:defRPr/>
            </a:pPr>
            <a:r>
              <a:rPr lang="en-US" sz="5400" b="1" dirty="0" smtClean="0">
                <a:solidFill>
                  <a:srgbClr val="FFCC00"/>
                </a:solidFill>
              </a:rPr>
              <a:t>4 Carpenters</a:t>
            </a:r>
            <a:r>
              <a:rPr lang="en-US" sz="4000" dirty="0" smtClean="0">
                <a:solidFill>
                  <a:srgbClr val="FFCC00"/>
                </a:solidFill>
              </a:rPr>
              <a:t> (KJV)</a:t>
            </a:r>
            <a:br>
              <a:rPr lang="en-US" sz="4000" dirty="0" smtClean="0">
                <a:solidFill>
                  <a:srgbClr val="FFCC00"/>
                </a:solidFill>
              </a:rPr>
            </a:br>
            <a:r>
              <a:rPr lang="en-US" sz="3600" i="1" dirty="0" smtClean="0">
                <a:solidFill>
                  <a:schemeClr val="accent3"/>
                </a:solidFill>
              </a:rPr>
              <a:t>“craftsmen”</a:t>
            </a:r>
            <a:r>
              <a:rPr lang="en-US" sz="3600" dirty="0" smtClean="0">
                <a:solidFill>
                  <a:schemeClr val="accent3"/>
                </a:solidFill>
              </a:rPr>
              <a:t> </a:t>
            </a:r>
            <a:r>
              <a:rPr lang="en-US" sz="3200" dirty="0" smtClean="0">
                <a:solidFill>
                  <a:schemeClr val="accent3"/>
                </a:solidFill>
              </a:rPr>
              <a:t>(NKJ, NIV, NASB)</a:t>
            </a:r>
          </a:p>
        </p:txBody>
      </p:sp>
      <p:sp>
        <p:nvSpPr>
          <p:cNvPr id="40963" name="Rectangle 3"/>
          <p:cNvSpPr>
            <a:spLocks noGrp="1" noRot="1" noChangeArrowheads="1"/>
          </p:cNvSpPr>
          <p:nvPr>
            <p:ph type="body" idx="1"/>
          </p:nvPr>
        </p:nvSpPr>
        <p:spPr>
          <a:xfrm>
            <a:off x="301625" y="1752600"/>
            <a:ext cx="8540750" cy="3200400"/>
          </a:xfrm>
        </p:spPr>
        <p:txBody>
          <a:bodyPr/>
          <a:lstStyle/>
          <a:p>
            <a:pPr eaLnBrk="1" hangingPunct="1">
              <a:buFont typeface="Arial" charset="0"/>
              <a:buNone/>
              <a:defRPr/>
            </a:pPr>
            <a:r>
              <a:rPr lang="en-US" b="1" dirty="0" smtClean="0">
                <a:solidFill>
                  <a:srgbClr val="33CCFF"/>
                </a:solidFill>
              </a:rPr>
              <a:t>1 Sam 13:19</a:t>
            </a:r>
            <a:r>
              <a:rPr lang="en-US" dirty="0" smtClean="0"/>
              <a:t>  </a:t>
            </a:r>
            <a:r>
              <a:rPr lang="en-US" dirty="0" smtClean="0">
                <a:solidFill>
                  <a:schemeClr val="accent3"/>
                </a:solidFill>
              </a:rPr>
              <a:t>Now there was no</a:t>
            </a:r>
            <a:r>
              <a:rPr lang="en-US" dirty="0" smtClean="0"/>
              <a:t>                            </a:t>
            </a:r>
            <a:r>
              <a:rPr lang="en-US" dirty="0" smtClean="0">
                <a:solidFill>
                  <a:srgbClr val="FFFF00"/>
                </a:solidFill>
              </a:rPr>
              <a:t>blacksmith</a:t>
            </a:r>
            <a:r>
              <a:rPr lang="en-US" dirty="0" smtClean="0"/>
              <a:t> </a:t>
            </a:r>
            <a:r>
              <a:rPr lang="en-US" dirty="0" smtClean="0">
                <a:solidFill>
                  <a:schemeClr val="accent3"/>
                </a:solidFill>
              </a:rPr>
              <a:t>to be found throughout all the land of Israel, for the Philistines said, “Lest the Hebrews make swords or spears.”</a:t>
            </a:r>
          </a:p>
          <a:p>
            <a:pPr eaLnBrk="1" hangingPunct="1">
              <a:spcAft>
                <a:spcPct val="30000"/>
              </a:spcAft>
              <a:buFont typeface="Arial" charset="0"/>
              <a:buNone/>
              <a:defRPr/>
            </a:pPr>
            <a:r>
              <a:rPr lang="en-US" b="1" dirty="0" smtClean="0">
                <a:solidFill>
                  <a:srgbClr val="33CCFF"/>
                </a:solidFill>
              </a:rPr>
              <a:t>Ezra 3:7</a:t>
            </a:r>
            <a:r>
              <a:rPr lang="en-US" dirty="0" smtClean="0"/>
              <a:t>  </a:t>
            </a:r>
            <a:r>
              <a:rPr lang="en-US" dirty="0" smtClean="0">
                <a:solidFill>
                  <a:schemeClr val="accent3"/>
                </a:solidFill>
              </a:rPr>
              <a:t>They also gave money to the masons and the </a:t>
            </a:r>
            <a:r>
              <a:rPr lang="en-US" dirty="0" smtClean="0">
                <a:solidFill>
                  <a:srgbClr val="FFFF00"/>
                </a:solidFill>
              </a:rPr>
              <a:t>carpenters</a:t>
            </a:r>
            <a:r>
              <a:rPr lang="en-US" dirty="0" smtClean="0"/>
              <a:t>…</a:t>
            </a:r>
            <a:endParaRPr lang="en-US" b="1" dirty="0" smtClean="0">
              <a:solidFill>
                <a:srgbClr val="00FF00"/>
              </a:solidFill>
              <a:latin typeface="Comic Sans MS" pitchFamily="66" charset="0"/>
            </a:endParaRPr>
          </a:p>
        </p:txBody>
      </p:sp>
      <p:pic>
        <p:nvPicPr>
          <p:cNvPr id="43012" name="Picture 5" descr="http://facultyblog.eternitybiblecollege.com/wp-content/uploads/2011/12/jesus_carpe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8" y="228600"/>
            <a:ext cx="25860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2" descr="http://lplg.files.wordpress.com/2012/02/307997_10150781770950433_524195432_20553703_4443142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04" b="29414"/>
          <a:stretch/>
        </p:blipFill>
        <p:spPr bwMode="auto">
          <a:xfrm>
            <a:off x="175618" y="5117538"/>
            <a:ext cx="2567582" cy="1359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Rot="1" noChangeArrowheads="1"/>
          </p:cNvSpPr>
          <p:nvPr/>
        </p:nvSpPr>
        <p:spPr bwMode="auto">
          <a:xfrm>
            <a:off x="2819400" y="5105400"/>
            <a:ext cx="6149976" cy="13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rgbClr val="ADB9C0"/>
                </a:solidFill>
                <a:latin typeface="+mn-lt"/>
                <a:ea typeface="+mn-ea"/>
                <a:cs typeface="+mn-cs"/>
              </a:defRPr>
            </a:lvl1pPr>
            <a:lvl2pPr marL="742950" indent="-285750" algn="l" rtl="0" fontAlgn="base">
              <a:spcBef>
                <a:spcPct val="20000"/>
              </a:spcBef>
              <a:spcAft>
                <a:spcPct val="0"/>
              </a:spcAft>
              <a:buChar char="–"/>
              <a:defRPr sz="2800" kern="1200">
                <a:solidFill>
                  <a:srgbClr val="ADB9C0"/>
                </a:solidFill>
                <a:latin typeface="+mn-lt"/>
                <a:ea typeface="+mn-ea"/>
                <a:cs typeface="+mn-cs"/>
              </a:defRPr>
            </a:lvl2pPr>
            <a:lvl3pPr marL="1143000" indent="-228600" algn="l" rtl="0" fontAlgn="base">
              <a:spcBef>
                <a:spcPct val="20000"/>
              </a:spcBef>
              <a:spcAft>
                <a:spcPct val="0"/>
              </a:spcAft>
              <a:buChar char="•"/>
              <a:defRPr sz="2400" kern="1200">
                <a:solidFill>
                  <a:srgbClr val="ADB9C0"/>
                </a:solidFill>
                <a:latin typeface="+mn-lt"/>
                <a:ea typeface="+mn-ea"/>
                <a:cs typeface="+mn-cs"/>
              </a:defRPr>
            </a:lvl3pPr>
            <a:lvl4pPr marL="1600200" indent="-228600" algn="l" rtl="0" fontAlgn="base">
              <a:spcBef>
                <a:spcPct val="20000"/>
              </a:spcBef>
              <a:spcAft>
                <a:spcPct val="0"/>
              </a:spcAft>
              <a:buChar char="–"/>
              <a:defRPr sz="2000" kern="1200">
                <a:solidFill>
                  <a:srgbClr val="ADB9C0"/>
                </a:solidFill>
                <a:latin typeface="+mn-lt"/>
                <a:ea typeface="+mn-ea"/>
                <a:cs typeface="+mn-cs"/>
              </a:defRPr>
            </a:lvl4pPr>
            <a:lvl5pPr marL="2057400" indent="-228600" algn="l" rtl="0" fontAlgn="base">
              <a:spcBef>
                <a:spcPct val="20000"/>
              </a:spcBef>
              <a:spcAft>
                <a:spcPct val="0"/>
              </a:spcAft>
              <a:buChar char="»"/>
              <a:defRPr sz="2000" kern="1200">
                <a:solidFill>
                  <a:srgbClr val="ADB9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charset="0"/>
              <a:buNone/>
              <a:defRPr/>
            </a:pPr>
            <a:r>
              <a:rPr lang="en-US" sz="2600" b="1" dirty="0" smtClean="0">
                <a:solidFill>
                  <a:srgbClr val="00FF00"/>
                </a:solidFill>
                <a:latin typeface="Comic Sans MS" pitchFamily="66" charset="0"/>
              </a:rPr>
              <a:t>God will empower His temple builders to overcome their adversaries so they can finish the temple</a:t>
            </a:r>
            <a:endParaRPr lang="en-US" sz="2600" b="1" dirty="0">
              <a:solidFill>
                <a:srgbClr val="00FF00"/>
              </a:solidFill>
              <a:latin typeface="Comic Sans MS" pitchFamily="66" charset="0"/>
            </a:endParaRPr>
          </a:p>
        </p:txBody>
      </p:sp>
    </p:spTree>
    <p:extLst>
      <p:ext uri="{BB962C8B-B14F-4D97-AF65-F5344CB8AC3E}">
        <p14:creationId xmlns:p14="http://schemas.microsoft.com/office/powerpoint/2010/main" val="2776697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152400" y="167235"/>
            <a:ext cx="5565775" cy="1971675"/>
          </a:xfrm>
        </p:spPr>
        <p:txBody>
          <a:bodyPr/>
          <a:lstStyle/>
          <a:p>
            <a:pPr eaLnBrk="1" hangingPunct="1">
              <a:defRPr/>
            </a:pPr>
            <a:r>
              <a:rPr lang="en-US" sz="5400" b="1" dirty="0" smtClean="0">
                <a:solidFill>
                  <a:srgbClr val="FFCC00"/>
                </a:solidFill>
              </a:rPr>
              <a:t>Use of        </a:t>
            </a:r>
            <a:r>
              <a:rPr lang="en-US" sz="5400" b="1" i="1" dirty="0" smtClean="0">
                <a:solidFill>
                  <a:srgbClr val="FFCC00"/>
                </a:solidFill>
              </a:rPr>
              <a:t>“Lord of hosts”</a:t>
            </a:r>
          </a:p>
        </p:txBody>
      </p:sp>
      <p:sp>
        <p:nvSpPr>
          <p:cNvPr id="92163" name="Rectangle 3"/>
          <p:cNvSpPr>
            <a:spLocks noGrp="1" noRot="1" noChangeArrowheads="1"/>
          </p:cNvSpPr>
          <p:nvPr>
            <p:ph type="body" idx="1"/>
          </p:nvPr>
        </p:nvSpPr>
        <p:spPr>
          <a:xfrm>
            <a:off x="833438" y="2200275"/>
            <a:ext cx="7391400" cy="2667000"/>
          </a:xfrm>
        </p:spPr>
        <p:txBody>
          <a:bodyPr/>
          <a:lstStyle/>
          <a:p>
            <a:pPr marL="517525" indent="-517525" eaLnBrk="1" hangingPunct="1">
              <a:lnSpc>
                <a:spcPct val="90000"/>
              </a:lnSpc>
              <a:buFont typeface="Arial" charset="0"/>
              <a:buChar char="►"/>
              <a:defRPr/>
            </a:pPr>
            <a:r>
              <a:rPr lang="en-US" sz="4000" b="1" dirty="0" smtClean="0">
                <a:solidFill>
                  <a:srgbClr val="33CCFF"/>
                </a:solidFill>
              </a:rPr>
              <a:t>Isaiah</a:t>
            </a:r>
            <a:r>
              <a:rPr lang="en-US" sz="4000" dirty="0" smtClean="0"/>
              <a:t> </a:t>
            </a:r>
            <a:r>
              <a:rPr lang="en-US" sz="4000" dirty="0" smtClean="0">
                <a:solidFill>
                  <a:schemeClr val="accent3"/>
                </a:solidFill>
              </a:rPr>
              <a:t>– about 60 times</a:t>
            </a:r>
          </a:p>
          <a:p>
            <a:pPr marL="517525" indent="-517525" eaLnBrk="1" hangingPunct="1">
              <a:lnSpc>
                <a:spcPct val="90000"/>
              </a:lnSpc>
              <a:buFont typeface="Arial" charset="0"/>
              <a:buChar char="►"/>
              <a:defRPr/>
            </a:pPr>
            <a:r>
              <a:rPr lang="en-US" sz="4000" b="1" dirty="0" smtClean="0">
                <a:solidFill>
                  <a:srgbClr val="33CCFF"/>
                </a:solidFill>
              </a:rPr>
              <a:t>Jeremiah</a:t>
            </a:r>
            <a:r>
              <a:rPr lang="en-US" sz="4000" dirty="0" smtClean="0"/>
              <a:t> </a:t>
            </a:r>
            <a:r>
              <a:rPr lang="en-US" sz="4000" dirty="0" smtClean="0">
                <a:solidFill>
                  <a:schemeClr val="accent3"/>
                </a:solidFill>
              </a:rPr>
              <a:t>– about 80 times</a:t>
            </a:r>
          </a:p>
          <a:p>
            <a:pPr marL="517525" indent="-517525" eaLnBrk="1" hangingPunct="1">
              <a:lnSpc>
                <a:spcPct val="90000"/>
              </a:lnSpc>
              <a:buFont typeface="Arial" charset="0"/>
              <a:buChar char="►"/>
              <a:defRPr/>
            </a:pPr>
            <a:r>
              <a:rPr lang="en-US" sz="4000" b="1" dirty="0" smtClean="0">
                <a:solidFill>
                  <a:srgbClr val="33CCFF"/>
                </a:solidFill>
              </a:rPr>
              <a:t>Zechariah</a:t>
            </a:r>
            <a:r>
              <a:rPr lang="en-US" sz="4000" dirty="0" smtClean="0"/>
              <a:t> </a:t>
            </a:r>
            <a:r>
              <a:rPr lang="en-US" sz="4000" dirty="0" smtClean="0">
                <a:solidFill>
                  <a:schemeClr val="accent3"/>
                </a:solidFill>
              </a:rPr>
              <a:t>– about 50 times </a:t>
            </a:r>
          </a:p>
          <a:p>
            <a:pPr marL="517525" indent="-517525" eaLnBrk="1" hangingPunct="1">
              <a:lnSpc>
                <a:spcPct val="90000"/>
              </a:lnSpc>
              <a:buFont typeface="Arial" charset="0"/>
              <a:buNone/>
              <a:defRPr/>
            </a:pPr>
            <a:r>
              <a:rPr lang="en-US" sz="4000" dirty="0" smtClean="0">
                <a:solidFill>
                  <a:schemeClr val="accent3"/>
                </a:solidFill>
              </a:rPr>
              <a:t>      in only 14 chapters!</a:t>
            </a:r>
          </a:p>
          <a:p>
            <a:pPr marL="517525" indent="-517525" eaLnBrk="1" hangingPunct="1">
              <a:lnSpc>
                <a:spcPct val="90000"/>
              </a:lnSpc>
              <a:buFont typeface="Arial" charset="0"/>
              <a:buNone/>
              <a:defRPr/>
            </a:pPr>
            <a:endParaRPr lang="en-US" sz="4000" dirty="0" smtClean="0"/>
          </a:p>
        </p:txBody>
      </p:sp>
      <p:sp>
        <p:nvSpPr>
          <p:cNvPr id="92164" name="Text Box 4"/>
          <p:cNvSpPr txBox="1">
            <a:spLocks noChangeArrowheads="1"/>
          </p:cNvSpPr>
          <p:nvPr/>
        </p:nvSpPr>
        <p:spPr bwMode="auto">
          <a:xfrm>
            <a:off x="228600" y="5043488"/>
            <a:ext cx="860107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en-US" b="1" dirty="0">
                <a:solidFill>
                  <a:srgbClr val="00FF00"/>
                </a:solidFill>
                <a:latin typeface="Comic Sans MS" panose="030F0702030302020204" pitchFamily="66" charset="0"/>
              </a:rPr>
              <a:t>The people were scared and needed assurance that Yahweh of armies would be there to save and protect His people! </a:t>
            </a:r>
          </a:p>
        </p:txBody>
      </p:sp>
      <p:pic>
        <p:nvPicPr>
          <p:cNvPr id="44037" name="Picture 6" descr="http://3.bp.blogspot.com/-NVE2vYrxzPQ/TyeqSZaGqhI/AAAAAAAABnA/L67YIqasIWs/s320/JesusChristReturnsL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
            <a:ext cx="3048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61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unrise">
  <a:themeElements>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Sunri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Sunris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Sunris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Sunris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Sunris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Sunrise">
  <a:themeElements>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Sunri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nris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Sunris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Sunris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Sunris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1682</TotalTime>
  <Words>2785</Words>
  <Application>Microsoft Office PowerPoint</Application>
  <PresentationFormat>On-screen Show (4:3)</PresentationFormat>
  <Paragraphs>241</Paragraphs>
  <Slides>45</Slides>
  <Notes>9</Notes>
  <HiddenSlides>0</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45</vt:i4>
      </vt:variant>
    </vt:vector>
  </HeadingPairs>
  <TitlesOfParts>
    <vt:vector size="52" baseType="lpstr">
      <vt:lpstr>Textured</vt:lpstr>
      <vt:lpstr>Cliff</vt:lpstr>
      <vt:lpstr>Sunrise</vt:lpstr>
      <vt:lpstr>1_Sunrise</vt:lpstr>
      <vt:lpstr>QuickTime Picture</vt:lpstr>
      <vt:lpstr>Photo Editor Photo</vt:lpstr>
      <vt:lpstr>Bitmap Image</vt:lpstr>
      <vt:lpstr>Zechariah’s   Night Visions  (Zech. 1-6)</vt:lpstr>
      <vt:lpstr>PowerPoint Presentation</vt:lpstr>
      <vt:lpstr>www.livoniatapes.com</vt:lpstr>
      <vt:lpstr>Time   to Review!</vt:lpstr>
      <vt:lpstr>Zechariah 1:18-21</vt:lpstr>
      <vt:lpstr>The 2nd Vision</vt:lpstr>
      <vt:lpstr>4 Horns of Zech 1:18-10 Horns = Kings (Dan 7:24; 8:21)</vt:lpstr>
      <vt:lpstr>4 Carpenters (KJV) “craftsmen” (NKJ, NIV, NASB)</vt:lpstr>
      <vt:lpstr>Use of        “Lord of hosts”</vt:lpstr>
      <vt:lpstr>Nations learned to fear Jews </vt:lpstr>
      <vt:lpstr>The Long-term Fulfillment</vt:lpstr>
      <vt:lpstr>Zechariah 2:1-5</vt:lpstr>
      <vt:lpstr>The 3rd Vision</vt:lpstr>
      <vt:lpstr>Vision of the Measuring Line</vt:lpstr>
      <vt:lpstr>Why Jerusalem doesn’t need walls</vt:lpstr>
      <vt:lpstr>Get out of Babylon!   Return to Israel!</vt:lpstr>
      <vt:lpstr>Convincing the Jews to Return</vt:lpstr>
      <vt:lpstr>PowerPoint Presentation</vt:lpstr>
      <vt:lpstr>Why didn’t the Jews want to return?</vt:lpstr>
      <vt:lpstr>God’s Motivation to Return</vt:lpstr>
      <vt:lpstr>Many Nations (Gentiles!)</vt:lpstr>
      <vt:lpstr>Many Nations (Gentiles!)</vt:lpstr>
      <vt:lpstr>The Long-term Fulfillment</vt:lpstr>
      <vt:lpstr>Zechariah 3:1-5</vt:lpstr>
      <vt:lpstr>Zechariah 3:1-5</vt:lpstr>
      <vt:lpstr>The 4th Vision:</vt:lpstr>
      <vt:lpstr>Who is Satan in Zechariah 3?</vt:lpstr>
      <vt:lpstr>Vision of the High Priest Zechariah 3</vt:lpstr>
      <vt:lpstr>Who is the Angel of Zechariah 3?</vt:lpstr>
      <vt:lpstr>Joshua’s Sad State</vt:lpstr>
      <vt:lpstr>God Encourages Joshua (vs 2-5)</vt:lpstr>
      <vt:lpstr>Zechariah 3:6-7</vt:lpstr>
      <vt:lpstr>Angel’s charge to Joshua (6-7)</vt:lpstr>
      <vt:lpstr>Zechariah 3:8-10</vt:lpstr>
      <vt:lpstr>My Servant,   the Branch (v.8)</vt:lpstr>
      <vt:lpstr>PowerPoint Presentation</vt:lpstr>
      <vt:lpstr>My Servant, the Branch</vt:lpstr>
      <vt:lpstr>The Stone (3:9)</vt:lpstr>
      <vt:lpstr>Upon the stone are 7 eyes (v.9)</vt:lpstr>
      <vt:lpstr>Under His Vine &amp; His Fig Tree</vt:lpstr>
      <vt:lpstr>The Long-term Fulfillment</vt:lpstr>
      <vt:lpstr>Lessons from Today </vt:lpstr>
      <vt:lpstr>PowerPoint Presentation</vt:lpstr>
      <vt:lpstr>PowerPoint Presentation</vt:lpstr>
      <vt:lpstr>L</vt:lpstr>
    </vt:vector>
  </TitlesOfParts>
  <Company>Crestwood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Sue</cp:lastModifiedBy>
  <cp:revision>91</cp:revision>
  <dcterms:created xsi:type="dcterms:W3CDTF">2005-01-08T21:09:31Z</dcterms:created>
  <dcterms:modified xsi:type="dcterms:W3CDTF">2013-07-31T03:04:32Z</dcterms:modified>
</cp:coreProperties>
</file>