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1" r:id="rId2"/>
    <p:sldMasterId id="2147483707" r:id="rId3"/>
    <p:sldMasterId id="2147483725" r:id="rId4"/>
    <p:sldMasterId id="2147483727" r:id="rId5"/>
    <p:sldMasterId id="2147483737" r:id="rId6"/>
    <p:sldMasterId id="2147483765" r:id="rId7"/>
    <p:sldMasterId id="2147483777" r:id="rId8"/>
  </p:sldMasterIdLst>
  <p:notesMasterIdLst>
    <p:notesMasterId r:id="rId36"/>
  </p:notesMasterIdLst>
  <p:sldIdLst>
    <p:sldId id="290" r:id="rId9"/>
    <p:sldId id="296" r:id="rId10"/>
    <p:sldId id="275" r:id="rId11"/>
    <p:sldId id="258" r:id="rId12"/>
    <p:sldId id="259" r:id="rId13"/>
    <p:sldId id="262" r:id="rId14"/>
    <p:sldId id="260" r:id="rId15"/>
    <p:sldId id="261" r:id="rId16"/>
    <p:sldId id="263" r:id="rId17"/>
    <p:sldId id="264" r:id="rId18"/>
    <p:sldId id="291" r:id="rId19"/>
    <p:sldId id="266" r:id="rId20"/>
    <p:sldId id="273" r:id="rId21"/>
    <p:sldId id="267" r:id="rId22"/>
    <p:sldId id="274" r:id="rId23"/>
    <p:sldId id="271" r:id="rId24"/>
    <p:sldId id="294" r:id="rId25"/>
    <p:sldId id="268" r:id="rId26"/>
    <p:sldId id="270" r:id="rId27"/>
    <p:sldId id="276" r:id="rId28"/>
    <p:sldId id="297" r:id="rId29"/>
    <p:sldId id="298" r:id="rId30"/>
    <p:sldId id="277" r:id="rId31"/>
    <p:sldId id="295" r:id="rId32"/>
    <p:sldId id="293" r:id="rId33"/>
    <p:sldId id="292" r:id="rId34"/>
    <p:sldId id="26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DC00DC"/>
    <a:srgbClr val="0000FF"/>
    <a:srgbClr val="663300"/>
    <a:srgbClr val="BD06D6"/>
    <a:srgbClr val="CB06E6"/>
    <a:srgbClr val="FFFFCC"/>
    <a:srgbClr val="E7E7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7452E-58EE-428C-A579-61916736E09D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65DBA-9F76-4FB9-BB08-93458F8C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9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2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3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033B7A5-99FA-43ED-9B92-8A9EF478B0F9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9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45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9FDC02-4E13-4D63-8AE3-0DC51A0EE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39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A3B3A-176E-49CF-B71D-4DD3544B5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670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593C-0CBF-4E62-ABA8-A68743817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01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870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04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870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870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705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0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06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AA0AEE-6907-48B0-BE6B-DE2CC1C5DB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706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2" grpId="0"/>
      <p:bldP spid="870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70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5DA26-E8A7-4CF3-A9DA-EAF3D579D2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189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2ACE1-41CF-482D-8280-DE183958E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8067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69D9-6A9D-441E-BFE9-F7D521AD4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604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3BE4-0914-4065-A165-4E824A4A36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990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7B44D-34C2-449F-A533-01E9E0942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9437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C0464-069A-4694-A233-4EDAAEDDB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9346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4CB9D-F1BC-45AC-A0C2-45E33BB0B9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62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58FA-C24E-4DC1-9416-0B782EA02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1747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91711-0AF3-4BC1-B33F-B7F9B62A3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0855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3B05E-315B-4BB0-A9B0-5B31385AC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9142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DF6C6-6D8C-48C0-A7CC-F4451C572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0407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lame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C840F9-0122-4A12-89AA-8AD0B964C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BDF86-9E87-4EE5-A98E-82769C021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390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8341B-F3BE-440C-9A2E-DCB715968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133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BCAD8-B568-456D-AA10-BE4E959AC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9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038D1-64A7-4665-AB11-44EC52804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928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638C-811E-4624-8EA2-B4897B68B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588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89CB3-E58C-41A3-93A6-3FCD061214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42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B3B7-2A92-4FF3-8C6C-F40EB373C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5990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23737-A930-4312-AB4B-76377381F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9166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3A179-8862-4BC0-9CDE-75E6D21ACE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321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70723-5A01-4E7D-A6BB-D178364D0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77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8952F-EE3A-4335-A372-E0605909E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9290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0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80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0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3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803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03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804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804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804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C8626B-145A-4A2B-9280-BE97DDD56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77268-DA02-42DF-914C-8F17B1DCD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4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12CA-25AE-4DA8-BCFF-1A1849B7F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CB3D3-C40B-4536-AA53-C41EB82DF4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15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47190-9A3E-4716-9C40-A74D33474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4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DF611-0B29-48F7-A82C-674D65C42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4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307AD-0B7B-4880-9147-013D13F82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1479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EF453-89A3-4243-BAE7-0D1D871FE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4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9A3D-E75E-4AE9-8E64-8DEB78982D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26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744F2-9BB2-444D-9057-0141099A2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04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F5C7F-AE4F-4EB3-90DA-8228CFFF8D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FF59E-D4A6-41C3-BE2D-BE4E4FA48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0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sunrise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6019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 b="1"/>
            </a:lvl1pPr>
          </a:lstStyle>
          <a:p>
            <a:pPr lvl="0"/>
            <a:r>
              <a:rPr lang="en-US" noProof="0" smtClean="0"/>
              <a:t>Click to add title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53695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1D262F-BBB3-487A-87B9-414ED2FD2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4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56623-0C7F-48F4-9104-A97E2317D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798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AA972-17FA-4B60-8552-D0B60E117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9858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51549-F175-4A82-B1CB-41E269140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389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2B157-7ED9-4428-9233-18EFD19D6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714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E5EC7-68BD-4A37-914F-52DFE944D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440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C101-2CEA-4262-87DF-AE43B3A5E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1880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A119D-92EC-4A9A-BC3B-FC170F57D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070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DE1A5-DEE4-4551-97DB-57DD59B48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831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264D9-D4D5-45BC-AA66-E65681345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3804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F6FED-4F62-4A6A-8D5C-6045A7EED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1610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434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434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6A9DC-CAE8-46DD-B5A5-47956629F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4729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1DB66C-3BE2-4F42-9BEC-96185F7E7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38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031DB-824D-463B-B56A-54C3E14AA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6682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E9E6E-6C97-44C8-AE05-6DF33D2638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4406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407F0-AD57-47D3-A027-8B6EB83BE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807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3F5D5-0BDD-4E10-B560-EA13D02725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4384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593E2-0C7B-4367-BB50-9BD01CFCDD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7798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320A-DDBC-46B9-B543-57B29BDF9C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713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5397-E0A9-49EC-98A0-FB12580AF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6978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5D958-0F26-402F-A47E-62BE6AF8A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2240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C38DC-83AE-482E-816E-817AD9564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01184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1B36E-DC52-424F-B081-4A78AC70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718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30058-0561-4245-9184-2069135554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297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flame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5319ED-24ED-4DFB-88E6-98D4B455B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  <p:bldP spid="2017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17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17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ADB9E-5175-4D5D-A195-76820C516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1489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5CC3F-38CB-43EA-BD64-FEC316853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764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EEA8A-6D88-4FCE-8EF3-84F8F29C3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1296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620E0-0D21-45B5-9984-B235CECDA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7216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CD6E9-EDDB-4577-8677-DA6ECF76B4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4999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B147-A41E-48DB-93EB-2F0CD1D195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5754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4606C-B8E5-4F6D-B030-BFD70CDF7C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6068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A2394-6F00-4993-A48B-EBCE34745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6865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8403C-FBD5-44CD-9351-A3028094F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60086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18BF5-9A8E-4E20-8E4D-00C5839DE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27516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4081B-25DF-4236-B11B-815F0EDD30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51179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0384D0-FFA4-45D8-BBED-36EA52D8C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2273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7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73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CDFB-3DEF-44F7-B16E-EBCF23E9C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258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A1E11-AE01-486D-BED3-97A871BE0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28720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EB39B-9FAF-4F2F-A1FF-EEB0F07BBD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4822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08C9C-BA56-43B4-8955-D8D9E15886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6702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39EDC-DFD0-4C10-8F9B-343C1AC212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08092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63AC9-9CAC-498C-BE3E-9EF4A6FE49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5741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A44FA-9DD5-46AA-A78F-21DBA903E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7983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656C8-CF25-4C97-9B65-32A83EA85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9458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5CB0B-602E-4F05-AC37-DA1D55487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9020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89CD6-56C1-415E-BA4D-972A34BA1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6476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86A35-9981-43BF-BBE8-88CC5531E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1884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30B0E-8EB4-4354-97AB-0B5BE8E3F2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78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533400"/>
            <a:ext cx="655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7DB746CF-8DD1-4DEB-AA32-4411A5668F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95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60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60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2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60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3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60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3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60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60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EADBB26-28DD-40A2-90E5-CE8009BAD50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8" grpId="0"/>
      <p:bldP spid="860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0AD144A-FCAB-4675-99C1-355E7F79B8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138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8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70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0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6D4504B-52A4-441C-9951-902E246598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fld id="{0DBA1FAC-68FC-413E-B222-88CEC24C5E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27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ADB9C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ADB9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ADB9C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ADB9C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ADB9C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ADB9C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ADB9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461D57B4-97CC-4CDD-A267-CBD7BE4E7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282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2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471BB92-58F5-4FE6-937B-1C613FACBE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071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0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7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07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B4BDDAC-B30F-4955-ACB6-4E0B1FDFAD2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0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63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3600"/>
            <a:ext cx="7772400" cy="2590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5200" smtClean="0">
                <a:solidFill>
                  <a:srgbClr val="E2C458"/>
                </a:solidFill>
              </a:rPr>
              <a:t>Zechariah’s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> </a:t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5200" smtClean="0">
                <a:solidFill>
                  <a:srgbClr val="E2C458"/>
                </a:solidFill>
              </a:rPr>
              <a:t>Night Visions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/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3200" smtClean="0">
                <a:solidFill>
                  <a:srgbClr val="E2C458"/>
                </a:solidFill>
              </a:rPr>
              <a:t>(Zech. 1-6)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2350" y="4724400"/>
            <a:ext cx="4572000" cy="2129589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FF00"/>
                </a:solidFill>
              </a:rPr>
              <a:t>Class </a:t>
            </a:r>
            <a:r>
              <a:rPr lang="en-US" b="1" dirty="0">
                <a:solidFill>
                  <a:srgbClr val="00FF00"/>
                </a:solidFill>
              </a:rPr>
              <a:t>3</a:t>
            </a:r>
            <a:r>
              <a:rPr lang="en-US" b="1" dirty="0" smtClean="0">
                <a:solidFill>
                  <a:srgbClr val="00FF00"/>
                </a:solidFill>
              </a:rPr>
              <a:t>:  </a:t>
            </a:r>
          </a:p>
          <a:p>
            <a:pPr eaLnBrk="1" hangingPunct="1"/>
            <a:r>
              <a:rPr lang="en-US" sz="2600" b="1" dirty="0" smtClean="0">
                <a:solidFill>
                  <a:srgbClr val="FFFF00"/>
                </a:solidFill>
              </a:rPr>
              <a:t>Not by Might,                    nor by Power,                   but by God’s Spirit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7239000" y="2438400"/>
          <a:ext cx="15017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QuickTime Picture" r:id="rId3" imgW="5299444" imgH="6333863" progId="ViewerFrameClass">
                  <p:embed/>
                </p:oleObj>
              </mc:Choice>
              <mc:Fallback>
                <p:oleObj name="QuickTime Picture" r:id="rId3" imgW="5299444" imgH="6333863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438400"/>
                        <a:ext cx="1501775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648200" y="304800"/>
          <a:ext cx="13287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Photo Editor Photo" r:id="rId5" imgW="4676190" imgH="6439799" progId="MSPhotoEd.3">
                  <p:embed/>
                </p:oleObj>
              </mc:Choice>
              <mc:Fallback>
                <p:oleObj name="Photo Editor Photo" r:id="rId5" imgW="4676190" imgH="64397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"/>
                        <a:ext cx="13287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667000" y="304800"/>
          <a:ext cx="13319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Photo Editor Photo" r:id="rId7" imgW="1552792" imgH="2133898" progId="MSPhotoEd.3">
                  <p:embed/>
                </p:oleObj>
              </mc:Choice>
              <mc:Fallback>
                <p:oleObj name="Photo Editor Photo" r:id="rId7" imgW="1552792" imgH="21338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"/>
                        <a:ext cx="133191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609600" y="304800"/>
          <a:ext cx="13493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Photo Editor Photo" r:id="rId9" imgW="1514686" imgH="2114845" progId="MSPhotoEd.3">
                  <p:embed/>
                </p:oleObj>
              </mc:Choice>
              <mc:Fallback>
                <p:oleObj name="Photo Editor Photo" r:id="rId9" imgW="1514686" imgH="211484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134937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6781800" y="304800"/>
          <a:ext cx="13049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Photo Editor Photo" r:id="rId11" imgW="4563112" imgH="6392167" progId="MSPhotoEd.3">
                  <p:embed/>
                </p:oleObj>
              </mc:Choice>
              <mc:Fallback>
                <p:oleObj name="Photo Editor Photo" r:id="rId11" imgW="4563112" imgH="6392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4800"/>
                        <a:ext cx="13049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914400" y="4495800"/>
          <a:ext cx="14605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QuickTime Picture" r:id="rId13" imgW="5006623" imgH="6963747" progId="ViewerFrameClass">
                  <p:embed/>
                </p:oleObj>
              </mc:Choice>
              <mc:Fallback>
                <p:oleObj name="QuickTime Picture" r:id="rId13" imgW="5006623" imgH="6963747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14605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1"/>
          <p:cNvGraphicFramePr>
            <a:graphicFrameLocks noChangeAspect="1"/>
          </p:cNvGraphicFramePr>
          <p:nvPr/>
        </p:nvGraphicFramePr>
        <p:xfrm>
          <a:off x="6781800" y="4495800"/>
          <a:ext cx="1544638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Photo Editor Photo" r:id="rId15" imgW="5038095" imgH="6295238" progId="MSPhotoEd.3">
                  <p:embed/>
                </p:oleObj>
              </mc:Choice>
              <mc:Fallback>
                <p:oleObj name="Photo Editor Photo" r:id="rId15" imgW="5038095" imgH="62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95800"/>
                        <a:ext cx="1544638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2"/>
          <p:cNvGraphicFramePr>
            <a:graphicFrameLocks noChangeAspect="1"/>
          </p:cNvGraphicFramePr>
          <p:nvPr/>
        </p:nvGraphicFramePr>
        <p:xfrm>
          <a:off x="381000" y="2438400"/>
          <a:ext cx="14970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Bitmap Image" r:id="rId17" imgW="5668166" imgH="7209524" progId="Paint.Picture">
                  <p:embed/>
                </p:oleObj>
              </mc:Choice>
              <mc:Fallback>
                <p:oleObj name="Bitmap Image" r:id="rId17" imgW="5668166" imgH="7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14970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334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45720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663300"/>
                </a:solidFill>
              </a:rPr>
              <a:t>God’s House will be Finished!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37095"/>
            <a:ext cx="8229600" cy="3276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dirty="0"/>
              <a:t>Not by might, nor by power, </a:t>
            </a:r>
            <a:r>
              <a:rPr lang="en-US" dirty="0" smtClean="0"/>
              <a:t>but                                </a:t>
            </a:r>
            <a:r>
              <a:rPr lang="en-US" dirty="0"/>
              <a:t>by </a:t>
            </a:r>
            <a:r>
              <a:rPr lang="en-US" b="1" dirty="0">
                <a:solidFill>
                  <a:srgbClr val="0000FF"/>
                </a:solidFill>
              </a:rPr>
              <a:t>God’s spirit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(v.6)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dirty="0"/>
              <a:t>Soon!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00FF"/>
                </a:solidFill>
              </a:rPr>
              <a:t>Zerubabbel’s</a:t>
            </a:r>
            <a:r>
              <a:rPr lang="en-US" b="1" dirty="0">
                <a:solidFill>
                  <a:srgbClr val="0000FF"/>
                </a:solidFill>
              </a:rPr>
              <a:t> hands</a:t>
            </a:r>
            <a:r>
              <a:rPr lang="en-US" dirty="0"/>
              <a:t> will finish it (v.9)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b="1" dirty="0">
                <a:solidFill>
                  <a:srgbClr val="0000FF"/>
                </a:solidFill>
              </a:rPr>
              <a:t>The angels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(7 eyes) rejoice to see the work continuing (v.10)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322513" y="4945185"/>
            <a:ext cx="5029200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sz="4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eepy" panose="04010502060101010303" pitchFamily="82" charset="0"/>
              </a:rPr>
              <a:t>Beware lest we </a:t>
            </a:r>
            <a:r>
              <a:rPr lang="en-US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eepy" panose="04010502060101010303" pitchFamily="82" charset="0"/>
              </a:rPr>
              <a:t>despise the </a:t>
            </a:r>
            <a:r>
              <a:rPr lang="en-US" sz="4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eepy" panose="04010502060101010303" pitchFamily="82" charset="0"/>
              </a:rPr>
              <a:t>day of small things!</a:t>
            </a:r>
          </a:p>
          <a:p>
            <a:pPr>
              <a:spcBef>
                <a:spcPct val="50000"/>
              </a:spcBef>
            </a:pPr>
            <a:endParaRPr lang="en-US" sz="44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reepy" panose="04010502060101010303" pitchFamily="82" charset="0"/>
            </a:endParaRPr>
          </a:p>
        </p:txBody>
      </p:sp>
      <p:pic>
        <p:nvPicPr>
          <p:cNvPr id="11266" name="Picture 2" descr="http://rookiepastor.com/wp-content/uploads/2011/05/pastor-mark-preach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4" t="9192" r="16324" b="8384"/>
          <a:stretch/>
        </p:blipFill>
        <p:spPr bwMode="auto">
          <a:xfrm>
            <a:off x="7200900" y="4953000"/>
            <a:ext cx="1828800" cy="1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teenmissions.org/wp-content/uploads/2010/10/door-to-door-e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008166"/>
            <a:ext cx="2359025" cy="17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lds.org/pa/images/ancientTem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6764"/>
            <a:ext cx="2200275" cy="22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663300"/>
                </a:solidFill>
              </a:rPr>
              <a:t>Haggai 2:2-4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343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  <a:r>
              <a:rPr lang="en-US" b="1" dirty="0">
                <a:latin typeface="Times New Roman" panose="02020603050405020304" pitchFamily="18" charset="0"/>
              </a:rPr>
              <a:t>2  "Speak now to </a:t>
            </a:r>
            <a:r>
              <a:rPr lang="en-US" b="1" dirty="0" err="1">
                <a:latin typeface="Times New Roman" panose="02020603050405020304" pitchFamily="18" charset="0"/>
              </a:rPr>
              <a:t>Zerubbabel</a:t>
            </a:r>
            <a:r>
              <a:rPr lang="en-US" b="1" dirty="0">
                <a:latin typeface="Times New Roman" panose="02020603050405020304" pitchFamily="18" charset="0"/>
              </a:rPr>
              <a:t> the son of </a:t>
            </a:r>
            <a:r>
              <a:rPr lang="en-US" b="1" dirty="0" err="1">
                <a:latin typeface="Times New Roman" panose="02020603050405020304" pitchFamily="18" charset="0"/>
              </a:rPr>
              <a:t>Shealtiel</a:t>
            </a:r>
            <a:r>
              <a:rPr lang="en-US" b="1" dirty="0">
                <a:latin typeface="Times New Roman" panose="02020603050405020304" pitchFamily="18" charset="0"/>
              </a:rPr>
              <a:t>, governor of Judah, and to Joshua the son of </a:t>
            </a:r>
            <a:r>
              <a:rPr lang="en-US" b="1" dirty="0" err="1">
                <a:latin typeface="Times New Roman" panose="02020603050405020304" pitchFamily="18" charset="0"/>
              </a:rPr>
              <a:t>Jehozadak</a:t>
            </a:r>
            <a:r>
              <a:rPr lang="en-US" b="1" dirty="0">
                <a:latin typeface="Times New Roman" panose="02020603050405020304" pitchFamily="18" charset="0"/>
              </a:rPr>
              <a:t>, the high priest, and to the remnant of the people, saying: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3  'Who is left among you who </a:t>
            </a:r>
            <a:r>
              <a:rPr lang="en-US" b="1" dirty="0" smtClean="0">
                <a:latin typeface="Times New Roman" panose="02020603050405020304" pitchFamily="18" charset="0"/>
              </a:rPr>
              <a:t>saw this </a:t>
            </a:r>
            <a:r>
              <a:rPr lang="en-US" b="1" dirty="0">
                <a:latin typeface="Times New Roman" panose="02020603050405020304" pitchFamily="18" charset="0"/>
              </a:rPr>
              <a:t>temple in its former glory? </a:t>
            </a:r>
            <a:r>
              <a:rPr lang="en-US" b="1" dirty="0" smtClean="0">
                <a:latin typeface="Times New Roman" panose="02020603050405020304" pitchFamily="18" charset="0"/>
              </a:rPr>
              <a:t>And how </a:t>
            </a:r>
            <a:r>
              <a:rPr lang="en-US" b="1" dirty="0">
                <a:latin typeface="Times New Roman" panose="02020603050405020304" pitchFamily="18" charset="0"/>
              </a:rPr>
              <a:t>do you see it now?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In 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comparison with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it, is this not in your eyes as nothing?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4  'Yet now be strong, </a:t>
            </a:r>
            <a:r>
              <a:rPr lang="en-US" b="1" dirty="0" err="1">
                <a:latin typeface="Times New Roman" panose="02020603050405020304" pitchFamily="18" charset="0"/>
              </a:rPr>
              <a:t>Zerubbabel</a:t>
            </a:r>
            <a:r>
              <a:rPr lang="en-US" b="1" dirty="0">
                <a:latin typeface="Times New Roman" panose="02020603050405020304" pitchFamily="18" charset="0"/>
              </a:rPr>
              <a:t>,' says the LORD; 'and be strong, Joshua, son of </a:t>
            </a:r>
            <a:r>
              <a:rPr lang="en-US" b="1" dirty="0" err="1">
                <a:latin typeface="Times New Roman" panose="02020603050405020304" pitchFamily="18" charset="0"/>
              </a:rPr>
              <a:t>Jehozadak</a:t>
            </a:r>
            <a:r>
              <a:rPr lang="en-US" b="1" dirty="0">
                <a:latin typeface="Times New Roman" panose="02020603050405020304" pitchFamily="18" charset="0"/>
              </a:rPr>
              <a:t>, the high priest; and be strong, all you people of the land,' says the LORD, 'and work; for I am with you,' says the LORD of hosts.</a:t>
            </a:r>
            <a:endParaRPr lang="en-US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The day of small things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6276945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Never despise God’s work. The angels are always excited!</a:t>
            </a:r>
          </a:p>
        </p:txBody>
      </p:sp>
    </p:spTree>
    <p:extLst>
      <p:ext uri="{BB962C8B-B14F-4D97-AF65-F5344CB8AC3E}">
        <p14:creationId xmlns:p14="http://schemas.microsoft.com/office/powerpoint/2010/main" val="2003557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543800" cy="1066800"/>
          </a:xfrm>
        </p:spPr>
        <p:txBody>
          <a:bodyPr/>
          <a:lstStyle/>
          <a:p>
            <a:r>
              <a:rPr lang="en-US" sz="3500" b="1" i="1" dirty="0">
                <a:solidFill>
                  <a:srgbClr val="663300"/>
                </a:solidFill>
              </a:rPr>
              <a:t>Who has despised the </a:t>
            </a:r>
            <a:br>
              <a:rPr lang="en-US" sz="3500" b="1" i="1" dirty="0">
                <a:solidFill>
                  <a:srgbClr val="663300"/>
                </a:solidFill>
              </a:rPr>
            </a:br>
            <a:r>
              <a:rPr lang="en-US" sz="3500" b="1" i="1" dirty="0">
                <a:solidFill>
                  <a:srgbClr val="663300"/>
                </a:solidFill>
              </a:rPr>
              <a:t>day of small things?</a:t>
            </a:r>
            <a:r>
              <a:rPr lang="en-US" sz="4000" b="1" dirty="0"/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r>
              <a:rPr lang="en-US" dirty="0"/>
              <a:t>Most </a:t>
            </a:r>
            <a:r>
              <a:rPr lang="en-US" dirty="0" err="1"/>
              <a:t>ecclesias</a:t>
            </a:r>
            <a:r>
              <a:rPr lang="en-US" dirty="0"/>
              <a:t> today are small</a:t>
            </a:r>
          </a:p>
          <a:p>
            <a:r>
              <a:rPr lang="en-US" dirty="0"/>
              <a:t>Many have simple buildings</a:t>
            </a:r>
            <a:r>
              <a:rPr lang="en-US" dirty="0" smtClean="0"/>
              <a:t>,                          </a:t>
            </a:r>
            <a:r>
              <a:rPr lang="en-US" dirty="0"/>
              <a:t>rent, or use homes</a:t>
            </a:r>
          </a:p>
          <a:p>
            <a:r>
              <a:rPr lang="en-US" dirty="0"/>
              <a:t>Witnessing projects may appear simple and small</a:t>
            </a:r>
          </a:p>
          <a:p>
            <a:r>
              <a:rPr lang="en-US" dirty="0"/>
              <a:t>Services:  we try to use everyone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410327" y="4950185"/>
            <a:ext cx="650507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FF"/>
                </a:solidFill>
                <a:latin typeface="Comic Sans MS" panose="030F0702030302020204" pitchFamily="66" charset="0"/>
              </a:rPr>
              <a:t>Warning:  Don’t despise what God has given us and He is using to build His house!  Get involved and appreciate what He has provided!</a:t>
            </a:r>
          </a:p>
        </p:txBody>
      </p:sp>
      <p:pic>
        <p:nvPicPr>
          <p:cNvPr id="5" name="Picture 2" descr="http://i.dailymail.co.uk/i/pix/2013/03/28/article-0-07C1A986000005DC-706_306x4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r="3268" b="18736"/>
          <a:stretch/>
        </p:blipFill>
        <p:spPr bwMode="auto">
          <a:xfrm>
            <a:off x="6781800" y="152400"/>
            <a:ext cx="2213277" cy="31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encrypted-tbn3.gstatic.com/images?q=tbn:ANd9GcT25IEM_7hQ6moNfQfaHmkqbqLPTWontRx5JxTWjFj_GD77pEp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14668"/>
          <a:stretch/>
        </p:blipFill>
        <p:spPr bwMode="auto">
          <a:xfrm>
            <a:off x="276727" y="5053263"/>
            <a:ext cx="21336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r>
              <a:rPr lang="en-US" b="1">
                <a:solidFill>
                  <a:srgbClr val="62E6F8"/>
                </a:solidFill>
              </a:rPr>
              <a:t>Look at the Angels in Zechariah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7086600" cy="2971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/>
              <a:t>“Angel of the Lord”  (Michael)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/>
              <a:t>“Angel who talked with me”  (possibly Gabriel)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/>
              <a:t>“those who stood before him” (3:4)  </a:t>
            </a:r>
            <a:endParaRPr 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200400" y="4876800"/>
            <a:ext cx="518160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Note the teamwork of the angels all throughout Zechariah!</a:t>
            </a:r>
          </a:p>
          <a:p>
            <a:pPr>
              <a:spcBef>
                <a:spcPct val="50000"/>
              </a:spcBef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http://healthcarepursuits.com/resources/teamwo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456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4000" b="1">
                <a:solidFill>
                  <a:srgbClr val="62E6F8"/>
                </a:solidFill>
              </a:rPr>
              <a:t>Involvement of the Angels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45000"/>
              </a:spcAft>
            </a:pPr>
            <a:r>
              <a:rPr lang="en-US" sz="2400" b="1">
                <a:solidFill>
                  <a:srgbClr val="FFFF00"/>
                </a:solidFill>
              </a:rPr>
              <a:t>Zech 1:</a:t>
            </a:r>
            <a:r>
              <a:rPr lang="en-US" sz="2400"/>
              <a:t> Angels working with angels to provide political environment to finish building.  An angel pleading with God for His mercy on the people.</a:t>
            </a:r>
          </a:p>
          <a:p>
            <a:pPr>
              <a:lnSpc>
                <a:spcPct val="90000"/>
              </a:lnSpc>
              <a:spcAft>
                <a:spcPct val="45000"/>
              </a:spcAft>
            </a:pPr>
            <a:r>
              <a:rPr lang="en-US" sz="2400" b="1">
                <a:solidFill>
                  <a:srgbClr val="FFFF00"/>
                </a:solidFill>
              </a:rPr>
              <a:t>Zech 2:</a:t>
            </a:r>
            <a:r>
              <a:rPr lang="en-US" sz="2400"/>
              <a:t> Angels involved in the security of Jerusalem and assisting Jews who want to return to the land.</a:t>
            </a:r>
          </a:p>
          <a:p>
            <a:pPr>
              <a:lnSpc>
                <a:spcPct val="90000"/>
              </a:lnSpc>
              <a:spcAft>
                <a:spcPct val="45000"/>
              </a:spcAft>
            </a:pPr>
            <a:r>
              <a:rPr lang="en-US" sz="2400" b="1">
                <a:solidFill>
                  <a:srgbClr val="FFFF00"/>
                </a:solidFill>
              </a:rPr>
              <a:t>Zech 3:</a:t>
            </a:r>
            <a:r>
              <a:rPr lang="en-US" sz="2400"/>
              <a:t> An angel stands up for the Jews and rebukes the adversaries. Assisting angels change Joshua’s clothes. Angels watching over the capstone.</a:t>
            </a:r>
          </a:p>
          <a:p>
            <a:pPr>
              <a:lnSpc>
                <a:spcPct val="90000"/>
              </a:lnSpc>
              <a:spcAft>
                <a:spcPct val="45000"/>
              </a:spcAft>
            </a:pPr>
            <a:r>
              <a:rPr lang="en-US" sz="2400" b="1">
                <a:solidFill>
                  <a:srgbClr val="FFFF00"/>
                </a:solidFill>
              </a:rPr>
              <a:t>Zech 4:</a:t>
            </a:r>
            <a:r>
              <a:rPr lang="en-US" sz="2400"/>
              <a:t> Angels involved in removing the mountain and rejoicing in the temple work!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5285"/>
            <a:ext cx="5562600" cy="1219200"/>
          </a:xfrm>
        </p:spPr>
        <p:txBody>
          <a:bodyPr/>
          <a:lstStyle/>
          <a:p>
            <a:r>
              <a:rPr lang="en-US" b="1" dirty="0">
                <a:solidFill>
                  <a:srgbClr val="62E6F8"/>
                </a:solidFill>
              </a:rPr>
              <a:t>Angels throughout the Bible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41224"/>
            <a:ext cx="8229600" cy="45720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sz="2800" b="1" dirty="0">
                <a:solidFill>
                  <a:srgbClr val="FFFF00"/>
                </a:solidFill>
              </a:rPr>
              <a:t>2 </a:t>
            </a:r>
            <a:r>
              <a:rPr lang="en-US" sz="2800" b="1" dirty="0" err="1">
                <a:solidFill>
                  <a:srgbClr val="FFFF00"/>
                </a:solidFill>
              </a:rPr>
              <a:t>Chron</a:t>
            </a:r>
            <a:r>
              <a:rPr lang="en-US" sz="2800" b="1" dirty="0">
                <a:solidFill>
                  <a:srgbClr val="FFFF00"/>
                </a:solidFill>
              </a:rPr>
              <a:t> 16:9</a:t>
            </a:r>
            <a:r>
              <a:rPr lang="en-US" sz="2800" dirty="0"/>
              <a:t>  The eyes of the Lord run to and fro throughout the whole earth </a:t>
            </a:r>
          </a:p>
          <a:p>
            <a:pPr>
              <a:spcAft>
                <a:spcPct val="40000"/>
              </a:spcAft>
            </a:pPr>
            <a:r>
              <a:rPr lang="en-US" sz="2800" b="1" dirty="0">
                <a:solidFill>
                  <a:srgbClr val="FFFF00"/>
                </a:solidFill>
              </a:rPr>
              <a:t>Dan 4:17</a:t>
            </a:r>
            <a:r>
              <a:rPr lang="en-US" sz="2800" dirty="0"/>
              <a:t>  'This decision is by the decree of the watchers, and the sentence by the word of the holy ones…</a:t>
            </a:r>
          </a:p>
          <a:p>
            <a:pPr>
              <a:spcAft>
                <a:spcPct val="40000"/>
              </a:spcAft>
            </a:pPr>
            <a:r>
              <a:rPr lang="en-US" sz="2800" b="1" dirty="0" err="1">
                <a:solidFill>
                  <a:srgbClr val="FFFF00"/>
                </a:solidFill>
              </a:rPr>
              <a:t>Heb</a:t>
            </a:r>
            <a:r>
              <a:rPr lang="en-US" sz="2800" b="1" dirty="0">
                <a:solidFill>
                  <a:srgbClr val="FFFF00"/>
                </a:solidFill>
              </a:rPr>
              <a:t> 1:14</a:t>
            </a:r>
            <a:r>
              <a:rPr lang="en-US" sz="2800" dirty="0"/>
              <a:t>  Are they not all ministering spirits sent forth to minister for those who will inherit salvation.</a:t>
            </a:r>
            <a:endParaRPr lang="en-US" dirty="0"/>
          </a:p>
        </p:txBody>
      </p:sp>
      <p:pic>
        <p:nvPicPr>
          <p:cNvPr id="16386" name="Picture 2" descr="http://s1.hubimg.com/u/1528936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8547"/>
            <a:ext cx="2746375" cy="183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457200"/>
            <a:ext cx="3505200" cy="1112838"/>
          </a:xfrm>
        </p:spPr>
        <p:txBody>
          <a:bodyPr/>
          <a:lstStyle/>
          <a:p>
            <a:r>
              <a:rPr lang="en-US" b="1" dirty="0">
                <a:solidFill>
                  <a:srgbClr val="62E6F8"/>
                </a:solidFill>
              </a:rPr>
              <a:t>No different today!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3332"/>
            <a:ext cx="8229600" cy="4348163"/>
          </a:xfrm>
        </p:spPr>
        <p:txBody>
          <a:bodyPr/>
          <a:lstStyle/>
          <a:p>
            <a:r>
              <a:rPr lang="en-US" dirty="0"/>
              <a:t>Angels involved in the political events</a:t>
            </a:r>
          </a:p>
          <a:p>
            <a:r>
              <a:rPr lang="en-US" dirty="0"/>
              <a:t>Angels protecting God’s family: in our homes and when we travel</a:t>
            </a:r>
          </a:p>
          <a:p>
            <a:r>
              <a:rPr lang="en-US" dirty="0"/>
              <a:t>Angels pleading to God on our behalf</a:t>
            </a:r>
          </a:p>
          <a:p>
            <a:r>
              <a:rPr lang="en-US" dirty="0"/>
              <a:t>Angels guide us in our walk to the Kingdom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52400"/>
            <a:ext cx="1757562" cy="2148131"/>
          </a:xfrm>
          <a:prstGeom prst="rect">
            <a:avLst/>
          </a:prstGeom>
        </p:spPr>
      </p:pic>
      <p:pic>
        <p:nvPicPr>
          <p:cNvPr id="17410" name="Picture 2" descr="http://3.bp.blogspot.com/-qxkh2cdIGRo/URZkaXYkxtI/AAAAAAAAAL8/fWbdU2mfkRE/s640/Angel+of+the+Lo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" y="136769"/>
            <a:ext cx="2698493" cy="18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969323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Luke 20:35-36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4114800"/>
          </a:xfrm>
        </p:spPr>
        <p:txBody>
          <a:bodyPr>
            <a:normAutofit/>
          </a:bodyPr>
          <a:lstStyle/>
          <a:p>
            <a:pPr marL="0" indent="227013">
              <a:buNone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entury" panose="02040604050505020304" pitchFamily="18" charset="0"/>
              </a:rPr>
              <a:t>35  "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/>
                <a:latin typeface="Century" panose="02040604050505020304" pitchFamily="18" charset="0"/>
              </a:rPr>
              <a:t>But those who are counted worthy to attain that age, and the resurrection from the dead, neither marry nor are given in marriage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entury" panose="02040604050505020304" pitchFamily="18" charset="0"/>
              </a:rPr>
              <a:t>;</a:t>
            </a:r>
          </a:p>
          <a:p>
            <a:pPr marL="0" indent="227013">
              <a:buNone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entury" panose="02040604050505020304" pitchFamily="18" charset="0"/>
              </a:rPr>
              <a:t>36  "nor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/>
                <a:latin typeface="Century" panose="02040604050505020304" pitchFamily="18" charset="0"/>
              </a:rPr>
              <a:t>can they die anymore, </a:t>
            </a:r>
            <a:r>
              <a:rPr lang="en-US" b="1" dirty="0">
                <a:solidFill>
                  <a:srgbClr val="0000FF"/>
                </a:solidFill>
                <a:effectLst/>
                <a:latin typeface="Century" panose="02040604050505020304" pitchFamily="18" charset="0"/>
              </a:rPr>
              <a:t>for they are equal to the angels and are sons of God, being sons of the resurrection.</a:t>
            </a:r>
            <a:endParaRPr lang="en-US" dirty="0">
              <a:solidFill>
                <a:srgbClr val="0000FF"/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We hope to be equal to Angels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6306468"/>
            <a:ext cx="8153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We will behave like angels. Now is our practice time!</a:t>
            </a:r>
          </a:p>
        </p:txBody>
      </p:sp>
    </p:spTree>
    <p:extLst>
      <p:ext uri="{BB962C8B-B14F-4D97-AF65-F5344CB8AC3E}">
        <p14:creationId xmlns:p14="http://schemas.microsoft.com/office/powerpoint/2010/main" val="25582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56381"/>
            <a:ext cx="5715000" cy="1828800"/>
          </a:xfrm>
        </p:spPr>
        <p:txBody>
          <a:bodyPr/>
          <a:lstStyle/>
          <a:p>
            <a:r>
              <a:rPr lang="en-US" sz="4000" b="1" dirty="0">
                <a:solidFill>
                  <a:srgbClr val="62E6F8"/>
                </a:solidFill>
              </a:rPr>
              <a:t>What Angels do now, </a:t>
            </a:r>
            <a:br>
              <a:rPr lang="en-US" sz="4000" b="1" dirty="0">
                <a:solidFill>
                  <a:srgbClr val="62E6F8"/>
                </a:solidFill>
              </a:rPr>
            </a:br>
            <a:r>
              <a:rPr lang="en-US" sz="4000" b="1" dirty="0">
                <a:solidFill>
                  <a:srgbClr val="62E6F8"/>
                </a:solidFill>
              </a:rPr>
              <a:t>we hope to do in the Kingdom!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0"/>
            <a:ext cx="7315200" cy="4049713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b="1" dirty="0" err="1">
                <a:solidFill>
                  <a:srgbClr val="92D050"/>
                </a:solidFill>
              </a:rPr>
              <a:t>Psa</a:t>
            </a:r>
            <a:r>
              <a:rPr lang="en-US" b="1" dirty="0">
                <a:solidFill>
                  <a:srgbClr val="92D050"/>
                </a:solidFill>
              </a:rPr>
              <a:t> 103:20-22</a:t>
            </a:r>
            <a:r>
              <a:rPr lang="en-US" dirty="0">
                <a:solidFill>
                  <a:srgbClr val="92D050"/>
                </a:solidFill>
              </a:rPr>
              <a:t>  </a:t>
            </a:r>
            <a:r>
              <a:rPr lang="en-US" dirty="0"/>
              <a:t>God’s ministers who excel in strength and do God’s word and do His pleasure.</a:t>
            </a:r>
          </a:p>
          <a:p>
            <a:pPr>
              <a:spcAft>
                <a:spcPct val="30000"/>
              </a:spcAft>
            </a:pPr>
            <a:r>
              <a:rPr lang="en-US" b="1" dirty="0" err="1">
                <a:solidFill>
                  <a:srgbClr val="92D050"/>
                </a:solidFill>
              </a:rPr>
              <a:t>Heb</a:t>
            </a:r>
            <a:r>
              <a:rPr lang="en-US" b="1" dirty="0">
                <a:solidFill>
                  <a:srgbClr val="92D050"/>
                </a:solidFill>
              </a:rPr>
              <a:t> 1:14</a:t>
            </a:r>
            <a:r>
              <a:rPr lang="en-US" dirty="0">
                <a:solidFill>
                  <a:srgbClr val="92D050"/>
                </a:solidFill>
              </a:rPr>
              <a:t>  </a:t>
            </a:r>
            <a:r>
              <a:rPr lang="en-US" dirty="0"/>
              <a:t>Ministering spirits sent forth to minister for those who will inherit salvation.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18434" name="Picture 2" descr="https://encrypted-tbn0.gstatic.com/images?q=tbn:ANd9GcQstbtt6V5wRW81O1VBTe6n5YCQhEyZaUa_JaHgIkGCFJeeDvl_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714198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5774532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This is our practice time!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410200" cy="990600"/>
          </a:xfrm>
        </p:spPr>
        <p:txBody>
          <a:bodyPr/>
          <a:lstStyle/>
          <a:p>
            <a:r>
              <a:rPr lang="en-US" b="1" dirty="0">
                <a:solidFill>
                  <a:srgbClr val="62E6F8"/>
                </a:solidFill>
              </a:rPr>
              <a:t>Angels are here right now!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1910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sz="2800" dirty="0"/>
              <a:t>They hear what we say and </a:t>
            </a:r>
            <a:r>
              <a:rPr lang="en-US" sz="2800" dirty="0" smtClean="0"/>
              <a:t>                                  think (</a:t>
            </a:r>
            <a:r>
              <a:rPr lang="en-US" sz="2800" dirty="0"/>
              <a:t>Gen 18:12-13; 1 Pet 3:6</a:t>
            </a:r>
            <a:r>
              <a:rPr lang="en-US" sz="2800" dirty="0" smtClean="0"/>
              <a:t>;                             </a:t>
            </a:r>
            <a:r>
              <a:rPr lang="en-US" sz="2800" dirty="0" err="1"/>
              <a:t>Lk</a:t>
            </a:r>
            <a:r>
              <a:rPr lang="en-US" sz="2800" dirty="0"/>
              <a:t> 24:6-7)</a:t>
            </a:r>
          </a:p>
          <a:p>
            <a:pPr>
              <a:spcAft>
                <a:spcPct val="30000"/>
              </a:spcAft>
            </a:pPr>
            <a:r>
              <a:rPr lang="en-US" sz="2800" dirty="0"/>
              <a:t>They rejoice when we make good choices (Luke 15:10), disappointed when we don’t</a:t>
            </a:r>
          </a:p>
          <a:p>
            <a:pPr>
              <a:spcAft>
                <a:spcPct val="30000"/>
              </a:spcAft>
            </a:pPr>
            <a:r>
              <a:rPr lang="en-US" sz="2800" dirty="0"/>
              <a:t>They watch the way we treat each other</a:t>
            </a:r>
          </a:p>
          <a:p>
            <a:pPr>
              <a:spcAft>
                <a:spcPct val="30000"/>
              </a:spcAft>
            </a:pPr>
            <a:r>
              <a:rPr lang="en-US" sz="2800" dirty="0"/>
              <a:t>They know what we do in our homes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55626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Don’t disappoint them!</a:t>
            </a:r>
          </a:p>
        </p:txBody>
      </p:sp>
      <p:pic>
        <p:nvPicPr>
          <p:cNvPr id="19458" name="Picture 2" descr="http://godspeaking.files.wordpress.com/2012/01/elish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1"/>
            <a:ext cx="2314575" cy="26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3.gstatic.com/images?q=tbn:ANd9GcS4xGRh3m-pMu2Fe3RQEPNJSamnaTRREpf33cR75nNg7QrRFO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16419" y="-1116420"/>
            <a:ext cx="6911161" cy="914400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4225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Christadelphian writers who </a:t>
            </a:r>
            <a:b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cover the historical application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1981200"/>
            <a:ext cx="670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406400" eaLnBrk="1" hangingPunct="1"/>
            <a:r>
              <a:rPr lang="en-US" b="1" dirty="0">
                <a:solidFill>
                  <a:srgbClr val="996633"/>
                </a:solidFill>
              </a:rPr>
              <a:t>Edward Whittaker in Testimony 	Magazine (June 1985)</a:t>
            </a:r>
          </a:p>
          <a:p>
            <a:pPr marL="406400" indent="-406400" eaLnBrk="1" hangingPunct="1"/>
            <a:r>
              <a:rPr lang="en-US" b="1" dirty="0" smtClean="0">
                <a:solidFill>
                  <a:srgbClr val="996633"/>
                </a:solidFill>
              </a:rPr>
              <a:t>W. H. </a:t>
            </a:r>
            <a:r>
              <a:rPr lang="en-US" b="1" dirty="0" err="1" smtClean="0">
                <a:solidFill>
                  <a:srgbClr val="996633"/>
                </a:solidFill>
              </a:rPr>
              <a:t>Boulton</a:t>
            </a:r>
            <a:r>
              <a:rPr lang="en-US" b="1" dirty="0" smtClean="0">
                <a:solidFill>
                  <a:srgbClr val="996633"/>
                </a:solidFill>
              </a:rPr>
              <a:t> in the 1907 	Christadelphian Magazine</a:t>
            </a:r>
          </a:p>
          <a:p>
            <a:pPr marL="406400" indent="-406400" eaLnBrk="1" hangingPunct="1"/>
            <a:r>
              <a:rPr lang="en-US" b="1" dirty="0" smtClean="0">
                <a:solidFill>
                  <a:srgbClr val="996633"/>
                </a:solidFill>
              </a:rPr>
              <a:t>C.C. Walker in </a:t>
            </a:r>
            <a:r>
              <a:rPr lang="en-US" b="1" u="sng" dirty="0" smtClean="0">
                <a:solidFill>
                  <a:srgbClr val="996633"/>
                </a:solidFill>
              </a:rPr>
              <a:t>Theophany</a:t>
            </a:r>
          </a:p>
          <a:p>
            <a:pPr marL="406400" indent="-406400" eaLnBrk="1" hangingPunct="1"/>
            <a:r>
              <a:rPr lang="en-US" b="1" dirty="0" smtClean="0">
                <a:solidFill>
                  <a:srgbClr val="996633"/>
                </a:solidFill>
              </a:rPr>
              <a:t>Geoff &amp; Ray Walker in </a:t>
            </a:r>
            <a:r>
              <a:rPr lang="en-US" b="1" u="sng" dirty="0" smtClean="0">
                <a:solidFill>
                  <a:srgbClr val="996633"/>
                </a:solidFill>
              </a:rPr>
              <a:t>The </a:t>
            </a:r>
            <a:r>
              <a:rPr lang="en-US" b="1" dirty="0" smtClean="0">
                <a:solidFill>
                  <a:srgbClr val="996633"/>
                </a:solidFill>
              </a:rPr>
              <a:t>	</a:t>
            </a:r>
            <a:r>
              <a:rPr lang="en-US" b="1" u="sng" dirty="0" smtClean="0">
                <a:solidFill>
                  <a:srgbClr val="996633"/>
                </a:solidFill>
              </a:rPr>
              <a:t>Second Exodus </a:t>
            </a:r>
          </a:p>
        </p:txBody>
      </p:sp>
    </p:spTree>
    <p:extLst>
      <p:ext uri="{BB962C8B-B14F-4D97-AF65-F5344CB8AC3E}">
        <p14:creationId xmlns:p14="http://schemas.microsoft.com/office/powerpoint/2010/main" val="962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943231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Long-term Fulfillment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65714" cy="4800600"/>
          </a:xfrm>
        </p:spPr>
        <p:txBody>
          <a:bodyPr/>
          <a:lstStyle/>
          <a:p>
            <a:r>
              <a:rPr lang="en-US" sz="3000" dirty="0" smtClean="0"/>
              <a:t>The Jews today will not                                       succeed by their own might &amp; power, but God’s spirit will deliver them again &amp; build Ezekiel’s temple in the land</a:t>
            </a:r>
          </a:p>
          <a:p>
            <a:r>
              <a:rPr lang="en-US" sz="3000" dirty="0" smtClean="0"/>
              <a:t>The mountain of Muslim opposition will be removed &amp; Abraham’s descendants will inherit the land</a:t>
            </a:r>
          </a:p>
          <a:p>
            <a:r>
              <a:rPr lang="en-US" sz="3000" dirty="0" smtClean="0"/>
              <a:t>The Angels will bring about these events today, just as they did years ago</a:t>
            </a:r>
          </a:p>
          <a:p>
            <a:endParaRPr lang="en-US" dirty="0"/>
          </a:p>
        </p:txBody>
      </p:sp>
      <p:pic>
        <p:nvPicPr>
          <p:cNvPr id="20482" name="Picture 2" descr="https://sphotos-b.xx.fbcdn.net/hphotos-ash4/p480x480/375800_409277515846841_48683192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"/>
          <a:stretch/>
        </p:blipFill>
        <p:spPr bwMode="auto">
          <a:xfrm>
            <a:off x="5491125" y="152400"/>
            <a:ext cx="3403189" cy="21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 cstate="print"/>
          <a:srcRect l="1270" t="1643" r="3492" b="4723"/>
          <a:stretch>
            <a:fillRect/>
          </a:stretch>
        </p:blipFill>
        <p:spPr bwMode="auto">
          <a:xfrm>
            <a:off x="0" y="0"/>
            <a:ext cx="9144000" cy="689152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EraserDust" pitchFamily="34" charset="0"/>
              </a:rPr>
              <a:t>Lessons from Today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Our God will rebuke </a:t>
            </a:r>
            <a:r>
              <a:rPr lang="en-US" dirty="0">
                <a:solidFill>
                  <a:srgbClr val="FFC000"/>
                </a:solidFill>
                <a:latin typeface="EraserDust" panose="020C0804040000000001" pitchFamily="34" charset="0"/>
              </a:rPr>
              <a:t>our adversaries and bless our work today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EraserDust" panose="020C0804040000000001" pitchFamily="34" charset="0"/>
              </a:rPr>
              <a:t>The angels are watching over our ecclesial work and will make sure God’s house is assembled in the kingdom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Remember…it’s God’s spirit, not our might, that keeps our ecclesial lights shining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It is only by God’s grace that we will fit into His spiritual house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The Angels work for us 24 – 7 – 365.  They want us to make it.  Don’t let them down!</a:t>
            </a:r>
          </a:p>
          <a:p>
            <a:pPr hangingPunc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28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643" r="3493" b="4723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EraserDust" pitchFamily="34" charset="0"/>
              </a:rPr>
              <a:t>Lessons from Today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b="1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 </a:t>
            </a: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God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1893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45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55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1910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 17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38101" y="6203657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542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50875"/>
          </a:xfrm>
        </p:spPr>
        <p:txBody>
          <a:bodyPr/>
          <a:lstStyle/>
          <a:p>
            <a:r>
              <a:rPr lang="en-US" sz="5400" b="1">
                <a:solidFill>
                  <a:srgbClr val="CB06E6"/>
                </a:solidFill>
              </a:rPr>
              <a:t>Lessons for Us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52600"/>
            <a:ext cx="7489825" cy="4341813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>
                <a:solidFill>
                  <a:srgbClr val="6C4800"/>
                </a:solidFill>
              </a:rPr>
              <a:t>Remember…it’s God’s spirit, not our might, that keeps our ecclesial lights shining</a:t>
            </a:r>
          </a:p>
          <a:p>
            <a:pPr>
              <a:spcAft>
                <a:spcPct val="30000"/>
              </a:spcAft>
            </a:pPr>
            <a:r>
              <a:rPr lang="en-US">
                <a:solidFill>
                  <a:srgbClr val="6C4800"/>
                </a:solidFill>
              </a:rPr>
              <a:t>It is only by God’s grace that we will fit into His spiritual house</a:t>
            </a:r>
          </a:p>
          <a:p>
            <a:pPr>
              <a:spcAft>
                <a:spcPct val="30000"/>
              </a:spcAft>
            </a:pPr>
            <a:r>
              <a:rPr lang="en-US">
                <a:solidFill>
                  <a:srgbClr val="6C4800"/>
                </a:solidFill>
              </a:rPr>
              <a:t>The Angels work for us 24 – 7 – 365.  They want us to make it.                Don’t let them down!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848600" cy="1166813"/>
          </a:xfrm>
        </p:spPr>
        <p:txBody>
          <a:bodyPr/>
          <a:lstStyle/>
          <a:p>
            <a:r>
              <a:rPr lang="en-US" sz="3800" b="1" dirty="0" err="1">
                <a:solidFill>
                  <a:srgbClr val="DC00DC"/>
                </a:solidFill>
                <a:latin typeface="Comic Sans MS" panose="030F0702030302020204" pitchFamily="66" charset="0"/>
              </a:rPr>
              <a:t>Christadelphian</a:t>
            </a:r>
            <a:r>
              <a:rPr lang="en-US" sz="3800" b="1" dirty="0">
                <a:solidFill>
                  <a:srgbClr val="DC00DC"/>
                </a:solidFill>
                <a:latin typeface="Comic Sans MS" panose="030F0702030302020204" pitchFamily="66" charset="0"/>
              </a:rPr>
              <a:t> writers who </a:t>
            </a:r>
            <a:br>
              <a:rPr lang="en-US" sz="3800" b="1" dirty="0">
                <a:solidFill>
                  <a:srgbClr val="DC00DC"/>
                </a:solidFill>
                <a:latin typeface="Comic Sans MS" panose="030F0702030302020204" pitchFamily="66" charset="0"/>
              </a:rPr>
            </a:br>
            <a:r>
              <a:rPr lang="en-US" sz="3800" b="1" dirty="0">
                <a:solidFill>
                  <a:srgbClr val="DC00DC"/>
                </a:solidFill>
                <a:latin typeface="Comic Sans MS" panose="030F0702030302020204" pitchFamily="66" charset="0"/>
              </a:rPr>
              <a:t>cover the historical application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8077200" cy="3810000"/>
          </a:xfrm>
        </p:spPr>
        <p:txBody>
          <a:bodyPr/>
          <a:lstStyle/>
          <a:p>
            <a:r>
              <a:rPr lang="en-US" b="1" dirty="0"/>
              <a:t>Edward Whittaker in Testimony Magazine articles (June 1985)</a:t>
            </a:r>
          </a:p>
          <a:p>
            <a:r>
              <a:rPr lang="en-US" b="1" dirty="0" smtClean="0"/>
              <a:t>W</a:t>
            </a:r>
            <a:r>
              <a:rPr lang="en-US" b="1" dirty="0"/>
              <a:t>. H. </a:t>
            </a:r>
            <a:r>
              <a:rPr lang="en-US" b="1" dirty="0" err="1"/>
              <a:t>Boulton</a:t>
            </a:r>
            <a:r>
              <a:rPr lang="en-US" b="1" dirty="0"/>
              <a:t> in the 1907 </a:t>
            </a:r>
            <a:r>
              <a:rPr lang="en-US" b="1" dirty="0" err="1"/>
              <a:t>Christadelphian</a:t>
            </a:r>
            <a:r>
              <a:rPr lang="en-US" b="1" dirty="0"/>
              <a:t> Magazine</a:t>
            </a:r>
          </a:p>
          <a:p>
            <a:r>
              <a:rPr lang="en-US" b="1" dirty="0"/>
              <a:t>C.C. Walker in </a:t>
            </a:r>
            <a:r>
              <a:rPr lang="en-US" b="1" u="sng" dirty="0"/>
              <a:t>Theophany</a:t>
            </a:r>
          </a:p>
          <a:p>
            <a:r>
              <a:rPr lang="en-US" b="1" dirty="0" smtClean="0"/>
              <a:t>Geoff </a:t>
            </a:r>
            <a:r>
              <a:rPr lang="en-US" b="1" dirty="0"/>
              <a:t>&amp; Ray Walker in </a:t>
            </a:r>
            <a:r>
              <a:rPr lang="en-US" b="1" u="sng" dirty="0"/>
              <a:t>The Second Exodus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The 5</a:t>
            </a:r>
            <a:r>
              <a:rPr lang="en-US" sz="6000" b="1" baseline="30000" dirty="0">
                <a:solidFill>
                  <a:srgbClr val="C00000"/>
                </a:solidFill>
              </a:rPr>
              <a:t>th</a:t>
            </a:r>
            <a:r>
              <a:rPr lang="en-US" sz="6000" b="1" dirty="0">
                <a:solidFill>
                  <a:srgbClr val="C00000"/>
                </a:solidFill>
              </a:rPr>
              <a:t> Vision</a:t>
            </a: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99263"/>
              </p:ext>
            </p:extLst>
          </p:nvPr>
        </p:nvGraphicFramePr>
        <p:xfrm>
          <a:off x="4419600" y="1246263"/>
          <a:ext cx="460216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hoto Editor Photo" r:id="rId3" imgW="5276190" imgH="6114286" progId="MSPhotoEd.3">
                  <p:embed/>
                </p:oleObj>
              </mc:Choice>
              <mc:Fallback>
                <p:oleObj name="Photo Editor Photo" r:id="rId3" imgW="5276190" imgH="611428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46263"/>
                        <a:ext cx="4602163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1354" y="1981200"/>
            <a:ext cx="398584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What Zechariah saw:</a:t>
            </a:r>
          </a:p>
          <a:p>
            <a:pPr marL="227013" indent="-227013" eaLnBrk="1" hangingPunct="1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Arial" panose="020B0604020202020204" pitchFamily="34" charset="0"/>
              </a:rPr>
              <a:t>Lampstand </a:t>
            </a:r>
            <a:r>
              <a:rPr lang="en-US" sz="2800" dirty="0">
                <a:latin typeface="Arial" panose="020B0604020202020204" pitchFamily="34" charset="0"/>
              </a:rPr>
              <a:t>with a </a:t>
            </a:r>
            <a:r>
              <a:rPr lang="en-US" sz="2800" dirty="0" smtClean="0">
                <a:latin typeface="Arial" panose="020B0604020202020204" pitchFamily="34" charset="0"/>
              </a:rPr>
              <a:t> bowl </a:t>
            </a:r>
            <a:r>
              <a:rPr lang="en-US" sz="2800" dirty="0">
                <a:latin typeface="Arial" panose="020B0604020202020204" pitchFamily="34" charset="0"/>
              </a:rPr>
              <a:t>on top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anose="020B0604020202020204" pitchFamily="34" charset="0"/>
              </a:rPr>
              <a:t> 7 lamps and 7 pipes</a:t>
            </a:r>
          </a:p>
          <a:p>
            <a:pPr marL="227013" indent="-227013" eaLnBrk="1" hangingPunct="1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Arial" panose="020B0604020202020204" pitchFamily="34" charset="0"/>
              </a:rPr>
              <a:t>2 </a:t>
            </a:r>
            <a:r>
              <a:rPr lang="en-US" sz="2800" dirty="0">
                <a:latin typeface="Arial" panose="020B0604020202020204" pitchFamily="34" charset="0"/>
              </a:rPr>
              <a:t>olive trees dripping </a:t>
            </a:r>
            <a:r>
              <a:rPr lang="en-US" sz="2800" dirty="0" smtClean="0">
                <a:latin typeface="Arial" panose="020B0604020202020204" pitchFamily="34" charset="0"/>
              </a:rPr>
              <a:t>oil </a:t>
            </a:r>
            <a:r>
              <a:rPr lang="en-US" sz="2800" dirty="0">
                <a:latin typeface="Arial" panose="020B0604020202020204" pitchFamily="34" charset="0"/>
              </a:rPr>
              <a:t>through 2 pipes into </a:t>
            </a:r>
            <a:r>
              <a:rPr lang="en-US" sz="2800" dirty="0" smtClean="0">
                <a:latin typeface="Arial" panose="020B0604020202020204" pitchFamily="34" charset="0"/>
              </a:rPr>
              <a:t>the bowl</a:t>
            </a:r>
            <a:endParaRPr 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What’s missing in this vision as compared to the tabernacle?</a:t>
            </a:r>
          </a:p>
        </p:txBody>
      </p:sp>
      <p:pic>
        <p:nvPicPr>
          <p:cNvPr id="614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09800"/>
            <a:ext cx="3551238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648200" y="2286000"/>
            <a:ext cx="41148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/>
              <a:t>We have….</a:t>
            </a:r>
          </a:p>
          <a:p>
            <a:pPr>
              <a:buFontTx/>
              <a:buChar char="•"/>
            </a:pPr>
            <a:r>
              <a:rPr lang="en-US" sz="2800" dirty="0"/>
              <a:t> Lampstand</a:t>
            </a:r>
          </a:p>
          <a:p>
            <a:pPr>
              <a:buFontTx/>
              <a:buChar char="•"/>
            </a:pPr>
            <a:r>
              <a:rPr lang="en-US" sz="2800" dirty="0"/>
              <a:t> Lamps</a:t>
            </a:r>
          </a:p>
          <a:p>
            <a:pPr>
              <a:buFontTx/>
              <a:buChar char="•"/>
            </a:pPr>
            <a:r>
              <a:rPr lang="en-US" sz="2800" dirty="0"/>
              <a:t> Oil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What’s missing?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No human effort to supply the oil!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Components</a:t>
            </a:r>
            <a:b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of the vision</a:t>
            </a:r>
            <a:r>
              <a:rPr lang="en-US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4196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b="1" dirty="0">
                <a:solidFill>
                  <a:srgbClr val="0000CC"/>
                </a:solidFill>
              </a:rPr>
              <a:t>Lampstand</a:t>
            </a:r>
            <a:r>
              <a:rPr lang="en-US" dirty="0"/>
              <a:t> = one community of believers</a:t>
            </a:r>
          </a:p>
          <a:p>
            <a:pPr>
              <a:spcAft>
                <a:spcPct val="30000"/>
              </a:spcAft>
            </a:pPr>
            <a:r>
              <a:rPr lang="en-US" b="1" dirty="0">
                <a:solidFill>
                  <a:srgbClr val="0000CC"/>
                </a:solidFill>
              </a:rPr>
              <a:t>7 Lamps</a:t>
            </a:r>
            <a:r>
              <a:rPr lang="en-US" dirty="0"/>
              <a:t> = individual </a:t>
            </a:r>
            <a:r>
              <a:rPr lang="en-US" dirty="0" err="1"/>
              <a:t>ecclesias</a:t>
            </a:r>
            <a:r>
              <a:rPr lang="en-US" dirty="0"/>
              <a:t> or pockets of believers (Rev 1:20)</a:t>
            </a:r>
          </a:p>
          <a:p>
            <a:pPr>
              <a:spcAft>
                <a:spcPct val="30000"/>
              </a:spcAft>
            </a:pPr>
            <a:r>
              <a:rPr lang="en-US" b="1" dirty="0">
                <a:solidFill>
                  <a:srgbClr val="0000CC"/>
                </a:solidFill>
              </a:rPr>
              <a:t>Lights</a:t>
            </a:r>
            <a:r>
              <a:rPr lang="en-US" dirty="0"/>
              <a:t> = revealing of God’s character and purpose to unbelievers &amp; believers       (Mat 5:14-15)</a:t>
            </a:r>
          </a:p>
          <a:p>
            <a:pPr>
              <a:spcAft>
                <a:spcPct val="30000"/>
              </a:spcAft>
            </a:pPr>
            <a:r>
              <a:rPr lang="en-US" b="1" dirty="0">
                <a:solidFill>
                  <a:srgbClr val="0000CC"/>
                </a:solidFill>
              </a:rPr>
              <a:t>Oil</a:t>
            </a:r>
            <a:r>
              <a:rPr lang="en-US" dirty="0"/>
              <a:t> = God’s spirit at work in our lives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553200" cy="711200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The 2 Olive Trees?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 err="1">
                <a:solidFill>
                  <a:srgbClr val="00B050"/>
                </a:solidFill>
              </a:rPr>
              <a:t>Zerubabbel</a:t>
            </a:r>
            <a:r>
              <a:rPr lang="en-US" sz="3600" b="1" dirty="0">
                <a:solidFill>
                  <a:srgbClr val="00B050"/>
                </a:solidFill>
              </a:rPr>
              <a:t> &amp; Joshua</a:t>
            </a:r>
            <a:r>
              <a:rPr lang="en-US" dirty="0">
                <a:solidFill>
                  <a:srgbClr val="00B050"/>
                </a:solidFill>
              </a:rPr>
              <a:t>                        </a:t>
            </a:r>
            <a:r>
              <a:rPr lang="en-US" dirty="0"/>
              <a:t>(like the 2 witnesses of Rev 11:3-4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83058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The 2 Olive Branches (v.12)?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The </a:t>
            </a:r>
            <a:r>
              <a:rPr lang="en-US" sz="3200" i="1" dirty="0"/>
              <a:t>“two anointed ones”</a:t>
            </a:r>
            <a:r>
              <a:rPr lang="en-US" sz="3200" dirty="0"/>
              <a:t> </a:t>
            </a:r>
            <a:r>
              <a:rPr lang="en-US" sz="3200" i="1" dirty="0"/>
              <a:t>(Sons of oil)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" y="54102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</a:rPr>
              <a:t>Haggai &amp; Zechariah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was </a:t>
            </a:r>
            <a:r>
              <a:rPr lang="en-US" sz="4000" i="1">
                <a:solidFill>
                  <a:srgbClr val="FFFF00"/>
                </a:solidFill>
              </a:rPr>
              <a:t>the mountain</a:t>
            </a:r>
            <a:r>
              <a:rPr lang="en-US" sz="4000"/>
              <a:t> (v.7) that Zerubabbel faced at that time?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 marL="228600" indent="0" algn="ctr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chemeClr val="hlink"/>
                </a:solidFill>
              </a:rPr>
              <a:t>Ezra 4:23-24</a:t>
            </a:r>
          </a:p>
          <a:p>
            <a:pPr marL="228600" indent="0" algn="ctr">
              <a:lnSpc>
                <a:spcPct val="90000"/>
              </a:lnSpc>
              <a:buFontTx/>
              <a:buNone/>
            </a:pPr>
            <a:endParaRPr lang="en-US" sz="1200" b="1"/>
          </a:p>
          <a:p>
            <a:pPr marL="228600" indent="0">
              <a:lnSpc>
                <a:spcPct val="90000"/>
              </a:lnSpc>
              <a:buFontTx/>
              <a:buNone/>
            </a:pPr>
            <a:r>
              <a:rPr lang="en-US" sz="2800"/>
              <a:t>23	Now when the copy of King Artaxerxes' letter was read before Rehum, Shimshai the scribe, and their companions, they went up in haste to Jerusalem against the Jews, and </a:t>
            </a:r>
            <a:r>
              <a:rPr lang="en-US" sz="2800" b="1" i="1">
                <a:solidFill>
                  <a:srgbClr val="FFFF00"/>
                </a:solidFill>
              </a:rPr>
              <a:t>by force of arms made them cease.</a:t>
            </a:r>
          </a:p>
          <a:p>
            <a:pPr marL="228600" indent="0">
              <a:lnSpc>
                <a:spcPct val="90000"/>
              </a:lnSpc>
              <a:buFontTx/>
              <a:buNone/>
            </a:pPr>
            <a:r>
              <a:rPr lang="en-US" sz="2800"/>
              <a:t>24	Thus the work of the house of God which is at Jerusalem ceased, and it was discontinued until the second year of the reign of Darius king of Persia.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82399"/>
            <a:ext cx="5867400" cy="838200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</a:rPr>
              <a:t>The capstone</a:t>
            </a:r>
            <a:r>
              <a:rPr lang="en-US" dirty="0">
                <a:solidFill>
                  <a:schemeClr val="hlink"/>
                </a:solidFill>
              </a:rPr>
              <a:t> (v.7)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8980"/>
            <a:ext cx="7931150" cy="2509838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dirty="0"/>
              <a:t>Last stone lifted into place</a:t>
            </a:r>
          </a:p>
          <a:p>
            <a:pPr>
              <a:spcAft>
                <a:spcPct val="25000"/>
              </a:spcAft>
            </a:pPr>
            <a:r>
              <a:rPr lang="en-US" dirty="0"/>
              <a:t>It’s force was felt by every stone in the building and held everything in place</a:t>
            </a:r>
          </a:p>
          <a:p>
            <a:pPr>
              <a:spcAft>
                <a:spcPct val="25000"/>
              </a:spcAft>
            </a:pPr>
            <a:r>
              <a:rPr lang="en-US" dirty="0"/>
              <a:t>Shouts of </a:t>
            </a:r>
            <a:r>
              <a:rPr lang="en-US" i="1" dirty="0"/>
              <a:t>“grace, grace to it!”</a:t>
            </a:r>
            <a:endParaRPr lang="en-US" b="1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998177" y="3981084"/>
            <a:ext cx="5917223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000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God’s grace was all over this last stone because there was nothing the people could have done to deserve God’s kindness to them in letting them finish this house!</a:t>
            </a:r>
          </a:p>
          <a:p>
            <a:pPr>
              <a:spcBef>
                <a:spcPct val="50000"/>
              </a:spcBef>
            </a:pP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s://encrypted-tbn1.gstatic.com/images?q=tbn:ANd9GcSZjdtPjclR42omEjulIyHQW75zCcmFBVWWXi1JqXC3wTspSp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2" t="18198"/>
          <a:stretch/>
        </p:blipFill>
        <p:spPr bwMode="auto">
          <a:xfrm>
            <a:off x="6172200" y="182399"/>
            <a:ext cx="2819400" cy="19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2300" y="101803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Grace</a:t>
            </a:r>
            <a:endParaRPr lang="en-US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4" name="Picture 4" descr="http://empowermentsessions.com/wordpress/wp-content/uploads/2010/02/MoreGrace65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267200"/>
            <a:ext cx="2841625" cy="221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orah">
  <a:themeElements>
    <a:clrScheme name="Menorah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Menora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enorah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orah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orah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orah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orah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ame">
  <a:themeElements>
    <a:clrScheme name="Fla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Fl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Fla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unrise">
  <a:themeElements>
    <a:clrScheme name="Sunris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Sun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unris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encil">
  <a:themeElements>
    <a:clrScheme name="Penci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Pe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Pencil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cil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ci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cil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cil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Flame">
  <a:themeElements>
    <a:clrScheme name="1_Fla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1_Fl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1_Fla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la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la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la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la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Frax3</Template>
  <TotalTime>705</TotalTime>
  <Words>1190</Words>
  <Application>Microsoft Office PowerPoint</Application>
  <PresentationFormat>On-screen Show (4:3)</PresentationFormat>
  <Paragraphs>134</Paragraphs>
  <Slides>27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Menorah</vt:lpstr>
      <vt:lpstr>Mountain Top</vt:lpstr>
      <vt:lpstr>Flame</vt:lpstr>
      <vt:lpstr>Globe</vt:lpstr>
      <vt:lpstr>Sunrise</vt:lpstr>
      <vt:lpstr>Pencil</vt:lpstr>
      <vt:lpstr>1_Flame</vt:lpstr>
      <vt:lpstr>Textured</vt:lpstr>
      <vt:lpstr>QuickTime Picture</vt:lpstr>
      <vt:lpstr>Photo Editor Photo</vt:lpstr>
      <vt:lpstr>Bitmap Image</vt:lpstr>
      <vt:lpstr>Zechariah’s   Night Visions  (Zech. 1-6)</vt:lpstr>
      <vt:lpstr>Christadelphian writers who  cover the historical application</vt:lpstr>
      <vt:lpstr>Christadelphian writers who  cover the historical application</vt:lpstr>
      <vt:lpstr>The 5th Vision</vt:lpstr>
      <vt:lpstr>What’s missing in this vision as compared to the tabernacle?</vt:lpstr>
      <vt:lpstr>The Components  of the vision </vt:lpstr>
      <vt:lpstr>The 2 Olive Trees?</vt:lpstr>
      <vt:lpstr>What was the mountain (v.7) that Zerubabbel faced at that time?</vt:lpstr>
      <vt:lpstr>The capstone (v.7)</vt:lpstr>
      <vt:lpstr>God’s House will be Finished!</vt:lpstr>
      <vt:lpstr>Haggai 2:2-4</vt:lpstr>
      <vt:lpstr>Who has despised the  day of small things? </vt:lpstr>
      <vt:lpstr>Look at the Angels in Zechariah</vt:lpstr>
      <vt:lpstr>Involvement of the Angels</vt:lpstr>
      <vt:lpstr>Angels throughout the Bible</vt:lpstr>
      <vt:lpstr>No different today!</vt:lpstr>
      <vt:lpstr>Luke 20:35-36</vt:lpstr>
      <vt:lpstr>What Angels do now,  we hope to do in the Kingdom!</vt:lpstr>
      <vt:lpstr>Angels are here right now!</vt:lpstr>
      <vt:lpstr>The Long-term Fulfillment</vt:lpstr>
      <vt:lpstr>Lessons from Today </vt:lpstr>
      <vt:lpstr>PowerPoint Presentation</vt:lpstr>
      <vt:lpstr>Lessons from Today </vt:lpstr>
      <vt:lpstr>2</vt:lpstr>
      <vt:lpstr>2</vt:lpstr>
      <vt:lpstr>2</vt:lpstr>
      <vt:lpstr>Lessons for Us</vt:lpstr>
    </vt:vector>
  </TitlesOfParts>
  <Company>Crestwood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Styles</dc:creator>
  <cp:lastModifiedBy>Sue</cp:lastModifiedBy>
  <cp:revision>40</cp:revision>
  <dcterms:created xsi:type="dcterms:W3CDTF">2005-01-08T21:10:32Z</dcterms:created>
  <dcterms:modified xsi:type="dcterms:W3CDTF">2013-07-30T05:46:34Z</dcterms:modified>
</cp:coreProperties>
</file>