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47" r:id="rId2"/>
    <p:sldMasterId id="2147483749" r:id="rId3"/>
  </p:sldMasterIdLst>
  <p:notesMasterIdLst>
    <p:notesMasterId r:id="rId34"/>
  </p:notesMasterIdLst>
  <p:sldIdLst>
    <p:sldId id="256" r:id="rId4"/>
    <p:sldId id="287" r:id="rId5"/>
    <p:sldId id="257" r:id="rId6"/>
    <p:sldId id="288" r:id="rId7"/>
    <p:sldId id="277" r:id="rId8"/>
    <p:sldId id="259" r:id="rId9"/>
    <p:sldId id="278" r:id="rId10"/>
    <p:sldId id="264" r:id="rId11"/>
    <p:sldId id="279" r:id="rId12"/>
    <p:sldId id="260" r:id="rId13"/>
    <p:sldId id="261" r:id="rId14"/>
    <p:sldId id="296" r:id="rId15"/>
    <p:sldId id="297" r:id="rId16"/>
    <p:sldId id="262" r:id="rId17"/>
    <p:sldId id="263" r:id="rId18"/>
    <p:sldId id="265" r:id="rId19"/>
    <p:sldId id="266" r:id="rId20"/>
    <p:sldId id="298" r:id="rId21"/>
    <p:sldId id="267" r:id="rId22"/>
    <p:sldId id="289" r:id="rId23"/>
    <p:sldId id="276" r:id="rId24"/>
    <p:sldId id="290" r:id="rId25"/>
    <p:sldId id="270" r:id="rId26"/>
    <p:sldId id="292" r:id="rId27"/>
    <p:sldId id="293" r:id="rId28"/>
    <p:sldId id="294" r:id="rId29"/>
    <p:sldId id="291" r:id="rId30"/>
    <p:sldId id="295" r:id="rId31"/>
    <p:sldId id="284" r:id="rId32"/>
    <p:sldId id="28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FFFF61"/>
    <a:srgbClr val="FFFF33"/>
    <a:srgbClr val="FFFF00"/>
    <a:srgbClr val="FFFFAF"/>
    <a:srgbClr val="669900"/>
    <a:srgbClr val="993366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946C3-77B1-46E8-9120-2B648BF9E229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F92BB-275A-4EEA-8D39-7171FBA0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6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92BB-275A-4EEA-8D39-7171FBA00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44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54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52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8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92BB-275A-4EEA-8D39-7171FBA00F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7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8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92BB-275A-4EEA-8D39-7171FBA00F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1BF5235-40B3-42E7-BC09-920ED0832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DCAA7-7F67-45E8-9A7C-4C1772DA9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6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762000"/>
            <a:ext cx="1952625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705475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91F10-11B2-4121-B9EF-48FF8783F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A7EA8C-6DB8-4AEC-A522-2E4C22B6D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6B230-23BF-4461-86B2-6E183C386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5121F-5AA3-48AB-8109-7ED75B2D2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3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7A1F7-5FB0-49B1-A840-95923BF61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4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EEFC4-48A9-4032-8B9B-631A46A31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E68C5-F97A-4BF9-BC4E-9C51FF295F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8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02D65-3886-479A-B4E4-A1E7F003B0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3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2EC56-6575-49BF-930F-68C070AFE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3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80CCD-3D4E-47A9-AD9B-18465FE9F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03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ECDAA-059B-4A5A-BD7C-8490D61C39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77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5C0D3-5F47-402C-A151-D57DF2F0AB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16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7994-B72F-42D0-AEFF-EDE1FC24A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29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311614-B89A-482C-8B3C-80E7546CD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5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FF223E-C0A3-472F-8F1F-6CCA08C0D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96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308D2-817E-4F6B-A3B2-D8C94F511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80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7E904-5990-4C74-8D58-C9469322B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50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86316-1A4D-43DA-81DB-173E88F2DE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03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6C24B-F304-481B-8FBE-457EA7B33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45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1E122-A2E3-4AC4-9756-DA394B54F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8F96C-76BB-4F5E-83D5-D322EC8D96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8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26A23-6D26-42B9-8075-6BD2E8459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7010C-8B23-454A-A85F-9F02056DBC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6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3B8F7-55CE-4002-A124-A4D2E2357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62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BF41E-7251-49A5-A1A3-5D2C0D290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51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C6B85-61C4-4812-8262-9BAFC5510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97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AA0F0-9065-4BE2-B24D-3EC3DD8AA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6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36E666-E761-4441-BE80-2CD231176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1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DD53D-85D5-4DAA-A51A-DD64A19F6D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4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B9C32-C2B5-4B2A-BB39-7603EB2C5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BE86C-6ED4-429C-BC9A-2416CFD58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6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3CF43-9F91-437B-977A-3A478F0C9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DE1FF-4D8E-4842-BD09-7AEF2A7CC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3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F3E1-83C3-48A1-BEA3-7C98325A9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25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09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99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7230EF-0EDA-4940-B983-F4EA6E7F1A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4759" name="FormatShape" descr="SKIING" hidden="1"/>
          <p:cNvSpPr>
            <a:spLocks noChangeArrowheads="1"/>
          </p:cNvSpPr>
          <p:nvPr/>
        </p:nvSpPr>
        <p:spPr bwMode="auto">
          <a:xfrm>
            <a:off x="-10668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6B25095-49B7-4F3E-833F-40B47611CCC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82" r:id="rId12"/>
    <p:sldLayoutId id="214748378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9B53E5-5185-4B71-A1BE-69FBE0E235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oyfulheart.com/easter/images-tissot/tissot-chief-priests-ask-jesus-by-what-authority-741x52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15"/>
                    </a14:imgEffect>
                    <a14:imgEffect>
                      <a14:saturation sat="120000"/>
                    </a14:imgEffect>
                    <a14:imgEffect>
                      <a14:brightnessContrast bright="2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32"/>
            <a:ext cx="9144000" cy="6934200"/>
          </a:xfrm>
          <a:prstGeom prst="rect">
            <a:avLst/>
          </a:prstGeom>
          <a:noFill/>
          <a:effectLst>
            <a:glow rad="127000">
              <a:schemeClr val="accent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0"/>
            <a:ext cx="2971800" cy="1219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Delegation </a:t>
            </a:r>
            <a:r>
              <a:rPr lang="en-US" sz="3600" b="1" dirty="0">
                <a:solidFill>
                  <a:srgbClr val="663300"/>
                </a:solidFill>
                <a:latin typeface="Comic Sans MS" panose="030F0702030302020204" pitchFamily="66" charset="0"/>
              </a:rPr>
              <a:t>from Bethel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77348" y="-9832"/>
            <a:ext cx="3581400" cy="914400"/>
          </a:xfrm>
        </p:spPr>
        <p:txBody>
          <a:bodyPr/>
          <a:lstStyle/>
          <a:p>
            <a:r>
              <a:rPr lang="en-US" sz="6000" b="1" dirty="0" err="1" smtClean="0">
                <a:solidFill>
                  <a:srgbClr val="663300"/>
                </a:solidFill>
              </a:rPr>
              <a:t>Zech</a:t>
            </a:r>
            <a:r>
              <a:rPr lang="en-US" sz="6000" b="1" dirty="0" smtClean="0">
                <a:solidFill>
                  <a:srgbClr val="663300"/>
                </a:solidFill>
              </a:rPr>
              <a:t> 7</a:t>
            </a:r>
            <a:endParaRPr lang="en-US" sz="6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50195"/>
            <a:ext cx="6324600" cy="1526205"/>
          </a:xfrm>
        </p:spPr>
        <p:txBody>
          <a:bodyPr/>
          <a:lstStyle/>
          <a:p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Jewish fasts to remember </a:t>
            </a:r>
            <a:b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Jerusalem’s </a:t>
            </a: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downfall    </a:t>
            </a:r>
            <a:r>
              <a:rPr lang="en-US" sz="2800" b="1" dirty="0">
                <a:solidFill>
                  <a:schemeClr val="hlink"/>
                </a:solidFill>
                <a:latin typeface="Comic Sans MS" pitchFamily="66" charset="0"/>
              </a:rPr>
              <a:t>(7:5; 8:19)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31005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u="sng" dirty="0">
                <a:solidFill>
                  <a:srgbClr val="FFFF00"/>
                </a:solidFill>
              </a:rPr>
              <a:t>5th Month</a:t>
            </a:r>
            <a:r>
              <a:rPr lang="en-US" sz="2800" b="1" dirty="0">
                <a:solidFill>
                  <a:srgbClr val="FFFF00"/>
                </a:solidFill>
              </a:rPr>
              <a:t>:</a:t>
            </a:r>
            <a:r>
              <a:rPr lang="en-US" sz="2800" b="1" dirty="0"/>
              <a:t>    </a:t>
            </a:r>
            <a:r>
              <a:rPr lang="en-US" sz="2800" b="1" dirty="0" err="1"/>
              <a:t>Jer</a:t>
            </a:r>
            <a:r>
              <a:rPr lang="en-US" sz="2800" b="1" dirty="0"/>
              <a:t> 1:3  Judah taken captive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66FF33"/>
                </a:solidFill>
              </a:rPr>
              <a:t>	7th Day – 2 </a:t>
            </a:r>
            <a:r>
              <a:rPr lang="en-US" sz="2400" b="1" dirty="0" err="1">
                <a:solidFill>
                  <a:srgbClr val="66FF33"/>
                </a:solidFill>
              </a:rPr>
              <a:t>Kgs</a:t>
            </a:r>
            <a:r>
              <a:rPr lang="en-US" sz="2400" b="1" dirty="0">
                <a:solidFill>
                  <a:srgbClr val="66FF33"/>
                </a:solidFill>
              </a:rPr>
              <a:t> 25:8-9</a:t>
            </a:r>
            <a:r>
              <a:rPr lang="en-US" sz="2400" dirty="0"/>
              <a:t>  </a:t>
            </a:r>
            <a:r>
              <a:rPr lang="en-US" sz="2400" dirty="0" err="1"/>
              <a:t>Nebuzaradan</a:t>
            </a:r>
            <a:r>
              <a:rPr lang="en-US" sz="2400" dirty="0"/>
              <a:t> burned temple,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/>
              <a:t>      	broke wall of city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/>
              <a:t>	</a:t>
            </a:r>
            <a:r>
              <a:rPr lang="en-US" sz="2400" b="1" dirty="0">
                <a:solidFill>
                  <a:srgbClr val="66FF33"/>
                </a:solidFill>
              </a:rPr>
              <a:t>10th Day – </a:t>
            </a:r>
            <a:r>
              <a:rPr lang="en-US" sz="2400" b="1" dirty="0" err="1">
                <a:solidFill>
                  <a:srgbClr val="66FF33"/>
                </a:solidFill>
              </a:rPr>
              <a:t>Jer</a:t>
            </a:r>
            <a:r>
              <a:rPr lang="en-US" sz="2400" b="1" dirty="0">
                <a:solidFill>
                  <a:srgbClr val="66FF33"/>
                </a:solidFill>
              </a:rPr>
              <a:t> 52:12-15</a:t>
            </a:r>
            <a:r>
              <a:rPr lang="en-US" sz="2400" dirty="0"/>
              <a:t>  </a:t>
            </a:r>
            <a:r>
              <a:rPr lang="en-US" sz="2400" dirty="0" err="1"/>
              <a:t>Nebuzaradan</a:t>
            </a:r>
            <a:r>
              <a:rPr lang="en-US" sz="2400" dirty="0"/>
              <a:t> burned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/>
              <a:t>	   	temple, burned king’s house, broke wall of city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b="1" u="sng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u="sng" dirty="0">
                <a:solidFill>
                  <a:srgbClr val="FFFF00"/>
                </a:solidFill>
              </a:rPr>
              <a:t>7th Month: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	</a:t>
            </a:r>
            <a:r>
              <a:rPr lang="en-US" sz="2400" b="1" dirty="0">
                <a:solidFill>
                  <a:srgbClr val="66FF33"/>
                </a:solidFill>
              </a:rPr>
              <a:t>2 </a:t>
            </a:r>
            <a:r>
              <a:rPr lang="en-US" sz="2400" b="1" dirty="0" err="1">
                <a:solidFill>
                  <a:srgbClr val="66FF33"/>
                </a:solidFill>
              </a:rPr>
              <a:t>Kgs</a:t>
            </a:r>
            <a:r>
              <a:rPr lang="en-US" sz="2400" b="1" dirty="0">
                <a:solidFill>
                  <a:srgbClr val="66FF33"/>
                </a:solidFill>
              </a:rPr>
              <a:t> 25:25</a:t>
            </a:r>
            <a:r>
              <a:rPr lang="en-US" sz="2400" dirty="0"/>
              <a:t>  Ishmael rebelled, </a:t>
            </a:r>
            <a:r>
              <a:rPr lang="en-US" sz="2400" dirty="0" smtClean="0"/>
              <a:t>killed </a:t>
            </a:r>
            <a:r>
              <a:rPr lang="en-US" sz="2400" dirty="0" err="1" smtClean="0"/>
              <a:t>Gedaliah</a:t>
            </a:r>
            <a:r>
              <a:rPr lang="en-US" sz="2400" dirty="0" smtClean="0"/>
              <a:t>                              </a:t>
            </a:r>
            <a:r>
              <a:rPr lang="en-US" sz="2400" dirty="0"/>
              <a:t>&amp; </a:t>
            </a:r>
            <a:r>
              <a:rPr lang="en-US" sz="2400" dirty="0" smtClean="0"/>
              <a:t>Jews at </a:t>
            </a:r>
            <a:r>
              <a:rPr lang="en-US" sz="2400" dirty="0" err="1"/>
              <a:t>Mizpeh</a:t>
            </a:r>
            <a:r>
              <a:rPr lang="en-US" sz="2400" dirty="0"/>
              <a:t>, escaped to Egypt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/>
              <a:t>	</a:t>
            </a:r>
            <a:r>
              <a:rPr lang="en-US" sz="2400" b="1" dirty="0" err="1">
                <a:solidFill>
                  <a:srgbClr val="66FF33"/>
                </a:solidFill>
              </a:rPr>
              <a:t>Jer</a:t>
            </a:r>
            <a:r>
              <a:rPr lang="en-US" sz="2400" b="1" dirty="0">
                <a:solidFill>
                  <a:srgbClr val="66FF33"/>
                </a:solidFill>
              </a:rPr>
              <a:t> 41:1-3, 10</a:t>
            </a:r>
            <a:r>
              <a:rPr lang="en-US" sz="2400" dirty="0"/>
              <a:t>  Ishmael rebelled, killed </a:t>
            </a:r>
            <a:r>
              <a:rPr lang="en-US" sz="2400" dirty="0" smtClean="0"/>
              <a:t>                                    </a:t>
            </a:r>
            <a:r>
              <a:rPr lang="en-US" sz="2400" dirty="0" err="1" smtClean="0"/>
              <a:t>Gedaliah</a:t>
            </a:r>
            <a:r>
              <a:rPr lang="en-US" sz="2400" dirty="0" smtClean="0"/>
              <a:t>, carried </a:t>
            </a:r>
            <a:r>
              <a:rPr lang="en-US" sz="2400" dirty="0"/>
              <a:t>some Jews from </a:t>
            </a:r>
            <a:r>
              <a:rPr lang="en-US" sz="2400" dirty="0" err="1"/>
              <a:t>Mizpeh</a:t>
            </a:r>
            <a:r>
              <a:rPr lang="en-US" sz="2400" dirty="0"/>
              <a:t> away </a:t>
            </a:r>
            <a:r>
              <a:rPr lang="en-US" sz="2400" dirty="0" smtClean="0"/>
              <a:t>                   captive</a:t>
            </a:r>
            <a:endParaRPr lang="en-US" sz="2400" b="1" u="sng" dirty="0"/>
          </a:p>
        </p:txBody>
      </p:sp>
      <p:pic>
        <p:nvPicPr>
          <p:cNvPr id="2" name="Picture 2" descr="http://www.marxist.com/images/stories/religion/siege-of-Jerusal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0195"/>
            <a:ext cx="2298700" cy="16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fatimamovement.com/images/011_MakingaNewMessiah/herod%20temple%20destruction%2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48" y="4542503"/>
            <a:ext cx="1801368" cy="18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381000"/>
            <a:ext cx="6172200" cy="1447800"/>
          </a:xfrm>
        </p:spPr>
        <p:txBody>
          <a:bodyPr/>
          <a:lstStyle/>
          <a:p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Jewish fasts to remember </a:t>
            </a:r>
            <a:b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Jerusalem’s downfall </a:t>
            </a: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chemeClr val="hlink"/>
                </a:solidFill>
                <a:latin typeface="Comic Sans MS" pitchFamily="66" charset="0"/>
              </a:rPr>
              <a:t>(</a:t>
            </a:r>
            <a:r>
              <a:rPr lang="en-US" sz="3200" b="1" dirty="0">
                <a:solidFill>
                  <a:schemeClr val="hlink"/>
                </a:solidFill>
                <a:latin typeface="Comic Sans MS" pitchFamily="66" charset="0"/>
              </a:rPr>
              <a:t>8:19)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4</a:t>
            </a:r>
            <a:r>
              <a:rPr lang="en-US" b="1" u="sng" baseline="30000" dirty="0" smtClean="0">
                <a:solidFill>
                  <a:srgbClr val="FFFF00"/>
                </a:solidFill>
              </a:rPr>
              <a:t>th</a:t>
            </a:r>
            <a:r>
              <a:rPr lang="en-US" b="1" u="sng" dirty="0" smtClean="0">
                <a:solidFill>
                  <a:srgbClr val="FFFF00"/>
                </a:solidFill>
              </a:rPr>
              <a:t> Month</a:t>
            </a:r>
            <a:r>
              <a:rPr lang="en-US" b="1" dirty="0">
                <a:solidFill>
                  <a:srgbClr val="FFFF00"/>
                </a:solidFill>
              </a:rPr>
              <a:t>:</a:t>
            </a:r>
            <a:r>
              <a:rPr lang="en-US" b="1" dirty="0"/>
              <a:t>  </a:t>
            </a:r>
            <a:r>
              <a:rPr lang="en-US" b="1" dirty="0">
                <a:solidFill>
                  <a:srgbClr val="FFFF00"/>
                </a:solidFill>
              </a:rPr>
              <a:t>Probably </a:t>
            </a:r>
            <a:r>
              <a:rPr lang="en-US" b="1" dirty="0" smtClean="0">
                <a:solidFill>
                  <a:srgbClr val="FFFF00"/>
                </a:solidFill>
              </a:rPr>
              <a:t>9</a:t>
            </a:r>
            <a:r>
              <a:rPr lang="en-US" b="1" baseline="30000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 day 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/>
              <a:t>	</a:t>
            </a:r>
            <a:r>
              <a:rPr lang="en-US" sz="2800" b="1" dirty="0" err="1">
                <a:solidFill>
                  <a:srgbClr val="66FF33"/>
                </a:solidFill>
              </a:rPr>
              <a:t>Jer</a:t>
            </a:r>
            <a:r>
              <a:rPr lang="en-US" sz="2800" b="1" dirty="0">
                <a:solidFill>
                  <a:srgbClr val="66FF33"/>
                </a:solidFill>
              </a:rPr>
              <a:t> 52:6-8</a:t>
            </a:r>
            <a:r>
              <a:rPr lang="en-US" sz="2800" dirty="0"/>
              <a:t>  Zedekiah broke thru wall, tried to escape, but was captured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/>
              <a:t>	</a:t>
            </a:r>
            <a:r>
              <a:rPr lang="en-US" sz="2800" b="1" dirty="0" err="1">
                <a:solidFill>
                  <a:srgbClr val="66FF33"/>
                </a:solidFill>
              </a:rPr>
              <a:t>Jer</a:t>
            </a:r>
            <a:r>
              <a:rPr lang="en-US" sz="2800" b="1" dirty="0">
                <a:solidFill>
                  <a:srgbClr val="66FF33"/>
                </a:solidFill>
              </a:rPr>
              <a:t> 39:1-2</a:t>
            </a:r>
            <a:r>
              <a:rPr lang="en-US" sz="2800" dirty="0"/>
              <a:t>  Nebuchadnezzar penetrated wall of Jerusalem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800" b="1" u="sng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10</a:t>
            </a:r>
            <a:r>
              <a:rPr lang="en-US" b="1" u="sng" baseline="30000" dirty="0" smtClean="0">
                <a:solidFill>
                  <a:srgbClr val="FFFF00"/>
                </a:solidFill>
              </a:rPr>
              <a:t>th</a:t>
            </a:r>
            <a:r>
              <a:rPr lang="en-US" b="1" u="sng" dirty="0" smtClean="0">
                <a:solidFill>
                  <a:srgbClr val="FFFF00"/>
                </a:solidFill>
              </a:rPr>
              <a:t> Month</a:t>
            </a:r>
            <a:r>
              <a:rPr lang="en-US" b="1" dirty="0">
                <a:solidFill>
                  <a:srgbClr val="FFFF00"/>
                </a:solidFill>
              </a:rPr>
              <a:t>:</a:t>
            </a:r>
            <a:r>
              <a:rPr lang="en-US" b="1" dirty="0"/>
              <a:t>  </a:t>
            </a:r>
            <a:r>
              <a:rPr lang="en-US" b="1" dirty="0" err="1" smtClean="0">
                <a:solidFill>
                  <a:srgbClr val="FFFF00"/>
                </a:solidFill>
              </a:rPr>
              <a:t>Prob</a:t>
            </a:r>
            <a:r>
              <a:rPr lang="en-US" b="1" dirty="0" smtClean="0">
                <a:solidFill>
                  <a:srgbClr val="FFFF00"/>
                </a:solidFill>
              </a:rPr>
              <a:t> 10</a:t>
            </a:r>
            <a:r>
              <a:rPr lang="en-US" b="1" baseline="30000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 day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/>
              <a:t>	</a:t>
            </a:r>
            <a:r>
              <a:rPr lang="en-US" sz="2800" b="1" dirty="0">
                <a:solidFill>
                  <a:srgbClr val="66FF33"/>
                </a:solidFill>
              </a:rPr>
              <a:t>2 </a:t>
            </a:r>
            <a:r>
              <a:rPr lang="en-US" sz="2800" b="1" dirty="0" err="1">
                <a:solidFill>
                  <a:srgbClr val="66FF33"/>
                </a:solidFill>
              </a:rPr>
              <a:t>Kgs</a:t>
            </a:r>
            <a:r>
              <a:rPr lang="en-US" sz="2800" b="1" dirty="0">
                <a:solidFill>
                  <a:srgbClr val="66FF33"/>
                </a:solidFill>
              </a:rPr>
              <a:t> 25:1;  </a:t>
            </a:r>
            <a:r>
              <a:rPr lang="en-US" sz="2800" b="1" dirty="0" err="1">
                <a:solidFill>
                  <a:srgbClr val="66FF33"/>
                </a:solidFill>
              </a:rPr>
              <a:t>Jer</a:t>
            </a:r>
            <a:r>
              <a:rPr lang="en-US" sz="2800" b="1" dirty="0">
                <a:solidFill>
                  <a:srgbClr val="66FF33"/>
                </a:solidFill>
              </a:rPr>
              <a:t> 39:1;  52:4</a:t>
            </a:r>
            <a:r>
              <a:rPr lang="en-US" sz="2800" dirty="0"/>
              <a:t>  </a:t>
            </a:r>
            <a:r>
              <a:rPr lang="en-US" sz="2800" dirty="0" smtClean="0"/>
              <a:t>                 Nebuchadnezzar </a:t>
            </a:r>
            <a:r>
              <a:rPr lang="en-US" sz="2800" dirty="0"/>
              <a:t>besieged </a:t>
            </a:r>
            <a:r>
              <a:rPr lang="en-US" sz="2800" dirty="0" smtClean="0"/>
              <a:t>                                  Jerusalem </a:t>
            </a:r>
            <a:r>
              <a:rPr lang="en-US" sz="2800" dirty="0"/>
              <a:t>in Zedekiah’s </a:t>
            </a:r>
            <a:r>
              <a:rPr lang="en-US" sz="2800" dirty="0" smtClean="0"/>
              <a:t>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year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" name="Picture 2" descr="http://freepages.genealogy.rootsweb.ancestry.com/%7Eroyalancestors/book/page8/cap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9104"/>
            <a:ext cx="1924050" cy="22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hdultimatehistory.files.wordpress.com/2012/05/kingdomofheaven-jerusalem_siege_1115317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841625" cy="184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Zechariah 7:4-7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4 </a:t>
            </a:r>
            <a:r>
              <a:rPr lang="en-US" dirty="0">
                <a:solidFill>
                  <a:srgbClr val="000000"/>
                </a:solidFill>
                <a:effectLst/>
              </a:rPr>
              <a:t>Then the word of the Lord of hosts came to me, saying, 5 "Say to all the people of the land, and to the priests: </a:t>
            </a:r>
            <a:r>
              <a:rPr lang="en-US" b="1" dirty="0">
                <a:solidFill>
                  <a:srgbClr val="C00000"/>
                </a:solidFill>
                <a:effectLst/>
              </a:rPr>
              <a:t>'When you fasted and mourned in the fifth and seventh months during those seventy years, did you really fast for Me — for Me? 6 When you eat and when you </a:t>
            </a:r>
            <a:r>
              <a:rPr lang="en-US" b="1" dirty="0">
                <a:solidFill>
                  <a:srgbClr val="000000"/>
                </a:solidFill>
                <a:effectLst/>
              </a:rPr>
              <a:t>drink, do you not eat and drink for yourselves?  </a:t>
            </a:r>
            <a:r>
              <a:rPr lang="en-US" dirty="0">
                <a:solidFill>
                  <a:srgbClr val="000000"/>
                </a:solidFill>
                <a:effectLst/>
              </a:rPr>
              <a:t>7 </a:t>
            </a:r>
            <a:r>
              <a:rPr lang="en-US" b="1" dirty="0">
                <a:solidFill>
                  <a:srgbClr val="0000CC"/>
                </a:solidFill>
                <a:effectLst/>
              </a:rPr>
              <a:t>Should you not have obeyed the words which the Lord </a:t>
            </a:r>
            <a:r>
              <a:rPr lang="en-US" dirty="0">
                <a:solidFill>
                  <a:srgbClr val="000000"/>
                </a:solidFill>
                <a:effectLst/>
              </a:rPr>
              <a:t>proclaimed through the former prophets when Jerusalem and the cities around it were inhabited and prosperous, and the South and the Lowland were inhabited?'" 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 marL="0" indent="231775">
              <a:buNone/>
            </a:pP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God’s response!</a:t>
            </a: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621539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God wanted obedience, not ritual observance!</a:t>
            </a:r>
            <a:endParaRPr lang="en-US" sz="28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54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2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29506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4163"/>
            <a:ext cx="5969410" cy="1371600"/>
          </a:xfrm>
        </p:spPr>
        <p:txBody>
          <a:bodyPr/>
          <a:lstStyle/>
          <a:p>
            <a:r>
              <a:rPr lang="en-US" sz="5400" b="1" dirty="0">
                <a:solidFill>
                  <a:schemeClr val="hlink"/>
                </a:solidFill>
                <a:latin typeface="Comic Sans MS" pitchFamily="66" charset="0"/>
              </a:rPr>
              <a:t>God’s Response: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r>
              <a:rPr lang="en-US" dirty="0"/>
              <a:t>to </a:t>
            </a:r>
            <a:r>
              <a:rPr lang="en-US" sz="3600" b="1" i="1" dirty="0">
                <a:latin typeface="Book Antiqua" panose="02040602050305030304" pitchFamily="18" charset="0"/>
              </a:rPr>
              <a:t>“all the people of the land”</a:t>
            </a:r>
            <a:r>
              <a:rPr lang="en-US" dirty="0"/>
              <a:t> (v.5)</a:t>
            </a:r>
          </a:p>
          <a:p>
            <a:r>
              <a:rPr lang="en-US" dirty="0"/>
              <a:t>Did you really fast for Me – for Me???</a:t>
            </a:r>
          </a:p>
          <a:p>
            <a:r>
              <a:rPr lang="en-US" dirty="0"/>
              <a:t>You really do what pleases you!</a:t>
            </a:r>
          </a:p>
          <a:p>
            <a:r>
              <a:rPr lang="en-US" dirty="0"/>
              <a:t>You should have obeyed the message given to you from the prophets years ago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81400" y="4756357"/>
            <a:ext cx="5181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66FF33"/>
                </a:solidFill>
                <a:latin typeface="Comic Sans MS" panose="030F0702030302020204" pitchFamily="66" charset="0"/>
              </a:rPr>
              <a:t>God cares about our motives, not our motions!</a:t>
            </a:r>
          </a:p>
        </p:txBody>
      </p:sp>
      <p:pic>
        <p:nvPicPr>
          <p:cNvPr id="2" name="Picture 2" descr="http://wizecounsel.com/wp-content/uploads/2012/11/God-Spea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10" y="118396"/>
            <a:ext cx="2888565" cy="162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cambridgechristadelphians.org/img/DSC_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0" y="4768647"/>
            <a:ext cx="3051175" cy="20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/>
      <p:bldP spid="81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433016" cy="1082556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  <a:latin typeface="Comic Sans MS" pitchFamily="66" charset="0"/>
              </a:rPr>
              <a:t>God cares about our Motives!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4958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2800" b="1" dirty="0" smtClean="0">
                <a:solidFill>
                  <a:srgbClr val="FFFF00"/>
                </a:solidFill>
              </a:rPr>
              <a:t>Their </a:t>
            </a:r>
            <a:r>
              <a:rPr lang="en-US" sz="2800" b="1" dirty="0" smtClean="0">
                <a:solidFill>
                  <a:srgbClr val="FFFF00"/>
                </a:solidFill>
              </a:rPr>
              <a:t>motives </a:t>
            </a:r>
            <a:r>
              <a:rPr lang="en-US" sz="2800" b="1" dirty="0">
                <a:solidFill>
                  <a:srgbClr val="FFFF00"/>
                </a:solidFill>
              </a:rPr>
              <a:t>for fasts:</a:t>
            </a:r>
          </a:p>
          <a:p>
            <a:pPr lvl="1">
              <a:buClr>
                <a:srgbClr val="66FF33"/>
              </a:buClr>
            </a:pPr>
            <a:r>
              <a:rPr lang="en-US" sz="2400" dirty="0"/>
              <a:t>self pity – they mourned their suffering, not their sins!</a:t>
            </a:r>
          </a:p>
          <a:p>
            <a:pPr lvl="1">
              <a:buClr>
                <a:srgbClr val="66FF33"/>
              </a:buClr>
            </a:pPr>
            <a:r>
              <a:rPr lang="en-US" sz="2400" dirty="0"/>
              <a:t>Looked righteous – but no real caring for others</a:t>
            </a:r>
            <a:endParaRPr lang="en-US" sz="2400" b="1" dirty="0"/>
          </a:p>
          <a:p>
            <a:pPr>
              <a:buClr>
                <a:srgbClr val="FFFF00"/>
              </a:buClr>
            </a:pPr>
            <a:r>
              <a:rPr lang="en-US" sz="2800" b="1" dirty="0" smtClean="0">
                <a:solidFill>
                  <a:srgbClr val="FFFF00"/>
                </a:solidFill>
              </a:rPr>
              <a:t>Their motives </a:t>
            </a:r>
            <a:r>
              <a:rPr lang="en-US" sz="2800" b="1" dirty="0">
                <a:solidFill>
                  <a:srgbClr val="FFFF00"/>
                </a:solidFill>
              </a:rPr>
              <a:t>for feasts</a:t>
            </a:r>
            <a:endParaRPr lang="en-US" sz="2800" dirty="0">
              <a:solidFill>
                <a:srgbClr val="FFFF00"/>
              </a:solidFill>
            </a:endParaRPr>
          </a:p>
          <a:p>
            <a:pPr lvl="1">
              <a:buClr>
                <a:srgbClr val="66FF33"/>
              </a:buClr>
            </a:pPr>
            <a:r>
              <a:rPr lang="en-US" sz="2400" dirty="0"/>
              <a:t>Pleasure for themselves – not for God or others!</a:t>
            </a:r>
          </a:p>
          <a:p>
            <a:pPr lvl="1">
              <a:buClr>
                <a:srgbClr val="66FF33"/>
              </a:buClr>
            </a:pPr>
            <a:r>
              <a:rPr lang="en-US" sz="2400" dirty="0"/>
              <a:t>Social gatherings and parties</a:t>
            </a:r>
            <a:endParaRPr lang="en-US" sz="2400" b="1" dirty="0"/>
          </a:p>
          <a:p>
            <a:pPr>
              <a:buClr>
                <a:srgbClr val="FFFF00"/>
              </a:buClr>
            </a:pPr>
            <a:r>
              <a:rPr lang="en-US" sz="2800" b="1" dirty="0">
                <a:solidFill>
                  <a:srgbClr val="FFFF00"/>
                </a:solidFill>
              </a:rPr>
              <a:t>God’s intent – 8:19-23</a:t>
            </a:r>
            <a:endParaRPr lang="en-US" sz="2800" dirty="0">
              <a:solidFill>
                <a:srgbClr val="FFFF00"/>
              </a:solidFill>
            </a:endParaRPr>
          </a:p>
          <a:p>
            <a:pPr lvl="1">
              <a:buClr>
                <a:srgbClr val="66FF33"/>
              </a:buClr>
            </a:pPr>
            <a:r>
              <a:rPr lang="en-US" sz="2400" dirty="0"/>
              <a:t>	Joyful feasts</a:t>
            </a:r>
          </a:p>
          <a:p>
            <a:pPr lvl="1">
              <a:buClr>
                <a:srgbClr val="66FF33"/>
              </a:buClr>
            </a:pPr>
            <a:r>
              <a:rPr lang="en-US" sz="2400" dirty="0"/>
              <a:t>	Love truth and peace</a:t>
            </a:r>
          </a:p>
          <a:p>
            <a:pPr lvl="1">
              <a:buClr>
                <a:srgbClr val="66FF33"/>
              </a:buClr>
            </a:pPr>
            <a:r>
              <a:rPr lang="en-US" sz="2400" dirty="0"/>
              <a:t>	Invite others to join in worshipping Him!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60960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FF00"/>
                </a:solidFill>
              </a:rPr>
              <a:t>“having a form of godliness, but denying its power”</a:t>
            </a:r>
            <a:r>
              <a:rPr lang="en-US" dirty="0">
                <a:solidFill>
                  <a:srgbClr val="66FF33"/>
                </a:solidFill>
              </a:rPr>
              <a:t>  2 Tim 3:5</a:t>
            </a:r>
          </a:p>
        </p:txBody>
      </p:sp>
      <p:pic>
        <p:nvPicPr>
          <p:cNvPr id="2" name="Picture 2" descr="http://pubtheologian.files.wordpress.com/2011/06/read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16" y="200725"/>
            <a:ext cx="3003061" cy="17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21080750">
            <a:off x="5562946" y="1141879"/>
            <a:ext cx="3657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66FF33"/>
                </a:solidFill>
                <a:latin typeface="Comic Sans MS" panose="030F0702030302020204" pitchFamily="66" charset="0"/>
              </a:rPr>
              <a:t>Why do you read the Bible?</a:t>
            </a:r>
            <a:endParaRPr lang="en-US" sz="1600" dirty="0">
              <a:solidFill>
                <a:srgbClr val="66FF33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  <p:bldP spid="9220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248400" cy="838200"/>
          </a:xfrm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  <a:latin typeface="Comic Sans MS" pitchFamily="66" charset="0"/>
              </a:rPr>
              <a:t>God’s intent for fasts </a:t>
            </a:r>
            <a:r>
              <a:rPr lang="en-US" sz="2800" b="1" dirty="0">
                <a:solidFill>
                  <a:schemeClr val="hlink"/>
                </a:solidFill>
                <a:latin typeface="Comic Sans MS" pitchFamily="66" charset="0"/>
              </a:rPr>
              <a:t>(Isa 58)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031" y="1143000"/>
            <a:ext cx="8391769" cy="3733800"/>
          </a:xfrm>
        </p:spPr>
        <p:txBody>
          <a:bodyPr/>
          <a:lstStyle/>
          <a:p>
            <a:r>
              <a:rPr lang="en-US" sz="2800" dirty="0"/>
              <a:t>Loose the bonds of wickedness &amp; </a:t>
            </a:r>
            <a:r>
              <a:rPr lang="en-US" sz="2800" dirty="0" smtClean="0"/>
              <a:t>                                  let </a:t>
            </a:r>
            <a:r>
              <a:rPr lang="en-US" sz="2800" dirty="0"/>
              <a:t>the oppressed go free (v.6)</a:t>
            </a:r>
          </a:p>
          <a:p>
            <a:r>
              <a:rPr lang="en-US" sz="2800" dirty="0"/>
              <a:t>Feed the hungry, give shelter to the homeless, clothe the naked (v.7)</a:t>
            </a:r>
          </a:p>
          <a:p>
            <a:r>
              <a:rPr lang="en-US" sz="2800" dirty="0"/>
              <a:t>Not a time for putting yokes on others, pointing fingers or speaking wickedness (v.9)</a:t>
            </a:r>
          </a:p>
          <a:p>
            <a:r>
              <a:rPr lang="en-US" sz="2800" dirty="0"/>
              <a:t>Do God’s work instead of our own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71168" y="4826732"/>
            <a:ext cx="822960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v.14 - I will cause you to ride on the high hills of the earth, and feed you with the heritage of Jacob your father.</a:t>
            </a:r>
            <a:r>
              <a:rPr lang="en-US" dirty="0">
                <a:solidFill>
                  <a:srgbClr val="FFFF00"/>
                </a:solidFill>
              </a:rPr>
              <a:t>   </a:t>
            </a:r>
            <a:r>
              <a:rPr lang="en-US" dirty="0"/>
              <a:t>Taken from </a:t>
            </a:r>
            <a:r>
              <a:rPr lang="en-US" dirty="0" err="1"/>
              <a:t>Deut</a:t>
            </a:r>
            <a:r>
              <a:rPr lang="en-US" dirty="0"/>
              <a:t> 32:13,9 when Moses tried to get Israel to see beyond the letter of the Law!</a:t>
            </a:r>
          </a:p>
        </p:txBody>
      </p:sp>
      <p:pic>
        <p:nvPicPr>
          <p:cNvPr id="10242" name="Picture 2" descr="http://www.adventistreview.org/2003-1543/images/story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52" y="3584764"/>
            <a:ext cx="1868480" cy="12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4.bp.blogspot.com/_w1P5WAAtYuY/SyZvE1esyRI/AAAAAAAAAAM/IBJtRhE5vuY/S740/hungry+k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399"/>
            <a:ext cx="2643554" cy="20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" y="55293"/>
            <a:ext cx="6553200" cy="838200"/>
          </a:xfrm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  <a:latin typeface="Comic Sans MS" pitchFamily="66" charset="0"/>
              </a:rPr>
              <a:t>Who are the rituals for?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Amos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4:4-5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</a:rPr>
              <a:t>4  "Come to Bethel and transgress, at </a:t>
            </a:r>
            <a:r>
              <a:rPr lang="en-US" sz="2800" dirty="0" smtClean="0">
                <a:latin typeface="Times New Roman" panose="02020603050405020304" pitchFamily="18" charset="0"/>
              </a:rPr>
              <a:t>                                             </a:t>
            </a:r>
            <a:r>
              <a:rPr lang="en-US" sz="2800" dirty="0" err="1" smtClean="0">
                <a:latin typeface="Times New Roman" panose="02020603050405020304" pitchFamily="18" charset="0"/>
              </a:rPr>
              <a:t>Gilgal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multiply transgression; bring </a:t>
            </a:r>
            <a:r>
              <a:rPr lang="en-US" sz="2800" dirty="0" smtClean="0">
                <a:latin typeface="Times New Roman" panose="02020603050405020304" pitchFamily="18" charset="0"/>
              </a:rPr>
              <a:t>your                             </a:t>
            </a:r>
            <a:r>
              <a:rPr lang="en-US" sz="2800" dirty="0">
                <a:latin typeface="Times New Roman" panose="02020603050405020304" pitchFamily="18" charset="0"/>
              </a:rPr>
              <a:t>sacrifices every morning, your tithes every three days.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</a:rPr>
              <a:t>5  Offer a sacrifice of thanksgiving with leaven, proclaim and announce the freewill offerings; for this you love, you children of Israel!" Says the Lord GOD.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1000" dirty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Amos 5:25-26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</a:rPr>
              <a:t>25  "Did you offer Me sacrifices and offerings in the wilderness forty years, O house of Israel?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</a:rPr>
              <a:t>26  You also carried </a:t>
            </a:r>
            <a:r>
              <a:rPr lang="en-US" sz="2800" dirty="0" err="1">
                <a:latin typeface="Times New Roman" panose="02020603050405020304" pitchFamily="18" charset="0"/>
              </a:rPr>
              <a:t>Sikkuth</a:t>
            </a:r>
            <a:r>
              <a:rPr lang="en-US" sz="2800" dirty="0">
                <a:latin typeface="Times New Roman" panose="02020603050405020304" pitchFamily="18" charset="0"/>
              </a:rPr>
              <a:t> your king </a:t>
            </a:r>
            <a:r>
              <a:rPr lang="en-US" sz="2800" dirty="0" smtClean="0">
                <a:latin typeface="Times New Roman" panose="02020603050405020304" pitchFamily="18" charset="0"/>
              </a:rPr>
              <a:t>                                      and </a:t>
            </a:r>
            <a:r>
              <a:rPr lang="en-US" sz="2800" dirty="0" err="1">
                <a:latin typeface="Times New Roman" panose="02020603050405020304" pitchFamily="18" charset="0"/>
              </a:rPr>
              <a:t>Chiun</a:t>
            </a:r>
            <a:r>
              <a:rPr lang="en-US" sz="2800" dirty="0">
                <a:latin typeface="Times New Roman" panose="02020603050405020304" pitchFamily="18" charset="0"/>
              </a:rPr>
              <a:t>, your idols, the star of your </a:t>
            </a:r>
            <a:r>
              <a:rPr lang="en-US" sz="2800" dirty="0" smtClean="0">
                <a:latin typeface="Times New Roman" panose="02020603050405020304" pitchFamily="18" charset="0"/>
              </a:rPr>
              <a:t>                                           gods</a:t>
            </a:r>
            <a:r>
              <a:rPr lang="en-US" sz="2800" dirty="0">
                <a:latin typeface="Times New Roman" panose="02020603050405020304" pitchFamily="18" charset="0"/>
              </a:rPr>
              <a:t>, which you made for yourselves.    </a:t>
            </a:r>
            <a:r>
              <a:rPr lang="en-US" sz="2800" dirty="0" smtClean="0">
                <a:latin typeface="Times New Roman" panose="02020603050405020304" pitchFamily="18" charset="0"/>
              </a:rPr>
              <a:t>                               </a:t>
            </a:r>
            <a:r>
              <a:rPr lang="en-US" sz="2800" i="1" dirty="0">
                <a:solidFill>
                  <a:srgbClr val="66FF33"/>
                </a:solidFill>
                <a:latin typeface="Times New Roman" panose="02020603050405020304" pitchFamily="18" charset="0"/>
              </a:rPr>
              <a:t>(used by Stephen in Acts 7:42-43)</a:t>
            </a:r>
          </a:p>
        </p:txBody>
      </p:sp>
      <p:pic>
        <p:nvPicPr>
          <p:cNvPr id="11266" name="Picture 2" descr="http://i.huffpost.com/gen/91540/thumbs/s-ANIMAL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1978"/>
            <a:ext cx="2476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ages.yourdictionary.com/images/definitions/lg/holy-commun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4" y="4876800"/>
            <a:ext cx="2581275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Zechariah 7:8-10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19600"/>
          </a:xfrm>
        </p:spPr>
        <p:txBody>
          <a:bodyPr>
            <a:normAutofit fontScale="85000" lnSpcReduction="20000"/>
          </a:bodyPr>
          <a:lstStyle/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8 </a:t>
            </a:r>
            <a:r>
              <a:rPr lang="en-US" dirty="0">
                <a:solidFill>
                  <a:srgbClr val="000000"/>
                </a:solidFill>
                <a:effectLst/>
              </a:rPr>
              <a:t>Then the word of the Lord came to Zechariah, saying, 9 "Thus says the Lord of hosts:</a:t>
            </a:r>
          </a:p>
          <a:p>
            <a:pPr marL="0" indent="231775">
              <a:buNone/>
            </a:pPr>
            <a:r>
              <a:rPr lang="en-US" b="1" dirty="0" smtClean="0">
                <a:solidFill>
                  <a:srgbClr val="0000CC"/>
                </a:solidFill>
                <a:effectLst/>
              </a:rPr>
              <a:t>'Execute </a:t>
            </a:r>
            <a:r>
              <a:rPr lang="en-US" b="1" dirty="0">
                <a:solidFill>
                  <a:srgbClr val="0000CC"/>
                </a:solidFill>
                <a:effectLst/>
              </a:rPr>
              <a:t>true justice,</a:t>
            </a:r>
          </a:p>
          <a:p>
            <a:pPr marL="0" indent="231775">
              <a:buNone/>
            </a:pPr>
            <a:r>
              <a:rPr lang="en-US" b="1" dirty="0">
                <a:solidFill>
                  <a:srgbClr val="0000CC"/>
                </a:solidFill>
                <a:effectLst/>
              </a:rPr>
              <a:t>Show mercy and compassion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Everyone to his brother. 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10 </a:t>
            </a:r>
            <a:r>
              <a:rPr lang="en-US" b="1" dirty="0">
                <a:solidFill>
                  <a:srgbClr val="0000CC"/>
                </a:solidFill>
                <a:effectLst/>
              </a:rPr>
              <a:t>Do not oppress the widow </a:t>
            </a:r>
            <a:r>
              <a:rPr lang="en-US" dirty="0">
                <a:solidFill>
                  <a:srgbClr val="000000"/>
                </a:solidFill>
                <a:effectLst/>
              </a:rPr>
              <a:t>or the </a:t>
            </a:r>
            <a:r>
              <a:rPr lang="en-US" b="1" dirty="0">
                <a:solidFill>
                  <a:srgbClr val="0000CC"/>
                </a:solidFill>
                <a:effectLst/>
              </a:rPr>
              <a:t>fatherless</a:t>
            </a:r>
            <a:r>
              <a:rPr lang="en-US" dirty="0">
                <a:solidFill>
                  <a:srgbClr val="000000"/>
                </a:solidFill>
                <a:effectLst/>
              </a:rPr>
              <a:t>,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The alien or the poor.</a:t>
            </a:r>
          </a:p>
          <a:p>
            <a:pPr marL="0" indent="231775">
              <a:buNone/>
            </a:pPr>
            <a:r>
              <a:rPr lang="en-US" b="1" dirty="0">
                <a:solidFill>
                  <a:srgbClr val="0000CC"/>
                </a:solidFill>
                <a:effectLst/>
              </a:rPr>
              <a:t>Let none of you plan evil in his heart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Against his brother.' </a:t>
            </a:r>
          </a:p>
          <a:p>
            <a:pPr marL="0" indent="231775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  <a:p>
            <a:pPr marL="0" indent="231775">
              <a:buNone/>
            </a:pP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What God really wants</a:t>
            </a: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God expects us to live like Him!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3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duotone>
              <a:schemeClr val="bg1"/>
              <a:srgbClr val="FFFFFF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5943600" cy="1371600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  <a:latin typeface="Comic Sans MS" pitchFamily="66" charset="0"/>
              </a:rPr>
              <a:t>Live the Truth</a:t>
            </a:r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!  </a:t>
            </a: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    (</a:t>
            </a:r>
            <a:r>
              <a:rPr lang="en-US" sz="3600" b="1" dirty="0" err="1">
                <a:solidFill>
                  <a:schemeClr val="hlink"/>
                </a:solidFill>
                <a:latin typeface="Comic Sans MS" pitchFamily="66" charset="0"/>
              </a:rPr>
              <a:t>vs</a:t>
            </a:r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 9-10</a:t>
            </a: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)            </a:t>
            </a:r>
            <a:r>
              <a:rPr lang="en-US" b="1" dirty="0" smtClean="0">
                <a:solidFill>
                  <a:schemeClr val="hlink"/>
                </a:solidFill>
                <a:latin typeface="Comic Sans MS" pitchFamily="66" charset="0"/>
              </a:rPr>
              <a:t>Don’t </a:t>
            </a:r>
            <a:r>
              <a:rPr lang="en-US" b="1" dirty="0">
                <a:solidFill>
                  <a:schemeClr val="hlink"/>
                </a:solidFill>
                <a:latin typeface="Comic Sans MS" pitchFamily="66" charset="0"/>
              </a:rPr>
              <a:t>just act it out!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26054"/>
            <a:ext cx="8229600" cy="313929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45000"/>
              </a:spcAft>
            </a:pPr>
            <a:r>
              <a:rPr lang="en-US" dirty="0"/>
              <a:t>Execute true justice  (in our decisions)</a:t>
            </a:r>
          </a:p>
          <a:p>
            <a:pPr>
              <a:spcBef>
                <a:spcPct val="0"/>
              </a:spcBef>
              <a:spcAft>
                <a:spcPct val="45000"/>
              </a:spcAft>
            </a:pPr>
            <a:r>
              <a:rPr lang="en-US" dirty="0"/>
              <a:t>Show mercy &amp; compassion</a:t>
            </a:r>
          </a:p>
          <a:p>
            <a:pPr>
              <a:spcBef>
                <a:spcPct val="0"/>
              </a:spcBef>
              <a:spcAft>
                <a:spcPct val="45000"/>
              </a:spcAft>
            </a:pPr>
            <a:r>
              <a:rPr lang="en-US" dirty="0"/>
              <a:t>Don’t oppress the poor, fatherless, widows</a:t>
            </a:r>
          </a:p>
          <a:p>
            <a:pPr>
              <a:spcBef>
                <a:spcPct val="0"/>
              </a:spcBef>
              <a:spcAft>
                <a:spcPct val="45000"/>
              </a:spcAft>
            </a:pPr>
            <a:r>
              <a:rPr lang="en-US" dirty="0"/>
              <a:t>Don’t plan evil in our hearts against a brother or sister!</a:t>
            </a:r>
          </a:p>
        </p:txBody>
      </p:sp>
      <p:pic>
        <p:nvPicPr>
          <p:cNvPr id="12290" name="Picture 2" descr="http://podcast.westsideroseville.org/podcasts/0/LivingLikeGodMat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6364"/>
            <a:ext cx="2743200" cy="20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19400" y="5410200"/>
            <a:ext cx="609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The Truth is a way of life, not a club or church!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jaminism.files.wordpress.com/2012/05/lord-supp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"/>
          <a:stretch/>
        </p:blipFill>
        <p:spPr bwMode="auto">
          <a:xfrm>
            <a:off x="609600" y="5376537"/>
            <a:ext cx="2130425" cy="14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5440485"/>
            <a:ext cx="2130424" cy="4650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Comic Sans MS" pitchFamily="66" charset="0"/>
              </a:rPr>
              <a:t>I am the Way, and the Truth, and the Life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543" y="9144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Zechariah 7:1-3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086600" cy="419100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1 </a:t>
            </a:r>
            <a:r>
              <a:rPr lang="en-US" dirty="0"/>
              <a:t>Now in </a:t>
            </a:r>
            <a:r>
              <a:rPr lang="en-US" b="1" dirty="0">
                <a:solidFill>
                  <a:srgbClr val="0000CC"/>
                </a:solidFill>
              </a:rPr>
              <a:t>the fourth year of King Darius </a:t>
            </a:r>
            <a:r>
              <a:rPr lang="en-US" dirty="0"/>
              <a:t>it came to pass that the word of the Lord came to Zechariah, on the fourth day of the ninth month, </a:t>
            </a:r>
            <a:r>
              <a:rPr lang="en-US" dirty="0" err="1"/>
              <a:t>Chislev</a:t>
            </a:r>
            <a:r>
              <a:rPr lang="en-US" dirty="0"/>
              <a:t>, 2 when the people sent </a:t>
            </a:r>
            <a:r>
              <a:rPr lang="en-US" dirty="0" err="1"/>
              <a:t>Sherezer</a:t>
            </a:r>
            <a:r>
              <a:rPr lang="en-US" dirty="0"/>
              <a:t>, with </a:t>
            </a:r>
            <a:r>
              <a:rPr lang="en-US" dirty="0" err="1"/>
              <a:t>Regem-Melech</a:t>
            </a:r>
            <a:r>
              <a:rPr lang="en-US" dirty="0"/>
              <a:t> and his men, </a:t>
            </a:r>
            <a:r>
              <a:rPr lang="en-US" b="1" dirty="0">
                <a:solidFill>
                  <a:srgbClr val="FF0000"/>
                </a:solidFill>
              </a:rPr>
              <a:t>to the house of God</a:t>
            </a:r>
            <a:r>
              <a:rPr lang="en-US" dirty="0"/>
              <a:t>, to pray before the Lord, 3 and to ask the priests who were in the house of the Lord of hosts, and the prophets, saying</a:t>
            </a:r>
            <a:r>
              <a:rPr lang="en-US" b="1" dirty="0">
                <a:solidFill>
                  <a:srgbClr val="C00000"/>
                </a:solidFill>
              </a:rPr>
              <a:t>, "Should I weep in the fifth month and fast as I have done for so many years?" 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Should we keep weeping &amp; fasting?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45292" y="6184612"/>
            <a:ext cx="74389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They did this for almost 50 years!</a:t>
            </a:r>
          </a:p>
        </p:txBody>
      </p:sp>
    </p:spTree>
    <p:extLst>
      <p:ext uri="{BB962C8B-B14F-4D97-AF65-F5344CB8AC3E}">
        <p14:creationId xmlns:p14="http://schemas.microsoft.com/office/powerpoint/2010/main" val="129535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rPr>
              <a:t>Micah 6:6-8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4908" y="1600200"/>
            <a:ext cx="7086600" cy="4419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  With what shall I come before the LORD, and bow myself before the High God? Shall I come before Him with burnt offerings, with calves a year old?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  Will the LORD be pleased with thousands of rams, ten thousand rivers of oil? Shall I give my firstborn for my transgression, the fruit of my body for the sin of my soul?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  He has shown you, O man, what is good; and </a:t>
            </a:r>
            <a:r>
              <a:rPr lang="en-US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what does the LORD require of you but to do justly, to love mercy, and to walk humbly with your God?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What does God really want?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5592" y="6253376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God wants Godly behavior, not rituals</a:t>
            </a:r>
          </a:p>
        </p:txBody>
      </p:sp>
    </p:spTree>
    <p:extLst>
      <p:ext uri="{BB962C8B-B14F-4D97-AF65-F5344CB8AC3E}">
        <p14:creationId xmlns:p14="http://schemas.microsoft.com/office/powerpoint/2010/main" val="2681505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76" y="228600"/>
            <a:ext cx="4898923" cy="1447800"/>
          </a:xfrm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  <a:latin typeface="Comic Sans MS" pitchFamily="66" charset="0"/>
              </a:rPr>
              <a:t>God didn’t really want </a:t>
            </a:r>
            <a:r>
              <a:rPr lang="en-US" sz="4000" b="1" i="1" dirty="0">
                <a:solidFill>
                  <a:schemeClr val="hlink"/>
                </a:solidFill>
                <a:latin typeface="Comic Sans MS" pitchFamily="66" charset="0"/>
              </a:rPr>
              <a:t>sacrifices!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991600" cy="4648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sz="3600" b="1" dirty="0">
                <a:solidFill>
                  <a:srgbClr val="FFFF00"/>
                </a:solidFill>
              </a:rPr>
              <a:t> Ex 19:5</a:t>
            </a:r>
            <a:r>
              <a:rPr lang="en-US" sz="3600" b="1" dirty="0"/>
              <a:t>  </a:t>
            </a:r>
            <a:r>
              <a:rPr lang="en-US" sz="3600" dirty="0"/>
              <a:t>Obey My voice, keep covenant</a:t>
            </a:r>
          </a:p>
          <a:p>
            <a:pPr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Jer</a:t>
            </a:r>
            <a:r>
              <a:rPr lang="en-US" sz="3600" b="1" dirty="0">
                <a:solidFill>
                  <a:srgbClr val="FFFF00"/>
                </a:solidFill>
              </a:rPr>
              <a:t> 7:21-23</a:t>
            </a:r>
            <a:r>
              <a:rPr lang="en-US" sz="3600" b="1" dirty="0"/>
              <a:t>  </a:t>
            </a:r>
            <a:r>
              <a:rPr lang="en-US" sz="3600" dirty="0"/>
              <a:t>Obey My voice!</a:t>
            </a:r>
          </a:p>
          <a:p>
            <a:pPr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Amos 5:21-25</a:t>
            </a:r>
            <a:r>
              <a:rPr lang="en-US" sz="3600" b="1" dirty="0"/>
              <a:t>  </a:t>
            </a:r>
            <a:r>
              <a:rPr lang="en-US" sz="3600" dirty="0"/>
              <a:t>I will not accept them!</a:t>
            </a:r>
          </a:p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Hos 6:6</a:t>
            </a:r>
            <a:r>
              <a:rPr lang="en-US" sz="3600" b="1" dirty="0"/>
              <a:t>  </a:t>
            </a:r>
            <a:r>
              <a:rPr lang="en-US" sz="3600" dirty="0"/>
              <a:t>Mercy…not sacrifice!</a:t>
            </a:r>
          </a:p>
          <a:p>
            <a:pPr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sz="2800" dirty="0"/>
              <a:t>      </a:t>
            </a:r>
            <a:r>
              <a:rPr lang="en-US" i="1" dirty="0"/>
              <a:t>Note Christ’s use in Mat 9:13; 12:7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3600" dirty="0"/>
              <a:t> Compare the </a:t>
            </a:r>
            <a:r>
              <a:rPr lang="en-US" sz="3600" dirty="0" smtClean="0"/>
              <a:t>fasts </a:t>
            </a:r>
            <a:endParaRPr lang="en-US" sz="3600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None/>
            </a:pPr>
            <a:r>
              <a:rPr lang="en-US" sz="3600" dirty="0" smtClean="0"/>
              <a:t>    </a:t>
            </a:r>
            <a:r>
              <a:rPr lang="en-US" sz="3600" dirty="0"/>
              <a:t>of </a:t>
            </a:r>
            <a:r>
              <a:rPr lang="en-US" sz="3600" dirty="0" err="1"/>
              <a:t>Zech</a:t>
            </a:r>
            <a:r>
              <a:rPr lang="en-US" sz="3600" dirty="0"/>
              <a:t> </a:t>
            </a:r>
            <a:r>
              <a:rPr lang="en-US" sz="3600" dirty="0" smtClean="0"/>
              <a:t>7                                  </a:t>
            </a:r>
            <a:endParaRPr lang="en-US" sz="3600" dirty="0"/>
          </a:p>
        </p:txBody>
      </p:sp>
      <p:pic>
        <p:nvPicPr>
          <p:cNvPr id="14338" name="Picture 2" descr="http://4.bp.blogspot.com/-oi2DQF_w_LM/UAuf1IKqdZI/AAAAAAAAAP0/FMMhEjHRLHI/s1600/JULY%2B20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9524" r="4128" b="14286"/>
          <a:stretch/>
        </p:blipFill>
        <p:spPr bwMode="auto">
          <a:xfrm>
            <a:off x="5105400" y="228600"/>
            <a:ext cx="384571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static-www.icr.org/i/articles/af/everlasting_mercy_w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3981450" cy="14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643" y="590991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Zechariah 8:14-17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901" y="1371600"/>
            <a:ext cx="7086600" cy="44196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14 </a:t>
            </a:r>
            <a:r>
              <a:rPr lang="en-US" dirty="0">
                <a:solidFill>
                  <a:srgbClr val="000000"/>
                </a:solidFill>
                <a:effectLst/>
              </a:rPr>
              <a:t>"For thus says the Lord of hosts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:  'Just </a:t>
            </a:r>
            <a:r>
              <a:rPr lang="en-US" dirty="0">
                <a:solidFill>
                  <a:srgbClr val="000000"/>
                </a:solidFill>
                <a:effectLst/>
              </a:rPr>
              <a:t>as I determined to punish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you When </a:t>
            </a:r>
            <a:r>
              <a:rPr lang="en-US" dirty="0">
                <a:solidFill>
                  <a:srgbClr val="000000"/>
                </a:solidFill>
                <a:effectLst/>
              </a:rPr>
              <a:t>your fathers provoked Me to wrath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,‘ Says </a:t>
            </a:r>
            <a:r>
              <a:rPr lang="en-US" dirty="0">
                <a:solidFill>
                  <a:srgbClr val="000000"/>
                </a:solidFill>
                <a:effectLst/>
              </a:rPr>
              <a:t>the Lord of hosts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 'And </a:t>
            </a:r>
            <a:r>
              <a:rPr lang="en-US" dirty="0">
                <a:solidFill>
                  <a:srgbClr val="000000"/>
                </a:solidFill>
                <a:effectLst/>
              </a:rPr>
              <a:t>I would not relent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15 </a:t>
            </a:r>
            <a:r>
              <a:rPr lang="en-US" dirty="0">
                <a:solidFill>
                  <a:srgbClr val="000000"/>
                </a:solidFill>
                <a:effectLst/>
              </a:rPr>
              <a:t>So again in these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days I </a:t>
            </a:r>
            <a:r>
              <a:rPr lang="en-US" dirty="0">
                <a:solidFill>
                  <a:srgbClr val="000000"/>
                </a:solidFill>
                <a:effectLst/>
              </a:rPr>
              <a:t>am determined to do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good To </a:t>
            </a:r>
            <a:r>
              <a:rPr lang="en-US" dirty="0">
                <a:solidFill>
                  <a:srgbClr val="000000"/>
                </a:solidFill>
                <a:effectLst/>
              </a:rPr>
              <a:t>Jerusalem and to the house of Judah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. Do </a:t>
            </a:r>
            <a:r>
              <a:rPr lang="en-US" dirty="0">
                <a:solidFill>
                  <a:srgbClr val="000000"/>
                </a:solidFill>
                <a:effectLst/>
              </a:rPr>
              <a:t>not fear. </a:t>
            </a:r>
          </a:p>
          <a:p>
            <a:pPr marL="0" indent="231775">
              <a:buNone/>
            </a:pPr>
            <a:r>
              <a:rPr lang="en-US" b="1" dirty="0">
                <a:solidFill>
                  <a:srgbClr val="C00000"/>
                </a:solidFill>
                <a:effectLst/>
              </a:rPr>
              <a:t>16 These are the things you shall do</a:t>
            </a:r>
            <a:r>
              <a:rPr lang="en-US" b="1" dirty="0" smtClean="0">
                <a:solidFill>
                  <a:srgbClr val="C00000"/>
                </a:solidFill>
                <a:effectLst/>
              </a:rPr>
              <a:t>:  </a:t>
            </a:r>
          </a:p>
          <a:p>
            <a:pPr marL="0" indent="231775">
              <a:buNone/>
            </a:pPr>
            <a:r>
              <a:rPr lang="en-US" b="1" dirty="0" smtClean="0">
                <a:solidFill>
                  <a:srgbClr val="0000CC"/>
                </a:solidFill>
                <a:effectLst/>
              </a:rPr>
              <a:t>Speak each man the truth to his neighbor;  Give </a:t>
            </a:r>
            <a:r>
              <a:rPr lang="en-US" b="1" dirty="0">
                <a:solidFill>
                  <a:srgbClr val="0000CC"/>
                </a:solidFill>
                <a:effectLst/>
              </a:rPr>
              <a:t>judgment in your gates for truth, justice, and peace; </a:t>
            </a:r>
            <a:r>
              <a:rPr lang="en-US" b="1" dirty="0" smtClean="0">
                <a:solidFill>
                  <a:srgbClr val="0000CC"/>
                </a:solidFill>
                <a:effectLst/>
              </a:rPr>
              <a:t>17 </a:t>
            </a:r>
            <a:r>
              <a:rPr lang="en-US" b="1" dirty="0">
                <a:solidFill>
                  <a:srgbClr val="0000CC"/>
                </a:solidFill>
                <a:effectLst/>
              </a:rPr>
              <a:t>Let none of you think evil in your heart against your neighbor</a:t>
            </a:r>
            <a:r>
              <a:rPr lang="en-US" b="1" dirty="0" smtClean="0">
                <a:solidFill>
                  <a:srgbClr val="0000CC"/>
                </a:solidFill>
                <a:effectLst/>
              </a:rPr>
              <a:t>; And </a:t>
            </a:r>
            <a:r>
              <a:rPr lang="en-US" b="1" dirty="0">
                <a:solidFill>
                  <a:srgbClr val="0000CC"/>
                </a:solidFill>
                <a:effectLst/>
              </a:rPr>
              <a:t>do not love a false oath</a:t>
            </a:r>
            <a:r>
              <a:rPr lang="en-US" b="1" dirty="0" smtClean="0">
                <a:solidFill>
                  <a:srgbClr val="0000CC"/>
                </a:solidFill>
                <a:effectLst/>
              </a:rPr>
              <a:t>. 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For </a:t>
            </a:r>
            <a:r>
              <a:rPr lang="en-US" dirty="0">
                <a:solidFill>
                  <a:srgbClr val="000000"/>
                </a:solidFill>
                <a:effectLst/>
              </a:rPr>
              <a:t>all these are things that I hate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,‘  Says </a:t>
            </a:r>
            <a:r>
              <a:rPr lang="en-US" dirty="0">
                <a:solidFill>
                  <a:srgbClr val="000000"/>
                </a:solidFill>
                <a:effectLst/>
              </a:rPr>
              <a:t>the Lord."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4319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Same message in Zechariah 8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200" y="5750686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When God does us good, He expects good behavior from us!</a:t>
            </a:r>
          </a:p>
        </p:txBody>
      </p:sp>
    </p:spTree>
    <p:extLst>
      <p:ext uri="{BB962C8B-B14F-4D97-AF65-F5344CB8AC3E}">
        <p14:creationId xmlns:p14="http://schemas.microsoft.com/office/powerpoint/2010/main" val="197347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1" y="228600"/>
            <a:ext cx="5867713" cy="1828800"/>
          </a:xfrm>
        </p:spPr>
        <p:txBody>
          <a:bodyPr/>
          <a:lstStyle/>
          <a:p>
            <a:r>
              <a:rPr lang="en-US" sz="4800" b="1" dirty="0">
                <a:solidFill>
                  <a:schemeClr val="hlink"/>
                </a:solidFill>
                <a:latin typeface="Comic Sans MS" pitchFamily="66" charset="0"/>
              </a:rPr>
              <a:t>Listen to the Bible and respond! </a:t>
            </a:r>
            <a:r>
              <a:rPr lang="en-US" sz="4800" b="1" dirty="0" smtClean="0">
                <a:solidFill>
                  <a:schemeClr val="hlink"/>
                </a:solidFill>
                <a:latin typeface="Comic Sans MS" pitchFamily="66" charset="0"/>
              </a:rPr>
              <a:t>      </a:t>
            </a:r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(</a:t>
            </a:r>
            <a:r>
              <a:rPr lang="en-US" sz="3600" b="1" dirty="0" err="1">
                <a:solidFill>
                  <a:schemeClr val="hlink"/>
                </a:solidFill>
                <a:latin typeface="Comic Sans MS" pitchFamily="66" charset="0"/>
              </a:rPr>
              <a:t>vs</a:t>
            </a:r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 7 and 12)</a:t>
            </a:r>
            <a:endParaRPr lang="en-US" sz="48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pPr>
              <a:buClr>
                <a:srgbClr val="66FF33"/>
              </a:buClr>
            </a:pPr>
            <a:r>
              <a:rPr lang="en-US" dirty="0">
                <a:solidFill>
                  <a:srgbClr val="FFFF00"/>
                </a:solidFill>
              </a:rPr>
              <a:t>Listen to the prophets when we read our Bibles in our homes</a:t>
            </a:r>
          </a:p>
          <a:p>
            <a:pPr lvl="1"/>
            <a:r>
              <a:rPr lang="en-US" dirty="0"/>
              <a:t>Don’t just read and walk away!</a:t>
            </a:r>
          </a:p>
          <a:p>
            <a:pPr lvl="1"/>
            <a:r>
              <a:rPr lang="en-US" dirty="0"/>
              <a:t>Read…think….consider how to put it into practice today</a:t>
            </a:r>
          </a:p>
          <a:p>
            <a:pPr lvl="1"/>
            <a:r>
              <a:rPr lang="en-US" dirty="0"/>
              <a:t>How can I live more like God?</a:t>
            </a:r>
          </a:p>
          <a:p>
            <a:pPr lvl="1"/>
            <a:r>
              <a:rPr lang="en-US" dirty="0"/>
              <a:t>What can I do today to help </a:t>
            </a:r>
            <a:r>
              <a:rPr lang="en-US" dirty="0" smtClean="0"/>
              <a:t>                                God’s </a:t>
            </a:r>
            <a:r>
              <a:rPr lang="en-US" dirty="0"/>
              <a:t>family?</a:t>
            </a:r>
            <a:endParaRPr lang="en-US" b="1" dirty="0"/>
          </a:p>
        </p:txBody>
      </p:sp>
      <p:pic>
        <p:nvPicPr>
          <p:cNvPr id="2050" name="Picture 2" descr="http://photos-ak.sparkpeople.com/nw/7/0/l703751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64" y="76200"/>
            <a:ext cx="308578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utreachmagazine.com/thumbnail.php?file=/13Feature_Living_Out_the_Bible_0410_952513745.jpg&amp;size=article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5720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Zechariah 7:13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2390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'When I called, they did not listen; 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so when they called, I would not listen,' 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says the LORD Almighty.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(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NIV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cp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RSV,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NASB)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God’s Warning!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4572000"/>
            <a:ext cx="8046357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 way we respond to God now may be the way He responds to us in the days to come</a:t>
            </a:r>
          </a:p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Don’t wait until a tragedy occurs, to listen to God speaking to us today thru His </a:t>
            </a: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word, </a:t>
            </a:r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and events He brings into our lives</a:t>
            </a:r>
          </a:p>
        </p:txBody>
      </p:sp>
    </p:spTree>
    <p:extLst>
      <p:ext uri="{BB962C8B-B14F-4D97-AF65-F5344CB8AC3E}">
        <p14:creationId xmlns:p14="http://schemas.microsoft.com/office/powerpoint/2010/main" val="3016944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Zechariah 7:14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15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"But I scattered them with a whirlwind among all the nations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which they had not known. Thus the land became desolate after them, so that no one passed through or returned;</a:t>
            </a:r>
            <a:r>
              <a:rPr lang="en-US" sz="36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for they made the pleasant land desolate."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God warns the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Nation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5643" y="6067501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He did it before and He will do it again!</a:t>
            </a:r>
          </a:p>
        </p:txBody>
      </p:sp>
    </p:spTree>
    <p:extLst>
      <p:ext uri="{BB962C8B-B14F-4D97-AF65-F5344CB8AC3E}">
        <p14:creationId xmlns:p14="http://schemas.microsoft.com/office/powerpoint/2010/main" val="1681677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lipartpal.com/_thumbs/pd/education/chalkboard_background_full_page.png"/>
          <p:cNvPicPr>
            <a:picLocks noChangeAspect="1" noChangeArrowheads="1"/>
          </p:cNvPicPr>
          <p:nvPr/>
        </p:nvPicPr>
        <p:blipFill>
          <a:blip r:embed="rId3" cstate="print"/>
          <a:srcRect l="1270" t="1643" r="3492" b="4723"/>
          <a:stretch>
            <a:fillRect/>
          </a:stretch>
        </p:blipFill>
        <p:spPr bwMode="auto">
          <a:xfrm>
            <a:off x="0" y="0"/>
            <a:ext cx="9144000" cy="689152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/>
                <a:latin typeface="EraserDust" pitchFamily="34" charset="0"/>
              </a:rPr>
              <a:t>Lessons from Zechariah 7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5029200"/>
          </a:xfrm>
        </p:spPr>
        <p:txBody>
          <a:bodyPr>
            <a:normAutofit/>
          </a:bodyPr>
          <a:lstStyle/>
          <a:p>
            <a:pPr hangingPunct="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  <a:effectLst/>
                <a:latin typeface="EraserDust" pitchFamily="34" charset="0"/>
              </a:rPr>
              <a:t>Don’t let your worship deteriorate into ritual worship – let it affect how you live!</a:t>
            </a:r>
          </a:p>
          <a:p>
            <a:pPr hangingPunct="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  <a:effectLst/>
                <a:latin typeface="EraserDust" pitchFamily="34" charset="0"/>
              </a:rPr>
              <a:t>God cares about our motives – make sure we are serving Him for the right reasons</a:t>
            </a:r>
          </a:p>
          <a:p>
            <a:pPr hangingPunct="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  <a:effectLst/>
                <a:latin typeface="EraserDust" pitchFamily="34" charset="0"/>
              </a:rPr>
              <a:t>Work on justice &amp; mercy, and walk humbly before God</a:t>
            </a:r>
          </a:p>
          <a:p>
            <a:pPr hangingPunct="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  <a:effectLst/>
                <a:latin typeface="EraserDust" pitchFamily="34" charset="0"/>
              </a:rPr>
              <a:t>Listen to the warnings in God’s word</a:t>
            </a:r>
          </a:p>
          <a:p>
            <a:pPr hangingPunct="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  <a:effectLst/>
                <a:latin typeface="EraserDust" pitchFamily="34" charset="0"/>
              </a:rPr>
              <a:t>Don’t be an actor – live God’s way all the time</a:t>
            </a:r>
            <a:endParaRPr lang="en-US" dirty="0" smtClean="0">
              <a:solidFill>
                <a:srgbClr val="FFC000"/>
              </a:solidFill>
              <a:latin typeface="EraserDust" pitchFamily="34" charset="0"/>
            </a:endParaRPr>
          </a:p>
          <a:p>
            <a:pPr hangingPunct="0"/>
            <a:endParaRPr lang="en-US" dirty="0" smtClean="0">
              <a:solidFill>
                <a:srgbClr val="FFC000"/>
              </a:solidFill>
              <a:latin typeface="EraserDust" pitchFamily="34" charset="0"/>
            </a:endParaRPr>
          </a:p>
          <a:p>
            <a:pPr hangingPunct="0"/>
            <a:endParaRPr lang="en-US" dirty="0" smtClean="0">
              <a:solidFill>
                <a:srgbClr val="FFC000"/>
              </a:solidFill>
              <a:latin typeface="EraserDust" pitchFamily="34" charset="0"/>
            </a:endParaRPr>
          </a:p>
          <a:p>
            <a:pPr hangingPunc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866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38100"/>
            <a:ext cx="47244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C000"/>
                </a:solidFill>
                <a:effectLst/>
                <a:latin typeface="Comic Sans MS" pitchFamily="66" charset="0"/>
              </a:rPr>
              <a:t>Let’s leave camp, thankful we have a loving Heavenly Father, and His son who showed us how to live, and His angels that work for us everyday, all the time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58102" y="4448432"/>
            <a:ext cx="85611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31775" algn="ctr"/>
            <a:r>
              <a:rPr lang="en-US" sz="3200" b="1" dirty="0" smtClean="0">
                <a:solidFill>
                  <a:schemeClr val="tx2">
                    <a:lumMod val="90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en-US" sz="3200" b="1" dirty="0">
                <a:solidFill>
                  <a:schemeClr val="tx2">
                    <a:lumMod val="90000"/>
                  </a:schemeClr>
                </a:solidFill>
                <a:latin typeface="Comic Sans MS" panose="030F0702030302020204" pitchFamily="66" charset="0"/>
              </a:rPr>
              <a:t>we know that God causes all things to work together for good to those who love God, to those who are called according to His purpose. </a:t>
            </a:r>
            <a:r>
              <a:rPr lang="en-US" sz="3200" b="1" dirty="0" smtClean="0">
                <a:solidFill>
                  <a:schemeClr val="tx2">
                    <a:lumMod val="90000"/>
                  </a:schemeClr>
                </a:solidFill>
                <a:latin typeface="Comic Sans MS" panose="030F0702030302020204" pitchFamily="66" charset="0"/>
              </a:rPr>
              <a:t>(Rom 8:28)</a:t>
            </a:r>
            <a:endParaRPr lang="en-US" sz="3200" b="1" dirty="0">
              <a:solidFill>
                <a:schemeClr val="tx2">
                  <a:lumMod val="9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3.bp.blogspot.com/_a1ZIk2hsyTc/ShQIIaQ_1MI/AAAAAAAAB-A/DyxdLrmhxxU/s400/vacation-family-c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33" y="0"/>
            <a:ext cx="442322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23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84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2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535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sianKingsTimelin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95300"/>
            <a:ext cx="9906000" cy="7353300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5334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  <a:latin typeface="Comic Sans MS" panose="030F0702030302020204" pitchFamily="66" charset="0"/>
              </a:rPr>
              <a:t> You are here!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4114799" y="4636532"/>
            <a:ext cx="206131" cy="77366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06631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4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871" y="76200"/>
            <a:ext cx="441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Where are we in Zechariah 7? 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 animBg="1"/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3.gstatic.com/images?q=tbn:ANd9GcS4xGRh3m-pMu2Fe3RQEPNJSamnaTRREpf33cR75nNg7QrRFO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16419" y="-1116420"/>
            <a:ext cx="6911161" cy="914400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752600"/>
            <a:ext cx="6629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7150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15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3.gstatic.com/images?q=tbn:ANd9GcS4xGRh3m-pMu2Fe3RQEPNJSamnaTRREpf33cR75nNg7QrRFO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91838" y="-1116420"/>
            <a:ext cx="6911161" cy="9144001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990600"/>
            <a:ext cx="6438900" cy="5257800"/>
          </a:xfrm>
        </p:spPr>
        <p:txBody>
          <a:bodyPr/>
          <a:lstStyle/>
          <a:p>
            <a:pPr marL="1588" indent="-1588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C00000"/>
                </a:solidFill>
              </a:rPr>
              <a:t>New King James (</a:t>
            </a:r>
            <a:r>
              <a:rPr lang="en-US" sz="2800" b="1" dirty="0" smtClean="0">
                <a:solidFill>
                  <a:srgbClr val="C00000"/>
                </a:solidFill>
              </a:rPr>
              <a:t>NKJV </a:t>
            </a:r>
            <a:r>
              <a:rPr lang="en-US" sz="2800" b="1" dirty="0">
                <a:solidFill>
                  <a:srgbClr val="C00000"/>
                </a:solidFill>
              </a:rPr>
              <a:t>&amp; </a:t>
            </a:r>
            <a:r>
              <a:rPr lang="en-US" sz="2800" b="1" dirty="0" smtClean="0">
                <a:solidFill>
                  <a:srgbClr val="C00000"/>
                </a:solidFill>
              </a:rPr>
              <a:t>KJV)</a:t>
            </a:r>
            <a:endParaRPr lang="en-US" sz="2800" b="1" dirty="0">
              <a:solidFill>
                <a:srgbClr val="C00000"/>
              </a:solidFill>
            </a:endParaRPr>
          </a:p>
          <a:p>
            <a:pPr marL="1588" indent="-1588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when the people sent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Sherezer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Regem-Melech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his men, to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house of God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pray before the LORD,</a:t>
            </a:r>
          </a:p>
          <a:p>
            <a:pPr marL="1588" indent="-1588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-1588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C00000"/>
                </a:solidFill>
              </a:rPr>
              <a:t>New American Standard (NASB)</a:t>
            </a:r>
          </a:p>
          <a:p>
            <a:pPr marL="1588" indent="-1588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Now the town of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Bethel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sent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Sharezer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Regemmelech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their men to seek the favor of the LORD,</a:t>
            </a:r>
          </a:p>
          <a:p>
            <a:pPr marL="1588" indent="-1588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-1588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C00000"/>
                </a:solidFill>
              </a:rPr>
              <a:t>Revised Standard Version (RSV)</a:t>
            </a:r>
          </a:p>
          <a:p>
            <a:pPr marL="1588" indent="-1588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Now the people of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Bethel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sent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Share'zer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Reg'em-mel'ech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their men, to entreat the favor of the LORD,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9900"/>
                </a:solidFill>
                <a:latin typeface="Comic Sans MS" pitchFamily="66" charset="0"/>
              </a:rPr>
              <a:t>House of God </a:t>
            </a:r>
            <a:r>
              <a:rPr lang="en-US" sz="3600" b="1" u="sng" dirty="0" smtClean="0">
                <a:solidFill>
                  <a:srgbClr val="669900"/>
                </a:solidFill>
                <a:latin typeface="Comic Sans MS" pitchFamily="66" charset="0"/>
              </a:rPr>
              <a:t>OR</a:t>
            </a:r>
            <a:r>
              <a:rPr lang="en-US" sz="4000" b="1" dirty="0" smtClean="0">
                <a:solidFill>
                  <a:srgbClr val="669900"/>
                </a:solidFill>
                <a:latin typeface="Comic Sans MS" pitchFamily="66" charset="0"/>
              </a:rPr>
              <a:t> Bethel</a:t>
            </a:r>
            <a:endParaRPr lang="en-US" sz="4000" b="1" dirty="0">
              <a:solidFill>
                <a:srgbClr val="6699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5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105400" cy="1676400"/>
          </a:xfrm>
        </p:spPr>
        <p:txBody>
          <a:bodyPr/>
          <a:lstStyle/>
          <a:p>
            <a:r>
              <a:rPr lang="en-US" sz="4800" dirty="0">
                <a:solidFill>
                  <a:srgbClr val="FFFF00"/>
                </a:solidFill>
                <a:latin typeface="Comic Sans MS" panose="030F0702030302020204" pitchFamily="66" charset="0"/>
                <a:cs typeface="Simplified Arabic" panose="02020603050405020304" pitchFamily="18" charset="-78"/>
                <a:sym typeface="Wingdings" panose="05000000000000000000" pitchFamily="2" charset="2"/>
              </a:rPr>
              <a:t> </a:t>
            </a:r>
            <a:r>
              <a:rPr lang="en-US" sz="4800" dirty="0" smtClean="0">
                <a:solidFill>
                  <a:schemeClr val="hlink"/>
                </a:solidFill>
                <a:latin typeface="Comic Sans MS" panose="030F0702030302020204" pitchFamily="66" charset="0"/>
                <a:cs typeface="Simplified Arabic" panose="02020603050405020304" pitchFamily="18" charset="-78"/>
              </a:rPr>
              <a:t>Contextual </a:t>
            </a:r>
            <a:r>
              <a:rPr lang="en-US" sz="4800" dirty="0">
                <a:solidFill>
                  <a:schemeClr val="hlink"/>
                </a:solidFill>
                <a:latin typeface="Comic Sans MS" panose="030F0702030302020204" pitchFamily="66" charset="0"/>
                <a:cs typeface="Simplified Arabic" panose="02020603050405020304" pitchFamily="18" charset="-78"/>
              </a:rPr>
              <a:t>Scholars Only</a:t>
            </a:r>
            <a:r>
              <a:rPr lang="en-US" dirty="0">
                <a:solidFill>
                  <a:schemeClr val="hlink"/>
                </a:solidFill>
                <a:latin typeface="Comic Sans MS" panose="030F0702030302020204" pitchFamily="66" charset="0"/>
                <a:cs typeface="Simplified Arabic" panose="02020603050405020304" pitchFamily="18" charset="-78"/>
              </a:rPr>
              <a:t>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  <a:cs typeface="Simplified Arabic" panose="02020603050405020304" pitchFamily="18" charset="-78"/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  <a:cs typeface="Simplified Arabic" panose="02020603050405020304" pitchFamily="18" charset="-78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4582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How can you tell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                           from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the context of 6:14 - 7:3 that the </a:t>
            </a:r>
            <a:r>
              <a:rPr lang="en-US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“house of God”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(KJV and NKJV) is </a:t>
            </a:r>
            <a:r>
              <a:rPr lang="en-US" sz="4400" u="sng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the temple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???</a:t>
            </a:r>
          </a:p>
        </p:txBody>
      </p:sp>
      <p:pic>
        <p:nvPicPr>
          <p:cNvPr id="1026" name="Picture 2" descr="http://img.docstoccdn.com/thumb/orig/1169081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517900" cy="26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5105400"/>
            <a:ext cx="8458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n-US" sz="4000" dirty="0" smtClean="0">
                <a:solidFill>
                  <a:srgbClr val="FFC000"/>
                </a:solidFill>
                <a:latin typeface="Comic Sans MS" panose="030F0702030302020204" pitchFamily="66" charset="0"/>
                <a:cs typeface="Simplified Arabic" panose="02020603050405020304" pitchFamily="18" charset="-78"/>
                <a:sym typeface="Wingdings" panose="05000000000000000000" pitchFamily="2" charset="2"/>
              </a:rPr>
              <a:t>Temple is referred to as      “house of the Lord of hosts</a:t>
            </a:r>
            <a:r>
              <a:rPr lang="en-US" sz="4000" dirty="0" smtClean="0">
                <a:solidFill>
                  <a:srgbClr val="FFC000"/>
                </a:solidFill>
                <a:latin typeface="Comic Sans MS" panose="030F0702030302020204" pitchFamily="66" charset="0"/>
                <a:cs typeface="Simplified Arabic" panose="02020603050405020304" pitchFamily="18" charset="-78"/>
              </a:rPr>
              <a:t>” (v.3)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hlink"/>
                </a:solidFill>
                <a:latin typeface="Comic Sans MS" pitchFamily="66" charset="0"/>
              </a:rPr>
              <a:t>Contrast the two Delegations    of Zechariah 6 &amp; 7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89150"/>
            <a:ext cx="5181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FF00"/>
                </a:solidFill>
              </a:rPr>
              <a:t>Zech</a:t>
            </a:r>
            <a:r>
              <a:rPr lang="en-US" b="1" dirty="0">
                <a:solidFill>
                  <a:srgbClr val="FFFF00"/>
                </a:solidFill>
              </a:rPr>
              <a:t> 6:10</a:t>
            </a:r>
            <a:r>
              <a:rPr lang="en-US" dirty="0"/>
              <a:t>  The </a:t>
            </a:r>
            <a:r>
              <a:rPr lang="en-US" dirty="0" smtClean="0"/>
              <a:t>gifts </a:t>
            </a:r>
            <a:r>
              <a:rPr lang="en-US" dirty="0"/>
              <a:t>from the captives – from </a:t>
            </a:r>
            <a:r>
              <a:rPr lang="en-US" dirty="0" err="1"/>
              <a:t>Heldai</a:t>
            </a:r>
            <a:r>
              <a:rPr lang="en-US" dirty="0"/>
              <a:t>, </a:t>
            </a:r>
            <a:r>
              <a:rPr lang="en-US" dirty="0" err="1"/>
              <a:t>Tobijah</a:t>
            </a:r>
            <a:r>
              <a:rPr lang="en-US" dirty="0"/>
              <a:t> and </a:t>
            </a:r>
            <a:r>
              <a:rPr lang="en-US" dirty="0" err="1"/>
              <a:t>Jedaiah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5732096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66FF33"/>
                </a:solidFill>
                <a:latin typeface="Comic Sans MS" panose="030F0702030302020204" pitchFamily="66" charset="0"/>
              </a:rPr>
              <a:t>What differences do you notice???</a:t>
            </a:r>
          </a:p>
        </p:txBody>
      </p:sp>
      <p:pic>
        <p:nvPicPr>
          <p:cNvPr id="2050" name="Picture 2" descr="http://www.visualbiblealive.com/image-bin/Public/110/06/110_06_0299_BiblePaintings_pre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11018" r="15524" b="35426"/>
          <a:stretch/>
        </p:blipFill>
        <p:spPr bwMode="auto">
          <a:xfrm>
            <a:off x="304800" y="3946769"/>
            <a:ext cx="2566989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andeeimages.com/_borders/Wise_M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5" b="21460"/>
          <a:stretch/>
        </p:blipFill>
        <p:spPr bwMode="auto">
          <a:xfrm flipH="1">
            <a:off x="5996353" y="1470509"/>
            <a:ext cx="2819400" cy="21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00400" y="3962400"/>
            <a:ext cx="58674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Zech</a:t>
            </a:r>
            <a:r>
              <a:rPr lang="en-US" b="1" dirty="0" smtClean="0">
                <a:solidFill>
                  <a:srgbClr val="FFFF00"/>
                </a:solidFill>
              </a:rPr>
              <a:t> 7:2</a:t>
            </a:r>
            <a:r>
              <a:rPr lang="en-US" dirty="0" smtClean="0"/>
              <a:t>  The question from Bethel – from </a:t>
            </a:r>
            <a:r>
              <a:rPr lang="en-US" dirty="0" err="1" smtClean="0"/>
              <a:t>Sherezer</a:t>
            </a:r>
            <a:r>
              <a:rPr lang="en-US" dirty="0" smtClean="0"/>
              <a:t>, </a:t>
            </a:r>
            <a:r>
              <a:rPr lang="en-US" dirty="0" err="1" smtClean="0"/>
              <a:t>Regem-Melech</a:t>
            </a:r>
            <a:r>
              <a:rPr lang="en-US" dirty="0" smtClean="0"/>
              <a:t>, and his men				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-5862"/>
            <a:ext cx="8229600" cy="1371600"/>
          </a:xfrm>
        </p:spPr>
        <p:txBody>
          <a:bodyPr/>
          <a:lstStyle/>
          <a:p>
            <a:r>
              <a:rPr lang="en-US" sz="48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Contrast the two groups</a:t>
            </a:r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90800"/>
            <a:ext cx="4038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FFFF00"/>
                </a:solidFill>
              </a:rPr>
              <a:t>  Zechariah 6</a:t>
            </a:r>
          </a:p>
          <a:p>
            <a:pPr>
              <a:buFont typeface="Wingdings" panose="05000000000000000000" pitchFamily="2" charset="2"/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r>
              <a:rPr lang="en-US" sz="2800" dirty="0"/>
              <a:t>From Babylon</a:t>
            </a:r>
          </a:p>
          <a:p>
            <a:r>
              <a:rPr lang="en-US" sz="2800" dirty="0"/>
              <a:t>Jewish names</a:t>
            </a:r>
          </a:p>
          <a:p>
            <a:r>
              <a:rPr lang="en-US" sz="2800" dirty="0"/>
              <a:t>Give gifts</a:t>
            </a:r>
          </a:p>
          <a:p>
            <a:r>
              <a:rPr lang="en-US" sz="2800" dirty="0"/>
              <a:t>Focused on temple</a:t>
            </a:r>
          </a:p>
          <a:p>
            <a:r>
              <a:rPr lang="en-US" sz="2800" dirty="0"/>
              <a:t>Operate on faith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4648200" y="2590800"/>
            <a:ext cx="457200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7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Zechariah 7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From Bethel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Babylonian names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Ask questions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Focused on themselves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Concerned about works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http://www.dandeeimages.com/_borders/Wise_M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5" b="21460"/>
          <a:stretch/>
        </p:blipFill>
        <p:spPr bwMode="auto">
          <a:xfrm>
            <a:off x="1066800" y="1202379"/>
            <a:ext cx="1805353" cy="13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visualbiblealive.com/image-bin/Public/110/06/110_06_0299_BiblePaintings_pre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22728" r="15523" b="35426"/>
          <a:stretch/>
        </p:blipFill>
        <p:spPr bwMode="auto">
          <a:xfrm>
            <a:off x="5105400" y="1202380"/>
            <a:ext cx="2073599" cy="13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0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0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0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0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0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0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0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0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0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0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/>
      <p:bldP spid="140295" grpId="0" uiExpand="1" build="p"/>
      <p:bldP spid="140297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7650"/>
            <a:ext cx="6629400" cy="1066800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  <a:latin typeface="Comic Sans MS" pitchFamily="66" charset="0"/>
              </a:rPr>
              <a:t>Delegation from Bethel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Some of Bethel did return (Ezra 2:20)             	223 of Bethel and Ai.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Sent official delegation to ask about information that temple builders would have discussed while on the job!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Should have helped build the temple, but seems they were out of touch.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Probably stayed in Bethel &amp; </a:t>
            </a:r>
            <a:r>
              <a:rPr lang="en-US" sz="2800" dirty="0" smtClean="0"/>
              <a:t>                                   kept </a:t>
            </a:r>
            <a:r>
              <a:rPr lang="en-US" sz="2800" dirty="0"/>
              <a:t>the rituals going.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Uninvolved in ecclesial life. </a:t>
            </a:r>
            <a:r>
              <a:rPr lang="en-US" sz="2800" dirty="0" smtClean="0"/>
              <a:t>                                Worried </a:t>
            </a:r>
            <a:r>
              <a:rPr lang="en-US" sz="2800" dirty="0"/>
              <a:t>about formal rituals </a:t>
            </a:r>
            <a:r>
              <a:rPr lang="en-US" sz="2800" dirty="0" smtClean="0"/>
              <a:t>                              that </a:t>
            </a:r>
            <a:r>
              <a:rPr lang="en-US" sz="2800" dirty="0"/>
              <a:t>take away personal time!</a:t>
            </a:r>
          </a:p>
        </p:txBody>
      </p:sp>
      <p:pic>
        <p:nvPicPr>
          <p:cNvPr id="4" name="Picture 2" descr="http://www.visualbiblealive.com/image-bin/Public/110/06/110_06_0299_BiblePaintings_pre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22147" r="15523" b="35426"/>
          <a:stretch/>
        </p:blipFill>
        <p:spPr bwMode="auto">
          <a:xfrm>
            <a:off x="6858000" y="381000"/>
            <a:ext cx="21539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esting.desertreign.org/wp-content/uploads/2013/01/Get-Involved-Pictu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7" r="1961"/>
          <a:stretch/>
        </p:blipFill>
        <p:spPr bwMode="auto">
          <a:xfrm>
            <a:off x="5659101" y="4488426"/>
            <a:ext cx="3352800" cy="19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9665"/>
            <a:ext cx="4343400" cy="2057400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  <a:latin typeface="Comic Sans MS" pitchFamily="66" charset="0"/>
              </a:rPr>
              <a:t>The Question about Fasting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5138" indent="-465138">
              <a:spcBef>
                <a:spcPct val="0"/>
              </a:spcBef>
              <a:spcAft>
                <a:spcPct val="45000"/>
              </a:spcAft>
            </a:pPr>
            <a:r>
              <a:rPr lang="en-US" dirty="0"/>
              <a:t>The people only ask </a:t>
            </a:r>
            <a:r>
              <a:rPr lang="en-US" dirty="0" smtClean="0"/>
              <a:t>                                              about </a:t>
            </a:r>
            <a:r>
              <a:rPr lang="en-US" dirty="0"/>
              <a:t>the 5</a:t>
            </a:r>
            <a:r>
              <a:rPr lang="en-US" baseline="30000" dirty="0"/>
              <a:t>th</a:t>
            </a:r>
            <a:r>
              <a:rPr lang="en-US" dirty="0"/>
              <a:t> month fast</a:t>
            </a:r>
          </a:p>
          <a:p>
            <a:pPr marL="465138" indent="-465138">
              <a:spcBef>
                <a:spcPct val="0"/>
              </a:spcBef>
              <a:spcAft>
                <a:spcPct val="45000"/>
              </a:spcAft>
            </a:pPr>
            <a:r>
              <a:rPr lang="en-US" dirty="0"/>
              <a:t>God’s response covers all their ritualistic fasts – 7</a:t>
            </a:r>
            <a:r>
              <a:rPr lang="en-US" baseline="30000" dirty="0"/>
              <a:t>th</a:t>
            </a:r>
            <a:r>
              <a:rPr lang="en-US" dirty="0"/>
              <a:t> month, 4</a:t>
            </a:r>
            <a:r>
              <a:rPr lang="en-US" baseline="30000" dirty="0"/>
              <a:t>th</a:t>
            </a:r>
            <a:r>
              <a:rPr lang="en-US" dirty="0"/>
              <a:t> month, 10</a:t>
            </a:r>
            <a:r>
              <a:rPr lang="en-US" baseline="30000" dirty="0"/>
              <a:t>th</a:t>
            </a:r>
            <a:r>
              <a:rPr lang="en-US" dirty="0"/>
              <a:t> month (see 7:5; 8:19)</a:t>
            </a:r>
          </a:p>
        </p:txBody>
      </p:sp>
      <p:pic>
        <p:nvPicPr>
          <p:cNvPr id="5122" name="Picture 2" descr="http://www.sacbee.com/static/weblogs/photos/rosh-on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41118"/>
            <a:ext cx="3317875" cy="21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esievedotcom.files.wordpress.com/2012/10/gottlieb-jews_praying_in_the_synagogue_on_yom_kippur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3" b="11779"/>
          <a:stretch/>
        </p:blipFill>
        <p:spPr bwMode="auto">
          <a:xfrm>
            <a:off x="5638800" y="152400"/>
            <a:ext cx="3362325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uiExpand="1" build="p"/>
    </p:bldLst>
  </p:timing>
</p:sld>
</file>

<file path=ppt/theme/theme1.xml><?xml version="1.0" encoding="utf-8"?>
<a:theme xmlns:a="http://schemas.openxmlformats.org/drawingml/2006/main" name="Frax5">
  <a:themeElements>
    <a:clrScheme name="Frax5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Frax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Frax5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x5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x5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x5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x5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Frax5</Template>
  <TotalTime>819</TotalTime>
  <Words>1747</Words>
  <Application>Microsoft Office PowerPoint</Application>
  <PresentationFormat>On-screen Show (4:3)</PresentationFormat>
  <Paragraphs>193</Paragraphs>
  <Slides>30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Frax5</vt:lpstr>
      <vt:lpstr>Textured</vt:lpstr>
      <vt:lpstr>Default Design</vt:lpstr>
      <vt:lpstr>Delegation from Bethel</vt:lpstr>
      <vt:lpstr>Zechariah 7:1-3</vt:lpstr>
      <vt:lpstr>PowerPoint Presentation</vt:lpstr>
      <vt:lpstr>House of God OR Bethel</vt:lpstr>
      <vt:lpstr> Contextual Scholars Only </vt:lpstr>
      <vt:lpstr>Contrast the two Delegations    of Zechariah 6 &amp; 7</vt:lpstr>
      <vt:lpstr>Contrast the two groups</vt:lpstr>
      <vt:lpstr>Delegation from Bethel</vt:lpstr>
      <vt:lpstr>The Question about Fasting</vt:lpstr>
      <vt:lpstr>Jewish fasts to remember  Jerusalem’s downfall    (7:5; 8:19)</vt:lpstr>
      <vt:lpstr>Jewish fasts to remember  Jerusalem’s downfall  (8:19)</vt:lpstr>
      <vt:lpstr>Zechariah 7:4-7</vt:lpstr>
      <vt:lpstr>2</vt:lpstr>
      <vt:lpstr>God’s Response:</vt:lpstr>
      <vt:lpstr>God cares about our Motives!</vt:lpstr>
      <vt:lpstr>God’s intent for fasts (Isa 58)</vt:lpstr>
      <vt:lpstr>Who are the rituals for?</vt:lpstr>
      <vt:lpstr>Zechariah 7:8-10</vt:lpstr>
      <vt:lpstr>Live the Truth!      (vs 9-10)            Don’t just act it out!</vt:lpstr>
      <vt:lpstr>Micah 6:6-8</vt:lpstr>
      <vt:lpstr>God didn’t really want sacrifices!</vt:lpstr>
      <vt:lpstr>Zechariah 8:14-17</vt:lpstr>
      <vt:lpstr>Listen to the Bible and respond!       (vs 7 and 12)</vt:lpstr>
      <vt:lpstr>Zechariah 7:13</vt:lpstr>
      <vt:lpstr>Zechariah 7:14</vt:lpstr>
      <vt:lpstr>Lessons from Zechariah 7 </vt:lpstr>
      <vt:lpstr>Let’s leave camp, thankful we have a loving Heavenly Father, and His son who showed us how to live, and His angels that work for us everyday, all the time</vt:lpstr>
      <vt:lpstr>PowerPoint Presentation</vt:lpstr>
      <vt:lpstr>2</vt:lpstr>
      <vt:lpstr>2</vt:lpstr>
    </vt:vector>
  </TitlesOfParts>
  <Company>Crestwood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Styles</dc:creator>
  <cp:lastModifiedBy>Sue</cp:lastModifiedBy>
  <cp:revision>73</cp:revision>
  <dcterms:created xsi:type="dcterms:W3CDTF">2005-04-17T16:00:02Z</dcterms:created>
  <dcterms:modified xsi:type="dcterms:W3CDTF">2013-07-30T16:45:20Z</dcterms:modified>
</cp:coreProperties>
</file>