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media/image30.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 id="2147483687" r:id="rId3"/>
    <p:sldMasterId id="2147483699" r:id="rId4"/>
    <p:sldMasterId id="2147483711" r:id="rId5"/>
  </p:sldMasterIdLst>
  <p:sldIdLst>
    <p:sldId id="359" r:id="rId6"/>
    <p:sldId id="283" r:id="rId7"/>
    <p:sldId id="345" r:id="rId8"/>
    <p:sldId id="260" r:id="rId9"/>
    <p:sldId id="313" r:id="rId10"/>
    <p:sldId id="321" r:id="rId11"/>
    <p:sldId id="385" r:id="rId12"/>
    <p:sldId id="386" r:id="rId13"/>
    <p:sldId id="387" r:id="rId14"/>
    <p:sldId id="259" r:id="rId15"/>
    <p:sldId id="379" r:id="rId16"/>
    <p:sldId id="289" r:id="rId17"/>
    <p:sldId id="372" r:id="rId18"/>
    <p:sldId id="319" r:id="rId19"/>
    <p:sldId id="417" r:id="rId20"/>
    <p:sldId id="406" r:id="rId21"/>
    <p:sldId id="411" r:id="rId22"/>
    <p:sldId id="410" r:id="rId23"/>
    <p:sldId id="352" r:id="rId24"/>
    <p:sldId id="365" r:id="rId25"/>
    <p:sldId id="315" r:id="rId26"/>
    <p:sldId id="271" r:id="rId27"/>
    <p:sldId id="269" r:id="rId28"/>
    <p:sldId id="373" r:id="rId29"/>
    <p:sldId id="277" r:id="rId30"/>
    <p:sldId id="414" r:id="rId31"/>
    <p:sldId id="415" r:id="rId32"/>
    <p:sldId id="422" r:id="rId33"/>
    <p:sldId id="394" r:id="rId34"/>
    <p:sldId id="400" r:id="rId35"/>
    <p:sldId id="380" r:id="rId36"/>
    <p:sldId id="296" r:id="rId37"/>
    <p:sldId id="374" r:id="rId38"/>
    <p:sldId id="278" r:id="rId39"/>
    <p:sldId id="360" r:id="rId40"/>
    <p:sldId id="361" r:id="rId41"/>
    <p:sldId id="366" r:id="rId42"/>
    <p:sldId id="375" r:id="rId43"/>
    <p:sldId id="418" r:id="rId44"/>
    <p:sldId id="281" r:id="rId45"/>
    <p:sldId id="392" r:id="rId46"/>
    <p:sldId id="407" r:id="rId47"/>
    <p:sldId id="408" r:id="rId48"/>
    <p:sldId id="419" r:id="rId49"/>
    <p:sldId id="420" r:id="rId50"/>
    <p:sldId id="264" r:id="rId51"/>
    <p:sldId id="401" r:id="rId52"/>
    <p:sldId id="425" r:id="rId53"/>
    <p:sldId id="424" r:id="rId54"/>
    <p:sldId id="384"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sorterViewPr>
    <p:cViewPr>
      <p:scale>
        <a:sx n="50" d="100"/>
        <a:sy n="50" d="100"/>
      </p:scale>
      <p:origin x="0" y="12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ndara" panose="020E05020303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2922638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242403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252974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pPr/>
              <a:t>‹#›</a:t>
            </a:fld>
            <a:endParaRPr lang="en-CA" dirty="0"/>
          </a:p>
        </p:txBody>
      </p:sp>
    </p:spTree>
    <p:extLst>
      <p:ext uri="{BB962C8B-B14F-4D97-AF65-F5344CB8AC3E}">
        <p14:creationId xmlns:p14="http://schemas.microsoft.com/office/powerpoint/2010/main" val="3167841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4368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73169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7365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9259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93244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26298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6154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4891445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19622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82178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352486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5A1D9A4-D919-43AA-857E-E797B06B23E7}" type="datetimeFigureOut">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FC77580-B9F5-44EC-848F-A211F3F24DC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18838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3957620-B139-477B-9448-EC9F23BBE78B}" type="datetime1">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40143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E0FC11C-97FB-407F-BB4D-1987A0C05E01}" type="datetime1">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29749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31A24A-57F5-4D2F-A583-D3197F753724}" type="datetime1">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20573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71B95E8-F403-4A9D-BEBF-A618716020D0}" type="datetime1">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92850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4E07C2C-4AB2-4664-B648-2AC59929AC61}" type="datetime1">
              <a:rPr lang="en-CA" smtClean="0">
                <a:solidFill>
                  <a:prstClr val="black">
                    <a:tint val="75000"/>
                  </a:prstClr>
                </a:solidFill>
              </a:rPr>
              <a:pPr/>
              <a:t>15/08/2015</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50540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0D7393E8-23BD-434F-A60B-665CBB7453F0}" type="datetime1">
              <a:rPr lang="en-CA" smtClean="0">
                <a:solidFill>
                  <a:prstClr val="black">
                    <a:tint val="75000"/>
                  </a:prstClr>
                </a:solidFill>
              </a:rPr>
              <a:pPr/>
              <a:t>15/08/2015</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00709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andara" panose="020E0502030303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4210075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69D8F-34E7-42F4-A67C-C89B62D1244D}" type="datetime1">
              <a:rPr lang="en-CA" smtClean="0">
                <a:solidFill>
                  <a:prstClr val="black">
                    <a:tint val="75000"/>
                  </a:prstClr>
                </a:solidFill>
              </a:rPr>
              <a:pPr/>
              <a:t>15/08/2015</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109106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8D566-00D1-4FF7-A1E5-C2E8DF77F0F0}" type="datetime1">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51648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239475-0F04-4B55-8F8D-9B6E2C5403A5}" type="datetime1">
              <a:rPr lang="en-CA" smtClean="0">
                <a:solidFill>
                  <a:prstClr val="black">
                    <a:tint val="75000"/>
                  </a:prstClr>
                </a:solidFill>
              </a:rPr>
              <a:pPr/>
              <a:t>15/08/2015</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58104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A0B369B-46B7-46B6-9154-D2746C349810}" type="datetime1">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945529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93990EC-C8E9-4364-A804-3BBF6F2CA623}" type="datetime1">
              <a:rPr lang="en-CA" smtClean="0">
                <a:solidFill>
                  <a:prstClr val="black">
                    <a:tint val="75000"/>
                  </a:prstClr>
                </a:solidFill>
              </a:rPr>
              <a:pPr/>
              <a:t>15/08/2015</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38755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C77CA55F-3474-4872-A63B-5A3A74C2BC0E}" type="datetimeFigureOut">
              <a:rPr lang="en-AU"/>
              <a:pPr>
                <a:defRPr/>
              </a:pPr>
              <a:t>15/08/2015</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AAB47E9-0EA8-4F45-A75B-CFDD5931FEA2}" type="slidenum">
              <a:rPr lang="en-AU"/>
              <a:pPr>
                <a:defRPr/>
              </a:pPr>
              <a:t>‹#›</a:t>
            </a:fld>
            <a:endParaRPr lang="en-AU" dirty="0"/>
          </a:p>
        </p:txBody>
      </p:sp>
    </p:spTree>
    <p:extLst>
      <p:ext uri="{BB962C8B-B14F-4D97-AF65-F5344CB8AC3E}">
        <p14:creationId xmlns:p14="http://schemas.microsoft.com/office/powerpoint/2010/main" val="40670247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0F9229E-C851-4628-828A-30BC61D5F59A}" type="datetimeFigureOut">
              <a:rPr lang="en-AU"/>
              <a:pPr>
                <a:defRPr/>
              </a:pPr>
              <a:t>15/08/2015</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2AE6FE9-ED9A-4C02-8DE6-459EE2AC0FF1}" type="slidenum">
              <a:rPr lang="en-AU"/>
              <a:pPr>
                <a:defRPr/>
              </a:pPr>
              <a:t>‹#›</a:t>
            </a:fld>
            <a:endParaRPr lang="en-AU" dirty="0"/>
          </a:p>
        </p:txBody>
      </p:sp>
    </p:spTree>
    <p:extLst>
      <p:ext uri="{BB962C8B-B14F-4D97-AF65-F5344CB8AC3E}">
        <p14:creationId xmlns:p14="http://schemas.microsoft.com/office/powerpoint/2010/main" val="2558049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9B471C3-0B0D-486F-8F60-07078D335C36}" type="datetimeFigureOut">
              <a:rPr lang="en-AU"/>
              <a:pPr>
                <a:defRPr/>
              </a:pPr>
              <a:t>15/08/2015</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988AEAF7-C86A-441E-8E7D-C53005FA7720}" type="slidenum">
              <a:rPr lang="en-AU"/>
              <a:pPr>
                <a:defRPr/>
              </a:pPr>
              <a:t>‹#›</a:t>
            </a:fld>
            <a:endParaRPr lang="en-AU" dirty="0"/>
          </a:p>
        </p:txBody>
      </p:sp>
    </p:spTree>
    <p:extLst>
      <p:ext uri="{BB962C8B-B14F-4D97-AF65-F5344CB8AC3E}">
        <p14:creationId xmlns:p14="http://schemas.microsoft.com/office/powerpoint/2010/main" val="9184115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D6C55ED-BFEA-46A7-A5F3-28A9FBAF679D}" type="datetimeFigureOut">
              <a:rPr lang="en-AU"/>
              <a:pPr>
                <a:defRPr/>
              </a:pPr>
              <a:t>15/08/2015</a:t>
            </a:fld>
            <a:endParaRPr lang="en-AU"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7A03C4F-0D03-458B-B40A-F91F541B84AD}" type="slidenum">
              <a:rPr lang="en-AU"/>
              <a:pPr>
                <a:defRPr/>
              </a:pPr>
              <a:t>‹#›</a:t>
            </a:fld>
            <a:endParaRPr lang="en-AU" dirty="0"/>
          </a:p>
        </p:txBody>
      </p:sp>
    </p:spTree>
    <p:extLst>
      <p:ext uri="{BB962C8B-B14F-4D97-AF65-F5344CB8AC3E}">
        <p14:creationId xmlns:p14="http://schemas.microsoft.com/office/powerpoint/2010/main" val="27882333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4559B1D-1EFE-45FC-84B0-A3FF127B2139}" type="datetimeFigureOut">
              <a:rPr lang="en-AU"/>
              <a:pPr>
                <a:defRPr/>
              </a:pPr>
              <a:t>15/08/2015</a:t>
            </a:fld>
            <a:endParaRPr lang="en-AU" dirty="0"/>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2406F2E-50D6-4FDB-9CC0-D1704BF3EDFC}" type="slidenum">
              <a:rPr lang="en-AU"/>
              <a:pPr>
                <a:defRPr/>
              </a:pPr>
              <a:t>‹#›</a:t>
            </a:fld>
            <a:endParaRPr lang="en-AU" dirty="0"/>
          </a:p>
        </p:txBody>
      </p:sp>
    </p:spTree>
    <p:extLst>
      <p:ext uri="{BB962C8B-B14F-4D97-AF65-F5344CB8AC3E}">
        <p14:creationId xmlns:p14="http://schemas.microsoft.com/office/powerpoint/2010/main" val="3740397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half" idx="2"/>
          </p:nvPr>
        </p:nvSpPr>
        <p:spPr>
          <a:xfrm>
            <a:off x="4648200" y="1600200"/>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906768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36EA819-8893-47EC-BDAD-8B08A2FCA1B4}" type="datetimeFigureOut">
              <a:rPr lang="en-AU"/>
              <a:pPr>
                <a:defRPr/>
              </a:pPr>
              <a:t>15/08/2015</a:t>
            </a:fld>
            <a:endParaRPr lang="en-AU" dirty="0"/>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8C059A4-F9A0-451E-A631-C1C379DE8370}" type="slidenum">
              <a:rPr lang="en-AU"/>
              <a:pPr>
                <a:defRPr/>
              </a:pPr>
              <a:t>‹#›</a:t>
            </a:fld>
            <a:endParaRPr lang="en-AU" dirty="0"/>
          </a:p>
        </p:txBody>
      </p:sp>
    </p:spTree>
    <p:extLst>
      <p:ext uri="{BB962C8B-B14F-4D97-AF65-F5344CB8AC3E}">
        <p14:creationId xmlns:p14="http://schemas.microsoft.com/office/powerpoint/2010/main" val="2751165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2D1C02D-CE0E-4EE2-9959-9739B79EC385}" type="datetimeFigureOut">
              <a:rPr lang="en-AU"/>
              <a:pPr>
                <a:defRPr/>
              </a:pPr>
              <a:t>15/08/2015</a:t>
            </a:fld>
            <a:endParaRPr lang="en-AU" dirty="0"/>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E444772F-9747-4921-BEDA-2CB48F11CE26}" type="slidenum">
              <a:rPr lang="en-AU"/>
              <a:pPr>
                <a:defRPr/>
              </a:pPr>
              <a:t>‹#›</a:t>
            </a:fld>
            <a:endParaRPr lang="en-AU" dirty="0"/>
          </a:p>
        </p:txBody>
      </p:sp>
    </p:spTree>
    <p:extLst>
      <p:ext uri="{BB962C8B-B14F-4D97-AF65-F5344CB8AC3E}">
        <p14:creationId xmlns:p14="http://schemas.microsoft.com/office/powerpoint/2010/main" val="2006281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025B78B7-8A3A-4723-A78B-D950ACBEBAC0}" type="datetimeFigureOut">
              <a:rPr lang="en-AU"/>
              <a:pPr>
                <a:defRPr/>
              </a:pPr>
              <a:t>15/08/2015</a:t>
            </a:fld>
            <a:endParaRPr lang="en-AU"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EB4E8D3-FE70-44BD-B0E1-C34DA944BD86}" type="slidenum">
              <a:rPr lang="en-AU"/>
              <a:pPr>
                <a:defRPr/>
              </a:pPr>
              <a:t>‹#›</a:t>
            </a:fld>
            <a:endParaRPr lang="en-AU" dirty="0"/>
          </a:p>
        </p:txBody>
      </p:sp>
    </p:spTree>
    <p:extLst>
      <p:ext uri="{BB962C8B-B14F-4D97-AF65-F5344CB8AC3E}">
        <p14:creationId xmlns:p14="http://schemas.microsoft.com/office/powerpoint/2010/main" val="951734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4188C366-E299-495A-80AD-576D44603FC6}" type="datetimeFigureOut">
              <a:rPr lang="en-AU"/>
              <a:pPr>
                <a:defRPr/>
              </a:pPr>
              <a:t>15/08/2015</a:t>
            </a:fld>
            <a:endParaRPr lang="en-AU" dirty="0"/>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BB19EEC5-8AB7-4716-8196-D9F7946FED16}" type="slidenum">
              <a:rPr lang="en-AU"/>
              <a:pPr>
                <a:defRPr/>
              </a:pPr>
              <a:t>‹#›</a:t>
            </a:fld>
            <a:endParaRPr lang="en-AU" dirty="0"/>
          </a:p>
        </p:txBody>
      </p:sp>
    </p:spTree>
    <p:extLst>
      <p:ext uri="{BB962C8B-B14F-4D97-AF65-F5344CB8AC3E}">
        <p14:creationId xmlns:p14="http://schemas.microsoft.com/office/powerpoint/2010/main" val="14113691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DEF166A7-49AD-4D9D-8149-0C4C363B444C}" type="datetimeFigureOut">
              <a:rPr lang="en-AU"/>
              <a:pPr>
                <a:defRPr/>
              </a:pPr>
              <a:t>15/08/2015</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F4EEBB4E-3527-4055-880A-CED84964C367}" type="slidenum">
              <a:rPr lang="en-AU"/>
              <a:pPr>
                <a:defRPr/>
              </a:pPr>
              <a:t>‹#›</a:t>
            </a:fld>
            <a:endParaRPr lang="en-AU" dirty="0"/>
          </a:p>
        </p:txBody>
      </p:sp>
    </p:spTree>
    <p:extLst>
      <p:ext uri="{BB962C8B-B14F-4D97-AF65-F5344CB8AC3E}">
        <p14:creationId xmlns:p14="http://schemas.microsoft.com/office/powerpoint/2010/main" val="2289762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7F4ECAF5-FC6F-4D41-B8F9-349BF5361D13}" type="datetimeFigureOut">
              <a:rPr lang="en-AU"/>
              <a:pPr>
                <a:defRPr/>
              </a:pPr>
              <a:t>15/08/2015</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n-AU"/>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89E06D4-C89C-4E7C-98ED-042B4E148923}" type="slidenum">
              <a:rPr lang="en-AU"/>
              <a:pPr>
                <a:defRPr/>
              </a:pPr>
              <a:t>‹#›</a:t>
            </a:fld>
            <a:endParaRPr lang="en-AU" dirty="0"/>
          </a:p>
        </p:txBody>
      </p:sp>
    </p:spTree>
    <p:extLst>
      <p:ext uri="{BB962C8B-B14F-4D97-AF65-F5344CB8AC3E}">
        <p14:creationId xmlns:p14="http://schemas.microsoft.com/office/powerpoint/2010/main" val="1615069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grpSp>
      <p:sp>
        <p:nvSpPr>
          <p:cNvPr id="6154" name="Rectangle 10"/>
          <p:cNvSpPr>
            <a:spLocks noGrp="1" noChangeArrowheads="1"/>
          </p:cNvSpPr>
          <p:nvPr>
            <p:ph type="ctrTitle" sz="quarter"/>
          </p:nvPr>
        </p:nvSpPr>
        <p:spPr>
          <a:xfrm>
            <a:off x="685800" y="1873250"/>
            <a:ext cx="7772400" cy="1555750"/>
          </a:xfrm>
        </p:spPr>
        <p:txBody>
          <a:bodyPr/>
          <a:lstStyle>
            <a:lvl1pPr>
              <a:defRPr sz="4800"/>
            </a:lvl1pPr>
          </a:lstStyle>
          <a:p>
            <a:r>
              <a:rPr lang="en-CA"/>
              <a:t>Click to edit Master title style</a:t>
            </a:r>
          </a:p>
        </p:txBody>
      </p:sp>
      <p:sp>
        <p:nvSpPr>
          <p:cNvPr id="6155"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CA"/>
              <a:t>Click to edit Master subtitle style</a:t>
            </a:r>
          </a:p>
        </p:txBody>
      </p:sp>
      <p:sp>
        <p:nvSpPr>
          <p:cNvPr id="12" name="Rectangle 12"/>
          <p:cNvSpPr>
            <a:spLocks noGrp="1" noChangeArrowheads="1"/>
          </p:cNvSpPr>
          <p:nvPr>
            <p:ph type="dt" sz="quarter" idx="10"/>
          </p:nvPr>
        </p:nvSpPr>
        <p:spPr/>
        <p:txBody>
          <a:bodyPr/>
          <a:lstStyle>
            <a:lvl1pPr>
              <a:defRPr/>
            </a:lvl1pPr>
          </a:lstStyle>
          <a:p>
            <a:pPr>
              <a:defRPr/>
            </a:pPr>
            <a:endParaRPr lang="en-CA">
              <a:solidFill>
                <a:srgbClr val="FFFFFF"/>
              </a:solidFill>
            </a:endParaRPr>
          </a:p>
        </p:txBody>
      </p:sp>
      <p:sp>
        <p:nvSpPr>
          <p:cNvPr id="13" name="Rectangle 13"/>
          <p:cNvSpPr>
            <a:spLocks noGrp="1" noChangeArrowheads="1"/>
          </p:cNvSpPr>
          <p:nvPr>
            <p:ph type="ftr" sz="quarter" idx="11"/>
          </p:nvPr>
        </p:nvSpPr>
        <p:spPr/>
        <p:txBody>
          <a:bodyPr/>
          <a:lstStyle>
            <a:lvl1pPr>
              <a:defRPr/>
            </a:lvl1pPr>
          </a:lstStyle>
          <a:p>
            <a:pPr>
              <a:defRPr/>
            </a:pPr>
            <a:endParaRPr lang="en-CA">
              <a:solidFill>
                <a:srgbClr val="FFFFFF"/>
              </a:solidFill>
            </a:endParaRPr>
          </a:p>
        </p:txBody>
      </p:sp>
      <p:sp>
        <p:nvSpPr>
          <p:cNvPr id="14" name="Rectangle 14"/>
          <p:cNvSpPr>
            <a:spLocks noGrp="1" noChangeArrowheads="1"/>
          </p:cNvSpPr>
          <p:nvPr>
            <p:ph type="sldNum" sz="quarter" idx="12"/>
          </p:nvPr>
        </p:nvSpPr>
        <p:spPr/>
        <p:txBody>
          <a:bodyPr/>
          <a:lstStyle>
            <a:lvl1pPr>
              <a:defRPr/>
            </a:lvl1pPr>
          </a:lstStyle>
          <a:p>
            <a:pPr>
              <a:defRPr/>
            </a:pPr>
            <a:fld id="{EED278AA-7927-4867-8695-6E9D7F8F7938}"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42398259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9F171DFC-D920-4B8E-BD49-533311D9A3EE}"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1034625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974CD99C-FB49-4C67-A2F9-A73E3F2A8D8E}"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3765427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C336EB01-F1F0-45D8-8620-AB2E6B081618}"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326927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Date Placeholder 6"/>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8" name="Footer Placeholder 7"/>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9" name="Slide Number Placeholder 8"/>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21235252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C352D971-5CF6-4469-A161-EC84CE462425}"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17701839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EE706F86-1B56-430F-AA4B-6D590CB9A3D5}"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31716644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4" name="Rectangle 14"/>
          <p:cNvSpPr>
            <a:spLocks noGrp="1" noChangeArrowheads="1"/>
          </p:cNvSpPr>
          <p:nvPr>
            <p:ph type="sldNum" sz="quarter" idx="12"/>
          </p:nvPr>
        </p:nvSpPr>
        <p:spPr>
          <a:ln/>
        </p:spPr>
        <p:txBody>
          <a:bodyPr/>
          <a:lstStyle>
            <a:lvl1pPr>
              <a:defRPr/>
            </a:lvl1pPr>
          </a:lstStyle>
          <a:p>
            <a:pPr>
              <a:defRPr/>
            </a:pPr>
            <a:fld id="{FEBA9DC0-3AAA-48CC-9908-F71F994D25C5}"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12461577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01361B1B-4989-4A7D-9BE4-24710BD5911C}"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949793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5F110CBA-1BBD-4486-8171-4CD0A6274AA8}"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3558706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6369E3AC-ABB3-4F40-A0D8-51EA485D2A78}"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2899942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700943CA-DF44-4063-B94C-8804DAA0B12B}"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5853541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7AF81073-E8FD-4F97-A4E7-E27D437EE171}"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1138223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CA"/>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half" idx="3"/>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AD135906-D347-40C9-8FEA-141FFFFBF836}"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10788353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12"/>
          <p:cNvSpPr>
            <a:spLocks noGrp="1" noChangeArrowheads="1"/>
          </p:cNvSpPr>
          <p:nvPr>
            <p:ph type="dt" sz="half" idx="10"/>
          </p:nvPr>
        </p:nvSpPr>
        <p:spPr>
          <a:ln/>
        </p:spPr>
        <p:txBody>
          <a:bodyPr/>
          <a:lstStyle>
            <a:lvl1pPr>
              <a:defRPr/>
            </a:lvl1pPr>
          </a:lstStyle>
          <a:p>
            <a:pPr>
              <a:defRPr/>
            </a:pPr>
            <a:endParaRPr lang="en-CA">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endParaRPr lang="en-CA">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03DC03D4-E69B-4CAB-A407-6CA8663B490E}" type="slidenum">
              <a:rPr lang="en-CA">
                <a:solidFill>
                  <a:srgbClr val="FFFFFF"/>
                </a:solidFill>
              </a:rPr>
              <a:pPr>
                <a:defRPr/>
              </a:pPr>
              <a:t>‹#›</a:t>
            </a:fld>
            <a:endParaRPr lang="en-CA">
              <a:solidFill>
                <a:srgbClr val="FFFFFF"/>
              </a:solidFill>
            </a:endParaRPr>
          </a:p>
        </p:txBody>
      </p:sp>
    </p:spTree>
    <p:extLst>
      <p:ext uri="{BB962C8B-B14F-4D97-AF65-F5344CB8AC3E}">
        <p14:creationId xmlns:p14="http://schemas.microsoft.com/office/powerpoint/2010/main" val="238655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4" name="Footer Placeholder 3"/>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5" name="Slide Number Placeholder 4"/>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240918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3" name="Footer Placeholder 2"/>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4" name="Slide Number Placeholder 3"/>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985433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273050"/>
            <a:ext cx="5111750" cy="5853113"/>
          </a:xfrm>
        </p:spPr>
        <p:txBody>
          <a:bodyPr/>
          <a:lstStyle>
            <a:lvl1pPr>
              <a:defRPr sz="3200">
                <a:latin typeface="Candara" panose="020E0502030303020204" pitchFamily="34" charset="0"/>
              </a:defRPr>
            </a:lvl1pPr>
            <a:lvl2pPr>
              <a:defRPr sz="2800">
                <a:latin typeface="Candara" panose="020E0502030303020204" pitchFamily="34" charset="0"/>
              </a:defRPr>
            </a:lvl2pPr>
            <a:lvl3pPr>
              <a:defRPr sz="2400">
                <a:latin typeface="Candara" panose="020E0502030303020204" pitchFamily="34" charset="0"/>
              </a:defRPr>
            </a:lvl3pPr>
            <a:lvl4pPr>
              <a:defRPr sz="2000">
                <a:latin typeface="Candara" panose="020E0502030303020204" pitchFamily="34" charset="0"/>
              </a:defRPr>
            </a:lvl4pPr>
            <a:lvl5pPr>
              <a:defRPr sz="2000">
                <a:latin typeface="Candara" panose="020E0502030303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Candara" panose="020E0502030303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67887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ndara" panose="020E05020303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anose="020E0502030303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pPr/>
              <a:t>15/08/2015</a:t>
            </a:fld>
            <a:endParaRPr lang="en-CA" dirty="0"/>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087636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5.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991E2FE8-EFCA-4B5C-9543-892CA9F318C4}" type="datetimeFigureOut">
              <a:rPr lang="en-CA" smtClean="0"/>
              <a:pPr/>
              <a:t>15/08/2015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176B001C-90A0-4D33-9F42-7C97D62B77D0}" type="slidenum">
              <a:rPr lang="en-CA" smtClean="0"/>
              <a:pPr/>
              <a:t>‹#›</a:t>
            </a:fld>
            <a:endParaRPr lang="en-CA" dirty="0"/>
          </a:p>
        </p:txBody>
      </p:sp>
    </p:spTree>
    <p:extLst>
      <p:ext uri="{BB962C8B-B14F-4D97-AF65-F5344CB8AC3E}">
        <p14:creationId xmlns:p14="http://schemas.microsoft.com/office/powerpoint/2010/main" val="1731111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15A1D9A4-D919-43AA-857E-E797B06B23E7}" type="datetimeFigureOut">
              <a:rPr lang="en-CA" smtClean="0">
                <a:solidFill>
                  <a:prstClr val="black">
                    <a:tint val="75000"/>
                  </a:prstClr>
                </a:solidFill>
              </a:rPr>
              <a:pPr/>
              <a:t>15/08/2015</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EFC77580-B9F5-44EC-848F-A211F3F24DCF}"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83456934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7034D399-9EB9-4D24-B47D-33A3D383B68F}" type="datetime1">
              <a:rPr lang="en-CA" smtClean="0">
                <a:solidFill>
                  <a:prstClr val="black">
                    <a:tint val="75000"/>
                  </a:prstClr>
                </a:solidFill>
              </a:rPr>
              <a:pPr/>
              <a:t>15/08/2015</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59DDB586-4795-4000-9CCD-2C594286671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65611208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ftr="0" dt="0"/>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AU" altLang="en-US" smtClean="0"/>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794F0FD2-2646-41A3-AE73-5017EAE26872}" type="datetimeFigureOut">
              <a:rPr lang="en-AU"/>
              <a:pPr>
                <a:defRPr/>
              </a:pPr>
              <a:t>15/08/2015</a:t>
            </a:fld>
            <a:endParaRPr lang="en-AU"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863891B1-2E33-4AAA-8B98-E0290F734A95}" type="slidenum">
              <a:rPr lang="en-AU"/>
              <a:pPr>
                <a:defRPr/>
              </a:pPr>
              <a:t>‹#›</a:t>
            </a:fld>
            <a:endParaRPr lang="en-AU" dirty="0"/>
          </a:p>
        </p:txBody>
      </p:sp>
    </p:spTree>
    <p:extLst>
      <p:ext uri="{BB962C8B-B14F-4D97-AF65-F5344CB8AC3E}">
        <p14:creationId xmlns:p14="http://schemas.microsoft.com/office/powerpoint/2010/main" val="125471412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5123"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4"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5"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6"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7"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8"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sp>
          <p:nvSpPr>
            <p:cNvPr id="5129"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lgn="ctr" fontAlgn="base">
                <a:spcBef>
                  <a:spcPct val="0"/>
                </a:spcBef>
                <a:spcAft>
                  <a:spcPct val="15000"/>
                </a:spcAft>
                <a:defRPr/>
              </a:pPr>
              <a:endParaRPr lang="en-CA" b="1">
                <a:solidFill>
                  <a:srgbClr val="FF0000"/>
                </a:solidFill>
                <a:effectLst>
                  <a:outerShdw blurRad="38100" dist="38100" dir="2700000" algn="tl">
                    <a:srgbClr val="000000">
                      <a:alpha val="43137"/>
                    </a:srgbClr>
                  </a:outerShdw>
                </a:effectLst>
              </a:endParaRPr>
            </a:p>
          </p:txBody>
        </p:sp>
      </p:grpSp>
      <p:sp>
        <p:nvSpPr>
          <p:cNvPr id="5130"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CA" smtClean="0"/>
              <a:t>Click to edit Master title style</a:t>
            </a:r>
          </a:p>
        </p:txBody>
      </p:sp>
      <p:sp>
        <p:nvSpPr>
          <p:cNvPr id="5131"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5132"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Aft>
                <a:spcPct val="0"/>
              </a:spcAft>
              <a:defRPr sz="1000" b="0">
                <a:solidFill>
                  <a:schemeClr val="tx1"/>
                </a:solidFill>
                <a:effectLst>
                  <a:outerShdw blurRad="38100" dist="38100" dir="2700000" algn="tl">
                    <a:srgbClr val="010199"/>
                  </a:outerShdw>
                </a:effectLst>
                <a:latin typeface="Arial" charset="0"/>
              </a:defRPr>
            </a:lvl1pPr>
          </a:lstStyle>
          <a:p>
            <a:pPr fontAlgn="base">
              <a:spcBef>
                <a:spcPct val="0"/>
              </a:spcBef>
              <a:defRPr/>
            </a:pPr>
            <a:endParaRPr lang="en-CA">
              <a:solidFill>
                <a:srgbClr val="FFFFFF"/>
              </a:solidFill>
            </a:endParaRPr>
          </a:p>
        </p:txBody>
      </p:sp>
      <p:sp>
        <p:nvSpPr>
          <p:cNvPr id="5133"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Aft>
                <a:spcPct val="0"/>
              </a:spcAft>
              <a:defRPr sz="1000" b="0">
                <a:solidFill>
                  <a:schemeClr val="tx1"/>
                </a:solidFill>
                <a:effectLst>
                  <a:outerShdw blurRad="38100" dist="38100" dir="2700000" algn="tl">
                    <a:srgbClr val="010199"/>
                  </a:outerShdw>
                </a:effectLst>
                <a:latin typeface="Arial" charset="0"/>
              </a:defRPr>
            </a:lvl1pPr>
          </a:lstStyle>
          <a:p>
            <a:pPr algn="ctr" fontAlgn="base">
              <a:spcBef>
                <a:spcPct val="0"/>
              </a:spcBef>
              <a:defRPr/>
            </a:pPr>
            <a:endParaRPr lang="en-CA">
              <a:solidFill>
                <a:srgbClr val="FFFFFF"/>
              </a:solidFill>
            </a:endParaRPr>
          </a:p>
        </p:txBody>
      </p:sp>
      <p:sp>
        <p:nvSpPr>
          <p:cNvPr id="5134"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Aft>
                <a:spcPct val="0"/>
              </a:spcAft>
              <a:defRPr sz="1000" b="0">
                <a:solidFill>
                  <a:schemeClr val="tx1"/>
                </a:solidFill>
                <a:effectLst>
                  <a:outerShdw blurRad="38100" dist="38100" dir="2700000" algn="tl">
                    <a:srgbClr val="010199"/>
                  </a:outerShdw>
                </a:effectLst>
                <a:latin typeface="Arial" charset="0"/>
              </a:defRPr>
            </a:lvl1pPr>
          </a:lstStyle>
          <a:p>
            <a:pPr fontAlgn="base">
              <a:spcBef>
                <a:spcPct val="0"/>
              </a:spcBef>
              <a:defRPr/>
            </a:pPr>
            <a:fld id="{25368094-E30D-4D90-92A8-9784739D47CD}" type="slidenum">
              <a:rPr lang="en-CA">
                <a:solidFill>
                  <a:srgbClr val="FFFFFF"/>
                </a:solidFill>
              </a:rPr>
              <a:pPr fontAlgn="base">
                <a:spcBef>
                  <a:spcPct val="0"/>
                </a:spcBef>
                <a:defRPr/>
              </a:pPr>
              <a:t>‹#›</a:t>
            </a:fld>
            <a:endParaRPr lang="en-CA">
              <a:solidFill>
                <a:srgbClr val="FFFFFF"/>
              </a:solidFill>
            </a:endParaRPr>
          </a:p>
        </p:txBody>
      </p:sp>
    </p:spTree>
    <p:extLst>
      <p:ext uri="{BB962C8B-B14F-4D97-AF65-F5344CB8AC3E}">
        <p14:creationId xmlns:p14="http://schemas.microsoft.com/office/powerpoint/2010/main" val="3846881657"/>
      </p:ext>
    </p:extLst>
  </p:cSld>
  <p:clrMap bg1="dk2" tx1="lt1" bg2="dk1"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rferl.org/content/russia-un-arctic-territory/27169109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42.gif"/><Relationship Id="rId13" Type="http://schemas.openxmlformats.org/officeDocument/2006/relationships/image" Target="../media/image47.jpg"/><Relationship Id="rId18" Type="http://schemas.openxmlformats.org/officeDocument/2006/relationships/image" Target="../media/image52.jpg"/><Relationship Id="rId26" Type="http://schemas.openxmlformats.org/officeDocument/2006/relationships/image" Target="../media/image60.gif"/><Relationship Id="rId3" Type="http://schemas.openxmlformats.org/officeDocument/2006/relationships/image" Target="../media/image37.jpg"/><Relationship Id="rId21" Type="http://schemas.openxmlformats.org/officeDocument/2006/relationships/image" Target="../media/image55.gif"/><Relationship Id="rId7" Type="http://schemas.openxmlformats.org/officeDocument/2006/relationships/image" Target="../media/image41.png"/><Relationship Id="rId12" Type="http://schemas.openxmlformats.org/officeDocument/2006/relationships/image" Target="../media/image46.gif"/><Relationship Id="rId17" Type="http://schemas.openxmlformats.org/officeDocument/2006/relationships/image" Target="../media/image51.jpg"/><Relationship Id="rId25" Type="http://schemas.openxmlformats.org/officeDocument/2006/relationships/image" Target="../media/image59.png"/><Relationship Id="rId2" Type="http://schemas.openxmlformats.org/officeDocument/2006/relationships/image" Target="../media/image36.jpeg"/><Relationship Id="rId16" Type="http://schemas.openxmlformats.org/officeDocument/2006/relationships/image" Target="../media/image50.jpg"/><Relationship Id="rId20" Type="http://schemas.openxmlformats.org/officeDocument/2006/relationships/image" Target="../media/image54.gif"/><Relationship Id="rId29" Type="http://schemas.openxmlformats.org/officeDocument/2006/relationships/image" Target="../media/image63.jpeg"/><Relationship Id="rId1" Type="http://schemas.openxmlformats.org/officeDocument/2006/relationships/slideLayout" Target="../slideLayouts/slideLayout27.xml"/><Relationship Id="rId6" Type="http://schemas.openxmlformats.org/officeDocument/2006/relationships/image" Target="../media/image40.gif"/><Relationship Id="rId11" Type="http://schemas.openxmlformats.org/officeDocument/2006/relationships/image" Target="../media/image45.gif"/><Relationship Id="rId24" Type="http://schemas.openxmlformats.org/officeDocument/2006/relationships/image" Target="../media/image58.png"/><Relationship Id="rId5" Type="http://schemas.openxmlformats.org/officeDocument/2006/relationships/image" Target="../media/image39.jpeg"/><Relationship Id="rId15" Type="http://schemas.openxmlformats.org/officeDocument/2006/relationships/image" Target="../media/image49.jpg"/><Relationship Id="rId23" Type="http://schemas.openxmlformats.org/officeDocument/2006/relationships/image" Target="../media/image57.GIF"/><Relationship Id="rId28" Type="http://schemas.openxmlformats.org/officeDocument/2006/relationships/image" Target="../media/image62.gif"/><Relationship Id="rId10" Type="http://schemas.openxmlformats.org/officeDocument/2006/relationships/image" Target="../media/image44.gif"/><Relationship Id="rId19" Type="http://schemas.openxmlformats.org/officeDocument/2006/relationships/image" Target="../media/image53.gif"/><Relationship Id="rId4" Type="http://schemas.openxmlformats.org/officeDocument/2006/relationships/image" Target="../media/image38.gif"/><Relationship Id="rId9" Type="http://schemas.openxmlformats.org/officeDocument/2006/relationships/image" Target="../media/image43.jpg"/><Relationship Id="rId14" Type="http://schemas.openxmlformats.org/officeDocument/2006/relationships/image" Target="../media/image48.gif"/><Relationship Id="rId22" Type="http://schemas.openxmlformats.org/officeDocument/2006/relationships/image" Target="../media/image56.gif"/><Relationship Id="rId27" Type="http://schemas.openxmlformats.org/officeDocument/2006/relationships/image" Target="../media/image61.jpg"/></Relationships>
</file>

<file path=ppt/slides/_rels/slide4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34678"/>
            <a:ext cx="3600400" cy="2722314"/>
          </a:xfrm>
        </p:spPr>
        <p:txBody>
          <a:bodyPr>
            <a:normAutofit/>
          </a:bodyPr>
          <a:lstStyle/>
          <a:p>
            <a:r>
              <a:rPr lang="en-CA" sz="3200" b="1" dirty="0" smtClean="0"/>
              <a:t>Why Russia and Europe  will Combine!</a:t>
            </a:r>
            <a:endParaRPr lang="en-CA" sz="3200"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1960" y="548680"/>
            <a:ext cx="4473898" cy="5723538"/>
          </a:xfrm>
        </p:spPr>
      </p:pic>
      <p:sp>
        <p:nvSpPr>
          <p:cNvPr id="7" name="TextBox 6"/>
          <p:cNvSpPr txBox="1"/>
          <p:nvPr/>
        </p:nvSpPr>
        <p:spPr>
          <a:xfrm>
            <a:off x="683568" y="3933055"/>
            <a:ext cx="2952328" cy="830997"/>
          </a:xfrm>
          <a:prstGeom prst="rect">
            <a:avLst/>
          </a:prstGeom>
          <a:noFill/>
        </p:spPr>
        <p:txBody>
          <a:bodyPr wrap="square" rtlCol="0">
            <a:spAutoFit/>
          </a:bodyPr>
          <a:lstStyle/>
          <a:p>
            <a:pPr algn="ctr"/>
            <a:r>
              <a:rPr lang="en-CA" sz="2400" b="1" dirty="0" smtClean="0">
                <a:latin typeface="Candara" panose="020E0502030303020204" pitchFamily="34" charset="0"/>
              </a:rPr>
              <a:t>Perth</a:t>
            </a:r>
          </a:p>
          <a:p>
            <a:pPr algn="ctr"/>
            <a:r>
              <a:rPr lang="en-CA" sz="2400" b="1" dirty="0" smtClean="0">
                <a:latin typeface="Candara" panose="020E0502030303020204" pitchFamily="34" charset="0"/>
              </a:rPr>
              <a:t>2015 Prophecy Day</a:t>
            </a:r>
            <a:endParaRPr lang="en-CA" sz="2400" b="1" dirty="0">
              <a:latin typeface="Candara" panose="020E0502030303020204" pitchFamily="34" charset="0"/>
            </a:endParaRPr>
          </a:p>
        </p:txBody>
      </p:sp>
    </p:spTree>
    <p:extLst>
      <p:ext uri="{BB962C8B-B14F-4D97-AF65-F5344CB8AC3E}">
        <p14:creationId xmlns:p14="http://schemas.microsoft.com/office/powerpoint/2010/main" val="1427194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4000" b="1" dirty="0" smtClean="0"/>
              <a:t>Chief; Rosh; Russia</a:t>
            </a:r>
            <a:endParaRPr lang="en-CA" sz="4000" b="1" dirty="0"/>
          </a:p>
        </p:txBody>
      </p:sp>
      <p:sp>
        <p:nvSpPr>
          <p:cNvPr id="5" name="Content Placeholder 4"/>
          <p:cNvSpPr>
            <a:spLocks noGrp="1"/>
          </p:cNvSpPr>
          <p:nvPr>
            <p:ph sz="half" idx="1"/>
          </p:nvPr>
        </p:nvSpPr>
        <p:spPr>
          <a:xfrm>
            <a:off x="457200" y="1600201"/>
            <a:ext cx="4038600" cy="3845024"/>
          </a:xfrm>
          <a:solidFill>
            <a:srgbClr val="FF0000"/>
          </a:solidFill>
        </p:spPr>
        <p:txBody>
          <a:bodyPr>
            <a:normAutofit fontScale="77500" lnSpcReduction="20000"/>
          </a:bodyPr>
          <a:lstStyle/>
          <a:p>
            <a:pPr marL="0" indent="0">
              <a:buNone/>
            </a:pPr>
            <a:endParaRPr lang="en-CA" sz="800" b="1" dirty="0" smtClean="0"/>
          </a:p>
          <a:p>
            <a:pPr marL="0" indent="0">
              <a:buNone/>
            </a:pPr>
            <a:r>
              <a:rPr lang="en-CA" b="1" dirty="0" smtClean="0">
                <a:solidFill>
                  <a:schemeClr val="bg1"/>
                </a:solidFill>
                <a:effectLst>
                  <a:outerShdw blurRad="38100" dist="38100" dir="2700000" algn="tl">
                    <a:srgbClr val="000000">
                      <a:alpha val="43137"/>
                    </a:srgbClr>
                  </a:outerShdw>
                </a:effectLst>
              </a:rPr>
              <a:t>Ezekiel </a:t>
            </a:r>
            <a:r>
              <a:rPr lang="en-CA" b="1" dirty="0">
                <a:solidFill>
                  <a:schemeClr val="bg1"/>
                </a:solidFill>
                <a:effectLst>
                  <a:outerShdw blurRad="38100" dist="38100" dir="2700000" algn="tl">
                    <a:srgbClr val="000000">
                      <a:alpha val="43137"/>
                    </a:srgbClr>
                  </a:outerShdw>
                </a:effectLst>
              </a:rPr>
              <a:t>38:1-3 KJV</a:t>
            </a:r>
          </a:p>
          <a:p>
            <a:r>
              <a:rPr lang="en-CA" dirty="0">
                <a:solidFill>
                  <a:schemeClr val="bg1"/>
                </a:solidFill>
                <a:effectLst>
                  <a:outerShdw blurRad="38100" dist="38100" dir="2700000" algn="tl">
                    <a:srgbClr val="000000">
                      <a:alpha val="43137"/>
                    </a:srgbClr>
                  </a:outerShdw>
                </a:effectLst>
              </a:rPr>
              <a:t>1  And the word of the LORD came unto me, saying,</a:t>
            </a:r>
          </a:p>
          <a:p>
            <a:r>
              <a:rPr lang="en-CA" dirty="0">
                <a:solidFill>
                  <a:schemeClr val="bg1"/>
                </a:solidFill>
                <a:effectLst>
                  <a:outerShdw blurRad="38100" dist="38100" dir="2700000" algn="tl">
                    <a:srgbClr val="000000">
                      <a:alpha val="43137"/>
                    </a:srgbClr>
                  </a:outerShdw>
                </a:effectLst>
              </a:rPr>
              <a:t>2  Son of man, set thy face against Gog, the land of Magog, the </a:t>
            </a:r>
            <a:r>
              <a:rPr lang="en-CA" b="1" dirty="0">
                <a:solidFill>
                  <a:schemeClr val="bg1"/>
                </a:solidFill>
                <a:effectLst>
                  <a:outerShdw blurRad="38100" dist="38100" dir="2700000" algn="tl">
                    <a:srgbClr val="000000">
                      <a:alpha val="43137"/>
                    </a:srgbClr>
                  </a:outerShdw>
                </a:effectLst>
              </a:rPr>
              <a:t>chief</a:t>
            </a:r>
            <a:r>
              <a:rPr lang="en-CA" dirty="0">
                <a:solidFill>
                  <a:schemeClr val="bg1"/>
                </a:solidFill>
                <a:effectLst>
                  <a:outerShdw blurRad="38100" dist="38100" dir="2700000" algn="tl">
                    <a:srgbClr val="000000">
                      <a:alpha val="43137"/>
                    </a:srgbClr>
                  </a:outerShdw>
                </a:effectLst>
              </a:rPr>
              <a:t> prince of </a:t>
            </a:r>
            <a:r>
              <a:rPr lang="en-CA" dirty="0" err="1">
                <a:solidFill>
                  <a:schemeClr val="bg1"/>
                </a:solidFill>
                <a:effectLst>
                  <a:outerShdw blurRad="38100" dist="38100" dir="2700000" algn="tl">
                    <a:srgbClr val="000000">
                      <a:alpha val="43137"/>
                    </a:srgbClr>
                  </a:outerShdw>
                </a:effectLst>
              </a:rPr>
              <a:t>Meshech</a:t>
            </a:r>
            <a:r>
              <a:rPr lang="en-CA" dirty="0">
                <a:solidFill>
                  <a:schemeClr val="bg1"/>
                </a:solidFill>
                <a:effectLst>
                  <a:outerShdw blurRad="38100" dist="38100" dir="2700000" algn="tl">
                    <a:srgbClr val="000000">
                      <a:alpha val="43137"/>
                    </a:srgbClr>
                  </a:outerShdw>
                </a:effectLst>
              </a:rPr>
              <a:t> and Tubal, and prophesy against him,</a:t>
            </a:r>
          </a:p>
          <a:p>
            <a:r>
              <a:rPr lang="en-CA" dirty="0">
                <a:solidFill>
                  <a:schemeClr val="bg1"/>
                </a:solidFill>
                <a:effectLst>
                  <a:outerShdw blurRad="38100" dist="38100" dir="2700000" algn="tl">
                    <a:srgbClr val="000000">
                      <a:alpha val="43137"/>
                    </a:srgbClr>
                  </a:outerShdw>
                </a:effectLst>
              </a:rPr>
              <a:t>3  And say, Thus </a:t>
            </a:r>
            <a:r>
              <a:rPr lang="en-CA" dirty="0" err="1">
                <a:solidFill>
                  <a:schemeClr val="bg1"/>
                </a:solidFill>
                <a:effectLst>
                  <a:outerShdw blurRad="38100" dist="38100" dir="2700000" algn="tl">
                    <a:srgbClr val="000000">
                      <a:alpha val="43137"/>
                    </a:srgbClr>
                  </a:outerShdw>
                </a:effectLst>
              </a:rPr>
              <a:t>saith</a:t>
            </a:r>
            <a:r>
              <a:rPr lang="en-CA" dirty="0">
                <a:solidFill>
                  <a:schemeClr val="bg1"/>
                </a:solidFill>
                <a:effectLst>
                  <a:outerShdw blurRad="38100" dist="38100" dir="2700000" algn="tl">
                    <a:srgbClr val="000000">
                      <a:alpha val="43137"/>
                    </a:srgbClr>
                  </a:outerShdw>
                </a:effectLst>
              </a:rPr>
              <a:t> the Lord GOD; Behold, I </a:t>
            </a:r>
            <a:r>
              <a:rPr lang="en-CA" i="1" dirty="0">
                <a:solidFill>
                  <a:schemeClr val="bg1"/>
                </a:solidFill>
                <a:effectLst>
                  <a:outerShdw blurRad="38100" dist="38100" dir="2700000" algn="tl">
                    <a:srgbClr val="000000">
                      <a:alpha val="43137"/>
                    </a:srgbClr>
                  </a:outerShdw>
                </a:effectLst>
              </a:rPr>
              <a:t>am</a:t>
            </a:r>
            <a:r>
              <a:rPr lang="en-CA" dirty="0">
                <a:solidFill>
                  <a:schemeClr val="bg1"/>
                </a:solidFill>
                <a:effectLst>
                  <a:outerShdw blurRad="38100" dist="38100" dir="2700000" algn="tl">
                    <a:srgbClr val="000000">
                      <a:alpha val="43137"/>
                    </a:srgbClr>
                  </a:outerShdw>
                </a:effectLst>
              </a:rPr>
              <a:t> against thee, O Gog, the chief prince of </a:t>
            </a:r>
            <a:r>
              <a:rPr lang="en-CA" dirty="0" err="1">
                <a:solidFill>
                  <a:schemeClr val="bg1"/>
                </a:solidFill>
                <a:effectLst>
                  <a:outerShdw blurRad="38100" dist="38100" dir="2700000" algn="tl">
                    <a:srgbClr val="000000">
                      <a:alpha val="43137"/>
                    </a:srgbClr>
                  </a:outerShdw>
                </a:effectLst>
              </a:rPr>
              <a:t>Meshech</a:t>
            </a:r>
            <a:r>
              <a:rPr lang="en-CA" dirty="0">
                <a:solidFill>
                  <a:schemeClr val="bg1"/>
                </a:solidFill>
                <a:effectLst>
                  <a:outerShdw blurRad="38100" dist="38100" dir="2700000" algn="tl">
                    <a:srgbClr val="000000">
                      <a:alpha val="43137"/>
                    </a:srgbClr>
                  </a:outerShdw>
                </a:effectLst>
              </a:rPr>
              <a:t> and Tubal:</a:t>
            </a:r>
          </a:p>
          <a:p>
            <a:endParaRPr lang="en-CA" b="1" dirty="0"/>
          </a:p>
          <a:p>
            <a:endParaRPr lang="en-CA" dirty="0"/>
          </a:p>
        </p:txBody>
      </p:sp>
      <p:sp>
        <p:nvSpPr>
          <p:cNvPr id="6" name="Content Placeholder 5"/>
          <p:cNvSpPr>
            <a:spLocks noGrp="1"/>
          </p:cNvSpPr>
          <p:nvPr>
            <p:ph sz="half" idx="2"/>
          </p:nvPr>
        </p:nvSpPr>
        <p:spPr>
          <a:xfrm>
            <a:off x="4648200" y="1600201"/>
            <a:ext cx="4038600" cy="3845024"/>
          </a:xfrm>
          <a:solidFill>
            <a:srgbClr val="FF0000"/>
          </a:solidFill>
        </p:spPr>
        <p:txBody>
          <a:bodyPr>
            <a:normAutofit fontScale="77500" lnSpcReduction="20000"/>
          </a:bodyPr>
          <a:lstStyle/>
          <a:p>
            <a:pPr marL="0" indent="0">
              <a:buNone/>
            </a:pPr>
            <a:endParaRPr lang="en-CA" sz="800" b="1" dirty="0" smtClean="0"/>
          </a:p>
          <a:p>
            <a:pPr marL="0" indent="0">
              <a:buNone/>
            </a:pPr>
            <a:r>
              <a:rPr lang="en-CA" b="1" dirty="0" smtClean="0">
                <a:solidFill>
                  <a:schemeClr val="bg1"/>
                </a:solidFill>
                <a:effectLst>
                  <a:outerShdw blurRad="38100" dist="38100" dir="2700000" algn="tl">
                    <a:srgbClr val="000000">
                      <a:alpha val="43137"/>
                    </a:srgbClr>
                  </a:outerShdw>
                </a:effectLst>
              </a:rPr>
              <a:t>Ezekiel </a:t>
            </a:r>
            <a:r>
              <a:rPr lang="en-CA" b="1" dirty="0">
                <a:solidFill>
                  <a:schemeClr val="bg1"/>
                </a:solidFill>
                <a:effectLst>
                  <a:outerShdw blurRad="38100" dist="38100" dir="2700000" algn="tl">
                    <a:srgbClr val="000000">
                      <a:alpha val="43137"/>
                    </a:srgbClr>
                  </a:outerShdw>
                </a:effectLst>
              </a:rPr>
              <a:t>38:1-3 RV</a:t>
            </a:r>
          </a:p>
          <a:p>
            <a:r>
              <a:rPr lang="en-CA" dirty="0">
                <a:solidFill>
                  <a:schemeClr val="bg1"/>
                </a:solidFill>
                <a:effectLst>
                  <a:outerShdw blurRad="38100" dist="38100" dir="2700000" algn="tl">
                    <a:srgbClr val="000000">
                      <a:alpha val="43137"/>
                    </a:srgbClr>
                  </a:outerShdw>
                </a:effectLst>
              </a:rPr>
              <a:t>1  And the word of the LORD came unto me, saying,</a:t>
            </a:r>
          </a:p>
          <a:p>
            <a:r>
              <a:rPr lang="en-CA" dirty="0">
                <a:solidFill>
                  <a:schemeClr val="bg1"/>
                </a:solidFill>
                <a:effectLst>
                  <a:outerShdw blurRad="38100" dist="38100" dir="2700000" algn="tl">
                    <a:srgbClr val="000000">
                      <a:alpha val="43137"/>
                    </a:srgbClr>
                  </a:outerShdw>
                </a:effectLst>
              </a:rPr>
              <a:t>2  Son of man, set thy face toward Gog, of the land of Magog, the prince of </a:t>
            </a:r>
            <a:r>
              <a:rPr lang="en-CA" b="1" dirty="0">
                <a:solidFill>
                  <a:schemeClr val="bg1"/>
                </a:solidFill>
                <a:effectLst>
                  <a:outerShdw blurRad="38100" dist="38100" dir="2700000" algn="tl">
                    <a:srgbClr val="000000">
                      <a:alpha val="43137"/>
                    </a:srgbClr>
                  </a:outerShdw>
                </a:effectLst>
              </a:rPr>
              <a:t>Rosh,</a:t>
            </a:r>
            <a:r>
              <a:rPr lang="en-CA" dirty="0">
                <a:solidFill>
                  <a:schemeClr val="bg1"/>
                </a:solidFill>
                <a:effectLst>
                  <a:outerShdw blurRad="38100" dist="38100" dir="2700000" algn="tl">
                    <a:srgbClr val="000000">
                      <a:alpha val="43137"/>
                    </a:srgbClr>
                  </a:outerShdw>
                </a:effectLst>
              </a:rPr>
              <a:t> </a:t>
            </a:r>
            <a:r>
              <a:rPr lang="en-CA" dirty="0" err="1">
                <a:solidFill>
                  <a:schemeClr val="bg1"/>
                </a:solidFill>
                <a:effectLst>
                  <a:outerShdw blurRad="38100" dist="38100" dir="2700000" algn="tl">
                    <a:srgbClr val="000000">
                      <a:alpha val="43137"/>
                    </a:srgbClr>
                  </a:outerShdw>
                </a:effectLst>
              </a:rPr>
              <a:t>Meshech</a:t>
            </a:r>
            <a:r>
              <a:rPr lang="en-CA" dirty="0">
                <a:solidFill>
                  <a:schemeClr val="bg1"/>
                </a:solidFill>
                <a:effectLst>
                  <a:outerShdw blurRad="38100" dist="38100" dir="2700000" algn="tl">
                    <a:srgbClr val="000000">
                      <a:alpha val="43137"/>
                    </a:srgbClr>
                  </a:outerShdw>
                </a:effectLst>
              </a:rPr>
              <a:t>, and Tubal, and prophesy against him,</a:t>
            </a:r>
          </a:p>
          <a:p>
            <a:r>
              <a:rPr lang="en-CA" dirty="0">
                <a:solidFill>
                  <a:schemeClr val="bg1"/>
                </a:solidFill>
                <a:effectLst>
                  <a:outerShdw blurRad="38100" dist="38100" dir="2700000" algn="tl">
                    <a:srgbClr val="000000">
                      <a:alpha val="43137"/>
                    </a:srgbClr>
                  </a:outerShdw>
                </a:effectLst>
              </a:rPr>
              <a:t>3  and say, Thus </a:t>
            </a:r>
            <a:r>
              <a:rPr lang="en-CA" dirty="0" err="1">
                <a:solidFill>
                  <a:schemeClr val="bg1"/>
                </a:solidFill>
                <a:effectLst>
                  <a:outerShdw blurRad="38100" dist="38100" dir="2700000" algn="tl">
                    <a:srgbClr val="000000">
                      <a:alpha val="43137"/>
                    </a:srgbClr>
                  </a:outerShdw>
                </a:effectLst>
              </a:rPr>
              <a:t>saith</a:t>
            </a:r>
            <a:r>
              <a:rPr lang="en-CA" dirty="0">
                <a:solidFill>
                  <a:schemeClr val="bg1"/>
                </a:solidFill>
                <a:effectLst>
                  <a:outerShdw blurRad="38100" dist="38100" dir="2700000" algn="tl">
                    <a:srgbClr val="000000">
                      <a:alpha val="43137"/>
                    </a:srgbClr>
                  </a:outerShdw>
                </a:effectLst>
              </a:rPr>
              <a:t> the Lord GOD: Behold, I am against thee, O Gog, prince of Rosh, </a:t>
            </a:r>
            <a:r>
              <a:rPr lang="en-CA" dirty="0" err="1">
                <a:solidFill>
                  <a:schemeClr val="bg1"/>
                </a:solidFill>
                <a:effectLst>
                  <a:outerShdw blurRad="38100" dist="38100" dir="2700000" algn="tl">
                    <a:srgbClr val="000000">
                      <a:alpha val="43137"/>
                    </a:srgbClr>
                  </a:outerShdw>
                </a:effectLst>
              </a:rPr>
              <a:t>Meshech</a:t>
            </a:r>
            <a:r>
              <a:rPr lang="en-CA" dirty="0">
                <a:solidFill>
                  <a:schemeClr val="bg1"/>
                </a:solidFill>
                <a:effectLst>
                  <a:outerShdw blurRad="38100" dist="38100" dir="2700000" algn="tl">
                    <a:srgbClr val="000000">
                      <a:alpha val="43137"/>
                    </a:srgbClr>
                  </a:outerShdw>
                </a:effectLst>
              </a:rPr>
              <a:t>, and Tubal:</a:t>
            </a:r>
          </a:p>
          <a:p>
            <a:endParaRPr lang="en-CA" dirty="0"/>
          </a:p>
        </p:txBody>
      </p:sp>
      <p:sp>
        <p:nvSpPr>
          <p:cNvPr id="2" name="Donut 1"/>
          <p:cNvSpPr/>
          <p:nvPr/>
        </p:nvSpPr>
        <p:spPr>
          <a:xfrm>
            <a:off x="2195736" y="2975248"/>
            <a:ext cx="914400" cy="914400"/>
          </a:xfrm>
          <a:prstGeom prst="donut">
            <a:avLst>
              <a:gd name="adj" fmla="val 151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7" name="Donut 6"/>
          <p:cNvSpPr/>
          <p:nvPr/>
        </p:nvSpPr>
        <p:spPr>
          <a:xfrm>
            <a:off x="7452320" y="2975248"/>
            <a:ext cx="914400" cy="914400"/>
          </a:xfrm>
          <a:prstGeom prst="donut">
            <a:avLst>
              <a:gd name="adj" fmla="val 151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3479182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Gog of the land of Magog                                  (</a:t>
            </a:r>
            <a:r>
              <a:rPr lang="en-CA" sz="2400" b="1" dirty="0" err="1" smtClean="0">
                <a:solidFill>
                  <a:schemeClr val="bg1"/>
                </a:solidFill>
                <a:effectLst>
                  <a:outerShdw blurRad="38100" dist="38100" dir="2700000" algn="tl">
                    <a:srgbClr val="000000">
                      <a:alpha val="43137"/>
                    </a:srgbClr>
                  </a:outerShdw>
                </a:effectLst>
              </a:rPr>
              <a:t>Elpis</a:t>
            </a:r>
            <a:r>
              <a:rPr lang="en-CA" sz="2400" b="1" dirty="0" smtClean="0">
                <a:solidFill>
                  <a:schemeClr val="bg1"/>
                </a:solidFill>
                <a:effectLst>
                  <a:outerShdw blurRad="38100" dist="38100" dir="2700000" algn="tl">
                    <a:srgbClr val="000000">
                      <a:alpha val="43137"/>
                    </a:srgbClr>
                  </a:outerShdw>
                </a:effectLst>
              </a:rPr>
              <a:t> Israel pg. 429)</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16225"/>
            <a:ext cx="8229600" cy="3845023"/>
          </a:xfrm>
        </p:spPr>
        <p:txBody>
          <a:bodyPr>
            <a:normAutofit fontScale="92500"/>
          </a:bodyPr>
          <a:lstStyle/>
          <a:p>
            <a:r>
              <a:rPr lang="en-CA" sz="2800" dirty="0" smtClean="0"/>
              <a:t>“</a:t>
            </a:r>
            <a:r>
              <a:rPr lang="en-CA" sz="2800" b="1" dirty="0" err="1" smtClean="0"/>
              <a:t>Gogue</a:t>
            </a:r>
            <a:r>
              <a:rPr lang="en-CA" sz="2800" b="1" dirty="0" smtClean="0"/>
              <a:t> of the land Ma-</a:t>
            </a:r>
            <a:r>
              <a:rPr lang="en-CA" sz="2800" b="1" dirty="0" err="1" smtClean="0"/>
              <a:t>gogue</a:t>
            </a:r>
            <a:r>
              <a:rPr lang="en-CA" sz="2800" dirty="0" smtClean="0"/>
              <a:t>”, that is, styling the ruler of </a:t>
            </a:r>
            <a:r>
              <a:rPr lang="en-CA" sz="2800" dirty="0" err="1" smtClean="0"/>
              <a:t>Magogue</a:t>
            </a:r>
            <a:r>
              <a:rPr lang="en-CA" sz="2800" dirty="0" smtClean="0"/>
              <a:t> by the latter syllable of the name of the country over which he rules.  We have seen that </a:t>
            </a:r>
            <a:r>
              <a:rPr lang="en-CA" sz="2800" dirty="0" err="1" smtClean="0"/>
              <a:t>Magogue</a:t>
            </a:r>
            <a:r>
              <a:rPr lang="en-CA" sz="2800" dirty="0" smtClean="0"/>
              <a:t> is  the region extending from the </a:t>
            </a:r>
            <a:r>
              <a:rPr lang="en-CA" sz="2800" dirty="0" err="1" smtClean="0"/>
              <a:t>Ros</a:t>
            </a:r>
            <a:r>
              <a:rPr lang="en-CA" sz="2800" dirty="0" smtClean="0"/>
              <a:t>, or Russia, to the Rhine, comprehending Wallachia, Transylvania, Hungary, and Germany</a:t>
            </a:r>
            <a:r>
              <a:rPr lang="en-CA" sz="2800" b="1" dirty="0" smtClean="0"/>
              <a:t>.  Of course,  the prophecy must be future, because the Prince of the </a:t>
            </a:r>
            <a:r>
              <a:rPr lang="en-CA" sz="2800" b="1" dirty="0" err="1" smtClean="0"/>
              <a:t>Ros</a:t>
            </a:r>
            <a:r>
              <a:rPr lang="en-CA" sz="2800" b="1" dirty="0" smtClean="0"/>
              <a:t> is the </a:t>
            </a:r>
            <a:r>
              <a:rPr lang="en-CA" sz="2800" b="1" dirty="0" err="1" smtClean="0"/>
              <a:t>Gogue</a:t>
            </a:r>
            <a:r>
              <a:rPr lang="en-CA" sz="2800" b="1" dirty="0" smtClean="0"/>
              <a:t> of </a:t>
            </a:r>
            <a:r>
              <a:rPr lang="en-CA" sz="2800" b="1" dirty="0" err="1" smtClean="0"/>
              <a:t>Magogue</a:t>
            </a:r>
            <a:r>
              <a:rPr lang="en-CA" sz="2800" b="1" dirty="0" smtClean="0"/>
              <a:t> ; and as yet no Emperor of Russia has been </a:t>
            </a:r>
            <a:r>
              <a:rPr lang="en-CA" sz="2800" b="1" dirty="0" err="1" smtClean="0"/>
              <a:t>alse</a:t>
            </a:r>
            <a:r>
              <a:rPr lang="en-CA" sz="2800" b="1" dirty="0" smtClean="0"/>
              <a:t> Emperor of Germany, etc.”</a:t>
            </a:r>
            <a:endParaRPr lang="en-CA" sz="2800" b="1" dirty="0"/>
          </a:p>
        </p:txBody>
      </p:sp>
    </p:spTree>
    <p:extLst>
      <p:ext uri="{BB962C8B-B14F-4D97-AF65-F5344CB8AC3E}">
        <p14:creationId xmlns:p14="http://schemas.microsoft.com/office/powerpoint/2010/main" val="2714167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Many Peoples of Europe with Russia </a:t>
            </a:r>
            <a:endParaRPr lang="en-CA" sz="2400" b="1" dirty="0"/>
          </a:p>
        </p:txBody>
      </p:sp>
      <p:sp>
        <p:nvSpPr>
          <p:cNvPr id="3" name="Content Placeholder 2"/>
          <p:cNvSpPr>
            <a:spLocks noGrp="1"/>
          </p:cNvSpPr>
          <p:nvPr>
            <p:ph idx="1"/>
          </p:nvPr>
        </p:nvSpPr>
        <p:spPr>
          <a:xfrm>
            <a:off x="457200" y="1600201"/>
            <a:ext cx="8229600" cy="2332856"/>
          </a:xfrm>
          <a:solidFill>
            <a:srgbClr val="FF0000"/>
          </a:solidFill>
        </p:spPr>
        <p:txBody>
          <a:bodyPr>
            <a:normAutofit/>
          </a:bodyPr>
          <a:lstStyle/>
          <a:p>
            <a:pPr marL="0" indent="0">
              <a:buNone/>
            </a:pPr>
            <a:endParaRPr lang="en-CA" sz="500" b="1" dirty="0" smtClean="0"/>
          </a:p>
          <a:p>
            <a:pPr marL="0" indent="0">
              <a:buNone/>
            </a:pPr>
            <a:r>
              <a:rPr lang="en-CA" sz="2800" b="1" dirty="0" smtClean="0">
                <a:solidFill>
                  <a:schemeClr val="bg1"/>
                </a:solidFill>
                <a:effectLst>
                  <a:outerShdw blurRad="38100" dist="38100" dir="2700000" algn="tl">
                    <a:srgbClr val="000000">
                      <a:alpha val="43137"/>
                    </a:srgbClr>
                  </a:outerShdw>
                </a:effectLst>
              </a:rPr>
              <a:t>Ezekiel 38:6 </a:t>
            </a:r>
            <a:r>
              <a:rPr lang="en-CA" sz="2800" b="1" dirty="0">
                <a:solidFill>
                  <a:schemeClr val="bg1"/>
                </a:solidFill>
                <a:effectLst>
                  <a:outerShdw blurRad="38100" dist="38100" dir="2700000" algn="tl">
                    <a:srgbClr val="000000">
                      <a:alpha val="43137"/>
                    </a:srgbClr>
                  </a:outerShdw>
                </a:effectLst>
              </a:rPr>
              <a:t>KJV</a:t>
            </a:r>
          </a:p>
          <a:p>
            <a:r>
              <a:rPr lang="en-CA" sz="2800" dirty="0" smtClean="0">
                <a:solidFill>
                  <a:schemeClr val="bg1"/>
                </a:solidFill>
                <a:effectLst>
                  <a:outerShdw blurRad="38100" dist="38100" dir="2700000" algn="tl">
                    <a:srgbClr val="000000">
                      <a:alpha val="43137"/>
                    </a:srgbClr>
                  </a:outerShdw>
                </a:effectLst>
              </a:rPr>
              <a:t>6  </a:t>
            </a:r>
            <a:r>
              <a:rPr lang="en-CA" sz="2800" b="1" dirty="0">
                <a:solidFill>
                  <a:schemeClr val="bg1"/>
                </a:solidFill>
                <a:effectLst>
                  <a:outerShdw blurRad="38100" dist="38100" dir="2700000" algn="tl">
                    <a:srgbClr val="000000">
                      <a:alpha val="43137"/>
                    </a:srgbClr>
                  </a:outerShdw>
                </a:effectLst>
              </a:rPr>
              <a:t>Gomer,</a:t>
            </a:r>
            <a:r>
              <a:rPr lang="en-CA" sz="2800" dirty="0">
                <a:solidFill>
                  <a:schemeClr val="bg1"/>
                </a:solidFill>
                <a:effectLst>
                  <a:outerShdw blurRad="38100" dist="38100" dir="2700000" algn="tl">
                    <a:srgbClr val="000000">
                      <a:alpha val="43137"/>
                    </a:srgbClr>
                  </a:outerShdw>
                </a:effectLst>
              </a:rPr>
              <a:t> and all his bands; the house of </a:t>
            </a:r>
            <a:r>
              <a:rPr lang="en-CA" sz="2800" b="1" dirty="0" err="1">
                <a:solidFill>
                  <a:schemeClr val="bg1"/>
                </a:solidFill>
                <a:effectLst>
                  <a:outerShdw blurRad="38100" dist="38100" dir="2700000" algn="tl">
                    <a:srgbClr val="000000">
                      <a:alpha val="43137"/>
                    </a:srgbClr>
                  </a:outerShdw>
                </a:effectLst>
              </a:rPr>
              <a:t>Togarmah</a:t>
            </a:r>
            <a:r>
              <a:rPr lang="en-CA" sz="2800" dirty="0">
                <a:solidFill>
                  <a:schemeClr val="bg1"/>
                </a:solidFill>
                <a:effectLst>
                  <a:outerShdw blurRad="38100" dist="38100" dir="2700000" algn="tl">
                    <a:srgbClr val="000000">
                      <a:alpha val="43137"/>
                    </a:srgbClr>
                  </a:outerShdw>
                </a:effectLst>
              </a:rPr>
              <a:t> of the north quarters, and all his bands: </a:t>
            </a:r>
            <a:r>
              <a:rPr lang="en-CA" sz="2800" i="1" dirty="0">
                <a:solidFill>
                  <a:schemeClr val="bg1"/>
                </a:solidFill>
                <a:effectLst>
                  <a:outerShdw blurRad="38100" dist="38100" dir="2700000" algn="tl">
                    <a:srgbClr val="000000">
                      <a:alpha val="43137"/>
                    </a:srgbClr>
                  </a:outerShdw>
                </a:effectLst>
              </a:rPr>
              <a:t>and</a:t>
            </a:r>
            <a:r>
              <a:rPr lang="en-CA" sz="2800" dirty="0">
                <a:solidFill>
                  <a:schemeClr val="bg1"/>
                </a:solidFill>
                <a:effectLst>
                  <a:outerShdw blurRad="38100" dist="38100" dir="2700000" algn="tl">
                    <a:srgbClr val="000000">
                      <a:alpha val="43137"/>
                    </a:srgbClr>
                  </a:outerShdw>
                </a:effectLst>
              </a:rPr>
              <a:t> </a:t>
            </a:r>
            <a:r>
              <a:rPr lang="en-CA" sz="2800" b="1" dirty="0">
                <a:solidFill>
                  <a:schemeClr val="bg1"/>
                </a:solidFill>
                <a:effectLst>
                  <a:outerShdw blurRad="38100" dist="38100" dir="2700000" algn="tl">
                    <a:srgbClr val="000000">
                      <a:alpha val="43137"/>
                    </a:srgbClr>
                  </a:outerShdw>
                </a:effectLst>
              </a:rPr>
              <a:t>many people with thee.</a:t>
            </a:r>
          </a:p>
          <a:p>
            <a:endParaRPr lang="en-CA" sz="3600" dirty="0"/>
          </a:p>
          <a:p>
            <a:endParaRPr lang="en-CA" sz="3600" dirty="0"/>
          </a:p>
        </p:txBody>
      </p:sp>
    </p:spTree>
    <p:extLst>
      <p:ext uri="{BB962C8B-B14F-4D97-AF65-F5344CB8AC3E}">
        <p14:creationId xmlns:p14="http://schemas.microsoft.com/office/powerpoint/2010/main" val="4051214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Autofit/>
          </a:bodyPr>
          <a:lstStyle/>
          <a:p>
            <a:r>
              <a:rPr lang="en-CA" sz="2800" b="1" dirty="0" smtClean="0">
                <a:solidFill>
                  <a:schemeClr val="bg1"/>
                </a:solidFill>
                <a:effectLst>
                  <a:outerShdw blurRad="38100" dist="38100" dir="2700000" algn="tl">
                    <a:srgbClr val="000000">
                      <a:alpha val="43137"/>
                    </a:srgbClr>
                  </a:outerShdw>
                </a:effectLst>
              </a:rPr>
              <a:t>John Thomas’ Paraphrase of Ezekiel 38:2-7 </a:t>
            </a:r>
            <a:br>
              <a:rPr lang="en-CA" sz="2800" b="1" dirty="0" smtClean="0">
                <a:solidFill>
                  <a:schemeClr val="bg1"/>
                </a:solidFill>
                <a:effectLst>
                  <a:outerShdw blurRad="38100" dist="38100" dir="2700000" algn="tl">
                    <a:srgbClr val="000000">
                      <a:alpha val="43137"/>
                    </a:srgbClr>
                  </a:outerShdw>
                </a:effectLst>
              </a:rPr>
            </a:br>
            <a:r>
              <a:rPr lang="en-CA" sz="2800" b="1" dirty="0" smtClean="0">
                <a:solidFill>
                  <a:schemeClr val="bg1"/>
                </a:solidFill>
                <a:effectLst>
                  <a:outerShdw blurRad="38100" dist="38100" dir="2700000" algn="tl">
                    <a:srgbClr val="000000">
                      <a:alpha val="43137"/>
                    </a:srgbClr>
                  </a:outerShdw>
                </a:effectLst>
              </a:rPr>
              <a:t>(</a:t>
            </a:r>
            <a:r>
              <a:rPr lang="en-CA" sz="2800" b="1" dirty="0" err="1" smtClean="0">
                <a:solidFill>
                  <a:schemeClr val="bg1"/>
                </a:solidFill>
                <a:effectLst>
                  <a:outerShdw blurRad="38100" dist="38100" dir="2700000" algn="tl">
                    <a:srgbClr val="000000">
                      <a:alpha val="43137"/>
                    </a:srgbClr>
                  </a:outerShdw>
                </a:effectLst>
              </a:rPr>
              <a:t>Elpis</a:t>
            </a:r>
            <a:r>
              <a:rPr lang="en-CA" sz="2800" b="1" dirty="0" smtClean="0">
                <a:solidFill>
                  <a:schemeClr val="bg1"/>
                </a:solidFill>
                <a:effectLst>
                  <a:outerShdw blurRad="38100" dist="38100" dir="2700000" algn="tl">
                    <a:srgbClr val="000000">
                      <a:alpha val="43137"/>
                    </a:srgbClr>
                  </a:outerShdw>
                </a:effectLst>
              </a:rPr>
              <a:t> Israel) Pg. 432</a:t>
            </a:r>
            <a:endParaRPr lang="en-CA" sz="28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00808"/>
            <a:ext cx="8229600" cy="4425355"/>
          </a:xfrm>
        </p:spPr>
        <p:txBody>
          <a:bodyPr>
            <a:normAutofit fontScale="70000" lnSpcReduction="20000"/>
          </a:bodyPr>
          <a:lstStyle/>
          <a:p>
            <a:r>
              <a:rPr lang="en-CA" dirty="0" smtClean="0"/>
              <a:t>“Son of Man, set thy face against </a:t>
            </a:r>
            <a:r>
              <a:rPr lang="en-CA" dirty="0" err="1" smtClean="0"/>
              <a:t>Gogue</a:t>
            </a:r>
            <a:r>
              <a:rPr lang="en-CA" dirty="0" smtClean="0"/>
              <a:t>, the Emperor of </a:t>
            </a:r>
            <a:r>
              <a:rPr lang="en-CA" b="1" dirty="0" smtClean="0"/>
              <a:t>Germany, Hungary</a:t>
            </a:r>
            <a:r>
              <a:rPr lang="en-CA" dirty="0" smtClean="0"/>
              <a:t>, etc., and Autocrat of </a:t>
            </a:r>
            <a:r>
              <a:rPr lang="en-CA" b="1" dirty="0" smtClean="0"/>
              <a:t>Russia, </a:t>
            </a:r>
            <a:r>
              <a:rPr lang="en-CA" b="1" dirty="0" err="1" smtClean="0"/>
              <a:t>Moscovy</a:t>
            </a:r>
            <a:r>
              <a:rPr lang="en-CA" b="1" dirty="0" smtClean="0"/>
              <a:t>, and </a:t>
            </a:r>
            <a:r>
              <a:rPr lang="en-CA" b="1" dirty="0" err="1" smtClean="0"/>
              <a:t>Tobolskoi</a:t>
            </a:r>
            <a:r>
              <a:rPr lang="en-CA" dirty="0" smtClean="0"/>
              <a:t>, and prophesy against him, and say, Thus </a:t>
            </a:r>
            <a:r>
              <a:rPr lang="en-CA" dirty="0" err="1" smtClean="0"/>
              <a:t>saith</a:t>
            </a:r>
            <a:r>
              <a:rPr lang="en-CA" dirty="0" smtClean="0"/>
              <a:t> the Lord God: Behold I am against thee, O </a:t>
            </a:r>
            <a:r>
              <a:rPr lang="en-CA" dirty="0" err="1" smtClean="0"/>
              <a:t>Gogue</a:t>
            </a:r>
            <a:r>
              <a:rPr lang="en-CA" dirty="0" smtClean="0"/>
              <a:t>, Autocrat of Russia, </a:t>
            </a:r>
            <a:r>
              <a:rPr lang="en-CA" dirty="0" err="1" smtClean="0"/>
              <a:t>Moscovy</a:t>
            </a:r>
            <a:r>
              <a:rPr lang="en-CA" dirty="0" smtClean="0"/>
              <a:t>, and </a:t>
            </a:r>
            <a:r>
              <a:rPr lang="en-CA" dirty="0" err="1" smtClean="0"/>
              <a:t>Tobolskoi</a:t>
            </a:r>
            <a:r>
              <a:rPr lang="en-CA" dirty="0" smtClean="0"/>
              <a:t>: and I will turn thee about, and put a bit into thy jaws, and I will bring thee forth from the north parts, and all thine army, horses, and horsemen, all of them accoutred with all sorts of armour, even a great company with bucklers and shields, all of them handling swords: among whom shall be </a:t>
            </a:r>
            <a:r>
              <a:rPr lang="en-CA" b="1" dirty="0" smtClean="0"/>
              <a:t>Persians, Ethiopians, and Libyans</a:t>
            </a:r>
            <a:r>
              <a:rPr lang="en-CA" dirty="0" smtClean="0"/>
              <a:t>,; all of them with shields and helmet: </a:t>
            </a:r>
            <a:r>
              <a:rPr lang="en-CA" b="1" dirty="0" smtClean="0"/>
              <a:t>French and Italians</a:t>
            </a:r>
            <a:r>
              <a:rPr lang="en-CA" dirty="0" smtClean="0"/>
              <a:t>, etc., </a:t>
            </a:r>
            <a:r>
              <a:rPr lang="en-CA" dirty="0" err="1" smtClean="0"/>
              <a:t>Circassians</a:t>
            </a:r>
            <a:r>
              <a:rPr lang="en-CA" dirty="0" smtClean="0"/>
              <a:t>, Cossacks, and the Tartar hordes of </a:t>
            </a:r>
            <a:r>
              <a:rPr lang="en-CA" dirty="0" err="1" smtClean="0"/>
              <a:t>Usbeck</a:t>
            </a:r>
            <a:r>
              <a:rPr lang="en-CA" dirty="0" smtClean="0"/>
              <a:t>, etc. : and many people not particularly named besides.  </a:t>
            </a:r>
            <a:r>
              <a:rPr lang="en-CA" b="1" dirty="0" smtClean="0"/>
              <a:t>Be  thou prepared; prepare thyself, thou, and all thy company that are assembled with thee; and be thou Imperial Chief to them.”</a:t>
            </a:r>
            <a:endParaRPr lang="en-CA" b="1" dirty="0"/>
          </a:p>
        </p:txBody>
      </p:sp>
    </p:spTree>
    <p:extLst>
      <p:ext uri="{BB962C8B-B14F-4D97-AF65-F5344CB8AC3E}">
        <p14:creationId xmlns:p14="http://schemas.microsoft.com/office/powerpoint/2010/main" val="455724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Gog “Guards” the Others</a:t>
            </a:r>
            <a:endParaRPr lang="en-CA" sz="4000" b="1" dirty="0"/>
          </a:p>
        </p:txBody>
      </p:sp>
      <p:sp>
        <p:nvSpPr>
          <p:cNvPr id="3" name="Content Placeholder 2"/>
          <p:cNvSpPr>
            <a:spLocks noGrp="1"/>
          </p:cNvSpPr>
          <p:nvPr>
            <p:ph sz="half" idx="1"/>
          </p:nvPr>
        </p:nvSpPr>
        <p:spPr>
          <a:xfrm>
            <a:off x="457200" y="1600200"/>
            <a:ext cx="3394720" cy="3484984"/>
          </a:xfrm>
          <a:solidFill>
            <a:srgbClr val="FF0000"/>
          </a:solidFill>
        </p:spPr>
        <p:txBody>
          <a:bodyPr>
            <a:normAutofit/>
          </a:bodyPr>
          <a:lstStyle/>
          <a:p>
            <a:pPr marL="0" indent="0">
              <a:buNone/>
            </a:pPr>
            <a:endParaRPr lang="en-CA" sz="600" b="1" dirty="0" smtClean="0">
              <a:solidFill>
                <a:schemeClr val="bg1"/>
              </a:solidFill>
              <a:effectLst>
                <a:outerShdw blurRad="38100" dist="38100" dir="2700000" algn="tl">
                  <a:srgbClr val="000000">
                    <a:alpha val="43137"/>
                  </a:srgbClr>
                </a:outerShdw>
              </a:effectLst>
            </a:endParaRPr>
          </a:p>
          <a:p>
            <a:pPr marL="0" indent="0">
              <a:buNone/>
            </a:pPr>
            <a:r>
              <a:rPr lang="en-CA" sz="2400" b="1" dirty="0" smtClean="0">
                <a:solidFill>
                  <a:schemeClr val="bg1"/>
                </a:solidFill>
                <a:effectLst>
                  <a:outerShdw blurRad="38100" dist="38100" dir="2700000" algn="tl">
                    <a:srgbClr val="000000">
                      <a:alpha val="43137"/>
                    </a:srgbClr>
                  </a:outerShdw>
                </a:effectLst>
              </a:rPr>
              <a:t>Ezekiel 38:7 </a:t>
            </a:r>
            <a:r>
              <a:rPr lang="en-CA" sz="2400" b="1" dirty="0">
                <a:solidFill>
                  <a:schemeClr val="bg1"/>
                </a:solidFill>
                <a:effectLst>
                  <a:outerShdw blurRad="38100" dist="38100" dir="2700000" algn="tl">
                    <a:srgbClr val="000000">
                      <a:alpha val="43137"/>
                    </a:srgbClr>
                  </a:outerShdw>
                </a:effectLst>
              </a:rPr>
              <a:t>KJV</a:t>
            </a:r>
          </a:p>
          <a:p>
            <a:r>
              <a:rPr lang="en-CA" sz="2400" dirty="0">
                <a:solidFill>
                  <a:schemeClr val="bg1"/>
                </a:solidFill>
                <a:effectLst>
                  <a:outerShdw blurRad="38100" dist="38100" dir="2700000" algn="tl">
                    <a:srgbClr val="000000">
                      <a:alpha val="43137"/>
                    </a:srgbClr>
                  </a:outerShdw>
                </a:effectLst>
              </a:rPr>
              <a:t>7  Be thou prepared, and prepare for thyself, thou, and all thy company that are assembled unto thee, and be thou a </a:t>
            </a:r>
            <a:r>
              <a:rPr lang="en-CA" sz="2400" b="1" dirty="0">
                <a:solidFill>
                  <a:schemeClr val="bg1"/>
                </a:solidFill>
                <a:effectLst>
                  <a:outerShdw blurRad="38100" dist="38100" dir="2700000" algn="tl">
                    <a:srgbClr val="000000">
                      <a:alpha val="43137"/>
                    </a:srgbClr>
                  </a:outerShdw>
                </a:effectLst>
              </a:rPr>
              <a:t>guard</a:t>
            </a:r>
            <a:r>
              <a:rPr lang="en-CA" sz="2400" dirty="0">
                <a:solidFill>
                  <a:schemeClr val="bg1"/>
                </a:solidFill>
                <a:effectLst>
                  <a:outerShdw blurRad="38100" dist="38100" dir="2700000" algn="tl">
                    <a:srgbClr val="000000">
                      <a:alpha val="43137"/>
                    </a:srgbClr>
                  </a:outerShdw>
                </a:effectLst>
              </a:rPr>
              <a:t> unto them.</a:t>
            </a:r>
          </a:p>
          <a:p>
            <a:endParaRPr lang="en-CA" sz="2400" dirty="0">
              <a:solidFill>
                <a:schemeClr val="bg1"/>
              </a:solidFill>
              <a:effectLst>
                <a:outerShdw blurRad="38100" dist="38100" dir="2700000" algn="tl">
                  <a:srgbClr val="000000">
                    <a:alpha val="43137"/>
                  </a:srgbClr>
                </a:outerShdw>
              </a:effectLst>
            </a:endParaRPr>
          </a:p>
          <a:p>
            <a:endParaRPr lang="en-CA" sz="2400" dirty="0">
              <a:solidFill>
                <a:schemeClr val="bg1"/>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2060848"/>
            <a:ext cx="4355758"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986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aul Cooper\Documents\Australia 2015\PPT Pictures\Nato 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171450"/>
            <a:ext cx="9086850" cy="65151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NATO and EUROPE</a:t>
            </a:r>
            <a:endParaRPr lang="en-CA" dirty="0"/>
          </a:p>
        </p:txBody>
      </p:sp>
    </p:spTree>
    <p:extLst>
      <p:ext uri="{BB962C8B-B14F-4D97-AF65-F5344CB8AC3E}">
        <p14:creationId xmlns:p14="http://schemas.microsoft.com/office/powerpoint/2010/main" val="1667258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bg1"/>
                </a:solidFill>
              </a:rPr>
              <a:t>October 8, 1957</a:t>
            </a:r>
            <a:endParaRPr lang="en-CA" dirty="0">
              <a:solidFill>
                <a:schemeClr val="bg1"/>
              </a:solidFill>
            </a:endParaRPr>
          </a:p>
        </p:txBody>
      </p:sp>
      <p:pic>
        <p:nvPicPr>
          <p:cNvPr id="2050" name="Picture 2" descr="C:\Users\Paul Cooper\Documents\Australia 2015\PPT Pictures\sputnikanniversary0780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56792"/>
            <a:ext cx="6471136"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249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smtClean="0">
                <a:solidFill>
                  <a:schemeClr val="bg1"/>
                </a:solidFill>
              </a:rPr>
              <a:t>5 Megaton Nuclear Bombs?</a:t>
            </a:r>
            <a:endParaRPr lang="en-CA" sz="4000" dirty="0">
              <a:solidFill>
                <a:schemeClr val="bg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229894"/>
            <a:ext cx="5904656" cy="5021617"/>
          </a:xfrm>
        </p:spPr>
      </p:pic>
    </p:spTree>
    <p:extLst>
      <p:ext uri="{BB962C8B-B14F-4D97-AF65-F5344CB8AC3E}">
        <p14:creationId xmlns:p14="http://schemas.microsoft.com/office/powerpoint/2010/main" val="13152710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bg1"/>
                </a:solidFill>
              </a:rPr>
              <a:t>Cuban Missile Crisis - 1962</a:t>
            </a:r>
            <a:endParaRPr lang="en-CA" dirty="0">
              <a:solidFill>
                <a:schemeClr val="bg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51920" y="2132856"/>
            <a:ext cx="4762500" cy="2762250"/>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72816"/>
            <a:ext cx="2822714" cy="3714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44127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78098"/>
          </a:xfrm>
        </p:spPr>
        <p:txBody>
          <a:bodyPr>
            <a:normAutofit/>
          </a:bodyPr>
          <a:lstStyle/>
          <a:p>
            <a:r>
              <a:rPr lang="en-CA" sz="3200" b="1" dirty="0" smtClean="0"/>
              <a:t>OUR PROPHETIC MESSAGE IN THE 60’S</a:t>
            </a:r>
            <a:endParaRPr lang="en-CA" sz="3200" b="1" dirty="0"/>
          </a:p>
        </p:txBody>
      </p:sp>
      <p:pic>
        <p:nvPicPr>
          <p:cNvPr id="7" name="Content Placeholder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0652" t="5703" r="4054" b="15113"/>
          <a:stretch/>
        </p:blipFill>
        <p:spPr>
          <a:xfrm>
            <a:off x="666473" y="1105000"/>
            <a:ext cx="7865967" cy="5476876"/>
          </a:xfrm>
        </p:spPr>
      </p:pic>
    </p:spTree>
    <p:extLst>
      <p:ext uri="{BB962C8B-B14F-4D97-AF65-F5344CB8AC3E}">
        <p14:creationId xmlns:p14="http://schemas.microsoft.com/office/powerpoint/2010/main" val="3617996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CA" sz="4000" b="1" dirty="0" smtClean="0"/>
              <a:t>In those days …</a:t>
            </a:r>
            <a:endParaRPr lang="en-CA" sz="4000" b="1" dirty="0"/>
          </a:p>
        </p:txBody>
      </p:sp>
      <p:sp>
        <p:nvSpPr>
          <p:cNvPr id="3" name="Content Placeholder 2"/>
          <p:cNvSpPr>
            <a:spLocks noGrp="1"/>
          </p:cNvSpPr>
          <p:nvPr>
            <p:ph sz="half" idx="1"/>
          </p:nvPr>
        </p:nvSpPr>
        <p:spPr/>
        <p:txBody>
          <a:bodyPr>
            <a:normAutofit fontScale="77500" lnSpcReduction="20000"/>
          </a:bodyPr>
          <a:lstStyle/>
          <a:p>
            <a:pPr marL="0" indent="0">
              <a:buNone/>
            </a:pPr>
            <a:r>
              <a:rPr lang="en-CA" b="1" dirty="0"/>
              <a:t>Joel 3:1-2 KJV</a:t>
            </a:r>
          </a:p>
          <a:p>
            <a:r>
              <a:rPr lang="en-CA" dirty="0"/>
              <a:t>1  For, behold, </a:t>
            </a:r>
            <a:r>
              <a:rPr lang="en-CA" b="1" dirty="0"/>
              <a:t>in those days, </a:t>
            </a:r>
            <a:r>
              <a:rPr lang="en-CA" dirty="0"/>
              <a:t>and in that time, when I shall bring again the captivity of </a:t>
            </a:r>
            <a:r>
              <a:rPr lang="en-CA" b="1" dirty="0"/>
              <a:t>Judah and Jerusalem,</a:t>
            </a:r>
          </a:p>
          <a:p>
            <a:r>
              <a:rPr lang="en-CA" dirty="0"/>
              <a:t>2  </a:t>
            </a:r>
            <a:r>
              <a:rPr lang="en-CA" b="1" dirty="0"/>
              <a:t>I will also gather all nations, </a:t>
            </a:r>
            <a:r>
              <a:rPr lang="en-CA" dirty="0"/>
              <a:t>and will bring them down into the valley of Jehoshaphat, and will plead with them there for my people and </a:t>
            </a:r>
            <a:r>
              <a:rPr lang="en-CA" i="1" dirty="0"/>
              <a:t>for</a:t>
            </a:r>
            <a:r>
              <a:rPr lang="en-CA" dirty="0"/>
              <a:t> my heritage Israel, whom they have scattered among the nations, and parted my land.</a:t>
            </a:r>
          </a:p>
          <a:p>
            <a:endParaRPr lang="en-CA" dirty="0"/>
          </a:p>
          <a:p>
            <a:endParaRPr lang="en-CA" dirty="0"/>
          </a:p>
        </p:txBody>
      </p:sp>
      <p:pic>
        <p:nvPicPr>
          <p:cNvPr id="6" name="Content Placeholder 8" descr="telaviv 1.jpg"/>
          <p:cNvPicPr>
            <a:picLocks noGrp="1" noChangeAspect="1"/>
          </p:cNvPicPr>
          <p:nvPr>
            <p:ph sz="half" idx="2"/>
          </p:nvPr>
        </p:nvPicPr>
        <p:blipFill>
          <a:blip r:embed="rId2" cstate="print"/>
          <a:stretch>
            <a:fillRect/>
          </a:stretch>
        </p:blipFill>
        <p:spPr>
          <a:xfrm>
            <a:off x="5076056" y="2132856"/>
            <a:ext cx="3240360" cy="3240360"/>
          </a:xfrm>
        </p:spPr>
      </p:pic>
      <p:pic>
        <p:nvPicPr>
          <p:cNvPr id="7" name="Content Placeholder 5" descr="Israel-flag01c.jpg"/>
          <p:cNvPicPr>
            <a:picLocks noChangeAspect="1"/>
          </p:cNvPicPr>
          <p:nvPr/>
        </p:nvPicPr>
        <p:blipFill rotWithShape="1">
          <a:blip r:embed="rId3" cstate="print"/>
          <a:srcRect t="6820" b="26153"/>
          <a:stretch/>
        </p:blipFill>
        <p:spPr>
          <a:xfrm>
            <a:off x="5868144" y="638924"/>
            <a:ext cx="1584292" cy="1061884"/>
          </a:xfrm>
          <a:prstGeom prst="rect">
            <a:avLst/>
          </a:prstGeom>
        </p:spPr>
      </p:pic>
      <p:sp>
        <p:nvSpPr>
          <p:cNvPr id="8" name="TextBox 7"/>
          <p:cNvSpPr txBox="1"/>
          <p:nvPr/>
        </p:nvSpPr>
        <p:spPr>
          <a:xfrm>
            <a:off x="5292080" y="5589240"/>
            <a:ext cx="2952328" cy="923330"/>
          </a:xfrm>
          <a:prstGeom prst="rect">
            <a:avLst/>
          </a:prstGeom>
          <a:noFill/>
        </p:spPr>
        <p:txBody>
          <a:bodyPr wrap="square" rtlCol="0">
            <a:spAutoFit/>
          </a:bodyPr>
          <a:lstStyle/>
          <a:p>
            <a:pPr algn="ctr"/>
            <a:r>
              <a:rPr lang="en-CA" b="1" dirty="0" smtClean="0">
                <a:latin typeface="Candara" panose="020E0502030303020204" pitchFamily="34" charset="0"/>
              </a:rPr>
              <a:t>Tel Aviv – From sand dunes to a major city in a 100 years</a:t>
            </a:r>
          </a:p>
          <a:p>
            <a:pPr algn="ctr"/>
            <a:endParaRPr lang="en-CA" b="1" dirty="0">
              <a:latin typeface="Candara" panose="020E0502030303020204" pitchFamily="34" charset="0"/>
            </a:endParaRPr>
          </a:p>
        </p:txBody>
      </p:sp>
    </p:spTree>
    <p:extLst>
      <p:ext uri="{BB962C8B-B14F-4D97-AF65-F5344CB8AC3E}">
        <p14:creationId xmlns:p14="http://schemas.microsoft.com/office/powerpoint/2010/main" val="4280311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78098"/>
          </a:xfrm>
        </p:spPr>
        <p:txBody>
          <a:bodyPr>
            <a:normAutofit/>
          </a:bodyPr>
          <a:lstStyle/>
          <a:p>
            <a:r>
              <a:rPr lang="en-CA" sz="3200" b="1" dirty="0" smtClean="0"/>
              <a:t>OUR PROPHETIC MESSAGE IN THE 60’S</a:t>
            </a:r>
            <a:endParaRPr lang="en-CA" sz="3200" b="1" dirty="0"/>
          </a:p>
        </p:txBody>
      </p:sp>
      <p:pic>
        <p:nvPicPr>
          <p:cNvPr id="7" name="Content Placeholder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2756" t="5703" r="4054" b="65281"/>
          <a:stretch/>
        </p:blipFill>
        <p:spPr>
          <a:xfrm>
            <a:off x="611560" y="1104999"/>
            <a:ext cx="7920880" cy="5193595"/>
          </a:xfrm>
        </p:spPr>
      </p:pic>
    </p:spTree>
    <p:extLst>
      <p:ext uri="{BB962C8B-B14F-4D97-AF65-F5344CB8AC3E}">
        <p14:creationId xmlns:p14="http://schemas.microsoft.com/office/powerpoint/2010/main" val="3720369738"/>
      </p:ext>
    </p:extLst>
  </p:cSld>
  <p:clrMapOvr>
    <a:masterClrMapping/>
  </p:clrMapOvr>
  <mc:AlternateContent xmlns:mc="http://schemas.openxmlformats.org/markup-compatibility/2006" xmlns:p14="http://schemas.microsoft.com/office/powerpoint/2010/main">
    <mc:Choice Requires="p14">
      <p:transition spd="slow" p14:dur="3000">
        <p14:warp dir="in"/>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a:bodyPr>
          <a:lstStyle/>
          <a:p>
            <a:r>
              <a:rPr lang="en-CA" sz="3200" b="1" dirty="0" smtClean="0"/>
              <a:t>OUR PROPHETIC MESSAGE IN THE 70’S</a:t>
            </a:r>
            <a:endParaRPr lang="en-CA" sz="32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9891" y="1268760"/>
            <a:ext cx="7950541" cy="5077916"/>
          </a:xfrm>
        </p:spPr>
      </p:pic>
    </p:spTree>
    <p:extLst>
      <p:ext uri="{BB962C8B-B14F-4D97-AF65-F5344CB8AC3E}">
        <p14:creationId xmlns:p14="http://schemas.microsoft.com/office/powerpoint/2010/main" val="1440722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Then the Berlin Wall Came Down </a:t>
            </a:r>
            <a:br>
              <a:rPr lang="en-CA" sz="4000" b="1" dirty="0" smtClean="0">
                <a:solidFill>
                  <a:schemeClr val="bg1"/>
                </a:solidFill>
                <a:effectLst>
                  <a:outerShdw blurRad="38100" dist="38100" dir="2700000" algn="tl">
                    <a:srgbClr val="000000">
                      <a:alpha val="43137"/>
                    </a:srgbClr>
                  </a:outerShdw>
                </a:effectLst>
              </a:rPr>
            </a:br>
            <a:r>
              <a:rPr lang="en-CA" sz="3100" dirty="0" smtClean="0">
                <a:solidFill>
                  <a:schemeClr val="bg1"/>
                </a:solidFill>
                <a:effectLst>
                  <a:outerShdw blurRad="38100" dist="38100" dir="2700000" algn="tl">
                    <a:srgbClr val="000000">
                      <a:alpha val="43137"/>
                    </a:srgbClr>
                  </a:outerShdw>
                </a:effectLst>
              </a:rPr>
              <a:t>(1989)</a:t>
            </a:r>
            <a:endParaRPr lang="en-CA" sz="3100"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4376" y="1600200"/>
            <a:ext cx="6575248" cy="4525963"/>
          </a:xfrm>
        </p:spPr>
      </p:pic>
    </p:spTree>
    <p:extLst>
      <p:ext uri="{BB962C8B-B14F-4D97-AF65-F5344CB8AC3E}">
        <p14:creationId xmlns:p14="http://schemas.microsoft.com/office/powerpoint/2010/main" val="3380098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Then the Soviet Union collapsed - 1990</a:t>
            </a:r>
            <a:endParaRPr lang="en-CA" sz="3600" b="1" dirty="0">
              <a:solidFill>
                <a:schemeClr val="bg1"/>
              </a:solidFill>
              <a:effectLst>
                <a:outerShdw blurRad="38100" dist="38100" dir="2700000" algn="tl">
                  <a:srgbClr val="000000">
                    <a:alpha val="43137"/>
                  </a:srgbClr>
                </a:outerShdw>
              </a:effectLst>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9872" y="2276872"/>
            <a:ext cx="4896544" cy="2724016"/>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16832"/>
            <a:ext cx="2708505" cy="3727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2416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92" y="692696"/>
            <a:ext cx="8124496" cy="5041354"/>
          </a:xfrm>
          <a:prstGeom prst="rect">
            <a:avLst/>
          </a:prstGeom>
        </p:spPr>
      </p:pic>
      <p:sp>
        <p:nvSpPr>
          <p:cNvPr id="2" name="Title 1"/>
          <p:cNvSpPr>
            <a:spLocks noGrp="1"/>
          </p:cNvSpPr>
          <p:nvPr>
            <p:ph type="ctrTitle"/>
          </p:nvPr>
        </p:nvSpPr>
        <p:spPr>
          <a:xfrm>
            <a:off x="1652241" y="620688"/>
            <a:ext cx="5839519" cy="1470025"/>
          </a:xfrm>
          <a:solidFill>
            <a:schemeClr val="bg1"/>
          </a:solidFill>
          <a:effectLst>
            <a:softEdge rad="317500"/>
          </a:effectLst>
        </p:spPr>
        <p:txBody>
          <a:bodyPr>
            <a:normAutofit/>
          </a:bodyPr>
          <a:lstStyle/>
          <a:p>
            <a:r>
              <a:rPr lang="en-CA" sz="3600" b="1" dirty="0" smtClean="0">
                <a:solidFill>
                  <a:srgbClr val="FF0000"/>
                </a:solidFill>
                <a:effectLst>
                  <a:outerShdw blurRad="38100" dist="38100" dir="2700000" algn="tl">
                    <a:srgbClr val="000000">
                      <a:alpha val="43137"/>
                    </a:srgbClr>
                  </a:outerShdw>
                </a:effectLst>
              </a:rPr>
              <a:t>But Now Russia Rises Again                       </a:t>
            </a:r>
            <a:r>
              <a:rPr lang="en-CA" sz="2800" b="1" dirty="0" smtClean="0">
                <a:solidFill>
                  <a:srgbClr val="FF0000"/>
                </a:solidFill>
                <a:effectLst>
                  <a:outerShdw blurRad="38100" dist="38100" dir="2700000" algn="tl">
                    <a:srgbClr val="000000">
                      <a:alpha val="43137"/>
                    </a:srgbClr>
                  </a:outerShdw>
                </a:effectLst>
              </a:rPr>
              <a:t>(1990 – 2015)</a:t>
            </a:r>
            <a:endParaRPr lang="en-CA"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38891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29600" cy="1143000"/>
          </a:xfrm>
        </p:spPr>
        <p:txBody>
          <a:bodyPr>
            <a:normAutofit/>
          </a:bodyPr>
          <a:lstStyle/>
          <a:p>
            <a:r>
              <a:rPr lang="en-CA" sz="3600" b="1" dirty="0" smtClean="0"/>
              <a:t>A New Prince of Rosh, </a:t>
            </a:r>
            <a:r>
              <a:rPr lang="en-CA" sz="3600" b="1" dirty="0" err="1" smtClean="0"/>
              <a:t>Meshech</a:t>
            </a:r>
            <a:r>
              <a:rPr lang="en-CA" sz="3600" b="1" dirty="0" smtClean="0"/>
              <a:t>, Tubal</a:t>
            </a:r>
            <a:endParaRPr lang="en-CA" sz="3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6126" y="1484784"/>
            <a:ext cx="7378282" cy="4735316"/>
          </a:xfrm>
        </p:spPr>
      </p:pic>
      <p:sp>
        <p:nvSpPr>
          <p:cNvPr id="3" name="TextBox 2"/>
          <p:cNvSpPr txBox="1"/>
          <p:nvPr/>
        </p:nvSpPr>
        <p:spPr>
          <a:xfrm>
            <a:off x="3705104" y="1556792"/>
            <a:ext cx="1875008" cy="584775"/>
          </a:xfrm>
          <a:prstGeom prst="rect">
            <a:avLst/>
          </a:prstGeom>
          <a:solidFill>
            <a:srgbClr val="FF0000">
              <a:alpha val="67000"/>
            </a:srgbClr>
          </a:solidFill>
        </p:spPr>
        <p:txBody>
          <a:bodyPr wrap="square" rtlCol="0">
            <a:spAutoFit/>
          </a:bodyPr>
          <a:lstStyle/>
          <a:p>
            <a:pPr algn="ctr"/>
            <a:r>
              <a:rPr lang="en-CA" sz="1600" b="1" dirty="0" smtClean="0">
                <a:solidFill>
                  <a:schemeClr val="bg1"/>
                </a:solidFill>
                <a:latin typeface="Candara" panose="020E0502030303020204" pitchFamily="34" charset="0"/>
              </a:rPr>
              <a:t>Vladimir Putin</a:t>
            </a:r>
          </a:p>
          <a:p>
            <a:pPr algn="ctr"/>
            <a:r>
              <a:rPr lang="en-CA" sz="1600" b="1" dirty="0" smtClean="0">
                <a:solidFill>
                  <a:schemeClr val="bg1"/>
                </a:solidFill>
                <a:latin typeface="Candara" panose="020E0502030303020204" pitchFamily="34" charset="0"/>
              </a:rPr>
              <a:t>President of Russia</a:t>
            </a:r>
            <a:endParaRPr lang="en-CA" sz="16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22545786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solidFill>
                  <a:schemeClr val="bg1"/>
                </a:solidFill>
              </a:rPr>
              <a:t>The Invasion and Takeover of Crimea</a:t>
            </a:r>
            <a:endParaRPr lang="en-CA" dirty="0">
              <a:solidFill>
                <a:schemeClr val="bg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2152" y="1600200"/>
            <a:ext cx="6679696" cy="4525963"/>
          </a:xfrm>
        </p:spPr>
      </p:pic>
    </p:spTree>
    <p:extLst>
      <p:ext uri="{BB962C8B-B14F-4D97-AF65-F5344CB8AC3E}">
        <p14:creationId xmlns:p14="http://schemas.microsoft.com/office/powerpoint/2010/main" val="3202443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dirty="0" smtClean="0">
                <a:solidFill>
                  <a:schemeClr val="bg1"/>
                </a:solidFill>
              </a:rPr>
              <a:t>MH-17 Blasted out of the Sky!</a:t>
            </a:r>
            <a:endParaRPr lang="en-CA" sz="4000" dirty="0">
              <a:solidFill>
                <a:schemeClr val="bg1"/>
              </a:solidFill>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486916"/>
            <a:ext cx="5565774" cy="4174332"/>
          </a:xfrm>
          <a:prstGeom prst="rect">
            <a:avLst/>
          </a:prstGeom>
        </p:spPr>
      </p:pic>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39952" y="3212976"/>
            <a:ext cx="4548010" cy="302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9889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solidFill>
            <a:srgbClr val="FF0000"/>
          </a:solidFill>
        </p:spPr>
        <p:txBody>
          <a:bodyPr>
            <a:noAutofit/>
          </a:bodyPr>
          <a:lstStyle/>
          <a:p>
            <a:r>
              <a:rPr lang="en-CA" sz="3200" dirty="0">
                <a:solidFill>
                  <a:schemeClr val="bg1"/>
                </a:solidFill>
                <a:effectLst>
                  <a:outerShdw blurRad="38100" dist="38100" dir="2700000" algn="tl">
                    <a:srgbClr val="000000">
                      <a:alpha val="43137"/>
                    </a:srgbClr>
                  </a:outerShdw>
                </a:effectLst>
              </a:rPr>
              <a:t>Russia Files Bid At </a:t>
            </a:r>
            <a:r>
              <a:rPr lang="en-CA" sz="3200" dirty="0" smtClean="0">
                <a:solidFill>
                  <a:schemeClr val="bg1"/>
                </a:solidFill>
                <a:effectLst>
                  <a:outerShdw blurRad="38100" dist="38100" dir="2700000" algn="tl">
                    <a:srgbClr val="000000">
                      <a:alpha val="43137"/>
                    </a:srgbClr>
                  </a:outerShdw>
                </a:effectLst>
              </a:rPr>
              <a:t>UN For </a:t>
            </a:r>
            <a:r>
              <a:rPr lang="en-CA" sz="3200" dirty="0">
                <a:solidFill>
                  <a:schemeClr val="bg1"/>
                </a:solidFill>
                <a:effectLst>
                  <a:outerShdw blurRad="38100" dist="38100" dir="2700000" algn="tl">
                    <a:srgbClr val="000000">
                      <a:alpha val="43137"/>
                    </a:srgbClr>
                  </a:outerShdw>
                </a:effectLst>
              </a:rPr>
              <a:t>Vast Arctic </a:t>
            </a:r>
            <a:r>
              <a:rPr lang="en-CA" sz="3200" dirty="0" smtClean="0">
                <a:solidFill>
                  <a:schemeClr val="bg1"/>
                </a:solidFill>
                <a:effectLst>
                  <a:outerShdw blurRad="38100" dist="38100" dir="2700000" algn="tl">
                    <a:srgbClr val="000000">
                      <a:alpha val="43137"/>
                    </a:srgbClr>
                  </a:outerShdw>
                </a:effectLst>
              </a:rPr>
              <a:t>Territory</a:t>
            </a:r>
            <a:endParaRPr lang="en-CA" sz="32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709120"/>
          </a:xfrm>
        </p:spPr>
        <p:txBody>
          <a:bodyPr>
            <a:normAutofit fontScale="70000" lnSpcReduction="20000"/>
          </a:bodyPr>
          <a:lstStyle/>
          <a:p>
            <a:r>
              <a:rPr lang="en-CA" b="1" dirty="0" smtClean="0"/>
              <a:t>“Russia </a:t>
            </a:r>
            <a:r>
              <a:rPr lang="en-CA" b="1" dirty="0"/>
              <a:t>says it has submitted to the United Nations a bid for vast territories in the Arctic Ocean. The Foreign Ministry said on August 4 that Moscow is claiming 1.2 million square kilometers of the Arctic sea shelf. Russia, the United States, Norway, Denmark, and Canada have all attempted to assert their jurisdiction over parts of the Arctic Ocean, which is thought to hold much of the Earth's undiscovered energy resources. Russia first submitted such a claim in 2002, but the UN returned it due to a lack of evidence. Moscow's latest bid reportedly contains much more data. Russia made a symbolic claim to the Arctic seabed in 2007 when one of its submarines dropped a canister containing a Russian flag onto the ocean floor near the North Pole</a:t>
            </a:r>
            <a:r>
              <a:rPr lang="en-CA" b="1" dirty="0" smtClean="0"/>
              <a:t>.”</a:t>
            </a:r>
          </a:p>
          <a:p>
            <a:endParaRPr lang="en-CA" sz="1100" dirty="0" smtClean="0"/>
          </a:p>
          <a:p>
            <a:r>
              <a:rPr lang="en-CA" sz="2600" dirty="0" smtClean="0"/>
              <a:t> </a:t>
            </a:r>
            <a:r>
              <a:rPr lang="en-CA" sz="2600" dirty="0"/>
              <a:t>-- Based on reporting by AP and Interfax. Radio Free </a:t>
            </a:r>
            <a:r>
              <a:rPr lang="en-CA" sz="2600" dirty="0" smtClean="0"/>
              <a:t>Europe/Radio </a:t>
            </a:r>
            <a:r>
              <a:rPr lang="en-CA" sz="2600" dirty="0"/>
              <a:t>Liberty © 2015 RFE/RL, Inc. All Rights Reserved. </a:t>
            </a:r>
            <a:r>
              <a:rPr lang="en-CA" sz="2600" dirty="0">
                <a:hlinkClick r:id="rId2"/>
              </a:rPr>
              <a:t>http://www.rferl.org/content/russia-un-arctic-territory/</a:t>
            </a:r>
            <a:endParaRPr lang="en-CA" sz="2600" dirty="0"/>
          </a:p>
        </p:txBody>
      </p:sp>
    </p:spTree>
    <p:extLst>
      <p:ext uri="{BB962C8B-B14F-4D97-AF65-F5344CB8AC3E}">
        <p14:creationId xmlns:p14="http://schemas.microsoft.com/office/powerpoint/2010/main" val="42381834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Autofit/>
          </a:bodyPr>
          <a:lstStyle/>
          <a:p>
            <a:r>
              <a:rPr lang="en-CA" sz="3200" b="1" dirty="0" smtClean="0">
                <a:solidFill>
                  <a:schemeClr val="bg1"/>
                </a:solidFill>
                <a:effectLst>
                  <a:outerShdw blurRad="38100" dist="38100" dir="2700000" algn="tl">
                    <a:srgbClr val="000000">
                      <a:alpha val="43137"/>
                    </a:srgbClr>
                  </a:outerShdw>
                </a:effectLst>
              </a:rPr>
              <a:t>A Russian Robotic Submarine placed a Russian flag under the sea at North Pole (2007)</a:t>
            </a:r>
            <a:endParaRPr lang="en-CA" sz="32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39529" y="1600200"/>
            <a:ext cx="6064942" cy="4525963"/>
          </a:xfrm>
        </p:spPr>
      </p:pic>
    </p:spTree>
    <p:extLst>
      <p:ext uri="{BB962C8B-B14F-4D97-AF65-F5344CB8AC3E}">
        <p14:creationId xmlns:p14="http://schemas.microsoft.com/office/powerpoint/2010/main" val="2735009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CA" sz="4000" b="1" dirty="0" smtClean="0"/>
              <a:t>“latter years” – Our Time!</a:t>
            </a:r>
            <a:endParaRPr lang="en-CA" sz="4000" b="1" dirty="0"/>
          </a:p>
        </p:txBody>
      </p:sp>
      <p:sp>
        <p:nvSpPr>
          <p:cNvPr id="3" name="Content Placeholder 2"/>
          <p:cNvSpPr>
            <a:spLocks noGrp="1"/>
          </p:cNvSpPr>
          <p:nvPr>
            <p:ph idx="1"/>
          </p:nvPr>
        </p:nvSpPr>
        <p:spPr>
          <a:solidFill>
            <a:schemeClr val="bg1"/>
          </a:solidFill>
          <a:ln>
            <a:noFill/>
          </a:ln>
        </p:spPr>
        <p:txBody>
          <a:bodyPr>
            <a:noAutofit/>
          </a:bodyPr>
          <a:lstStyle/>
          <a:p>
            <a:pPr marL="0" indent="0">
              <a:buNone/>
            </a:pPr>
            <a:endParaRPr lang="en-CA" sz="600" b="1" dirty="0" smtClean="0"/>
          </a:p>
          <a:p>
            <a:pPr marL="0" indent="0">
              <a:buNone/>
            </a:pPr>
            <a:r>
              <a:rPr lang="en-CA" sz="2800" b="1" dirty="0" smtClean="0"/>
              <a:t>Ezekiel 38:8 </a:t>
            </a:r>
            <a:r>
              <a:rPr lang="en-CA" sz="2800" b="1" dirty="0"/>
              <a:t>KJV</a:t>
            </a:r>
          </a:p>
          <a:p>
            <a:r>
              <a:rPr lang="en-CA" sz="2800" dirty="0" smtClean="0"/>
              <a:t>8  </a:t>
            </a:r>
            <a:r>
              <a:rPr lang="en-CA" sz="2800" dirty="0"/>
              <a:t>After many days thou shalt be visited: </a:t>
            </a:r>
            <a:r>
              <a:rPr lang="en-CA" sz="2800" b="1" dirty="0"/>
              <a:t>in the latter </a:t>
            </a:r>
            <a:r>
              <a:rPr lang="en-CA" sz="2800" b="1" dirty="0" smtClean="0"/>
              <a:t>years</a:t>
            </a:r>
            <a:r>
              <a:rPr lang="en-CA" sz="2800" dirty="0" smtClean="0"/>
              <a:t> thou </a:t>
            </a:r>
            <a:r>
              <a:rPr lang="en-CA" sz="2800" dirty="0"/>
              <a:t>shalt come into the land </a:t>
            </a:r>
            <a:r>
              <a:rPr lang="en-CA" sz="2800" i="1" dirty="0"/>
              <a:t>that is</a:t>
            </a:r>
            <a:r>
              <a:rPr lang="en-CA" sz="2800" dirty="0"/>
              <a:t> brought back from the sword, </a:t>
            </a:r>
            <a:r>
              <a:rPr lang="en-CA" sz="2800" i="1" dirty="0"/>
              <a:t>and is</a:t>
            </a:r>
            <a:r>
              <a:rPr lang="en-CA" sz="2800" dirty="0"/>
              <a:t> gathered out of many people, against </a:t>
            </a:r>
            <a:r>
              <a:rPr lang="en-CA" sz="2800" b="1" dirty="0"/>
              <a:t>the mountains of Israel, </a:t>
            </a:r>
            <a:r>
              <a:rPr lang="en-CA" sz="2800" dirty="0"/>
              <a:t>which have been always waste: but it is brought forth out of the nations, and they shall dwell safely all of them.</a:t>
            </a:r>
          </a:p>
          <a:p>
            <a:endParaRPr lang="en-CA" sz="2800" dirty="0"/>
          </a:p>
          <a:p>
            <a:endParaRPr lang="en-CA" sz="2800" dirty="0"/>
          </a:p>
        </p:txBody>
      </p:sp>
      <p:pic>
        <p:nvPicPr>
          <p:cNvPr id="4" name="Content Placeholder 5" descr="Israel-flag01c.jpg"/>
          <p:cNvPicPr>
            <a:picLocks noChangeAspect="1"/>
          </p:cNvPicPr>
          <p:nvPr/>
        </p:nvPicPr>
        <p:blipFill rotWithShape="1">
          <a:blip r:embed="rId2" cstate="print"/>
          <a:srcRect t="6820" b="26153"/>
          <a:stretch/>
        </p:blipFill>
        <p:spPr>
          <a:xfrm>
            <a:off x="6444208" y="332656"/>
            <a:ext cx="2232248" cy="1496182"/>
          </a:xfrm>
          <a:prstGeom prst="rect">
            <a:avLst/>
          </a:prstGeom>
        </p:spPr>
      </p:pic>
    </p:spTree>
    <p:extLst>
      <p:ext uri="{BB962C8B-B14F-4D97-AF65-F5344CB8AC3E}">
        <p14:creationId xmlns:p14="http://schemas.microsoft.com/office/powerpoint/2010/main" val="8071232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Autofit/>
          </a:bodyPr>
          <a:lstStyle/>
          <a:p>
            <a:r>
              <a:rPr lang="en-CA" sz="3200" b="1" dirty="0" smtClean="0">
                <a:solidFill>
                  <a:schemeClr val="bg1"/>
                </a:solidFill>
                <a:effectLst>
                  <a:outerShdw blurRad="38100" dist="38100" dir="2700000" algn="tl">
                    <a:srgbClr val="000000">
                      <a:alpha val="43137"/>
                    </a:srgbClr>
                  </a:outerShdw>
                </a:effectLst>
              </a:rPr>
              <a:t>Russian TU195 Bombers test the Airspace of Western Nations</a:t>
            </a:r>
            <a:endParaRPr lang="en-CA" sz="32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4500" y="2272506"/>
            <a:ext cx="5715000" cy="3181350"/>
          </a:xfrm>
        </p:spPr>
      </p:pic>
      <p:sp>
        <p:nvSpPr>
          <p:cNvPr id="5" name="TextBox 4"/>
          <p:cNvSpPr txBox="1"/>
          <p:nvPr/>
        </p:nvSpPr>
        <p:spPr>
          <a:xfrm>
            <a:off x="1115616" y="1556792"/>
            <a:ext cx="6984776" cy="369332"/>
          </a:xfrm>
          <a:prstGeom prst="rect">
            <a:avLst/>
          </a:prstGeom>
          <a:noFill/>
        </p:spPr>
        <p:txBody>
          <a:bodyPr wrap="square" rtlCol="0">
            <a:spAutoFit/>
          </a:bodyPr>
          <a:lstStyle/>
          <a:p>
            <a:r>
              <a:rPr lang="en-CA" b="1" dirty="0" smtClean="0">
                <a:latin typeface="Candara" panose="020E0502030303020204" pitchFamily="34" charset="0"/>
              </a:rPr>
              <a:t>Four such aircraft probed Californian airspace on July 4</a:t>
            </a:r>
            <a:r>
              <a:rPr lang="en-CA" b="1" baseline="30000" dirty="0" smtClean="0">
                <a:latin typeface="Candara" panose="020E0502030303020204" pitchFamily="34" charset="0"/>
              </a:rPr>
              <a:t>th</a:t>
            </a:r>
            <a:r>
              <a:rPr lang="en-CA" b="1" dirty="0" smtClean="0">
                <a:latin typeface="Candara" panose="020E0502030303020204" pitchFamily="34" charset="0"/>
              </a:rPr>
              <a:t>, this  month!</a:t>
            </a:r>
            <a:endParaRPr lang="en-CA" b="1" dirty="0">
              <a:latin typeface="Candara" panose="020E0502030303020204" pitchFamily="34" charset="0"/>
            </a:endParaRPr>
          </a:p>
        </p:txBody>
      </p:sp>
    </p:spTree>
    <p:extLst>
      <p:ext uri="{BB962C8B-B14F-4D97-AF65-F5344CB8AC3E}">
        <p14:creationId xmlns:p14="http://schemas.microsoft.com/office/powerpoint/2010/main" val="32867121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Against Jerusalem to battle …</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10000"/>
          </a:bodyPr>
          <a:lstStyle/>
          <a:p>
            <a:pPr marL="0" indent="0">
              <a:buNone/>
            </a:pPr>
            <a:r>
              <a:rPr lang="en-CA" b="1" dirty="0"/>
              <a:t>Zechariah 14:1-3 KJV</a:t>
            </a:r>
          </a:p>
          <a:p>
            <a:r>
              <a:rPr lang="en-CA" dirty="0"/>
              <a:t>1  Behold, the day of the LORD cometh, and thy spoil shall be divided in the midst of thee.</a:t>
            </a:r>
          </a:p>
          <a:p>
            <a:r>
              <a:rPr lang="en-CA" dirty="0"/>
              <a:t>2  </a:t>
            </a:r>
            <a:r>
              <a:rPr lang="en-CA" b="1" dirty="0"/>
              <a:t>For I will gather all nations against Jerusalem to battle;</a:t>
            </a:r>
            <a:r>
              <a:rPr lang="en-CA" dirty="0"/>
              <a:t> </a:t>
            </a:r>
            <a:r>
              <a:rPr lang="en-CA" b="1" dirty="0"/>
              <a:t>and the city shall be taken</a:t>
            </a:r>
            <a:r>
              <a:rPr lang="en-CA" dirty="0"/>
              <a:t>, and the houses rifled, and the women ravished; and half of the city shall go forth into captivity, and the residue of the people shall not be cut off from the city.</a:t>
            </a:r>
          </a:p>
          <a:p>
            <a:r>
              <a:rPr lang="en-CA" dirty="0"/>
              <a:t>3  Then shall the LORD go forth, and fight against those nations, as when he fought in the day of battle.</a:t>
            </a:r>
          </a:p>
          <a:p>
            <a:endParaRPr lang="en-CA" dirty="0"/>
          </a:p>
          <a:p>
            <a:endParaRPr lang="en-CA" dirty="0"/>
          </a:p>
          <a:p>
            <a:endParaRPr lang="en-CA" dirty="0"/>
          </a:p>
        </p:txBody>
      </p:sp>
    </p:spTree>
    <p:extLst>
      <p:ext uri="{BB962C8B-B14F-4D97-AF65-F5344CB8AC3E}">
        <p14:creationId xmlns:p14="http://schemas.microsoft.com/office/powerpoint/2010/main" val="21359134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5" name="Picture 9" descr="Old City aerial from south"/>
          <p:cNvPicPr preferRelativeResize="0">
            <a:picLocks noGrp="1" noChangeAspect="1" noChangeArrowheads="1"/>
          </p:cNvPicPr>
          <p:nvPr>
            <p:ph sz="half" idx="1"/>
            <p:custDataLst>
              <p:tags r:id="rId1"/>
            </p:custDataLst>
          </p:nvPr>
        </p:nvPicPr>
        <p:blipFill>
          <a:blip r:embed="rId3" cstate="print"/>
          <a:srcRect/>
          <a:stretch>
            <a:fillRect/>
          </a:stretch>
        </p:blipFill>
        <p:spPr>
          <a:xfrm>
            <a:off x="0" y="0"/>
            <a:ext cx="9144000" cy="6859588"/>
          </a:xfrm>
          <a:noFill/>
          <a:ln/>
        </p:spPr>
      </p:pic>
      <p:sp>
        <p:nvSpPr>
          <p:cNvPr id="55306" name="Text Box 10"/>
          <p:cNvSpPr txBox="1">
            <a:spLocks noChangeArrowheads="1"/>
          </p:cNvSpPr>
          <p:nvPr/>
        </p:nvSpPr>
        <p:spPr bwMode="auto">
          <a:xfrm>
            <a:off x="4787900" y="3429000"/>
            <a:ext cx="2592388" cy="366713"/>
          </a:xfrm>
          <a:prstGeom prst="rect">
            <a:avLst/>
          </a:prstGeom>
          <a:solidFill>
            <a:srgbClr val="FF0000"/>
          </a:solidFill>
          <a:ln w="9525">
            <a:noFill/>
            <a:miter lim="800000"/>
            <a:headEnd/>
            <a:tailEnd/>
          </a:ln>
          <a:effectLst/>
        </p:spPr>
        <p:txBody>
          <a:bodyPr>
            <a:spAutoFit/>
          </a:bodyPr>
          <a:lstStyle/>
          <a:p>
            <a:pPr>
              <a:spcBef>
                <a:spcPct val="50000"/>
              </a:spcBef>
            </a:pPr>
            <a:r>
              <a:rPr lang="en-US" dirty="0">
                <a:solidFill>
                  <a:schemeClr val="bg1"/>
                </a:solidFill>
                <a:latin typeface="Candara" panose="020E0502030303020204" pitchFamily="34" charset="0"/>
              </a:rPr>
              <a:t>THE ARAB QUARTER</a:t>
            </a:r>
            <a:endParaRPr lang="en-CA" dirty="0">
              <a:solidFill>
                <a:schemeClr val="bg1"/>
              </a:solidFill>
              <a:latin typeface="Candara" panose="020E0502030303020204" pitchFamily="34" charset="0"/>
            </a:endParaRPr>
          </a:p>
        </p:txBody>
      </p:sp>
      <p:sp>
        <p:nvSpPr>
          <p:cNvPr id="55307" name="Text Box 11"/>
          <p:cNvSpPr txBox="1">
            <a:spLocks noChangeArrowheads="1"/>
          </p:cNvSpPr>
          <p:nvPr/>
        </p:nvSpPr>
        <p:spPr bwMode="auto">
          <a:xfrm>
            <a:off x="1547813" y="3644900"/>
            <a:ext cx="2663825" cy="366713"/>
          </a:xfrm>
          <a:prstGeom prst="rect">
            <a:avLst/>
          </a:prstGeom>
          <a:solidFill>
            <a:srgbClr val="FF0000"/>
          </a:solidFill>
          <a:ln w="9525">
            <a:noFill/>
            <a:miter lim="800000"/>
            <a:headEnd/>
            <a:tailEnd/>
          </a:ln>
          <a:effectLst/>
        </p:spPr>
        <p:txBody>
          <a:bodyPr>
            <a:spAutoFit/>
          </a:bodyPr>
          <a:lstStyle/>
          <a:p>
            <a:pPr>
              <a:spcBef>
                <a:spcPct val="50000"/>
              </a:spcBef>
            </a:pPr>
            <a:r>
              <a:rPr lang="en-US" dirty="0">
                <a:solidFill>
                  <a:schemeClr val="bg1"/>
                </a:solidFill>
                <a:latin typeface="Candara" panose="020E0502030303020204" pitchFamily="34" charset="0"/>
              </a:rPr>
              <a:t>THE ‘LATIN’ QUARTER</a:t>
            </a:r>
            <a:endParaRPr lang="en-CA" dirty="0">
              <a:solidFill>
                <a:schemeClr val="bg1"/>
              </a:solidFill>
              <a:latin typeface="Candara" panose="020E0502030303020204" pitchFamily="34" charset="0"/>
            </a:endParaRPr>
          </a:p>
        </p:txBody>
      </p:sp>
      <p:sp>
        <p:nvSpPr>
          <p:cNvPr id="55308" name="Text Box 12"/>
          <p:cNvSpPr txBox="1">
            <a:spLocks noChangeArrowheads="1"/>
          </p:cNvSpPr>
          <p:nvPr/>
        </p:nvSpPr>
        <p:spPr bwMode="auto">
          <a:xfrm>
            <a:off x="3492500" y="4292600"/>
            <a:ext cx="2808288" cy="366713"/>
          </a:xfrm>
          <a:prstGeom prst="rect">
            <a:avLst/>
          </a:prstGeom>
          <a:solidFill>
            <a:srgbClr val="FF0000"/>
          </a:solidFill>
          <a:ln w="9525">
            <a:noFill/>
            <a:miter lim="800000"/>
            <a:headEnd/>
            <a:tailEnd/>
          </a:ln>
          <a:effectLst/>
        </p:spPr>
        <p:txBody>
          <a:bodyPr>
            <a:spAutoFit/>
          </a:bodyPr>
          <a:lstStyle/>
          <a:p>
            <a:pPr>
              <a:spcBef>
                <a:spcPct val="50000"/>
              </a:spcBef>
            </a:pPr>
            <a:r>
              <a:rPr lang="en-US" dirty="0">
                <a:solidFill>
                  <a:schemeClr val="bg1"/>
                </a:solidFill>
                <a:latin typeface="Candara" panose="020E0502030303020204" pitchFamily="34" charset="0"/>
              </a:rPr>
              <a:t>THE JEWISH QUARTER</a:t>
            </a:r>
            <a:endParaRPr lang="en-CA" dirty="0">
              <a:solidFill>
                <a:schemeClr val="bg1"/>
              </a:solidFill>
              <a:latin typeface="Candara" panose="020E0502030303020204" pitchFamily="34" charset="0"/>
            </a:endParaRPr>
          </a:p>
        </p:txBody>
      </p:sp>
      <p:sp>
        <p:nvSpPr>
          <p:cNvPr id="55309" name="Text Box 13"/>
          <p:cNvSpPr txBox="1">
            <a:spLocks noChangeArrowheads="1"/>
          </p:cNvSpPr>
          <p:nvPr/>
        </p:nvSpPr>
        <p:spPr bwMode="auto">
          <a:xfrm>
            <a:off x="971550" y="4941888"/>
            <a:ext cx="3024188" cy="366712"/>
          </a:xfrm>
          <a:prstGeom prst="rect">
            <a:avLst/>
          </a:prstGeom>
          <a:solidFill>
            <a:srgbClr val="FF0000"/>
          </a:solidFill>
          <a:ln w="9525">
            <a:noFill/>
            <a:miter lim="800000"/>
            <a:headEnd/>
            <a:tailEnd/>
          </a:ln>
          <a:effectLst/>
        </p:spPr>
        <p:txBody>
          <a:bodyPr>
            <a:spAutoFit/>
          </a:bodyPr>
          <a:lstStyle/>
          <a:p>
            <a:pPr algn="ctr">
              <a:spcBef>
                <a:spcPct val="50000"/>
              </a:spcBef>
            </a:pPr>
            <a:r>
              <a:rPr lang="en-US" dirty="0">
                <a:solidFill>
                  <a:schemeClr val="bg1"/>
                </a:solidFill>
                <a:latin typeface="Candara" panose="020E0502030303020204" pitchFamily="34" charset="0"/>
              </a:rPr>
              <a:t>THE ‘GREEK’ QUARTER</a:t>
            </a:r>
            <a:endParaRPr lang="en-CA" dirty="0">
              <a:solidFill>
                <a:schemeClr val="bg1"/>
              </a:solidFill>
              <a:latin typeface="Candara" panose="020E0502030303020204" pitchFamily="34" charset="0"/>
            </a:endParaRPr>
          </a:p>
        </p:txBody>
      </p:sp>
      <p:sp>
        <p:nvSpPr>
          <p:cNvPr id="55310" name="Rectangle 14"/>
          <p:cNvSpPr>
            <a:spLocks noGrp="1" noChangeArrowheads="1"/>
          </p:cNvSpPr>
          <p:nvPr>
            <p:ph type="title"/>
          </p:nvPr>
        </p:nvSpPr>
        <p:spPr>
          <a:xfrm>
            <a:off x="395288" y="277813"/>
            <a:ext cx="6264944" cy="558899"/>
          </a:xfrm>
          <a:solidFill>
            <a:schemeClr val="bg1"/>
          </a:solidFill>
          <a:ln/>
        </p:spPr>
        <p:txBody>
          <a:bodyPr>
            <a:normAutofit/>
          </a:bodyPr>
          <a:lstStyle/>
          <a:p>
            <a:r>
              <a:rPr lang="en-US" sz="2800" b="1" dirty="0" smtClean="0">
                <a:solidFill>
                  <a:schemeClr val="tx1"/>
                </a:solidFill>
              </a:rPr>
              <a:t>Stakeholders in the City of Jerusalem</a:t>
            </a:r>
            <a:endParaRPr lang="en-CA" sz="2800" b="1" dirty="0">
              <a:solidFill>
                <a:schemeClr val="tx1"/>
              </a:solidFill>
            </a:endParaRPr>
          </a:p>
        </p:txBody>
      </p:sp>
    </p:spTree>
    <p:extLst>
      <p:ext uri="{BB962C8B-B14F-4D97-AF65-F5344CB8AC3E}">
        <p14:creationId xmlns:p14="http://schemas.microsoft.com/office/powerpoint/2010/main" val="380218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3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animBg="1"/>
      <p:bldP spid="55307" grpId="0" animBg="1"/>
      <p:bldP spid="55308" grpId="0" animBg="1"/>
      <p:bldP spid="5530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918939"/>
          </a:xfrm>
          <a:solidFill>
            <a:srgbClr val="FF0000"/>
          </a:solidFill>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Russian Real Estate in Jerusalem</a:t>
            </a:r>
            <a:br>
              <a:rPr lang="en-CA" sz="3600" b="1" dirty="0" smtClean="0">
                <a:solidFill>
                  <a:schemeClr val="bg1"/>
                </a:solidFill>
                <a:effectLst>
                  <a:outerShdw blurRad="38100" dist="38100" dir="2700000" algn="tl">
                    <a:srgbClr val="000000">
                      <a:alpha val="43137"/>
                    </a:srgbClr>
                  </a:outerShdw>
                </a:effectLst>
              </a:rPr>
            </a:br>
            <a:r>
              <a:rPr lang="en-CA" sz="2200" b="1" dirty="0" smtClean="0">
                <a:solidFill>
                  <a:schemeClr val="bg1"/>
                </a:solidFill>
                <a:effectLst>
                  <a:outerShdw blurRad="38100" dist="38100" dir="2700000" algn="tl">
                    <a:srgbClr val="000000">
                      <a:alpha val="43137"/>
                    </a:srgbClr>
                  </a:outerShdw>
                </a:effectLst>
              </a:rPr>
              <a:t>(The Church of Mary Magdalene)</a:t>
            </a:r>
            <a:endParaRPr lang="en-CA" sz="2200" b="1" dirty="0">
              <a:solidFill>
                <a:schemeClr val="bg1"/>
              </a:solidFill>
              <a:effectLst>
                <a:outerShdw blurRad="38100" dist="38100" dir="2700000" algn="tl">
                  <a:srgbClr val="000000">
                    <a:alpha val="43137"/>
                  </a:srgbClr>
                </a:outerShdw>
              </a:effectLst>
            </a:endParaRP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71600" y="1495028"/>
            <a:ext cx="6707088" cy="5030316"/>
          </a:xfrm>
        </p:spPr>
      </p:pic>
    </p:spTree>
    <p:extLst>
      <p:ext uri="{BB962C8B-B14F-4D97-AF65-F5344CB8AC3E}">
        <p14:creationId xmlns:p14="http://schemas.microsoft.com/office/powerpoint/2010/main" val="38413341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CA" sz="4000" dirty="0" smtClean="0">
                <a:solidFill>
                  <a:schemeClr val="bg1"/>
                </a:solidFill>
                <a:effectLst>
                  <a:outerShdw blurRad="38100" dist="38100" dir="2700000" algn="tl">
                    <a:srgbClr val="000000">
                      <a:alpha val="43137"/>
                    </a:srgbClr>
                  </a:outerShdw>
                </a:effectLst>
              </a:rPr>
              <a:t>President Putin’s Religious Links </a:t>
            </a:r>
            <a:endParaRPr lang="en-CA" sz="4000"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786" y="1600200"/>
            <a:ext cx="8138428" cy="4525963"/>
          </a:xfrm>
        </p:spPr>
      </p:pic>
    </p:spTree>
    <p:extLst>
      <p:ext uri="{BB962C8B-B14F-4D97-AF65-F5344CB8AC3E}">
        <p14:creationId xmlns:p14="http://schemas.microsoft.com/office/powerpoint/2010/main" val="27818499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a:solidFill>
            <a:srgbClr val="FF0000"/>
          </a:solidFill>
        </p:spPr>
        <p:txBody>
          <a:bodyPr>
            <a:noAutofit/>
          </a:bodyPr>
          <a:lstStyle/>
          <a:p>
            <a:pPr algn="l"/>
            <a:r>
              <a:rPr lang="en-CA" sz="2400" b="1" dirty="0" smtClean="0">
                <a:solidFill>
                  <a:schemeClr val="bg1"/>
                </a:solidFill>
                <a:effectLst>
                  <a:outerShdw blurRad="38100" dist="38100" dir="2700000" algn="tl">
                    <a:srgbClr val="000000">
                      <a:alpha val="43137"/>
                    </a:srgbClr>
                  </a:outerShdw>
                </a:effectLst>
              </a:rPr>
              <a:t>SNIPPETS CR-RU:150521</a:t>
            </a:r>
            <a:r>
              <a:rPr lang="en-CA" sz="2400" b="1" dirty="0">
                <a:solidFill>
                  <a:schemeClr val="bg1"/>
                </a:solidFill>
                <a:effectLst>
                  <a:outerShdw blurRad="38100" dist="38100" dir="2700000" algn="tl">
                    <a:srgbClr val="000000">
                      <a:alpha val="43137"/>
                    </a:srgbClr>
                  </a:outerShdw>
                </a:effectLst>
              </a:rPr>
              <a:t>: (21-May-15)</a:t>
            </a:r>
            <a:br>
              <a:rPr lang="en-CA" sz="2400" b="1" dirty="0">
                <a:solidFill>
                  <a:schemeClr val="bg1"/>
                </a:solidFill>
                <a:effectLst>
                  <a:outerShdw blurRad="38100" dist="38100" dir="2700000" algn="tl">
                    <a:srgbClr val="000000">
                      <a:alpha val="43137"/>
                    </a:srgbClr>
                  </a:outerShdw>
                </a:effectLst>
              </a:rPr>
            </a:br>
            <a:r>
              <a:rPr lang="en-CA" sz="2400" b="1" dirty="0">
                <a:solidFill>
                  <a:schemeClr val="bg1"/>
                </a:solidFill>
                <a:effectLst>
                  <a:outerShdw blurRad="38100" dist="38100" dir="2700000" algn="tl">
                    <a:srgbClr val="000000">
                      <a:alpha val="43137"/>
                    </a:srgbClr>
                  </a:outerShdw>
                </a:effectLst>
              </a:rPr>
              <a:t>(Un) Holy Alliance: Vladimir Putin, The Russian Orthodox Church and Russian </a:t>
            </a:r>
            <a:r>
              <a:rPr lang="en-CA" sz="2400" b="1" dirty="0" smtClean="0">
                <a:solidFill>
                  <a:schemeClr val="bg1"/>
                </a:solidFill>
                <a:effectLst>
                  <a:outerShdw blurRad="38100" dist="38100" dir="2700000" algn="tl">
                    <a:srgbClr val="000000">
                      <a:alpha val="43137"/>
                    </a:srgbClr>
                  </a:outerShdw>
                </a:effectLst>
              </a:rPr>
              <a:t>Exceptionalism – </a:t>
            </a:r>
            <a:r>
              <a:rPr lang="en-CA" sz="2400" b="1" i="1" dirty="0" smtClean="0">
                <a:solidFill>
                  <a:schemeClr val="bg1"/>
                </a:solidFill>
                <a:effectLst>
                  <a:outerShdw blurRad="38100" dist="38100" dir="2700000" algn="tl">
                    <a:srgbClr val="000000">
                      <a:alpha val="43137"/>
                    </a:srgbClr>
                  </a:outerShdw>
                </a:effectLst>
              </a:rPr>
              <a:t>Forbes </a:t>
            </a:r>
            <a:r>
              <a:rPr lang="en-CA" sz="2400" b="1" i="1" dirty="0">
                <a:solidFill>
                  <a:schemeClr val="bg1"/>
                </a:solidFill>
                <a:effectLst>
                  <a:outerShdw blurRad="38100" dist="38100" dir="2700000" algn="tl">
                    <a:srgbClr val="000000">
                      <a:alpha val="43137"/>
                    </a:srgbClr>
                  </a:outerShdw>
                </a:effectLst>
              </a:rPr>
              <a:t>21-May-15</a:t>
            </a:r>
          </a:p>
        </p:txBody>
      </p:sp>
      <p:sp>
        <p:nvSpPr>
          <p:cNvPr id="4" name="Rounded Rectangle 3"/>
          <p:cNvSpPr/>
          <p:nvPr/>
        </p:nvSpPr>
        <p:spPr>
          <a:xfrm>
            <a:off x="683568" y="4941168"/>
            <a:ext cx="7920880" cy="576064"/>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Content Placeholder 2"/>
          <p:cNvSpPr>
            <a:spLocks noGrp="1"/>
          </p:cNvSpPr>
          <p:nvPr>
            <p:ph idx="1"/>
          </p:nvPr>
        </p:nvSpPr>
        <p:spPr>
          <a:xfrm>
            <a:off x="457200" y="1711349"/>
            <a:ext cx="8229600" cy="4525963"/>
          </a:xfrm>
        </p:spPr>
        <p:txBody>
          <a:bodyPr>
            <a:normAutofit fontScale="70000" lnSpcReduction="20000"/>
          </a:bodyPr>
          <a:lstStyle/>
          <a:p>
            <a:r>
              <a:rPr lang="en-CA" b="1" dirty="0" smtClean="0"/>
              <a:t>When Putin came to power </a:t>
            </a:r>
            <a:r>
              <a:rPr lang="en-CA" dirty="0" smtClean="0"/>
              <a:t>he shrewdly noted the ROC’s useful role in boosting nationalism and the fact that it shared his view of Russia’s role in the world, and began to work toward strengthening the Church’s role in Russian society.  </a:t>
            </a:r>
            <a:r>
              <a:rPr lang="en-CA" b="1" dirty="0" smtClean="0"/>
              <a:t>Early in his presidency the Russian Duma passed a law returning all church property seized during the Soviet era (which alone made the ROC one the largest landholders in Russia).  </a:t>
            </a:r>
            <a:r>
              <a:rPr lang="en-CA" dirty="0" smtClean="0"/>
              <a:t>Over the past decade and a half, Putin has ordered state-owned energy firms to contribute billions to the rebuilding of thousands of churches destroyed under the Soviets, and many of those rich oligarchs surrounding him are dedicated supporters of the ROC who have contributed to the growing influence of the church in myriad ways.  Around 25,000 ROC churches have been built or rebuilt since the early 1990’s, the vast majority of which have been built during Putin’s rule and largely due to his backing and that of those in his close circle of supporters.</a:t>
            </a:r>
            <a:endParaRPr lang="en-CA" dirty="0"/>
          </a:p>
        </p:txBody>
      </p:sp>
    </p:spTree>
    <p:extLst>
      <p:ext uri="{BB962C8B-B14F-4D97-AF65-F5344CB8AC3E}">
        <p14:creationId xmlns:p14="http://schemas.microsoft.com/office/powerpoint/2010/main" val="163193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Autofit/>
          </a:bodyPr>
          <a:lstStyle/>
          <a:p>
            <a:pPr algn="l"/>
            <a:r>
              <a:rPr lang="en-CA" sz="2400" b="1" dirty="0" smtClean="0">
                <a:solidFill>
                  <a:schemeClr val="bg1"/>
                </a:solidFill>
                <a:effectLst>
                  <a:outerShdw blurRad="38100" dist="38100" dir="2700000" algn="tl">
                    <a:srgbClr val="000000">
                      <a:alpha val="43137"/>
                    </a:srgbClr>
                  </a:outerShdw>
                </a:effectLst>
              </a:rPr>
              <a:t>Snippets: CR-RU:150605</a:t>
            </a:r>
            <a:r>
              <a:rPr lang="en-CA" sz="2400" b="1" dirty="0">
                <a:solidFill>
                  <a:schemeClr val="bg1"/>
                </a:solidFill>
                <a:effectLst>
                  <a:outerShdw blurRad="38100" dist="38100" dir="2700000" algn="tl">
                    <a:srgbClr val="000000">
                      <a:alpha val="43137"/>
                    </a:srgbClr>
                  </a:outerShdw>
                </a:effectLst>
              </a:rPr>
              <a:t>:(08-JUN-15</a:t>
            </a:r>
            <a:r>
              <a:rPr lang="en-CA" sz="2400" b="1" dirty="0" smtClean="0">
                <a:solidFill>
                  <a:schemeClr val="bg1"/>
                </a:solidFill>
                <a:effectLst>
                  <a:outerShdw blurRad="38100" dist="38100" dir="2700000" algn="tl">
                    <a:srgbClr val="000000">
                      <a:alpha val="43137"/>
                    </a:srgbClr>
                  </a:outerShdw>
                </a:effectLst>
              </a:rPr>
              <a:t>):</a:t>
            </a:r>
            <a:br>
              <a:rPr lang="en-CA" sz="24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Putin's </a:t>
            </a:r>
            <a:r>
              <a:rPr lang="en-CA" sz="2400" b="1" dirty="0">
                <a:solidFill>
                  <a:schemeClr val="bg1"/>
                </a:solidFill>
                <a:effectLst>
                  <a:outerShdw blurRad="38100" dist="38100" dir="2700000" algn="tl">
                    <a:srgbClr val="000000">
                      <a:alpha val="43137"/>
                    </a:srgbClr>
                  </a:outerShdw>
                </a:effectLst>
              </a:rPr>
              <a:t>Holy War And The Disintegration Of The 'Russian World' </a:t>
            </a:r>
            <a:r>
              <a:rPr lang="en-CA" sz="2400" b="1" dirty="0" smtClean="0">
                <a:solidFill>
                  <a:schemeClr val="bg1"/>
                </a:solidFill>
                <a:effectLst>
                  <a:outerShdw blurRad="38100" dist="38100" dir="2700000" algn="tl">
                    <a:srgbClr val="000000">
                      <a:alpha val="43137"/>
                    </a:srgbClr>
                  </a:outerShdw>
                </a:effectLst>
              </a:rPr>
              <a:t>– </a:t>
            </a:r>
            <a:r>
              <a:rPr lang="en-CA" sz="2400" b="1" i="1" dirty="0" smtClean="0">
                <a:solidFill>
                  <a:schemeClr val="bg1"/>
                </a:solidFill>
                <a:effectLst>
                  <a:outerShdw blurRad="38100" dist="38100" dir="2700000" algn="tl">
                    <a:srgbClr val="000000">
                      <a:alpha val="43137"/>
                    </a:srgbClr>
                  </a:outerShdw>
                </a:effectLst>
              </a:rPr>
              <a:t>Forbes </a:t>
            </a:r>
            <a:r>
              <a:rPr lang="en-CA" sz="2400" b="1" i="1" dirty="0">
                <a:solidFill>
                  <a:schemeClr val="bg1"/>
                </a:solidFill>
                <a:effectLst>
                  <a:outerShdw blurRad="38100" dist="38100" dir="2700000" algn="tl">
                    <a:srgbClr val="000000">
                      <a:alpha val="43137"/>
                    </a:srgbClr>
                  </a:outerShdw>
                </a:effectLst>
              </a:rPr>
              <a:t>05-Jun-15 </a:t>
            </a:r>
          </a:p>
        </p:txBody>
      </p:sp>
      <p:sp>
        <p:nvSpPr>
          <p:cNvPr id="3" name="Content Placeholder 2"/>
          <p:cNvSpPr>
            <a:spLocks noGrp="1"/>
          </p:cNvSpPr>
          <p:nvPr>
            <p:ph idx="1"/>
          </p:nvPr>
        </p:nvSpPr>
        <p:spPr/>
        <p:txBody>
          <a:bodyPr>
            <a:normAutofit fontScale="70000" lnSpcReduction="20000"/>
          </a:bodyPr>
          <a:lstStyle/>
          <a:p>
            <a:r>
              <a:rPr lang="en-CA" dirty="0" smtClean="0"/>
              <a:t>Vladimir </a:t>
            </a:r>
            <a:r>
              <a:rPr lang="en-CA" dirty="0"/>
              <a:t>Putin and Alexander </a:t>
            </a:r>
            <a:r>
              <a:rPr lang="en-CA" dirty="0" err="1"/>
              <a:t>Dugin’s</a:t>
            </a:r>
            <a:r>
              <a:rPr lang="en-CA" dirty="0"/>
              <a:t> vision of “Holy Russia,” which is shared with the Russian Orthodox Church, </a:t>
            </a:r>
            <a:r>
              <a:rPr lang="en-CA" b="1" dirty="0"/>
              <a:t>sees Russia’s mission as being to expand its influence and authority until it dominates the Eurasian landmass by means of a strong, centralized Russian state aligned with the Russian Orthodox Church, championing “traditional” social values over against the cultural corruption of a libertine West.</a:t>
            </a:r>
            <a:r>
              <a:rPr lang="en-CA" dirty="0"/>
              <a:t> The partnership between the Kremlin and the Russian Orthodox Church (ROC) has been aimed not only at articulating this sacralized view of Russian national identity to the domestic audience, but also in advancing the mission of the Russian nation abroad. The manner in which the Russian state and the Church has been cooperating, however, is undermining their jointly-stated goal of building a “Russian world” that dominates Eurasia under Moscow’s benign imperial oversight. </a:t>
            </a:r>
          </a:p>
        </p:txBody>
      </p:sp>
    </p:spTree>
    <p:extLst>
      <p:ext uri="{BB962C8B-B14F-4D97-AF65-F5344CB8AC3E}">
        <p14:creationId xmlns:p14="http://schemas.microsoft.com/office/powerpoint/2010/main" val="40913370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The Revival of Religion in Russia</a:t>
            </a:r>
            <a:br>
              <a:rPr lang="en-CA" dirty="0" smtClean="0"/>
            </a:br>
            <a:r>
              <a:rPr lang="en-CA" sz="2700" b="1" dirty="0" smtClean="0"/>
              <a:t>Christ the Saviour Cathedral - Moscow</a:t>
            </a:r>
            <a:endParaRPr lang="en-CA" b="1"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53303" y="1600200"/>
            <a:ext cx="4237394" cy="4525963"/>
          </a:xfrm>
        </p:spPr>
      </p:pic>
    </p:spTree>
    <p:extLst>
      <p:ext uri="{BB962C8B-B14F-4D97-AF65-F5344CB8AC3E}">
        <p14:creationId xmlns:p14="http://schemas.microsoft.com/office/powerpoint/2010/main" val="10075587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CA" sz="3200" b="1" dirty="0" smtClean="0">
                <a:solidFill>
                  <a:schemeClr val="bg1"/>
                </a:solidFill>
                <a:effectLst>
                  <a:outerShdw blurRad="38100" dist="38100" dir="2700000" algn="tl">
                    <a:srgbClr val="000000">
                      <a:alpha val="43137"/>
                    </a:srgbClr>
                  </a:outerShdw>
                </a:effectLst>
              </a:rPr>
              <a:t>Who would have expected this 20 years ago?</a:t>
            </a:r>
            <a:endParaRPr lang="en-CA" sz="3200" b="1" dirty="0">
              <a:solidFill>
                <a:schemeClr val="bg1"/>
              </a:solidFill>
              <a:effectLst>
                <a:outerShdw blurRad="38100" dist="38100" dir="2700000" algn="tl">
                  <a:srgbClr val="000000">
                    <a:alpha val="43137"/>
                  </a:srgbClr>
                </a:outerShdw>
              </a:effectLst>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9224" y="1600200"/>
            <a:ext cx="6785551" cy="4525963"/>
          </a:xfrm>
        </p:spPr>
      </p:pic>
    </p:spTree>
    <p:extLst>
      <p:ext uri="{BB962C8B-B14F-4D97-AF65-F5344CB8AC3E}">
        <p14:creationId xmlns:p14="http://schemas.microsoft.com/office/powerpoint/2010/main" val="24472859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CA" dirty="0" smtClean="0"/>
              <a:t>“And </a:t>
            </a:r>
            <a:r>
              <a:rPr lang="en-CA" dirty="0"/>
              <a:t>Putin gained firm support and endorsement from that inveterate and most intransigent anti-Communist, </a:t>
            </a:r>
            <a:r>
              <a:rPr lang="en-CA" b="1" dirty="0" err="1"/>
              <a:t>Aleksandr</a:t>
            </a:r>
            <a:r>
              <a:rPr lang="en-CA" b="1" dirty="0"/>
              <a:t> Solzhenitsyn</a:t>
            </a:r>
            <a:r>
              <a:rPr lang="en-CA" dirty="0"/>
              <a:t>. Before his death in 2008, Solzhenitsyn praised Putin and stated that he believed Putin’s personal acceptance of Christian faith to be genuine.</a:t>
            </a:r>
          </a:p>
          <a:p>
            <a:r>
              <a:rPr lang="en-CA" dirty="0"/>
              <a:t>American ambassador William Burns visited Solzhenitsyn (April 2008) shortly prior to his death and quoted him as stating </a:t>
            </a:r>
            <a:r>
              <a:rPr lang="en-CA" b="1" dirty="0"/>
              <a:t>that under Putin, the nation was rediscovering what it was to be Russian and Christian. </a:t>
            </a:r>
            <a:r>
              <a:rPr lang="en-CA" dirty="0"/>
              <a:t>[See article at guardian.co.uk, Thursday, December 2, 2010] The great Russian anti-Communist also gave a long 2007 interview with the German magazine, Der Spiegel, saying the same thing</a:t>
            </a:r>
            <a:r>
              <a:rPr lang="en-CA" dirty="0" smtClean="0"/>
              <a:t>.</a:t>
            </a:r>
            <a:endParaRPr lang="en-CA" dirty="0"/>
          </a:p>
        </p:txBody>
      </p:sp>
      <p:sp>
        <p:nvSpPr>
          <p:cNvPr id="4" name="Title 1"/>
          <p:cNvSpPr>
            <a:spLocks noGrp="1"/>
          </p:cNvSpPr>
          <p:nvPr>
            <p:ph type="title"/>
          </p:nvPr>
        </p:nvSpPr>
        <p:spPr>
          <a:solidFill>
            <a:srgbClr val="FF0000"/>
          </a:solidFill>
        </p:spPr>
        <p:txBody>
          <a:bodyPr>
            <a:noAutofit/>
          </a:bodyPr>
          <a:lstStyle/>
          <a:p>
            <a:pPr algn="l"/>
            <a:r>
              <a:rPr lang="en-CA" sz="2400" b="1" dirty="0" smtClean="0">
                <a:solidFill>
                  <a:schemeClr val="bg1"/>
                </a:solidFill>
                <a:effectLst>
                  <a:outerShdw blurRad="38100" dist="38100" dir="2700000" algn="tl">
                    <a:srgbClr val="000000">
                      <a:alpha val="43137"/>
                    </a:srgbClr>
                  </a:outerShdw>
                </a:effectLst>
              </a:rPr>
              <a:t>Snippets: </a:t>
            </a:r>
            <a:r>
              <a:rPr lang="en-CA" sz="2400" b="1" dirty="0">
                <a:solidFill>
                  <a:schemeClr val="bg1"/>
                </a:solidFill>
                <a:effectLst>
                  <a:outerShdw blurRad="38100" dist="38100" dir="2700000" algn="tl">
                    <a:srgbClr val="000000">
                      <a:alpha val="43137"/>
                    </a:srgbClr>
                  </a:outerShdw>
                </a:effectLst>
              </a:rPr>
              <a:t>RU-CR:150105:(05-JAN-15</a:t>
            </a:r>
            <a:r>
              <a:rPr lang="en-CA" sz="2400" b="1" dirty="0" smtClean="0">
                <a:solidFill>
                  <a:schemeClr val="bg1"/>
                </a:solidFill>
                <a:effectLst>
                  <a:outerShdw blurRad="38100" dist="38100" dir="2700000" algn="tl">
                    <a:srgbClr val="000000">
                      <a:alpha val="43137"/>
                    </a:srgbClr>
                  </a:outerShdw>
                </a:effectLst>
              </a:rPr>
              <a:t>):</a:t>
            </a:r>
            <a:br>
              <a:rPr lang="en-CA" sz="24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Putin's </a:t>
            </a:r>
            <a:r>
              <a:rPr lang="en-CA" sz="2400" b="1" dirty="0">
                <a:solidFill>
                  <a:schemeClr val="bg1"/>
                </a:solidFill>
                <a:effectLst>
                  <a:outerShdw blurRad="38100" dist="38100" dir="2700000" algn="tl">
                    <a:srgbClr val="000000">
                      <a:alpha val="43137"/>
                    </a:srgbClr>
                  </a:outerShdw>
                </a:effectLst>
              </a:rPr>
              <a:t>Christian Faith Is Central to His Policies </a:t>
            </a:r>
            <a:br>
              <a:rPr lang="en-CA" sz="2400" b="1" dirty="0">
                <a:solidFill>
                  <a:schemeClr val="bg1"/>
                </a:solidFill>
                <a:effectLst>
                  <a:outerShdw blurRad="38100" dist="38100" dir="2700000" algn="tl">
                    <a:srgbClr val="000000">
                      <a:alpha val="43137"/>
                    </a:srgbClr>
                  </a:outerShdw>
                </a:effectLst>
              </a:rPr>
            </a:br>
            <a:r>
              <a:rPr lang="en-CA" sz="2400" b="1" dirty="0" err="1">
                <a:solidFill>
                  <a:schemeClr val="bg1"/>
                </a:solidFill>
                <a:effectLst>
                  <a:outerShdw blurRad="38100" dist="38100" dir="2700000" algn="tl">
                    <a:srgbClr val="000000">
                      <a:alpha val="43137"/>
                    </a:srgbClr>
                  </a:outerShdw>
                </a:effectLst>
              </a:rPr>
              <a:t>RussiaInsider</a:t>
            </a:r>
            <a:r>
              <a:rPr lang="en-CA" sz="2400" b="1" dirty="0">
                <a:solidFill>
                  <a:schemeClr val="bg1"/>
                </a:solidFill>
                <a:effectLst>
                  <a:outerShdw blurRad="38100" dist="38100" dir="2700000" algn="tl">
                    <a:srgbClr val="000000">
                      <a:alpha val="43137"/>
                    </a:srgbClr>
                  </a:outerShdw>
                </a:effectLst>
              </a:rPr>
              <a:t> </a:t>
            </a:r>
            <a:r>
              <a:rPr lang="en-CA" sz="2400" b="1" dirty="0" smtClean="0">
                <a:solidFill>
                  <a:schemeClr val="bg1"/>
                </a:solidFill>
                <a:effectLst>
                  <a:outerShdw blurRad="38100" dist="38100" dir="2700000" algn="tl">
                    <a:srgbClr val="000000">
                      <a:alpha val="43137"/>
                    </a:srgbClr>
                  </a:outerShdw>
                </a:effectLst>
              </a:rPr>
              <a:t>05-Jan-15; Boyd </a:t>
            </a:r>
            <a:r>
              <a:rPr lang="en-CA" sz="2400" b="1" dirty="0">
                <a:solidFill>
                  <a:schemeClr val="bg1"/>
                </a:solidFill>
                <a:effectLst>
                  <a:outerShdw blurRad="38100" dist="38100" dir="2700000" algn="tl">
                    <a:srgbClr val="000000">
                      <a:alpha val="43137"/>
                    </a:srgbClr>
                  </a:outerShdw>
                </a:effectLst>
              </a:rPr>
              <a:t>D. </a:t>
            </a:r>
            <a:r>
              <a:rPr lang="en-CA" sz="2400" b="1" dirty="0" err="1">
                <a:solidFill>
                  <a:schemeClr val="bg1"/>
                </a:solidFill>
                <a:effectLst>
                  <a:outerShdw blurRad="38100" dist="38100" dir="2700000" algn="tl">
                    <a:srgbClr val="000000">
                      <a:alpha val="43137"/>
                    </a:srgbClr>
                  </a:outerShdw>
                </a:effectLst>
              </a:rPr>
              <a:t>Cathey</a:t>
            </a:r>
            <a:r>
              <a:rPr lang="en-CA" sz="2400" b="1" dirty="0">
                <a:solidFill>
                  <a:schemeClr val="bg1"/>
                </a:solidFill>
                <a:effectLst>
                  <a:outerShdw blurRad="38100" dist="38100" dir="2700000" algn="tl">
                    <a:srgbClr val="000000">
                      <a:alpha val="43137"/>
                    </a:srgbClr>
                  </a:outerShdw>
                </a:effectLst>
              </a:rPr>
              <a:t> (The </a:t>
            </a:r>
            <a:r>
              <a:rPr lang="en-CA" sz="2400" b="1" dirty="0" err="1">
                <a:solidFill>
                  <a:schemeClr val="bg1"/>
                </a:solidFill>
                <a:effectLst>
                  <a:outerShdw blurRad="38100" dist="38100" dir="2700000" algn="tl">
                    <a:srgbClr val="000000">
                      <a:alpha val="43137"/>
                    </a:srgbClr>
                  </a:outerShdw>
                </a:effectLst>
              </a:rPr>
              <a:t>Unz</a:t>
            </a:r>
            <a:r>
              <a:rPr lang="en-CA" sz="2400" b="1" dirty="0">
                <a:solidFill>
                  <a:schemeClr val="bg1"/>
                </a:solidFill>
                <a:effectLst>
                  <a:outerShdw blurRad="38100" dist="38100" dir="2700000" algn="tl">
                    <a:srgbClr val="000000">
                      <a:alpha val="43137"/>
                    </a:srgbClr>
                  </a:outerShdw>
                </a:effectLst>
              </a:rPr>
              <a:t> Review) </a:t>
            </a:r>
            <a:endParaRPr lang="en-CA" sz="24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51072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Ancient World</a:t>
            </a:r>
            <a:endParaRPr lang="en-CA"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6899"/>
          <a:stretch/>
        </p:blipFill>
        <p:spPr bwMode="auto">
          <a:xfrm>
            <a:off x="17526" y="-161527"/>
            <a:ext cx="9111726" cy="7026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71600" y="4149080"/>
            <a:ext cx="7200800" cy="2031325"/>
          </a:xfrm>
          <a:prstGeom prst="rect">
            <a:avLst/>
          </a:prstGeom>
          <a:solidFill>
            <a:schemeClr val="bg1">
              <a:alpha val="54000"/>
            </a:schemeClr>
          </a:solidFill>
        </p:spPr>
        <p:txBody>
          <a:bodyPr wrap="square" rtlCol="0">
            <a:spAutoFit/>
          </a:bodyPr>
          <a:lstStyle/>
          <a:p>
            <a:r>
              <a:rPr lang="en-CA" b="1" dirty="0">
                <a:latin typeface="Candara" panose="020E0502030303020204" pitchFamily="34" charset="0"/>
              </a:rPr>
              <a:t>Genesis 10:2-5 KJV</a:t>
            </a:r>
          </a:p>
          <a:p>
            <a:r>
              <a:rPr lang="en-CA" dirty="0">
                <a:latin typeface="Candara" panose="020E0502030303020204" pitchFamily="34" charset="0"/>
              </a:rPr>
              <a:t>2  The sons of Japheth; </a:t>
            </a:r>
            <a:r>
              <a:rPr lang="en-CA" b="1" dirty="0">
                <a:latin typeface="Candara" panose="020E0502030303020204" pitchFamily="34" charset="0"/>
              </a:rPr>
              <a:t>Gomer</a:t>
            </a:r>
            <a:r>
              <a:rPr lang="en-CA" dirty="0">
                <a:latin typeface="Candara" panose="020E0502030303020204" pitchFamily="34" charset="0"/>
              </a:rPr>
              <a:t>, and </a:t>
            </a:r>
            <a:r>
              <a:rPr lang="en-CA" b="1" dirty="0">
                <a:latin typeface="Candara" panose="020E0502030303020204" pitchFamily="34" charset="0"/>
              </a:rPr>
              <a:t>Magog</a:t>
            </a:r>
            <a:r>
              <a:rPr lang="en-CA" dirty="0">
                <a:latin typeface="Candara" panose="020E0502030303020204" pitchFamily="34" charset="0"/>
              </a:rPr>
              <a:t>, and </a:t>
            </a:r>
            <a:r>
              <a:rPr lang="en-CA" dirty="0" err="1">
                <a:latin typeface="Candara" panose="020E0502030303020204" pitchFamily="34" charset="0"/>
              </a:rPr>
              <a:t>Madai</a:t>
            </a:r>
            <a:r>
              <a:rPr lang="en-CA" dirty="0">
                <a:latin typeface="Candara" panose="020E0502030303020204" pitchFamily="34" charset="0"/>
              </a:rPr>
              <a:t>, and </a:t>
            </a:r>
            <a:r>
              <a:rPr lang="en-CA" dirty="0" err="1">
                <a:latin typeface="Candara" panose="020E0502030303020204" pitchFamily="34" charset="0"/>
              </a:rPr>
              <a:t>Javan</a:t>
            </a:r>
            <a:r>
              <a:rPr lang="en-CA" dirty="0">
                <a:latin typeface="Candara" panose="020E0502030303020204" pitchFamily="34" charset="0"/>
              </a:rPr>
              <a:t>, and </a:t>
            </a:r>
            <a:r>
              <a:rPr lang="en-CA" b="1" dirty="0">
                <a:latin typeface="Candara" panose="020E0502030303020204" pitchFamily="34" charset="0"/>
              </a:rPr>
              <a:t>Tubal</a:t>
            </a:r>
            <a:r>
              <a:rPr lang="en-CA" dirty="0">
                <a:latin typeface="Candara" panose="020E0502030303020204" pitchFamily="34" charset="0"/>
              </a:rPr>
              <a:t>, and </a:t>
            </a:r>
            <a:r>
              <a:rPr lang="en-CA" b="1" dirty="0" err="1">
                <a:latin typeface="Candara" panose="020E0502030303020204" pitchFamily="34" charset="0"/>
              </a:rPr>
              <a:t>Meshech</a:t>
            </a:r>
            <a:r>
              <a:rPr lang="en-CA" dirty="0">
                <a:latin typeface="Candara" panose="020E0502030303020204" pitchFamily="34" charset="0"/>
              </a:rPr>
              <a:t>, and </a:t>
            </a:r>
            <a:r>
              <a:rPr lang="en-CA" dirty="0" err="1">
                <a:latin typeface="Candara" panose="020E0502030303020204" pitchFamily="34" charset="0"/>
              </a:rPr>
              <a:t>Tiras</a:t>
            </a:r>
            <a:r>
              <a:rPr lang="en-CA" dirty="0">
                <a:latin typeface="Candara" panose="020E0502030303020204" pitchFamily="34" charset="0"/>
              </a:rPr>
              <a:t>.</a:t>
            </a:r>
          </a:p>
          <a:p>
            <a:r>
              <a:rPr lang="en-CA" dirty="0">
                <a:latin typeface="Candara" panose="020E0502030303020204" pitchFamily="34" charset="0"/>
              </a:rPr>
              <a:t>3  And the sons of </a:t>
            </a:r>
            <a:r>
              <a:rPr lang="en-CA" b="1" dirty="0">
                <a:latin typeface="Candara" panose="020E0502030303020204" pitchFamily="34" charset="0"/>
              </a:rPr>
              <a:t>Gomer</a:t>
            </a:r>
            <a:r>
              <a:rPr lang="en-CA" dirty="0">
                <a:latin typeface="Candara" panose="020E0502030303020204" pitchFamily="34" charset="0"/>
              </a:rPr>
              <a:t>; </a:t>
            </a:r>
            <a:r>
              <a:rPr lang="en-CA" dirty="0" err="1">
                <a:latin typeface="Candara" panose="020E0502030303020204" pitchFamily="34" charset="0"/>
              </a:rPr>
              <a:t>Ashkenaz</a:t>
            </a:r>
            <a:r>
              <a:rPr lang="en-CA" dirty="0">
                <a:latin typeface="Candara" panose="020E0502030303020204" pitchFamily="34" charset="0"/>
              </a:rPr>
              <a:t>, and </a:t>
            </a:r>
            <a:r>
              <a:rPr lang="en-CA" dirty="0" err="1">
                <a:latin typeface="Candara" panose="020E0502030303020204" pitchFamily="34" charset="0"/>
              </a:rPr>
              <a:t>Riphath</a:t>
            </a:r>
            <a:r>
              <a:rPr lang="en-CA" dirty="0">
                <a:latin typeface="Candara" panose="020E0502030303020204" pitchFamily="34" charset="0"/>
              </a:rPr>
              <a:t>, and </a:t>
            </a:r>
            <a:r>
              <a:rPr lang="en-CA" b="1" dirty="0" err="1">
                <a:latin typeface="Candara" panose="020E0502030303020204" pitchFamily="34" charset="0"/>
              </a:rPr>
              <a:t>Togarmah</a:t>
            </a:r>
            <a:r>
              <a:rPr lang="en-CA" dirty="0">
                <a:latin typeface="Candara" panose="020E0502030303020204" pitchFamily="34" charset="0"/>
              </a:rPr>
              <a:t>.</a:t>
            </a:r>
          </a:p>
          <a:p>
            <a:r>
              <a:rPr lang="en-CA" dirty="0">
                <a:latin typeface="Candara" panose="020E0502030303020204" pitchFamily="34" charset="0"/>
              </a:rPr>
              <a:t>4  And the sons of </a:t>
            </a:r>
            <a:r>
              <a:rPr lang="en-CA" dirty="0" err="1">
                <a:latin typeface="Candara" panose="020E0502030303020204" pitchFamily="34" charset="0"/>
              </a:rPr>
              <a:t>Javan</a:t>
            </a:r>
            <a:r>
              <a:rPr lang="en-CA" dirty="0">
                <a:latin typeface="Candara" panose="020E0502030303020204" pitchFamily="34" charset="0"/>
              </a:rPr>
              <a:t>; </a:t>
            </a:r>
            <a:r>
              <a:rPr lang="en-CA" dirty="0" err="1">
                <a:latin typeface="Candara" panose="020E0502030303020204" pitchFamily="34" charset="0"/>
              </a:rPr>
              <a:t>Elishah</a:t>
            </a:r>
            <a:r>
              <a:rPr lang="en-CA" dirty="0">
                <a:latin typeface="Candara" panose="020E0502030303020204" pitchFamily="34" charset="0"/>
              </a:rPr>
              <a:t>, and </a:t>
            </a:r>
            <a:r>
              <a:rPr lang="en-CA" b="1" dirty="0" err="1">
                <a:latin typeface="Candara" panose="020E0502030303020204" pitchFamily="34" charset="0"/>
              </a:rPr>
              <a:t>Tarshish</a:t>
            </a:r>
            <a:r>
              <a:rPr lang="en-CA" b="1" dirty="0">
                <a:latin typeface="Candara" panose="020E0502030303020204" pitchFamily="34" charset="0"/>
              </a:rPr>
              <a:t>,</a:t>
            </a:r>
            <a:r>
              <a:rPr lang="en-CA" dirty="0">
                <a:latin typeface="Candara" panose="020E0502030303020204" pitchFamily="34" charset="0"/>
              </a:rPr>
              <a:t> </a:t>
            </a:r>
            <a:r>
              <a:rPr lang="en-CA" dirty="0" err="1">
                <a:latin typeface="Candara" panose="020E0502030303020204" pitchFamily="34" charset="0"/>
              </a:rPr>
              <a:t>Kittim</a:t>
            </a:r>
            <a:r>
              <a:rPr lang="en-CA" dirty="0">
                <a:latin typeface="Candara" panose="020E0502030303020204" pitchFamily="34" charset="0"/>
              </a:rPr>
              <a:t>, and </a:t>
            </a:r>
            <a:r>
              <a:rPr lang="en-CA" dirty="0" err="1">
                <a:latin typeface="Candara" panose="020E0502030303020204" pitchFamily="34" charset="0"/>
              </a:rPr>
              <a:t>Dodanim</a:t>
            </a:r>
            <a:r>
              <a:rPr lang="en-CA" dirty="0">
                <a:latin typeface="Candara" panose="020E0502030303020204" pitchFamily="34" charset="0"/>
              </a:rPr>
              <a:t>.</a:t>
            </a:r>
          </a:p>
          <a:p>
            <a:r>
              <a:rPr lang="en-CA" dirty="0">
                <a:latin typeface="Candara" panose="020E0502030303020204" pitchFamily="34" charset="0"/>
              </a:rPr>
              <a:t>5  By these were the isles of the Gentiles divided in their lands; every one after his tongue, after their families, in their nations</a:t>
            </a:r>
            <a:r>
              <a:rPr lang="en-CA" dirty="0" smtClean="0">
                <a:latin typeface="Candara" panose="020E0502030303020204" pitchFamily="34" charset="0"/>
              </a:rPr>
              <a:t>.</a:t>
            </a:r>
            <a:endParaRPr lang="en-CA" dirty="0">
              <a:latin typeface="Candara" panose="020E0502030303020204" pitchFamily="34" charset="0"/>
            </a:endParaRPr>
          </a:p>
        </p:txBody>
      </p:sp>
      <p:sp>
        <p:nvSpPr>
          <p:cNvPr id="3" name="TextBox 2"/>
          <p:cNvSpPr txBox="1"/>
          <p:nvPr/>
        </p:nvSpPr>
        <p:spPr>
          <a:xfrm>
            <a:off x="971600" y="620688"/>
            <a:ext cx="4631396" cy="584775"/>
          </a:xfrm>
          <a:prstGeom prst="rect">
            <a:avLst/>
          </a:prstGeom>
          <a:solidFill>
            <a:schemeClr val="bg1"/>
          </a:solidFill>
        </p:spPr>
        <p:txBody>
          <a:bodyPr wrap="none" rtlCol="0">
            <a:spAutoFit/>
          </a:bodyPr>
          <a:lstStyle/>
          <a:p>
            <a:r>
              <a:rPr lang="en-CA" sz="3200" b="1" dirty="0" smtClean="0">
                <a:latin typeface="Candara" panose="020E0502030303020204" pitchFamily="34" charset="0"/>
              </a:rPr>
              <a:t>The Nations of Genesis 10</a:t>
            </a:r>
            <a:endParaRPr lang="en-CA" sz="3200" b="1" dirty="0">
              <a:latin typeface="Candara" panose="020E0502030303020204" pitchFamily="34" charset="0"/>
            </a:endParaRPr>
          </a:p>
        </p:txBody>
      </p:sp>
    </p:spTree>
    <p:extLst>
      <p:ext uri="{BB962C8B-B14F-4D97-AF65-F5344CB8AC3E}">
        <p14:creationId xmlns:p14="http://schemas.microsoft.com/office/powerpoint/2010/main" val="28707920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rgbClr val="FF0000"/>
          </a:solidFill>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European Dependence on Russian Energy</a:t>
            </a:r>
            <a:endParaRPr lang="en-CA" sz="36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4875" y="1628800"/>
            <a:ext cx="7334250" cy="4029075"/>
          </a:xfrm>
        </p:spPr>
      </p:pic>
    </p:spTree>
    <p:extLst>
      <p:ext uri="{BB962C8B-B14F-4D97-AF65-F5344CB8AC3E}">
        <p14:creationId xmlns:p14="http://schemas.microsoft.com/office/powerpoint/2010/main" val="25557667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Latest Planned Gas Link to Europe</a:t>
            </a:r>
            <a:endParaRPr lang="en-CA" sz="3600" b="1" dirty="0">
              <a:solidFill>
                <a:schemeClr val="bg1"/>
              </a:solidFill>
              <a:effectLst>
                <a:outerShdw blurRad="38100" dist="38100" dir="2700000" algn="tl">
                  <a:srgbClr val="000000">
                    <a:alpha val="43137"/>
                  </a:srgbClr>
                </a:outerShdw>
              </a:effectLst>
            </a:endParaRPr>
          </a:p>
        </p:txBody>
      </p:sp>
      <p:sp>
        <p:nvSpPr>
          <p:cNvPr id="3" name="Donut 2"/>
          <p:cNvSpPr/>
          <p:nvPr/>
        </p:nvSpPr>
        <p:spPr>
          <a:xfrm>
            <a:off x="1619672" y="4293096"/>
            <a:ext cx="1728192" cy="1728192"/>
          </a:xfrm>
          <a:prstGeom prst="donut">
            <a:avLst>
              <a:gd name="adj" fmla="val 561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0547" y="1600200"/>
            <a:ext cx="6042906" cy="4525963"/>
          </a:xfrm>
        </p:spPr>
      </p:pic>
    </p:spTree>
    <p:extLst>
      <p:ext uri="{BB962C8B-B14F-4D97-AF65-F5344CB8AC3E}">
        <p14:creationId xmlns:p14="http://schemas.microsoft.com/office/powerpoint/2010/main" val="11512273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49542" y="2923197"/>
            <a:ext cx="8244916" cy="3293209"/>
          </a:xfrm>
          <a:prstGeom prst="rect">
            <a:avLst/>
          </a:prstGeom>
          <a:solidFill>
            <a:schemeClr val="bg1">
              <a:alpha val="70000"/>
            </a:schemeClr>
          </a:solidFill>
          <a:effectLst>
            <a:softEdge rad="63500"/>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a:spAutoFit/>
          </a:bodyPr>
          <a:lstStyle/>
          <a:p>
            <a:pPr algn="ctr">
              <a:defRPr/>
            </a:pPr>
            <a:endParaRPr lang="en-AU" sz="1000" dirty="0" smtClean="0">
              <a:solidFill>
                <a:prstClr val="black"/>
              </a:solidFill>
              <a:latin typeface="Candara" panose="020E0502030303020204" pitchFamily="34" charset="0"/>
            </a:endParaRPr>
          </a:p>
          <a:p>
            <a:pPr algn="ctr">
              <a:defRPr/>
            </a:pPr>
            <a:r>
              <a:rPr lang="en-AU" dirty="0" smtClean="0">
                <a:solidFill>
                  <a:prstClr val="black"/>
                </a:solidFill>
                <a:latin typeface="Candara" panose="020E0502030303020204" pitchFamily="34" charset="0"/>
              </a:rPr>
              <a:t>The immediate issue involved the rights of Christians in the Holy Land, which was controlled by the Ottoman Empire.  It involved the control of the </a:t>
            </a:r>
            <a:r>
              <a:rPr lang="en-AU" b="1" dirty="0" smtClean="0">
                <a:solidFill>
                  <a:prstClr val="black"/>
                </a:solidFill>
                <a:latin typeface="Candara" panose="020E0502030303020204" pitchFamily="34" charset="0"/>
              </a:rPr>
              <a:t>holy sites in and around Jerusalem.</a:t>
            </a:r>
            <a:r>
              <a:rPr lang="en-AU" dirty="0" smtClean="0">
                <a:solidFill>
                  <a:prstClr val="black"/>
                </a:solidFill>
                <a:latin typeface="Candara" panose="020E0502030303020204" pitchFamily="34" charset="0"/>
              </a:rPr>
              <a:t> The French promoted the rights of Catholics, while Russia promoted those of the Orthodox. The longer-term causes involved the decline of the Ottoman Empire, and the unwillingness of Britain and France to allow Russia to gain territory and power at Ottoman expense. Russia lost and the Ottomans gained a twenty-year respite from Russian pressure. The Christians were granted a degree of official equality and the Orthodox gained control of the Christian churches in dispute. Russia survived, gained a new appreciation for its religious diversity, and launched a reform program with far-reaching consequences.</a:t>
            </a:r>
          </a:p>
          <a:p>
            <a:pPr algn="ctr">
              <a:defRPr/>
            </a:pPr>
            <a:endParaRPr lang="en-AU" dirty="0">
              <a:solidFill>
                <a:prstClr val="black"/>
              </a:solidFill>
            </a:endParaRPr>
          </a:p>
        </p:txBody>
      </p:sp>
      <p:sp>
        <p:nvSpPr>
          <p:cNvPr id="2" name="TextBox 1"/>
          <p:cNvSpPr txBox="1"/>
          <p:nvPr/>
        </p:nvSpPr>
        <p:spPr>
          <a:xfrm>
            <a:off x="143508" y="260648"/>
            <a:ext cx="8856984" cy="892552"/>
          </a:xfrm>
          <a:prstGeom prst="rec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defRPr/>
            </a:pPr>
            <a:r>
              <a:rPr lang="en-AU" sz="3200" b="1" dirty="0">
                <a:ln w="11430"/>
                <a:solidFill>
                  <a:schemeClr val="bg1"/>
                </a:solidFill>
                <a:effectLst>
                  <a:outerShdw blurRad="38100" dist="38100" dir="2700000" algn="tl">
                    <a:srgbClr val="000000">
                      <a:alpha val="43137"/>
                    </a:srgbClr>
                  </a:outerShdw>
                </a:effectLst>
                <a:latin typeface="Candara" panose="020E0502030303020204" pitchFamily="34" charset="0"/>
              </a:rPr>
              <a:t>What was the Cause of the Crimean War</a:t>
            </a:r>
            <a:r>
              <a:rPr lang="en-AU" sz="3200" b="1" dirty="0" smtClean="0">
                <a:ln w="11430"/>
                <a:solidFill>
                  <a:schemeClr val="bg1"/>
                </a:solidFill>
                <a:effectLst>
                  <a:outerShdw blurRad="38100" dist="38100" dir="2700000" algn="tl">
                    <a:srgbClr val="000000">
                      <a:alpha val="43137"/>
                    </a:srgbClr>
                  </a:outerShdw>
                </a:effectLst>
                <a:latin typeface="Candara" panose="020E0502030303020204" pitchFamily="34" charset="0"/>
              </a:rPr>
              <a:t>?         </a:t>
            </a:r>
            <a:r>
              <a:rPr lang="en-AU" sz="2000" b="1" dirty="0" smtClean="0">
                <a:ln w="11430"/>
                <a:solidFill>
                  <a:schemeClr val="bg1"/>
                </a:solidFill>
                <a:effectLst>
                  <a:outerShdw blurRad="38100" dist="38100" dir="2700000" algn="tl">
                    <a:srgbClr val="000000">
                      <a:alpha val="43137"/>
                    </a:srgbClr>
                  </a:outerShdw>
                </a:effectLst>
                <a:latin typeface="Candara" panose="020E0502030303020204" pitchFamily="34" charset="0"/>
              </a:rPr>
              <a:t>October 1853 – February 1856</a:t>
            </a:r>
            <a:endParaRPr lang="en-AU" sz="3200" b="1" dirty="0">
              <a:ln w="1143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TextBox 2"/>
          <p:cNvSpPr txBox="1"/>
          <p:nvPr/>
        </p:nvSpPr>
        <p:spPr>
          <a:xfrm>
            <a:off x="2340348" y="1268760"/>
            <a:ext cx="4463305" cy="369332"/>
          </a:xfrm>
          <a:prstGeom prst="rect">
            <a:avLst/>
          </a:prstGeom>
          <a:noFill/>
        </p:spPr>
        <p:txBody>
          <a:bodyPr wrap="square" rtlCol="0">
            <a:spAutoFit/>
          </a:bodyPr>
          <a:lstStyle/>
          <a:p>
            <a:r>
              <a:rPr lang="en-AU" dirty="0">
                <a:solidFill>
                  <a:prstClr val="black"/>
                </a:solidFill>
                <a:latin typeface="Candara" panose="020E0502030303020204" pitchFamily="34" charset="0"/>
              </a:rPr>
              <a:t>https://en.wikipedia.org/wiki/Crimean_War</a:t>
            </a:r>
          </a:p>
        </p:txBody>
      </p:sp>
    </p:spTree>
    <p:extLst>
      <p:ext uri="{BB962C8B-B14F-4D97-AF65-F5344CB8AC3E}">
        <p14:creationId xmlns:p14="http://schemas.microsoft.com/office/powerpoint/2010/main" val="40216207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6" descr="116_1615"/>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0" y="33338"/>
            <a:ext cx="9144000" cy="6861175"/>
          </a:xfrm>
          <a:noFill/>
          <a:extLst>
            <a:ext uri="{909E8E84-426E-40DD-AFC4-6F175D3DCCD1}">
              <a14:hiddenFill xmlns:a14="http://schemas.microsoft.com/office/drawing/2010/main">
                <a:solidFill>
                  <a:srgbClr val="FFFFFF"/>
                </a:solidFill>
              </a14:hiddenFill>
            </a:ext>
          </a:extLst>
        </p:spPr>
      </p:pic>
      <p:sp>
        <p:nvSpPr>
          <p:cNvPr id="102404" name="Rectangle 4"/>
          <p:cNvSpPr>
            <a:spLocks noGrp="1" noChangeArrowheads="1"/>
          </p:cNvSpPr>
          <p:nvPr>
            <p:ph type="title"/>
          </p:nvPr>
        </p:nvSpPr>
        <p:spPr>
          <a:xfrm>
            <a:off x="1034401" y="260351"/>
            <a:ext cx="7003761" cy="576361"/>
          </a:xfrm>
          <a:solidFill>
            <a:srgbClr val="FF0000"/>
          </a:solidFill>
        </p:spPr>
        <p:txBody>
          <a:bodyPr/>
          <a:lstStyle/>
          <a:p>
            <a:pPr eaLnBrk="1" hangingPunct="1">
              <a:defRPr/>
            </a:pPr>
            <a:r>
              <a:rPr lang="en-US" sz="2800" b="1" dirty="0" smtClean="0">
                <a:solidFill>
                  <a:schemeClr val="tx1"/>
                </a:solidFill>
                <a:effectLst>
                  <a:outerShdw blurRad="38100" dist="38100" dir="2700000" algn="tl">
                    <a:srgbClr val="000000"/>
                  </a:outerShdw>
                </a:effectLst>
                <a:latin typeface="Candara" panose="020E0502030303020204" pitchFamily="34" charset="0"/>
              </a:rPr>
              <a:t>The Church of Nativity – Bethlehem</a:t>
            </a:r>
          </a:p>
        </p:txBody>
      </p:sp>
    </p:spTree>
    <p:extLst>
      <p:ext uri="{BB962C8B-B14F-4D97-AF65-F5344CB8AC3E}">
        <p14:creationId xmlns:p14="http://schemas.microsoft.com/office/powerpoint/2010/main" val="13077203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5"/>
          <p:cNvSpPr txBox="1">
            <a:spLocks noChangeArrowheads="1"/>
          </p:cNvSpPr>
          <p:nvPr/>
        </p:nvSpPr>
        <p:spPr bwMode="auto">
          <a:xfrm>
            <a:off x="971550" y="6165850"/>
            <a:ext cx="7272338" cy="3667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spcAft>
                <a:spcPct val="0"/>
              </a:spcAft>
              <a:buClr>
                <a:schemeClr val="hlink"/>
              </a:buClr>
              <a:buSzPct val="75000"/>
              <a:buFont typeface="Wingdings" pitchFamily="2" charset="2"/>
              <a:buChar char="l"/>
              <a:defRPr sz="3200">
                <a:solidFill>
                  <a:schemeClr val="tx1"/>
                </a:solidFill>
                <a:latin typeface="Arial" charset="0"/>
              </a:defRPr>
            </a:lvl1pPr>
            <a:lvl2pPr marL="742950" indent="-285750" algn="l" eaLnBrk="0" hangingPunct="0">
              <a:spcBef>
                <a:spcPct val="20000"/>
              </a:spcBef>
              <a:spcAft>
                <a:spcPct val="0"/>
              </a:spcAft>
              <a:buClr>
                <a:schemeClr val="tx2"/>
              </a:buClr>
              <a:buSzPct val="75000"/>
              <a:buFont typeface="Wingdings" pitchFamily="2" charset="2"/>
              <a:buChar char="l"/>
              <a:defRPr sz="2800">
                <a:solidFill>
                  <a:schemeClr val="tx1"/>
                </a:solidFill>
                <a:latin typeface="Arial" charset="0"/>
              </a:defRPr>
            </a:lvl2pPr>
            <a:lvl3pPr marL="1143000" indent="-228600" algn="l" eaLnBrk="0" hangingPunct="0">
              <a:spcBef>
                <a:spcPct val="20000"/>
              </a:spcBef>
              <a:spcAft>
                <a:spcPct val="0"/>
              </a:spcAft>
              <a:buClr>
                <a:schemeClr val="accent2"/>
              </a:buClr>
              <a:buSzPct val="75000"/>
              <a:buFont typeface="Wingdings" pitchFamily="2" charset="2"/>
              <a:buChar char="l"/>
              <a:defRPr sz="2400">
                <a:solidFill>
                  <a:schemeClr val="tx1"/>
                </a:solidFill>
                <a:latin typeface="Arial" charset="0"/>
              </a:defRPr>
            </a:lvl3pPr>
            <a:lvl4pPr marL="1600200" indent="-228600" algn="l" eaLnBrk="0" hangingPunct="0">
              <a:spcBef>
                <a:spcPct val="20000"/>
              </a:spcBef>
              <a:spcAft>
                <a:spcPct val="0"/>
              </a:spcAft>
              <a:buClr>
                <a:schemeClr val="folHlink"/>
              </a:buClr>
              <a:buSzPct val="75000"/>
              <a:buFont typeface="Wingdings" pitchFamily="2" charset="2"/>
              <a:buChar char="l"/>
              <a:defRPr sz="2000">
                <a:solidFill>
                  <a:schemeClr val="tx1"/>
                </a:solidFill>
                <a:latin typeface="Arial" charset="0"/>
              </a:defRPr>
            </a:lvl4pPr>
            <a:lvl5pPr marL="2057400" indent="-228600" algn="l" eaLnBrk="0"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algn="ctr" eaLnBrk="1" hangingPunct="1">
              <a:spcBef>
                <a:spcPct val="50000"/>
              </a:spcBef>
              <a:buClrTx/>
              <a:buSzTx/>
              <a:buFontTx/>
              <a:buNone/>
            </a:pPr>
            <a:r>
              <a:rPr lang="en-US" altLang="en-US" sz="1800" b="0"/>
              <a:t>ROME’S FALSE PROPHET</a:t>
            </a:r>
            <a:endParaRPr lang="en-CA" altLang="en-US" sz="1800" b="0"/>
          </a:p>
        </p:txBody>
      </p:sp>
      <p:pic>
        <p:nvPicPr>
          <p:cNvPr id="46083" name="Picture 14" descr="114_1434"/>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0" y="33338"/>
            <a:ext cx="9144000" cy="6861175"/>
          </a:xfrm>
          <a:noFill/>
          <a:extLst>
            <a:ext uri="{909E8E84-426E-40DD-AFC4-6F175D3DCCD1}">
              <a14:hiddenFill xmlns:a14="http://schemas.microsoft.com/office/drawing/2010/main">
                <a:solidFill>
                  <a:srgbClr val="FFFFFF"/>
                </a:solidFill>
              </a14:hiddenFill>
            </a:ext>
          </a:extLst>
        </p:spPr>
      </p:pic>
      <p:sp>
        <p:nvSpPr>
          <p:cNvPr id="33808" name="Rectangle 16"/>
          <p:cNvSpPr>
            <a:spLocks noGrp="1" noChangeArrowheads="1"/>
          </p:cNvSpPr>
          <p:nvPr>
            <p:ph type="title"/>
          </p:nvPr>
        </p:nvSpPr>
        <p:spPr>
          <a:xfrm>
            <a:off x="468313" y="260351"/>
            <a:ext cx="8229600" cy="864394"/>
          </a:xfrm>
          <a:solidFill>
            <a:srgbClr val="FF0000"/>
          </a:solidFill>
        </p:spPr>
        <p:txBody>
          <a:bodyPr/>
          <a:lstStyle/>
          <a:p>
            <a:pPr eaLnBrk="1" hangingPunct="1">
              <a:defRPr/>
            </a:pPr>
            <a:r>
              <a:rPr lang="en-US" sz="2800" b="1" dirty="0" smtClean="0">
                <a:solidFill>
                  <a:schemeClr val="tx1"/>
                </a:solidFill>
                <a:effectLst>
                  <a:outerShdw blurRad="38100" dist="38100" dir="2700000" algn="tl">
                    <a:srgbClr val="000000"/>
                  </a:outerShdw>
                </a:effectLst>
              </a:rPr>
              <a:t>The Church of the Holy Sepulcher - </a:t>
            </a:r>
            <a:r>
              <a:rPr lang="en-US" sz="2800" b="1" dirty="0" err="1" smtClean="0">
                <a:solidFill>
                  <a:schemeClr val="tx1"/>
                </a:solidFill>
                <a:effectLst>
                  <a:outerShdw blurRad="38100" dist="38100" dir="2700000" algn="tl">
                    <a:srgbClr val="000000"/>
                  </a:outerShdw>
                </a:effectLst>
              </a:rPr>
              <a:t>Jersusalem</a:t>
            </a:r>
            <a:endParaRPr lang="en-US" sz="2800" b="1" dirty="0" smtClean="0">
              <a:solidFill>
                <a:schemeClr val="tx1"/>
              </a:solidFill>
              <a:effectLst>
                <a:outerShdw blurRad="38100" dist="38100" dir="2700000" algn="tl">
                  <a:srgbClr val="000000"/>
                </a:outerShdw>
              </a:effectLst>
            </a:endParaRPr>
          </a:p>
        </p:txBody>
      </p:sp>
    </p:spTree>
    <p:extLst>
      <p:ext uri="{BB962C8B-B14F-4D97-AF65-F5344CB8AC3E}">
        <p14:creationId xmlns:p14="http://schemas.microsoft.com/office/powerpoint/2010/main" val="4169667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113_1344"/>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0" y="33338"/>
            <a:ext cx="9144000" cy="6861175"/>
          </a:xfrm>
          <a:noFill/>
          <a:extLst>
            <a:ext uri="{909E8E84-426E-40DD-AFC4-6F175D3DCCD1}">
              <a14:hiddenFill xmlns:a14="http://schemas.microsoft.com/office/drawing/2010/main">
                <a:solidFill>
                  <a:srgbClr val="FFFFFF"/>
                </a:solidFill>
              </a14:hiddenFill>
            </a:ext>
          </a:extLst>
        </p:spPr>
      </p:pic>
      <p:sp>
        <p:nvSpPr>
          <p:cNvPr id="101380" name="Rectangle 4"/>
          <p:cNvSpPr>
            <a:spLocks noGrp="1" noChangeArrowheads="1"/>
          </p:cNvSpPr>
          <p:nvPr>
            <p:ph type="title"/>
          </p:nvPr>
        </p:nvSpPr>
        <p:spPr>
          <a:xfrm>
            <a:off x="468313" y="260351"/>
            <a:ext cx="8207375" cy="792386"/>
          </a:xfrm>
          <a:solidFill>
            <a:srgbClr val="FF0000"/>
          </a:solidFill>
        </p:spPr>
        <p:txBody>
          <a:bodyPr/>
          <a:lstStyle/>
          <a:p>
            <a:pPr eaLnBrk="1" hangingPunct="1">
              <a:defRPr/>
            </a:pPr>
            <a:r>
              <a:rPr lang="en-US" sz="2800" b="1" dirty="0" smtClean="0">
                <a:solidFill>
                  <a:schemeClr val="tx1"/>
                </a:solidFill>
                <a:effectLst>
                  <a:outerShdw blurRad="38100" dist="38100" dir="2700000" algn="tl">
                    <a:srgbClr val="000000"/>
                  </a:outerShdw>
                </a:effectLst>
              </a:rPr>
              <a:t>The Church of the Annunciation - Nazareth</a:t>
            </a:r>
          </a:p>
        </p:txBody>
      </p:sp>
    </p:spTree>
    <p:extLst>
      <p:ext uri="{BB962C8B-B14F-4D97-AF65-F5344CB8AC3E}">
        <p14:creationId xmlns:p14="http://schemas.microsoft.com/office/powerpoint/2010/main" val="696307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pic>
        <p:nvPicPr>
          <p:cNvPr id="4" name="Content Placeholder 6" descr="Gage Park Banner - FINAL (SMALL).jpg"/>
          <p:cNvPicPr>
            <a:picLocks noGrp="1" noChangeAspect="1"/>
          </p:cNvPicPr>
          <p:nvPr>
            <p:ph idx="1"/>
          </p:nvPr>
        </p:nvPicPr>
        <p:blipFill>
          <a:blip r:embed="rId2" cstate="print"/>
          <a:stretch>
            <a:fillRect/>
          </a:stretch>
        </p:blipFill>
        <p:spPr>
          <a:xfrm>
            <a:off x="0" y="0"/>
            <a:ext cx="9168431" cy="6237312"/>
          </a:xfrm>
          <a:prstGeom prst="rect">
            <a:avLst/>
          </a:prstGeom>
        </p:spPr>
      </p:pic>
    </p:spTree>
    <p:extLst>
      <p:ext uri="{BB962C8B-B14F-4D97-AF65-F5344CB8AC3E}">
        <p14:creationId xmlns:p14="http://schemas.microsoft.com/office/powerpoint/2010/main" val="29892761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819" y="274638"/>
            <a:ext cx="7060363" cy="1143000"/>
          </a:xfrm>
          <a:noFill/>
          <a:effectLst/>
        </p:spPr>
        <p:txBody>
          <a:bodyPr>
            <a:normAutofit/>
          </a:bodyPr>
          <a:lstStyle/>
          <a:p>
            <a:r>
              <a:rPr lang="en-CA" sz="3600" b="1" dirty="0" smtClean="0"/>
              <a:t>The Evidence: of Bible Prophecy</a:t>
            </a:r>
            <a:endParaRPr lang="en-CA" sz="3600" b="1" dirty="0"/>
          </a:p>
        </p:txBody>
      </p:sp>
      <p:pic>
        <p:nvPicPr>
          <p:cNvPr id="1026" name="Picture 2" descr="C:\Users\Paul Cooper\Documents\Pictures\FLAGS\flag france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299" y="1809742"/>
            <a:ext cx="1060211" cy="70680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2564" y="1812171"/>
            <a:ext cx="964514" cy="706807"/>
          </a:xfrm>
          <a:prstGeom prst="rect">
            <a:avLst/>
          </a:prstGeom>
          <a:ln>
            <a:solidFill>
              <a:schemeClr val="tx1"/>
            </a:solidFill>
          </a:ln>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7365"/>
          <a:stretch/>
        </p:blipFill>
        <p:spPr>
          <a:xfrm>
            <a:off x="1542988" y="1809743"/>
            <a:ext cx="1041482" cy="701799"/>
          </a:xfrm>
          <a:prstGeom prst="rect">
            <a:avLst/>
          </a:prstGeom>
          <a:ln>
            <a:solidFill>
              <a:schemeClr val="tx1"/>
            </a:solidFill>
          </a:ln>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1110" y="2986906"/>
            <a:ext cx="1067555" cy="699012"/>
          </a:xfrm>
          <a:prstGeom prst="rect">
            <a:avLst/>
          </a:prstGeom>
          <a:ln>
            <a:solidFill>
              <a:schemeClr val="tx1"/>
            </a:solidFill>
          </a:ln>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005" r="1"/>
          <a:stretch/>
        </p:blipFill>
        <p:spPr>
          <a:xfrm>
            <a:off x="2817697" y="5377024"/>
            <a:ext cx="1034223" cy="752275"/>
          </a:xfrm>
          <a:prstGeom prst="rect">
            <a:avLst/>
          </a:prstGeom>
          <a:ln>
            <a:solidFill>
              <a:schemeClr val="tx1"/>
            </a:solidFill>
          </a:ln>
        </p:spPr>
      </p:pic>
      <p:pic>
        <p:nvPicPr>
          <p:cNvPr id="18" name="Picture 17"/>
          <p:cNvPicPr>
            <a:picLocks noChangeAspect="1"/>
          </p:cNvPicPr>
          <p:nvPr/>
        </p:nvPicPr>
        <p:blipFill rotWithShape="1">
          <a:blip r:embed="rId7">
            <a:extLst>
              <a:ext uri="{28A0092B-C50C-407E-A947-70E740481C1C}">
                <a14:useLocalDpi xmlns:a14="http://schemas.microsoft.com/office/drawing/2010/main" val="0"/>
              </a:ext>
            </a:extLst>
          </a:blip>
          <a:srcRect l="2556"/>
          <a:stretch/>
        </p:blipFill>
        <p:spPr>
          <a:xfrm>
            <a:off x="251299" y="4178884"/>
            <a:ext cx="1065349" cy="692564"/>
          </a:xfrm>
          <a:prstGeom prst="rect">
            <a:avLst/>
          </a:prstGeom>
          <a:ln>
            <a:solidFill>
              <a:schemeClr val="tx1"/>
            </a:solidFill>
          </a:ln>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6059" y="5383267"/>
            <a:ext cx="1078632" cy="735320"/>
          </a:xfrm>
          <a:prstGeom prst="rect">
            <a:avLst/>
          </a:prstGeom>
          <a:ln>
            <a:solidFill>
              <a:schemeClr val="tx1"/>
            </a:solidFill>
          </a:ln>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02342" y="5388923"/>
            <a:ext cx="1066323" cy="740378"/>
          </a:xfrm>
          <a:prstGeom prst="rect">
            <a:avLst/>
          </a:prstGeom>
          <a:ln>
            <a:solidFill>
              <a:schemeClr val="tx1"/>
            </a:solidFill>
          </a:ln>
        </p:spPr>
      </p:pic>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09339" y="1809744"/>
            <a:ext cx="1034149" cy="710636"/>
          </a:xfrm>
          <a:prstGeom prst="rect">
            <a:avLst/>
          </a:prstGeom>
          <a:ln>
            <a:solidFill>
              <a:schemeClr val="tx1"/>
            </a:solidFill>
          </a:ln>
        </p:spPr>
      </p:pic>
      <p:pic>
        <p:nvPicPr>
          <p:cNvPr id="28"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01110" y="4169105"/>
            <a:ext cx="1083856" cy="702344"/>
          </a:xfrm>
          <a:prstGeom prst="rect">
            <a:avLst/>
          </a:prstGeom>
          <a:ln>
            <a:solidFill>
              <a:schemeClr val="tx1"/>
            </a:solidFill>
          </a:ln>
        </p:spPr>
      </p:pic>
      <p:pic>
        <p:nvPicPr>
          <p:cNvPr id="30" name="Picture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47752" y="5384032"/>
            <a:ext cx="1050395" cy="745268"/>
          </a:xfrm>
          <a:prstGeom prst="rect">
            <a:avLst/>
          </a:prstGeom>
          <a:ln>
            <a:solidFill>
              <a:schemeClr val="tx1"/>
            </a:solidFill>
          </a:ln>
        </p:spPr>
      </p:pic>
      <p:pic>
        <p:nvPicPr>
          <p:cNvPr id="1024" name="Picture 10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1371" y="2989039"/>
            <a:ext cx="1067949" cy="709992"/>
          </a:xfrm>
          <a:prstGeom prst="rect">
            <a:avLst/>
          </a:prstGeom>
          <a:ln>
            <a:solidFill>
              <a:schemeClr val="tx1"/>
            </a:solidFill>
          </a:ln>
        </p:spPr>
      </p:pic>
      <p:pic>
        <p:nvPicPr>
          <p:cNvPr id="1027" name="Picture 102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77327" y="2989388"/>
            <a:ext cx="959751" cy="706773"/>
          </a:xfrm>
          <a:prstGeom prst="rect">
            <a:avLst/>
          </a:prstGeom>
          <a:ln>
            <a:solidFill>
              <a:schemeClr val="tx1"/>
            </a:solidFill>
          </a:ln>
        </p:spPr>
      </p:pic>
      <p:pic>
        <p:nvPicPr>
          <p:cNvPr id="1029" name="Picture 102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47303" y="2985363"/>
            <a:ext cx="1041930" cy="713668"/>
          </a:xfrm>
          <a:prstGeom prst="rect">
            <a:avLst/>
          </a:prstGeom>
          <a:ln>
            <a:solidFill>
              <a:schemeClr val="tx1"/>
            </a:solidFill>
          </a:ln>
        </p:spPr>
      </p:pic>
      <p:pic>
        <p:nvPicPr>
          <p:cNvPr id="1031" name="Picture 10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090697" y="1809742"/>
            <a:ext cx="1057087" cy="709236"/>
          </a:xfrm>
          <a:prstGeom prst="rect">
            <a:avLst/>
          </a:prstGeom>
          <a:ln>
            <a:solidFill>
              <a:schemeClr val="tx1"/>
            </a:solidFill>
          </a:ln>
        </p:spPr>
      </p:pic>
      <p:pic>
        <p:nvPicPr>
          <p:cNvPr id="1033" name="Picture 103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54364" y="1809744"/>
            <a:ext cx="1059406" cy="704720"/>
          </a:xfrm>
          <a:prstGeom prst="rect">
            <a:avLst/>
          </a:prstGeom>
          <a:ln>
            <a:solidFill>
              <a:schemeClr val="tx1"/>
            </a:solidFill>
          </a:ln>
        </p:spPr>
      </p:pic>
      <p:pic>
        <p:nvPicPr>
          <p:cNvPr id="1035" name="Picture 10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811578" y="1821515"/>
            <a:ext cx="1057087" cy="692949"/>
          </a:xfrm>
          <a:prstGeom prst="rect">
            <a:avLst/>
          </a:prstGeom>
        </p:spPr>
      </p:pic>
      <p:pic>
        <p:nvPicPr>
          <p:cNvPr id="1037" name="Picture 1036"/>
          <p:cNvPicPr>
            <a:picLocks noChangeAspect="1"/>
          </p:cNvPicPr>
          <p:nvPr/>
        </p:nvPicPr>
        <p:blipFill rotWithShape="1">
          <a:blip r:embed="rId19">
            <a:extLst>
              <a:ext uri="{28A0092B-C50C-407E-A947-70E740481C1C}">
                <a14:useLocalDpi xmlns:a14="http://schemas.microsoft.com/office/drawing/2010/main" val="0"/>
              </a:ext>
            </a:extLst>
          </a:blip>
          <a:srcRect l="4264"/>
          <a:stretch/>
        </p:blipFill>
        <p:spPr>
          <a:xfrm>
            <a:off x="4090696" y="4171763"/>
            <a:ext cx="1057087" cy="699686"/>
          </a:xfrm>
          <a:prstGeom prst="rect">
            <a:avLst/>
          </a:prstGeom>
          <a:ln>
            <a:solidFill>
              <a:schemeClr val="tx1"/>
            </a:solidFill>
          </a:ln>
        </p:spPr>
      </p:pic>
      <p:pic>
        <p:nvPicPr>
          <p:cNvPr id="1041" name="Picture 1040"/>
          <p:cNvPicPr>
            <a:picLocks noChangeAspect="1"/>
          </p:cNvPicPr>
          <p:nvPr/>
        </p:nvPicPr>
        <p:blipFill rotWithShape="1">
          <a:blip r:embed="rId20">
            <a:extLst>
              <a:ext uri="{28A0092B-C50C-407E-A947-70E740481C1C}">
                <a14:useLocalDpi xmlns:a14="http://schemas.microsoft.com/office/drawing/2010/main" val="0"/>
              </a:ext>
            </a:extLst>
          </a:blip>
          <a:srcRect l="4264"/>
          <a:stretch/>
        </p:blipFill>
        <p:spPr>
          <a:xfrm>
            <a:off x="4090697" y="2981575"/>
            <a:ext cx="1057087" cy="705301"/>
          </a:xfrm>
          <a:prstGeom prst="rect">
            <a:avLst/>
          </a:prstGeom>
          <a:ln>
            <a:solidFill>
              <a:schemeClr val="tx1"/>
            </a:solidFill>
          </a:ln>
        </p:spPr>
      </p:pic>
      <p:sp>
        <p:nvSpPr>
          <p:cNvPr id="3" name="TextBox 2"/>
          <p:cNvSpPr txBox="1"/>
          <p:nvPr/>
        </p:nvSpPr>
        <p:spPr>
          <a:xfrm>
            <a:off x="844057" y="1178750"/>
            <a:ext cx="7455887" cy="369332"/>
          </a:xfrm>
          <a:prstGeom prst="rect">
            <a:avLst/>
          </a:prstGeom>
          <a:noFill/>
        </p:spPr>
        <p:txBody>
          <a:bodyPr wrap="none" rtlCol="0">
            <a:spAutoFit/>
          </a:bodyPr>
          <a:lstStyle/>
          <a:p>
            <a:r>
              <a:rPr lang="en-CA" b="1" dirty="0" smtClean="0">
                <a:solidFill>
                  <a:prstClr val="black"/>
                </a:solidFill>
                <a:latin typeface="Candara" panose="020E0502030303020204" pitchFamily="34" charset="0"/>
              </a:rPr>
              <a:t>Prophecies written 2500 years ago, but speaking of these modern Nations</a:t>
            </a:r>
            <a:endParaRPr lang="en-CA" b="1" dirty="0">
              <a:solidFill>
                <a:prstClr val="black"/>
              </a:solidFill>
              <a:latin typeface="Candara" panose="020E0502030303020204" pitchFamily="34" charset="0"/>
            </a:endParaRPr>
          </a:p>
        </p:txBody>
      </p:sp>
      <p:sp>
        <p:nvSpPr>
          <p:cNvPr id="4" name="TextBox 3"/>
          <p:cNvSpPr txBox="1"/>
          <p:nvPr/>
        </p:nvSpPr>
        <p:spPr>
          <a:xfrm>
            <a:off x="431540" y="2528900"/>
            <a:ext cx="720080" cy="246221"/>
          </a:xfrm>
          <a:prstGeom prst="rect">
            <a:avLst/>
          </a:prstGeom>
          <a:noFill/>
        </p:spPr>
        <p:txBody>
          <a:bodyPr wrap="square" rtlCol="0">
            <a:spAutoFit/>
          </a:bodyPr>
          <a:lstStyle/>
          <a:p>
            <a:pPr algn="ctr"/>
            <a:r>
              <a:rPr lang="en-CA" sz="1000" b="1" dirty="0" smtClean="0">
                <a:solidFill>
                  <a:prstClr val="black"/>
                </a:solidFill>
              </a:rPr>
              <a:t>FRANCE </a:t>
            </a:r>
            <a:endParaRPr lang="en-CA" sz="1000" b="1" dirty="0">
              <a:solidFill>
                <a:prstClr val="black"/>
              </a:solidFill>
            </a:endParaRPr>
          </a:p>
        </p:txBody>
      </p:sp>
      <p:sp>
        <p:nvSpPr>
          <p:cNvPr id="45" name="TextBox 44"/>
          <p:cNvSpPr txBox="1"/>
          <p:nvPr/>
        </p:nvSpPr>
        <p:spPr>
          <a:xfrm>
            <a:off x="1670490" y="2528900"/>
            <a:ext cx="796947" cy="246221"/>
          </a:xfrm>
          <a:prstGeom prst="rect">
            <a:avLst/>
          </a:prstGeom>
          <a:noFill/>
        </p:spPr>
        <p:txBody>
          <a:bodyPr wrap="square" rtlCol="0">
            <a:spAutoFit/>
          </a:bodyPr>
          <a:lstStyle/>
          <a:p>
            <a:pPr algn="ctr"/>
            <a:r>
              <a:rPr lang="en-CA" sz="1000" b="1" dirty="0" smtClean="0">
                <a:solidFill>
                  <a:prstClr val="black"/>
                </a:solidFill>
              </a:rPr>
              <a:t>GERMANY </a:t>
            </a:r>
            <a:endParaRPr lang="en-CA" sz="1000" b="1" dirty="0">
              <a:solidFill>
                <a:prstClr val="black"/>
              </a:solidFill>
            </a:endParaRPr>
          </a:p>
        </p:txBody>
      </p:sp>
      <p:sp>
        <p:nvSpPr>
          <p:cNvPr id="46" name="TextBox 45"/>
          <p:cNvSpPr txBox="1"/>
          <p:nvPr/>
        </p:nvSpPr>
        <p:spPr>
          <a:xfrm>
            <a:off x="2966373" y="2528900"/>
            <a:ext cx="720080" cy="246221"/>
          </a:xfrm>
          <a:prstGeom prst="rect">
            <a:avLst/>
          </a:prstGeom>
          <a:noFill/>
        </p:spPr>
        <p:txBody>
          <a:bodyPr wrap="square" rtlCol="0">
            <a:spAutoFit/>
          </a:bodyPr>
          <a:lstStyle/>
          <a:p>
            <a:pPr algn="ctr"/>
            <a:r>
              <a:rPr lang="en-CA" sz="1000" b="1" dirty="0" smtClean="0">
                <a:solidFill>
                  <a:prstClr val="black"/>
                </a:solidFill>
              </a:rPr>
              <a:t>RUSSIA </a:t>
            </a:r>
            <a:endParaRPr lang="en-CA" sz="1000" b="1" dirty="0">
              <a:solidFill>
                <a:prstClr val="black"/>
              </a:solidFill>
            </a:endParaRPr>
          </a:p>
        </p:txBody>
      </p:sp>
      <p:sp>
        <p:nvSpPr>
          <p:cNvPr id="47" name="TextBox 46"/>
          <p:cNvSpPr txBox="1"/>
          <p:nvPr/>
        </p:nvSpPr>
        <p:spPr>
          <a:xfrm>
            <a:off x="4286991" y="2528900"/>
            <a:ext cx="720080" cy="246221"/>
          </a:xfrm>
          <a:prstGeom prst="rect">
            <a:avLst/>
          </a:prstGeom>
          <a:noFill/>
        </p:spPr>
        <p:txBody>
          <a:bodyPr wrap="square" rtlCol="0">
            <a:spAutoFit/>
          </a:bodyPr>
          <a:lstStyle/>
          <a:p>
            <a:pPr algn="ctr"/>
            <a:r>
              <a:rPr lang="en-CA" sz="1000" b="1" dirty="0" smtClean="0">
                <a:solidFill>
                  <a:prstClr val="black"/>
                </a:solidFill>
              </a:rPr>
              <a:t>ISRAEL </a:t>
            </a:r>
            <a:endParaRPr lang="en-CA" sz="1000" b="1" dirty="0">
              <a:solidFill>
                <a:prstClr val="black"/>
              </a:solidFill>
            </a:endParaRPr>
          </a:p>
        </p:txBody>
      </p:sp>
      <p:sp>
        <p:nvSpPr>
          <p:cNvPr id="48" name="TextBox 47"/>
          <p:cNvSpPr txBox="1"/>
          <p:nvPr/>
        </p:nvSpPr>
        <p:spPr>
          <a:xfrm>
            <a:off x="5275653" y="2528900"/>
            <a:ext cx="1170129" cy="246221"/>
          </a:xfrm>
          <a:prstGeom prst="rect">
            <a:avLst/>
          </a:prstGeom>
          <a:noFill/>
        </p:spPr>
        <p:txBody>
          <a:bodyPr wrap="square" rtlCol="0">
            <a:spAutoFit/>
          </a:bodyPr>
          <a:lstStyle/>
          <a:p>
            <a:pPr algn="ctr"/>
            <a:r>
              <a:rPr lang="en-CA" sz="1000" b="1" dirty="0" smtClean="0">
                <a:solidFill>
                  <a:prstClr val="black"/>
                </a:solidFill>
              </a:rPr>
              <a:t>UNITED KINGDOM</a:t>
            </a:r>
            <a:endParaRPr lang="en-CA" sz="1000" b="1" dirty="0">
              <a:solidFill>
                <a:prstClr val="black"/>
              </a:solidFill>
            </a:endParaRPr>
          </a:p>
        </p:txBody>
      </p:sp>
      <p:sp>
        <p:nvSpPr>
          <p:cNvPr id="49" name="TextBox 48"/>
          <p:cNvSpPr txBox="1"/>
          <p:nvPr/>
        </p:nvSpPr>
        <p:spPr>
          <a:xfrm>
            <a:off x="6777245" y="2528900"/>
            <a:ext cx="720080" cy="246221"/>
          </a:xfrm>
          <a:prstGeom prst="rect">
            <a:avLst/>
          </a:prstGeom>
          <a:noFill/>
        </p:spPr>
        <p:txBody>
          <a:bodyPr wrap="square" rtlCol="0">
            <a:spAutoFit/>
          </a:bodyPr>
          <a:lstStyle/>
          <a:p>
            <a:pPr algn="ctr"/>
            <a:r>
              <a:rPr lang="en-CA" sz="1000" b="1" dirty="0" smtClean="0">
                <a:solidFill>
                  <a:prstClr val="black"/>
                </a:solidFill>
              </a:rPr>
              <a:t>CANADA </a:t>
            </a:r>
            <a:endParaRPr lang="en-CA" sz="1000" b="1" dirty="0">
              <a:solidFill>
                <a:prstClr val="black"/>
              </a:solidFill>
            </a:endParaRPr>
          </a:p>
        </p:txBody>
      </p:sp>
      <p:sp>
        <p:nvSpPr>
          <p:cNvPr id="50" name="TextBox 49"/>
          <p:cNvSpPr txBox="1"/>
          <p:nvPr/>
        </p:nvSpPr>
        <p:spPr>
          <a:xfrm>
            <a:off x="7902371" y="2528900"/>
            <a:ext cx="819470" cy="246221"/>
          </a:xfrm>
          <a:prstGeom prst="rect">
            <a:avLst/>
          </a:prstGeom>
          <a:noFill/>
        </p:spPr>
        <p:txBody>
          <a:bodyPr wrap="square" rtlCol="0">
            <a:spAutoFit/>
          </a:bodyPr>
          <a:lstStyle/>
          <a:p>
            <a:pPr algn="ctr"/>
            <a:r>
              <a:rPr lang="en-CA" sz="1000" b="1" dirty="0" smtClean="0">
                <a:solidFill>
                  <a:prstClr val="black"/>
                </a:solidFill>
              </a:rPr>
              <a:t>AUSTRALIA</a:t>
            </a:r>
            <a:endParaRPr lang="en-CA" sz="1000" b="1" dirty="0">
              <a:solidFill>
                <a:prstClr val="black"/>
              </a:solidFill>
            </a:endParaRPr>
          </a:p>
        </p:txBody>
      </p:sp>
      <p:sp>
        <p:nvSpPr>
          <p:cNvPr id="51" name="TextBox 50"/>
          <p:cNvSpPr txBox="1"/>
          <p:nvPr/>
        </p:nvSpPr>
        <p:spPr>
          <a:xfrm>
            <a:off x="415305" y="3699030"/>
            <a:ext cx="720080" cy="246221"/>
          </a:xfrm>
          <a:prstGeom prst="rect">
            <a:avLst/>
          </a:prstGeom>
          <a:noFill/>
        </p:spPr>
        <p:txBody>
          <a:bodyPr wrap="square" rtlCol="0">
            <a:spAutoFit/>
          </a:bodyPr>
          <a:lstStyle/>
          <a:p>
            <a:pPr algn="ctr"/>
            <a:r>
              <a:rPr lang="en-CA" sz="1000" b="1" dirty="0" smtClean="0">
                <a:solidFill>
                  <a:prstClr val="black"/>
                </a:solidFill>
              </a:rPr>
              <a:t>TURKEY </a:t>
            </a:r>
            <a:endParaRPr lang="en-CA" sz="1000" b="1" dirty="0">
              <a:solidFill>
                <a:prstClr val="black"/>
              </a:solidFill>
            </a:endParaRPr>
          </a:p>
        </p:txBody>
      </p:sp>
      <p:sp>
        <p:nvSpPr>
          <p:cNvPr id="52" name="TextBox 51"/>
          <p:cNvSpPr txBox="1"/>
          <p:nvPr/>
        </p:nvSpPr>
        <p:spPr>
          <a:xfrm>
            <a:off x="1721986" y="3699030"/>
            <a:ext cx="720080" cy="246221"/>
          </a:xfrm>
          <a:prstGeom prst="rect">
            <a:avLst/>
          </a:prstGeom>
          <a:noFill/>
        </p:spPr>
        <p:txBody>
          <a:bodyPr wrap="square" rtlCol="0">
            <a:spAutoFit/>
          </a:bodyPr>
          <a:lstStyle/>
          <a:p>
            <a:pPr algn="ctr"/>
            <a:r>
              <a:rPr lang="en-CA" sz="1000" b="1" dirty="0" smtClean="0">
                <a:solidFill>
                  <a:prstClr val="black"/>
                </a:solidFill>
              </a:rPr>
              <a:t>VATICAN </a:t>
            </a:r>
            <a:endParaRPr lang="en-CA" sz="1000" b="1" dirty="0">
              <a:solidFill>
                <a:prstClr val="black"/>
              </a:solidFill>
            </a:endParaRPr>
          </a:p>
        </p:txBody>
      </p:sp>
      <p:sp>
        <p:nvSpPr>
          <p:cNvPr id="53" name="TextBox 52"/>
          <p:cNvSpPr txBox="1"/>
          <p:nvPr/>
        </p:nvSpPr>
        <p:spPr>
          <a:xfrm>
            <a:off x="2966373" y="3699030"/>
            <a:ext cx="720080" cy="246221"/>
          </a:xfrm>
          <a:prstGeom prst="rect">
            <a:avLst/>
          </a:prstGeom>
          <a:noFill/>
        </p:spPr>
        <p:txBody>
          <a:bodyPr wrap="square" rtlCol="0">
            <a:spAutoFit/>
          </a:bodyPr>
          <a:lstStyle/>
          <a:p>
            <a:pPr algn="ctr"/>
            <a:r>
              <a:rPr lang="en-CA" sz="1000" b="1" dirty="0" smtClean="0">
                <a:solidFill>
                  <a:prstClr val="black"/>
                </a:solidFill>
              </a:rPr>
              <a:t>ITALY </a:t>
            </a:r>
            <a:endParaRPr lang="en-CA" sz="1000" b="1" dirty="0">
              <a:solidFill>
                <a:prstClr val="black"/>
              </a:solidFill>
            </a:endParaRPr>
          </a:p>
        </p:txBody>
      </p:sp>
      <p:sp>
        <p:nvSpPr>
          <p:cNvPr id="54" name="TextBox 53"/>
          <p:cNvSpPr txBox="1"/>
          <p:nvPr/>
        </p:nvSpPr>
        <p:spPr>
          <a:xfrm>
            <a:off x="5500677" y="3699030"/>
            <a:ext cx="720080" cy="246221"/>
          </a:xfrm>
          <a:prstGeom prst="rect">
            <a:avLst/>
          </a:prstGeom>
          <a:noFill/>
        </p:spPr>
        <p:txBody>
          <a:bodyPr wrap="square" rtlCol="0">
            <a:spAutoFit/>
          </a:bodyPr>
          <a:lstStyle/>
          <a:p>
            <a:pPr algn="ctr"/>
            <a:r>
              <a:rPr lang="en-CA" sz="1000" b="1" dirty="0" smtClean="0">
                <a:solidFill>
                  <a:prstClr val="black"/>
                </a:solidFill>
              </a:rPr>
              <a:t>U.S.A. </a:t>
            </a:r>
            <a:endParaRPr lang="en-CA" sz="1000" b="1" dirty="0">
              <a:solidFill>
                <a:prstClr val="black"/>
              </a:solidFill>
            </a:endParaRPr>
          </a:p>
        </p:txBody>
      </p:sp>
      <p:sp>
        <p:nvSpPr>
          <p:cNvPr id="56" name="TextBox 55"/>
          <p:cNvSpPr txBox="1"/>
          <p:nvPr/>
        </p:nvSpPr>
        <p:spPr>
          <a:xfrm>
            <a:off x="7974847" y="3699030"/>
            <a:ext cx="720080" cy="246221"/>
          </a:xfrm>
          <a:prstGeom prst="rect">
            <a:avLst/>
          </a:prstGeom>
          <a:noFill/>
        </p:spPr>
        <p:txBody>
          <a:bodyPr wrap="square" rtlCol="0">
            <a:spAutoFit/>
          </a:bodyPr>
          <a:lstStyle/>
          <a:p>
            <a:pPr algn="ctr"/>
            <a:r>
              <a:rPr lang="en-CA" sz="1000" b="1" dirty="0" smtClean="0">
                <a:solidFill>
                  <a:prstClr val="black"/>
                </a:solidFill>
              </a:rPr>
              <a:t>EGYPT </a:t>
            </a:r>
            <a:endParaRPr lang="en-CA" sz="1000" b="1" dirty="0">
              <a:solidFill>
                <a:prstClr val="black"/>
              </a:solidFill>
            </a:endParaRPr>
          </a:p>
        </p:txBody>
      </p:sp>
      <p:sp>
        <p:nvSpPr>
          <p:cNvPr id="57" name="TextBox 56"/>
          <p:cNvSpPr txBox="1"/>
          <p:nvPr/>
        </p:nvSpPr>
        <p:spPr>
          <a:xfrm>
            <a:off x="431540" y="4883449"/>
            <a:ext cx="720080" cy="246221"/>
          </a:xfrm>
          <a:prstGeom prst="rect">
            <a:avLst/>
          </a:prstGeom>
          <a:noFill/>
        </p:spPr>
        <p:txBody>
          <a:bodyPr wrap="square" rtlCol="0">
            <a:spAutoFit/>
          </a:bodyPr>
          <a:lstStyle/>
          <a:p>
            <a:pPr algn="ctr"/>
            <a:r>
              <a:rPr lang="en-CA" sz="1000" b="1" dirty="0" smtClean="0">
                <a:solidFill>
                  <a:prstClr val="black"/>
                </a:solidFill>
              </a:rPr>
              <a:t>ETHIOPIA </a:t>
            </a:r>
            <a:endParaRPr lang="en-CA" sz="1000" b="1" dirty="0">
              <a:solidFill>
                <a:prstClr val="black"/>
              </a:solidFill>
            </a:endParaRPr>
          </a:p>
        </p:txBody>
      </p:sp>
      <p:sp>
        <p:nvSpPr>
          <p:cNvPr id="58" name="TextBox 57"/>
          <p:cNvSpPr txBox="1"/>
          <p:nvPr/>
        </p:nvSpPr>
        <p:spPr>
          <a:xfrm>
            <a:off x="1708228" y="4878686"/>
            <a:ext cx="720080" cy="246221"/>
          </a:xfrm>
          <a:prstGeom prst="rect">
            <a:avLst/>
          </a:prstGeom>
          <a:noFill/>
        </p:spPr>
        <p:txBody>
          <a:bodyPr wrap="square" rtlCol="0">
            <a:spAutoFit/>
          </a:bodyPr>
          <a:lstStyle/>
          <a:p>
            <a:pPr algn="ctr"/>
            <a:r>
              <a:rPr lang="en-CA" sz="1000" b="1" dirty="0" smtClean="0">
                <a:solidFill>
                  <a:prstClr val="black"/>
                </a:solidFill>
              </a:rPr>
              <a:t>SUDAN </a:t>
            </a:r>
            <a:endParaRPr lang="en-CA" sz="1000" b="1" dirty="0">
              <a:solidFill>
                <a:prstClr val="black"/>
              </a:solidFill>
            </a:endParaRPr>
          </a:p>
        </p:txBody>
      </p:sp>
      <p:sp>
        <p:nvSpPr>
          <p:cNvPr id="59" name="TextBox 58"/>
          <p:cNvSpPr txBox="1"/>
          <p:nvPr/>
        </p:nvSpPr>
        <p:spPr>
          <a:xfrm>
            <a:off x="415305" y="6138826"/>
            <a:ext cx="720080" cy="246221"/>
          </a:xfrm>
          <a:prstGeom prst="rect">
            <a:avLst/>
          </a:prstGeom>
          <a:noFill/>
        </p:spPr>
        <p:txBody>
          <a:bodyPr wrap="square" rtlCol="0">
            <a:spAutoFit/>
          </a:bodyPr>
          <a:lstStyle/>
          <a:p>
            <a:pPr algn="ctr"/>
            <a:r>
              <a:rPr lang="en-CA" sz="1000" b="1" dirty="0" smtClean="0">
                <a:solidFill>
                  <a:prstClr val="black"/>
                </a:solidFill>
              </a:rPr>
              <a:t>IRAN </a:t>
            </a:r>
            <a:endParaRPr lang="en-CA" sz="1000" b="1" dirty="0">
              <a:solidFill>
                <a:prstClr val="black"/>
              </a:solidFill>
            </a:endParaRPr>
          </a:p>
        </p:txBody>
      </p:sp>
      <p:sp>
        <p:nvSpPr>
          <p:cNvPr id="60" name="TextBox 59"/>
          <p:cNvSpPr txBox="1"/>
          <p:nvPr/>
        </p:nvSpPr>
        <p:spPr>
          <a:xfrm>
            <a:off x="1730128" y="6134063"/>
            <a:ext cx="720080" cy="246221"/>
          </a:xfrm>
          <a:prstGeom prst="rect">
            <a:avLst/>
          </a:prstGeom>
          <a:noFill/>
        </p:spPr>
        <p:txBody>
          <a:bodyPr wrap="square" rtlCol="0">
            <a:spAutoFit/>
          </a:bodyPr>
          <a:lstStyle/>
          <a:p>
            <a:pPr algn="ctr"/>
            <a:r>
              <a:rPr lang="en-CA" sz="1000" b="1" dirty="0" smtClean="0">
                <a:solidFill>
                  <a:prstClr val="black"/>
                </a:solidFill>
              </a:rPr>
              <a:t>IRAQ </a:t>
            </a:r>
            <a:endParaRPr lang="en-CA" sz="1000" b="1" dirty="0">
              <a:solidFill>
                <a:prstClr val="black"/>
              </a:solidFill>
            </a:endParaRPr>
          </a:p>
        </p:txBody>
      </p:sp>
      <p:sp>
        <p:nvSpPr>
          <p:cNvPr id="67" name="TextBox 66"/>
          <p:cNvSpPr txBox="1"/>
          <p:nvPr/>
        </p:nvSpPr>
        <p:spPr>
          <a:xfrm>
            <a:off x="2974768" y="6138826"/>
            <a:ext cx="720080" cy="246221"/>
          </a:xfrm>
          <a:prstGeom prst="rect">
            <a:avLst/>
          </a:prstGeom>
          <a:noFill/>
        </p:spPr>
        <p:txBody>
          <a:bodyPr wrap="square" rtlCol="0">
            <a:spAutoFit/>
          </a:bodyPr>
          <a:lstStyle/>
          <a:p>
            <a:pPr algn="ctr"/>
            <a:r>
              <a:rPr lang="en-CA" sz="1000" b="1" dirty="0" smtClean="0">
                <a:solidFill>
                  <a:prstClr val="black"/>
                </a:solidFill>
              </a:rPr>
              <a:t>GREECE </a:t>
            </a:r>
            <a:endParaRPr lang="en-CA" sz="1000" b="1" dirty="0">
              <a:solidFill>
                <a:prstClr val="black"/>
              </a:solidFill>
            </a:endParaRPr>
          </a:p>
        </p:txBody>
      </p:sp>
      <p:sp>
        <p:nvSpPr>
          <p:cNvPr id="68" name="TextBox 67"/>
          <p:cNvSpPr txBox="1"/>
          <p:nvPr/>
        </p:nvSpPr>
        <p:spPr>
          <a:xfrm>
            <a:off x="7811578" y="4883449"/>
            <a:ext cx="1050597" cy="246221"/>
          </a:xfrm>
          <a:prstGeom prst="rect">
            <a:avLst/>
          </a:prstGeom>
          <a:noFill/>
        </p:spPr>
        <p:txBody>
          <a:bodyPr wrap="square" rtlCol="0">
            <a:spAutoFit/>
          </a:bodyPr>
          <a:lstStyle/>
          <a:p>
            <a:pPr algn="ctr"/>
            <a:r>
              <a:rPr lang="en-CA" sz="1000" b="1" dirty="0" smtClean="0">
                <a:solidFill>
                  <a:prstClr val="black"/>
                </a:solidFill>
              </a:rPr>
              <a:t>SAUDI ARABIA </a:t>
            </a:r>
            <a:endParaRPr lang="en-CA" sz="1000" b="1" dirty="0">
              <a:solidFill>
                <a:prstClr val="black"/>
              </a:solidFill>
            </a:endParaRPr>
          </a:p>
        </p:txBody>
      </p:sp>
      <p:sp>
        <p:nvSpPr>
          <p:cNvPr id="69" name="TextBox 68"/>
          <p:cNvSpPr txBox="1"/>
          <p:nvPr/>
        </p:nvSpPr>
        <p:spPr>
          <a:xfrm>
            <a:off x="8029610" y="6138826"/>
            <a:ext cx="720080" cy="246221"/>
          </a:xfrm>
          <a:prstGeom prst="rect">
            <a:avLst/>
          </a:prstGeom>
          <a:noFill/>
        </p:spPr>
        <p:txBody>
          <a:bodyPr wrap="square" rtlCol="0">
            <a:spAutoFit/>
          </a:bodyPr>
          <a:lstStyle/>
          <a:p>
            <a:pPr algn="ctr"/>
            <a:r>
              <a:rPr lang="en-CA" sz="1000" b="1" dirty="0" smtClean="0">
                <a:solidFill>
                  <a:prstClr val="black"/>
                </a:solidFill>
              </a:rPr>
              <a:t>JORDAN </a:t>
            </a:r>
            <a:endParaRPr lang="en-CA" sz="1000" b="1" dirty="0">
              <a:solidFill>
                <a:prstClr val="black"/>
              </a:solidFill>
            </a:endParaRPr>
          </a:p>
        </p:txBody>
      </p:sp>
      <p:sp>
        <p:nvSpPr>
          <p:cNvPr id="72" name="TextBox 71"/>
          <p:cNvSpPr txBox="1"/>
          <p:nvPr/>
        </p:nvSpPr>
        <p:spPr>
          <a:xfrm>
            <a:off x="2974768" y="4878686"/>
            <a:ext cx="720080" cy="246221"/>
          </a:xfrm>
          <a:prstGeom prst="rect">
            <a:avLst/>
          </a:prstGeom>
          <a:noFill/>
        </p:spPr>
        <p:txBody>
          <a:bodyPr wrap="square" rtlCol="0">
            <a:spAutoFit/>
          </a:bodyPr>
          <a:lstStyle/>
          <a:p>
            <a:pPr algn="ctr"/>
            <a:r>
              <a:rPr lang="en-CA" sz="1000" b="1" dirty="0" smtClean="0">
                <a:solidFill>
                  <a:prstClr val="black"/>
                </a:solidFill>
              </a:rPr>
              <a:t>SPAIN </a:t>
            </a:r>
            <a:endParaRPr lang="en-CA" sz="1000" b="1" dirty="0">
              <a:solidFill>
                <a:prstClr val="black"/>
              </a:solidFill>
            </a:endParaRPr>
          </a:p>
        </p:txBody>
      </p:sp>
      <p:sp>
        <p:nvSpPr>
          <p:cNvPr id="73" name="TextBox 72"/>
          <p:cNvSpPr txBox="1"/>
          <p:nvPr/>
        </p:nvSpPr>
        <p:spPr>
          <a:xfrm>
            <a:off x="5506259" y="4883449"/>
            <a:ext cx="720080" cy="246221"/>
          </a:xfrm>
          <a:prstGeom prst="rect">
            <a:avLst/>
          </a:prstGeom>
          <a:noFill/>
        </p:spPr>
        <p:txBody>
          <a:bodyPr wrap="square" rtlCol="0">
            <a:spAutoFit/>
          </a:bodyPr>
          <a:lstStyle/>
          <a:p>
            <a:pPr algn="ctr"/>
            <a:r>
              <a:rPr lang="en-CA" sz="1000" b="1" dirty="0" smtClean="0">
                <a:solidFill>
                  <a:prstClr val="black"/>
                </a:solidFill>
              </a:rPr>
              <a:t>BELGIUM                         </a:t>
            </a:r>
            <a:endParaRPr lang="en-CA" sz="1000" b="1" dirty="0">
              <a:solidFill>
                <a:prstClr val="black"/>
              </a:solidFill>
            </a:endParaRPr>
          </a:p>
        </p:txBody>
      </p:sp>
      <p:sp>
        <p:nvSpPr>
          <p:cNvPr id="74" name="TextBox 73"/>
          <p:cNvSpPr txBox="1"/>
          <p:nvPr/>
        </p:nvSpPr>
        <p:spPr>
          <a:xfrm>
            <a:off x="4050992" y="3699030"/>
            <a:ext cx="1125126" cy="246221"/>
          </a:xfrm>
          <a:prstGeom prst="rect">
            <a:avLst/>
          </a:prstGeom>
          <a:noFill/>
        </p:spPr>
        <p:txBody>
          <a:bodyPr wrap="square" rtlCol="0">
            <a:spAutoFit/>
          </a:bodyPr>
          <a:lstStyle/>
          <a:p>
            <a:pPr algn="ctr"/>
            <a:r>
              <a:rPr lang="en-CA" sz="1000" b="1" dirty="0" smtClean="0">
                <a:solidFill>
                  <a:prstClr val="black"/>
                </a:solidFill>
              </a:rPr>
              <a:t>UNITED NATIONS </a:t>
            </a:r>
            <a:endParaRPr lang="en-CA" sz="1000" b="1" dirty="0">
              <a:solidFill>
                <a:prstClr val="black"/>
              </a:solidFill>
            </a:endParaRPr>
          </a:p>
        </p:txBody>
      </p:sp>
      <p:sp>
        <p:nvSpPr>
          <p:cNvPr id="75" name="TextBox 74"/>
          <p:cNvSpPr txBox="1"/>
          <p:nvPr/>
        </p:nvSpPr>
        <p:spPr>
          <a:xfrm>
            <a:off x="4282109" y="4883449"/>
            <a:ext cx="654618" cy="246221"/>
          </a:xfrm>
          <a:prstGeom prst="rect">
            <a:avLst/>
          </a:prstGeom>
          <a:noFill/>
        </p:spPr>
        <p:txBody>
          <a:bodyPr wrap="square" rtlCol="0">
            <a:spAutoFit/>
          </a:bodyPr>
          <a:lstStyle/>
          <a:p>
            <a:pPr algn="ctr"/>
            <a:r>
              <a:rPr lang="en-CA" sz="1000" b="1" dirty="0" smtClean="0">
                <a:solidFill>
                  <a:prstClr val="black"/>
                </a:solidFill>
              </a:rPr>
              <a:t>EUROPE </a:t>
            </a:r>
            <a:endParaRPr lang="en-CA" sz="1000" b="1" dirty="0">
              <a:solidFill>
                <a:prstClr val="black"/>
              </a:solidFill>
            </a:endParaRPr>
          </a:p>
        </p:txBody>
      </p:sp>
      <p:pic>
        <p:nvPicPr>
          <p:cNvPr id="7" name="Picture 6"/>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086777" y="5388924"/>
            <a:ext cx="1110564" cy="740376"/>
          </a:xfrm>
          <a:prstGeom prst="rect">
            <a:avLst/>
          </a:prstGeom>
        </p:spPr>
      </p:pic>
      <p:sp>
        <p:nvSpPr>
          <p:cNvPr id="76" name="TextBox 75"/>
          <p:cNvSpPr txBox="1"/>
          <p:nvPr/>
        </p:nvSpPr>
        <p:spPr>
          <a:xfrm>
            <a:off x="4259200" y="6134063"/>
            <a:ext cx="720080" cy="246221"/>
          </a:xfrm>
          <a:prstGeom prst="rect">
            <a:avLst/>
          </a:prstGeom>
          <a:noFill/>
        </p:spPr>
        <p:txBody>
          <a:bodyPr wrap="square" rtlCol="0">
            <a:spAutoFit/>
          </a:bodyPr>
          <a:lstStyle/>
          <a:p>
            <a:pPr algn="ctr"/>
            <a:r>
              <a:rPr lang="en-CA" sz="1000" b="1" dirty="0" smtClean="0">
                <a:solidFill>
                  <a:prstClr val="black"/>
                </a:solidFill>
              </a:rPr>
              <a:t>LEBANON </a:t>
            </a:r>
            <a:endParaRPr lang="en-CA" sz="1000" b="1" dirty="0">
              <a:solidFill>
                <a:prstClr val="black"/>
              </a:solidFill>
            </a:endParaRPr>
          </a:p>
        </p:txBody>
      </p:sp>
      <p:pic>
        <p:nvPicPr>
          <p:cNvPr id="10" name="Picture 9"/>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612831" y="4162642"/>
            <a:ext cx="974504" cy="701268"/>
          </a:xfrm>
          <a:prstGeom prst="rect">
            <a:avLst/>
          </a:prstGeom>
          <a:ln>
            <a:solidFill>
              <a:schemeClr val="tx1"/>
            </a:solidFill>
          </a:ln>
        </p:spPr>
      </p:pic>
      <p:pic>
        <p:nvPicPr>
          <p:cNvPr id="12" name="Picture 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804515" y="4162642"/>
            <a:ext cx="1075589" cy="715928"/>
          </a:xfrm>
          <a:prstGeom prst="rect">
            <a:avLst/>
          </a:prstGeom>
        </p:spPr>
      </p:pic>
      <p:pic>
        <p:nvPicPr>
          <p:cNvPr id="14" name="Picture 1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537042" y="2978949"/>
            <a:ext cx="1081491" cy="726692"/>
          </a:xfrm>
          <a:prstGeom prst="rect">
            <a:avLst/>
          </a:prstGeom>
        </p:spPr>
      </p:pic>
      <p:pic>
        <p:nvPicPr>
          <p:cNvPr id="15" name="Picture 1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377328" y="5377024"/>
            <a:ext cx="969741" cy="752275"/>
          </a:xfrm>
          <a:prstGeom prst="rect">
            <a:avLst/>
          </a:prstGeom>
        </p:spPr>
      </p:pic>
      <p:sp>
        <p:nvSpPr>
          <p:cNvPr id="81" name="TextBox 80"/>
          <p:cNvSpPr txBox="1"/>
          <p:nvPr/>
        </p:nvSpPr>
        <p:spPr>
          <a:xfrm>
            <a:off x="5494781" y="6134063"/>
            <a:ext cx="720080" cy="246221"/>
          </a:xfrm>
          <a:prstGeom prst="rect">
            <a:avLst/>
          </a:prstGeom>
          <a:noFill/>
        </p:spPr>
        <p:txBody>
          <a:bodyPr wrap="square" rtlCol="0">
            <a:spAutoFit/>
          </a:bodyPr>
          <a:lstStyle/>
          <a:p>
            <a:pPr algn="ctr"/>
            <a:r>
              <a:rPr lang="en-CA" sz="1000" b="1" dirty="0" smtClean="0">
                <a:solidFill>
                  <a:prstClr val="black"/>
                </a:solidFill>
              </a:rPr>
              <a:t>LIBYA </a:t>
            </a:r>
            <a:endParaRPr lang="en-CA" sz="1000" b="1" dirty="0">
              <a:solidFill>
                <a:prstClr val="black"/>
              </a:solidFill>
            </a:endParaRPr>
          </a:p>
        </p:txBody>
      </p:sp>
      <p:pic>
        <p:nvPicPr>
          <p:cNvPr id="17" name="Picture 1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337531" y="4174064"/>
            <a:ext cx="1057536" cy="692426"/>
          </a:xfrm>
          <a:prstGeom prst="rect">
            <a:avLst/>
          </a:prstGeom>
        </p:spPr>
      </p:pic>
      <p:sp>
        <p:nvSpPr>
          <p:cNvPr id="83" name="TextBox 82"/>
          <p:cNvSpPr txBox="1"/>
          <p:nvPr/>
        </p:nvSpPr>
        <p:spPr>
          <a:xfrm>
            <a:off x="6715513" y="4883449"/>
            <a:ext cx="720080" cy="246221"/>
          </a:xfrm>
          <a:prstGeom prst="rect">
            <a:avLst/>
          </a:prstGeom>
          <a:noFill/>
        </p:spPr>
        <p:txBody>
          <a:bodyPr wrap="square" rtlCol="0">
            <a:spAutoFit/>
          </a:bodyPr>
          <a:lstStyle/>
          <a:p>
            <a:pPr algn="ctr"/>
            <a:r>
              <a:rPr lang="en-CA" sz="1000" b="1" dirty="0" smtClean="0">
                <a:solidFill>
                  <a:prstClr val="black"/>
                </a:solidFill>
              </a:rPr>
              <a:t>U.A.E.                         </a:t>
            </a:r>
            <a:endParaRPr lang="en-CA" sz="1000" b="1" dirty="0">
              <a:solidFill>
                <a:prstClr val="black"/>
              </a:solidFill>
            </a:endParaRPr>
          </a:p>
        </p:txBody>
      </p:sp>
      <p:pic>
        <p:nvPicPr>
          <p:cNvPr id="19" name="Picture 18"/>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545302" y="5379398"/>
            <a:ext cx="1073231" cy="740377"/>
          </a:xfrm>
          <a:prstGeom prst="rect">
            <a:avLst/>
          </a:prstGeom>
          <a:ln>
            <a:solidFill>
              <a:schemeClr val="tx1"/>
            </a:solidFill>
          </a:ln>
        </p:spPr>
      </p:pic>
      <p:sp>
        <p:nvSpPr>
          <p:cNvPr id="85" name="TextBox 84"/>
          <p:cNvSpPr txBox="1"/>
          <p:nvPr/>
        </p:nvSpPr>
        <p:spPr>
          <a:xfrm>
            <a:off x="6700709" y="6134063"/>
            <a:ext cx="720080" cy="246221"/>
          </a:xfrm>
          <a:prstGeom prst="rect">
            <a:avLst/>
          </a:prstGeom>
          <a:noFill/>
        </p:spPr>
        <p:txBody>
          <a:bodyPr wrap="square" rtlCol="0">
            <a:spAutoFit/>
          </a:bodyPr>
          <a:lstStyle/>
          <a:p>
            <a:pPr algn="ctr"/>
            <a:r>
              <a:rPr lang="en-CA" sz="1000" b="1" dirty="0" smtClean="0">
                <a:solidFill>
                  <a:prstClr val="black"/>
                </a:solidFill>
              </a:rPr>
              <a:t>POLAND </a:t>
            </a:r>
            <a:endParaRPr lang="en-CA" sz="1000" b="1" dirty="0">
              <a:solidFill>
                <a:prstClr val="black"/>
              </a:solidFill>
            </a:endParaRPr>
          </a:p>
        </p:txBody>
      </p:sp>
      <p:sp>
        <p:nvSpPr>
          <p:cNvPr id="86" name="TextBox 85"/>
          <p:cNvSpPr txBox="1"/>
          <p:nvPr/>
        </p:nvSpPr>
        <p:spPr>
          <a:xfrm>
            <a:off x="6597224" y="3699030"/>
            <a:ext cx="1021309" cy="246221"/>
          </a:xfrm>
          <a:prstGeom prst="rect">
            <a:avLst/>
          </a:prstGeom>
          <a:noFill/>
        </p:spPr>
        <p:txBody>
          <a:bodyPr wrap="square" rtlCol="0">
            <a:spAutoFit/>
          </a:bodyPr>
          <a:lstStyle/>
          <a:p>
            <a:pPr algn="ctr"/>
            <a:r>
              <a:rPr lang="en-CA" sz="1000" b="1" dirty="0" smtClean="0">
                <a:solidFill>
                  <a:prstClr val="black"/>
                </a:solidFill>
              </a:rPr>
              <a:t>NEW ZEALAND </a:t>
            </a:r>
            <a:endParaRPr lang="en-CA" sz="1000" b="1" dirty="0">
              <a:solidFill>
                <a:prstClr val="black"/>
              </a:solidFill>
            </a:endParaRPr>
          </a:p>
        </p:txBody>
      </p:sp>
      <p:pic>
        <p:nvPicPr>
          <p:cNvPr id="1028" name="Picture 4" descr="C:\Users\Paul Cooper\Documents\PPT Pictures\italy-flag.gif"/>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2804717" y="2968318"/>
            <a:ext cx="1075387" cy="7307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Paul Cooper\Documents\PPT Pictures\flag of sudan.jp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547752" y="4170181"/>
            <a:ext cx="1050395" cy="71373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956444" y="1673805"/>
            <a:ext cx="3749173" cy="4786507"/>
            <a:chOff x="3956444" y="1673805"/>
            <a:chExt cx="3749173" cy="4786507"/>
          </a:xfrm>
        </p:grpSpPr>
        <p:cxnSp>
          <p:nvCxnSpPr>
            <p:cNvPr id="9" name="Straight Connector 8"/>
            <p:cNvCxnSpPr/>
            <p:nvPr/>
          </p:nvCxnSpPr>
          <p:spPr>
            <a:xfrm>
              <a:off x="3956444" y="1673805"/>
              <a:ext cx="0" cy="110131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956444" y="2775121"/>
              <a:ext cx="13192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275653" y="2775121"/>
              <a:ext cx="0" cy="11701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275653" y="3945251"/>
              <a:ext cx="12148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705617" y="5188267"/>
              <a:ext cx="0" cy="127204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490528" y="3945251"/>
              <a:ext cx="16687" cy="124574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507215" y="5190996"/>
              <a:ext cx="119840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p:txBody>
          <a:bodyPr/>
          <a:lstStyle/>
          <a:p>
            <a:fld id="{59DDB586-4795-4000-9CCD-2C5942866710}" type="slidenum">
              <a:rPr lang="en-CA" smtClean="0">
                <a:solidFill>
                  <a:prstClr val="black">
                    <a:tint val="75000"/>
                  </a:prstClr>
                </a:solidFill>
              </a:rPr>
              <a:pPr/>
              <a:t>47</a:t>
            </a:fld>
            <a:endParaRPr lang="en-CA">
              <a:solidFill>
                <a:prstClr val="black">
                  <a:tint val="75000"/>
                </a:prstClr>
              </a:solidFill>
            </a:endParaRPr>
          </a:p>
        </p:txBody>
      </p:sp>
    </p:spTree>
    <p:extLst>
      <p:ext uri="{BB962C8B-B14F-4D97-AF65-F5344CB8AC3E}">
        <p14:creationId xmlns:p14="http://schemas.microsoft.com/office/powerpoint/2010/main" val="3300811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CA" sz="3200" b="1" dirty="0"/>
              <a:t>Bible Prophecy: A Means of Reaching Out</a:t>
            </a:r>
            <a:r>
              <a:rPr lang="en-CA" sz="3200" b="1" dirty="0" smtClean="0"/>
              <a:t>!</a:t>
            </a:r>
            <a:endParaRPr lang="en-CA" sz="3200" dirty="0"/>
          </a:p>
        </p:txBody>
      </p:sp>
      <p:sp>
        <p:nvSpPr>
          <p:cNvPr id="5" name="Slide Number Placeholder 4"/>
          <p:cNvSpPr>
            <a:spLocks noGrp="1"/>
          </p:cNvSpPr>
          <p:nvPr>
            <p:ph type="sldNum" sz="quarter" idx="12"/>
          </p:nvPr>
        </p:nvSpPr>
        <p:spPr/>
        <p:txBody>
          <a:bodyPr/>
          <a:lstStyle/>
          <a:p>
            <a:fld id="{59DDB586-4795-4000-9CCD-2C5942866710}" type="slidenum">
              <a:rPr lang="en-CA" smtClean="0">
                <a:solidFill>
                  <a:prstClr val="black">
                    <a:tint val="75000"/>
                  </a:prstClr>
                </a:solidFill>
              </a:rPr>
              <a:pPr/>
              <a:t>48</a:t>
            </a:fld>
            <a:endParaRPr lang="en-CA">
              <a:solidFill>
                <a:prstClr val="black">
                  <a:tint val="75000"/>
                </a:prstClr>
              </a:solidFill>
            </a:endParaRPr>
          </a:p>
        </p:txBody>
      </p:sp>
    </p:spTree>
    <p:extLst>
      <p:ext uri="{BB962C8B-B14F-4D97-AF65-F5344CB8AC3E}">
        <p14:creationId xmlns:p14="http://schemas.microsoft.com/office/powerpoint/2010/main" val="27365523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Autofit/>
          </a:bodyPr>
          <a:lstStyle/>
          <a:p>
            <a:r>
              <a:rPr lang="en-CA" sz="3200" b="1" dirty="0" smtClean="0">
                <a:solidFill>
                  <a:schemeClr val="bg1"/>
                </a:solidFill>
                <a:effectLst>
                  <a:outerShdw blurRad="38100" dist="38100" dir="2700000" algn="tl">
                    <a:srgbClr val="000000">
                      <a:alpha val="43137"/>
                    </a:srgbClr>
                  </a:outerShdw>
                </a:effectLst>
              </a:rPr>
              <a:t>Gog and his Hordes will be Disarmed and Destroyed!</a:t>
            </a:r>
            <a:endParaRPr lang="en-CA" sz="32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16224"/>
            <a:ext cx="8229600" cy="4205064"/>
          </a:xfrm>
        </p:spPr>
        <p:txBody>
          <a:bodyPr>
            <a:noAutofit/>
          </a:bodyPr>
          <a:lstStyle/>
          <a:p>
            <a:pPr marL="0" indent="0">
              <a:buNone/>
            </a:pPr>
            <a:r>
              <a:rPr lang="en-CA" sz="2400" b="1" dirty="0"/>
              <a:t>Ezekiel 39:3-4 KJV</a:t>
            </a:r>
          </a:p>
          <a:p>
            <a:r>
              <a:rPr lang="en-CA" sz="2400" b="1" dirty="0" smtClean="0"/>
              <a:t>“And </a:t>
            </a:r>
            <a:r>
              <a:rPr lang="en-CA" sz="2400" b="1" dirty="0"/>
              <a:t>I will smite thy bow out of thy left hand, and will cause thine arrows to fall out of thy right hand</a:t>
            </a:r>
            <a:r>
              <a:rPr lang="en-CA" sz="2400" b="1" dirty="0" smtClean="0"/>
              <a:t>. </a:t>
            </a:r>
            <a:r>
              <a:rPr lang="en-CA" sz="2400" dirty="0" smtClean="0"/>
              <a:t> </a:t>
            </a:r>
            <a:r>
              <a:rPr lang="en-CA" sz="2400" dirty="0"/>
              <a:t>Thou shalt fall upon the mountains of Israel, thou, and all thy bands, and the people that </a:t>
            </a:r>
            <a:r>
              <a:rPr lang="en-CA" sz="2400" i="1" dirty="0"/>
              <a:t>is</a:t>
            </a:r>
            <a:r>
              <a:rPr lang="en-CA" sz="2400" dirty="0"/>
              <a:t> with thee: I will give thee unto the ravenous birds of every sort, and </a:t>
            </a:r>
            <a:r>
              <a:rPr lang="en-CA" sz="2400" i="1" dirty="0"/>
              <a:t>to</a:t>
            </a:r>
            <a:r>
              <a:rPr lang="en-CA" sz="2400" dirty="0"/>
              <a:t> the beasts of the field to be </a:t>
            </a:r>
            <a:r>
              <a:rPr lang="en-CA" sz="2400" dirty="0" smtClean="0"/>
              <a:t>devoured.  Thou </a:t>
            </a:r>
            <a:r>
              <a:rPr lang="en-CA" sz="2400" dirty="0"/>
              <a:t>shalt fall upon the open field: for I have spoken </a:t>
            </a:r>
            <a:r>
              <a:rPr lang="en-CA" sz="2400" i="1" dirty="0"/>
              <a:t>it,</a:t>
            </a:r>
            <a:r>
              <a:rPr lang="en-CA" sz="2400" dirty="0"/>
              <a:t> </a:t>
            </a:r>
            <a:r>
              <a:rPr lang="en-CA" sz="2400" dirty="0" err="1"/>
              <a:t>saith</a:t>
            </a:r>
            <a:r>
              <a:rPr lang="en-CA" sz="2400" dirty="0"/>
              <a:t> the Lord GOD</a:t>
            </a:r>
            <a:r>
              <a:rPr lang="en-CA" sz="2400" dirty="0" smtClean="0"/>
              <a:t>.  </a:t>
            </a:r>
            <a:r>
              <a:rPr lang="en-CA" sz="2400" b="1" dirty="0"/>
              <a:t>And I will send a fire on Magog,</a:t>
            </a:r>
            <a:r>
              <a:rPr lang="en-CA" sz="2400" dirty="0"/>
              <a:t> and among them that dwell carelessly in the isles: and they shall know that I </a:t>
            </a:r>
            <a:r>
              <a:rPr lang="en-CA" sz="2400" i="1" dirty="0"/>
              <a:t>am</a:t>
            </a:r>
            <a:r>
              <a:rPr lang="en-CA" sz="2400" dirty="0"/>
              <a:t> the LORD.</a:t>
            </a:r>
          </a:p>
          <a:p>
            <a:endParaRPr lang="en-CA" sz="2400" dirty="0"/>
          </a:p>
          <a:p>
            <a:endParaRPr lang="en-CA" sz="2400" dirty="0"/>
          </a:p>
          <a:p>
            <a:endParaRPr lang="en-CA" sz="2400" dirty="0"/>
          </a:p>
          <a:p>
            <a:endParaRPr lang="en-CA" sz="2800" dirty="0"/>
          </a:p>
        </p:txBody>
      </p:sp>
    </p:spTree>
    <p:extLst>
      <p:ext uri="{BB962C8B-B14F-4D97-AF65-F5344CB8AC3E}">
        <p14:creationId xmlns:p14="http://schemas.microsoft.com/office/powerpoint/2010/main" val="1389662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23857"/>
            <a:ext cx="9144000" cy="686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solidFill>
            <a:schemeClr val="bg1"/>
          </a:solidFill>
          <a:effectLst>
            <a:softEdge rad="317500"/>
          </a:effectLst>
        </p:spPr>
        <p:txBody>
          <a:bodyPr>
            <a:noAutofit/>
          </a:bodyPr>
          <a:lstStyle/>
          <a:p>
            <a:r>
              <a:rPr lang="en-CA" sz="3200" b="1" dirty="0" smtClean="0"/>
              <a:t>The Descendants of Noah (Rand-McNally)</a:t>
            </a:r>
            <a:endParaRPr lang="en-CA" sz="3200" b="1" dirty="0"/>
          </a:p>
        </p:txBody>
      </p:sp>
    </p:spTree>
    <p:extLst>
      <p:ext uri="{BB962C8B-B14F-4D97-AF65-F5344CB8AC3E}">
        <p14:creationId xmlns:p14="http://schemas.microsoft.com/office/powerpoint/2010/main" val="3444105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Autofit/>
          </a:bodyPr>
          <a:lstStyle/>
          <a:p>
            <a:r>
              <a:rPr lang="en-CA" sz="3200" b="1" dirty="0" smtClean="0">
                <a:solidFill>
                  <a:schemeClr val="bg1"/>
                </a:solidFill>
                <a:effectLst>
                  <a:outerShdw blurRad="38100" dist="38100" dir="2700000" algn="tl">
                    <a:srgbClr val="000000">
                      <a:alpha val="43137"/>
                    </a:srgbClr>
                  </a:outerShdw>
                </a:effectLst>
              </a:rPr>
              <a:t>Why will Russia and Europe come together?</a:t>
            </a:r>
            <a:endParaRPr lang="en-CA" sz="32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16224"/>
            <a:ext cx="8229600" cy="4205064"/>
          </a:xfrm>
        </p:spPr>
        <p:txBody>
          <a:bodyPr>
            <a:normAutofit lnSpcReduction="10000"/>
          </a:bodyPr>
          <a:lstStyle/>
          <a:p>
            <a:r>
              <a:rPr lang="en-CA" sz="2400" b="1" dirty="0" smtClean="0"/>
              <a:t>Their coming together is certain because the author of the Bible who knows the future states that it will happen.   (</a:t>
            </a:r>
            <a:r>
              <a:rPr lang="en-CA" sz="2400" b="1" dirty="0" err="1" smtClean="0"/>
              <a:t>Ezek</a:t>
            </a:r>
            <a:r>
              <a:rPr lang="en-CA" sz="2400" b="1" dirty="0" smtClean="0"/>
              <a:t> 38; </a:t>
            </a:r>
            <a:r>
              <a:rPr lang="en-CA" sz="2400" b="1" dirty="0" err="1" smtClean="0"/>
              <a:t>Zech</a:t>
            </a:r>
            <a:r>
              <a:rPr lang="en-CA" sz="2400" b="1" dirty="0" smtClean="0"/>
              <a:t> 14; Dan 2; Joel 3) </a:t>
            </a:r>
          </a:p>
          <a:p>
            <a:r>
              <a:rPr lang="en-CA" sz="2400" b="1" dirty="0" smtClean="0"/>
              <a:t>To accomplish HIS purpose with HIS people of Israel, HE will bring them together. </a:t>
            </a:r>
          </a:p>
          <a:p>
            <a:r>
              <a:rPr lang="en-CA" sz="2400" b="1" dirty="0" smtClean="0"/>
              <a:t>Europe will have reason to invade the Middle East under Russian leadership.</a:t>
            </a:r>
          </a:p>
          <a:p>
            <a:r>
              <a:rPr lang="en-CA" sz="2400" b="1" dirty="0" smtClean="0"/>
              <a:t>At some stage they will be attracted to Jerusalem to attempt to take control and divide the spoil</a:t>
            </a:r>
            <a:r>
              <a:rPr lang="en-CA" sz="2400" b="1" dirty="0"/>
              <a:t> </a:t>
            </a:r>
            <a:r>
              <a:rPr lang="en-CA" sz="2400" b="1" dirty="0" smtClean="0"/>
              <a:t>… but all nations will find Jerusalem to be a “burdensome stone” especially those who rise up against her. </a:t>
            </a:r>
          </a:p>
          <a:p>
            <a:endParaRPr lang="en-CA" sz="2400" dirty="0" smtClean="0"/>
          </a:p>
          <a:p>
            <a:endParaRPr lang="en-CA" sz="2400" dirty="0"/>
          </a:p>
        </p:txBody>
      </p:sp>
    </p:spTree>
    <p:extLst>
      <p:ext uri="{BB962C8B-B14F-4D97-AF65-F5344CB8AC3E}">
        <p14:creationId xmlns:p14="http://schemas.microsoft.com/office/powerpoint/2010/main" val="380369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“I will” – A work of God</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600200"/>
            <a:ext cx="4038600" cy="3412975"/>
          </a:xfrm>
          <a:noFill/>
        </p:spPr>
        <p:txBody>
          <a:bodyPr>
            <a:normAutofit fontScale="77500" lnSpcReduction="20000"/>
          </a:bodyPr>
          <a:lstStyle/>
          <a:p>
            <a:pPr marL="0" indent="0">
              <a:buNone/>
            </a:pPr>
            <a:endParaRPr lang="en-CA" sz="900" b="1" dirty="0" smtClean="0"/>
          </a:p>
          <a:p>
            <a:pPr marL="0" indent="0">
              <a:buNone/>
            </a:pPr>
            <a:r>
              <a:rPr lang="en-CA" b="1" dirty="0" smtClean="0"/>
              <a:t>Ezekiel 38:4 </a:t>
            </a:r>
            <a:r>
              <a:rPr lang="en-CA" b="1" dirty="0"/>
              <a:t>KJV</a:t>
            </a:r>
          </a:p>
          <a:p>
            <a:r>
              <a:rPr lang="en-CA" dirty="0"/>
              <a:t>4  And </a:t>
            </a:r>
            <a:r>
              <a:rPr lang="en-CA" b="1" dirty="0"/>
              <a:t>I will </a:t>
            </a:r>
            <a:r>
              <a:rPr lang="en-CA" dirty="0"/>
              <a:t>turn thee back, and put hooks into thy jaws, and </a:t>
            </a:r>
            <a:r>
              <a:rPr lang="en-CA" b="1" dirty="0"/>
              <a:t>I will </a:t>
            </a:r>
            <a:r>
              <a:rPr lang="en-CA" dirty="0"/>
              <a:t>bring thee forth, and all thine army, horses and horsemen, all of them clothed with all sorts </a:t>
            </a:r>
            <a:r>
              <a:rPr lang="en-CA" i="1" dirty="0"/>
              <a:t>of armour, even</a:t>
            </a:r>
            <a:r>
              <a:rPr lang="en-CA" dirty="0"/>
              <a:t> a great company </a:t>
            </a:r>
            <a:r>
              <a:rPr lang="en-CA" i="1" dirty="0"/>
              <a:t>with</a:t>
            </a:r>
            <a:r>
              <a:rPr lang="en-CA" dirty="0"/>
              <a:t> bucklers and shields, all of them handling swords</a:t>
            </a:r>
            <a:r>
              <a:rPr lang="en-CA" dirty="0" smtClean="0"/>
              <a:t>:</a:t>
            </a:r>
            <a:endParaRPr lang="en-CA" dirty="0"/>
          </a:p>
          <a:p>
            <a:endParaRPr lang="en-CA" dirty="0"/>
          </a:p>
          <a:p>
            <a:endParaRPr lang="en-CA" dirty="0"/>
          </a:p>
        </p:txBody>
      </p:sp>
      <p:sp>
        <p:nvSpPr>
          <p:cNvPr id="4" name="Content Placeholder 3"/>
          <p:cNvSpPr>
            <a:spLocks noGrp="1"/>
          </p:cNvSpPr>
          <p:nvPr>
            <p:ph sz="half" idx="2"/>
          </p:nvPr>
        </p:nvSpPr>
        <p:spPr>
          <a:xfrm>
            <a:off x="4648200" y="1600201"/>
            <a:ext cx="4038600" cy="3412976"/>
          </a:xfrm>
          <a:noFill/>
        </p:spPr>
        <p:txBody>
          <a:bodyPr>
            <a:normAutofit fontScale="77500" lnSpcReduction="20000"/>
          </a:bodyPr>
          <a:lstStyle/>
          <a:p>
            <a:pPr marL="0" indent="0">
              <a:buNone/>
            </a:pPr>
            <a:endParaRPr lang="en-CA" sz="900" b="1" dirty="0" smtClean="0"/>
          </a:p>
          <a:p>
            <a:pPr marL="0" indent="0">
              <a:buNone/>
            </a:pPr>
            <a:r>
              <a:rPr lang="en-CA" b="1" dirty="0" smtClean="0"/>
              <a:t>Ezekiel </a:t>
            </a:r>
            <a:r>
              <a:rPr lang="en-CA" b="1" dirty="0"/>
              <a:t>38:4-5 ESV</a:t>
            </a:r>
          </a:p>
          <a:p>
            <a:r>
              <a:rPr lang="en-CA" dirty="0"/>
              <a:t>4  And </a:t>
            </a:r>
            <a:r>
              <a:rPr lang="en-CA" b="1" dirty="0"/>
              <a:t>I will </a:t>
            </a:r>
            <a:r>
              <a:rPr lang="en-CA" dirty="0"/>
              <a:t>turn you about and put hooks into your jaws, and </a:t>
            </a:r>
            <a:r>
              <a:rPr lang="en-CA" b="1" dirty="0"/>
              <a:t>I will </a:t>
            </a:r>
            <a:r>
              <a:rPr lang="en-CA" dirty="0"/>
              <a:t>bring you out, and all your army, horses and horsemen, all of them clothed in full armor, a great host, all of them with buckler and shield, wielding swords</a:t>
            </a:r>
            <a:r>
              <a:rPr lang="en-CA" dirty="0" smtClean="0"/>
              <a:t>.</a:t>
            </a:r>
            <a:endParaRPr lang="en-CA" dirty="0"/>
          </a:p>
        </p:txBody>
      </p:sp>
    </p:spTree>
    <p:extLst>
      <p:ext uri="{BB962C8B-B14F-4D97-AF65-F5344CB8AC3E}">
        <p14:creationId xmlns:p14="http://schemas.microsoft.com/office/powerpoint/2010/main" val="1390441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rgbClr val="002060"/>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The God of Heaven shall …</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0" indent="0">
              <a:buNone/>
            </a:pPr>
            <a:r>
              <a:rPr lang="en-CA" sz="2800" b="1" dirty="0"/>
              <a:t>Daniel 2:44 KJV</a:t>
            </a:r>
          </a:p>
          <a:p>
            <a:r>
              <a:rPr lang="en-CA" sz="2800" dirty="0"/>
              <a:t>44  And in the days of these kings </a:t>
            </a:r>
            <a:r>
              <a:rPr lang="en-CA" sz="2800" b="1" dirty="0"/>
              <a:t>shall the God of heaven set up a kingdom, </a:t>
            </a:r>
            <a:r>
              <a:rPr lang="en-CA" sz="2800" dirty="0"/>
              <a:t>which shall never be destroyed: and the kingdom shall not be left to other people, </a:t>
            </a:r>
            <a:r>
              <a:rPr lang="en-CA" sz="2800" i="1" dirty="0"/>
              <a:t>but</a:t>
            </a:r>
            <a:r>
              <a:rPr lang="en-CA" sz="2800" dirty="0"/>
              <a:t> it shall break in pieces and consume all these kingdoms, and it shall stand for ever.</a:t>
            </a:r>
          </a:p>
          <a:p>
            <a:endParaRPr lang="en-CA" sz="2800" dirty="0"/>
          </a:p>
          <a:p>
            <a:endParaRPr lang="en-CA" sz="2800" dirty="0"/>
          </a:p>
        </p:txBody>
      </p:sp>
    </p:spTree>
    <p:extLst>
      <p:ext uri="{BB962C8B-B14F-4D97-AF65-F5344CB8AC3E}">
        <p14:creationId xmlns:p14="http://schemas.microsoft.com/office/powerpoint/2010/main" val="189135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Yahweh will gather the nations</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10000"/>
          </a:bodyPr>
          <a:lstStyle/>
          <a:p>
            <a:pPr marL="0" indent="0">
              <a:buNone/>
            </a:pPr>
            <a:r>
              <a:rPr lang="en-CA" b="1" dirty="0"/>
              <a:t>Zechariah 14:1-3 KJV</a:t>
            </a:r>
          </a:p>
          <a:p>
            <a:r>
              <a:rPr lang="en-CA" dirty="0"/>
              <a:t>1  Behold, the day of </a:t>
            </a:r>
            <a:r>
              <a:rPr lang="en-CA" b="1" dirty="0"/>
              <a:t>the LORD </a:t>
            </a:r>
            <a:r>
              <a:rPr lang="en-CA" dirty="0"/>
              <a:t>cometh, and thy spoil shall be divided in the midst of thee.</a:t>
            </a:r>
          </a:p>
          <a:p>
            <a:r>
              <a:rPr lang="en-CA" dirty="0"/>
              <a:t>2  </a:t>
            </a:r>
            <a:r>
              <a:rPr lang="en-CA" b="1" dirty="0"/>
              <a:t>For I will gather all nations against Jerusalem </a:t>
            </a:r>
            <a:r>
              <a:rPr lang="en-CA" dirty="0"/>
              <a:t>to battle; and the city shall be taken, and the houses rifled, and the women ravished; and half of the city shall go forth into captivity, and the residue of the people shall not be cut off from the city.</a:t>
            </a:r>
          </a:p>
          <a:p>
            <a:r>
              <a:rPr lang="en-CA" dirty="0"/>
              <a:t>3  </a:t>
            </a:r>
            <a:r>
              <a:rPr lang="en-CA" b="1" dirty="0"/>
              <a:t>Then shall the LORD go forth</a:t>
            </a:r>
            <a:r>
              <a:rPr lang="en-CA" dirty="0"/>
              <a:t>, and fight against those nations, as when he fought in the day of battle.</a:t>
            </a:r>
          </a:p>
          <a:p>
            <a:endParaRPr lang="en-CA" dirty="0"/>
          </a:p>
          <a:p>
            <a:endParaRPr lang="en-CA" dirty="0"/>
          </a:p>
        </p:txBody>
      </p:sp>
    </p:spTree>
    <p:extLst>
      <p:ext uri="{BB962C8B-B14F-4D97-AF65-F5344CB8AC3E}">
        <p14:creationId xmlns:p14="http://schemas.microsoft.com/office/powerpoint/2010/main" val="3515751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When Yahweh restores Judah …</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0" indent="0">
              <a:buNone/>
            </a:pPr>
            <a:r>
              <a:rPr lang="en-CA" sz="2800" b="1" dirty="0"/>
              <a:t>Joel 3:1-2 KJV</a:t>
            </a:r>
          </a:p>
          <a:p>
            <a:r>
              <a:rPr lang="en-CA" sz="2800" dirty="0"/>
              <a:t>1  For, behold, in those days, and in that time, when </a:t>
            </a:r>
            <a:r>
              <a:rPr lang="en-CA" sz="2800" b="1" dirty="0"/>
              <a:t>I shall </a:t>
            </a:r>
            <a:r>
              <a:rPr lang="en-CA" sz="2800" dirty="0"/>
              <a:t>bring again the captivity of Judah and Jerusalem,</a:t>
            </a:r>
          </a:p>
          <a:p>
            <a:r>
              <a:rPr lang="en-CA" sz="2800" dirty="0"/>
              <a:t>2  </a:t>
            </a:r>
            <a:r>
              <a:rPr lang="en-CA" sz="2800" b="1" dirty="0"/>
              <a:t>I will also gather all nations</a:t>
            </a:r>
            <a:r>
              <a:rPr lang="en-CA" sz="2800" dirty="0"/>
              <a:t>, and will bring them down into the valley of Jehoshaphat, and will plead with them there for my people and </a:t>
            </a:r>
            <a:r>
              <a:rPr lang="en-CA" sz="2800" i="1" dirty="0"/>
              <a:t>for</a:t>
            </a:r>
            <a:r>
              <a:rPr lang="en-CA" sz="2800" dirty="0"/>
              <a:t> my heritage Israel, whom they have scattered among the nations, and parted my land.</a:t>
            </a:r>
          </a:p>
          <a:p>
            <a:endParaRPr lang="en-CA" sz="2800" dirty="0"/>
          </a:p>
          <a:p>
            <a:endParaRPr lang="en-CA" sz="2800" dirty="0"/>
          </a:p>
        </p:txBody>
      </p:sp>
    </p:spTree>
    <p:extLst>
      <p:ext uri="{BB962C8B-B14F-4D97-AF65-F5344CB8AC3E}">
        <p14:creationId xmlns:p14="http://schemas.microsoft.com/office/powerpoint/2010/main" val="10021826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E:\0Adds 2002\04 Judah\010703 Beersheba flight\Jerusalem\sr\Old City aerial from south.jp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1"/>
        </a:solidFill>
        <a:ln w="9525" cap="flat" cmpd="sng" algn="ctr">
          <a:noFill/>
          <a:prstDash val="solid"/>
          <a:round/>
          <a:headEnd type="none" w="med" len="med"/>
          <a:tailEnd type="none" w="med" len="med"/>
        </a:ln>
        <a:effec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15000"/>
          </a:spcAft>
          <a:buClrTx/>
          <a:buSzTx/>
          <a:buFontTx/>
          <a:buNone/>
          <a:tabLst>
            <a:tab pos="5922963" algn="l"/>
          </a:tabLst>
          <a:defRPr kumimoji="0" lang="en-CA" sz="1800" b="1" i="0" u="none" strike="noStrike" cap="none" normalizeH="0" baseline="0" smtClean="0">
            <a:ln>
              <a:noFill/>
            </a:ln>
            <a:solidFill>
              <a:srgbClr val="FF0000"/>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tx1"/>
        </a:solidFill>
        <a:ln w="9525" cap="flat" cmpd="sng" algn="ctr">
          <a:noFill/>
          <a:prstDash val="solid"/>
          <a:round/>
          <a:headEnd type="none" w="med" len="med"/>
          <a:tailEnd type="none" w="med" len="med"/>
        </a:ln>
        <a:effec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15000"/>
          </a:spcAft>
          <a:buClrTx/>
          <a:buSzTx/>
          <a:buFontTx/>
          <a:buNone/>
          <a:tabLst>
            <a:tab pos="5922963" algn="l"/>
          </a:tabLst>
          <a:defRPr kumimoji="0" lang="en-CA" sz="1800" b="1" i="0" u="none" strike="noStrike" cap="none" normalizeH="0" baseline="0" smtClean="0">
            <a:ln>
              <a:noFill/>
            </a:ln>
            <a:solidFill>
              <a:srgbClr val="FF0000"/>
            </a:solidFill>
            <a:effectLst>
              <a:outerShdw blurRad="38100" dist="38100" dir="2700000" algn="tl">
                <a:srgbClr val="000000">
                  <a:alpha val="43137"/>
                </a:srgbClr>
              </a:outerShdw>
            </a:effectLst>
            <a:latin typeface="Arial"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4552</TotalTime>
  <Words>2616</Words>
  <Application>Microsoft Office PowerPoint</Application>
  <PresentationFormat>On-screen Show (4:3)</PresentationFormat>
  <Paragraphs>159</Paragraphs>
  <Slides>50</Slides>
  <Notes>0</Notes>
  <HiddenSlides>0</HiddenSlides>
  <MMClips>0</MMClips>
  <ScaleCrop>false</ScaleCrop>
  <HeadingPairs>
    <vt:vector size="4" baseType="variant">
      <vt:variant>
        <vt:lpstr>Theme</vt:lpstr>
      </vt:variant>
      <vt:variant>
        <vt:i4>5</vt:i4>
      </vt:variant>
      <vt:variant>
        <vt:lpstr>Slide Titles</vt:lpstr>
      </vt:variant>
      <vt:variant>
        <vt:i4>50</vt:i4>
      </vt:variant>
    </vt:vector>
  </HeadingPairs>
  <TitlesOfParts>
    <vt:vector size="55" baseType="lpstr">
      <vt:lpstr>Office Theme</vt:lpstr>
      <vt:lpstr>2_Office Theme</vt:lpstr>
      <vt:lpstr>3_Office Theme</vt:lpstr>
      <vt:lpstr>4_Office Theme</vt:lpstr>
      <vt:lpstr>Orbit</vt:lpstr>
      <vt:lpstr>Why Russia and Europe  will Combine!</vt:lpstr>
      <vt:lpstr>In those days …</vt:lpstr>
      <vt:lpstr>“latter years” – Our Time!</vt:lpstr>
      <vt:lpstr>The Ancient World</vt:lpstr>
      <vt:lpstr>The Descendants of Noah (Rand-McNally)</vt:lpstr>
      <vt:lpstr>“I will” – A work of God</vt:lpstr>
      <vt:lpstr>The God of Heaven shall …</vt:lpstr>
      <vt:lpstr>Yahweh will gather the nations</vt:lpstr>
      <vt:lpstr>When Yahweh restores Judah …</vt:lpstr>
      <vt:lpstr>Chief; Rosh; Russia</vt:lpstr>
      <vt:lpstr>Gog of the land of Magog                                  (Elpis Israel pg. 429)</vt:lpstr>
      <vt:lpstr>Many Peoples of Europe with Russia </vt:lpstr>
      <vt:lpstr>John Thomas’ Paraphrase of Ezekiel 38:2-7  (Elpis Israel) Pg. 432</vt:lpstr>
      <vt:lpstr>Gog “Guards” the Others</vt:lpstr>
      <vt:lpstr>NATO and EUROPE</vt:lpstr>
      <vt:lpstr>October 8, 1957</vt:lpstr>
      <vt:lpstr>5 Megaton Nuclear Bombs?</vt:lpstr>
      <vt:lpstr>Cuban Missile Crisis - 1962</vt:lpstr>
      <vt:lpstr>OUR PROPHETIC MESSAGE IN THE 60’S</vt:lpstr>
      <vt:lpstr>OUR PROPHETIC MESSAGE IN THE 60’S</vt:lpstr>
      <vt:lpstr>OUR PROPHETIC MESSAGE IN THE 70’S</vt:lpstr>
      <vt:lpstr>Then the Berlin Wall Came Down  (1989)</vt:lpstr>
      <vt:lpstr>Then the Soviet Union collapsed - 1990</vt:lpstr>
      <vt:lpstr>But Now Russia Rises Again                       (1990 – 2015)</vt:lpstr>
      <vt:lpstr>A New Prince of Rosh, Meshech, Tubal</vt:lpstr>
      <vt:lpstr>The Invasion and Takeover of Crimea</vt:lpstr>
      <vt:lpstr>MH-17 Blasted out of the Sky!</vt:lpstr>
      <vt:lpstr>Russia Files Bid At UN For Vast Arctic Territory</vt:lpstr>
      <vt:lpstr>A Russian Robotic Submarine placed a Russian flag under the sea at North Pole (2007)</vt:lpstr>
      <vt:lpstr>Russian TU195 Bombers test the Airspace of Western Nations</vt:lpstr>
      <vt:lpstr>Against Jerusalem to battle …</vt:lpstr>
      <vt:lpstr>Stakeholders in the City of Jerusalem</vt:lpstr>
      <vt:lpstr>Russian Real Estate in Jerusalem (The Church of Mary Magdalene)</vt:lpstr>
      <vt:lpstr>President Putin’s Religious Links </vt:lpstr>
      <vt:lpstr>SNIPPETS CR-RU:150521: (21-May-15) (Un) Holy Alliance: Vladimir Putin, The Russian Orthodox Church and Russian Exceptionalism – Forbes 21-May-15</vt:lpstr>
      <vt:lpstr>Snippets: CR-RU:150605:(08-JUN-15): Putin's Holy War And The Disintegration Of The 'Russian World' – Forbes 05-Jun-15 </vt:lpstr>
      <vt:lpstr>The Revival of Religion in Russia Christ the Saviour Cathedral - Moscow</vt:lpstr>
      <vt:lpstr>Who would have expected this 20 years ago?</vt:lpstr>
      <vt:lpstr>Snippets: RU-CR:150105:(05-JAN-15): Putin's Christian Faith Is Central to His Policies  RussiaInsider 05-Jan-15; Boyd D. Cathey (The Unz Review) </vt:lpstr>
      <vt:lpstr>European Dependence on Russian Energy</vt:lpstr>
      <vt:lpstr>The Latest Planned Gas Link to Europe</vt:lpstr>
      <vt:lpstr>PowerPoint Presentation</vt:lpstr>
      <vt:lpstr>The Church of Nativity – Bethlehem</vt:lpstr>
      <vt:lpstr>The Church of the Holy Sepulcher - Jersusalem</vt:lpstr>
      <vt:lpstr>The Church of the Annunciation - Nazareth</vt:lpstr>
      <vt:lpstr>PowerPoint Presentation</vt:lpstr>
      <vt:lpstr>The Evidence: of Bible Prophecy</vt:lpstr>
      <vt:lpstr>Bible Prophecy: A Means of Reaching Out!</vt:lpstr>
      <vt:lpstr>Gog and his Hordes will be Disarmed and Destroyed!</vt:lpstr>
      <vt:lpstr>Why will Russia and Europe come together?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 Moves West</dc:title>
  <dc:creator>Frank Abel</dc:creator>
  <cp:lastModifiedBy>Frank Abel</cp:lastModifiedBy>
  <cp:revision>132</cp:revision>
  <dcterms:created xsi:type="dcterms:W3CDTF">2015-05-09T13:47:44Z</dcterms:created>
  <dcterms:modified xsi:type="dcterms:W3CDTF">2015-08-15T08:35:09Z</dcterms:modified>
</cp:coreProperties>
</file>