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8" r:id="rId3"/>
    <p:sldMasterId id="2147483693" r:id="rId4"/>
  </p:sldMasterIdLst>
  <p:notesMasterIdLst>
    <p:notesMasterId r:id="rId57"/>
  </p:notesMasterIdLst>
  <p:sldIdLst>
    <p:sldId id="375" r:id="rId5"/>
    <p:sldId id="377" r:id="rId6"/>
    <p:sldId id="378" r:id="rId7"/>
    <p:sldId id="379" r:id="rId8"/>
    <p:sldId id="380" r:id="rId9"/>
    <p:sldId id="338" r:id="rId10"/>
    <p:sldId id="351" r:id="rId11"/>
    <p:sldId id="323" r:id="rId12"/>
    <p:sldId id="318" r:id="rId13"/>
    <p:sldId id="321" r:id="rId14"/>
    <p:sldId id="345" r:id="rId15"/>
    <p:sldId id="263" r:id="rId16"/>
    <p:sldId id="363" r:id="rId17"/>
    <p:sldId id="364" r:id="rId18"/>
    <p:sldId id="284" r:id="rId19"/>
    <p:sldId id="293" r:id="rId20"/>
    <p:sldId id="283" r:id="rId21"/>
    <p:sldId id="294" r:id="rId22"/>
    <p:sldId id="270" r:id="rId23"/>
    <p:sldId id="362" r:id="rId24"/>
    <p:sldId id="285" r:id="rId25"/>
    <p:sldId id="282" r:id="rId26"/>
    <p:sldId id="310" r:id="rId27"/>
    <p:sldId id="366" r:id="rId28"/>
    <p:sldId id="297" r:id="rId29"/>
    <p:sldId id="342" r:id="rId30"/>
    <p:sldId id="339" r:id="rId31"/>
    <p:sldId id="286" r:id="rId32"/>
    <p:sldId id="347" r:id="rId33"/>
    <p:sldId id="348" r:id="rId34"/>
    <p:sldId id="349" r:id="rId35"/>
    <p:sldId id="324" r:id="rId36"/>
    <p:sldId id="325" r:id="rId37"/>
    <p:sldId id="355" r:id="rId38"/>
    <p:sldId id="356" r:id="rId39"/>
    <p:sldId id="360" r:id="rId40"/>
    <p:sldId id="372" r:id="rId41"/>
    <p:sldId id="359" r:id="rId42"/>
    <p:sldId id="304" r:id="rId43"/>
    <p:sldId id="278" r:id="rId44"/>
    <p:sldId id="352" r:id="rId45"/>
    <p:sldId id="353" r:id="rId46"/>
    <p:sldId id="354" r:id="rId47"/>
    <p:sldId id="350" r:id="rId48"/>
    <p:sldId id="361" r:id="rId49"/>
    <p:sldId id="280" r:id="rId50"/>
    <p:sldId id="279" r:id="rId51"/>
    <p:sldId id="343" r:id="rId52"/>
    <p:sldId id="371" r:id="rId53"/>
    <p:sldId id="365" r:id="rId54"/>
    <p:sldId id="344" r:id="rId55"/>
    <p:sldId id="319" r:id="rId56"/>
  </p:sldIdLst>
  <p:sldSz cx="9144000" cy="6858000" type="screen4x3"/>
  <p:notesSz cx="6858000" cy="9144000"/>
  <p:defaultTextStyle>
    <a:defPPr>
      <a:defRPr lang="en-CA"/>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996633"/>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71" autoAdjust="0"/>
  </p:normalViewPr>
  <p:slideViewPr>
    <p:cSldViewPr>
      <p:cViewPr>
        <p:scale>
          <a:sx n="66" d="100"/>
          <a:sy n="66" d="100"/>
        </p:scale>
        <p:origin x="-1422" y="-96"/>
      </p:cViewPr>
      <p:guideLst>
        <p:guide orient="horz" pos="2160"/>
        <p:guide pos="2880"/>
      </p:guideLst>
    </p:cSldViewPr>
  </p:slideViewPr>
  <p:notesTextViewPr>
    <p:cViewPr>
      <p:scale>
        <a:sx n="100" d="100"/>
        <a:sy n="100" d="100"/>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CA"/>
          </a:p>
        </p:txBody>
      </p:sp>
      <p:sp>
        <p:nvSpPr>
          <p:cNvPr id="993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CA"/>
          </a:p>
        </p:txBody>
      </p:sp>
      <p:sp>
        <p:nvSpPr>
          <p:cNvPr id="665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993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CA" noProof="0" smtClean="0"/>
              <a:t>Click to edit Master text styles</a:t>
            </a:r>
          </a:p>
          <a:p>
            <a:pPr lvl="1"/>
            <a:r>
              <a:rPr lang="en-CA" noProof="0" smtClean="0"/>
              <a:t>Second level</a:t>
            </a:r>
          </a:p>
          <a:p>
            <a:pPr lvl="2"/>
            <a:r>
              <a:rPr lang="en-CA" noProof="0" smtClean="0"/>
              <a:t>Third level</a:t>
            </a:r>
          </a:p>
          <a:p>
            <a:pPr lvl="3"/>
            <a:r>
              <a:rPr lang="en-CA" noProof="0" smtClean="0"/>
              <a:t>Fourth level</a:t>
            </a:r>
          </a:p>
          <a:p>
            <a:pPr lvl="4"/>
            <a:r>
              <a:rPr lang="en-CA" noProof="0" smtClean="0"/>
              <a:t>Fifth level</a:t>
            </a:r>
          </a:p>
        </p:txBody>
      </p:sp>
      <p:sp>
        <p:nvSpPr>
          <p:cNvPr id="993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CA"/>
          </a:p>
        </p:txBody>
      </p:sp>
      <p:sp>
        <p:nvSpPr>
          <p:cNvPr id="993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B9A7E85F-6D5C-4116-9A25-F3D4D92F404F}" type="slidenum">
              <a:rPr lang="en-CA"/>
              <a:pPr>
                <a:defRPr/>
              </a:pPr>
              <a:t>‹#›</a:t>
            </a:fld>
            <a:endParaRPr lang="en-CA"/>
          </a:p>
        </p:txBody>
      </p:sp>
    </p:spTree>
    <p:extLst>
      <p:ext uri="{BB962C8B-B14F-4D97-AF65-F5344CB8AC3E}">
        <p14:creationId xmlns:p14="http://schemas.microsoft.com/office/powerpoint/2010/main" val="36330526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endParaRPr lang="en-CA"/>
          </a:p>
        </p:txBody>
      </p:sp>
      <p:sp>
        <p:nvSpPr>
          <p:cNvPr id="6" name="Rectangle 6"/>
          <p:cNvSpPr>
            <a:spLocks noGrp="1" noChangeArrowheads="1"/>
          </p:cNvSpPr>
          <p:nvPr>
            <p:ph type="sldNum" sz="quarter" idx="12"/>
          </p:nvPr>
        </p:nvSpPr>
        <p:spPr>
          <a:ln/>
        </p:spPr>
        <p:txBody>
          <a:bodyPr/>
          <a:lstStyle>
            <a:lvl1pPr>
              <a:defRPr/>
            </a:lvl1pPr>
          </a:lstStyle>
          <a:p>
            <a:pPr>
              <a:defRPr/>
            </a:pPr>
            <a:fld id="{BF91EC6B-4A07-4592-8031-D3573B58E4D9}" type="slidenum">
              <a:rPr lang="en-CA"/>
              <a:pPr>
                <a:defRPr/>
              </a:pPr>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endParaRPr lang="en-CA"/>
          </a:p>
        </p:txBody>
      </p:sp>
      <p:sp>
        <p:nvSpPr>
          <p:cNvPr id="6" name="Rectangle 6"/>
          <p:cNvSpPr>
            <a:spLocks noGrp="1" noChangeArrowheads="1"/>
          </p:cNvSpPr>
          <p:nvPr>
            <p:ph type="sldNum" sz="quarter" idx="12"/>
          </p:nvPr>
        </p:nvSpPr>
        <p:spPr>
          <a:ln/>
        </p:spPr>
        <p:txBody>
          <a:bodyPr/>
          <a:lstStyle>
            <a:lvl1pPr>
              <a:defRPr/>
            </a:lvl1pPr>
          </a:lstStyle>
          <a:p>
            <a:pPr>
              <a:defRPr/>
            </a:pPr>
            <a:fld id="{42C27C92-F92B-4673-BB18-11B26D914517}" type="slidenum">
              <a:rPr lang="en-CA"/>
              <a:pPr>
                <a:defRPr/>
              </a:pPr>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endParaRPr lang="en-CA"/>
          </a:p>
        </p:txBody>
      </p:sp>
      <p:sp>
        <p:nvSpPr>
          <p:cNvPr id="6" name="Rectangle 6"/>
          <p:cNvSpPr>
            <a:spLocks noGrp="1" noChangeArrowheads="1"/>
          </p:cNvSpPr>
          <p:nvPr>
            <p:ph type="sldNum" sz="quarter" idx="12"/>
          </p:nvPr>
        </p:nvSpPr>
        <p:spPr>
          <a:ln/>
        </p:spPr>
        <p:txBody>
          <a:bodyPr/>
          <a:lstStyle>
            <a:lvl1pPr>
              <a:defRPr/>
            </a:lvl1pPr>
          </a:lstStyle>
          <a:p>
            <a:pPr>
              <a:defRPr/>
            </a:pPr>
            <a:fld id="{E668FC7A-FA63-43C6-B78E-395CE193926D}" type="slidenum">
              <a:rPr lang="en-CA"/>
              <a:pPr>
                <a:defRPr/>
              </a:pPr>
              <a:t>‹#›</a:t>
            </a:fld>
            <a:endParaRPr lang="en-C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endParaRPr lang="en-CA"/>
          </a:p>
        </p:txBody>
      </p:sp>
      <p:sp>
        <p:nvSpPr>
          <p:cNvPr id="7" name="Rectangle 5"/>
          <p:cNvSpPr>
            <a:spLocks noGrp="1" noChangeArrowheads="1"/>
          </p:cNvSpPr>
          <p:nvPr>
            <p:ph type="ftr" sz="quarter" idx="11"/>
          </p:nvPr>
        </p:nvSpPr>
        <p:spPr>
          <a:ln/>
        </p:spPr>
        <p:txBody>
          <a:bodyPr/>
          <a:lstStyle>
            <a:lvl1pPr>
              <a:defRPr/>
            </a:lvl1pPr>
          </a:lstStyle>
          <a:p>
            <a:pPr>
              <a:defRPr/>
            </a:pPr>
            <a:endParaRPr lang="en-CA"/>
          </a:p>
        </p:txBody>
      </p:sp>
      <p:sp>
        <p:nvSpPr>
          <p:cNvPr id="8" name="Rectangle 6"/>
          <p:cNvSpPr>
            <a:spLocks noGrp="1" noChangeArrowheads="1"/>
          </p:cNvSpPr>
          <p:nvPr>
            <p:ph type="sldNum" sz="quarter" idx="12"/>
          </p:nvPr>
        </p:nvSpPr>
        <p:spPr>
          <a:ln/>
        </p:spPr>
        <p:txBody>
          <a:bodyPr/>
          <a:lstStyle>
            <a:lvl1pPr>
              <a:defRPr/>
            </a:lvl1pPr>
          </a:lstStyle>
          <a:p>
            <a:pPr>
              <a:defRPr/>
            </a:pPr>
            <a:fld id="{9FC3A6AE-041E-47F0-AA3C-7C6FE09C41F8}" type="slidenum">
              <a:rPr lang="en-CA"/>
              <a:pPr>
                <a:defRPr/>
              </a:pPr>
              <a:t>‹#›</a:t>
            </a:fld>
            <a:endParaRPr lang="en-CA"/>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endParaRPr lang="en-CA"/>
          </a:p>
        </p:txBody>
      </p:sp>
      <p:sp>
        <p:nvSpPr>
          <p:cNvPr id="7" name="Rectangle 6"/>
          <p:cNvSpPr>
            <a:spLocks noGrp="1" noChangeArrowheads="1"/>
          </p:cNvSpPr>
          <p:nvPr>
            <p:ph type="sldNum" sz="quarter" idx="12"/>
          </p:nvPr>
        </p:nvSpPr>
        <p:spPr>
          <a:ln/>
        </p:spPr>
        <p:txBody>
          <a:bodyPr/>
          <a:lstStyle>
            <a:lvl1pPr>
              <a:defRPr/>
            </a:lvl1pPr>
          </a:lstStyle>
          <a:p>
            <a:pPr>
              <a:defRPr/>
            </a:pPr>
            <a:fld id="{7732BF8E-B9CE-4098-88E3-0A372FBAF1BE}" type="slidenum">
              <a:rPr lang="en-CA"/>
              <a:pPr>
                <a:defRPr/>
              </a:pPr>
              <a:t>‹#›</a:t>
            </a:fld>
            <a:endParaRPr lang="en-C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endParaRPr lang="en-CA"/>
          </a:p>
        </p:txBody>
      </p:sp>
      <p:sp>
        <p:nvSpPr>
          <p:cNvPr id="7" name="Rectangle 6"/>
          <p:cNvSpPr>
            <a:spLocks noGrp="1" noChangeArrowheads="1"/>
          </p:cNvSpPr>
          <p:nvPr>
            <p:ph type="sldNum" sz="quarter" idx="12"/>
          </p:nvPr>
        </p:nvSpPr>
        <p:spPr>
          <a:ln/>
        </p:spPr>
        <p:txBody>
          <a:bodyPr/>
          <a:lstStyle>
            <a:lvl1pPr>
              <a:defRPr/>
            </a:lvl1pPr>
          </a:lstStyle>
          <a:p>
            <a:pPr>
              <a:defRPr/>
            </a:pPr>
            <a:fld id="{0A161C49-C45A-40A3-AB6C-944F27D92092}" type="slidenum">
              <a:rPr lang="en-CA"/>
              <a:pPr>
                <a:defRPr/>
              </a:pPr>
              <a:t>‹#›</a:t>
            </a:fld>
            <a:endParaRPr lang="en-CA"/>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163F2E9-B6F1-4C70-B123-EF62C4007A98}"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16660742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D9AD0F5-90F5-4A9A-8A03-3647315665DB}"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6818791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8275BA6-BC89-44EA-A752-0014FCE558F6}"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2198245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B6C5140-FB02-46B9-ACC1-B2AAB12D252B}"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38167611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7A0CA10-297F-40BA-83B9-30DC2FC39FA7}"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3034791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endParaRPr lang="en-CA"/>
          </a:p>
        </p:txBody>
      </p:sp>
      <p:sp>
        <p:nvSpPr>
          <p:cNvPr id="6" name="Rectangle 6"/>
          <p:cNvSpPr>
            <a:spLocks noGrp="1" noChangeArrowheads="1"/>
          </p:cNvSpPr>
          <p:nvPr>
            <p:ph type="sldNum" sz="quarter" idx="12"/>
          </p:nvPr>
        </p:nvSpPr>
        <p:spPr>
          <a:ln/>
        </p:spPr>
        <p:txBody>
          <a:bodyPr/>
          <a:lstStyle>
            <a:lvl1pPr>
              <a:defRPr/>
            </a:lvl1pPr>
          </a:lstStyle>
          <a:p>
            <a:pPr>
              <a:defRPr/>
            </a:pPr>
            <a:fld id="{D2EFC961-10A4-4F93-B9C2-A9CE4559C23A}" type="slidenum">
              <a:rPr lang="en-CA"/>
              <a:pPr>
                <a:defRPr/>
              </a:pPr>
              <a:t>‹#›</a:t>
            </a:fld>
            <a:endParaRPr lang="en-C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1BC3477-E11A-4E50-B501-992E340567D5}"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24647178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EDFD71F-92BB-4BC1-BA82-8418AF1A9C55}"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2200537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F4C7AD5-49CD-4B32-A9E8-57D66634C89E}"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3263511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0C0C3BC-9438-403F-8214-653833E3DB35}"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20992930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A0F4A5B-8487-457C-A442-06E0A3383F1A}"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12258069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7D37E8A-6199-42E6-9D95-2B44693D1B3B}"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5556230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C853B679-A4CB-49BB-881E-D4220FAF9100}"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91063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53FF5AD-21D4-44C6-8AC4-1F280AE93071}"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28840418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E85CFFC-EE62-44E5-89D7-C0ADE323F44D}"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10471067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163F2E9-B6F1-4C70-B123-EF62C4007A98}"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2625731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endParaRPr lang="en-CA"/>
          </a:p>
        </p:txBody>
      </p:sp>
      <p:sp>
        <p:nvSpPr>
          <p:cNvPr id="6" name="Rectangle 6"/>
          <p:cNvSpPr>
            <a:spLocks noGrp="1" noChangeArrowheads="1"/>
          </p:cNvSpPr>
          <p:nvPr>
            <p:ph type="sldNum" sz="quarter" idx="12"/>
          </p:nvPr>
        </p:nvSpPr>
        <p:spPr>
          <a:ln/>
        </p:spPr>
        <p:txBody>
          <a:bodyPr/>
          <a:lstStyle>
            <a:lvl1pPr>
              <a:defRPr/>
            </a:lvl1pPr>
          </a:lstStyle>
          <a:p>
            <a:pPr>
              <a:defRPr/>
            </a:pPr>
            <a:fld id="{E8ECF420-7072-48AE-A0EA-42AD56F06F9E}" type="slidenum">
              <a:rPr lang="en-CA"/>
              <a:pPr>
                <a:defRPr/>
              </a:pPr>
              <a:t>‹#›</a:t>
            </a:fld>
            <a:endParaRPr lang="en-CA"/>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D9AD0F5-90F5-4A9A-8A03-3647315665DB}"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13965850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8275BA6-BC89-44EA-A752-0014FCE558F6}"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26652647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B6C5140-FB02-46B9-ACC1-B2AAB12D252B}"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24864374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7A0CA10-297F-40BA-83B9-30DC2FC39FA7}"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11277845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1BC3477-E11A-4E50-B501-992E340567D5}"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18286096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EDFD71F-92BB-4BC1-BA82-8418AF1A9C55}"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28927043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F4C7AD5-49CD-4B32-A9E8-57D66634C89E}"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12162091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0C0C3BC-9438-403F-8214-653833E3DB35}"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34189298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A0F4A5B-8487-457C-A442-06E0A3383F1A}"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37875114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7D37E8A-6199-42E6-9D95-2B44693D1B3B}"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4204281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endParaRPr lang="en-CA"/>
          </a:p>
        </p:txBody>
      </p:sp>
      <p:sp>
        <p:nvSpPr>
          <p:cNvPr id="7" name="Rectangle 6"/>
          <p:cNvSpPr>
            <a:spLocks noGrp="1" noChangeArrowheads="1"/>
          </p:cNvSpPr>
          <p:nvPr>
            <p:ph type="sldNum" sz="quarter" idx="12"/>
          </p:nvPr>
        </p:nvSpPr>
        <p:spPr>
          <a:ln/>
        </p:spPr>
        <p:txBody>
          <a:bodyPr/>
          <a:lstStyle>
            <a:lvl1pPr>
              <a:defRPr/>
            </a:lvl1pPr>
          </a:lstStyle>
          <a:p>
            <a:pPr>
              <a:defRPr/>
            </a:pPr>
            <a:fld id="{4F255DE0-699F-4471-989E-DD156CD4D48E}" type="slidenum">
              <a:rPr lang="en-CA"/>
              <a:pPr>
                <a:defRPr/>
              </a:pPr>
              <a:t>‹#›</a:t>
            </a:fld>
            <a:endParaRPr lang="en-CA"/>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C853B679-A4CB-49BB-881E-D4220FAF9100}"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12270242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53FF5AD-21D4-44C6-8AC4-1F280AE93071}"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34525447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E85CFFC-EE62-44E5-89D7-C0ADE323F44D}"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39122533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163F2E9-B6F1-4C70-B123-EF62C4007A98}"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11481635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D9AD0F5-90F5-4A9A-8A03-3647315665DB}"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22113706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8275BA6-BC89-44EA-A752-0014FCE558F6}"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10383386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B6C5140-FB02-46B9-ACC1-B2AAB12D252B}"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37088692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7A0CA10-297F-40BA-83B9-30DC2FC39FA7}"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34140367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1BC3477-E11A-4E50-B501-992E340567D5}"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21384057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EDFD71F-92BB-4BC1-BA82-8418AF1A9C55}"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1208366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4"/>
          <p:cNvSpPr>
            <a:spLocks noGrp="1" noChangeArrowheads="1"/>
          </p:cNvSpPr>
          <p:nvPr>
            <p:ph type="dt" sz="half" idx="10"/>
          </p:nvPr>
        </p:nvSpPr>
        <p:spPr>
          <a:ln/>
        </p:spPr>
        <p:txBody>
          <a:bodyPr/>
          <a:lstStyle>
            <a:lvl1pPr>
              <a:defRPr/>
            </a:lvl1pPr>
          </a:lstStyle>
          <a:p>
            <a:pPr>
              <a:defRPr/>
            </a:pPr>
            <a:endParaRPr lang="en-CA"/>
          </a:p>
        </p:txBody>
      </p:sp>
      <p:sp>
        <p:nvSpPr>
          <p:cNvPr id="8" name="Rectangle 5"/>
          <p:cNvSpPr>
            <a:spLocks noGrp="1" noChangeArrowheads="1"/>
          </p:cNvSpPr>
          <p:nvPr>
            <p:ph type="ftr" sz="quarter" idx="11"/>
          </p:nvPr>
        </p:nvSpPr>
        <p:spPr>
          <a:ln/>
        </p:spPr>
        <p:txBody>
          <a:bodyPr/>
          <a:lstStyle>
            <a:lvl1pPr>
              <a:defRPr/>
            </a:lvl1pPr>
          </a:lstStyle>
          <a:p>
            <a:pPr>
              <a:defRPr/>
            </a:pPr>
            <a:endParaRPr lang="en-CA"/>
          </a:p>
        </p:txBody>
      </p:sp>
      <p:sp>
        <p:nvSpPr>
          <p:cNvPr id="9" name="Rectangle 6"/>
          <p:cNvSpPr>
            <a:spLocks noGrp="1" noChangeArrowheads="1"/>
          </p:cNvSpPr>
          <p:nvPr>
            <p:ph type="sldNum" sz="quarter" idx="12"/>
          </p:nvPr>
        </p:nvSpPr>
        <p:spPr>
          <a:ln/>
        </p:spPr>
        <p:txBody>
          <a:bodyPr/>
          <a:lstStyle>
            <a:lvl1pPr>
              <a:defRPr/>
            </a:lvl1pPr>
          </a:lstStyle>
          <a:p>
            <a:pPr>
              <a:defRPr/>
            </a:pPr>
            <a:fld id="{33C028FC-6453-4482-AF45-9DD7EEACFD58}" type="slidenum">
              <a:rPr lang="en-CA"/>
              <a:pPr>
                <a:defRPr/>
              </a:pPr>
              <a:t>‹#›</a:t>
            </a:fld>
            <a:endParaRPr lang="en-CA"/>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F4C7AD5-49CD-4B32-A9E8-57D66634C89E}"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17737234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0C0C3BC-9438-403F-8214-653833E3DB35}"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9871245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A0F4A5B-8487-457C-A442-06E0A3383F1A}"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40405587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7D37E8A-6199-42E6-9D95-2B44693D1B3B}"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5421691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C853B679-A4CB-49BB-881E-D4220FAF9100}"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35288230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53FF5AD-21D4-44C6-8AC4-1F280AE93071}"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15475555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E85CFFC-EE62-44E5-89D7-C0ADE323F44D}"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933601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4"/>
          <p:cNvSpPr>
            <a:spLocks noGrp="1" noChangeArrowheads="1"/>
          </p:cNvSpPr>
          <p:nvPr>
            <p:ph type="dt" sz="half" idx="10"/>
          </p:nvPr>
        </p:nvSpPr>
        <p:spPr>
          <a:ln/>
        </p:spPr>
        <p:txBody>
          <a:bodyPr/>
          <a:lstStyle>
            <a:lvl1pPr>
              <a:defRPr/>
            </a:lvl1pPr>
          </a:lstStyle>
          <a:p>
            <a:pPr>
              <a:defRPr/>
            </a:pPr>
            <a:endParaRPr lang="en-CA"/>
          </a:p>
        </p:txBody>
      </p:sp>
      <p:sp>
        <p:nvSpPr>
          <p:cNvPr id="4" name="Rectangle 5"/>
          <p:cNvSpPr>
            <a:spLocks noGrp="1" noChangeArrowheads="1"/>
          </p:cNvSpPr>
          <p:nvPr>
            <p:ph type="ftr" sz="quarter" idx="11"/>
          </p:nvPr>
        </p:nvSpPr>
        <p:spPr>
          <a:ln/>
        </p:spPr>
        <p:txBody>
          <a:bodyPr/>
          <a:lstStyle>
            <a:lvl1pPr>
              <a:defRPr/>
            </a:lvl1pPr>
          </a:lstStyle>
          <a:p>
            <a:pPr>
              <a:defRPr/>
            </a:pPr>
            <a:endParaRPr lang="en-CA"/>
          </a:p>
        </p:txBody>
      </p:sp>
      <p:sp>
        <p:nvSpPr>
          <p:cNvPr id="5" name="Rectangle 6"/>
          <p:cNvSpPr>
            <a:spLocks noGrp="1" noChangeArrowheads="1"/>
          </p:cNvSpPr>
          <p:nvPr>
            <p:ph type="sldNum" sz="quarter" idx="12"/>
          </p:nvPr>
        </p:nvSpPr>
        <p:spPr>
          <a:ln/>
        </p:spPr>
        <p:txBody>
          <a:bodyPr/>
          <a:lstStyle>
            <a:lvl1pPr>
              <a:defRPr/>
            </a:lvl1pPr>
          </a:lstStyle>
          <a:p>
            <a:pPr>
              <a:defRPr/>
            </a:pPr>
            <a:fld id="{654047B9-283B-4BBC-9DB5-9537C26EF0CB}" type="slidenum">
              <a:rPr lang="en-CA"/>
              <a:pPr>
                <a:defRPr/>
              </a:pPr>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CA"/>
          </a:p>
        </p:txBody>
      </p:sp>
      <p:sp>
        <p:nvSpPr>
          <p:cNvPr id="3" name="Rectangle 5"/>
          <p:cNvSpPr>
            <a:spLocks noGrp="1" noChangeArrowheads="1"/>
          </p:cNvSpPr>
          <p:nvPr>
            <p:ph type="ftr" sz="quarter" idx="11"/>
          </p:nvPr>
        </p:nvSpPr>
        <p:spPr>
          <a:ln/>
        </p:spPr>
        <p:txBody>
          <a:bodyPr/>
          <a:lstStyle>
            <a:lvl1pPr>
              <a:defRPr/>
            </a:lvl1pPr>
          </a:lstStyle>
          <a:p>
            <a:pPr>
              <a:defRPr/>
            </a:pPr>
            <a:endParaRPr lang="en-CA"/>
          </a:p>
        </p:txBody>
      </p:sp>
      <p:sp>
        <p:nvSpPr>
          <p:cNvPr id="4" name="Rectangle 6"/>
          <p:cNvSpPr>
            <a:spLocks noGrp="1" noChangeArrowheads="1"/>
          </p:cNvSpPr>
          <p:nvPr>
            <p:ph type="sldNum" sz="quarter" idx="12"/>
          </p:nvPr>
        </p:nvSpPr>
        <p:spPr>
          <a:ln/>
        </p:spPr>
        <p:txBody>
          <a:bodyPr/>
          <a:lstStyle>
            <a:lvl1pPr>
              <a:defRPr/>
            </a:lvl1pPr>
          </a:lstStyle>
          <a:p>
            <a:pPr>
              <a:defRPr/>
            </a:pPr>
            <a:fld id="{B34B4BFA-F0A2-4DCF-A574-F00EB2FF3BFF}" type="slidenum">
              <a:rPr lang="en-CA"/>
              <a:pPr>
                <a:defRPr/>
              </a:pPr>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endParaRPr lang="en-CA"/>
          </a:p>
        </p:txBody>
      </p:sp>
      <p:sp>
        <p:nvSpPr>
          <p:cNvPr id="7" name="Rectangle 6"/>
          <p:cNvSpPr>
            <a:spLocks noGrp="1" noChangeArrowheads="1"/>
          </p:cNvSpPr>
          <p:nvPr>
            <p:ph type="sldNum" sz="quarter" idx="12"/>
          </p:nvPr>
        </p:nvSpPr>
        <p:spPr>
          <a:ln/>
        </p:spPr>
        <p:txBody>
          <a:bodyPr/>
          <a:lstStyle>
            <a:lvl1pPr>
              <a:defRPr/>
            </a:lvl1pPr>
          </a:lstStyle>
          <a:p>
            <a:pPr>
              <a:defRPr/>
            </a:pPr>
            <a:fld id="{5A57AA21-EF0A-4C1A-84D9-28D242A11494}" type="slidenum">
              <a:rPr lang="en-CA"/>
              <a:pPr>
                <a:defRPr/>
              </a:pPr>
              <a:t>‹#›</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endParaRPr lang="en-CA"/>
          </a:p>
        </p:txBody>
      </p:sp>
      <p:sp>
        <p:nvSpPr>
          <p:cNvPr id="7" name="Rectangle 6"/>
          <p:cNvSpPr>
            <a:spLocks noGrp="1" noChangeArrowheads="1"/>
          </p:cNvSpPr>
          <p:nvPr>
            <p:ph type="sldNum" sz="quarter" idx="12"/>
          </p:nvPr>
        </p:nvSpPr>
        <p:spPr>
          <a:ln/>
        </p:spPr>
        <p:txBody>
          <a:bodyPr/>
          <a:lstStyle>
            <a:lvl1pPr>
              <a:defRPr/>
            </a:lvl1pPr>
          </a:lstStyle>
          <a:p>
            <a:pPr>
              <a:defRPr/>
            </a:pPr>
            <a:fld id="{A4D86A83-E103-487E-A5D9-2E0FBBF95268}" type="slidenum">
              <a:rPr lang="en-CA"/>
              <a:pPr>
                <a:defRPr/>
              </a:pPr>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CA"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CA"/>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CA"/>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0F49F954-D0DB-4C60-BB5A-D9A397AEF77C}" type="slidenum">
              <a:rPr lang="en-CA"/>
              <a:pPr>
                <a:defRPr/>
              </a:pPr>
              <a:t>‹#›</a:t>
            </a:fld>
            <a:endParaRPr lang="en-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CA"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CA" altLang="en-US" smtClean="0"/>
              <a:t>Click to edit Master text styles</a:t>
            </a:r>
          </a:p>
          <a:p>
            <a:pPr lvl="1"/>
            <a:r>
              <a:rPr lang="en-CA" altLang="en-US" smtClean="0"/>
              <a:t>Second level</a:t>
            </a:r>
          </a:p>
          <a:p>
            <a:pPr lvl="2"/>
            <a:r>
              <a:rPr lang="en-CA" altLang="en-US" smtClean="0"/>
              <a:t>Third level</a:t>
            </a:r>
          </a:p>
          <a:p>
            <a:pPr lvl="3"/>
            <a:r>
              <a:rPr lang="en-CA" altLang="en-US" smtClean="0"/>
              <a:t>Fourth level</a:t>
            </a:r>
          </a:p>
          <a:p>
            <a:pPr lvl="4"/>
            <a:r>
              <a:rPr lang="en-CA"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CA">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CA">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74565438-48C6-42CC-A262-9DFF81739144}"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3030790572"/>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CA"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CA" altLang="en-US" smtClean="0"/>
              <a:t>Click to edit Master text styles</a:t>
            </a:r>
          </a:p>
          <a:p>
            <a:pPr lvl="1"/>
            <a:r>
              <a:rPr lang="en-CA" altLang="en-US" smtClean="0"/>
              <a:t>Second level</a:t>
            </a:r>
          </a:p>
          <a:p>
            <a:pPr lvl="2"/>
            <a:r>
              <a:rPr lang="en-CA" altLang="en-US" smtClean="0"/>
              <a:t>Third level</a:t>
            </a:r>
          </a:p>
          <a:p>
            <a:pPr lvl="3"/>
            <a:r>
              <a:rPr lang="en-CA" altLang="en-US" smtClean="0"/>
              <a:t>Fourth level</a:t>
            </a:r>
          </a:p>
          <a:p>
            <a:pPr lvl="4"/>
            <a:r>
              <a:rPr lang="en-CA"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CA">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CA">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74565438-48C6-42CC-A262-9DFF81739144}"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102632539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CA"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CA" altLang="en-US" smtClean="0"/>
              <a:t>Click to edit Master text styles</a:t>
            </a:r>
          </a:p>
          <a:p>
            <a:pPr lvl="1"/>
            <a:r>
              <a:rPr lang="en-CA" altLang="en-US" smtClean="0"/>
              <a:t>Second level</a:t>
            </a:r>
          </a:p>
          <a:p>
            <a:pPr lvl="2"/>
            <a:r>
              <a:rPr lang="en-CA" altLang="en-US" smtClean="0"/>
              <a:t>Third level</a:t>
            </a:r>
          </a:p>
          <a:p>
            <a:pPr lvl="3"/>
            <a:r>
              <a:rPr lang="en-CA" altLang="en-US" smtClean="0"/>
              <a:t>Fourth level</a:t>
            </a:r>
          </a:p>
          <a:p>
            <a:pPr lvl="4"/>
            <a:r>
              <a:rPr lang="en-CA"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CA">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CA">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74565438-48C6-42CC-A262-9DFF81739144}" type="slidenum">
              <a:rPr lang="en-CA">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240084342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9.xml"/></Relationships>
</file>

<file path=ppt/slides/_rels/slide5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alpha val="33000"/>
          </a:schemeClr>
        </a:solidFill>
        <a:effectLst/>
      </p:bgPr>
    </p:bg>
    <p:spTree>
      <p:nvGrpSpPr>
        <p:cNvPr id="1" name=""/>
        <p:cNvGrpSpPr/>
        <p:nvPr/>
      </p:nvGrpSpPr>
      <p:grpSpPr>
        <a:xfrm>
          <a:off x="0" y="0"/>
          <a:ext cx="0" cy="0"/>
          <a:chOff x="0" y="0"/>
          <a:chExt cx="0" cy="0"/>
        </a:xfrm>
      </p:grpSpPr>
      <p:pic>
        <p:nvPicPr>
          <p:cNvPr id="6" name="Picture 4" descr="Israel 2004-3 019"/>
          <p:cNvPicPr>
            <a:picLocks noChangeAspect="1" noChangeArrowheads="1"/>
          </p:cNvPicPr>
          <p:nvPr/>
        </p:nvPicPr>
        <p:blipFill>
          <a:blip r:embed="rId2" cstate="print">
            <a:lum bright="-30000"/>
          </a:blip>
          <a:srcRect/>
          <a:stretch>
            <a:fillRect/>
          </a:stretch>
        </p:blipFill>
        <p:spPr bwMode="auto">
          <a:xfrm>
            <a:off x="0" y="0"/>
            <a:ext cx="9144000" cy="6858000"/>
          </a:xfrm>
          <a:prstGeom prst="rect">
            <a:avLst/>
          </a:prstGeom>
          <a:noFill/>
          <a:ln w="9525">
            <a:noFill/>
            <a:miter lim="800000"/>
            <a:headEnd/>
            <a:tailEnd/>
          </a:ln>
        </p:spPr>
      </p:pic>
      <p:sp>
        <p:nvSpPr>
          <p:cNvPr id="3" name="Text Box 3"/>
          <p:cNvSpPr txBox="1">
            <a:spLocks noChangeArrowheads="1"/>
          </p:cNvSpPr>
          <p:nvPr/>
        </p:nvSpPr>
        <p:spPr bwMode="auto">
          <a:xfrm>
            <a:off x="357158" y="500042"/>
            <a:ext cx="8280400" cy="1692771"/>
          </a:xfrm>
          <a:prstGeom prst="rect">
            <a:avLst/>
          </a:prstGeom>
          <a:noFill/>
          <a:ln w="19050">
            <a:noFill/>
            <a:miter lim="800000"/>
            <a:headEnd/>
            <a:tailEnd/>
          </a:ln>
          <a:effectLst>
            <a:glow rad="228600">
              <a:schemeClr val="accent2">
                <a:satMod val="175000"/>
                <a:alpha val="40000"/>
              </a:schemeClr>
            </a:glow>
          </a:effectLst>
        </p:spPr>
        <p:txBody>
          <a:bodyPr>
            <a:spAutoFit/>
          </a:bodyPr>
          <a:lstStyle/>
          <a:p>
            <a:pPr algn="ctr">
              <a:spcBef>
                <a:spcPct val="50000"/>
              </a:spcBef>
              <a:defRPr/>
            </a:pPr>
            <a:r>
              <a:rPr lang="en-US" sz="4000" b="1" dirty="0" smtClean="0">
                <a:solidFill>
                  <a:schemeClr val="bg1"/>
                </a:solidFill>
                <a:effectLst>
                  <a:outerShdw blurRad="38100" dist="38100" dir="2700000" algn="tl">
                    <a:srgbClr val="000000">
                      <a:alpha val="43137"/>
                    </a:srgbClr>
                  </a:outerShdw>
                </a:effectLst>
              </a:rPr>
              <a:t>THE DEAD SEA SCROLLS:                          </a:t>
            </a:r>
            <a:r>
              <a:rPr lang="en-US" sz="3200" b="1" dirty="0" smtClean="0">
                <a:solidFill>
                  <a:srgbClr val="FFFF00"/>
                </a:solidFill>
                <a:effectLst>
                  <a:outerShdw blurRad="38100" dist="38100" dir="2700000" algn="tl">
                    <a:srgbClr val="000000">
                      <a:alpha val="43137"/>
                    </a:srgbClr>
                  </a:outerShdw>
                </a:effectLst>
              </a:rPr>
              <a:t>The Greatest Archaeological Discovery  of all time.</a:t>
            </a:r>
            <a:endParaRPr lang="en-CA" sz="3200" dirty="0">
              <a:solidFill>
                <a:srgbClr val="FFFF00"/>
              </a:solidFill>
              <a:effectLst>
                <a:outerShdw blurRad="38100" dist="38100" dir="2700000" algn="tl">
                  <a:srgbClr val="000000">
                    <a:alpha val="43137"/>
                  </a:srgbClr>
                </a:outerShdw>
              </a:effectLst>
            </a:endParaRPr>
          </a:p>
        </p:txBody>
      </p:sp>
      <p:sp>
        <p:nvSpPr>
          <p:cNvPr id="5" name="TextBox 4"/>
          <p:cNvSpPr txBox="1"/>
          <p:nvPr/>
        </p:nvSpPr>
        <p:spPr>
          <a:xfrm>
            <a:off x="669674" y="2860892"/>
            <a:ext cx="7929618" cy="3385542"/>
          </a:xfrm>
          <a:prstGeom prst="rect">
            <a:avLst/>
          </a:prstGeom>
          <a:noFill/>
        </p:spPr>
        <p:txBody>
          <a:bodyPr wrap="square" rtlCol="0">
            <a:spAutoFit/>
          </a:bodyPr>
          <a:lstStyle/>
          <a:p>
            <a:pPr>
              <a:buFont typeface="Arial" pitchFamily="34" charset="0"/>
              <a:buChar char="•"/>
            </a:pPr>
            <a:r>
              <a:rPr lang="en-CA" sz="2800" b="1" dirty="0" smtClean="0">
                <a:solidFill>
                  <a:schemeClr val="bg1"/>
                </a:solidFill>
                <a:effectLst>
                  <a:outerShdw blurRad="38100" dist="38100" dir="2700000" algn="tl">
                    <a:srgbClr val="000000">
                      <a:alpha val="43137"/>
                    </a:srgbClr>
                  </a:outerShdw>
                </a:effectLst>
              </a:rPr>
              <a:t>  11 Caves</a:t>
            </a:r>
          </a:p>
          <a:p>
            <a:pPr>
              <a:buFont typeface="Arial" pitchFamily="34" charset="0"/>
              <a:buChar char="•"/>
            </a:pPr>
            <a:r>
              <a:rPr lang="en-CA" sz="2800" b="1" dirty="0" smtClean="0">
                <a:solidFill>
                  <a:schemeClr val="bg1"/>
                </a:solidFill>
                <a:effectLst>
                  <a:outerShdw blurRad="38100" dist="38100" dir="2700000" algn="tl">
                    <a:srgbClr val="000000">
                      <a:alpha val="43137"/>
                    </a:srgbClr>
                  </a:outerShdw>
                </a:effectLst>
              </a:rPr>
              <a:t>  19000  Fragments</a:t>
            </a:r>
          </a:p>
          <a:p>
            <a:pPr>
              <a:buFont typeface="Arial" pitchFamily="34" charset="0"/>
              <a:buChar char="•"/>
            </a:pPr>
            <a:r>
              <a:rPr lang="en-CA" sz="2800" b="1" dirty="0" smtClean="0">
                <a:solidFill>
                  <a:schemeClr val="bg1"/>
                </a:solidFill>
                <a:effectLst>
                  <a:outerShdw blurRad="38100" dist="38100" dir="2700000" algn="tl">
                    <a:srgbClr val="000000">
                      <a:alpha val="43137"/>
                    </a:srgbClr>
                  </a:outerShdw>
                </a:effectLst>
              </a:rPr>
              <a:t>  800 Scrolls: 200 of which were Biblical</a:t>
            </a:r>
          </a:p>
          <a:p>
            <a:pPr>
              <a:buFont typeface="Arial" pitchFamily="34" charset="0"/>
              <a:buChar char="•"/>
            </a:pPr>
            <a:r>
              <a:rPr lang="en-CA" sz="2800" b="1" dirty="0" smtClean="0">
                <a:solidFill>
                  <a:schemeClr val="bg1"/>
                </a:solidFill>
                <a:effectLst>
                  <a:outerShdw blurRad="38100" dist="38100" dir="2700000" algn="tl">
                    <a:srgbClr val="000000">
                      <a:alpha val="43137"/>
                    </a:srgbClr>
                  </a:outerShdw>
                </a:effectLst>
              </a:rPr>
              <a:t>  4 Materials: skin, papyrus, copper, lead</a:t>
            </a:r>
          </a:p>
          <a:p>
            <a:pPr>
              <a:buFont typeface="Arial" pitchFamily="34" charset="0"/>
              <a:buChar char="•"/>
            </a:pPr>
            <a:r>
              <a:rPr lang="en-CA" sz="2800" b="1" dirty="0" smtClean="0">
                <a:solidFill>
                  <a:schemeClr val="bg1"/>
                </a:solidFill>
                <a:effectLst>
                  <a:outerShdw blurRad="38100" dist="38100" dir="2700000" algn="tl">
                    <a:srgbClr val="000000">
                      <a:alpha val="43137"/>
                    </a:srgbClr>
                  </a:outerShdw>
                </a:effectLst>
              </a:rPr>
              <a:t>  Ancient Hebrew, Hebrew, Aramaic, Greek</a:t>
            </a:r>
          </a:p>
          <a:p>
            <a:pPr>
              <a:buFont typeface="Arial" pitchFamily="34" charset="0"/>
              <a:buChar char="•"/>
            </a:pPr>
            <a:r>
              <a:rPr lang="en-CA" sz="2800" b="1" dirty="0" smtClean="0">
                <a:solidFill>
                  <a:schemeClr val="bg1"/>
                </a:solidFill>
                <a:effectLst>
                  <a:outerShdw blurRad="38100" dist="38100" dir="2700000" algn="tl">
                    <a:srgbClr val="000000">
                      <a:alpha val="43137"/>
                    </a:srgbClr>
                  </a:outerShdw>
                </a:effectLst>
              </a:rPr>
              <a:t>  Discovered between 1947 and 1956</a:t>
            </a:r>
          </a:p>
          <a:p>
            <a:pPr>
              <a:buFont typeface="Arial" pitchFamily="34" charset="0"/>
              <a:buChar char="•"/>
            </a:pPr>
            <a:r>
              <a:rPr lang="en-CA" sz="2800" b="1" dirty="0" smtClean="0">
                <a:solidFill>
                  <a:schemeClr val="bg1"/>
                </a:solidFill>
                <a:effectLst>
                  <a:outerShdw blurRad="38100" dist="38100" dir="2700000" algn="tl">
                    <a:srgbClr val="000000">
                      <a:alpha val="43137"/>
                    </a:srgbClr>
                  </a:outerShdw>
                </a:effectLst>
              </a:rPr>
              <a:t>  Dated as between 1900 and 2200 years old.</a:t>
            </a:r>
          </a:p>
          <a:p>
            <a:endParaRPr lang="en-CA"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Scrolls003"/>
          <p:cNvPicPr>
            <a:picLocks noChangeAspect="1" noChangeArrowheads="1"/>
          </p:cNvPicPr>
          <p:nvPr/>
        </p:nvPicPr>
        <p:blipFill>
          <a:blip r:embed="rId2" cstate="print"/>
          <a:srcRect/>
          <a:stretch>
            <a:fillRect/>
          </a:stretch>
        </p:blipFill>
        <p:spPr bwMode="auto">
          <a:xfrm>
            <a:off x="1403350" y="1196975"/>
            <a:ext cx="5864225" cy="5124450"/>
          </a:xfrm>
          <a:prstGeom prst="rect">
            <a:avLst/>
          </a:prstGeom>
          <a:noFill/>
          <a:ln w="9525">
            <a:noFill/>
            <a:miter lim="800000"/>
            <a:headEnd/>
            <a:tailEnd/>
          </a:ln>
        </p:spPr>
      </p:pic>
      <p:sp>
        <p:nvSpPr>
          <p:cNvPr id="19459" name="Text Box 5"/>
          <p:cNvSpPr txBox="1">
            <a:spLocks noChangeArrowheads="1"/>
          </p:cNvSpPr>
          <p:nvPr/>
        </p:nvSpPr>
        <p:spPr bwMode="auto">
          <a:xfrm>
            <a:off x="1187450" y="620713"/>
            <a:ext cx="6337300" cy="366712"/>
          </a:xfrm>
          <a:prstGeom prst="rect">
            <a:avLst/>
          </a:prstGeom>
          <a:solidFill>
            <a:schemeClr val="accent2"/>
          </a:solidFill>
          <a:ln w="9525">
            <a:noFill/>
            <a:miter lim="800000"/>
            <a:headEnd/>
            <a:tailEnd/>
          </a:ln>
        </p:spPr>
        <p:txBody>
          <a:bodyPr>
            <a:spAutoFit/>
          </a:bodyPr>
          <a:lstStyle/>
          <a:p>
            <a:pPr algn="ctr">
              <a:spcBef>
                <a:spcPct val="50000"/>
              </a:spcBef>
            </a:pPr>
            <a:r>
              <a:rPr lang="en-US">
                <a:solidFill>
                  <a:schemeClr val="bg1"/>
                </a:solidFill>
              </a:rPr>
              <a:t>EXAMPLES OF THE CONDITION OF THE SCROLLS </a:t>
            </a:r>
            <a:endParaRPr lang="en-CA">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3"/>
          <p:cNvSpPr txBox="1">
            <a:spLocks noChangeArrowheads="1"/>
          </p:cNvSpPr>
          <p:nvPr/>
        </p:nvSpPr>
        <p:spPr bwMode="auto">
          <a:xfrm>
            <a:off x="1908175" y="620713"/>
            <a:ext cx="5040313" cy="366712"/>
          </a:xfrm>
          <a:prstGeom prst="rect">
            <a:avLst/>
          </a:prstGeom>
          <a:solidFill>
            <a:schemeClr val="accent2"/>
          </a:solidFill>
          <a:ln w="9525">
            <a:noFill/>
            <a:miter lim="800000"/>
            <a:headEnd/>
            <a:tailEnd/>
          </a:ln>
        </p:spPr>
        <p:txBody>
          <a:bodyPr>
            <a:spAutoFit/>
          </a:bodyPr>
          <a:lstStyle/>
          <a:p>
            <a:pPr algn="ctr">
              <a:spcBef>
                <a:spcPct val="50000"/>
              </a:spcBef>
            </a:pPr>
            <a:r>
              <a:rPr lang="en-US">
                <a:solidFill>
                  <a:schemeClr val="bg1"/>
                </a:solidFill>
              </a:rPr>
              <a:t>THE CONDITION OF THE ISAIAH SCROLL</a:t>
            </a:r>
            <a:endParaRPr lang="en-CA">
              <a:solidFill>
                <a:schemeClr val="bg1"/>
              </a:solidFill>
            </a:endParaRPr>
          </a:p>
        </p:txBody>
      </p:sp>
      <p:pic>
        <p:nvPicPr>
          <p:cNvPr id="20483" name="Picture 4" descr="qum19"/>
          <p:cNvPicPr>
            <a:picLocks noChangeAspect="1" noChangeArrowheads="1"/>
          </p:cNvPicPr>
          <p:nvPr/>
        </p:nvPicPr>
        <p:blipFill>
          <a:blip r:embed="rId2" cstate="print"/>
          <a:srcRect/>
          <a:stretch>
            <a:fillRect/>
          </a:stretch>
        </p:blipFill>
        <p:spPr bwMode="auto">
          <a:xfrm>
            <a:off x="3059113" y="1412875"/>
            <a:ext cx="2587625" cy="4967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5603" name="Oval 5"/>
          <p:cNvSpPr>
            <a:spLocks noChangeArrowheads="1"/>
          </p:cNvSpPr>
          <p:nvPr/>
        </p:nvSpPr>
        <p:spPr bwMode="auto">
          <a:xfrm>
            <a:off x="7019925" y="476250"/>
            <a:ext cx="720725" cy="647700"/>
          </a:xfrm>
          <a:prstGeom prst="ellipse">
            <a:avLst/>
          </a:prstGeom>
          <a:noFill/>
          <a:ln w="76200">
            <a:solidFill>
              <a:srgbClr val="FF0000"/>
            </a:solidFill>
            <a:round/>
            <a:headEnd/>
            <a:tailEnd/>
          </a:ln>
        </p:spPr>
        <p:txBody>
          <a:bodyPr wrap="none" anchor="ctr"/>
          <a:lstStyle/>
          <a:p>
            <a:endParaRPr lang="en-US"/>
          </a:p>
        </p:txBody>
      </p:sp>
      <p:sp>
        <p:nvSpPr>
          <p:cNvPr id="25604" name="Oval 6"/>
          <p:cNvSpPr>
            <a:spLocks noChangeArrowheads="1"/>
          </p:cNvSpPr>
          <p:nvPr/>
        </p:nvSpPr>
        <p:spPr bwMode="auto">
          <a:xfrm>
            <a:off x="6156325" y="4437063"/>
            <a:ext cx="720725" cy="647700"/>
          </a:xfrm>
          <a:prstGeom prst="ellipse">
            <a:avLst/>
          </a:prstGeom>
          <a:noFill/>
          <a:ln w="76200">
            <a:solidFill>
              <a:srgbClr val="FF0000"/>
            </a:solidFill>
            <a:round/>
            <a:headEnd/>
            <a:tailEnd/>
          </a:ln>
        </p:spPr>
        <p:txBody>
          <a:bodyPr wrap="none" anchor="ctr"/>
          <a:lstStyle/>
          <a:p>
            <a:endParaRPr lang="en-US"/>
          </a:p>
        </p:txBody>
      </p:sp>
      <p:sp>
        <p:nvSpPr>
          <p:cNvPr id="25605" name="Text Box 7"/>
          <p:cNvSpPr txBox="1">
            <a:spLocks noChangeArrowheads="1"/>
          </p:cNvSpPr>
          <p:nvPr/>
        </p:nvSpPr>
        <p:spPr bwMode="auto">
          <a:xfrm>
            <a:off x="684213" y="5876925"/>
            <a:ext cx="7704137" cy="366713"/>
          </a:xfrm>
          <a:prstGeom prst="rect">
            <a:avLst/>
          </a:prstGeom>
          <a:solidFill>
            <a:schemeClr val="accent2"/>
          </a:solidFill>
          <a:ln w="9525">
            <a:noFill/>
            <a:miter lim="800000"/>
            <a:headEnd/>
            <a:tailEnd/>
          </a:ln>
        </p:spPr>
        <p:txBody>
          <a:bodyPr>
            <a:spAutoFit/>
          </a:bodyPr>
          <a:lstStyle/>
          <a:p>
            <a:pPr algn="ctr">
              <a:spcBef>
                <a:spcPct val="50000"/>
              </a:spcBef>
            </a:pPr>
            <a:r>
              <a:rPr lang="en-US">
                <a:solidFill>
                  <a:schemeClr val="bg1"/>
                </a:solidFill>
              </a:rPr>
              <a:t>OUR AREAS OF INTEREST NEAR THE SHORE OF THE DEAD SEA</a:t>
            </a:r>
            <a:endParaRPr lang="en-CA">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hidden="1"/>
          <p:cNvSpPr>
            <a:spLocks noGrp="1" noChangeArrowheads="1"/>
          </p:cNvSpPr>
          <p:nvPr>
            <p:ph type="title"/>
          </p:nvPr>
        </p:nvSpPr>
        <p:spPr/>
        <p:txBody>
          <a:bodyPr/>
          <a:lstStyle/>
          <a:p>
            <a:endParaRPr lang="en-US" smtClean="0"/>
          </a:p>
        </p:txBody>
      </p:sp>
      <p:pic>
        <p:nvPicPr>
          <p:cNvPr id="26627" name="Picture 3" descr="E:\Todd Sites\0 Adds\4 Judah\df\Dead Sea\sr\Dead Sea shoreline2, df 022702.jpg"/>
          <p:cNvPicPr preferRelativeResize="0">
            <a:picLocks noChangeAspect="1" noChangeArrowheads="1"/>
          </p:cNvPicPr>
          <p:nvPr>
            <p:custDataLst>
              <p:tags r:id="rId1"/>
            </p:custDataLst>
          </p:nvPr>
        </p:nvPicPr>
        <p:blipFill>
          <a:blip r:embed="rId3" cstate="print"/>
          <a:srcRect/>
          <a:stretch>
            <a:fillRect/>
          </a:stretch>
        </p:blipFill>
        <p:spPr bwMode="auto">
          <a:xfrm>
            <a:off x="0" y="0"/>
            <a:ext cx="9144000" cy="6126163"/>
          </a:xfrm>
          <a:prstGeom prst="rect">
            <a:avLst/>
          </a:prstGeom>
          <a:noFill/>
          <a:ln w="9525">
            <a:noFill/>
            <a:miter lim="800000"/>
            <a:headEnd/>
            <a:tailEnd/>
          </a:ln>
        </p:spPr>
      </p:pic>
      <p:sp>
        <p:nvSpPr>
          <p:cNvPr id="26628" name="Text Box 4"/>
          <p:cNvSpPr txBox="1">
            <a:spLocks noChangeArrowheads="1"/>
          </p:cNvSpPr>
          <p:nvPr/>
        </p:nvSpPr>
        <p:spPr bwMode="auto">
          <a:xfrm>
            <a:off x="0" y="6324600"/>
            <a:ext cx="9144000" cy="457200"/>
          </a:xfrm>
          <a:prstGeom prst="rect">
            <a:avLst/>
          </a:prstGeom>
          <a:noFill/>
          <a:ln w="9525">
            <a:noFill/>
            <a:miter lim="800000"/>
            <a:headEnd/>
            <a:tailEnd/>
          </a:ln>
        </p:spPr>
        <p:txBody>
          <a:bodyPr/>
          <a:lstStyle/>
          <a:p>
            <a:pPr algn="ctr"/>
            <a:r>
              <a:rPr lang="en-US">
                <a:cs typeface="Times New Roman" charset="0"/>
              </a:rPr>
              <a:t>Dead Sea shoreline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hidden="1"/>
          <p:cNvSpPr>
            <a:spLocks noGrp="1" noChangeArrowheads="1"/>
          </p:cNvSpPr>
          <p:nvPr>
            <p:ph type="title"/>
          </p:nvPr>
        </p:nvSpPr>
        <p:spPr/>
        <p:txBody>
          <a:bodyPr/>
          <a:lstStyle/>
          <a:p>
            <a:endParaRPr lang="en-US" smtClean="0"/>
          </a:p>
        </p:txBody>
      </p:sp>
      <p:pic>
        <p:nvPicPr>
          <p:cNvPr id="27651" name="Picture 3" descr="E:\Todd Sites\0 Adds\4 Judah\df\Dead Sea\sr\Dead Sea man floating, df 111101.jpg"/>
          <p:cNvPicPr preferRelativeResize="0">
            <a:picLocks noChangeAspect="1" noChangeArrowheads="1"/>
          </p:cNvPicPr>
          <p:nvPr>
            <p:custDataLst>
              <p:tags r:id="rId1"/>
            </p:custDataLst>
          </p:nvPr>
        </p:nvPicPr>
        <p:blipFill>
          <a:blip r:embed="rId3" cstate="print"/>
          <a:srcRect/>
          <a:stretch>
            <a:fillRect/>
          </a:stretch>
        </p:blipFill>
        <p:spPr bwMode="auto">
          <a:xfrm>
            <a:off x="0" y="0"/>
            <a:ext cx="9144000" cy="6126163"/>
          </a:xfrm>
          <a:prstGeom prst="rect">
            <a:avLst/>
          </a:prstGeom>
          <a:noFill/>
          <a:ln w="9525">
            <a:noFill/>
            <a:miter lim="800000"/>
            <a:headEnd/>
            <a:tailEnd/>
          </a:ln>
        </p:spPr>
      </p:pic>
      <p:sp>
        <p:nvSpPr>
          <p:cNvPr id="27652" name="Text Box 4"/>
          <p:cNvSpPr txBox="1">
            <a:spLocks noChangeArrowheads="1"/>
          </p:cNvSpPr>
          <p:nvPr/>
        </p:nvSpPr>
        <p:spPr bwMode="auto">
          <a:xfrm>
            <a:off x="0" y="6248400"/>
            <a:ext cx="9144000" cy="457200"/>
          </a:xfrm>
          <a:prstGeom prst="rect">
            <a:avLst/>
          </a:prstGeom>
          <a:noFill/>
          <a:ln w="9525">
            <a:noFill/>
            <a:miter lim="800000"/>
            <a:headEnd/>
            <a:tailEnd/>
          </a:ln>
        </p:spPr>
        <p:txBody>
          <a:bodyPr/>
          <a:lstStyle/>
          <a:p>
            <a:pPr algn="ctr"/>
            <a:r>
              <a:rPr lang="en-US">
                <a:cs typeface="Times New Roman" charset="0"/>
              </a:rPr>
              <a:t>Dead Sea man floating</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Dead Sea cliffs aerial north of En Gedi, tb q010703"/>
          <p:cNvPicPr>
            <a:picLocks noChangeAspect="1" noChangeArrowheads="1"/>
          </p:cNvPicPr>
          <p:nvPr/>
        </p:nvPicPr>
        <p:blipFill>
          <a:blip r:embed="rId2" cstate="print"/>
          <a:srcRect/>
          <a:stretch>
            <a:fillRect/>
          </a:stretch>
        </p:blipFill>
        <p:spPr bwMode="auto">
          <a:xfrm>
            <a:off x="0" y="3175"/>
            <a:ext cx="9144000" cy="6854825"/>
          </a:xfrm>
          <a:prstGeom prst="rect">
            <a:avLst/>
          </a:prstGeom>
          <a:noFill/>
          <a:ln w="9525">
            <a:noFill/>
            <a:miter lim="800000"/>
            <a:headEnd/>
            <a:tailEnd/>
          </a:ln>
        </p:spPr>
      </p:pic>
      <p:sp>
        <p:nvSpPr>
          <p:cNvPr id="29699" name="Text Box 4"/>
          <p:cNvSpPr txBox="1">
            <a:spLocks noChangeArrowheads="1"/>
          </p:cNvSpPr>
          <p:nvPr/>
        </p:nvSpPr>
        <p:spPr bwMode="auto">
          <a:xfrm>
            <a:off x="755650" y="765175"/>
            <a:ext cx="7704138" cy="366713"/>
          </a:xfrm>
          <a:prstGeom prst="rect">
            <a:avLst/>
          </a:prstGeom>
          <a:solidFill>
            <a:schemeClr val="accent2"/>
          </a:solidFill>
          <a:ln w="9525">
            <a:noFill/>
            <a:miter lim="800000"/>
            <a:headEnd/>
            <a:tailEnd/>
          </a:ln>
        </p:spPr>
        <p:txBody>
          <a:bodyPr>
            <a:spAutoFit/>
          </a:bodyPr>
          <a:lstStyle/>
          <a:p>
            <a:pPr algn="ctr">
              <a:spcBef>
                <a:spcPct val="50000"/>
              </a:spcBef>
            </a:pPr>
            <a:r>
              <a:rPr lang="en-US">
                <a:solidFill>
                  <a:schemeClr val="bg1"/>
                </a:solidFill>
              </a:rPr>
              <a:t>THE NORTH-WEST SHORE LINE OF THE DEAD SEA</a:t>
            </a:r>
            <a:endParaRPr lang="en-CA">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Qumran area aerial from west, tb q010703"/>
          <p:cNvPicPr>
            <a:picLocks noGrp="1" noChangeAspect="1" noChangeArrowheads="1"/>
          </p:cNvPicPr>
          <p:nvPr>
            <p:ph idx="1"/>
          </p:nvPr>
        </p:nvPicPr>
        <p:blipFill>
          <a:blip r:embed="rId2" cstate="print"/>
          <a:srcRect/>
          <a:stretch>
            <a:fillRect/>
          </a:stretch>
        </p:blipFill>
        <p:spPr>
          <a:xfrm>
            <a:off x="0" y="0"/>
            <a:ext cx="9505950" cy="7126288"/>
          </a:xfrm>
          <a:noFill/>
        </p:spPr>
      </p:pic>
      <p:sp>
        <p:nvSpPr>
          <p:cNvPr id="30723" name="Oval 8"/>
          <p:cNvSpPr>
            <a:spLocks noChangeArrowheads="1"/>
          </p:cNvSpPr>
          <p:nvPr/>
        </p:nvSpPr>
        <p:spPr bwMode="auto">
          <a:xfrm>
            <a:off x="3276600" y="1484313"/>
            <a:ext cx="2447925" cy="1944687"/>
          </a:xfrm>
          <a:prstGeom prst="ellipse">
            <a:avLst/>
          </a:prstGeom>
          <a:noFill/>
          <a:ln w="76200">
            <a:solidFill>
              <a:srgbClr val="FFFF00"/>
            </a:solidFill>
            <a:round/>
            <a:headEnd/>
            <a:tailEnd/>
          </a:ln>
        </p:spPr>
        <p:txBody>
          <a:bodyPr wrap="none" anchor="ctr"/>
          <a:lstStyle/>
          <a:p>
            <a:endParaRPr lang="en-US"/>
          </a:p>
        </p:txBody>
      </p:sp>
      <p:sp>
        <p:nvSpPr>
          <p:cNvPr id="30724" name="Text Box 11"/>
          <p:cNvSpPr txBox="1">
            <a:spLocks noChangeArrowheads="1"/>
          </p:cNvSpPr>
          <p:nvPr/>
        </p:nvSpPr>
        <p:spPr bwMode="auto">
          <a:xfrm>
            <a:off x="827088" y="4581525"/>
            <a:ext cx="7704137" cy="396875"/>
          </a:xfrm>
          <a:prstGeom prst="rect">
            <a:avLst/>
          </a:prstGeom>
          <a:solidFill>
            <a:schemeClr val="accent2"/>
          </a:solidFill>
          <a:ln w="9525">
            <a:noFill/>
            <a:miter lim="800000"/>
            <a:headEnd/>
            <a:tailEnd/>
          </a:ln>
        </p:spPr>
        <p:txBody>
          <a:bodyPr>
            <a:spAutoFit/>
          </a:bodyPr>
          <a:lstStyle/>
          <a:p>
            <a:pPr algn="ctr">
              <a:spcBef>
                <a:spcPct val="50000"/>
              </a:spcBef>
            </a:pPr>
            <a:r>
              <a:rPr lang="en-US" sz="2000">
                <a:solidFill>
                  <a:schemeClr val="bg1"/>
                </a:solidFill>
              </a:rPr>
              <a:t>QUMRAN: LOCATION OF THE ANCIENT CIVILIZATION</a:t>
            </a:r>
            <a:endParaRPr lang="en-CA" sz="200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Qumran aerial from west, tb q010703"/>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31747" name="Text Box 6"/>
          <p:cNvSpPr txBox="1">
            <a:spLocks noChangeArrowheads="1"/>
          </p:cNvSpPr>
          <p:nvPr/>
        </p:nvSpPr>
        <p:spPr bwMode="auto">
          <a:xfrm>
            <a:off x="4500563" y="2997200"/>
            <a:ext cx="3240087" cy="519113"/>
          </a:xfrm>
          <a:prstGeom prst="rect">
            <a:avLst/>
          </a:prstGeom>
          <a:solidFill>
            <a:schemeClr val="accent2"/>
          </a:solidFill>
          <a:ln w="9525">
            <a:noFill/>
            <a:miter lim="800000"/>
            <a:headEnd/>
            <a:tailEnd/>
          </a:ln>
        </p:spPr>
        <p:txBody>
          <a:bodyPr>
            <a:spAutoFit/>
          </a:bodyPr>
          <a:lstStyle/>
          <a:p>
            <a:pPr algn="ctr">
              <a:spcBef>
                <a:spcPct val="50000"/>
              </a:spcBef>
            </a:pPr>
            <a:r>
              <a:rPr lang="en-US" sz="2800" b="1">
                <a:solidFill>
                  <a:schemeClr val="bg1"/>
                </a:solidFill>
                <a:latin typeface="Tahoma" pitchFamily="34" charset="0"/>
              </a:rPr>
              <a:t>Khirbet Qumran</a:t>
            </a:r>
            <a:endParaRPr lang="en-CA" sz="2800" b="1">
              <a:solidFill>
                <a:schemeClr val="bg1"/>
              </a:solidFill>
              <a:latin typeface="Tahoma"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Grp="1" noChangeArrowheads="1"/>
          </p:cNvSpPr>
          <p:nvPr>
            <p:ph type="title"/>
          </p:nvPr>
        </p:nvSpPr>
        <p:spPr/>
        <p:txBody>
          <a:bodyPr/>
          <a:lstStyle/>
          <a:p>
            <a:pPr eaLnBrk="1" hangingPunct="1"/>
            <a:endParaRPr lang="en-US" smtClean="0"/>
          </a:p>
        </p:txBody>
      </p:sp>
      <p:pic>
        <p:nvPicPr>
          <p:cNvPr id="32771" name="Picture 4" descr="Israel 2004-3 019"/>
          <p:cNvPicPr>
            <a:picLocks noGrp="1" noChangeAspect="1" noChangeArrowheads="1"/>
          </p:cNvPicPr>
          <p:nvPr>
            <p:ph idx="1"/>
          </p:nvPr>
        </p:nvPicPr>
        <p:blipFill>
          <a:blip r:embed="rId2" cstate="print"/>
          <a:srcRect/>
          <a:stretch>
            <a:fillRect/>
          </a:stretch>
        </p:blipFill>
        <p:spPr>
          <a:xfrm>
            <a:off x="0" y="0"/>
            <a:ext cx="9144000" cy="6858000"/>
          </a:xfrm>
          <a:noFill/>
        </p:spPr>
      </p:pic>
      <p:sp>
        <p:nvSpPr>
          <p:cNvPr id="57351" name="Text Box 7"/>
          <p:cNvSpPr txBox="1">
            <a:spLocks noChangeArrowheads="1"/>
          </p:cNvSpPr>
          <p:nvPr/>
        </p:nvSpPr>
        <p:spPr bwMode="auto">
          <a:xfrm>
            <a:off x="1116013" y="5300663"/>
            <a:ext cx="6696075" cy="1373187"/>
          </a:xfrm>
          <a:prstGeom prst="rect">
            <a:avLst/>
          </a:prstGeom>
          <a:solidFill>
            <a:schemeClr val="accent2"/>
          </a:solidFill>
          <a:ln w="9525">
            <a:noFill/>
            <a:miter lim="800000"/>
            <a:headEnd/>
            <a:tailEnd/>
          </a:ln>
          <a:effectLst>
            <a:outerShdw dist="35921" dir="2700000" algn="ctr" rotWithShape="0">
              <a:schemeClr val="tx1"/>
            </a:outerShdw>
          </a:effectLst>
        </p:spPr>
        <p:txBody>
          <a:bodyPr>
            <a:spAutoFit/>
          </a:bodyPr>
          <a:lstStyle/>
          <a:p>
            <a:pPr algn="ctr">
              <a:spcBef>
                <a:spcPct val="50000"/>
              </a:spcBef>
              <a:defRPr/>
            </a:pPr>
            <a:r>
              <a:rPr lang="en-US" sz="2800" b="1">
                <a:solidFill>
                  <a:schemeClr val="bg1"/>
                </a:solidFill>
                <a:effectLst>
                  <a:outerShdw blurRad="38100" dist="38100" dir="2700000" algn="tl">
                    <a:srgbClr val="000000"/>
                  </a:outerShdw>
                </a:effectLst>
                <a:latin typeface="Tahoma" pitchFamily="34" charset="0"/>
              </a:rPr>
              <a:t>Cave 4 – Site of 15,000 fragments originating from many hundreds of composite texts.</a:t>
            </a:r>
            <a:endParaRPr lang="en-CA" sz="2800" b="1">
              <a:solidFill>
                <a:schemeClr val="bg1"/>
              </a:solidFill>
              <a:effectLst>
                <a:outerShdw blurRad="38100" dist="38100" dir="2700000" algn="tl">
                  <a:srgbClr val="000000"/>
                </a:outerShdw>
              </a:effectLst>
              <a:latin typeface="Tahoma"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descr="Israel 2004-3 006"/>
          <p:cNvPicPr>
            <a:picLocks noChangeAspect="1" noChangeArrowheads="1"/>
          </p:cNvPicPr>
          <p:nvPr/>
        </p:nvPicPr>
        <p:blipFill>
          <a:blip r:embed="rId2" cstate="print"/>
          <a:srcRect/>
          <a:stretch>
            <a:fillRect/>
          </a:stretch>
        </p:blipFill>
        <p:spPr bwMode="auto">
          <a:xfrm>
            <a:off x="-1198563" y="-898525"/>
            <a:ext cx="11541126" cy="8656638"/>
          </a:xfrm>
          <a:prstGeom prst="rect">
            <a:avLst/>
          </a:prstGeom>
          <a:noFill/>
          <a:ln w="9525">
            <a:noFill/>
            <a:miter lim="800000"/>
            <a:headEnd/>
            <a:tailEnd/>
          </a:ln>
        </p:spPr>
      </p:pic>
      <p:sp>
        <p:nvSpPr>
          <p:cNvPr id="33795" name="Text Box 5"/>
          <p:cNvSpPr txBox="1">
            <a:spLocks noChangeArrowheads="1"/>
          </p:cNvSpPr>
          <p:nvPr/>
        </p:nvSpPr>
        <p:spPr bwMode="auto">
          <a:xfrm>
            <a:off x="755650" y="765175"/>
            <a:ext cx="7704138" cy="396875"/>
          </a:xfrm>
          <a:prstGeom prst="rect">
            <a:avLst/>
          </a:prstGeom>
          <a:solidFill>
            <a:schemeClr val="accent2"/>
          </a:solidFill>
          <a:ln w="9525">
            <a:noFill/>
            <a:miter lim="800000"/>
            <a:headEnd/>
            <a:tailEnd/>
          </a:ln>
        </p:spPr>
        <p:txBody>
          <a:bodyPr>
            <a:spAutoFit/>
          </a:bodyPr>
          <a:lstStyle/>
          <a:p>
            <a:pPr algn="ctr">
              <a:spcBef>
                <a:spcPct val="50000"/>
              </a:spcBef>
            </a:pPr>
            <a:r>
              <a:rPr lang="en-US" sz="2000">
                <a:solidFill>
                  <a:schemeClr val="bg1"/>
                </a:solidFill>
              </a:rPr>
              <a:t>FILMING AT THE SITE OF THE CAVES AT QUMRAN</a:t>
            </a:r>
            <a:endParaRPr lang="en-CA" sz="200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Israel 2004-3 019"/>
          <p:cNvPicPr>
            <a:picLocks noChangeAspect="1" noChangeArrowheads="1"/>
          </p:cNvPicPr>
          <p:nvPr/>
        </p:nvPicPr>
        <p:blipFill>
          <a:blip r:embed="rId2" cstate="print">
            <a:lum bright="-30000"/>
          </a:blip>
          <a:srcRect/>
          <a:stretch>
            <a:fillRect/>
          </a:stretch>
        </p:blipFill>
        <p:spPr bwMode="auto">
          <a:xfrm>
            <a:off x="0" y="0"/>
            <a:ext cx="9144000" cy="6858000"/>
          </a:xfrm>
          <a:prstGeom prst="rect">
            <a:avLst/>
          </a:prstGeom>
          <a:noFill/>
          <a:ln w="9525">
            <a:noFill/>
            <a:miter lim="800000"/>
            <a:headEnd/>
            <a:tailEnd/>
          </a:ln>
        </p:spPr>
      </p:pic>
      <p:sp>
        <p:nvSpPr>
          <p:cNvPr id="4" name="TextBox 3"/>
          <p:cNvSpPr txBox="1"/>
          <p:nvPr/>
        </p:nvSpPr>
        <p:spPr>
          <a:xfrm>
            <a:off x="683568" y="404664"/>
            <a:ext cx="7704856" cy="6617196"/>
          </a:xfrm>
          <a:prstGeom prst="rect">
            <a:avLst/>
          </a:prstGeom>
          <a:noFill/>
        </p:spPr>
        <p:txBody>
          <a:bodyPr wrap="square" rtlCol="0">
            <a:spAutoFit/>
          </a:bodyPr>
          <a:lstStyle/>
          <a:p>
            <a:pPr algn="ctr"/>
            <a:r>
              <a:rPr lang="en-CA" sz="3200" b="1" dirty="0">
                <a:solidFill>
                  <a:schemeClr val="bg1"/>
                </a:solidFill>
                <a:latin typeface="Tahoma" pitchFamily="34" charset="0"/>
              </a:rPr>
              <a:t>Isaiah 43:9-10</a:t>
            </a:r>
          </a:p>
          <a:p>
            <a:pPr algn="ctr"/>
            <a:endParaRPr lang="en-CA" sz="2800" b="1" dirty="0">
              <a:solidFill>
                <a:srgbClr val="FFFF00"/>
              </a:solidFill>
              <a:latin typeface="Tahoma" pitchFamily="34" charset="0"/>
            </a:endParaRPr>
          </a:p>
          <a:p>
            <a:pPr algn="ctr"/>
            <a:r>
              <a:rPr lang="en-CA" sz="2800" dirty="0">
                <a:solidFill>
                  <a:schemeClr val="bg1"/>
                </a:solidFill>
                <a:latin typeface="Tahoma" pitchFamily="34" charset="0"/>
              </a:rPr>
              <a:t>Let all the nations be gathered together, and let the people be assembled: who among them can declare this, and </a:t>
            </a:r>
            <a:r>
              <a:rPr lang="en-CA" sz="2800" dirty="0" err="1">
                <a:solidFill>
                  <a:schemeClr val="bg1"/>
                </a:solidFill>
                <a:latin typeface="Tahoma" pitchFamily="34" charset="0"/>
              </a:rPr>
              <a:t>shew</a:t>
            </a:r>
            <a:r>
              <a:rPr lang="en-CA" sz="2800" dirty="0">
                <a:solidFill>
                  <a:schemeClr val="bg1"/>
                </a:solidFill>
                <a:latin typeface="Tahoma" pitchFamily="34" charset="0"/>
              </a:rPr>
              <a:t> us former things? let them bring forth their witnesses, that they may be justified: or let them hear, and say, It is truth.</a:t>
            </a:r>
          </a:p>
          <a:p>
            <a:pPr algn="ctr"/>
            <a:endParaRPr lang="en-CA" sz="2800" b="1" dirty="0">
              <a:solidFill>
                <a:schemeClr val="bg1"/>
              </a:solidFill>
              <a:latin typeface="Tahoma" pitchFamily="34" charset="0"/>
            </a:endParaRPr>
          </a:p>
          <a:p>
            <a:pPr algn="ctr"/>
            <a:r>
              <a:rPr lang="en-CA" sz="2800" b="1" dirty="0">
                <a:solidFill>
                  <a:srgbClr val="FFFF00"/>
                </a:solidFill>
                <a:latin typeface="Tahoma" pitchFamily="34" charset="0"/>
              </a:rPr>
              <a:t>Ye are my witnesses</a:t>
            </a:r>
            <a:r>
              <a:rPr lang="en-CA" sz="2800" b="1" dirty="0">
                <a:solidFill>
                  <a:schemeClr val="bg1"/>
                </a:solidFill>
                <a:latin typeface="Tahoma" pitchFamily="34" charset="0"/>
              </a:rPr>
              <a:t>, </a:t>
            </a:r>
            <a:r>
              <a:rPr lang="en-CA" sz="2800" dirty="0" err="1">
                <a:solidFill>
                  <a:schemeClr val="bg1"/>
                </a:solidFill>
                <a:latin typeface="Tahoma" pitchFamily="34" charset="0"/>
              </a:rPr>
              <a:t>saith</a:t>
            </a:r>
            <a:r>
              <a:rPr lang="en-CA" sz="2800" dirty="0">
                <a:solidFill>
                  <a:schemeClr val="bg1"/>
                </a:solidFill>
                <a:latin typeface="Tahoma" pitchFamily="34" charset="0"/>
              </a:rPr>
              <a:t> YHWH, and my servant whom I have chosen: that ye may know and believe me, and understand that I am he: before me there was no God formed, neither shall there be after me.</a:t>
            </a:r>
          </a:p>
          <a:p>
            <a:pPr algn="ctr"/>
            <a:endParaRPr lang="en-CA" sz="2800" b="1" dirty="0">
              <a:solidFill>
                <a:schemeClr val="bg1"/>
              </a:solidFill>
              <a:latin typeface="Tahoma" pitchFamily="34" charset="0"/>
            </a:endParaRPr>
          </a:p>
        </p:txBody>
      </p:sp>
    </p:spTree>
    <p:extLst>
      <p:ext uri="{BB962C8B-B14F-4D97-AF65-F5344CB8AC3E}">
        <p14:creationId xmlns:p14="http://schemas.microsoft.com/office/powerpoint/2010/main" val="10368523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hidden="1"/>
          <p:cNvSpPr>
            <a:spLocks noGrp="1" noChangeArrowheads="1"/>
          </p:cNvSpPr>
          <p:nvPr>
            <p:ph type="title"/>
          </p:nvPr>
        </p:nvSpPr>
        <p:spPr/>
        <p:txBody>
          <a:bodyPr/>
          <a:lstStyle/>
          <a:p>
            <a:endParaRPr lang="en-US" smtClean="0"/>
          </a:p>
        </p:txBody>
      </p:sp>
      <p:pic>
        <p:nvPicPr>
          <p:cNvPr id="36867" name="Picture 3" descr="D:\0Adds\3 Judah adds\040900 Dead Sea day adds\sr\Ibex at En Gedi2, tb n040900 sr.jpg"/>
          <p:cNvPicPr preferRelativeResize="0">
            <a:picLocks noChangeAspect="1" noChangeArrowheads="1"/>
          </p:cNvPicPr>
          <p:nvPr>
            <p:custDataLst>
              <p:tags r:id="rId1"/>
            </p:custDataLst>
          </p:nvPr>
        </p:nvPicPr>
        <p:blipFill>
          <a:blip r:embed="rId3" cstate="print"/>
          <a:srcRect/>
          <a:stretch>
            <a:fillRect/>
          </a:stretch>
        </p:blipFill>
        <p:spPr bwMode="auto">
          <a:xfrm>
            <a:off x="-31750" y="-23813"/>
            <a:ext cx="9207500" cy="6905626"/>
          </a:xfrm>
          <a:prstGeom prst="rect">
            <a:avLst/>
          </a:prstGeom>
          <a:noFill/>
          <a:ln w="101600" cmpd="thinThick">
            <a:noFill/>
            <a:miter lim="800000"/>
            <a:headEnd/>
            <a:tailEnd/>
          </a:ln>
        </p:spPr>
      </p:pic>
      <p:sp>
        <p:nvSpPr>
          <p:cNvPr id="36868" name="Text Box 4"/>
          <p:cNvSpPr txBox="1">
            <a:spLocks noChangeArrowheads="1"/>
          </p:cNvSpPr>
          <p:nvPr/>
        </p:nvSpPr>
        <p:spPr bwMode="auto">
          <a:xfrm>
            <a:off x="685800" y="6229350"/>
            <a:ext cx="7772400" cy="457200"/>
          </a:xfrm>
          <a:prstGeom prst="rect">
            <a:avLst/>
          </a:prstGeom>
          <a:noFill/>
          <a:ln w="9525">
            <a:noFill/>
            <a:miter lim="800000"/>
            <a:headEnd/>
            <a:tailEnd/>
          </a:ln>
        </p:spPr>
        <p:txBody>
          <a:bodyPr/>
          <a:lstStyle/>
          <a:p>
            <a:pPr algn="ctr"/>
            <a:r>
              <a:rPr lang="en-US"/>
              <a:t>Ibex at En Gedi</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Dead Sea aerial from northwest, tb q010703"/>
          <p:cNvPicPr>
            <a:picLocks noChangeAspect="1" noChangeArrowheads="1"/>
          </p:cNvPicPr>
          <p:nvPr/>
        </p:nvPicPr>
        <p:blipFill>
          <a:blip r:embed="rId2" cstate="print"/>
          <a:srcRect/>
          <a:stretch>
            <a:fillRect/>
          </a:stretch>
        </p:blipFill>
        <p:spPr bwMode="auto">
          <a:xfrm>
            <a:off x="0" y="0"/>
            <a:ext cx="9144000" cy="6856413"/>
          </a:xfrm>
          <a:prstGeom prst="rect">
            <a:avLst/>
          </a:prstGeom>
          <a:noFill/>
          <a:ln w="9525">
            <a:noFill/>
            <a:miter lim="800000"/>
            <a:headEnd/>
            <a:tailEnd/>
          </a:ln>
        </p:spPr>
      </p:pic>
      <p:sp>
        <p:nvSpPr>
          <p:cNvPr id="34819" name="Text Box 3"/>
          <p:cNvSpPr txBox="1">
            <a:spLocks noChangeArrowheads="1"/>
          </p:cNvSpPr>
          <p:nvPr/>
        </p:nvSpPr>
        <p:spPr bwMode="auto">
          <a:xfrm>
            <a:off x="755650" y="765175"/>
            <a:ext cx="7704138" cy="396875"/>
          </a:xfrm>
          <a:prstGeom prst="rect">
            <a:avLst/>
          </a:prstGeom>
          <a:solidFill>
            <a:schemeClr val="accent2"/>
          </a:solidFill>
          <a:ln w="9525">
            <a:noFill/>
            <a:miter lim="800000"/>
            <a:headEnd/>
            <a:tailEnd/>
          </a:ln>
        </p:spPr>
        <p:txBody>
          <a:bodyPr>
            <a:spAutoFit/>
          </a:bodyPr>
          <a:lstStyle/>
          <a:p>
            <a:pPr algn="ctr">
              <a:spcBef>
                <a:spcPct val="50000"/>
              </a:spcBef>
            </a:pPr>
            <a:r>
              <a:rPr lang="en-US" sz="2000">
                <a:solidFill>
                  <a:schemeClr val="bg1"/>
                </a:solidFill>
              </a:rPr>
              <a:t>THE NORTH-WEST SHORE LINE OF THE DEAD SEA</a:t>
            </a:r>
            <a:endParaRPr lang="en-CA" sz="2000">
              <a:solidFill>
                <a:schemeClr val="bg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5" descr="Qumran cliffs of scroll caves aerial, tb q010703"/>
          <p:cNvPicPr>
            <a:picLocks noChangeAspect="1" noChangeArrowheads="1"/>
          </p:cNvPicPr>
          <p:nvPr/>
        </p:nvPicPr>
        <p:blipFill>
          <a:blip r:embed="rId2" cstate="print"/>
          <a:srcRect/>
          <a:stretch>
            <a:fillRect/>
          </a:stretch>
        </p:blipFill>
        <p:spPr bwMode="auto">
          <a:xfrm>
            <a:off x="0" y="-34925"/>
            <a:ext cx="9144000" cy="6892925"/>
          </a:xfrm>
          <a:prstGeom prst="rect">
            <a:avLst/>
          </a:prstGeom>
          <a:noFill/>
          <a:ln w="9525">
            <a:noFill/>
            <a:miter lim="800000"/>
            <a:headEnd/>
            <a:tailEnd/>
          </a:ln>
        </p:spPr>
      </p:pic>
      <p:sp>
        <p:nvSpPr>
          <p:cNvPr id="35843" name="Text Box 6"/>
          <p:cNvSpPr txBox="1">
            <a:spLocks noChangeArrowheads="1"/>
          </p:cNvSpPr>
          <p:nvPr/>
        </p:nvSpPr>
        <p:spPr bwMode="auto">
          <a:xfrm>
            <a:off x="755650" y="765175"/>
            <a:ext cx="7704138" cy="396875"/>
          </a:xfrm>
          <a:prstGeom prst="rect">
            <a:avLst/>
          </a:prstGeom>
          <a:solidFill>
            <a:schemeClr val="accent2"/>
          </a:solidFill>
          <a:ln w="9525">
            <a:noFill/>
            <a:miter lim="800000"/>
            <a:headEnd/>
            <a:tailEnd/>
          </a:ln>
        </p:spPr>
        <p:txBody>
          <a:bodyPr>
            <a:spAutoFit/>
          </a:bodyPr>
          <a:lstStyle/>
          <a:p>
            <a:pPr algn="ctr">
              <a:spcBef>
                <a:spcPct val="50000"/>
              </a:spcBef>
            </a:pPr>
            <a:r>
              <a:rPr lang="en-US" sz="2000" dirty="0">
                <a:solidFill>
                  <a:schemeClr val="bg1"/>
                </a:solidFill>
              </a:rPr>
              <a:t>LOCATION OF </a:t>
            </a:r>
            <a:r>
              <a:rPr lang="en-US" sz="2000" dirty="0" smtClean="0">
                <a:solidFill>
                  <a:schemeClr val="bg1"/>
                </a:solidFill>
              </a:rPr>
              <a:t>CAVE 1 - THIS </a:t>
            </a:r>
            <a:r>
              <a:rPr lang="en-US" sz="2000" dirty="0">
                <a:solidFill>
                  <a:schemeClr val="bg1"/>
                </a:solidFill>
              </a:rPr>
              <a:t>MADE THE AREA FAMOUS</a:t>
            </a:r>
            <a:endParaRPr lang="en-CA" sz="2000" dirty="0">
              <a:solidFill>
                <a:schemeClr val="bg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3" descr="Qumran cliffs of scroll caves aerial, tb q010703"/>
          <p:cNvPicPr>
            <a:picLocks noChangeAspect="1" noChangeArrowheads="1"/>
          </p:cNvPicPr>
          <p:nvPr/>
        </p:nvPicPr>
        <p:blipFill>
          <a:blip r:embed="rId2" cstate="print"/>
          <a:srcRect/>
          <a:stretch>
            <a:fillRect/>
          </a:stretch>
        </p:blipFill>
        <p:spPr bwMode="auto">
          <a:xfrm>
            <a:off x="0" y="0"/>
            <a:ext cx="9324975" cy="7029450"/>
          </a:xfrm>
          <a:prstGeom prst="rect">
            <a:avLst/>
          </a:prstGeom>
          <a:noFill/>
          <a:ln w="9525">
            <a:noFill/>
            <a:miter lim="800000"/>
            <a:headEnd/>
            <a:tailEnd/>
          </a:ln>
        </p:spPr>
      </p:pic>
      <p:sp>
        <p:nvSpPr>
          <p:cNvPr id="37891" name="Rectangle 2"/>
          <p:cNvSpPr>
            <a:spLocks noChangeArrowheads="1"/>
          </p:cNvSpPr>
          <p:nvPr/>
        </p:nvSpPr>
        <p:spPr bwMode="auto">
          <a:xfrm>
            <a:off x="2286000" y="2284413"/>
            <a:ext cx="4572000" cy="2289175"/>
          </a:xfrm>
          <a:prstGeom prst="rect">
            <a:avLst/>
          </a:prstGeom>
          <a:noFill/>
          <a:ln w="9525">
            <a:noFill/>
            <a:miter lim="800000"/>
            <a:headEnd/>
            <a:tailEnd/>
          </a:ln>
        </p:spPr>
        <p:txBody>
          <a:bodyPr>
            <a:spAutoFit/>
          </a:bodyPr>
          <a:lstStyle/>
          <a:p>
            <a:r>
              <a:rPr lang="en-CA"/>
              <a:t>Isa 43:10</a:t>
            </a:r>
          </a:p>
          <a:p>
            <a:r>
              <a:rPr lang="en-CA"/>
              <a:t>10 Ye are my witnesses, saith the LORD, and my servant whom I have chosen: that ye may know and believe me, and understand that I am he: before me there was no God formed, neither shall there be after me.</a:t>
            </a:r>
          </a:p>
          <a:p>
            <a:r>
              <a:rPr lang="en-CA"/>
              <a:t>KJV</a:t>
            </a:r>
          </a:p>
        </p:txBody>
      </p:sp>
      <p:sp>
        <p:nvSpPr>
          <p:cNvPr id="37892" name="Text Box 4"/>
          <p:cNvSpPr txBox="1">
            <a:spLocks noChangeArrowheads="1"/>
          </p:cNvSpPr>
          <p:nvPr/>
        </p:nvSpPr>
        <p:spPr bwMode="auto">
          <a:xfrm>
            <a:off x="1547813" y="1196975"/>
            <a:ext cx="6408737" cy="4732338"/>
          </a:xfrm>
          <a:prstGeom prst="rect">
            <a:avLst/>
          </a:prstGeom>
          <a:solidFill>
            <a:schemeClr val="accent2"/>
          </a:solidFill>
          <a:ln w="9525">
            <a:noFill/>
            <a:miter lim="800000"/>
            <a:headEnd/>
            <a:tailEnd/>
          </a:ln>
        </p:spPr>
        <p:txBody>
          <a:bodyPr>
            <a:spAutoFit/>
          </a:bodyPr>
          <a:lstStyle/>
          <a:p>
            <a:pPr marL="168275" indent="363538">
              <a:spcBef>
                <a:spcPct val="50000"/>
              </a:spcBef>
            </a:pPr>
            <a:r>
              <a:rPr lang="en-US" sz="2800" b="1">
                <a:solidFill>
                  <a:schemeClr val="bg1"/>
                </a:solidFill>
                <a:latin typeface="Tahoma" pitchFamily="34" charset="0"/>
              </a:rPr>
              <a:t>Cave 1 – Site of Seven Scrolls</a:t>
            </a:r>
          </a:p>
          <a:p>
            <a:pPr marL="168275" indent="363538">
              <a:spcBef>
                <a:spcPct val="50000"/>
              </a:spcBef>
            </a:pPr>
            <a:endParaRPr lang="en-US" sz="1000" b="1">
              <a:solidFill>
                <a:schemeClr val="bg1"/>
              </a:solidFill>
              <a:latin typeface="Tahoma" pitchFamily="34" charset="0"/>
            </a:endParaRPr>
          </a:p>
          <a:p>
            <a:pPr marL="812800" lvl="1" indent="-101600">
              <a:spcBef>
                <a:spcPct val="50000"/>
              </a:spcBef>
              <a:buFontTx/>
              <a:buChar char="•"/>
            </a:pPr>
            <a:r>
              <a:rPr lang="en-US" sz="2400" b="1">
                <a:solidFill>
                  <a:schemeClr val="bg1"/>
                </a:solidFill>
                <a:latin typeface="Tahoma" pitchFamily="34" charset="0"/>
              </a:rPr>
              <a:t>Isaiah A</a:t>
            </a:r>
          </a:p>
          <a:p>
            <a:pPr marL="812800" lvl="1" indent="-101600">
              <a:spcBef>
                <a:spcPct val="50000"/>
              </a:spcBef>
              <a:buFontTx/>
              <a:buChar char="•"/>
            </a:pPr>
            <a:r>
              <a:rPr lang="en-US" sz="2400" b="1">
                <a:solidFill>
                  <a:schemeClr val="bg1"/>
                </a:solidFill>
                <a:latin typeface="Tahoma" pitchFamily="34" charset="0"/>
              </a:rPr>
              <a:t>Isaiah B</a:t>
            </a:r>
          </a:p>
          <a:p>
            <a:pPr marL="812800" lvl="1" indent="-101600">
              <a:spcBef>
                <a:spcPct val="50000"/>
              </a:spcBef>
              <a:buFontTx/>
              <a:buChar char="•"/>
            </a:pPr>
            <a:r>
              <a:rPr lang="en-US" sz="2400" b="1">
                <a:solidFill>
                  <a:schemeClr val="bg1"/>
                </a:solidFill>
                <a:latin typeface="Tahoma" pitchFamily="34" charset="0"/>
              </a:rPr>
              <a:t>The Habakkuk Commentary</a:t>
            </a:r>
          </a:p>
          <a:p>
            <a:pPr marL="812800" lvl="1" indent="-101600">
              <a:spcBef>
                <a:spcPct val="50000"/>
              </a:spcBef>
              <a:buFontTx/>
              <a:buChar char="•"/>
            </a:pPr>
            <a:r>
              <a:rPr lang="en-US" sz="2400" b="1">
                <a:solidFill>
                  <a:schemeClr val="bg1"/>
                </a:solidFill>
                <a:latin typeface="Tahoma" pitchFamily="34" charset="0"/>
              </a:rPr>
              <a:t>The Thanksgiving Scroll</a:t>
            </a:r>
          </a:p>
          <a:p>
            <a:pPr marL="812800" lvl="1" indent="-101600">
              <a:spcBef>
                <a:spcPct val="50000"/>
              </a:spcBef>
              <a:buFontTx/>
              <a:buChar char="•"/>
            </a:pPr>
            <a:r>
              <a:rPr lang="en-US" sz="2400" b="1">
                <a:solidFill>
                  <a:schemeClr val="bg1"/>
                </a:solidFill>
                <a:latin typeface="Tahoma" pitchFamily="34" charset="0"/>
              </a:rPr>
              <a:t>The Manual of Discipline</a:t>
            </a:r>
          </a:p>
          <a:p>
            <a:pPr marL="812800" lvl="1" indent="-101600">
              <a:spcBef>
                <a:spcPct val="50000"/>
              </a:spcBef>
              <a:buFontTx/>
              <a:buChar char="•"/>
            </a:pPr>
            <a:r>
              <a:rPr lang="en-US" sz="2400" b="1">
                <a:solidFill>
                  <a:schemeClr val="bg1"/>
                </a:solidFill>
                <a:latin typeface="Tahoma" pitchFamily="34" charset="0"/>
              </a:rPr>
              <a:t>The War Rule</a:t>
            </a:r>
          </a:p>
          <a:p>
            <a:pPr marL="812800" lvl="1" indent="-101600">
              <a:spcBef>
                <a:spcPct val="50000"/>
              </a:spcBef>
              <a:buFontTx/>
              <a:buChar char="•"/>
            </a:pPr>
            <a:r>
              <a:rPr lang="en-US" sz="2400" b="1">
                <a:solidFill>
                  <a:schemeClr val="bg1"/>
                </a:solidFill>
                <a:latin typeface="Tahoma" pitchFamily="34" charset="0"/>
              </a:rPr>
              <a:t>The Genesis Apocryphon</a:t>
            </a:r>
            <a:endParaRPr lang="en-CA" sz="2400" b="1">
              <a:solidFill>
                <a:schemeClr val="bg1"/>
              </a:solidFill>
              <a:latin typeface="Tahoma" pitchFamily="34" charset="0"/>
            </a:endParaRPr>
          </a:p>
        </p:txBody>
      </p:sp>
      <p:sp>
        <p:nvSpPr>
          <p:cNvPr id="37893" name="Line 5"/>
          <p:cNvSpPr>
            <a:spLocks noChangeShapeType="1"/>
          </p:cNvSpPr>
          <p:nvPr/>
        </p:nvSpPr>
        <p:spPr bwMode="auto">
          <a:xfrm>
            <a:off x="1763713" y="1844675"/>
            <a:ext cx="5976937" cy="0"/>
          </a:xfrm>
          <a:prstGeom prst="line">
            <a:avLst/>
          </a:prstGeom>
          <a:noFill/>
          <a:ln w="25400">
            <a:solidFill>
              <a:srgbClr val="FFFF00"/>
            </a:solidFill>
            <a:round/>
            <a:headEnd/>
            <a:tailEnd/>
          </a:ln>
        </p:spPr>
        <p:txBody>
          <a:bodyPr/>
          <a:lstStyle/>
          <a:p>
            <a:endParaRPr lang="en-CA"/>
          </a:p>
        </p:txBody>
      </p:sp>
      <p:sp>
        <p:nvSpPr>
          <p:cNvPr id="37894" name="Line 10"/>
          <p:cNvSpPr>
            <a:spLocks noChangeShapeType="1"/>
          </p:cNvSpPr>
          <p:nvPr/>
        </p:nvSpPr>
        <p:spPr bwMode="auto">
          <a:xfrm>
            <a:off x="7380288" y="2349500"/>
            <a:ext cx="0" cy="0"/>
          </a:xfrm>
          <a:prstGeom prst="line">
            <a:avLst/>
          </a:prstGeom>
          <a:noFill/>
          <a:ln w="9525">
            <a:solidFill>
              <a:schemeClr val="tx1"/>
            </a:solidFill>
            <a:round/>
            <a:headEnd/>
            <a:tailEnd/>
          </a:ln>
        </p:spPr>
        <p:txBody>
          <a:bodyPr/>
          <a:lstStyle/>
          <a:p>
            <a:endParaRPr lang="en-CA"/>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yadin 01.JPG"/>
          <p:cNvPicPr>
            <a:picLocks noGrp="1" noChangeAspect="1"/>
          </p:cNvPicPr>
          <p:nvPr>
            <p:ph idx="1"/>
          </p:nvPr>
        </p:nvPicPr>
        <p:blipFill>
          <a:blip r:embed="rId2" cstate="print"/>
          <a:stretch>
            <a:fillRect/>
          </a:stretch>
        </p:blipFill>
        <p:spPr>
          <a:xfrm>
            <a:off x="2214546" y="91256"/>
            <a:ext cx="4071966" cy="6515145"/>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3" descr="Qumran cliffs of scroll caves aerial, tb q010703"/>
          <p:cNvPicPr>
            <a:picLocks noChangeAspect="1" noChangeArrowheads="1"/>
          </p:cNvPicPr>
          <p:nvPr/>
        </p:nvPicPr>
        <p:blipFill>
          <a:blip r:embed="rId2" cstate="print">
            <a:lum bright="-18000"/>
          </a:blip>
          <a:srcRect/>
          <a:stretch>
            <a:fillRect/>
          </a:stretch>
        </p:blipFill>
        <p:spPr bwMode="auto">
          <a:xfrm>
            <a:off x="0" y="-34925"/>
            <a:ext cx="9144000" cy="6892925"/>
          </a:xfrm>
          <a:prstGeom prst="rect">
            <a:avLst/>
          </a:prstGeom>
          <a:noFill/>
          <a:ln w="9525">
            <a:noFill/>
            <a:miter lim="800000"/>
            <a:headEnd/>
            <a:tailEnd/>
          </a:ln>
        </p:spPr>
      </p:pic>
      <p:sp>
        <p:nvSpPr>
          <p:cNvPr id="62466" name="Rectangle 2"/>
          <p:cNvSpPr>
            <a:spLocks noChangeArrowheads="1"/>
          </p:cNvSpPr>
          <p:nvPr/>
        </p:nvSpPr>
        <p:spPr bwMode="auto">
          <a:xfrm>
            <a:off x="611188" y="1484313"/>
            <a:ext cx="8064500" cy="5140325"/>
          </a:xfrm>
          <a:prstGeom prst="rect">
            <a:avLst/>
          </a:prstGeom>
          <a:solidFill>
            <a:schemeClr val="accent2"/>
          </a:solidFill>
          <a:ln w="9525">
            <a:noFill/>
            <a:miter lim="800000"/>
            <a:headEnd/>
            <a:tailEnd/>
          </a:ln>
        </p:spPr>
        <p:txBody>
          <a:bodyPr>
            <a:spAutoFit/>
          </a:bodyPr>
          <a:lstStyle/>
          <a:p>
            <a:pPr algn="ctr">
              <a:buFont typeface="Symbol" pitchFamily="18" charset="2"/>
              <a:buNone/>
            </a:pPr>
            <a:r>
              <a:rPr lang="en-CA" sz="2400">
                <a:solidFill>
                  <a:srgbClr val="FFFF00"/>
                </a:solidFill>
                <a:latin typeface="Tahoma" pitchFamily="34" charset="0"/>
              </a:rPr>
              <a:t>“I cannot avoid the feeling that there is </a:t>
            </a:r>
            <a:r>
              <a:rPr lang="en-CA" sz="2400" b="1">
                <a:solidFill>
                  <a:srgbClr val="FFFF00"/>
                </a:solidFill>
                <a:latin typeface="Tahoma" pitchFamily="34" charset="0"/>
              </a:rPr>
              <a:t>SOMETHING SYMBOLIC</a:t>
            </a:r>
            <a:r>
              <a:rPr lang="en-CA" sz="2400">
                <a:solidFill>
                  <a:srgbClr val="FFFF00"/>
                </a:solidFill>
                <a:latin typeface="Tahoma" pitchFamily="34" charset="0"/>
              </a:rPr>
              <a:t> in the discovery of the scrolls and their acquisition at the moment of the creation of the State of Israel.  It is as if these manuscripts had been waiting in caves for two thousand years, ever since the destruction of Israel’s independence, until the people of Israel had returned to their home and regained their freedom.  This symbolism is heightened by the fact that </a:t>
            </a:r>
            <a:r>
              <a:rPr lang="en-CA" sz="2400" b="1">
                <a:solidFill>
                  <a:schemeClr val="bg1"/>
                </a:solidFill>
                <a:latin typeface="Tahoma" pitchFamily="34" charset="0"/>
              </a:rPr>
              <a:t>the first three scrolls were bought by my father for Israel on 29th November, 1947, the very day on which the United Nations voted for the re-creation of the Jewish state in Israel after two thousand years.”</a:t>
            </a:r>
          </a:p>
          <a:p>
            <a:pPr>
              <a:buFont typeface="Symbol" pitchFamily="18" charset="2"/>
              <a:buNone/>
            </a:pPr>
            <a:endParaRPr lang="en-CA" sz="2400" b="1" u="sng">
              <a:solidFill>
                <a:srgbClr val="FFFF00"/>
              </a:solidFill>
              <a:latin typeface="Tahoma" pitchFamily="34" charset="0"/>
            </a:endParaRPr>
          </a:p>
          <a:p>
            <a:pPr algn="ctr">
              <a:buFont typeface="Symbol" pitchFamily="18" charset="2"/>
              <a:buNone/>
            </a:pPr>
            <a:r>
              <a:rPr lang="en-US" sz="1600">
                <a:solidFill>
                  <a:srgbClr val="FFFF00"/>
                </a:solidFill>
                <a:latin typeface="Tahoma" pitchFamily="34" charset="0"/>
              </a:rPr>
              <a:t>Pg. 14; THE MESSAGE OF THE SCROLLS; Yigael Yadin; 1957</a:t>
            </a:r>
            <a:endParaRPr lang="en-CA" sz="1600">
              <a:solidFill>
                <a:srgbClr val="FFFF00"/>
              </a:solidFill>
              <a:latin typeface="Tahoma" pitchFamily="34" charset="0"/>
            </a:endParaRPr>
          </a:p>
        </p:txBody>
      </p:sp>
      <p:sp>
        <p:nvSpPr>
          <p:cNvPr id="38916" name="Text Box 4"/>
          <p:cNvSpPr txBox="1">
            <a:spLocks noChangeArrowheads="1"/>
          </p:cNvSpPr>
          <p:nvPr/>
        </p:nvSpPr>
        <p:spPr bwMode="auto">
          <a:xfrm>
            <a:off x="468313" y="549275"/>
            <a:ext cx="8280400" cy="579438"/>
          </a:xfrm>
          <a:prstGeom prst="rect">
            <a:avLst/>
          </a:prstGeom>
          <a:solidFill>
            <a:schemeClr val="bg1"/>
          </a:solidFill>
          <a:ln w="9525">
            <a:noFill/>
            <a:miter lim="800000"/>
            <a:headEnd/>
            <a:tailEnd/>
          </a:ln>
        </p:spPr>
        <p:txBody>
          <a:bodyPr>
            <a:spAutoFit/>
          </a:bodyPr>
          <a:lstStyle/>
          <a:p>
            <a:pPr algn="ctr">
              <a:spcBef>
                <a:spcPct val="50000"/>
              </a:spcBef>
            </a:pPr>
            <a:r>
              <a:rPr lang="en-US" sz="3200" b="1" u="sng">
                <a:solidFill>
                  <a:schemeClr val="accent2"/>
                </a:solidFill>
              </a:rPr>
              <a:t>The Testimony of Professor Yigael Yadin</a:t>
            </a:r>
            <a:endParaRPr lang="en-CA" sz="3200" b="1" u="sng">
              <a:solidFill>
                <a:schemeClr val="accent2"/>
              </a:solidFill>
            </a:endParaRPr>
          </a:p>
        </p:txBody>
      </p:sp>
      <p:sp>
        <p:nvSpPr>
          <p:cNvPr id="38917" name="Line 6"/>
          <p:cNvSpPr>
            <a:spLocks noChangeShapeType="1"/>
          </p:cNvSpPr>
          <p:nvPr/>
        </p:nvSpPr>
        <p:spPr bwMode="auto">
          <a:xfrm>
            <a:off x="755650" y="6092825"/>
            <a:ext cx="7704138" cy="0"/>
          </a:xfrm>
          <a:prstGeom prst="line">
            <a:avLst/>
          </a:prstGeom>
          <a:noFill/>
          <a:ln w="19050">
            <a:solidFill>
              <a:schemeClr val="bg1"/>
            </a:solidFill>
            <a:round/>
            <a:headEnd/>
            <a:tailEnd/>
          </a:ln>
        </p:spPr>
        <p:txBody>
          <a:bodyPr/>
          <a:lstStyle/>
          <a:p>
            <a:endParaRPr lang="en-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Qumran cliffs of scroll caves aerial, tb q010703"/>
          <p:cNvPicPr>
            <a:picLocks noChangeAspect="1" noChangeArrowheads="1"/>
          </p:cNvPicPr>
          <p:nvPr/>
        </p:nvPicPr>
        <p:blipFill>
          <a:blip r:embed="rId2" cstate="print">
            <a:lum bright="-18000"/>
          </a:blip>
          <a:srcRect/>
          <a:stretch>
            <a:fillRect/>
          </a:stretch>
        </p:blipFill>
        <p:spPr bwMode="auto">
          <a:xfrm>
            <a:off x="0" y="-34925"/>
            <a:ext cx="9144000" cy="6892925"/>
          </a:xfrm>
          <a:prstGeom prst="rect">
            <a:avLst/>
          </a:prstGeom>
          <a:noFill/>
          <a:ln w="9525">
            <a:noFill/>
            <a:miter lim="800000"/>
            <a:headEnd/>
            <a:tailEnd/>
          </a:ln>
        </p:spPr>
      </p:pic>
      <p:sp>
        <p:nvSpPr>
          <p:cNvPr id="130051" name="Rectangle 3"/>
          <p:cNvSpPr>
            <a:spLocks noChangeArrowheads="1"/>
          </p:cNvSpPr>
          <p:nvPr/>
        </p:nvSpPr>
        <p:spPr bwMode="auto">
          <a:xfrm>
            <a:off x="539750" y="2133600"/>
            <a:ext cx="8064500" cy="3690938"/>
          </a:xfrm>
          <a:prstGeom prst="rect">
            <a:avLst/>
          </a:prstGeom>
          <a:solidFill>
            <a:schemeClr val="accent2"/>
          </a:solidFill>
          <a:ln w="9525">
            <a:noFill/>
            <a:miter lim="800000"/>
            <a:headEnd/>
            <a:tailEnd/>
          </a:ln>
        </p:spPr>
        <p:txBody>
          <a:bodyPr>
            <a:spAutoFit/>
          </a:bodyPr>
          <a:lstStyle/>
          <a:p>
            <a:r>
              <a:rPr lang="en-CA" sz="2800" b="1" u="sng">
                <a:solidFill>
                  <a:schemeClr val="bg1"/>
                </a:solidFill>
              </a:rPr>
              <a:t>Exodus 12:40-41</a:t>
            </a:r>
          </a:p>
          <a:p>
            <a:endParaRPr lang="en-CA" sz="1200" b="1">
              <a:solidFill>
                <a:schemeClr val="bg1"/>
              </a:solidFill>
            </a:endParaRPr>
          </a:p>
          <a:p>
            <a:r>
              <a:rPr lang="en-CA" sz="2800" b="1">
                <a:solidFill>
                  <a:schemeClr val="bg1"/>
                </a:solidFill>
              </a:rPr>
              <a:t>“Now the sojourning of the children of Israel, who dwelt in Egypt, was four hundred and thirty years.  And it came to pass at the end of the four hundred and thirty years, </a:t>
            </a:r>
            <a:r>
              <a:rPr lang="en-CA" sz="2800" b="1">
                <a:solidFill>
                  <a:srgbClr val="FFFF00"/>
                </a:solidFill>
              </a:rPr>
              <a:t>even the selfsame day</a:t>
            </a:r>
            <a:r>
              <a:rPr lang="en-CA" sz="2800" b="1">
                <a:solidFill>
                  <a:schemeClr val="bg1"/>
                </a:solidFill>
              </a:rPr>
              <a:t> it came to pass, that all the hosts of the LORD went out from the land of Egypt.”</a:t>
            </a:r>
          </a:p>
        </p:txBody>
      </p:sp>
      <p:sp>
        <p:nvSpPr>
          <p:cNvPr id="39940" name="Text Box 4"/>
          <p:cNvSpPr txBox="1">
            <a:spLocks noChangeArrowheads="1"/>
          </p:cNvSpPr>
          <p:nvPr/>
        </p:nvSpPr>
        <p:spPr bwMode="auto">
          <a:xfrm>
            <a:off x="468313" y="765175"/>
            <a:ext cx="8280400" cy="579438"/>
          </a:xfrm>
          <a:prstGeom prst="rect">
            <a:avLst/>
          </a:prstGeom>
          <a:solidFill>
            <a:schemeClr val="bg1"/>
          </a:solidFill>
          <a:ln w="9525">
            <a:noFill/>
            <a:miter lim="800000"/>
            <a:headEnd/>
            <a:tailEnd/>
          </a:ln>
        </p:spPr>
        <p:txBody>
          <a:bodyPr>
            <a:spAutoFit/>
          </a:bodyPr>
          <a:lstStyle/>
          <a:p>
            <a:pPr algn="ctr">
              <a:spcBef>
                <a:spcPct val="50000"/>
              </a:spcBef>
            </a:pPr>
            <a:r>
              <a:rPr lang="en-US" sz="3200" b="1" u="sng">
                <a:solidFill>
                  <a:schemeClr val="accent2"/>
                </a:solidFill>
              </a:rPr>
              <a:t>The Way the God of the Bible Works</a:t>
            </a:r>
            <a:endParaRPr lang="en-CA" sz="3200" b="1" u="sng">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0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Qumran cliffs of scroll caves aerial, tb q010703"/>
          <p:cNvPicPr>
            <a:picLocks noChangeAspect="1" noChangeArrowheads="1"/>
          </p:cNvPicPr>
          <p:nvPr/>
        </p:nvPicPr>
        <p:blipFill>
          <a:blip r:embed="rId2" cstate="print">
            <a:lum bright="-18000"/>
          </a:blip>
          <a:srcRect/>
          <a:stretch>
            <a:fillRect/>
          </a:stretch>
        </p:blipFill>
        <p:spPr bwMode="auto">
          <a:xfrm>
            <a:off x="0" y="0"/>
            <a:ext cx="9324975" cy="7029450"/>
          </a:xfrm>
          <a:prstGeom prst="rect">
            <a:avLst/>
          </a:prstGeom>
          <a:noFill/>
          <a:ln w="9525">
            <a:noFill/>
            <a:miter lim="800000"/>
            <a:headEnd/>
            <a:tailEnd/>
          </a:ln>
        </p:spPr>
      </p:pic>
      <p:sp>
        <p:nvSpPr>
          <p:cNvPr id="125955" name="Rectangle 3"/>
          <p:cNvSpPr>
            <a:spLocks noChangeArrowheads="1"/>
          </p:cNvSpPr>
          <p:nvPr/>
        </p:nvSpPr>
        <p:spPr bwMode="auto">
          <a:xfrm>
            <a:off x="539750" y="2060575"/>
            <a:ext cx="8280400" cy="4473575"/>
          </a:xfrm>
          <a:prstGeom prst="rect">
            <a:avLst/>
          </a:prstGeom>
          <a:noFill/>
          <a:ln w="9525">
            <a:noFill/>
            <a:miter lim="800000"/>
            <a:headEnd/>
            <a:tailEnd/>
          </a:ln>
        </p:spPr>
        <p:txBody>
          <a:bodyPr>
            <a:spAutoFit/>
          </a:bodyPr>
          <a:lstStyle/>
          <a:p>
            <a:pPr marL="541338" lvl="2" indent="-179388">
              <a:buFont typeface="Symbol" pitchFamily="18" charset="2"/>
              <a:buChar char=""/>
              <a:tabLst>
                <a:tab pos="541338" algn="l"/>
              </a:tabLst>
            </a:pPr>
            <a:r>
              <a:rPr lang="en-US" sz="2400" b="1">
                <a:solidFill>
                  <a:schemeClr val="bg1"/>
                </a:solidFill>
                <a:latin typeface="Tahoma" pitchFamily="34" charset="0"/>
              </a:rPr>
              <a:t>A scroll of Isaiah was placed in a jar in this cave sometime while the land of Israel was being destroyed by the Roman armies.</a:t>
            </a:r>
          </a:p>
          <a:p>
            <a:pPr marL="541338" lvl="2" indent="-179388">
              <a:buFont typeface="Symbol" pitchFamily="18" charset="2"/>
              <a:buChar char=""/>
              <a:tabLst>
                <a:tab pos="541338" algn="l"/>
              </a:tabLst>
            </a:pPr>
            <a:endParaRPr lang="en-US" sz="2400" b="1">
              <a:solidFill>
                <a:schemeClr val="bg1"/>
              </a:solidFill>
              <a:latin typeface="Tahoma" pitchFamily="34" charset="0"/>
            </a:endParaRPr>
          </a:p>
          <a:p>
            <a:pPr marL="541338" lvl="2" indent="-179388">
              <a:buFont typeface="Symbol" pitchFamily="18" charset="2"/>
              <a:buChar char=""/>
              <a:tabLst>
                <a:tab pos="541338" algn="l"/>
              </a:tabLst>
            </a:pPr>
            <a:r>
              <a:rPr lang="en-US" sz="2400" b="1">
                <a:solidFill>
                  <a:schemeClr val="bg1"/>
                </a:solidFill>
                <a:latin typeface="Tahoma" pitchFamily="34" charset="0"/>
              </a:rPr>
              <a:t>About 2000 years passed without the scroll being discovered or disturbed.</a:t>
            </a:r>
          </a:p>
          <a:p>
            <a:pPr marL="541338" lvl="2" indent="-179388">
              <a:buFont typeface="Symbol" pitchFamily="18" charset="2"/>
              <a:buChar char=""/>
              <a:tabLst>
                <a:tab pos="541338" algn="l"/>
              </a:tabLst>
            </a:pPr>
            <a:endParaRPr lang="en-US" sz="2400" b="1">
              <a:solidFill>
                <a:schemeClr val="bg1"/>
              </a:solidFill>
              <a:latin typeface="Tahoma" pitchFamily="34" charset="0"/>
            </a:endParaRPr>
          </a:p>
          <a:p>
            <a:pPr marL="541338" lvl="2" indent="-179388">
              <a:buFont typeface="Symbol" pitchFamily="18" charset="2"/>
              <a:buChar char=""/>
              <a:tabLst>
                <a:tab pos="541338" algn="l"/>
              </a:tabLst>
            </a:pPr>
            <a:r>
              <a:rPr lang="en-US" sz="2400" b="1">
                <a:solidFill>
                  <a:schemeClr val="bg1"/>
                </a:solidFill>
                <a:latin typeface="Tahoma" pitchFamily="34" charset="0"/>
              </a:rPr>
              <a:t>Then, while one of the main prophecies in the scroll was being fulfilled, it was rediscovered in 1947.</a:t>
            </a:r>
          </a:p>
          <a:p>
            <a:pPr marL="541338" lvl="2" indent="-179388">
              <a:buFont typeface="Symbol" pitchFamily="18" charset="2"/>
              <a:buNone/>
              <a:tabLst>
                <a:tab pos="541338" algn="l"/>
              </a:tabLst>
            </a:pPr>
            <a:endParaRPr lang="en-US" sz="2400" b="1">
              <a:solidFill>
                <a:schemeClr val="bg1"/>
              </a:solidFill>
              <a:latin typeface="Tahoma" pitchFamily="34" charset="0"/>
            </a:endParaRPr>
          </a:p>
          <a:p>
            <a:pPr marL="541338" lvl="2" indent="-179388">
              <a:buFont typeface="Symbol" pitchFamily="18" charset="2"/>
              <a:buChar char=""/>
              <a:tabLst>
                <a:tab pos="541338" algn="l"/>
              </a:tabLst>
            </a:pPr>
            <a:r>
              <a:rPr lang="en-US" sz="2400" b="1">
                <a:solidFill>
                  <a:schemeClr val="bg1"/>
                </a:solidFill>
                <a:latin typeface="Tahoma" pitchFamily="34" charset="0"/>
              </a:rPr>
              <a:t>This is evidence of the touch of the Divine hand.</a:t>
            </a:r>
            <a:endParaRPr lang="en-CA" sz="2400" b="1" u="sng">
              <a:solidFill>
                <a:schemeClr val="bg1"/>
              </a:solidFill>
              <a:latin typeface="Tahoma" pitchFamily="34" charset="0"/>
            </a:endParaRPr>
          </a:p>
        </p:txBody>
      </p:sp>
      <p:sp>
        <p:nvSpPr>
          <p:cNvPr id="125956" name="Text Box 4"/>
          <p:cNvSpPr txBox="1">
            <a:spLocks noChangeArrowheads="1"/>
          </p:cNvSpPr>
          <p:nvPr/>
        </p:nvSpPr>
        <p:spPr bwMode="auto">
          <a:xfrm>
            <a:off x="468313" y="404813"/>
            <a:ext cx="8280400" cy="1066800"/>
          </a:xfrm>
          <a:prstGeom prst="rect">
            <a:avLst/>
          </a:prstGeom>
          <a:solidFill>
            <a:schemeClr val="bg1"/>
          </a:solidFill>
          <a:ln w="9525">
            <a:noFill/>
            <a:miter lim="800000"/>
            <a:headEnd/>
            <a:tailEnd/>
          </a:ln>
          <a:effectLst/>
        </p:spPr>
        <p:txBody>
          <a:bodyPr>
            <a:spAutoFit/>
          </a:bodyPr>
          <a:lstStyle/>
          <a:p>
            <a:pPr algn="ctr">
              <a:spcBef>
                <a:spcPct val="50000"/>
              </a:spcBef>
              <a:defRPr/>
            </a:pPr>
            <a:r>
              <a:rPr lang="en-US" sz="3200" b="1" u="sng">
                <a:solidFill>
                  <a:schemeClr val="accent2"/>
                </a:solidFill>
                <a:effectLst>
                  <a:outerShdw blurRad="38100" dist="38100" dir="2700000" algn="tl">
                    <a:srgbClr val="C0C0C0"/>
                  </a:outerShdw>
                </a:effectLst>
              </a:rPr>
              <a:t>COINCIDENCE OR PROPHECY BEING FULFILLED?</a:t>
            </a:r>
            <a:endParaRPr lang="en-CA" sz="3200" b="1" u="sng">
              <a:solidFill>
                <a:schemeClr val="accent2"/>
              </a:solidFill>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9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95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595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595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3" descr="Knesset and Israel Museum area aerial from s, tb q010703"/>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41987" name="Oval 5"/>
          <p:cNvSpPr>
            <a:spLocks noChangeArrowheads="1"/>
          </p:cNvSpPr>
          <p:nvPr/>
        </p:nvSpPr>
        <p:spPr bwMode="auto">
          <a:xfrm>
            <a:off x="4572000" y="4429125"/>
            <a:ext cx="792163" cy="719138"/>
          </a:xfrm>
          <a:prstGeom prst="ellipse">
            <a:avLst/>
          </a:prstGeom>
          <a:noFill/>
          <a:ln w="38100">
            <a:solidFill>
              <a:srgbClr val="FFFF00"/>
            </a:solidFill>
            <a:round/>
            <a:headEnd/>
            <a:tailEnd/>
          </a:ln>
        </p:spPr>
        <p:txBody>
          <a:bodyPr wrap="none" anchor="ctr"/>
          <a:lstStyle/>
          <a:p>
            <a:endParaRPr lang="en-US"/>
          </a:p>
        </p:txBody>
      </p:sp>
      <p:sp>
        <p:nvSpPr>
          <p:cNvPr id="41988" name="Text Box 6"/>
          <p:cNvSpPr txBox="1">
            <a:spLocks noChangeArrowheads="1"/>
          </p:cNvSpPr>
          <p:nvPr/>
        </p:nvSpPr>
        <p:spPr bwMode="auto">
          <a:xfrm>
            <a:off x="3635375" y="2205038"/>
            <a:ext cx="4249738" cy="519112"/>
          </a:xfrm>
          <a:prstGeom prst="rect">
            <a:avLst/>
          </a:prstGeom>
          <a:noFill/>
          <a:ln w="9525">
            <a:noFill/>
            <a:miter lim="800000"/>
            <a:headEnd/>
            <a:tailEnd/>
          </a:ln>
        </p:spPr>
        <p:txBody>
          <a:bodyPr>
            <a:spAutoFit/>
          </a:bodyPr>
          <a:lstStyle/>
          <a:p>
            <a:pPr>
              <a:spcBef>
                <a:spcPct val="50000"/>
              </a:spcBef>
            </a:pPr>
            <a:r>
              <a:rPr lang="en-US" sz="2800" b="1">
                <a:solidFill>
                  <a:srgbClr val="FFFF00"/>
                </a:solidFill>
              </a:rPr>
              <a:t>The Shrine of the Book</a:t>
            </a:r>
            <a:endParaRPr lang="en-CA" sz="2800" b="1">
              <a:solidFill>
                <a:srgbClr val="FFFF00"/>
              </a:solidFill>
            </a:endParaRPr>
          </a:p>
        </p:txBody>
      </p:sp>
      <p:sp>
        <p:nvSpPr>
          <p:cNvPr id="41989" name="Freeform 7"/>
          <p:cNvSpPr>
            <a:spLocks/>
          </p:cNvSpPr>
          <p:nvPr/>
        </p:nvSpPr>
        <p:spPr bwMode="auto">
          <a:xfrm flipH="1">
            <a:off x="4860925" y="3068638"/>
            <a:ext cx="68263" cy="1360487"/>
          </a:xfrm>
          <a:custGeom>
            <a:avLst/>
            <a:gdLst>
              <a:gd name="T0" fmla="*/ 2147483647 w 681"/>
              <a:gd name="T1" fmla="*/ 0 h 862"/>
              <a:gd name="T2" fmla="*/ 2147483647 w 681"/>
              <a:gd name="T3" fmla="*/ 2147483647 h 862"/>
              <a:gd name="T4" fmla="*/ 0 w 681"/>
              <a:gd name="T5" fmla="*/ 2147483647 h 862"/>
              <a:gd name="T6" fmla="*/ 0 60000 65536"/>
              <a:gd name="T7" fmla="*/ 0 60000 65536"/>
              <a:gd name="T8" fmla="*/ 0 60000 65536"/>
              <a:gd name="T9" fmla="*/ 0 w 681"/>
              <a:gd name="T10" fmla="*/ 0 h 862"/>
              <a:gd name="T11" fmla="*/ 681 w 681"/>
              <a:gd name="T12" fmla="*/ 862 h 862"/>
            </a:gdLst>
            <a:ahLst/>
            <a:cxnLst>
              <a:cxn ang="T6">
                <a:pos x="T0" y="T1"/>
              </a:cxn>
              <a:cxn ang="T7">
                <a:pos x="T2" y="T3"/>
              </a:cxn>
              <a:cxn ang="T8">
                <a:pos x="T4" y="T5"/>
              </a:cxn>
            </a:cxnLst>
            <a:rect l="T9" t="T10" r="T11" b="T12"/>
            <a:pathLst>
              <a:path w="681" h="862">
                <a:moveTo>
                  <a:pt x="681" y="0"/>
                </a:moveTo>
                <a:lnTo>
                  <a:pt x="205" y="579"/>
                </a:lnTo>
                <a:lnTo>
                  <a:pt x="0" y="862"/>
                </a:lnTo>
              </a:path>
            </a:pathLst>
          </a:custGeom>
          <a:noFill/>
          <a:ln w="28575">
            <a:solidFill>
              <a:srgbClr val="FFFF00"/>
            </a:solidFill>
            <a:round/>
            <a:headEnd/>
            <a:tailEnd type="triangle" w="med" len="med"/>
          </a:ln>
        </p:spPr>
        <p:txBody>
          <a:bodyPr/>
          <a:lstStyle/>
          <a:p>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115_1549"/>
          <p:cNvPicPr>
            <a:picLocks noChangeAspect="1" noChangeArrowheads="1"/>
          </p:cNvPicPr>
          <p:nvPr/>
        </p:nvPicPr>
        <p:blipFill>
          <a:blip r:embed="rId2" cstate="print"/>
          <a:srcRect/>
          <a:stretch>
            <a:fillRect/>
          </a:stretch>
        </p:blipFill>
        <p:spPr bwMode="auto">
          <a:xfrm>
            <a:off x="-1198563" y="-898525"/>
            <a:ext cx="11541126" cy="8656638"/>
          </a:xfrm>
          <a:prstGeom prst="rect">
            <a:avLst/>
          </a:prstGeom>
          <a:noFill/>
          <a:ln w="9525">
            <a:noFill/>
            <a:miter lim="800000"/>
            <a:headEnd/>
            <a:tailEnd/>
          </a:ln>
        </p:spPr>
      </p:pic>
      <p:sp>
        <p:nvSpPr>
          <p:cNvPr id="43011" name="Text Box 3"/>
          <p:cNvSpPr txBox="1">
            <a:spLocks noChangeArrowheads="1"/>
          </p:cNvSpPr>
          <p:nvPr/>
        </p:nvSpPr>
        <p:spPr bwMode="auto">
          <a:xfrm>
            <a:off x="1871663" y="404813"/>
            <a:ext cx="5400675" cy="366712"/>
          </a:xfrm>
          <a:prstGeom prst="rect">
            <a:avLst/>
          </a:prstGeom>
          <a:solidFill>
            <a:schemeClr val="accent2"/>
          </a:solidFill>
          <a:ln w="9525">
            <a:noFill/>
            <a:miter lim="800000"/>
            <a:headEnd/>
            <a:tailEnd/>
          </a:ln>
        </p:spPr>
        <p:txBody>
          <a:bodyPr>
            <a:spAutoFit/>
          </a:bodyPr>
          <a:lstStyle/>
          <a:p>
            <a:pPr algn="ctr">
              <a:spcBef>
                <a:spcPct val="50000"/>
              </a:spcBef>
            </a:pPr>
            <a:r>
              <a:rPr lang="en-US" b="1">
                <a:solidFill>
                  <a:schemeClr val="bg1"/>
                </a:solidFill>
              </a:rPr>
              <a:t>ISRAEL: THE LAND OF THE SCROLLS!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descr="Israel 2004-3 0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8563" y="-898525"/>
            <a:ext cx="11541126" cy="865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 Box 4"/>
          <p:cNvSpPr txBox="1">
            <a:spLocks noChangeArrowheads="1"/>
          </p:cNvSpPr>
          <p:nvPr/>
        </p:nvSpPr>
        <p:spPr bwMode="auto">
          <a:xfrm>
            <a:off x="1187450" y="620713"/>
            <a:ext cx="6408738" cy="4572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2400" b="1" smtClean="0">
                <a:solidFill>
                  <a:srgbClr val="FFFFFF"/>
                </a:solidFill>
              </a:rPr>
              <a:t>OUR WELCOMING CREW, TEL AVIV, 2004</a:t>
            </a:r>
            <a:endParaRPr lang="en-CA" altLang="en-US" smtClean="0">
              <a:solidFill>
                <a:srgbClr val="000000"/>
              </a:solidFill>
            </a:endParaRPr>
          </a:p>
        </p:txBody>
      </p:sp>
    </p:spTree>
    <p:extLst>
      <p:ext uri="{BB962C8B-B14F-4D97-AF65-F5344CB8AC3E}">
        <p14:creationId xmlns:p14="http://schemas.microsoft.com/office/powerpoint/2010/main" val="36181740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115_1548"/>
          <p:cNvPicPr>
            <a:picLocks noChangeAspect="1" noChangeArrowheads="1"/>
          </p:cNvPicPr>
          <p:nvPr/>
        </p:nvPicPr>
        <p:blipFill>
          <a:blip r:embed="rId2" cstate="print"/>
          <a:srcRect/>
          <a:stretch>
            <a:fillRect/>
          </a:stretch>
        </p:blipFill>
        <p:spPr bwMode="auto">
          <a:xfrm>
            <a:off x="-1198563" y="-898525"/>
            <a:ext cx="11541126" cy="8656638"/>
          </a:xfrm>
          <a:prstGeom prst="rect">
            <a:avLst/>
          </a:prstGeom>
          <a:noFill/>
          <a:ln w="9525">
            <a:noFill/>
            <a:miter lim="800000"/>
            <a:headEnd/>
            <a:tailEnd/>
          </a:ln>
        </p:spPr>
      </p:pic>
      <p:sp>
        <p:nvSpPr>
          <p:cNvPr id="44035" name="Text Box 3"/>
          <p:cNvSpPr txBox="1">
            <a:spLocks noChangeArrowheads="1"/>
          </p:cNvSpPr>
          <p:nvPr/>
        </p:nvSpPr>
        <p:spPr bwMode="auto">
          <a:xfrm>
            <a:off x="1908175" y="260350"/>
            <a:ext cx="5543550" cy="366713"/>
          </a:xfrm>
          <a:prstGeom prst="rect">
            <a:avLst/>
          </a:prstGeom>
          <a:solidFill>
            <a:schemeClr val="accent2"/>
          </a:solidFill>
          <a:ln w="9525">
            <a:noFill/>
            <a:miter lim="800000"/>
            <a:headEnd/>
            <a:tailEnd/>
          </a:ln>
        </p:spPr>
        <p:txBody>
          <a:bodyPr>
            <a:spAutoFit/>
          </a:bodyPr>
          <a:lstStyle/>
          <a:p>
            <a:pPr algn="ctr">
              <a:spcBef>
                <a:spcPct val="50000"/>
              </a:spcBef>
            </a:pPr>
            <a:r>
              <a:rPr lang="en-US">
                <a:solidFill>
                  <a:schemeClr val="bg1"/>
                </a:solidFill>
              </a:rPr>
              <a:t>THE SHRINE OF THE BOOK CLOSEUP</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115_1550"/>
          <p:cNvPicPr>
            <a:picLocks noChangeAspect="1" noChangeArrowheads="1"/>
          </p:cNvPicPr>
          <p:nvPr/>
        </p:nvPicPr>
        <p:blipFill>
          <a:blip r:embed="rId2" cstate="print"/>
          <a:srcRect/>
          <a:stretch>
            <a:fillRect/>
          </a:stretch>
        </p:blipFill>
        <p:spPr bwMode="auto">
          <a:xfrm>
            <a:off x="-1198563" y="-898525"/>
            <a:ext cx="11541126" cy="8656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Study Ideas 014"/>
          <p:cNvPicPr>
            <a:picLocks noChangeAspect="1" noChangeArrowheads="1"/>
          </p:cNvPicPr>
          <p:nvPr/>
        </p:nvPicPr>
        <p:blipFill>
          <a:blip r:embed="rId2" cstate="print">
            <a:lum bright="18000"/>
          </a:blip>
          <a:srcRect/>
          <a:stretch>
            <a:fillRect/>
          </a:stretch>
        </p:blipFill>
        <p:spPr bwMode="auto">
          <a:xfrm>
            <a:off x="0" y="38100"/>
            <a:ext cx="9144000" cy="6858000"/>
          </a:xfrm>
          <a:prstGeom prst="rect">
            <a:avLst/>
          </a:prstGeom>
          <a:noFill/>
          <a:ln w="9525">
            <a:noFill/>
            <a:miter lim="800000"/>
            <a:headEnd/>
            <a:tailEnd/>
          </a:ln>
        </p:spPr>
      </p:pic>
      <p:sp>
        <p:nvSpPr>
          <p:cNvPr id="105475" name="Text Box 3"/>
          <p:cNvSpPr txBox="1">
            <a:spLocks noChangeArrowheads="1"/>
          </p:cNvSpPr>
          <p:nvPr/>
        </p:nvSpPr>
        <p:spPr bwMode="auto">
          <a:xfrm>
            <a:off x="684213" y="1341438"/>
            <a:ext cx="7850187" cy="5033962"/>
          </a:xfrm>
          <a:prstGeom prst="rect">
            <a:avLst/>
          </a:prstGeom>
          <a:noFill/>
          <a:ln w="9525">
            <a:noFill/>
            <a:miter lim="800000"/>
            <a:headEnd/>
            <a:tailEnd/>
          </a:ln>
        </p:spPr>
        <p:txBody>
          <a:bodyPr>
            <a:spAutoFit/>
          </a:bodyPr>
          <a:lstStyle/>
          <a:p>
            <a:pPr defTabSz="444500"/>
            <a:r>
              <a:rPr lang="en-CA" sz="2800" b="1" dirty="0">
                <a:solidFill>
                  <a:schemeClr val="bg1"/>
                </a:solidFill>
              </a:rPr>
              <a:t>“Thus we know that even from this second source – Septuagint – we have not full texts of the Bible earlier than the fourth century AD.  In the light of that fact, it is easy to appreciate the great importance of two Isaiah  texts discovered among the Qumran Scrolls.  These texts are about a thousand years older </a:t>
            </a:r>
            <a:r>
              <a:rPr lang="en-CA" sz="2800" b="1" dirty="0" smtClean="0">
                <a:solidFill>
                  <a:schemeClr val="bg1"/>
                </a:solidFill>
              </a:rPr>
              <a:t>than </a:t>
            </a:r>
            <a:r>
              <a:rPr lang="en-CA" sz="2800" b="1" dirty="0">
                <a:solidFill>
                  <a:schemeClr val="bg1"/>
                </a:solidFill>
              </a:rPr>
              <a:t>the oldest Hebrew text known to us and about five hundred years older than the earliest Greek version of the Septuagint.”</a:t>
            </a:r>
          </a:p>
          <a:p>
            <a:pPr defTabSz="444500"/>
            <a:endParaRPr lang="en-CA" sz="2800" b="1" dirty="0">
              <a:solidFill>
                <a:schemeClr val="bg1"/>
              </a:solidFill>
            </a:endParaRPr>
          </a:p>
          <a:p>
            <a:pPr algn="ctr" defTabSz="444500"/>
            <a:r>
              <a:rPr lang="en-US" sz="1600" b="1" dirty="0">
                <a:solidFill>
                  <a:schemeClr val="bg1"/>
                </a:solidFill>
              </a:rPr>
              <a:t>The Isaiah Scrolls; The Message of the Scrolls; </a:t>
            </a:r>
            <a:r>
              <a:rPr lang="en-US" sz="1600" b="1" dirty="0" err="1">
                <a:solidFill>
                  <a:schemeClr val="bg1"/>
                </a:solidFill>
              </a:rPr>
              <a:t>Yigael</a:t>
            </a:r>
            <a:r>
              <a:rPr lang="en-US" sz="1600" b="1" dirty="0">
                <a:solidFill>
                  <a:schemeClr val="bg1"/>
                </a:solidFill>
              </a:rPr>
              <a:t> </a:t>
            </a:r>
            <a:r>
              <a:rPr lang="en-US" sz="1600" b="1" dirty="0" err="1">
                <a:solidFill>
                  <a:schemeClr val="bg1"/>
                </a:solidFill>
              </a:rPr>
              <a:t>Yadin</a:t>
            </a:r>
            <a:r>
              <a:rPr lang="en-US" sz="1600" b="1" dirty="0">
                <a:solidFill>
                  <a:schemeClr val="bg1"/>
                </a:solidFill>
              </a:rPr>
              <a:t>; 1992; Pg.83</a:t>
            </a:r>
            <a:endParaRPr lang="en-CA" sz="1600" b="1" dirty="0">
              <a:solidFill>
                <a:schemeClr val="bg1"/>
              </a:solidFill>
            </a:endParaRPr>
          </a:p>
        </p:txBody>
      </p:sp>
      <p:sp>
        <p:nvSpPr>
          <p:cNvPr id="46084" name="Line 4"/>
          <p:cNvSpPr>
            <a:spLocks noChangeShapeType="1"/>
          </p:cNvSpPr>
          <p:nvPr/>
        </p:nvSpPr>
        <p:spPr bwMode="auto">
          <a:xfrm>
            <a:off x="755650" y="5876925"/>
            <a:ext cx="7848600" cy="0"/>
          </a:xfrm>
          <a:prstGeom prst="line">
            <a:avLst/>
          </a:prstGeom>
          <a:noFill/>
          <a:ln w="9525">
            <a:solidFill>
              <a:srgbClr val="FFFF00"/>
            </a:solidFill>
            <a:round/>
            <a:headEnd/>
            <a:tailEnd/>
          </a:ln>
        </p:spPr>
        <p:txBody>
          <a:bodyPr/>
          <a:lstStyle/>
          <a:p>
            <a:endParaRPr lang="en-CA"/>
          </a:p>
        </p:txBody>
      </p:sp>
      <p:sp>
        <p:nvSpPr>
          <p:cNvPr id="46085" name="Text Box 5"/>
          <p:cNvSpPr txBox="1">
            <a:spLocks noChangeArrowheads="1"/>
          </p:cNvSpPr>
          <p:nvPr/>
        </p:nvSpPr>
        <p:spPr bwMode="auto">
          <a:xfrm>
            <a:off x="323850" y="476250"/>
            <a:ext cx="8496300" cy="579438"/>
          </a:xfrm>
          <a:prstGeom prst="rect">
            <a:avLst/>
          </a:prstGeom>
          <a:solidFill>
            <a:schemeClr val="accent2"/>
          </a:solidFill>
          <a:ln w="9525">
            <a:noFill/>
            <a:miter lim="800000"/>
            <a:headEnd/>
            <a:tailEnd/>
          </a:ln>
        </p:spPr>
        <p:txBody>
          <a:bodyPr>
            <a:spAutoFit/>
          </a:bodyPr>
          <a:lstStyle/>
          <a:p>
            <a:pPr>
              <a:spcBef>
                <a:spcPct val="50000"/>
              </a:spcBef>
            </a:pPr>
            <a:r>
              <a:rPr lang="en-US" sz="3200">
                <a:solidFill>
                  <a:schemeClr val="bg1"/>
                </a:solidFill>
              </a:rPr>
              <a:t>The Great Antiquity of the Dead Sea Scrolls</a:t>
            </a:r>
            <a:endParaRPr lang="en-CA" sz="32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547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5475">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60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5" grpId="0" build="allAtOnce"/>
      <p:bldP spid="4608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Study Ideas 014"/>
          <p:cNvPicPr>
            <a:picLocks noChangeAspect="1" noChangeArrowheads="1"/>
          </p:cNvPicPr>
          <p:nvPr/>
        </p:nvPicPr>
        <p:blipFill>
          <a:blip r:embed="rId2" cstate="print">
            <a:lum bright="18000"/>
          </a:blip>
          <a:srcRect/>
          <a:stretch>
            <a:fillRect/>
          </a:stretch>
        </p:blipFill>
        <p:spPr bwMode="auto">
          <a:xfrm>
            <a:off x="-757238" y="-747713"/>
            <a:ext cx="11541126" cy="8656638"/>
          </a:xfrm>
          <a:prstGeom prst="rect">
            <a:avLst/>
          </a:prstGeom>
          <a:noFill/>
          <a:ln w="9525">
            <a:noFill/>
            <a:miter lim="800000"/>
            <a:headEnd/>
            <a:tailEnd/>
          </a:ln>
        </p:spPr>
      </p:pic>
      <p:sp>
        <p:nvSpPr>
          <p:cNvPr id="106499" name="Text Box 3"/>
          <p:cNvSpPr txBox="1">
            <a:spLocks noChangeArrowheads="1"/>
          </p:cNvSpPr>
          <p:nvPr/>
        </p:nvSpPr>
        <p:spPr bwMode="auto">
          <a:xfrm>
            <a:off x="1116013" y="1557338"/>
            <a:ext cx="7850187" cy="5033962"/>
          </a:xfrm>
          <a:prstGeom prst="rect">
            <a:avLst/>
          </a:prstGeom>
          <a:noFill/>
          <a:ln w="9525">
            <a:noFill/>
            <a:miter lim="800000"/>
            <a:headEnd/>
            <a:tailEnd/>
          </a:ln>
        </p:spPr>
        <p:txBody>
          <a:bodyPr>
            <a:spAutoFit/>
          </a:bodyPr>
          <a:lstStyle/>
          <a:p>
            <a:pPr defTabSz="444500"/>
            <a:r>
              <a:rPr lang="en-CA" sz="2800" b="1">
                <a:solidFill>
                  <a:schemeClr val="bg1"/>
                </a:solidFill>
              </a:rPr>
              <a:t>“What is astonishing is that despite their antiquity and the fact that the scrolls belong to this pre-standardization period, they are on the whole almost identical with the Masoretic text known to us.  This establishes a basic principle for all future research on texts of the Bible. Not even the hundreds of slight variations established in the texts, affecting mainly spelling and occasional word-substitution, can alter that fact.”</a:t>
            </a:r>
          </a:p>
          <a:p>
            <a:pPr defTabSz="444500"/>
            <a:endParaRPr lang="en-CA" sz="2800" b="1">
              <a:solidFill>
                <a:schemeClr val="bg1"/>
              </a:solidFill>
            </a:endParaRPr>
          </a:p>
          <a:p>
            <a:pPr algn="ctr" defTabSz="444500"/>
            <a:r>
              <a:rPr lang="en-US" sz="1600" b="1">
                <a:solidFill>
                  <a:schemeClr val="bg1"/>
                </a:solidFill>
              </a:rPr>
              <a:t>The Isaiah Scrolls; The Message of the Scrolls; Yigael Yadin; 1992; Pg.83</a:t>
            </a:r>
            <a:endParaRPr lang="en-CA" sz="1600" b="1">
              <a:solidFill>
                <a:schemeClr val="bg1"/>
              </a:solidFill>
            </a:endParaRPr>
          </a:p>
        </p:txBody>
      </p:sp>
      <p:sp>
        <p:nvSpPr>
          <p:cNvPr id="47108" name="Line 4"/>
          <p:cNvSpPr>
            <a:spLocks noChangeShapeType="1"/>
          </p:cNvSpPr>
          <p:nvPr/>
        </p:nvSpPr>
        <p:spPr bwMode="auto">
          <a:xfrm>
            <a:off x="1116013" y="6092825"/>
            <a:ext cx="7848600" cy="0"/>
          </a:xfrm>
          <a:prstGeom prst="line">
            <a:avLst/>
          </a:prstGeom>
          <a:noFill/>
          <a:ln w="9525">
            <a:solidFill>
              <a:srgbClr val="FFFF00"/>
            </a:solidFill>
            <a:round/>
            <a:headEnd/>
            <a:tailEnd/>
          </a:ln>
        </p:spPr>
        <p:txBody>
          <a:bodyPr/>
          <a:lstStyle/>
          <a:p>
            <a:endParaRPr lang="en-CA"/>
          </a:p>
        </p:txBody>
      </p:sp>
      <p:sp>
        <p:nvSpPr>
          <p:cNvPr id="47109" name="Text Box 5"/>
          <p:cNvSpPr txBox="1">
            <a:spLocks noChangeArrowheads="1"/>
          </p:cNvSpPr>
          <p:nvPr/>
        </p:nvSpPr>
        <p:spPr bwMode="auto">
          <a:xfrm>
            <a:off x="250825" y="260350"/>
            <a:ext cx="9217025" cy="641350"/>
          </a:xfrm>
          <a:prstGeom prst="rect">
            <a:avLst/>
          </a:prstGeom>
          <a:solidFill>
            <a:schemeClr val="accent2"/>
          </a:solidFill>
          <a:ln w="9525">
            <a:noFill/>
            <a:miter lim="800000"/>
            <a:headEnd/>
            <a:tailEnd/>
          </a:ln>
        </p:spPr>
        <p:txBody>
          <a:bodyPr>
            <a:spAutoFit/>
          </a:bodyPr>
          <a:lstStyle/>
          <a:p>
            <a:pPr algn="ctr">
              <a:spcBef>
                <a:spcPct val="50000"/>
              </a:spcBef>
            </a:pPr>
            <a:r>
              <a:rPr lang="en-US" sz="3600">
                <a:solidFill>
                  <a:schemeClr val="bg1"/>
                </a:solidFill>
              </a:rPr>
              <a:t>The Reliability of the Biblical Text</a:t>
            </a:r>
            <a:endParaRPr lang="en-CA" sz="36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4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6499">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71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9" grpId="0" build="allAtOnce"/>
      <p:bldP spid="4710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Study Ideas 014"/>
          <p:cNvPicPr>
            <a:picLocks noChangeAspect="1" noChangeArrowheads="1"/>
          </p:cNvPicPr>
          <p:nvPr/>
        </p:nvPicPr>
        <p:blipFill>
          <a:blip r:embed="rId2" cstate="print">
            <a:lum bright="18000"/>
          </a:blip>
          <a:srcRect/>
          <a:stretch>
            <a:fillRect/>
          </a:stretch>
        </p:blipFill>
        <p:spPr bwMode="auto">
          <a:xfrm>
            <a:off x="-1260475" y="-747713"/>
            <a:ext cx="11541125" cy="8656638"/>
          </a:xfrm>
          <a:prstGeom prst="rect">
            <a:avLst/>
          </a:prstGeom>
          <a:noFill/>
          <a:ln w="9525">
            <a:noFill/>
            <a:miter lim="800000"/>
            <a:headEnd/>
            <a:tailEnd/>
          </a:ln>
        </p:spPr>
      </p:pic>
      <p:sp>
        <p:nvSpPr>
          <p:cNvPr id="147459" name="Text Box 3"/>
          <p:cNvSpPr txBox="1">
            <a:spLocks noChangeArrowheads="1"/>
          </p:cNvSpPr>
          <p:nvPr/>
        </p:nvSpPr>
        <p:spPr bwMode="auto">
          <a:xfrm>
            <a:off x="611188" y="2636838"/>
            <a:ext cx="7850187" cy="3508375"/>
          </a:xfrm>
          <a:prstGeom prst="rect">
            <a:avLst/>
          </a:prstGeom>
          <a:noFill/>
          <a:ln w="9525">
            <a:noFill/>
            <a:miter lim="800000"/>
            <a:headEnd/>
            <a:tailEnd/>
          </a:ln>
        </p:spPr>
        <p:txBody>
          <a:bodyPr>
            <a:spAutoFit/>
          </a:bodyPr>
          <a:lstStyle/>
          <a:p>
            <a:pPr algn="ctr" defTabSz="444500"/>
            <a:r>
              <a:rPr lang="en-CA" sz="2800" b="1" u="sng">
                <a:solidFill>
                  <a:schemeClr val="bg1"/>
                </a:solidFill>
              </a:rPr>
              <a:t>Jeremiah 32:13-14</a:t>
            </a:r>
          </a:p>
          <a:p>
            <a:pPr algn="ctr" defTabSz="444500"/>
            <a:r>
              <a:rPr lang="en-CA" sz="2800" b="1">
                <a:solidFill>
                  <a:schemeClr val="bg1"/>
                </a:solidFill>
              </a:rPr>
              <a:t>	“And I charged Baruch before them, saying, Thus saith the LORD of hosts, the God of Israel; Take these evidences, this evidence of the purchase, both which is sealed, and this evidence which is open; and put them in an earthen vessel, that they may continue many days.”</a:t>
            </a:r>
          </a:p>
        </p:txBody>
      </p:sp>
      <p:sp>
        <p:nvSpPr>
          <p:cNvPr id="48132" name="Text Box 4"/>
          <p:cNvSpPr txBox="1">
            <a:spLocks noChangeArrowheads="1"/>
          </p:cNvSpPr>
          <p:nvPr/>
        </p:nvSpPr>
        <p:spPr bwMode="auto">
          <a:xfrm>
            <a:off x="614363" y="476250"/>
            <a:ext cx="7913687" cy="1066800"/>
          </a:xfrm>
          <a:prstGeom prst="rect">
            <a:avLst/>
          </a:prstGeom>
          <a:solidFill>
            <a:schemeClr val="accent2"/>
          </a:solidFill>
          <a:ln w="9525">
            <a:noFill/>
            <a:miter lim="800000"/>
            <a:headEnd/>
            <a:tailEnd/>
          </a:ln>
        </p:spPr>
        <p:txBody>
          <a:bodyPr>
            <a:spAutoFit/>
          </a:bodyPr>
          <a:lstStyle/>
          <a:p>
            <a:pPr algn="ctr">
              <a:spcBef>
                <a:spcPct val="50000"/>
              </a:spcBef>
            </a:pPr>
            <a:r>
              <a:rPr lang="en-US" sz="3200">
                <a:solidFill>
                  <a:schemeClr val="bg1"/>
                </a:solidFill>
              </a:rPr>
              <a:t>Even in 100 BCE                                        Hiding Scrolls in Jars was not a New Idea</a:t>
            </a:r>
            <a:endParaRPr lang="en-CA" sz="3200">
              <a:solidFill>
                <a:schemeClr val="bg1"/>
              </a:solidFill>
            </a:endParaRPr>
          </a:p>
        </p:txBody>
      </p:sp>
      <p:pic>
        <p:nvPicPr>
          <p:cNvPr id="48133" name="Picture 5" descr="Dead Sea Scrolls Chinese 1"/>
          <p:cNvPicPr>
            <a:picLocks noChangeAspect="1" noChangeArrowheads="1"/>
          </p:cNvPicPr>
          <p:nvPr/>
        </p:nvPicPr>
        <p:blipFill>
          <a:blip r:embed="rId3" cstate="print"/>
          <a:srcRect/>
          <a:stretch>
            <a:fillRect/>
          </a:stretch>
        </p:blipFill>
        <p:spPr bwMode="auto">
          <a:xfrm>
            <a:off x="639763" y="493713"/>
            <a:ext cx="7864475" cy="5870575"/>
          </a:xfrm>
          <a:prstGeom prst="rect">
            <a:avLst/>
          </a:prstGeom>
          <a:noFill/>
          <a:ln w="9525">
            <a:noFill/>
            <a:miter lim="800000"/>
            <a:headEnd/>
            <a:tailEnd/>
          </a:ln>
        </p:spPr>
      </p:pic>
      <p:sp>
        <p:nvSpPr>
          <p:cNvPr id="48134" name="Text Box 7"/>
          <p:cNvSpPr txBox="1">
            <a:spLocks noChangeArrowheads="1"/>
          </p:cNvSpPr>
          <p:nvPr/>
        </p:nvSpPr>
        <p:spPr bwMode="auto">
          <a:xfrm>
            <a:off x="5219700" y="765175"/>
            <a:ext cx="2159000" cy="404813"/>
          </a:xfrm>
          <a:prstGeom prst="rect">
            <a:avLst/>
          </a:prstGeom>
          <a:noFill/>
          <a:ln w="38100">
            <a:solidFill>
              <a:srgbClr val="FF0000"/>
            </a:solidFill>
            <a:miter lim="800000"/>
            <a:headEnd/>
            <a:tailEnd/>
          </a:ln>
        </p:spPr>
        <p:txBody>
          <a:bodyPr>
            <a:spAutoFit/>
          </a:bodyPr>
          <a:lstStyle/>
          <a:p>
            <a:pPr>
              <a:spcBef>
                <a:spcPct val="50000"/>
              </a:spcBef>
            </a:pPr>
            <a:r>
              <a:rPr lang="en-US"/>
              <a:t>November 4, 2006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74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745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9" grpId="0" build="allAtOnce"/>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Study Ideas 014"/>
          <p:cNvPicPr>
            <a:picLocks noChangeAspect="1" noChangeArrowheads="1"/>
          </p:cNvPicPr>
          <p:nvPr/>
        </p:nvPicPr>
        <p:blipFill>
          <a:blip r:embed="rId2" cstate="print">
            <a:lum bright="18000"/>
          </a:blip>
          <a:srcRect/>
          <a:stretch>
            <a:fillRect/>
          </a:stretch>
        </p:blipFill>
        <p:spPr bwMode="auto">
          <a:xfrm>
            <a:off x="-1260475" y="-747713"/>
            <a:ext cx="11541125" cy="8656638"/>
          </a:xfrm>
          <a:prstGeom prst="rect">
            <a:avLst/>
          </a:prstGeom>
          <a:noFill/>
          <a:ln w="9525">
            <a:noFill/>
            <a:miter lim="800000"/>
            <a:headEnd/>
            <a:tailEnd/>
          </a:ln>
        </p:spPr>
      </p:pic>
      <p:sp>
        <p:nvSpPr>
          <p:cNvPr id="148483" name="Text Box 3"/>
          <p:cNvSpPr txBox="1">
            <a:spLocks noChangeArrowheads="1"/>
          </p:cNvSpPr>
          <p:nvPr/>
        </p:nvSpPr>
        <p:spPr bwMode="auto">
          <a:xfrm>
            <a:off x="611188" y="2636838"/>
            <a:ext cx="7850187" cy="3508375"/>
          </a:xfrm>
          <a:prstGeom prst="rect">
            <a:avLst/>
          </a:prstGeom>
          <a:noFill/>
          <a:ln w="9525">
            <a:noFill/>
            <a:miter lim="800000"/>
            <a:headEnd/>
            <a:tailEnd/>
          </a:ln>
        </p:spPr>
        <p:txBody>
          <a:bodyPr>
            <a:spAutoFit/>
          </a:bodyPr>
          <a:lstStyle/>
          <a:p>
            <a:pPr algn="ctr" defTabSz="444500"/>
            <a:r>
              <a:rPr lang="en-CA" sz="2800" b="1" u="sng">
                <a:solidFill>
                  <a:schemeClr val="bg1"/>
                </a:solidFill>
              </a:rPr>
              <a:t>Jeremiah 32:13-14</a:t>
            </a:r>
          </a:p>
          <a:p>
            <a:pPr algn="ctr" defTabSz="444500"/>
            <a:r>
              <a:rPr lang="en-CA" sz="2800" b="1">
                <a:solidFill>
                  <a:schemeClr val="bg1"/>
                </a:solidFill>
              </a:rPr>
              <a:t>	“And I charged Baruch before them, saying, Thus saith the LORD of hosts, the God of Israel; Take these evidences, this evidence of the purchase, both which is sealed, and this evidence which is open; and put them in an earthen vessel, that they may continue many days.”</a:t>
            </a:r>
          </a:p>
        </p:txBody>
      </p:sp>
      <p:sp>
        <p:nvSpPr>
          <p:cNvPr id="49156" name="Text Box 4"/>
          <p:cNvSpPr txBox="1">
            <a:spLocks noChangeArrowheads="1"/>
          </p:cNvSpPr>
          <p:nvPr/>
        </p:nvSpPr>
        <p:spPr bwMode="auto">
          <a:xfrm>
            <a:off x="614363" y="476250"/>
            <a:ext cx="7913687" cy="1066800"/>
          </a:xfrm>
          <a:prstGeom prst="rect">
            <a:avLst/>
          </a:prstGeom>
          <a:solidFill>
            <a:schemeClr val="accent2"/>
          </a:solidFill>
          <a:ln w="9525">
            <a:noFill/>
            <a:miter lim="800000"/>
            <a:headEnd/>
            <a:tailEnd/>
          </a:ln>
        </p:spPr>
        <p:txBody>
          <a:bodyPr>
            <a:spAutoFit/>
          </a:bodyPr>
          <a:lstStyle/>
          <a:p>
            <a:pPr algn="ctr">
              <a:spcBef>
                <a:spcPct val="50000"/>
              </a:spcBef>
            </a:pPr>
            <a:r>
              <a:rPr lang="en-US" sz="3200">
                <a:solidFill>
                  <a:schemeClr val="bg1"/>
                </a:solidFill>
              </a:rPr>
              <a:t>Even in 100 BCE                                        Hiding Scrolls in Jars was not a New Idea</a:t>
            </a:r>
            <a:endParaRPr lang="en-CA" sz="3200">
              <a:solidFill>
                <a:schemeClr val="bg1"/>
              </a:solidFill>
            </a:endParaRPr>
          </a:p>
        </p:txBody>
      </p:sp>
      <p:sp>
        <p:nvSpPr>
          <p:cNvPr id="49157" name="Text Box 6"/>
          <p:cNvSpPr txBox="1">
            <a:spLocks noChangeArrowheads="1"/>
          </p:cNvSpPr>
          <p:nvPr/>
        </p:nvSpPr>
        <p:spPr bwMode="auto">
          <a:xfrm>
            <a:off x="3851275" y="4797425"/>
            <a:ext cx="4392613" cy="366713"/>
          </a:xfrm>
          <a:prstGeom prst="rect">
            <a:avLst/>
          </a:prstGeom>
          <a:solidFill>
            <a:srgbClr val="FFFF00"/>
          </a:solidFill>
          <a:ln w="9525">
            <a:noFill/>
            <a:miter lim="800000"/>
            <a:headEnd/>
            <a:tailEnd/>
          </a:ln>
        </p:spPr>
        <p:txBody>
          <a:bodyPr>
            <a:spAutoFit/>
          </a:bodyPr>
          <a:lstStyle/>
          <a:p>
            <a:pPr>
              <a:spcBef>
                <a:spcPct val="50000"/>
              </a:spcBef>
            </a:pPr>
            <a:endParaRPr lang="en-US"/>
          </a:p>
        </p:txBody>
      </p:sp>
      <p:pic>
        <p:nvPicPr>
          <p:cNvPr id="49158" name="Picture 7" descr="Dead Sea Scrolls Chineses 3"/>
          <p:cNvPicPr>
            <a:picLocks noChangeAspect="1" noChangeArrowheads="1"/>
          </p:cNvPicPr>
          <p:nvPr/>
        </p:nvPicPr>
        <p:blipFill>
          <a:blip r:embed="rId3" cstate="print"/>
          <a:srcRect/>
          <a:stretch>
            <a:fillRect/>
          </a:stretch>
        </p:blipFill>
        <p:spPr bwMode="auto">
          <a:xfrm>
            <a:off x="611188" y="477838"/>
            <a:ext cx="8064500" cy="6008687"/>
          </a:xfrm>
          <a:prstGeom prst="rect">
            <a:avLst/>
          </a:prstGeom>
          <a:noFill/>
          <a:ln w="9525">
            <a:noFill/>
            <a:miter lim="800000"/>
            <a:headEnd/>
            <a:tailEnd/>
          </a:ln>
        </p:spPr>
      </p:pic>
      <p:sp>
        <p:nvSpPr>
          <p:cNvPr id="49159" name="Text Box 8"/>
          <p:cNvSpPr txBox="1">
            <a:spLocks noChangeArrowheads="1"/>
          </p:cNvSpPr>
          <p:nvPr/>
        </p:nvSpPr>
        <p:spPr bwMode="auto">
          <a:xfrm>
            <a:off x="2411413" y="1341438"/>
            <a:ext cx="5688012" cy="1190625"/>
          </a:xfrm>
          <a:prstGeom prst="rect">
            <a:avLst/>
          </a:prstGeom>
          <a:solidFill>
            <a:schemeClr val="bg1"/>
          </a:solidFill>
          <a:ln w="9525">
            <a:noFill/>
            <a:miter lim="800000"/>
            <a:headEnd/>
            <a:tailEnd/>
          </a:ln>
        </p:spPr>
        <p:txBody>
          <a:bodyPr>
            <a:spAutoFit/>
          </a:bodyPr>
          <a:lstStyle/>
          <a:p>
            <a:pPr>
              <a:spcBef>
                <a:spcPct val="50000"/>
              </a:spcBef>
              <a:tabLst>
                <a:tab pos="2511425" algn="l"/>
              </a:tabLst>
            </a:pPr>
            <a:r>
              <a:rPr lang="en-US" b="1">
                <a:solidFill>
                  <a:schemeClr val="accent2"/>
                </a:solidFill>
                <a:latin typeface="Verdana" pitchFamily="34" charset="0"/>
              </a:rPr>
              <a:t>“Beloved, believe not every spirit, but try the spirits whether they are of God: because many false prophets are gone out into the world.” 			 - 1John 4:1</a:t>
            </a:r>
          </a:p>
        </p:txBody>
      </p:sp>
      <p:sp>
        <p:nvSpPr>
          <p:cNvPr id="49160" name="Oval 9"/>
          <p:cNvSpPr>
            <a:spLocks noChangeArrowheads="1"/>
          </p:cNvSpPr>
          <p:nvPr/>
        </p:nvSpPr>
        <p:spPr bwMode="auto">
          <a:xfrm>
            <a:off x="3205163" y="3068638"/>
            <a:ext cx="3457575" cy="2665412"/>
          </a:xfrm>
          <a:prstGeom prst="ellipse">
            <a:avLst/>
          </a:prstGeom>
          <a:noFill/>
          <a:ln w="38100">
            <a:solidFill>
              <a:srgbClr val="FF0000"/>
            </a:solidFill>
            <a:round/>
            <a:headEnd/>
            <a:tailEnd/>
          </a:ln>
        </p:spPr>
        <p:txBody>
          <a:bodyPr wrap="none" anchor="ctr"/>
          <a:lstStyle/>
          <a:p>
            <a:pPr algn="ctr"/>
            <a:endParaRPr lang="en-US">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84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848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allAtOnce"/>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qum19"/>
          <p:cNvPicPr>
            <a:picLocks noChangeAspect="1" noChangeArrowheads="1"/>
          </p:cNvPicPr>
          <p:nvPr/>
        </p:nvPicPr>
        <p:blipFill>
          <a:blip r:embed="rId2" cstate="print">
            <a:lum bright="-40000" contrast="-30000"/>
          </a:blip>
          <a:srcRect/>
          <a:stretch>
            <a:fillRect/>
          </a:stretch>
        </p:blipFill>
        <p:spPr bwMode="auto">
          <a:xfrm>
            <a:off x="0" y="0"/>
            <a:ext cx="9144000" cy="6858000"/>
          </a:xfrm>
          <a:prstGeom prst="rect">
            <a:avLst/>
          </a:prstGeom>
          <a:noFill/>
          <a:ln w="9525">
            <a:noFill/>
            <a:miter lim="800000"/>
            <a:headEnd/>
            <a:tailEnd/>
          </a:ln>
        </p:spPr>
      </p:pic>
      <p:sp>
        <p:nvSpPr>
          <p:cNvPr id="50178" name="Text Box 3"/>
          <p:cNvSpPr txBox="1">
            <a:spLocks noChangeArrowheads="1"/>
          </p:cNvSpPr>
          <p:nvPr/>
        </p:nvSpPr>
        <p:spPr bwMode="auto">
          <a:xfrm>
            <a:off x="1908175" y="620713"/>
            <a:ext cx="5040313" cy="369887"/>
          </a:xfrm>
          <a:prstGeom prst="rect">
            <a:avLst/>
          </a:prstGeom>
          <a:solidFill>
            <a:schemeClr val="accent2"/>
          </a:solidFill>
          <a:ln w="9525">
            <a:noFill/>
            <a:miter lim="800000"/>
            <a:headEnd/>
            <a:tailEnd/>
          </a:ln>
        </p:spPr>
        <p:txBody>
          <a:bodyPr>
            <a:spAutoFit/>
          </a:bodyPr>
          <a:lstStyle/>
          <a:p>
            <a:pPr algn="ctr">
              <a:spcBef>
                <a:spcPct val="50000"/>
              </a:spcBef>
            </a:pPr>
            <a:r>
              <a:rPr lang="en-US" dirty="0">
                <a:solidFill>
                  <a:schemeClr val="bg1"/>
                </a:solidFill>
              </a:rPr>
              <a:t>THE DATING OF THE SCROLLS</a:t>
            </a:r>
            <a:endParaRPr lang="en-CA" dirty="0">
              <a:solidFill>
                <a:schemeClr val="bg1"/>
              </a:solidFill>
            </a:endParaRPr>
          </a:p>
        </p:txBody>
      </p:sp>
      <p:sp>
        <p:nvSpPr>
          <p:cNvPr id="50180" name="TextBox 3"/>
          <p:cNvSpPr txBox="1">
            <a:spLocks noChangeArrowheads="1"/>
          </p:cNvSpPr>
          <p:nvPr/>
        </p:nvSpPr>
        <p:spPr bwMode="auto">
          <a:xfrm>
            <a:off x="642910" y="1571612"/>
            <a:ext cx="8143932" cy="4401205"/>
          </a:xfrm>
          <a:prstGeom prst="rect">
            <a:avLst/>
          </a:prstGeom>
          <a:noFill/>
          <a:ln w="9525">
            <a:noFill/>
            <a:miter lim="800000"/>
            <a:headEnd/>
            <a:tailEnd/>
          </a:ln>
        </p:spPr>
        <p:txBody>
          <a:bodyPr wrap="square">
            <a:spAutoFit/>
          </a:bodyPr>
          <a:lstStyle/>
          <a:p>
            <a:pPr algn="ctr"/>
            <a:r>
              <a:rPr lang="en-CA" sz="2800" b="1" dirty="0">
                <a:solidFill>
                  <a:schemeClr val="bg1"/>
                </a:solidFill>
              </a:rPr>
              <a:t>“Today scholarly opinion regarding the time span and background of the Dead Sea Scrolls is anchored in historical, paleographic, and linguistic evidence, corroborated firmly by carbon-14 </a:t>
            </a:r>
            <a:r>
              <a:rPr lang="en-CA" sz="2800" b="1" dirty="0" err="1">
                <a:solidFill>
                  <a:schemeClr val="bg1"/>
                </a:solidFill>
              </a:rPr>
              <a:t>datings</a:t>
            </a:r>
            <a:r>
              <a:rPr lang="en-CA" sz="2800" b="1" dirty="0">
                <a:solidFill>
                  <a:schemeClr val="bg1"/>
                </a:solidFill>
              </a:rPr>
              <a:t>.  Some manuscripts were written and copied in the third century BCE, but the bulk of material, particularly the texts that reflect on a sectarian community, are originals or copies from the first century BCE.”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9" name="Picture 4" descr="qum19"/>
          <p:cNvPicPr>
            <a:picLocks noChangeAspect="1" noChangeArrowheads="1"/>
          </p:cNvPicPr>
          <p:nvPr/>
        </p:nvPicPr>
        <p:blipFill>
          <a:blip r:embed="rId2" cstate="print">
            <a:lum bright="-40000" contrast="-30000"/>
          </a:blip>
          <a:srcRect/>
          <a:stretch>
            <a:fillRect/>
          </a:stretch>
        </p:blipFill>
        <p:spPr bwMode="auto">
          <a:xfrm>
            <a:off x="0" y="0"/>
            <a:ext cx="9144000" cy="6858000"/>
          </a:xfrm>
          <a:prstGeom prst="rect">
            <a:avLst/>
          </a:prstGeom>
          <a:noFill/>
          <a:ln w="9525">
            <a:noFill/>
            <a:miter lim="800000"/>
            <a:headEnd/>
            <a:tailEnd/>
          </a:ln>
        </p:spPr>
      </p:pic>
      <p:sp>
        <p:nvSpPr>
          <p:cNvPr id="50180" name="TextBox 3"/>
          <p:cNvSpPr txBox="1">
            <a:spLocks noChangeArrowheads="1"/>
          </p:cNvSpPr>
          <p:nvPr/>
        </p:nvSpPr>
        <p:spPr bwMode="auto">
          <a:xfrm>
            <a:off x="714348" y="928670"/>
            <a:ext cx="7786742" cy="4832092"/>
          </a:xfrm>
          <a:prstGeom prst="rect">
            <a:avLst/>
          </a:prstGeom>
          <a:noFill/>
          <a:ln w="9525">
            <a:noFill/>
            <a:miter lim="800000"/>
            <a:headEnd/>
            <a:tailEnd/>
          </a:ln>
        </p:spPr>
        <p:txBody>
          <a:bodyPr wrap="square">
            <a:spAutoFit/>
          </a:bodyPr>
          <a:lstStyle/>
          <a:p>
            <a:pPr algn="ctr"/>
            <a:r>
              <a:rPr lang="en-CA" sz="2800" b="1" dirty="0" smtClean="0">
                <a:solidFill>
                  <a:srgbClr val="FFFF00"/>
                </a:solidFill>
              </a:rPr>
              <a:t>THREE TECHNOLOGIES </a:t>
            </a:r>
            <a:r>
              <a:rPr lang="en-CA" sz="2800" b="1" dirty="0" smtClean="0">
                <a:solidFill>
                  <a:schemeClr val="bg1"/>
                </a:solidFill>
              </a:rPr>
              <a:t>needed to develop (1980’s) and be available to assist in the analysis of the scrolls: </a:t>
            </a:r>
          </a:p>
          <a:p>
            <a:endParaRPr lang="en-CA" sz="2800" b="1" dirty="0" smtClean="0">
              <a:solidFill>
                <a:srgbClr val="FFFF00"/>
              </a:solidFill>
            </a:endParaRPr>
          </a:p>
          <a:p>
            <a:pPr marL="342900" indent="-342900">
              <a:buAutoNum type="arabicPeriod"/>
            </a:pPr>
            <a:r>
              <a:rPr lang="en-CA" sz="2800" b="1" dirty="0" smtClean="0">
                <a:solidFill>
                  <a:srgbClr val="FFFF00"/>
                </a:solidFill>
              </a:rPr>
              <a:t>INFRARED </a:t>
            </a:r>
            <a:r>
              <a:rPr lang="en-CA" sz="2800" b="1" dirty="0" smtClean="0">
                <a:solidFill>
                  <a:schemeClr val="bg1"/>
                </a:solidFill>
              </a:rPr>
              <a:t>technology permitted the reading and copying of the scroll content.</a:t>
            </a:r>
          </a:p>
          <a:p>
            <a:pPr marL="342900" indent="-342900">
              <a:buAutoNum type="arabicPeriod"/>
            </a:pPr>
            <a:r>
              <a:rPr lang="en-CA" sz="2800" b="1" dirty="0" smtClean="0">
                <a:solidFill>
                  <a:srgbClr val="FFFF00"/>
                </a:solidFill>
              </a:rPr>
              <a:t>DNA</a:t>
            </a:r>
            <a:r>
              <a:rPr lang="en-CA" sz="2800" b="1" dirty="0" smtClean="0">
                <a:solidFill>
                  <a:schemeClr val="bg1"/>
                </a:solidFill>
              </a:rPr>
              <a:t> analysis permitted scientists to piece together which fragment came from which scroll.</a:t>
            </a:r>
          </a:p>
          <a:p>
            <a:pPr marL="342900" indent="-342900">
              <a:buAutoNum type="arabicPeriod"/>
            </a:pPr>
            <a:r>
              <a:rPr lang="en-CA" sz="2800" b="1" dirty="0" smtClean="0">
                <a:solidFill>
                  <a:srgbClr val="FFFF00"/>
                </a:solidFill>
              </a:rPr>
              <a:t>CARBON 14 DATING </a:t>
            </a:r>
            <a:r>
              <a:rPr lang="en-CA" sz="2800" b="1" dirty="0" smtClean="0">
                <a:solidFill>
                  <a:schemeClr val="bg1"/>
                </a:solidFill>
              </a:rPr>
              <a:t>provided proof of the age of the scrolls.</a:t>
            </a:r>
            <a:endParaRPr lang="en-CA" sz="2800" b="1" dirty="0">
              <a:solidFill>
                <a:schemeClr val="bg1"/>
              </a:solidFill>
            </a:endParaRPr>
          </a:p>
        </p:txBody>
      </p:sp>
      <p:cxnSp>
        <p:nvCxnSpPr>
          <p:cNvPr id="6" name="Straight Connector 5"/>
          <p:cNvCxnSpPr/>
          <p:nvPr/>
        </p:nvCxnSpPr>
        <p:spPr>
          <a:xfrm>
            <a:off x="1071538" y="2428868"/>
            <a:ext cx="7072362" cy="1588"/>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18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18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018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018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51203" name="Text Box 5"/>
          <p:cNvSpPr txBox="1">
            <a:spLocks noChangeArrowheads="1"/>
          </p:cNvSpPr>
          <p:nvPr/>
        </p:nvSpPr>
        <p:spPr bwMode="auto">
          <a:xfrm>
            <a:off x="4572000" y="4292600"/>
            <a:ext cx="1441450" cy="366713"/>
          </a:xfrm>
          <a:prstGeom prst="rect">
            <a:avLst/>
          </a:prstGeom>
          <a:solidFill>
            <a:schemeClr val="accent2"/>
          </a:solidFill>
          <a:ln w="9525">
            <a:noFill/>
            <a:miter lim="800000"/>
            <a:headEnd/>
            <a:tailEnd/>
          </a:ln>
        </p:spPr>
        <p:txBody>
          <a:bodyPr>
            <a:spAutoFit/>
          </a:bodyPr>
          <a:lstStyle/>
          <a:p>
            <a:pPr algn="ctr">
              <a:spcBef>
                <a:spcPct val="50000"/>
              </a:spcBef>
            </a:pPr>
            <a:r>
              <a:rPr lang="en-US">
                <a:solidFill>
                  <a:schemeClr val="bg1"/>
                </a:solidFill>
              </a:rPr>
              <a:t>MASADA</a:t>
            </a:r>
            <a:endParaRPr lang="en-CA">
              <a:solidFill>
                <a:schemeClr val="bg1"/>
              </a:solidFill>
            </a:endParaRPr>
          </a:p>
        </p:txBody>
      </p:sp>
      <p:sp>
        <p:nvSpPr>
          <p:cNvPr id="51204" name="Oval 3"/>
          <p:cNvSpPr>
            <a:spLocks noChangeArrowheads="1"/>
          </p:cNvSpPr>
          <p:nvPr/>
        </p:nvSpPr>
        <p:spPr bwMode="auto">
          <a:xfrm>
            <a:off x="5940425" y="4437063"/>
            <a:ext cx="936625" cy="792162"/>
          </a:xfrm>
          <a:prstGeom prst="ellipse">
            <a:avLst/>
          </a:prstGeom>
          <a:noFill/>
          <a:ln w="76200">
            <a:solidFill>
              <a:srgbClr val="FFFF00"/>
            </a:solidFill>
            <a:round/>
            <a:headEnd/>
            <a:tailEnd/>
          </a:ln>
        </p:spPr>
        <p:txBody>
          <a:bodyPr wrap="none" anchor="ctr"/>
          <a:lstStyle/>
          <a:p>
            <a:endParaRPr lang="en-US"/>
          </a:p>
        </p:txBody>
      </p:sp>
      <p:sp>
        <p:nvSpPr>
          <p:cNvPr id="51205" name="Text Box 6"/>
          <p:cNvSpPr txBox="1">
            <a:spLocks noChangeArrowheads="1"/>
          </p:cNvSpPr>
          <p:nvPr/>
        </p:nvSpPr>
        <p:spPr bwMode="auto">
          <a:xfrm>
            <a:off x="395288" y="692150"/>
            <a:ext cx="8351837" cy="641350"/>
          </a:xfrm>
          <a:prstGeom prst="rect">
            <a:avLst/>
          </a:prstGeom>
          <a:solidFill>
            <a:schemeClr val="accent2"/>
          </a:solidFill>
          <a:ln w="9525">
            <a:noFill/>
            <a:miter lim="800000"/>
            <a:headEnd/>
            <a:tailEnd/>
          </a:ln>
        </p:spPr>
        <p:txBody>
          <a:bodyPr>
            <a:spAutoFit/>
          </a:bodyPr>
          <a:lstStyle/>
          <a:p>
            <a:pPr algn="ctr">
              <a:spcBef>
                <a:spcPct val="50000"/>
              </a:spcBef>
            </a:pPr>
            <a:r>
              <a:rPr lang="en-US" sz="3600">
                <a:solidFill>
                  <a:schemeClr val="bg1"/>
                </a:solidFill>
              </a:rPr>
              <a:t>The Scrolls Found at Masada</a:t>
            </a:r>
            <a:endParaRPr lang="en-CA" sz="3600">
              <a:solidFill>
                <a:schemeClr val="bg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p:cNvSpPr>
            <a:spLocks noGrp="1" noChangeArrowheads="1"/>
          </p:cNvSpPr>
          <p:nvPr>
            <p:ph type="title"/>
          </p:nvPr>
        </p:nvSpPr>
        <p:spPr/>
        <p:txBody>
          <a:bodyPr/>
          <a:lstStyle/>
          <a:p>
            <a:pPr eaLnBrk="1" hangingPunct="1"/>
            <a:endParaRPr lang="en-US" smtClean="0"/>
          </a:p>
        </p:txBody>
      </p:sp>
      <p:pic>
        <p:nvPicPr>
          <p:cNvPr id="52227" name="Picture 4" descr="Masada and Dead Sea aerial from west, tb q010703"/>
          <p:cNvPicPr>
            <a:picLocks noGrp="1" noChangeAspect="1" noChangeArrowheads="1"/>
          </p:cNvPicPr>
          <p:nvPr>
            <p:ph idx="1"/>
          </p:nvPr>
        </p:nvPicPr>
        <p:blipFill>
          <a:blip r:embed="rId2" cstate="print"/>
          <a:srcRect/>
          <a:stretch>
            <a:fillRect/>
          </a:stretch>
        </p:blipFill>
        <p:spPr>
          <a:xfrm>
            <a:off x="0" y="4763"/>
            <a:ext cx="9144000" cy="6853237"/>
          </a:xfrm>
          <a:noFill/>
        </p:spPr>
      </p:pic>
      <p:sp>
        <p:nvSpPr>
          <p:cNvPr id="52228" name="Text Box 7"/>
          <p:cNvSpPr txBox="1">
            <a:spLocks noChangeArrowheads="1"/>
          </p:cNvSpPr>
          <p:nvPr/>
        </p:nvSpPr>
        <p:spPr bwMode="auto">
          <a:xfrm>
            <a:off x="6623050" y="4581525"/>
            <a:ext cx="2052638" cy="519113"/>
          </a:xfrm>
          <a:prstGeom prst="rect">
            <a:avLst/>
          </a:prstGeom>
          <a:solidFill>
            <a:schemeClr val="accent2"/>
          </a:solidFill>
          <a:ln w="9525">
            <a:noFill/>
            <a:miter lim="800000"/>
            <a:headEnd/>
            <a:tailEnd/>
          </a:ln>
        </p:spPr>
        <p:txBody>
          <a:bodyPr>
            <a:spAutoFit/>
          </a:bodyPr>
          <a:lstStyle/>
          <a:p>
            <a:pPr algn="ctr">
              <a:spcBef>
                <a:spcPct val="50000"/>
              </a:spcBef>
            </a:pPr>
            <a:r>
              <a:rPr lang="en-US" sz="2800" b="1">
                <a:solidFill>
                  <a:schemeClr val="bg1"/>
                </a:solidFill>
                <a:latin typeface="Tahoma" pitchFamily="34" charset="0"/>
              </a:rPr>
              <a:t>MASADA</a:t>
            </a:r>
            <a:endParaRPr lang="en-CA" sz="2800" b="1">
              <a:solidFill>
                <a:schemeClr val="bg1"/>
              </a:solidFill>
              <a:latin typeface="Tahoma" pitchFamily="34" charset="0"/>
            </a:endParaRPr>
          </a:p>
        </p:txBody>
      </p:sp>
      <p:sp>
        <p:nvSpPr>
          <p:cNvPr id="52229" name="Oval 8"/>
          <p:cNvSpPr>
            <a:spLocks noChangeArrowheads="1"/>
          </p:cNvSpPr>
          <p:nvPr/>
        </p:nvSpPr>
        <p:spPr bwMode="auto">
          <a:xfrm>
            <a:off x="2051050" y="3905250"/>
            <a:ext cx="4103688" cy="2952750"/>
          </a:xfrm>
          <a:prstGeom prst="ellipse">
            <a:avLst/>
          </a:prstGeom>
          <a:noFill/>
          <a:ln w="38100">
            <a:solidFill>
              <a:schemeClr val="bg1"/>
            </a:solidFill>
            <a:round/>
            <a:headEnd/>
            <a:tailEnd/>
          </a:ln>
        </p:spPr>
        <p:txBody>
          <a:bodyPr wrap="none" anchor="ctr"/>
          <a:lstStyle/>
          <a:p>
            <a:pPr algn="ctr"/>
            <a:endParaRPr lang="en-US">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p:cNvSpPr>
            <a:spLocks noGrp="1" noChangeArrowheads="1"/>
          </p:cNvSpPr>
          <p:nvPr>
            <p:ph type="title"/>
          </p:nvPr>
        </p:nvSpPr>
        <p:spPr/>
        <p:txBody>
          <a:bodyPr/>
          <a:lstStyle/>
          <a:p>
            <a:pPr eaLnBrk="1" hangingPunct="1"/>
            <a:endParaRPr lang="en-US" altLang="en-US" smtClean="0"/>
          </a:p>
        </p:txBody>
      </p:sp>
      <p:pic>
        <p:nvPicPr>
          <p:cNvPr id="7171" name="Picture 4" descr="Israel 2004-2 029"/>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
        <p:nvSpPr>
          <p:cNvPr id="7172" name="Text Box 7"/>
          <p:cNvSpPr txBox="1">
            <a:spLocks noChangeArrowheads="1"/>
          </p:cNvSpPr>
          <p:nvPr/>
        </p:nvSpPr>
        <p:spPr bwMode="auto">
          <a:xfrm>
            <a:off x="684213" y="549275"/>
            <a:ext cx="2592387" cy="4572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2400" b="1" smtClean="0">
                <a:solidFill>
                  <a:srgbClr val="FFFFFF"/>
                </a:solidFill>
              </a:rPr>
              <a:t>BETHLEHEM </a:t>
            </a:r>
            <a:endParaRPr lang="en-CA" altLang="en-US" smtClean="0">
              <a:solidFill>
                <a:srgbClr val="000000"/>
              </a:solidFill>
            </a:endParaRPr>
          </a:p>
        </p:txBody>
      </p:sp>
    </p:spTree>
    <p:extLst>
      <p:ext uri="{BB962C8B-B14F-4D97-AF65-F5344CB8AC3E}">
        <p14:creationId xmlns:p14="http://schemas.microsoft.com/office/powerpoint/2010/main" val="38706083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Grp="1" noChangeArrowheads="1"/>
          </p:cNvSpPr>
          <p:nvPr>
            <p:ph type="title"/>
          </p:nvPr>
        </p:nvSpPr>
        <p:spPr/>
        <p:txBody>
          <a:bodyPr/>
          <a:lstStyle/>
          <a:p>
            <a:pPr eaLnBrk="1" hangingPunct="1"/>
            <a:endParaRPr lang="en-US" smtClean="0"/>
          </a:p>
        </p:txBody>
      </p:sp>
      <p:pic>
        <p:nvPicPr>
          <p:cNvPr id="53251" name="Picture 4" descr="Masada aerial from nw, tb q010703"/>
          <p:cNvPicPr>
            <a:picLocks noGrp="1" noChangeAspect="1" noChangeArrowheads="1"/>
          </p:cNvPicPr>
          <p:nvPr>
            <p:ph idx="1"/>
          </p:nvPr>
        </p:nvPicPr>
        <p:blipFill>
          <a:blip r:embed="rId2" cstate="print"/>
          <a:srcRect/>
          <a:stretch>
            <a:fillRect/>
          </a:stretch>
        </p:blipFill>
        <p:spPr>
          <a:xfrm>
            <a:off x="0" y="0"/>
            <a:ext cx="9324975" cy="6989763"/>
          </a:xfrm>
          <a:noFill/>
        </p:spPr>
      </p:pic>
      <p:sp>
        <p:nvSpPr>
          <p:cNvPr id="53252" name="Text Box 7"/>
          <p:cNvSpPr txBox="1">
            <a:spLocks noChangeArrowheads="1"/>
          </p:cNvSpPr>
          <p:nvPr/>
        </p:nvSpPr>
        <p:spPr bwMode="auto">
          <a:xfrm>
            <a:off x="1763713" y="1341438"/>
            <a:ext cx="5616575" cy="519112"/>
          </a:xfrm>
          <a:prstGeom prst="rect">
            <a:avLst/>
          </a:prstGeom>
          <a:solidFill>
            <a:schemeClr val="accent2"/>
          </a:solidFill>
          <a:ln w="9525">
            <a:noFill/>
            <a:miter lim="800000"/>
            <a:headEnd/>
            <a:tailEnd/>
          </a:ln>
        </p:spPr>
        <p:txBody>
          <a:bodyPr>
            <a:spAutoFit/>
          </a:bodyPr>
          <a:lstStyle/>
          <a:p>
            <a:pPr algn="ctr">
              <a:spcBef>
                <a:spcPct val="50000"/>
              </a:spcBef>
            </a:pPr>
            <a:r>
              <a:rPr lang="en-US" sz="2800" b="1">
                <a:solidFill>
                  <a:schemeClr val="bg1"/>
                </a:solidFill>
                <a:latin typeface="Tahoma" pitchFamily="34" charset="0"/>
              </a:rPr>
              <a:t>THE ROMAN ENCAMPMENTS</a:t>
            </a:r>
            <a:endParaRPr lang="en-CA" sz="2800" b="1">
              <a:solidFill>
                <a:schemeClr val="bg1"/>
              </a:solidFill>
              <a:latin typeface="Tahoma"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5"/>
          <p:cNvSpPr>
            <a:spLocks noGrp="1" noChangeArrowheads="1"/>
          </p:cNvSpPr>
          <p:nvPr>
            <p:ph type="title"/>
          </p:nvPr>
        </p:nvSpPr>
        <p:spPr/>
        <p:txBody>
          <a:bodyPr/>
          <a:lstStyle/>
          <a:p>
            <a:pPr eaLnBrk="1" hangingPunct="1"/>
            <a:endParaRPr lang="en-US" smtClean="0"/>
          </a:p>
        </p:txBody>
      </p:sp>
      <p:pic>
        <p:nvPicPr>
          <p:cNvPr id="54275" name="Picture 4" descr="114_1497"/>
          <p:cNvPicPr>
            <a:picLocks noGrp="1" noChangeAspect="1" noChangeArrowheads="1"/>
          </p:cNvPicPr>
          <p:nvPr>
            <p:ph idx="1"/>
          </p:nvPr>
        </p:nvPicPr>
        <p:blipFill>
          <a:blip r:embed="rId2" cstate="print"/>
          <a:srcRect/>
          <a:stretch>
            <a:fillRect/>
          </a:stretch>
        </p:blipFill>
        <p:spPr>
          <a:xfrm>
            <a:off x="0" y="-3175"/>
            <a:ext cx="9144000" cy="6858000"/>
          </a:xfrm>
          <a:noFill/>
        </p:spPr>
      </p:pic>
      <p:sp>
        <p:nvSpPr>
          <p:cNvPr id="54276" name="Text Box 7"/>
          <p:cNvSpPr txBox="1">
            <a:spLocks noChangeArrowheads="1"/>
          </p:cNvSpPr>
          <p:nvPr/>
        </p:nvSpPr>
        <p:spPr bwMode="auto">
          <a:xfrm>
            <a:off x="1006475" y="333375"/>
            <a:ext cx="7129463" cy="519113"/>
          </a:xfrm>
          <a:prstGeom prst="rect">
            <a:avLst/>
          </a:prstGeom>
          <a:solidFill>
            <a:schemeClr val="accent2"/>
          </a:solidFill>
          <a:ln w="9525">
            <a:noFill/>
            <a:miter lim="800000"/>
            <a:headEnd/>
            <a:tailEnd/>
          </a:ln>
        </p:spPr>
        <p:txBody>
          <a:bodyPr>
            <a:spAutoFit/>
          </a:bodyPr>
          <a:lstStyle/>
          <a:p>
            <a:pPr>
              <a:spcBef>
                <a:spcPct val="50000"/>
              </a:spcBef>
            </a:pPr>
            <a:r>
              <a:rPr lang="en-US" sz="2800" b="1">
                <a:solidFill>
                  <a:schemeClr val="bg1"/>
                </a:solidFill>
                <a:latin typeface="Tahoma" pitchFamily="34" charset="0"/>
              </a:rPr>
              <a:t>RESTORATION OF DECORATED WALLS</a:t>
            </a:r>
            <a:endParaRPr lang="en-CA" sz="2800" b="1">
              <a:solidFill>
                <a:schemeClr val="bg1"/>
              </a:solidFill>
              <a:latin typeface="Tahoma"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endParaRPr lang="en-US" smtClean="0"/>
          </a:p>
        </p:txBody>
      </p:sp>
      <p:pic>
        <p:nvPicPr>
          <p:cNvPr id="55299" name="Picture 5" descr="115_1525"/>
          <p:cNvPicPr>
            <a:picLocks noGrp="1" noChangeAspect="1" noChangeArrowheads="1"/>
          </p:cNvPicPr>
          <p:nvPr>
            <p:ph idx="1"/>
          </p:nvPr>
        </p:nvPicPr>
        <p:blipFill>
          <a:blip r:embed="rId2" cstate="print"/>
          <a:srcRect/>
          <a:stretch>
            <a:fillRect/>
          </a:stretch>
        </p:blipFill>
        <p:spPr>
          <a:xfrm>
            <a:off x="-180975" y="0"/>
            <a:ext cx="9144000" cy="6858000"/>
          </a:xfrm>
          <a:noFill/>
        </p:spPr>
      </p:pic>
      <p:sp>
        <p:nvSpPr>
          <p:cNvPr id="55300" name="Text Box 6"/>
          <p:cNvSpPr txBox="1">
            <a:spLocks noChangeArrowheads="1"/>
          </p:cNvSpPr>
          <p:nvPr/>
        </p:nvSpPr>
        <p:spPr bwMode="auto">
          <a:xfrm>
            <a:off x="971550" y="476250"/>
            <a:ext cx="6840538" cy="822325"/>
          </a:xfrm>
          <a:prstGeom prst="rect">
            <a:avLst/>
          </a:prstGeom>
          <a:solidFill>
            <a:schemeClr val="accent2"/>
          </a:solidFill>
          <a:ln w="9525">
            <a:noFill/>
            <a:miter lim="800000"/>
            <a:headEnd/>
            <a:tailEnd/>
          </a:ln>
        </p:spPr>
        <p:txBody>
          <a:bodyPr>
            <a:spAutoFit/>
          </a:bodyPr>
          <a:lstStyle/>
          <a:p>
            <a:pPr algn="ctr">
              <a:spcBef>
                <a:spcPct val="50000"/>
              </a:spcBef>
            </a:pPr>
            <a:r>
              <a:rPr lang="en-US" sz="2400" b="1">
                <a:solidFill>
                  <a:schemeClr val="bg1"/>
                </a:solidFill>
                <a:latin typeface="Tahoma" pitchFamily="34" charset="0"/>
              </a:rPr>
              <a:t>VIEW FROM TOP OF MASADA LOOKING SOUTH-EAST</a:t>
            </a:r>
            <a:endParaRPr lang="en-CA" sz="2400" b="1">
              <a:solidFill>
                <a:schemeClr val="bg1"/>
              </a:solidFill>
              <a:latin typeface="Tahoma"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endParaRPr lang="en-US" smtClean="0"/>
          </a:p>
        </p:txBody>
      </p:sp>
      <p:pic>
        <p:nvPicPr>
          <p:cNvPr id="56323" name="Picture 5" descr="115_1517"/>
          <p:cNvPicPr>
            <a:picLocks noGrp="1" noChangeAspect="1" noChangeArrowheads="1"/>
          </p:cNvPicPr>
          <p:nvPr>
            <p:ph idx="1"/>
          </p:nvPr>
        </p:nvPicPr>
        <p:blipFill>
          <a:blip r:embed="rId2" cstate="print"/>
          <a:srcRect/>
          <a:stretch>
            <a:fillRect/>
          </a:stretch>
        </p:blipFill>
        <p:spPr>
          <a:xfrm>
            <a:off x="0" y="0"/>
            <a:ext cx="9144000" cy="6858000"/>
          </a:xfrm>
          <a:noFill/>
        </p:spPr>
      </p:pic>
      <p:sp>
        <p:nvSpPr>
          <p:cNvPr id="56324" name="Text Box 6"/>
          <p:cNvSpPr txBox="1">
            <a:spLocks noChangeArrowheads="1"/>
          </p:cNvSpPr>
          <p:nvPr/>
        </p:nvSpPr>
        <p:spPr bwMode="auto">
          <a:xfrm>
            <a:off x="1150938" y="404813"/>
            <a:ext cx="6840537" cy="822325"/>
          </a:xfrm>
          <a:prstGeom prst="rect">
            <a:avLst/>
          </a:prstGeom>
          <a:solidFill>
            <a:schemeClr val="accent2"/>
          </a:solidFill>
          <a:ln w="9525">
            <a:noFill/>
            <a:miter lim="800000"/>
            <a:headEnd/>
            <a:tailEnd/>
          </a:ln>
        </p:spPr>
        <p:txBody>
          <a:bodyPr>
            <a:spAutoFit/>
          </a:bodyPr>
          <a:lstStyle/>
          <a:p>
            <a:pPr algn="ctr">
              <a:spcBef>
                <a:spcPct val="50000"/>
              </a:spcBef>
            </a:pPr>
            <a:r>
              <a:rPr lang="en-US" sz="2400" b="1">
                <a:solidFill>
                  <a:schemeClr val="bg1"/>
                </a:solidFill>
                <a:latin typeface="Tahoma" pitchFamily="34" charset="0"/>
              </a:rPr>
              <a:t>ROMAN ENCAMPMENTS VIEWED FROM THE WALL</a:t>
            </a:r>
            <a:endParaRPr lang="en-CA" sz="2400" b="1">
              <a:solidFill>
                <a:schemeClr val="bg1"/>
              </a:solidFill>
              <a:latin typeface="Tahoma"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115_1531"/>
          <p:cNvPicPr>
            <a:picLocks noChangeAspect="1" noChangeArrowheads="1"/>
          </p:cNvPicPr>
          <p:nvPr/>
        </p:nvPicPr>
        <p:blipFill>
          <a:blip r:embed="rId2" cstate="print"/>
          <a:srcRect/>
          <a:stretch>
            <a:fillRect/>
          </a:stretch>
        </p:blipFill>
        <p:spPr bwMode="auto">
          <a:xfrm>
            <a:off x="-1198563" y="-898525"/>
            <a:ext cx="11541126" cy="8656638"/>
          </a:xfrm>
          <a:prstGeom prst="rect">
            <a:avLst/>
          </a:prstGeom>
          <a:noFill/>
          <a:ln w="9525">
            <a:noFill/>
            <a:miter lim="800000"/>
            <a:headEnd/>
            <a:tailEnd/>
          </a:ln>
        </p:spPr>
      </p:pic>
      <p:sp>
        <p:nvSpPr>
          <p:cNvPr id="57347" name="Text Box 4"/>
          <p:cNvSpPr txBox="1">
            <a:spLocks noChangeArrowheads="1"/>
          </p:cNvSpPr>
          <p:nvPr/>
        </p:nvSpPr>
        <p:spPr bwMode="auto">
          <a:xfrm>
            <a:off x="1150938" y="333375"/>
            <a:ext cx="6840537" cy="822325"/>
          </a:xfrm>
          <a:prstGeom prst="rect">
            <a:avLst/>
          </a:prstGeom>
          <a:solidFill>
            <a:schemeClr val="accent2"/>
          </a:solidFill>
          <a:ln w="9525">
            <a:noFill/>
            <a:miter lim="800000"/>
            <a:headEnd/>
            <a:tailEnd/>
          </a:ln>
        </p:spPr>
        <p:txBody>
          <a:bodyPr>
            <a:spAutoFit/>
          </a:bodyPr>
          <a:lstStyle/>
          <a:p>
            <a:pPr algn="ctr">
              <a:spcBef>
                <a:spcPct val="50000"/>
              </a:spcBef>
            </a:pPr>
            <a:r>
              <a:rPr lang="en-US" sz="2400" b="1">
                <a:solidFill>
                  <a:schemeClr val="bg1"/>
                </a:solidFill>
                <a:latin typeface="Tahoma" pitchFamily="34" charset="0"/>
              </a:rPr>
              <a:t>STONE WALLS AROUND THE ROMAN ENCAMPMENTS</a:t>
            </a:r>
            <a:endParaRPr lang="en-CA" sz="2400" b="1">
              <a:solidFill>
                <a:schemeClr val="bg1"/>
              </a:solidFill>
              <a:latin typeface="Tahoma"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hidden="1"/>
          <p:cNvSpPr>
            <a:spLocks noGrp="1" noChangeArrowheads="1"/>
          </p:cNvSpPr>
          <p:nvPr>
            <p:ph type="title"/>
          </p:nvPr>
        </p:nvSpPr>
        <p:spPr/>
        <p:txBody>
          <a:bodyPr/>
          <a:lstStyle/>
          <a:p>
            <a:endParaRPr lang="en-US" smtClean="0"/>
          </a:p>
        </p:txBody>
      </p:sp>
      <p:pic>
        <p:nvPicPr>
          <p:cNvPr id="58371" name="Picture 3" descr="E:\Todd Sites\0 Adds\3 Judah\Masada\sr\Masada siege camp reconstructed2.jpg"/>
          <p:cNvPicPr preferRelativeResize="0">
            <a:picLocks noChangeAspect="1" noChangeArrowheads="1"/>
          </p:cNvPicPr>
          <p:nvPr>
            <p:custDataLst>
              <p:tags r:id="rId1"/>
            </p:custDataLst>
          </p:nvPr>
        </p:nvPicPr>
        <p:blipFill>
          <a:blip r:embed="rId3" cstate="print"/>
          <a:srcRect/>
          <a:stretch>
            <a:fillRect/>
          </a:stretch>
        </p:blipFill>
        <p:spPr bwMode="auto">
          <a:xfrm>
            <a:off x="0" y="0"/>
            <a:ext cx="9144000" cy="6858000"/>
          </a:xfrm>
          <a:prstGeom prst="rect">
            <a:avLst/>
          </a:prstGeom>
          <a:noFill/>
          <a:ln w="101600" cmpd="thinThick">
            <a:noFill/>
            <a:miter lim="800000"/>
            <a:headEnd/>
            <a:tailEnd/>
          </a:ln>
        </p:spPr>
      </p:pic>
      <p:sp>
        <p:nvSpPr>
          <p:cNvPr id="58372" name="Text Box 4"/>
          <p:cNvSpPr txBox="1">
            <a:spLocks noChangeArrowheads="1"/>
          </p:cNvSpPr>
          <p:nvPr/>
        </p:nvSpPr>
        <p:spPr bwMode="auto">
          <a:xfrm>
            <a:off x="685800" y="6210300"/>
            <a:ext cx="7772400" cy="457200"/>
          </a:xfrm>
          <a:prstGeom prst="rect">
            <a:avLst/>
          </a:prstGeom>
          <a:noFill/>
          <a:ln w="9525">
            <a:noFill/>
            <a:miter lim="800000"/>
            <a:headEnd/>
            <a:tailEnd/>
          </a:ln>
        </p:spPr>
        <p:txBody>
          <a:bodyPr/>
          <a:lstStyle/>
          <a:p>
            <a:pPr algn="ctr"/>
            <a:r>
              <a:rPr lang="en-US">
                <a:solidFill>
                  <a:schemeClr val="bg1"/>
                </a:solidFill>
              </a:rPr>
              <a:t>Masada siege camp reconstructed</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4" descr="Masada and Dead Sea shore aerial from s, tb q010703"/>
          <p:cNvPicPr>
            <a:picLocks noGrp="1" noChangeAspect="1" noChangeArrowheads="1"/>
          </p:cNvPicPr>
          <p:nvPr>
            <p:ph idx="1"/>
          </p:nvPr>
        </p:nvPicPr>
        <p:blipFill>
          <a:blip r:embed="rId2" cstate="print">
            <a:lum bright="-24000"/>
          </a:blip>
          <a:srcRect/>
          <a:stretch>
            <a:fillRect/>
          </a:stretch>
        </p:blipFill>
        <p:spPr>
          <a:xfrm>
            <a:off x="0" y="25400"/>
            <a:ext cx="9144000" cy="6832600"/>
          </a:xfrm>
          <a:noFill/>
        </p:spPr>
      </p:pic>
      <p:sp>
        <p:nvSpPr>
          <p:cNvPr id="59395" name="Text Box 7"/>
          <p:cNvSpPr txBox="1">
            <a:spLocks noChangeArrowheads="1"/>
          </p:cNvSpPr>
          <p:nvPr/>
        </p:nvSpPr>
        <p:spPr bwMode="auto">
          <a:xfrm>
            <a:off x="684213" y="1125538"/>
            <a:ext cx="7775575" cy="5457825"/>
          </a:xfrm>
          <a:prstGeom prst="rect">
            <a:avLst/>
          </a:prstGeom>
          <a:solidFill>
            <a:schemeClr val="accent2"/>
          </a:solidFill>
          <a:ln w="9525">
            <a:noFill/>
            <a:miter lim="800000"/>
            <a:headEnd/>
            <a:tailEnd/>
          </a:ln>
        </p:spPr>
        <p:txBody>
          <a:bodyPr>
            <a:spAutoFit/>
          </a:bodyPr>
          <a:lstStyle/>
          <a:p>
            <a:pPr algn="ctr"/>
            <a:r>
              <a:rPr lang="en-CA" sz="2000" b="1">
                <a:solidFill>
                  <a:schemeClr val="bg1"/>
                </a:solidFill>
                <a:latin typeface="Tahoma" pitchFamily="34" charset="0"/>
              </a:rPr>
              <a:t>“It is thanks to Ben Ya’ir and his comrades, to their heroic stand, to their choice of death over slavery, and to the burning of their humble chattels as a final act of defiance to the enemy, that they elevated Masada to an undying symbol of desperate courage, a symbol which has stirred hearts throughout the last nineteen centuries.  It is this which moved scholars and laymen to make the ascent to Masada.  It is this which moved the modern Hebrew poet to cry: ‘Masada shall not fall again!”  It is this which has drawn the Jewish youth of our generation in their thousands to climb to its summit in a solemn pilgrimage.  And it is this which brings the recruits of the armoured units of the Defence Forces of modern Israel to swear the oath of allegiance on Masada’s heights: ‘Masada shall not fall again!”</a:t>
            </a:r>
          </a:p>
          <a:p>
            <a:pPr algn="ctr"/>
            <a:r>
              <a:rPr lang="en-CA" sz="2000" b="1">
                <a:solidFill>
                  <a:srgbClr val="FFFF00"/>
                </a:solidFill>
                <a:latin typeface="Tahoma" pitchFamily="34" charset="0"/>
              </a:rPr>
              <a:t/>
            </a:r>
            <a:br>
              <a:rPr lang="en-CA" sz="2000" b="1">
                <a:solidFill>
                  <a:srgbClr val="FFFF00"/>
                </a:solidFill>
                <a:latin typeface="Tahoma" pitchFamily="34" charset="0"/>
              </a:rPr>
            </a:br>
            <a:r>
              <a:rPr lang="en-CA" sz="1600" b="1">
                <a:solidFill>
                  <a:srgbClr val="FFFF00"/>
                </a:solidFill>
                <a:latin typeface="Tahoma" pitchFamily="34" charset="0"/>
              </a:rPr>
              <a:t>Pg. 201; Masada: Herod’s Fortress and the Zealot’s Last Stand: </a:t>
            </a:r>
          </a:p>
          <a:p>
            <a:pPr algn="ctr"/>
            <a:r>
              <a:rPr lang="en-CA" sz="1600" b="1">
                <a:solidFill>
                  <a:srgbClr val="FFFF00"/>
                </a:solidFill>
                <a:latin typeface="Tahoma" pitchFamily="34" charset="0"/>
              </a:rPr>
              <a:t>Yigael Yadin, Orion Publishing Group</a:t>
            </a:r>
          </a:p>
        </p:txBody>
      </p:sp>
      <p:sp>
        <p:nvSpPr>
          <p:cNvPr id="59396" name="Line 8"/>
          <p:cNvSpPr>
            <a:spLocks noChangeShapeType="1"/>
          </p:cNvSpPr>
          <p:nvPr/>
        </p:nvSpPr>
        <p:spPr bwMode="auto">
          <a:xfrm>
            <a:off x="971550" y="5876925"/>
            <a:ext cx="7416800" cy="0"/>
          </a:xfrm>
          <a:prstGeom prst="line">
            <a:avLst/>
          </a:prstGeom>
          <a:noFill/>
          <a:ln w="19050">
            <a:solidFill>
              <a:srgbClr val="FFFF00"/>
            </a:solidFill>
            <a:round/>
            <a:headEnd/>
            <a:tailEnd/>
          </a:ln>
        </p:spPr>
        <p:txBody>
          <a:bodyPr/>
          <a:lstStyle/>
          <a:p>
            <a:endParaRPr lang="en-CA"/>
          </a:p>
        </p:txBody>
      </p:sp>
      <p:sp>
        <p:nvSpPr>
          <p:cNvPr id="59397" name="Text Box 9"/>
          <p:cNvSpPr txBox="1">
            <a:spLocks noChangeArrowheads="1"/>
          </p:cNvSpPr>
          <p:nvPr/>
        </p:nvSpPr>
        <p:spPr bwMode="auto">
          <a:xfrm>
            <a:off x="827088" y="333375"/>
            <a:ext cx="7488237" cy="457200"/>
          </a:xfrm>
          <a:prstGeom prst="rect">
            <a:avLst/>
          </a:prstGeom>
          <a:solidFill>
            <a:schemeClr val="bg1"/>
          </a:solidFill>
          <a:ln w="9525">
            <a:noFill/>
            <a:miter lim="800000"/>
            <a:headEnd/>
            <a:tailEnd/>
          </a:ln>
        </p:spPr>
        <p:txBody>
          <a:bodyPr>
            <a:spAutoFit/>
          </a:bodyPr>
          <a:lstStyle/>
          <a:p>
            <a:pPr algn="ctr">
              <a:spcBef>
                <a:spcPct val="50000"/>
              </a:spcBef>
            </a:pPr>
            <a:r>
              <a:rPr lang="en-CA" sz="2400" b="1">
                <a:solidFill>
                  <a:schemeClr val="accent2"/>
                </a:solidFill>
              </a:rPr>
              <a:t>“MASADA SHALL NOT FALL AGAIN”</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a:spLocks noGrp="1" noChangeArrowheads="1"/>
          </p:cNvSpPr>
          <p:nvPr>
            <p:ph type="title"/>
          </p:nvPr>
        </p:nvSpPr>
        <p:spPr/>
        <p:txBody>
          <a:bodyPr/>
          <a:lstStyle/>
          <a:p>
            <a:pPr eaLnBrk="1" hangingPunct="1"/>
            <a:endParaRPr lang="en-US" smtClean="0"/>
          </a:p>
        </p:txBody>
      </p:sp>
      <p:pic>
        <p:nvPicPr>
          <p:cNvPr id="61443" name="Picture 4" descr="Masada northern excavations aerial from w, tb q010703"/>
          <p:cNvPicPr>
            <a:picLocks noGrp="1" noChangeAspect="1" noChangeArrowheads="1"/>
          </p:cNvPicPr>
          <p:nvPr>
            <p:ph idx="1"/>
          </p:nvPr>
        </p:nvPicPr>
        <p:blipFill>
          <a:blip r:embed="rId2" cstate="print"/>
          <a:srcRect/>
          <a:stretch>
            <a:fillRect/>
          </a:stretch>
        </p:blipFill>
        <p:spPr>
          <a:xfrm>
            <a:off x="0" y="0"/>
            <a:ext cx="9324975" cy="7027863"/>
          </a:xfrm>
          <a:noFill/>
        </p:spPr>
      </p:pic>
      <p:sp>
        <p:nvSpPr>
          <p:cNvPr id="61444" name="Text Box 7"/>
          <p:cNvSpPr txBox="1">
            <a:spLocks noChangeArrowheads="1"/>
          </p:cNvSpPr>
          <p:nvPr/>
        </p:nvSpPr>
        <p:spPr bwMode="auto">
          <a:xfrm>
            <a:off x="1150938" y="404813"/>
            <a:ext cx="6840537" cy="519112"/>
          </a:xfrm>
          <a:prstGeom prst="rect">
            <a:avLst/>
          </a:prstGeom>
          <a:solidFill>
            <a:schemeClr val="accent2"/>
          </a:solidFill>
          <a:ln w="9525">
            <a:noFill/>
            <a:miter lim="800000"/>
            <a:headEnd/>
            <a:tailEnd/>
          </a:ln>
        </p:spPr>
        <p:txBody>
          <a:bodyPr>
            <a:spAutoFit/>
          </a:bodyPr>
          <a:lstStyle/>
          <a:p>
            <a:pPr algn="ctr">
              <a:spcBef>
                <a:spcPct val="50000"/>
              </a:spcBef>
            </a:pPr>
            <a:r>
              <a:rPr lang="en-US" sz="2800" b="1">
                <a:solidFill>
                  <a:schemeClr val="bg1"/>
                </a:solidFill>
                <a:latin typeface="Tahoma" pitchFamily="34" charset="0"/>
              </a:rPr>
              <a:t>HEROD’S THREE-TIERED PALACE</a:t>
            </a:r>
            <a:endParaRPr lang="en-CA" sz="2800" b="1">
              <a:solidFill>
                <a:schemeClr val="bg1"/>
              </a:solidFill>
              <a:latin typeface="Tahoma" pitchFamily="34" charset="0"/>
            </a:endParaRPr>
          </a:p>
        </p:txBody>
      </p:sp>
      <p:sp>
        <p:nvSpPr>
          <p:cNvPr id="61445" name="Line 8"/>
          <p:cNvSpPr>
            <a:spLocks noChangeShapeType="1"/>
          </p:cNvSpPr>
          <p:nvPr/>
        </p:nvSpPr>
        <p:spPr bwMode="auto">
          <a:xfrm>
            <a:off x="2411413" y="2060575"/>
            <a:ext cx="576262" cy="288925"/>
          </a:xfrm>
          <a:prstGeom prst="line">
            <a:avLst/>
          </a:prstGeom>
          <a:noFill/>
          <a:ln w="76200">
            <a:solidFill>
              <a:schemeClr val="bg1"/>
            </a:solidFill>
            <a:round/>
            <a:headEnd/>
            <a:tailEnd type="triangle" w="med" len="med"/>
          </a:ln>
        </p:spPr>
        <p:txBody>
          <a:bodyPr/>
          <a:lstStyle/>
          <a:p>
            <a:endParaRPr lang="en-CA"/>
          </a:p>
        </p:txBody>
      </p:sp>
      <p:sp>
        <p:nvSpPr>
          <p:cNvPr id="61446" name="Line 9"/>
          <p:cNvSpPr>
            <a:spLocks noChangeShapeType="1"/>
          </p:cNvSpPr>
          <p:nvPr/>
        </p:nvSpPr>
        <p:spPr bwMode="auto">
          <a:xfrm>
            <a:off x="1763713" y="2492375"/>
            <a:ext cx="576262" cy="288925"/>
          </a:xfrm>
          <a:prstGeom prst="line">
            <a:avLst/>
          </a:prstGeom>
          <a:noFill/>
          <a:ln w="76200">
            <a:solidFill>
              <a:schemeClr val="bg1"/>
            </a:solidFill>
            <a:round/>
            <a:headEnd/>
            <a:tailEnd type="triangle" w="med" len="med"/>
          </a:ln>
        </p:spPr>
        <p:txBody>
          <a:bodyPr/>
          <a:lstStyle/>
          <a:p>
            <a:endParaRPr lang="en-CA"/>
          </a:p>
        </p:txBody>
      </p:sp>
      <p:sp>
        <p:nvSpPr>
          <p:cNvPr id="61447" name="Line 10"/>
          <p:cNvSpPr>
            <a:spLocks noChangeShapeType="1"/>
          </p:cNvSpPr>
          <p:nvPr/>
        </p:nvSpPr>
        <p:spPr bwMode="auto">
          <a:xfrm>
            <a:off x="1187450" y="2997200"/>
            <a:ext cx="576263" cy="288925"/>
          </a:xfrm>
          <a:prstGeom prst="line">
            <a:avLst/>
          </a:prstGeom>
          <a:noFill/>
          <a:ln w="76200">
            <a:solidFill>
              <a:schemeClr val="bg1"/>
            </a:solidFill>
            <a:round/>
            <a:headEnd/>
            <a:tailEnd type="triangle" w="med" len="med"/>
          </a:ln>
        </p:spPr>
        <p:txBody>
          <a:bodyPr/>
          <a:lstStyle/>
          <a:p>
            <a:endParaRPr lang="en-CA"/>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4" descr="Masada northern excavations aerial from w, tb q010703"/>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60419" name="Text Box 5"/>
          <p:cNvSpPr txBox="1">
            <a:spLocks noChangeArrowheads="1"/>
          </p:cNvSpPr>
          <p:nvPr/>
        </p:nvSpPr>
        <p:spPr bwMode="auto">
          <a:xfrm>
            <a:off x="395288" y="333375"/>
            <a:ext cx="3960812" cy="822325"/>
          </a:xfrm>
          <a:prstGeom prst="rect">
            <a:avLst/>
          </a:prstGeom>
          <a:solidFill>
            <a:schemeClr val="accent2"/>
          </a:solidFill>
          <a:ln w="9525">
            <a:noFill/>
            <a:miter lim="800000"/>
            <a:headEnd/>
            <a:tailEnd/>
          </a:ln>
        </p:spPr>
        <p:txBody>
          <a:bodyPr>
            <a:spAutoFit/>
          </a:bodyPr>
          <a:lstStyle/>
          <a:p>
            <a:pPr algn="ctr">
              <a:spcBef>
                <a:spcPct val="50000"/>
              </a:spcBef>
            </a:pPr>
            <a:r>
              <a:rPr lang="en-US" sz="2400" b="1">
                <a:solidFill>
                  <a:schemeClr val="bg1"/>
                </a:solidFill>
              </a:rPr>
              <a:t>The Synagogue facing Jerusalem</a:t>
            </a:r>
            <a:endParaRPr lang="en-CA" sz="2400" b="1">
              <a:solidFill>
                <a:schemeClr val="bg1"/>
              </a:solidFill>
            </a:endParaRPr>
          </a:p>
        </p:txBody>
      </p:sp>
      <p:sp>
        <p:nvSpPr>
          <p:cNvPr id="60420" name="Line 7"/>
          <p:cNvSpPr>
            <a:spLocks noChangeShapeType="1"/>
          </p:cNvSpPr>
          <p:nvPr/>
        </p:nvSpPr>
        <p:spPr bwMode="auto">
          <a:xfrm>
            <a:off x="2339975" y="1125538"/>
            <a:ext cx="4089400" cy="2589212"/>
          </a:xfrm>
          <a:prstGeom prst="line">
            <a:avLst/>
          </a:prstGeom>
          <a:noFill/>
          <a:ln w="38100">
            <a:solidFill>
              <a:schemeClr val="accent2"/>
            </a:solidFill>
            <a:round/>
            <a:headEnd/>
            <a:tailEnd type="triangle" w="med" len="med"/>
          </a:ln>
        </p:spPr>
        <p:txBody>
          <a:bodyPr/>
          <a:lstStyle/>
          <a:p>
            <a:endParaRPr lang="en-CA"/>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8" name="Picture 3" descr="C:\0Images\Todd Sites\0Adds\011100 Dead Sea day\Sr\Masada synagogue genizah, tb n011100 sr.jpg"/>
          <p:cNvPicPr preferRelativeResize="0">
            <a:picLocks noChangeAspect="1" noChangeArrowheads="1"/>
          </p:cNvPicPr>
          <p:nvPr>
            <p:custDataLst>
              <p:tags r:id="rId1"/>
            </p:custDataLst>
          </p:nvPr>
        </p:nvPicPr>
        <p:blipFill>
          <a:blip r:embed="rId3" cstate="print"/>
          <a:srcRect/>
          <a:stretch>
            <a:fillRect/>
          </a:stretch>
        </p:blipFill>
        <p:spPr bwMode="auto">
          <a:xfrm>
            <a:off x="1" y="0"/>
            <a:ext cx="9144000" cy="6858002"/>
          </a:xfrm>
          <a:prstGeom prst="rect">
            <a:avLst/>
          </a:prstGeom>
          <a:noFill/>
          <a:ln w="101600" cmpd="thinThick">
            <a:noFill/>
            <a:miter lim="800000"/>
            <a:headEnd/>
            <a:tailEnd/>
          </a:ln>
        </p:spPr>
      </p:pic>
      <p:sp>
        <p:nvSpPr>
          <p:cNvPr id="61444" name="Text Box 7"/>
          <p:cNvSpPr txBox="1">
            <a:spLocks noChangeArrowheads="1"/>
          </p:cNvSpPr>
          <p:nvPr/>
        </p:nvSpPr>
        <p:spPr bwMode="auto">
          <a:xfrm>
            <a:off x="1150938" y="404813"/>
            <a:ext cx="6840537" cy="523220"/>
          </a:xfrm>
          <a:prstGeom prst="rect">
            <a:avLst/>
          </a:prstGeom>
          <a:solidFill>
            <a:schemeClr val="accent2"/>
          </a:solidFill>
          <a:ln w="9525">
            <a:noFill/>
            <a:miter lim="800000"/>
            <a:headEnd/>
            <a:tailEnd/>
          </a:ln>
        </p:spPr>
        <p:txBody>
          <a:bodyPr>
            <a:spAutoFit/>
          </a:bodyPr>
          <a:lstStyle/>
          <a:p>
            <a:pPr algn="ctr">
              <a:spcBef>
                <a:spcPct val="50000"/>
              </a:spcBef>
            </a:pPr>
            <a:r>
              <a:rPr lang="en-US" sz="2800" b="1" dirty="0" smtClean="0">
                <a:solidFill>
                  <a:schemeClr val="bg1"/>
                </a:solidFill>
                <a:latin typeface="Tahoma" pitchFamily="34" charset="0"/>
              </a:rPr>
              <a:t>THE GENIZA AT MASADA</a:t>
            </a:r>
            <a:endParaRPr lang="en-CA" sz="2800" b="1" dirty="0">
              <a:solidFill>
                <a:schemeClr val="bg1"/>
              </a:solidFill>
              <a:latin typeface="Tahoma"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Israel 2004-4 0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9140825"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 Box 3"/>
          <p:cNvSpPr txBox="1">
            <a:spLocks noChangeArrowheads="1"/>
          </p:cNvSpPr>
          <p:nvPr/>
        </p:nvSpPr>
        <p:spPr bwMode="auto">
          <a:xfrm>
            <a:off x="684213" y="620713"/>
            <a:ext cx="7777162" cy="4572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2400" b="1" smtClean="0">
                <a:solidFill>
                  <a:srgbClr val="FFFFFF"/>
                </a:solidFill>
              </a:rPr>
              <a:t>ARMOURED VEHICLE – THE BUS TO HEBRON</a:t>
            </a:r>
            <a:endParaRPr lang="en-CA" altLang="en-US" smtClean="0">
              <a:solidFill>
                <a:srgbClr val="000000"/>
              </a:solidFill>
            </a:endParaRPr>
          </a:p>
        </p:txBody>
      </p:sp>
    </p:spTree>
    <p:extLst>
      <p:ext uri="{BB962C8B-B14F-4D97-AF65-F5344CB8AC3E}">
        <p14:creationId xmlns:p14="http://schemas.microsoft.com/office/powerpoint/2010/main" val="83876640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 Box 16"/>
          <p:cNvSpPr txBox="1">
            <a:spLocks noChangeArrowheads="1"/>
          </p:cNvSpPr>
          <p:nvPr/>
        </p:nvSpPr>
        <p:spPr bwMode="auto">
          <a:xfrm>
            <a:off x="395288" y="3789363"/>
            <a:ext cx="8353425" cy="366712"/>
          </a:xfrm>
          <a:prstGeom prst="rect">
            <a:avLst/>
          </a:prstGeom>
          <a:noFill/>
          <a:ln w="9525">
            <a:noFill/>
            <a:miter lim="800000"/>
            <a:headEnd/>
            <a:tailEnd/>
          </a:ln>
        </p:spPr>
        <p:txBody>
          <a:bodyPr>
            <a:spAutoFit/>
          </a:bodyPr>
          <a:lstStyle/>
          <a:p>
            <a:pPr>
              <a:spcBef>
                <a:spcPct val="50000"/>
              </a:spcBef>
            </a:pPr>
            <a:endParaRPr lang="en-US"/>
          </a:p>
        </p:txBody>
      </p:sp>
      <p:pic>
        <p:nvPicPr>
          <p:cNvPr id="5" name="Picture 4" descr="ezek 01.JPG"/>
          <p:cNvPicPr>
            <a:picLocks noChangeAspect="1"/>
          </p:cNvPicPr>
          <p:nvPr/>
        </p:nvPicPr>
        <p:blipFill>
          <a:blip r:embed="rId2" cstate="print"/>
          <a:stretch>
            <a:fillRect/>
          </a:stretch>
        </p:blipFill>
        <p:spPr>
          <a:xfrm>
            <a:off x="625000" y="218127"/>
            <a:ext cx="7715304" cy="6487869"/>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masada%20ezek%2037"/>
          <p:cNvPicPr>
            <a:picLocks noGrp="1" noChangeAspect="1" noChangeArrowheads="1"/>
          </p:cNvPicPr>
          <p:nvPr>
            <p:ph type="clipArt" sz="half" idx="2"/>
          </p:nvPr>
        </p:nvPicPr>
        <p:blipFill>
          <a:blip r:embed="rId2" cstate="print"/>
          <a:srcRect/>
          <a:stretch>
            <a:fillRect/>
          </a:stretch>
        </p:blipFill>
        <p:spPr>
          <a:xfrm>
            <a:off x="0" y="0"/>
            <a:ext cx="9144000" cy="6889750"/>
          </a:xfrm>
          <a:noFill/>
        </p:spPr>
      </p:pic>
      <p:sp>
        <p:nvSpPr>
          <p:cNvPr id="132100" name="Rectangle 4"/>
          <p:cNvSpPr>
            <a:spLocks noGrp="1" noChangeArrowheads="1"/>
          </p:cNvSpPr>
          <p:nvPr>
            <p:ph type="body" sz="half" idx="1"/>
          </p:nvPr>
        </p:nvSpPr>
        <p:spPr>
          <a:xfrm>
            <a:off x="468313" y="832993"/>
            <a:ext cx="8218487" cy="5329237"/>
          </a:xfrm>
          <a:solidFill>
            <a:schemeClr val="accent2"/>
          </a:solidFill>
        </p:spPr>
        <p:txBody>
          <a:bodyPr/>
          <a:lstStyle/>
          <a:p>
            <a:pPr eaLnBrk="1" hangingPunct="1">
              <a:lnSpc>
                <a:spcPct val="80000"/>
              </a:lnSpc>
              <a:buFontTx/>
              <a:buNone/>
            </a:pPr>
            <a:r>
              <a:rPr lang="en-CA" sz="1800" b="1" smtClean="0"/>
              <a:t>	</a:t>
            </a:r>
          </a:p>
          <a:p>
            <a:pPr eaLnBrk="1" hangingPunct="1">
              <a:lnSpc>
                <a:spcPct val="80000"/>
              </a:lnSpc>
              <a:buFontTx/>
              <a:buNone/>
            </a:pPr>
            <a:r>
              <a:rPr lang="en-CA" sz="1800" b="1" smtClean="0"/>
              <a:t>	</a:t>
            </a:r>
            <a:r>
              <a:rPr lang="en-CA" sz="2400" b="1" u="sng" smtClean="0">
                <a:solidFill>
                  <a:schemeClr val="bg1"/>
                </a:solidFill>
              </a:rPr>
              <a:t>EZEKIEL 37:11-14</a:t>
            </a:r>
            <a:r>
              <a:rPr lang="en-CA" sz="2400" b="1" smtClean="0">
                <a:solidFill>
                  <a:schemeClr val="bg1"/>
                </a:solidFill>
              </a:rPr>
              <a:t> (6</a:t>
            </a:r>
            <a:r>
              <a:rPr lang="en-CA" sz="2400" b="1" baseline="30000" smtClean="0">
                <a:solidFill>
                  <a:schemeClr val="bg1"/>
                </a:solidFill>
              </a:rPr>
              <a:t>th</a:t>
            </a:r>
            <a:r>
              <a:rPr lang="en-CA" sz="2400" b="1" smtClean="0">
                <a:solidFill>
                  <a:schemeClr val="bg1"/>
                </a:solidFill>
              </a:rPr>
              <a:t> Century B.C.)</a:t>
            </a:r>
          </a:p>
          <a:p>
            <a:pPr eaLnBrk="1" hangingPunct="1">
              <a:lnSpc>
                <a:spcPct val="80000"/>
              </a:lnSpc>
              <a:buFontTx/>
              <a:buNone/>
            </a:pPr>
            <a:endParaRPr lang="en-CA" sz="1000" b="1" smtClean="0">
              <a:solidFill>
                <a:schemeClr val="bg1"/>
              </a:solidFill>
            </a:endParaRPr>
          </a:p>
          <a:p>
            <a:pPr eaLnBrk="1" hangingPunct="1">
              <a:lnSpc>
                <a:spcPct val="80000"/>
              </a:lnSpc>
              <a:buFontTx/>
              <a:buNone/>
            </a:pPr>
            <a:r>
              <a:rPr lang="en-CA" sz="2400" b="1" smtClean="0">
                <a:solidFill>
                  <a:schemeClr val="bg1"/>
                </a:solidFill>
              </a:rPr>
              <a:t>	“Then he said unto me, Son of man, these bones are the whole house of Israel: behold, they say, Our bones are dried, and our hope is lost: we are cut off for our parts.  Therefore prophesy and say unto them, Thus saith the Lord GOD; Behold, O my people</a:t>
            </a:r>
            <a:r>
              <a:rPr lang="en-CA" sz="2400" b="1" i="1" smtClean="0">
                <a:solidFill>
                  <a:schemeClr val="bg1"/>
                </a:solidFill>
              </a:rPr>
              <a:t>, </a:t>
            </a:r>
            <a:r>
              <a:rPr lang="en-CA" sz="2400" b="1" smtClean="0">
                <a:solidFill>
                  <a:srgbClr val="FFFF00"/>
                </a:solidFill>
              </a:rPr>
              <a:t>I will open your graves, and cause you to come up out of your graves, and bring you into the land of Israel.   </a:t>
            </a:r>
            <a:r>
              <a:rPr lang="en-CA" sz="2400" b="1" smtClean="0">
                <a:solidFill>
                  <a:schemeClr val="bg1"/>
                </a:solidFill>
              </a:rPr>
              <a:t>And ye shall know that I am the LORD, when I have opened your graves, O my people, and brought you up out of your graves,  And shall put my spirit in you, and ye shall live, and I shall place you in your own land: then shall ye know that I the LORD have spoken it, and performed it, saith the LORD.”</a:t>
            </a:r>
          </a:p>
          <a:p>
            <a:pPr eaLnBrk="1" hangingPunct="1">
              <a:lnSpc>
                <a:spcPct val="80000"/>
              </a:lnSpc>
            </a:pPr>
            <a:endParaRPr lang="en-CA" sz="2400"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2100">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2100">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2100">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210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00" grpId="0" build="p"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Study Ideas 014"/>
          <p:cNvPicPr>
            <a:picLocks noChangeAspect="1" noChangeArrowheads="1"/>
          </p:cNvPicPr>
          <p:nvPr/>
        </p:nvPicPr>
        <p:blipFill>
          <a:blip r:embed="rId2" cstate="print">
            <a:lum bright="18000"/>
          </a:blip>
          <a:srcRect/>
          <a:stretch>
            <a:fillRect/>
          </a:stretch>
        </p:blipFill>
        <p:spPr bwMode="auto">
          <a:xfrm>
            <a:off x="0" y="0"/>
            <a:ext cx="9144000" cy="6858000"/>
          </a:xfrm>
          <a:prstGeom prst="rect">
            <a:avLst/>
          </a:prstGeom>
          <a:noFill/>
          <a:ln w="9525">
            <a:noFill/>
            <a:miter lim="800000"/>
            <a:headEnd/>
            <a:tailEnd/>
          </a:ln>
        </p:spPr>
      </p:pic>
      <p:sp>
        <p:nvSpPr>
          <p:cNvPr id="98307" name="Text Box 3"/>
          <p:cNvSpPr txBox="1">
            <a:spLocks noChangeArrowheads="1"/>
          </p:cNvSpPr>
          <p:nvPr/>
        </p:nvSpPr>
        <p:spPr bwMode="auto">
          <a:xfrm>
            <a:off x="250825" y="2060575"/>
            <a:ext cx="8640763" cy="4151313"/>
          </a:xfrm>
          <a:prstGeom prst="rect">
            <a:avLst/>
          </a:prstGeom>
          <a:noFill/>
          <a:ln w="9525">
            <a:noFill/>
            <a:miter lim="800000"/>
            <a:headEnd/>
            <a:tailEnd/>
          </a:ln>
        </p:spPr>
        <p:txBody>
          <a:bodyPr>
            <a:spAutoFit/>
          </a:bodyPr>
          <a:lstStyle/>
          <a:p>
            <a:pPr lvl="1">
              <a:spcBef>
                <a:spcPct val="50000"/>
              </a:spcBef>
              <a:buFontTx/>
              <a:buChar char="•"/>
            </a:pPr>
            <a:r>
              <a:rPr lang="en-US" sz="2800" b="1">
                <a:solidFill>
                  <a:schemeClr val="bg1"/>
                </a:solidFill>
                <a:latin typeface="Tahoma" pitchFamily="34" charset="0"/>
              </a:rPr>
              <a:t>  	Illustrate the Reliability of the Biblical 	record.</a:t>
            </a:r>
          </a:p>
          <a:p>
            <a:pPr lvl="1">
              <a:spcBef>
                <a:spcPct val="50000"/>
              </a:spcBef>
              <a:buFontTx/>
              <a:buChar char="•"/>
            </a:pPr>
            <a:r>
              <a:rPr lang="en-US" sz="2800" b="1">
                <a:solidFill>
                  <a:schemeClr val="bg1"/>
                </a:solidFill>
                <a:latin typeface="Tahoma" pitchFamily="34" charset="0"/>
              </a:rPr>
              <a:t>  	Underscore where we are in time 		according to God’s plan.</a:t>
            </a:r>
          </a:p>
          <a:p>
            <a:pPr lvl="1">
              <a:spcBef>
                <a:spcPct val="50000"/>
              </a:spcBef>
              <a:buFontTx/>
              <a:buChar char="•"/>
            </a:pPr>
            <a:r>
              <a:rPr lang="en-US" sz="2800" b="1">
                <a:solidFill>
                  <a:schemeClr val="bg1"/>
                </a:solidFill>
                <a:latin typeface="Tahoma" pitchFamily="34" charset="0"/>
              </a:rPr>
              <a:t>  	A message of hope to Biblical students.</a:t>
            </a:r>
          </a:p>
          <a:p>
            <a:pPr lvl="1">
              <a:spcBef>
                <a:spcPct val="50000"/>
              </a:spcBef>
              <a:buFontTx/>
              <a:buChar char="•"/>
            </a:pPr>
            <a:r>
              <a:rPr lang="en-US" sz="2800" b="1">
                <a:solidFill>
                  <a:schemeClr val="bg1"/>
                </a:solidFill>
                <a:latin typeface="Tahoma" pitchFamily="34" charset="0"/>
              </a:rPr>
              <a:t>  	Gives assurance that the other promises 	made in God’s word will surely come to 	pass.</a:t>
            </a:r>
            <a:endParaRPr lang="en-CA" sz="2800" b="1">
              <a:solidFill>
                <a:schemeClr val="bg1"/>
              </a:solidFill>
              <a:latin typeface="Tahoma" pitchFamily="34" charset="0"/>
            </a:endParaRPr>
          </a:p>
        </p:txBody>
      </p:sp>
      <p:sp>
        <p:nvSpPr>
          <p:cNvPr id="64516" name="Text Box 4"/>
          <p:cNvSpPr txBox="1">
            <a:spLocks noChangeArrowheads="1"/>
          </p:cNvSpPr>
          <p:nvPr/>
        </p:nvSpPr>
        <p:spPr bwMode="auto">
          <a:xfrm>
            <a:off x="250825" y="476250"/>
            <a:ext cx="8675688" cy="946150"/>
          </a:xfrm>
          <a:prstGeom prst="rect">
            <a:avLst/>
          </a:prstGeom>
          <a:solidFill>
            <a:schemeClr val="accent2"/>
          </a:solidFill>
          <a:ln w="9525">
            <a:noFill/>
            <a:miter lim="800000"/>
            <a:headEnd/>
            <a:tailEnd/>
          </a:ln>
        </p:spPr>
        <p:txBody>
          <a:bodyPr>
            <a:spAutoFit/>
          </a:bodyPr>
          <a:lstStyle/>
          <a:p>
            <a:pPr algn="ctr">
              <a:spcBef>
                <a:spcPct val="50000"/>
              </a:spcBef>
            </a:pPr>
            <a:r>
              <a:rPr lang="en-US" sz="2800" b="1">
                <a:solidFill>
                  <a:schemeClr val="bg1"/>
                </a:solidFill>
              </a:rPr>
              <a:t>THE DEAD SEA SCROLLS AND THEIR SIGNIFICANCE TO BIBLE STUDENTS</a:t>
            </a:r>
            <a:endParaRPr lang="en-CA" sz="2800" b="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 calcmode="lin" valueType="num">
                                      <p:cBhvr additive="base">
                                        <p:cTn id="7" dur="500" fill="hold"/>
                                        <p:tgtEl>
                                          <p:spTgt spid="983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83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8307">
                                            <p:txEl>
                                              <p:pRg st="1" end="1"/>
                                            </p:txEl>
                                          </p:spTgt>
                                        </p:tgtEl>
                                        <p:attrNameLst>
                                          <p:attrName>style.visibility</p:attrName>
                                        </p:attrNameLst>
                                      </p:cBhvr>
                                      <p:to>
                                        <p:strVal val="visible"/>
                                      </p:to>
                                    </p:set>
                                    <p:anim calcmode="lin" valueType="num">
                                      <p:cBhvr additive="base">
                                        <p:cTn id="13" dur="500" fill="hold"/>
                                        <p:tgtEl>
                                          <p:spTgt spid="9830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83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8307">
                                            <p:txEl>
                                              <p:pRg st="2" end="2"/>
                                            </p:txEl>
                                          </p:spTgt>
                                        </p:tgtEl>
                                        <p:attrNameLst>
                                          <p:attrName>style.visibility</p:attrName>
                                        </p:attrNameLst>
                                      </p:cBhvr>
                                      <p:to>
                                        <p:strVal val="visible"/>
                                      </p:to>
                                    </p:set>
                                    <p:anim calcmode="lin" valueType="num">
                                      <p:cBhvr additive="base">
                                        <p:cTn id="19" dur="500" fill="hold"/>
                                        <p:tgtEl>
                                          <p:spTgt spid="9830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83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8307">
                                            <p:txEl>
                                              <p:pRg st="3" end="3"/>
                                            </p:txEl>
                                          </p:spTgt>
                                        </p:tgtEl>
                                        <p:attrNameLst>
                                          <p:attrName>style.visibility</p:attrName>
                                        </p:attrNameLst>
                                      </p:cBhvr>
                                      <p:to>
                                        <p:strVal val="visible"/>
                                      </p:to>
                                    </p:set>
                                    <p:anim calcmode="lin" valueType="num">
                                      <p:cBhvr additive="base">
                                        <p:cTn id="25" dur="500" fill="hold"/>
                                        <p:tgtEl>
                                          <p:spTgt spid="9830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830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Israel 2004-2 003"/>
          <p:cNvPicPr>
            <a:picLocks noGrp="1" noChangeAspect="1" noChangeArrowheads="1"/>
          </p:cNvPicPr>
          <p:nvPr>
            <p:ph idx="1"/>
          </p:nvPr>
        </p:nvPicPr>
        <p:blipFill>
          <a:blip r:embed="rId2" cstate="print"/>
          <a:srcRect/>
          <a:stretch>
            <a:fillRect/>
          </a:stretch>
        </p:blipFill>
        <p:spPr>
          <a:xfrm>
            <a:off x="0" y="0"/>
            <a:ext cx="9144000" cy="6858000"/>
          </a:xfrm>
          <a:noFill/>
        </p:spPr>
      </p:pic>
      <p:sp>
        <p:nvSpPr>
          <p:cNvPr id="15363" name="Text Box 7"/>
          <p:cNvSpPr txBox="1">
            <a:spLocks noChangeArrowheads="1"/>
          </p:cNvSpPr>
          <p:nvPr/>
        </p:nvSpPr>
        <p:spPr bwMode="auto">
          <a:xfrm>
            <a:off x="684213" y="692150"/>
            <a:ext cx="7777162" cy="457200"/>
          </a:xfrm>
          <a:prstGeom prst="rect">
            <a:avLst/>
          </a:prstGeom>
          <a:solidFill>
            <a:schemeClr val="accent2"/>
          </a:solidFill>
          <a:ln w="9525">
            <a:noFill/>
            <a:miter lim="800000"/>
            <a:headEnd/>
            <a:tailEnd/>
          </a:ln>
        </p:spPr>
        <p:txBody>
          <a:bodyPr>
            <a:spAutoFit/>
          </a:bodyPr>
          <a:lstStyle/>
          <a:p>
            <a:pPr algn="ctr">
              <a:spcBef>
                <a:spcPct val="50000"/>
              </a:spcBef>
            </a:pPr>
            <a:r>
              <a:rPr lang="en-US" sz="2400" b="1">
                <a:solidFill>
                  <a:schemeClr val="bg1"/>
                </a:solidFill>
              </a:rPr>
              <a:t>JERUSALEM AND THE SHRINE OF THE BOOK</a:t>
            </a:r>
            <a:r>
              <a:rPr lang="en-US"/>
              <a:t> </a:t>
            </a:r>
            <a:endParaRPr lang="en-CA"/>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114_1465"/>
          <p:cNvPicPr>
            <a:picLocks noChangeAspect="1" noChangeArrowheads="1"/>
          </p:cNvPicPr>
          <p:nvPr/>
        </p:nvPicPr>
        <p:blipFill>
          <a:blip r:embed="rId2" cstate="print"/>
          <a:srcRect/>
          <a:stretch>
            <a:fillRect/>
          </a:stretch>
        </p:blipFill>
        <p:spPr bwMode="auto">
          <a:xfrm>
            <a:off x="-1198563" y="-898525"/>
            <a:ext cx="11541126" cy="8656638"/>
          </a:xfrm>
          <a:prstGeom prst="rect">
            <a:avLst/>
          </a:prstGeom>
          <a:noFill/>
          <a:ln w="9525">
            <a:noFill/>
            <a:miter lim="800000"/>
            <a:headEnd/>
            <a:tailEnd/>
          </a:ln>
        </p:spPr>
      </p:pic>
      <p:sp>
        <p:nvSpPr>
          <p:cNvPr id="16387" name="Text Box 3"/>
          <p:cNvSpPr txBox="1">
            <a:spLocks noChangeArrowheads="1"/>
          </p:cNvSpPr>
          <p:nvPr/>
        </p:nvSpPr>
        <p:spPr bwMode="auto">
          <a:xfrm>
            <a:off x="1871663" y="404813"/>
            <a:ext cx="5400675" cy="366712"/>
          </a:xfrm>
          <a:prstGeom prst="rect">
            <a:avLst/>
          </a:prstGeom>
          <a:solidFill>
            <a:schemeClr val="accent2"/>
          </a:solidFill>
          <a:ln w="9525">
            <a:noFill/>
            <a:miter lim="800000"/>
            <a:headEnd/>
            <a:tailEnd/>
          </a:ln>
        </p:spPr>
        <p:txBody>
          <a:bodyPr>
            <a:spAutoFit/>
          </a:bodyPr>
          <a:lstStyle/>
          <a:p>
            <a:pPr algn="ctr">
              <a:spcBef>
                <a:spcPct val="50000"/>
              </a:spcBef>
            </a:pPr>
            <a:r>
              <a:rPr lang="en-US" b="1">
                <a:solidFill>
                  <a:schemeClr val="bg1"/>
                </a:solidFill>
              </a:rPr>
              <a:t>ISRAEL: A LAND OF CAVES!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Study Ideas 014"/>
          <p:cNvPicPr>
            <a:picLocks noChangeAspect="1" noChangeArrowheads="1"/>
          </p:cNvPicPr>
          <p:nvPr/>
        </p:nvPicPr>
        <p:blipFill>
          <a:blip r:embed="rId2" cstate="print">
            <a:lum bright="18000"/>
          </a:blip>
          <a:srcRect/>
          <a:stretch>
            <a:fillRect/>
          </a:stretch>
        </p:blipFill>
        <p:spPr bwMode="auto">
          <a:xfrm>
            <a:off x="-1260475" y="-747713"/>
            <a:ext cx="11541125" cy="8656638"/>
          </a:xfrm>
          <a:prstGeom prst="rect">
            <a:avLst/>
          </a:prstGeom>
          <a:noFill/>
          <a:ln w="9525">
            <a:noFill/>
            <a:miter lim="800000"/>
            <a:headEnd/>
            <a:tailEnd/>
          </a:ln>
        </p:spPr>
      </p:pic>
      <p:sp>
        <p:nvSpPr>
          <p:cNvPr id="104451" name="Text Box 3"/>
          <p:cNvSpPr txBox="1">
            <a:spLocks noChangeArrowheads="1"/>
          </p:cNvSpPr>
          <p:nvPr/>
        </p:nvSpPr>
        <p:spPr bwMode="auto">
          <a:xfrm>
            <a:off x="611188" y="2636838"/>
            <a:ext cx="7850187" cy="3508375"/>
          </a:xfrm>
          <a:prstGeom prst="rect">
            <a:avLst/>
          </a:prstGeom>
          <a:noFill/>
          <a:ln w="9525">
            <a:noFill/>
            <a:miter lim="800000"/>
            <a:headEnd/>
            <a:tailEnd/>
          </a:ln>
        </p:spPr>
        <p:txBody>
          <a:bodyPr>
            <a:spAutoFit/>
          </a:bodyPr>
          <a:lstStyle/>
          <a:p>
            <a:pPr algn="ctr" defTabSz="444500"/>
            <a:r>
              <a:rPr lang="en-CA" sz="2800" b="1" u="sng">
                <a:solidFill>
                  <a:schemeClr val="bg1"/>
                </a:solidFill>
              </a:rPr>
              <a:t>Jeremiah 32:13-14</a:t>
            </a:r>
          </a:p>
          <a:p>
            <a:pPr algn="ctr" defTabSz="444500"/>
            <a:r>
              <a:rPr lang="en-CA" sz="2800" b="1">
                <a:solidFill>
                  <a:schemeClr val="bg1"/>
                </a:solidFill>
              </a:rPr>
              <a:t>	“And I charged Baruch before them, saying, Thus saith the LORD of hosts, the God of Israel; Take these evidences, this evidence of the purchase, both which is sealed, and this evidence which is open; and put them in an earthen vessel, that they may continue many days.”</a:t>
            </a:r>
          </a:p>
        </p:txBody>
      </p:sp>
      <p:sp>
        <p:nvSpPr>
          <p:cNvPr id="17412" name="Text Box 4"/>
          <p:cNvSpPr txBox="1">
            <a:spLocks noChangeArrowheads="1"/>
          </p:cNvSpPr>
          <p:nvPr/>
        </p:nvSpPr>
        <p:spPr bwMode="auto">
          <a:xfrm>
            <a:off x="614363" y="476250"/>
            <a:ext cx="7913687" cy="1077218"/>
          </a:xfrm>
          <a:prstGeom prst="rect">
            <a:avLst/>
          </a:prstGeom>
          <a:solidFill>
            <a:schemeClr val="accent2"/>
          </a:solidFill>
          <a:ln w="9525">
            <a:noFill/>
            <a:miter lim="800000"/>
            <a:headEnd/>
            <a:tailEnd/>
          </a:ln>
        </p:spPr>
        <p:txBody>
          <a:bodyPr>
            <a:spAutoFit/>
          </a:bodyPr>
          <a:lstStyle/>
          <a:p>
            <a:pPr algn="ctr">
              <a:spcBef>
                <a:spcPct val="50000"/>
              </a:spcBef>
            </a:pPr>
            <a:r>
              <a:rPr lang="en-US" sz="3200" dirty="0">
                <a:solidFill>
                  <a:schemeClr val="bg1"/>
                </a:solidFill>
              </a:rPr>
              <a:t>Even in 100 BCE                                    </a:t>
            </a:r>
            <a:r>
              <a:rPr lang="en-US" sz="3200" dirty="0" smtClean="0">
                <a:solidFill>
                  <a:schemeClr val="bg1"/>
                </a:solidFill>
              </a:rPr>
              <a:t>      Hiding </a:t>
            </a:r>
            <a:r>
              <a:rPr lang="en-US" sz="3200" dirty="0">
                <a:solidFill>
                  <a:schemeClr val="bg1"/>
                </a:solidFill>
              </a:rPr>
              <a:t>Scrolls in Jars was not a New Idea</a:t>
            </a:r>
            <a:endParaRPr lang="en-CA" sz="3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445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Rectangle 4"/>
          <p:cNvSpPr>
            <a:spLocks noGrp="1" noChangeArrowheads="1"/>
          </p:cNvSpPr>
          <p:nvPr>
            <p:ph type="title"/>
          </p:nvPr>
        </p:nvSpPr>
        <p:spPr>
          <a:solidFill>
            <a:schemeClr val="accent2"/>
          </a:solidFill>
        </p:spPr>
        <p:txBody>
          <a:bodyPr/>
          <a:lstStyle/>
          <a:p>
            <a:pPr eaLnBrk="1" hangingPunct="1">
              <a:defRPr/>
            </a:pPr>
            <a:r>
              <a:rPr lang="en-US" sz="3200" b="1" smtClean="0">
                <a:solidFill>
                  <a:schemeClr val="bg1"/>
                </a:solidFill>
                <a:effectLst>
                  <a:outerShdw blurRad="38100" dist="38100" dir="2700000" algn="tl">
                    <a:srgbClr val="000000"/>
                  </a:outerShdw>
                </a:effectLst>
                <a:latin typeface="Tahoma" pitchFamily="34" charset="0"/>
              </a:rPr>
              <a:t>BOOKS SUPPORTING </a:t>
            </a:r>
            <a:br>
              <a:rPr lang="en-US" sz="3200" b="1" smtClean="0">
                <a:solidFill>
                  <a:schemeClr val="bg1"/>
                </a:solidFill>
                <a:effectLst>
                  <a:outerShdw blurRad="38100" dist="38100" dir="2700000" algn="tl">
                    <a:srgbClr val="000000"/>
                  </a:outerShdw>
                </a:effectLst>
                <a:latin typeface="Tahoma" pitchFamily="34" charset="0"/>
              </a:rPr>
            </a:br>
            <a:r>
              <a:rPr lang="en-US" sz="3200" b="1" smtClean="0">
                <a:solidFill>
                  <a:schemeClr val="bg1"/>
                </a:solidFill>
                <a:effectLst>
                  <a:outerShdw blurRad="38100" dist="38100" dir="2700000" algn="tl">
                    <a:srgbClr val="000000"/>
                  </a:outerShdw>
                </a:effectLst>
                <a:latin typeface="Tahoma" pitchFamily="34" charset="0"/>
              </a:rPr>
              <a:t>THE SUBJECT MATTER</a:t>
            </a:r>
            <a:endParaRPr lang="en-CA" sz="3200" b="1" smtClean="0">
              <a:solidFill>
                <a:schemeClr val="bg1"/>
              </a:solidFill>
              <a:effectLst>
                <a:outerShdw blurRad="38100" dist="38100" dir="2700000" algn="tl">
                  <a:srgbClr val="000000"/>
                </a:outerShdw>
              </a:effectLst>
              <a:latin typeface="Tahoma" pitchFamily="34" charset="0"/>
            </a:endParaRPr>
          </a:p>
        </p:txBody>
      </p:sp>
      <p:pic>
        <p:nvPicPr>
          <p:cNvPr id="18435" name="Picture 7" descr="Cumeran"/>
          <p:cNvPicPr>
            <a:picLocks noGrp="1" noChangeAspect="1" noChangeArrowheads="1"/>
          </p:cNvPicPr>
          <p:nvPr>
            <p:ph sz="half" idx="1"/>
          </p:nvPr>
        </p:nvPicPr>
        <p:blipFill>
          <a:blip r:embed="rId2" cstate="print"/>
          <a:srcRect/>
          <a:stretch>
            <a:fillRect/>
          </a:stretch>
        </p:blipFill>
        <p:spPr>
          <a:xfrm>
            <a:off x="900113" y="2205038"/>
            <a:ext cx="2709862" cy="3921125"/>
          </a:xfrm>
          <a:noFill/>
        </p:spPr>
      </p:pic>
      <p:pic>
        <p:nvPicPr>
          <p:cNvPr id="18436" name="Picture 8" descr="Masada"/>
          <p:cNvPicPr>
            <a:picLocks noGrp="1" noChangeAspect="1" noChangeArrowheads="1"/>
          </p:cNvPicPr>
          <p:nvPr>
            <p:ph sz="half" idx="2"/>
          </p:nvPr>
        </p:nvPicPr>
        <p:blipFill>
          <a:blip r:embed="rId3" cstate="print"/>
          <a:srcRect/>
          <a:stretch>
            <a:fillRect/>
          </a:stretch>
        </p:blipFill>
        <p:spPr>
          <a:xfrm>
            <a:off x="5148263" y="2205038"/>
            <a:ext cx="2862262" cy="3887787"/>
          </a:xfrm>
          <a:noFill/>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HOTO" val="TRUE"/>
  <p:tag name="FILENAME" val="E:\Todd Sites\0 Adds\4 Judah\df\Dead Sea\sr\Dead Sea shoreline2, df 022702.jpg"/>
</p:tagLst>
</file>

<file path=ppt/tags/tag2.xml><?xml version="1.0" encoding="utf-8"?>
<p:tagLst xmlns:a="http://schemas.openxmlformats.org/drawingml/2006/main" xmlns:r="http://schemas.openxmlformats.org/officeDocument/2006/relationships" xmlns:p="http://schemas.openxmlformats.org/presentationml/2006/main">
  <p:tag name="PHOTO" val="TRUE"/>
  <p:tag name="FILENAME" val="E:\Todd Sites\0 Adds\4 Judah\df\Dead Sea\sr\Dead Sea man floating, df 111101.jpg"/>
</p:tagLst>
</file>

<file path=ppt/tags/tag3.xml><?xml version="1.0" encoding="utf-8"?>
<p:tagLst xmlns:a="http://schemas.openxmlformats.org/drawingml/2006/main" xmlns:r="http://schemas.openxmlformats.org/officeDocument/2006/relationships" xmlns:p="http://schemas.openxmlformats.org/presentationml/2006/main">
  <p:tag name="PHOTO" val="TRUE"/>
  <p:tag name="FILENAME" val="D:\0Adds\3 Judah adds\040900 Dead Sea day adds\sr\Ibex at En Gedi2, tb n040900 sr.jpg"/>
</p:tagLst>
</file>

<file path=ppt/tags/tag4.xml><?xml version="1.0" encoding="utf-8"?>
<p:tagLst xmlns:a="http://schemas.openxmlformats.org/drawingml/2006/main" xmlns:r="http://schemas.openxmlformats.org/officeDocument/2006/relationships" xmlns:p="http://schemas.openxmlformats.org/presentationml/2006/main">
  <p:tag name="PHOTO" val="TRUE"/>
  <p:tag name="FILENAME" val="E:\Todd Sites\0 Adds\3 Judah\Masada\sr\Masada siege camp reconstructed2.jpg"/>
</p:tagLst>
</file>

<file path=ppt/tags/tag5.xml><?xml version="1.0" encoding="utf-8"?>
<p:tagLst xmlns:a="http://schemas.openxmlformats.org/drawingml/2006/main" xmlns:r="http://schemas.openxmlformats.org/officeDocument/2006/relationships" xmlns:p="http://schemas.openxmlformats.org/presentationml/2006/main">
  <p:tag name="PHOTO" val="TRUE"/>
  <p:tag name="FILENAME" val="C:\0Images\Todd Sites\0Adds\011100 Dead Sea day\Sr\Masada synagogue genizah, tb n011100 sr.jpg"/>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2565</TotalTime>
  <Words>1318</Words>
  <Application>Microsoft Office PowerPoint</Application>
  <PresentationFormat>On-screen Show (4:3)</PresentationFormat>
  <Paragraphs>114</Paragraphs>
  <Slides>52</Slides>
  <Notes>0</Notes>
  <HiddenSlides>0</HiddenSlides>
  <MMClips>0</MMClips>
  <ScaleCrop>false</ScaleCrop>
  <HeadingPairs>
    <vt:vector size="4" baseType="variant">
      <vt:variant>
        <vt:lpstr>Theme</vt:lpstr>
      </vt:variant>
      <vt:variant>
        <vt:i4>4</vt:i4>
      </vt:variant>
      <vt:variant>
        <vt:lpstr>Slide Titles</vt:lpstr>
      </vt:variant>
      <vt:variant>
        <vt:i4>52</vt:i4>
      </vt:variant>
    </vt:vector>
  </HeadingPairs>
  <TitlesOfParts>
    <vt:vector size="56" baseType="lpstr">
      <vt:lpstr>Default Design</vt:lpstr>
      <vt:lpstr>1_Default Design</vt:lpstr>
      <vt:lpstr>2_Default Design</vt: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BOOKS SUPPORTING  THE SUBJECT MATTER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Abel Information Services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Frank D Abel</dc:creator>
  <cp:lastModifiedBy>Frank Abel</cp:lastModifiedBy>
  <cp:revision>76</cp:revision>
  <dcterms:created xsi:type="dcterms:W3CDTF">2004-11-01T19:34:06Z</dcterms:created>
  <dcterms:modified xsi:type="dcterms:W3CDTF">2015-08-16T09:53:34Z</dcterms:modified>
</cp:coreProperties>
</file>