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79" r:id="rId4"/>
    <p:sldId id="266" r:id="rId5"/>
    <p:sldId id="277" r:id="rId6"/>
    <p:sldId id="274" r:id="rId7"/>
    <p:sldId id="278" r:id="rId8"/>
    <p:sldId id="263" r:id="rId9"/>
    <p:sldId id="280" r:id="rId10"/>
    <p:sldId id="275" r:id="rId11"/>
    <p:sldId id="272" r:id="rId12"/>
    <p:sldId id="267" r:id="rId13"/>
    <p:sldId id="269" r:id="rId14"/>
    <p:sldId id="270" r:id="rId15"/>
    <p:sldId id="276" r:id="rId16"/>
    <p:sldId id="268" r:id="rId17"/>
    <p:sldId id="26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53"/>
    <a:srgbClr val="FFCE5B"/>
    <a:srgbClr val="FFF96B"/>
    <a:srgbClr val="E3DB64"/>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2623970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42072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848BC7D4-244E-D046-BAE1-8F33C4F92609}" type="datetimeFigureOut">
              <a:rPr lang="en-US" smtClean="0"/>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2597848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848BC7D4-244E-D046-BAE1-8F33C4F92609}" type="datetimeFigureOut">
              <a:rPr lang="en-US" smtClean="0"/>
              <a:t>12/29/2014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296040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848BC7D4-244E-D046-BAE1-8F33C4F92609}" type="datetimeFigureOut">
              <a:rPr lang="en-US" smtClean="0"/>
              <a:t>12/29/2014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56866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848BC7D4-244E-D046-BAE1-8F33C4F92609}" type="datetimeFigureOut">
              <a:rPr lang="en-US" smtClean="0"/>
              <a:t>12/29/2014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795499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BC7D4-244E-D046-BAE1-8F33C4F92609}" type="datetimeFigureOut">
              <a:rPr lang="en-US" smtClean="0"/>
              <a:t>12/29/2014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904862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48BC7D4-244E-D046-BAE1-8F33C4F92609}" type="datetimeFigureOut">
              <a:rPr lang="en-US" smtClean="0"/>
              <a:t>12/29/2014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418045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48BC7D4-244E-D046-BAE1-8F33C4F92609}" type="datetimeFigureOut">
              <a:rPr lang="en-US" smtClean="0"/>
              <a:t>12/29/2014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1283821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487872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48BC7D4-244E-D046-BAE1-8F33C4F92609}" type="datetimeFigureOut">
              <a:rPr lang="en-US" smtClean="0"/>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93D51-50D6-5C4D-B8EA-7830F2D54904}" type="slidenum">
              <a:rPr lang="en-US" smtClean="0"/>
              <a:t>‹#›</a:t>
            </a:fld>
            <a:endParaRPr lang="en-US"/>
          </a:p>
        </p:txBody>
      </p:sp>
    </p:spTree>
    <p:extLst>
      <p:ext uri="{BB962C8B-B14F-4D97-AF65-F5344CB8AC3E}">
        <p14:creationId xmlns:p14="http://schemas.microsoft.com/office/powerpoint/2010/main" val="342815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BC7D4-244E-D046-BAE1-8F33C4F92609}" type="datetimeFigureOut">
              <a:rPr lang="en-US" smtClean="0"/>
              <a:t>12/29/2014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93D51-50D6-5C4D-B8EA-7830F2D54904}" type="slidenum">
              <a:rPr lang="en-US" smtClean="0"/>
              <a:t>‹#›</a:t>
            </a:fld>
            <a:endParaRPr lang="en-US"/>
          </a:p>
        </p:txBody>
      </p:sp>
      <p:pic>
        <p:nvPicPr>
          <p:cNvPr id="7" name="Picture 6"/>
          <p:cNvPicPr>
            <a:picLocks noChangeAspect="1"/>
          </p:cNvPicPr>
          <p:nvPr userDrawn="1"/>
        </p:nvPicPr>
        <p:blipFill>
          <a:blip r:embed="rId13">
            <a:alphaModFix amt="35000"/>
          </a:blip>
          <a:stretch>
            <a:fillRect/>
          </a:stretch>
        </p:blipFill>
        <p:spPr>
          <a:xfrm>
            <a:off x="0" y="0"/>
            <a:ext cx="9144000" cy="6858000"/>
          </a:xfrm>
          <a:prstGeom prst="rect">
            <a:avLst/>
          </a:prstGeom>
          <a:ln>
            <a:solidFill>
              <a:schemeClr val="tx1"/>
            </a:solidFill>
          </a:ln>
        </p:spPr>
      </p:pic>
    </p:spTree>
    <p:extLst>
      <p:ext uri="{BB962C8B-B14F-4D97-AF65-F5344CB8AC3E}">
        <p14:creationId xmlns:p14="http://schemas.microsoft.com/office/powerpoint/2010/main" val="1926967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8140" y="504825"/>
            <a:ext cx="7772400" cy="1470025"/>
          </a:xfrm>
        </p:spPr>
        <p:txBody>
          <a:bodyPr>
            <a:normAutofit/>
          </a:bodyPr>
          <a:lstStyle/>
          <a:p>
            <a:r>
              <a:rPr lang="en-US" sz="8000" dirty="0">
                <a:solidFill>
                  <a:schemeClr val="tx1">
                    <a:lumMod val="65000"/>
                    <a:lumOff val="35000"/>
                  </a:schemeClr>
                </a:solidFill>
                <a:latin typeface="Arial Black"/>
                <a:cs typeface="Arial Black"/>
              </a:rPr>
              <a:t>I</a:t>
            </a:r>
            <a:r>
              <a:rPr lang="en-US" sz="8000" dirty="0" smtClean="0">
                <a:solidFill>
                  <a:schemeClr val="tx1">
                    <a:lumMod val="65000"/>
                    <a:lumOff val="35000"/>
                  </a:schemeClr>
                </a:solidFill>
                <a:latin typeface="Arial Black"/>
                <a:cs typeface="Arial Black"/>
              </a:rPr>
              <a:t> Corinthians</a:t>
            </a:r>
            <a:endParaRPr lang="en-US" sz="8000" dirty="0">
              <a:solidFill>
                <a:schemeClr val="tx1">
                  <a:lumMod val="65000"/>
                  <a:lumOff val="35000"/>
                </a:schemeClr>
              </a:solidFill>
              <a:latin typeface="Arial Black"/>
              <a:cs typeface="Arial Black"/>
            </a:endParaRPr>
          </a:p>
        </p:txBody>
      </p:sp>
      <p:sp>
        <p:nvSpPr>
          <p:cNvPr id="3" name="Subtitle 2"/>
          <p:cNvSpPr>
            <a:spLocks noGrp="1"/>
          </p:cNvSpPr>
          <p:nvPr>
            <p:ph type="subTitle" idx="1"/>
          </p:nvPr>
        </p:nvSpPr>
        <p:spPr>
          <a:xfrm>
            <a:off x="458633" y="2666488"/>
            <a:ext cx="8167200" cy="3684329"/>
          </a:xfrm>
        </p:spPr>
        <p:txBody>
          <a:bodyPr>
            <a:normAutofit/>
          </a:bodyPr>
          <a:lstStyle/>
          <a:p>
            <a:r>
              <a:rPr lang="en-US" sz="6000" b="1" dirty="0" err="1" smtClean="0">
                <a:solidFill>
                  <a:schemeClr val="tx1">
                    <a:lumMod val="65000"/>
                    <a:lumOff val="35000"/>
                  </a:schemeClr>
                </a:solidFill>
              </a:rPr>
              <a:t>Labourers</a:t>
            </a:r>
            <a:r>
              <a:rPr lang="en-US" sz="6000" b="1" dirty="0" smtClean="0">
                <a:solidFill>
                  <a:schemeClr val="tx1">
                    <a:lumMod val="65000"/>
                    <a:lumOff val="35000"/>
                  </a:schemeClr>
                </a:solidFill>
              </a:rPr>
              <a:t> together </a:t>
            </a:r>
            <a:br>
              <a:rPr lang="en-US" sz="6000" b="1" dirty="0" smtClean="0">
                <a:solidFill>
                  <a:schemeClr val="tx1">
                    <a:lumMod val="65000"/>
                    <a:lumOff val="35000"/>
                  </a:schemeClr>
                </a:solidFill>
              </a:rPr>
            </a:br>
            <a:r>
              <a:rPr lang="en-US" sz="6000" b="1" dirty="0" smtClean="0">
                <a:solidFill>
                  <a:schemeClr val="tx1">
                    <a:lumMod val="65000"/>
                    <a:lumOff val="35000"/>
                  </a:schemeClr>
                </a:solidFill>
              </a:rPr>
              <a:t>with God</a:t>
            </a:r>
          </a:p>
          <a:p>
            <a:r>
              <a:rPr lang="en-US" sz="5400" b="1" dirty="0" smtClean="0"/>
              <a:t>I Corinthians 2-4</a:t>
            </a:r>
            <a:endParaRPr lang="en-US" sz="5400" b="1" dirty="0"/>
          </a:p>
        </p:txBody>
      </p:sp>
    </p:spTree>
    <p:extLst>
      <p:ext uri="{BB962C8B-B14F-4D97-AF65-F5344CB8AC3E}">
        <p14:creationId xmlns:p14="http://schemas.microsoft.com/office/powerpoint/2010/main" val="570256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5471" y="631825"/>
            <a:ext cx="8716297" cy="819149"/>
          </a:xfrm>
        </p:spPr>
        <p:txBody>
          <a:bodyPr>
            <a:noAutofit/>
          </a:bodyPr>
          <a:lstStyle/>
          <a:p>
            <a:r>
              <a:rPr lang="en-NZ" sz="5400" b="1" dirty="0">
                <a:solidFill>
                  <a:schemeClr val="tx1">
                    <a:lumMod val="50000"/>
                    <a:lumOff val="50000"/>
                  </a:schemeClr>
                </a:solidFill>
              </a:rPr>
              <a:t>Structure of the </a:t>
            </a:r>
            <a:r>
              <a:rPr lang="en-NZ" sz="5400" b="1" dirty="0" smtClean="0">
                <a:solidFill>
                  <a:schemeClr val="tx1">
                    <a:lumMod val="50000"/>
                    <a:lumOff val="50000"/>
                  </a:schemeClr>
                </a:solidFill>
              </a:rPr>
              <a:t>Book</a:t>
            </a:r>
            <a:r>
              <a:rPr lang="en-NZ" sz="5400" b="1" dirty="0" smtClean="0">
                <a:solidFill>
                  <a:schemeClr val="tx1">
                    <a:lumMod val="75000"/>
                    <a:lumOff val="25000"/>
                  </a:schemeClr>
                </a:solidFill>
              </a:rPr>
              <a:t/>
            </a:r>
            <a:br>
              <a:rPr lang="en-NZ" sz="5400" b="1" dirty="0" smtClean="0">
                <a:solidFill>
                  <a:schemeClr val="tx1">
                    <a:lumMod val="75000"/>
                    <a:lumOff val="25000"/>
                  </a:schemeClr>
                </a:solidFill>
              </a:rPr>
            </a:br>
            <a:r>
              <a:rPr lang="en-NZ" sz="2000" b="1" dirty="0" smtClean="0">
                <a:solidFill>
                  <a:schemeClr val="tx1">
                    <a:lumMod val="75000"/>
                    <a:lumOff val="25000"/>
                  </a:schemeClr>
                </a:solidFill>
                <a:latin typeface="+mn-lt"/>
              </a:rPr>
              <a:t>Overall Theme: </a:t>
            </a:r>
            <a:r>
              <a:rPr lang="en-NZ" sz="2000" b="1" dirty="0" smtClean="0">
                <a:solidFill>
                  <a:schemeClr val="tx1">
                    <a:lumMod val="75000"/>
                    <a:lumOff val="25000"/>
                  </a:schemeClr>
                </a:solidFill>
                <a:latin typeface="+mn-lt"/>
              </a:rPr>
              <a:t/>
            </a:r>
            <a:br>
              <a:rPr lang="en-NZ" sz="2000" b="1" dirty="0" smtClean="0">
                <a:solidFill>
                  <a:schemeClr val="tx1">
                    <a:lumMod val="75000"/>
                    <a:lumOff val="25000"/>
                  </a:schemeClr>
                </a:solidFill>
                <a:latin typeface="+mn-lt"/>
              </a:rPr>
            </a:br>
            <a:r>
              <a:rPr lang="en-NZ" sz="3600" b="1" i="1" dirty="0" smtClean="0">
                <a:solidFill>
                  <a:schemeClr val="tx1">
                    <a:lumMod val="75000"/>
                    <a:lumOff val="25000"/>
                  </a:schemeClr>
                </a:solidFill>
                <a:latin typeface="+mn-lt"/>
              </a:rPr>
              <a:t>Flesh </a:t>
            </a:r>
            <a:r>
              <a:rPr lang="en-NZ" sz="3600" b="1" i="1" dirty="0">
                <a:solidFill>
                  <a:schemeClr val="tx1">
                    <a:lumMod val="75000"/>
                    <a:lumOff val="25000"/>
                  </a:schemeClr>
                </a:solidFill>
                <a:latin typeface="+mn-lt"/>
              </a:rPr>
              <a:t>has no glory - Do all to the glory of God </a:t>
            </a:r>
            <a:r>
              <a:rPr lang="en-NZ" sz="2000" dirty="0">
                <a:solidFill>
                  <a:schemeClr val="tx1">
                    <a:lumMod val="75000"/>
                    <a:lumOff val="25000"/>
                  </a:schemeClr>
                </a:solidFill>
                <a:latin typeface="+mn-lt"/>
              </a:rPr>
              <a:t/>
            </a:r>
            <a:br>
              <a:rPr lang="en-NZ" sz="2000" dirty="0">
                <a:solidFill>
                  <a:schemeClr val="tx1">
                    <a:lumMod val="75000"/>
                    <a:lumOff val="25000"/>
                  </a:schemeClr>
                </a:solidFill>
                <a:latin typeface="+mn-lt"/>
              </a:rPr>
            </a:br>
            <a:endParaRPr lang="en-US" sz="2000" dirty="0">
              <a:solidFill>
                <a:schemeClr val="tx1">
                  <a:lumMod val="75000"/>
                  <a:lumOff val="25000"/>
                </a:schemeClr>
              </a:solidFill>
              <a:latin typeface="+mn-lt"/>
              <a:cs typeface="Arial Black"/>
            </a:endParaRPr>
          </a:p>
        </p:txBody>
      </p:sp>
      <p:sp>
        <p:nvSpPr>
          <p:cNvPr id="4" name="Subtitle 2"/>
          <p:cNvSpPr txBox="1">
            <a:spLocks/>
          </p:cNvSpPr>
          <p:nvPr/>
        </p:nvSpPr>
        <p:spPr>
          <a:xfrm>
            <a:off x="688340" y="1917291"/>
            <a:ext cx="8102600" cy="420206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NZ" sz="2400" b="1" dirty="0" smtClean="0">
                <a:solidFill>
                  <a:schemeClr val="tx1">
                    <a:lumMod val="85000"/>
                    <a:lumOff val="15000"/>
                  </a:schemeClr>
                </a:solidFill>
              </a:rPr>
              <a:t>Chapter </a:t>
            </a:r>
            <a:r>
              <a:rPr lang="en-NZ" sz="2400" b="1" dirty="0">
                <a:solidFill>
                  <a:schemeClr val="tx1">
                    <a:lumMod val="85000"/>
                    <a:lumOff val="15000"/>
                  </a:schemeClr>
                </a:solidFill>
              </a:rPr>
              <a:t>1-</a:t>
            </a:r>
            <a:r>
              <a:rPr lang="en-NZ" sz="2400" b="1" dirty="0" smtClean="0">
                <a:solidFill>
                  <a:schemeClr val="tx1">
                    <a:lumMod val="85000"/>
                    <a:lumOff val="15000"/>
                  </a:schemeClr>
                </a:solidFill>
              </a:rPr>
              <a:t>4 </a:t>
            </a:r>
          </a:p>
          <a:p>
            <a:pPr algn="l"/>
            <a:r>
              <a:rPr lang="en-NZ" sz="2400" dirty="0" smtClean="0">
                <a:solidFill>
                  <a:schemeClr val="tx1">
                    <a:lumMod val="85000"/>
                    <a:lumOff val="15000"/>
                  </a:schemeClr>
                </a:solidFill>
              </a:rPr>
              <a:t>Overcoming </a:t>
            </a:r>
            <a:r>
              <a:rPr lang="en-NZ" sz="2400" dirty="0">
                <a:solidFill>
                  <a:schemeClr val="tx1">
                    <a:lumMod val="85000"/>
                    <a:lumOff val="15000"/>
                  </a:schemeClr>
                </a:solidFill>
              </a:rPr>
              <a:t>division by putting down self and glorying in God </a:t>
            </a:r>
          </a:p>
          <a:p>
            <a:pPr algn="l"/>
            <a:endParaRPr lang="en-NZ" sz="2400" dirty="0" smtClean="0">
              <a:solidFill>
                <a:schemeClr val="tx1">
                  <a:lumMod val="85000"/>
                  <a:lumOff val="15000"/>
                </a:schemeClr>
              </a:solidFill>
            </a:endParaRPr>
          </a:p>
          <a:p>
            <a:pPr algn="l"/>
            <a:r>
              <a:rPr lang="en-NZ" sz="2400" b="1" dirty="0" smtClean="0">
                <a:solidFill>
                  <a:schemeClr val="tx1">
                    <a:lumMod val="85000"/>
                    <a:lumOff val="15000"/>
                  </a:schemeClr>
                </a:solidFill>
              </a:rPr>
              <a:t>Chapter </a:t>
            </a:r>
            <a:r>
              <a:rPr lang="en-NZ" sz="2400" b="1" dirty="0">
                <a:solidFill>
                  <a:schemeClr val="tx1">
                    <a:lumMod val="85000"/>
                    <a:lumOff val="15000"/>
                  </a:schemeClr>
                </a:solidFill>
              </a:rPr>
              <a:t>5-7 </a:t>
            </a:r>
            <a:endParaRPr lang="en-NZ" sz="2400" b="1" dirty="0" smtClean="0">
              <a:solidFill>
                <a:schemeClr val="tx1">
                  <a:lumMod val="85000"/>
                  <a:lumOff val="15000"/>
                </a:schemeClr>
              </a:solidFill>
            </a:endParaRPr>
          </a:p>
          <a:p>
            <a:pPr algn="l"/>
            <a:r>
              <a:rPr lang="en-NZ" sz="2400" dirty="0" smtClean="0">
                <a:solidFill>
                  <a:schemeClr val="tx1">
                    <a:lumMod val="85000"/>
                    <a:lumOff val="15000"/>
                  </a:schemeClr>
                </a:solidFill>
              </a:rPr>
              <a:t>Moral </a:t>
            </a:r>
            <a:r>
              <a:rPr lang="en-NZ" sz="2400" dirty="0">
                <a:solidFill>
                  <a:schemeClr val="tx1">
                    <a:lumMod val="85000"/>
                    <a:lumOff val="15000"/>
                  </a:schemeClr>
                </a:solidFill>
              </a:rPr>
              <a:t>issues overcome – we are not our own – ye are bought with a price</a:t>
            </a:r>
          </a:p>
          <a:p>
            <a:pPr algn="l"/>
            <a:endParaRPr lang="en-NZ" sz="2400" dirty="0" smtClean="0">
              <a:solidFill>
                <a:schemeClr val="tx1">
                  <a:lumMod val="85000"/>
                  <a:lumOff val="15000"/>
                </a:schemeClr>
              </a:solidFill>
            </a:endParaRPr>
          </a:p>
          <a:p>
            <a:pPr algn="l"/>
            <a:r>
              <a:rPr lang="en-NZ" sz="2400" b="1" dirty="0" smtClean="0">
                <a:solidFill>
                  <a:schemeClr val="tx1">
                    <a:lumMod val="85000"/>
                    <a:lumOff val="15000"/>
                  </a:schemeClr>
                </a:solidFill>
              </a:rPr>
              <a:t>Chapter </a:t>
            </a:r>
            <a:r>
              <a:rPr lang="en-NZ" sz="2400" b="1" dirty="0">
                <a:solidFill>
                  <a:schemeClr val="tx1">
                    <a:lumMod val="85000"/>
                    <a:lumOff val="15000"/>
                  </a:schemeClr>
                </a:solidFill>
              </a:rPr>
              <a:t>8-</a:t>
            </a:r>
            <a:r>
              <a:rPr lang="en-NZ" sz="2400" b="1" dirty="0" smtClean="0">
                <a:solidFill>
                  <a:schemeClr val="tx1">
                    <a:lumMod val="85000"/>
                    <a:lumOff val="15000"/>
                  </a:schemeClr>
                </a:solidFill>
              </a:rPr>
              <a:t>11 </a:t>
            </a:r>
          </a:p>
          <a:p>
            <a:pPr algn="l"/>
            <a:r>
              <a:rPr lang="en-NZ" sz="2400" dirty="0" smtClean="0">
                <a:solidFill>
                  <a:schemeClr val="tx1">
                    <a:lumMod val="85000"/>
                    <a:lumOff val="15000"/>
                  </a:schemeClr>
                </a:solidFill>
              </a:rPr>
              <a:t>Not </a:t>
            </a:r>
            <a:r>
              <a:rPr lang="en-NZ" sz="2400" dirty="0">
                <a:solidFill>
                  <a:schemeClr val="tx1">
                    <a:lumMod val="85000"/>
                    <a:lumOff val="15000"/>
                  </a:schemeClr>
                </a:solidFill>
              </a:rPr>
              <a:t>what can I justify doing, but what will build up others</a:t>
            </a:r>
          </a:p>
          <a:p>
            <a:pPr algn="l"/>
            <a:endParaRPr lang="en-NZ" sz="2400" dirty="0" smtClean="0">
              <a:solidFill>
                <a:schemeClr val="tx1">
                  <a:lumMod val="65000"/>
                  <a:lumOff val="35000"/>
                </a:schemeClr>
              </a:solidFill>
            </a:endParaRPr>
          </a:p>
        </p:txBody>
      </p:sp>
    </p:spTree>
    <p:extLst>
      <p:ext uri="{BB962C8B-B14F-4D97-AF65-F5344CB8AC3E}">
        <p14:creationId xmlns:p14="http://schemas.microsoft.com/office/powerpoint/2010/main" val="42360342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572319" y="2005781"/>
            <a:ext cx="8102600" cy="45720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NZ" sz="2400" dirty="0" smtClean="0">
              <a:solidFill>
                <a:schemeClr val="tx1">
                  <a:lumMod val="65000"/>
                  <a:lumOff val="35000"/>
                </a:schemeClr>
              </a:solidFill>
            </a:endParaRPr>
          </a:p>
          <a:p>
            <a:pPr algn="l"/>
            <a:r>
              <a:rPr lang="en-NZ" sz="2400" b="1" dirty="0" smtClean="0">
                <a:solidFill>
                  <a:schemeClr val="tx1">
                    <a:lumMod val="85000"/>
                    <a:lumOff val="15000"/>
                  </a:schemeClr>
                </a:solidFill>
              </a:rPr>
              <a:t>Chapter </a:t>
            </a:r>
            <a:r>
              <a:rPr lang="en-NZ" sz="2400" b="1" dirty="0">
                <a:solidFill>
                  <a:schemeClr val="tx1">
                    <a:lumMod val="85000"/>
                    <a:lumOff val="15000"/>
                  </a:schemeClr>
                </a:solidFill>
              </a:rPr>
              <a:t>12-</a:t>
            </a:r>
            <a:r>
              <a:rPr lang="en-NZ" sz="2400" b="1" dirty="0" smtClean="0">
                <a:solidFill>
                  <a:schemeClr val="tx1">
                    <a:lumMod val="85000"/>
                    <a:lumOff val="15000"/>
                  </a:schemeClr>
                </a:solidFill>
              </a:rPr>
              <a:t>14</a:t>
            </a:r>
          </a:p>
          <a:p>
            <a:pPr algn="l"/>
            <a:r>
              <a:rPr lang="en-NZ" sz="2400" dirty="0" smtClean="0">
                <a:solidFill>
                  <a:schemeClr val="tx1">
                    <a:lumMod val="85000"/>
                    <a:lumOff val="15000"/>
                  </a:schemeClr>
                </a:solidFill>
              </a:rPr>
              <a:t>The </a:t>
            </a:r>
            <a:r>
              <a:rPr lang="en-NZ" sz="2400" dirty="0">
                <a:solidFill>
                  <a:schemeClr val="tx1">
                    <a:lumMod val="85000"/>
                    <a:lumOff val="15000"/>
                  </a:schemeClr>
                </a:solidFill>
              </a:rPr>
              <a:t>perfection of an ecclesial body working together in love</a:t>
            </a:r>
          </a:p>
          <a:p>
            <a:pPr algn="l"/>
            <a:endParaRPr lang="en-NZ" sz="2400" dirty="0" smtClean="0">
              <a:solidFill>
                <a:schemeClr val="tx1">
                  <a:lumMod val="85000"/>
                  <a:lumOff val="15000"/>
                </a:schemeClr>
              </a:solidFill>
            </a:endParaRPr>
          </a:p>
          <a:p>
            <a:pPr algn="l"/>
            <a:r>
              <a:rPr lang="en-NZ" sz="2400" b="1" dirty="0" smtClean="0">
                <a:solidFill>
                  <a:schemeClr val="tx1">
                    <a:lumMod val="85000"/>
                    <a:lumOff val="15000"/>
                  </a:schemeClr>
                </a:solidFill>
              </a:rPr>
              <a:t>Chapter 15</a:t>
            </a:r>
          </a:p>
          <a:p>
            <a:pPr algn="l"/>
            <a:r>
              <a:rPr lang="en-NZ" sz="2400" dirty="0" smtClean="0">
                <a:solidFill>
                  <a:schemeClr val="tx1">
                    <a:lumMod val="85000"/>
                    <a:lumOff val="15000"/>
                  </a:schemeClr>
                </a:solidFill>
              </a:rPr>
              <a:t>Putting </a:t>
            </a:r>
            <a:r>
              <a:rPr lang="en-NZ" sz="2400" dirty="0">
                <a:solidFill>
                  <a:schemeClr val="tx1">
                    <a:lumMod val="85000"/>
                    <a:lumOff val="15000"/>
                  </a:schemeClr>
                </a:solidFill>
              </a:rPr>
              <a:t>flesh to death to attain the incredible victory of immortality</a:t>
            </a:r>
          </a:p>
          <a:p>
            <a:pPr algn="l"/>
            <a:endParaRPr lang="en-NZ" sz="2400" dirty="0" smtClean="0">
              <a:solidFill>
                <a:schemeClr val="tx1">
                  <a:lumMod val="85000"/>
                  <a:lumOff val="15000"/>
                </a:schemeClr>
              </a:solidFill>
            </a:endParaRPr>
          </a:p>
          <a:p>
            <a:pPr algn="l"/>
            <a:r>
              <a:rPr lang="en-NZ" sz="2400" b="1" dirty="0" smtClean="0">
                <a:solidFill>
                  <a:schemeClr val="tx1">
                    <a:lumMod val="85000"/>
                    <a:lumOff val="15000"/>
                  </a:schemeClr>
                </a:solidFill>
              </a:rPr>
              <a:t>Chapter 16</a:t>
            </a:r>
          </a:p>
          <a:p>
            <a:pPr algn="l"/>
            <a:r>
              <a:rPr lang="en-NZ" sz="2400" dirty="0" smtClean="0">
                <a:solidFill>
                  <a:schemeClr val="tx1">
                    <a:lumMod val="85000"/>
                    <a:lumOff val="15000"/>
                  </a:schemeClr>
                </a:solidFill>
              </a:rPr>
              <a:t>Pastoral care within the ecclesia</a:t>
            </a:r>
            <a:endParaRPr lang="en-NZ" sz="2400" dirty="0">
              <a:solidFill>
                <a:schemeClr val="tx1">
                  <a:lumMod val="85000"/>
                  <a:lumOff val="15000"/>
                </a:schemeClr>
              </a:solidFill>
            </a:endParaRPr>
          </a:p>
          <a:p>
            <a:pPr algn="l"/>
            <a:endParaRPr lang="en-US" sz="1800" dirty="0">
              <a:solidFill>
                <a:schemeClr val="tx1">
                  <a:lumMod val="65000"/>
                  <a:lumOff val="35000"/>
                </a:schemeClr>
              </a:solidFill>
            </a:endParaRPr>
          </a:p>
        </p:txBody>
      </p:sp>
      <p:sp>
        <p:nvSpPr>
          <p:cNvPr id="5" name="Title 1"/>
          <p:cNvSpPr txBox="1">
            <a:spLocks/>
          </p:cNvSpPr>
          <p:nvPr/>
        </p:nvSpPr>
        <p:spPr>
          <a:xfrm>
            <a:off x="265471" y="631825"/>
            <a:ext cx="8716297" cy="81914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5400" b="1" smtClean="0">
                <a:solidFill>
                  <a:schemeClr val="tx1">
                    <a:lumMod val="50000"/>
                    <a:lumOff val="50000"/>
                  </a:schemeClr>
                </a:solidFill>
              </a:rPr>
              <a:t>Structure of the Book</a:t>
            </a:r>
            <a:r>
              <a:rPr lang="en-NZ" sz="5400" b="1" smtClean="0">
                <a:solidFill>
                  <a:schemeClr val="tx1">
                    <a:lumMod val="75000"/>
                    <a:lumOff val="25000"/>
                  </a:schemeClr>
                </a:solidFill>
              </a:rPr>
              <a:t/>
            </a:r>
            <a:br>
              <a:rPr lang="en-NZ" sz="5400" b="1" smtClean="0">
                <a:solidFill>
                  <a:schemeClr val="tx1">
                    <a:lumMod val="75000"/>
                    <a:lumOff val="25000"/>
                  </a:schemeClr>
                </a:solidFill>
              </a:rPr>
            </a:br>
            <a:r>
              <a:rPr lang="en-NZ" sz="2000" b="1" smtClean="0">
                <a:solidFill>
                  <a:schemeClr val="tx1">
                    <a:lumMod val="75000"/>
                    <a:lumOff val="25000"/>
                  </a:schemeClr>
                </a:solidFill>
                <a:latin typeface="+mn-lt"/>
              </a:rPr>
              <a:t>Overall Theme: </a:t>
            </a:r>
            <a:br>
              <a:rPr lang="en-NZ" sz="2000" b="1" smtClean="0">
                <a:solidFill>
                  <a:schemeClr val="tx1">
                    <a:lumMod val="75000"/>
                    <a:lumOff val="25000"/>
                  </a:schemeClr>
                </a:solidFill>
                <a:latin typeface="+mn-lt"/>
              </a:rPr>
            </a:br>
            <a:r>
              <a:rPr lang="en-NZ" sz="3600" b="1" i="1" smtClean="0">
                <a:solidFill>
                  <a:schemeClr val="tx1">
                    <a:lumMod val="75000"/>
                    <a:lumOff val="25000"/>
                  </a:schemeClr>
                </a:solidFill>
                <a:latin typeface="+mn-lt"/>
              </a:rPr>
              <a:t>Flesh has no glory - Do all to the glory of God </a:t>
            </a:r>
            <a:r>
              <a:rPr lang="en-NZ" sz="2000" smtClean="0">
                <a:solidFill>
                  <a:schemeClr val="tx1">
                    <a:lumMod val="75000"/>
                    <a:lumOff val="25000"/>
                  </a:schemeClr>
                </a:solidFill>
                <a:latin typeface="+mn-lt"/>
              </a:rPr>
              <a:t/>
            </a:r>
            <a:br>
              <a:rPr lang="en-NZ" sz="2000" smtClean="0">
                <a:solidFill>
                  <a:schemeClr val="tx1">
                    <a:lumMod val="75000"/>
                    <a:lumOff val="25000"/>
                  </a:schemeClr>
                </a:solidFill>
                <a:latin typeface="+mn-lt"/>
              </a:rPr>
            </a:br>
            <a:endParaRPr lang="en-US" sz="2000" dirty="0">
              <a:solidFill>
                <a:schemeClr val="tx1">
                  <a:lumMod val="75000"/>
                  <a:lumOff val="25000"/>
                </a:schemeClr>
              </a:solidFill>
              <a:latin typeface="+mn-lt"/>
              <a:cs typeface="Arial Black"/>
            </a:endParaRPr>
          </a:p>
        </p:txBody>
      </p:sp>
    </p:spTree>
    <p:extLst>
      <p:ext uri="{BB962C8B-B14F-4D97-AF65-F5344CB8AC3E}">
        <p14:creationId xmlns:p14="http://schemas.microsoft.com/office/powerpoint/2010/main" val="3682592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47485" y="294968"/>
            <a:ext cx="8804786" cy="578136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3600" dirty="0" smtClean="0">
                <a:solidFill>
                  <a:schemeClr val="tx1">
                    <a:lumMod val="85000"/>
                    <a:lumOff val="15000"/>
                  </a:schemeClr>
                </a:solidFill>
              </a:rPr>
              <a:t>And </a:t>
            </a:r>
            <a:r>
              <a:rPr lang="en-NZ" sz="3600" dirty="0">
                <a:solidFill>
                  <a:schemeClr val="tx1">
                    <a:lumMod val="85000"/>
                    <a:lumOff val="15000"/>
                  </a:schemeClr>
                </a:solidFill>
              </a:rPr>
              <a:t>Moses said unto Yahweh, O my Lord, I am not eloquent, neither heretofore, nor since thou hast spoken unto thy servant: but I am slow of speech, and of a slow tongue.  </a:t>
            </a:r>
            <a:endParaRPr lang="en-NZ" sz="3600" dirty="0" smtClean="0">
              <a:solidFill>
                <a:schemeClr val="tx1">
                  <a:lumMod val="85000"/>
                  <a:lumOff val="15000"/>
                </a:schemeClr>
              </a:solidFill>
            </a:endParaRPr>
          </a:p>
          <a:p>
            <a:r>
              <a:rPr lang="en-NZ" sz="3600" dirty="0" smtClean="0">
                <a:solidFill>
                  <a:schemeClr val="tx1">
                    <a:lumMod val="85000"/>
                    <a:lumOff val="15000"/>
                  </a:schemeClr>
                </a:solidFill>
              </a:rPr>
              <a:t>And </a:t>
            </a:r>
            <a:r>
              <a:rPr lang="en-NZ" sz="3600" dirty="0">
                <a:solidFill>
                  <a:schemeClr val="tx1">
                    <a:lumMod val="85000"/>
                    <a:lumOff val="15000"/>
                  </a:schemeClr>
                </a:solidFill>
              </a:rPr>
              <a:t>Yahweh said unto him, Who hath made man's mouth? or who </a:t>
            </a:r>
            <a:r>
              <a:rPr lang="en-NZ" sz="3600" dirty="0" err="1">
                <a:solidFill>
                  <a:schemeClr val="tx1">
                    <a:lumMod val="85000"/>
                    <a:lumOff val="15000"/>
                  </a:schemeClr>
                </a:solidFill>
              </a:rPr>
              <a:t>maketh</a:t>
            </a:r>
            <a:r>
              <a:rPr lang="en-NZ" sz="3600" dirty="0">
                <a:solidFill>
                  <a:schemeClr val="tx1">
                    <a:lumMod val="85000"/>
                    <a:lumOff val="15000"/>
                  </a:schemeClr>
                </a:solidFill>
              </a:rPr>
              <a:t> the dumb, or deaf, or the seeing, or the blind? have not I Yahweh?  Now therefore go, and I will be with thy mouth, and teach thee what thou shalt say.</a:t>
            </a:r>
          </a:p>
          <a:p>
            <a:pPr algn="r"/>
            <a:r>
              <a:rPr lang="en-NZ" sz="3600" b="1" dirty="0">
                <a:solidFill>
                  <a:schemeClr val="tx1">
                    <a:lumMod val="65000"/>
                    <a:lumOff val="35000"/>
                  </a:schemeClr>
                </a:solidFill>
              </a:rPr>
              <a:t>Exodus 4:10-12 </a:t>
            </a:r>
            <a:endParaRPr lang="en-US" sz="3600" b="1" dirty="0">
              <a:solidFill>
                <a:schemeClr val="tx1">
                  <a:lumMod val="65000"/>
                  <a:lumOff val="35000"/>
                </a:schemeClr>
              </a:solidFill>
            </a:endParaRPr>
          </a:p>
        </p:txBody>
      </p:sp>
    </p:spTree>
    <p:extLst>
      <p:ext uri="{BB962C8B-B14F-4D97-AF65-F5344CB8AC3E}">
        <p14:creationId xmlns:p14="http://schemas.microsoft.com/office/powerpoint/2010/main" val="1924408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66800" y="0"/>
            <a:ext cx="6781800" cy="6781800"/>
          </a:xfrm>
          <a:prstGeom prst="ellipse">
            <a:avLst/>
          </a:prstGeom>
          <a:gradFill flip="none" rotWithShape="1">
            <a:gsLst>
              <a:gs pos="53000">
                <a:srgbClr val="FFD953"/>
              </a:gs>
              <a:gs pos="100000">
                <a:srgbClr val="FFFFFF"/>
              </a:gs>
            </a:gsLst>
            <a:path path="shape">
              <a:fillToRect l="50000" t="50000" r="50000" b="50000"/>
            </a:path>
            <a:tileRect/>
          </a:gradFill>
          <a:ln>
            <a:noFill/>
          </a:ln>
          <a:effectLst>
            <a:glow rad="228600">
              <a:schemeClr val="bg1">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0" b="1" dirty="0" smtClean="0">
                <a:effectLst>
                  <a:outerShdw blurRad="38100" dist="38100" dir="2700000" algn="tl">
                    <a:srgbClr val="000000">
                      <a:alpha val="43137"/>
                    </a:srgbClr>
                  </a:outerShdw>
                </a:effectLst>
              </a:rPr>
              <a:t>Yahweh’s Glory</a:t>
            </a:r>
            <a:endParaRPr lang="en-US" sz="6000" b="1" dirty="0">
              <a:effectLst>
                <a:outerShdw blurRad="38100" dist="38100" dir="2700000" algn="tl">
                  <a:srgbClr val="000000">
                    <a:alpha val="43137"/>
                  </a:srgbClr>
                </a:outerShdw>
              </a:effectLst>
            </a:endParaRPr>
          </a:p>
        </p:txBody>
      </p:sp>
      <p:sp>
        <p:nvSpPr>
          <p:cNvPr id="5" name="Oval 4"/>
          <p:cNvSpPr/>
          <p:nvPr/>
        </p:nvSpPr>
        <p:spPr>
          <a:xfrm>
            <a:off x="2169252" y="5092700"/>
            <a:ext cx="660400" cy="660400"/>
          </a:xfrm>
          <a:prstGeom prst="ellipse">
            <a:avLst/>
          </a:prstGeom>
          <a:gradFill flip="none" rotWithShape="1">
            <a:gsLst>
              <a:gs pos="0">
                <a:srgbClr val="FF0000"/>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80352" y="5092700"/>
            <a:ext cx="883508" cy="660400"/>
          </a:xfrm>
          <a:prstGeom prst="rect">
            <a:avLst/>
          </a:prstGeom>
        </p:spPr>
      </p:pic>
      <p:sp>
        <p:nvSpPr>
          <p:cNvPr id="9" name="TextBox 8"/>
          <p:cNvSpPr txBox="1"/>
          <p:nvPr/>
        </p:nvSpPr>
        <p:spPr>
          <a:xfrm>
            <a:off x="1712052" y="4723824"/>
            <a:ext cx="1746091" cy="400110"/>
          </a:xfrm>
          <a:prstGeom prst="rect">
            <a:avLst/>
          </a:prstGeom>
          <a:noFill/>
        </p:spPr>
        <p:txBody>
          <a:bodyPr wrap="none" rtlCol="0">
            <a:spAutoFit/>
          </a:bodyPr>
          <a:lstStyle/>
          <a:p>
            <a:r>
              <a:rPr lang="en-US" sz="2000" dirty="0" smtClean="0"/>
              <a:t>Man’s Wisdom</a:t>
            </a:r>
            <a:endParaRPr lang="en-US" sz="2000" dirty="0"/>
          </a:p>
        </p:txBody>
      </p:sp>
    </p:spTree>
    <p:extLst>
      <p:ext uri="{BB962C8B-B14F-4D97-AF65-F5344CB8AC3E}">
        <p14:creationId xmlns:p14="http://schemas.microsoft.com/office/powerpoint/2010/main" val="270779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81000" y="1016000"/>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800" dirty="0" smtClean="0">
                <a:solidFill>
                  <a:schemeClr val="tx1">
                    <a:lumMod val="65000"/>
                    <a:lumOff val="35000"/>
                  </a:schemeClr>
                </a:solidFill>
                <a:latin typeface="+mj-lt"/>
                <a:cs typeface="Bookman Old Style"/>
              </a:rPr>
              <a:t>Ministers </a:t>
            </a:r>
            <a:br>
              <a:rPr lang="en-US" sz="8800" dirty="0" smtClean="0">
                <a:solidFill>
                  <a:schemeClr val="tx1">
                    <a:lumMod val="65000"/>
                    <a:lumOff val="35000"/>
                  </a:schemeClr>
                </a:solidFill>
                <a:latin typeface="+mj-lt"/>
                <a:cs typeface="Bookman Old Style"/>
              </a:rPr>
            </a:br>
            <a:r>
              <a:rPr lang="en-US" sz="8800" dirty="0" smtClean="0">
                <a:solidFill>
                  <a:schemeClr val="tx1">
                    <a:lumMod val="65000"/>
                    <a:lumOff val="35000"/>
                  </a:schemeClr>
                </a:solidFill>
                <a:latin typeface="+mj-lt"/>
                <a:cs typeface="Bookman Old Style"/>
              </a:rPr>
              <a:t>of God</a:t>
            </a:r>
            <a:endParaRPr lang="en-US" sz="88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4156640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66800" y="0"/>
            <a:ext cx="6781800" cy="6781800"/>
          </a:xfrm>
          <a:prstGeom prst="ellipse">
            <a:avLst/>
          </a:prstGeom>
          <a:gradFill flip="none" rotWithShape="1">
            <a:gsLst>
              <a:gs pos="53000">
                <a:srgbClr val="FFD953"/>
              </a:gs>
              <a:gs pos="100000">
                <a:srgbClr val="FFFFFF"/>
              </a:gs>
            </a:gsLst>
            <a:path path="shape">
              <a:fillToRect l="50000" t="50000" r="50000" b="50000"/>
            </a:path>
            <a:tileRect/>
          </a:gradFill>
          <a:ln>
            <a:noFill/>
          </a:ln>
          <a:effectLst>
            <a:glow rad="228600">
              <a:schemeClr val="bg1">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0" b="1" dirty="0" smtClean="0">
                <a:effectLst>
                  <a:outerShdw blurRad="38100" dist="38100" dir="2700000" algn="tl">
                    <a:srgbClr val="000000">
                      <a:alpha val="43137"/>
                    </a:srgbClr>
                  </a:outerShdw>
                </a:effectLst>
              </a:rPr>
              <a:t>Yahweh’s Glory</a:t>
            </a:r>
            <a:endParaRPr lang="en-US" sz="6000" b="1" dirty="0">
              <a:effectLst>
                <a:outerShdw blurRad="38100" dist="38100" dir="2700000" algn="tl">
                  <a:srgbClr val="000000">
                    <a:alpha val="43137"/>
                  </a:srgbClr>
                </a:outerShdw>
              </a:effectLst>
            </a:endParaRPr>
          </a:p>
        </p:txBody>
      </p:sp>
      <p:sp>
        <p:nvSpPr>
          <p:cNvPr id="5" name="Oval 4"/>
          <p:cNvSpPr/>
          <p:nvPr/>
        </p:nvSpPr>
        <p:spPr>
          <a:xfrm>
            <a:off x="2169252" y="5092700"/>
            <a:ext cx="660400" cy="660400"/>
          </a:xfrm>
          <a:prstGeom prst="ellipse">
            <a:avLst/>
          </a:prstGeom>
          <a:gradFill flip="none" rotWithShape="1">
            <a:gsLst>
              <a:gs pos="0">
                <a:srgbClr val="FF0000"/>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836252" y="4940300"/>
            <a:ext cx="883508" cy="660400"/>
          </a:xfrm>
          <a:prstGeom prst="rect">
            <a:avLst/>
          </a:prstGeom>
        </p:spPr>
      </p:pic>
      <p:sp>
        <p:nvSpPr>
          <p:cNvPr id="9" name="TextBox 8"/>
          <p:cNvSpPr txBox="1"/>
          <p:nvPr/>
        </p:nvSpPr>
        <p:spPr>
          <a:xfrm>
            <a:off x="1712052" y="4723824"/>
            <a:ext cx="1746091" cy="707886"/>
          </a:xfrm>
          <a:prstGeom prst="rect">
            <a:avLst/>
          </a:prstGeom>
          <a:noFill/>
        </p:spPr>
        <p:txBody>
          <a:bodyPr wrap="none" rtlCol="0">
            <a:spAutoFit/>
          </a:bodyPr>
          <a:lstStyle/>
          <a:p>
            <a:r>
              <a:rPr lang="en-US" sz="2000" dirty="0" smtClean="0"/>
              <a:t>Man’s Wisdom</a:t>
            </a:r>
          </a:p>
          <a:p>
            <a:endParaRPr lang="en-US" sz="2000" dirty="0"/>
          </a:p>
        </p:txBody>
      </p:sp>
      <p:sp>
        <p:nvSpPr>
          <p:cNvPr id="6" name="TextBox 5"/>
          <p:cNvSpPr txBox="1"/>
          <p:nvPr/>
        </p:nvSpPr>
        <p:spPr>
          <a:xfrm>
            <a:off x="4836252" y="4586357"/>
            <a:ext cx="827996" cy="707886"/>
          </a:xfrm>
          <a:prstGeom prst="rect">
            <a:avLst/>
          </a:prstGeom>
          <a:noFill/>
        </p:spPr>
        <p:txBody>
          <a:bodyPr wrap="none" rtlCol="0">
            <a:spAutoFit/>
          </a:bodyPr>
          <a:lstStyle/>
          <a:p>
            <a:r>
              <a:rPr lang="en-US" sz="2000" dirty="0" smtClean="0"/>
              <a:t>Slaves</a:t>
            </a:r>
          </a:p>
          <a:p>
            <a:endParaRPr lang="en-US" sz="2000" dirty="0"/>
          </a:p>
        </p:txBody>
      </p:sp>
    </p:spTree>
    <p:extLst>
      <p:ext uri="{BB962C8B-B14F-4D97-AF65-F5344CB8AC3E}">
        <p14:creationId xmlns:p14="http://schemas.microsoft.com/office/powerpoint/2010/main" val="383551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xEl>
                                              <p:pRg st="0" end="0"/>
                                            </p:txEl>
                                          </p:spTgt>
                                        </p:tgtEl>
                                      </p:cBhvr>
                                    </p:animEffect>
                                    <p:set>
                                      <p:cBhvr>
                                        <p:cTn id="7" dur="1" fill="hold">
                                          <p:stCondLst>
                                            <p:cond delay="499"/>
                                          </p:stCondLst>
                                        </p:cTn>
                                        <p:tgtEl>
                                          <p:spTgt spid="9">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870154" y="752168"/>
            <a:ext cx="7753145" cy="553433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NZ" sz="4000" dirty="0" smtClean="0">
                <a:solidFill>
                  <a:schemeClr val="tx1">
                    <a:lumMod val="85000"/>
                    <a:lumOff val="15000"/>
                  </a:schemeClr>
                </a:solidFill>
              </a:rPr>
              <a:t>Now </a:t>
            </a:r>
            <a:r>
              <a:rPr lang="en-NZ" sz="4000" dirty="0">
                <a:solidFill>
                  <a:schemeClr val="tx1">
                    <a:lumMod val="85000"/>
                    <a:lumOff val="15000"/>
                  </a:schemeClr>
                </a:solidFill>
              </a:rPr>
              <a:t>this I say, that every one of you saith, I am of Paul; and I of Apollos</a:t>
            </a:r>
            <a:r>
              <a:rPr lang="en-NZ" sz="4000" dirty="0" smtClean="0">
                <a:solidFill>
                  <a:schemeClr val="tx1">
                    <a:lumMod val="85000"/>
                    <a:lumOff val="15000"/>
                  </a:schemeClr>
                </a:solidFill>
              </a:rPr>
              <a:t>;	</a:t>
            </a:r>
          </a:p>
          <a:p>
            <a:pPr algn="r"/>
            <a:r>
              <a:rPr lang="en-NZ" b="1" dirty="0" smtClean="0">
                <a:solidFill>
                  <a:schemeClr val="tx1">
                    <a:lumMod val="50000"/>
                    <a:lumOff val="50000"/>
                  </a:schemeClr>
                </a:solidFill>
              </a:rPr>
              <a:t>1 Corinthians 1:12</a:t>
            </a:r>
            <a:endParaRPr lang="en-NZ" b="1" dirty="0">
              <a:solidFill>
                <a:schemeClr val="tx1">
                  <a:lumMod val="50000"/>
                  <a:lumOff val="50000"/>
                </a:schemeClr>
              </a:solidFill>
            </a:endParaRPr>
          </a:p>
          <a:p>
            <a:pPr algn="r"/>
            <a:endParaRPr lang="en-NZ" b="1" dirty="0" smtClean="0">
              <a:solidFill>
                <a:schemeClr val="tx1">
                  <a:lumMod val="50000"/>
                  <a:lumOff val="50000"/>
                </a:schemeClr>
              </a:solidFill>
            </a:endParaRPr>
          </a:p>
          <a:p>
            <a:pPr algn="l"/>
            <a:r>
              <a:rPr lang="en-NZ" sz="4000" dirty="0" smtClean="0">
                <a:solidFill>
                  <a:schemeClr val="tx1">
                    <a:lumMod val="85000"/>
                    <a:lumOff val="15000"/>
                  </a:schemeClr>
                </a:solidFill>
              </a:rPr>
              <a:t>For </a:t>
            </a:r>
            <a:r>
              <a:rPr lang="en-NZ" sz="4000" dirty="0">
                <a:solidFill>
                  <a:schemeClr val="tx1">
                    <a:lumMod val="85000"/>
                    <a:lumOff val="15000"/>
                  </a:schemeClr>
                </a:solidFill>
              </a:rPr>
              <a:t>while one saith, I am of Paul; and another, I </a:t>
            </a:r>
            <a:r>
              <a:rPr lang="en-NZ" sz="4000" i="1" dirty="0">
                <a:solidFill>
                  <a:schemeClr val="tx1">
                    <a:lumMod val="85000"/>
                    <a:lumOff val="15000"/>
                  </a:schemeClr>
                </a:solidFill>
              </a:rPr>
              <a:t>am</a:t>
            </a:r>
            <a:r>
              <a:rPr lang="en-NZ" sz="4000" dirty="0">
                <a:solidFill>
                  <a:schemeClr val="tx1">
                    <a:lumMod val="85000"/>
                    <a:lumOff val="15000"/>
                  </a:schemeClr>
                </a:solidFill>
              </a:rPr>
              <a:t> of Apollos; are ye not carnal? </a:t>
            </a:r>
            <a:endParaRPr lang="en-NZ" sz="4000" dirty="0" smtClean="0">
              <a:solidFill>
                <a:schemeClr val="tx1">
                  <a:lumMod val="85000"/>
                  <a:lumOff val="15000"/>
                </a:schemeClr>
              </a:solidFill>
            </a:endParaRPr>
          </a:p>
          <a:p>
            <a:pPr algn="r"/>
            <a:r>
              <a:rPr lang="en-NZ" b="1" dirty="0" smtClean="0">
                <a:solidFill>
                  <a:schemeClr val="tx1">
                    <a:lumMod val="50000"/>
                    <a:lumOff val="50000"/>
                  </a:schemeClr>
                </a:solidFill>
              </a:rPr>
              <a:t>1 Corinthians 3:4</a:t>
            </a:r>
          </a:p>
          <a:p>
            <a:pPr algn="l"/>
            <a:endParaRPr lang="en-NZ" sz="4400" dirty="0" smtClean="0">
              <a:solidFill>
                <a:schemeClr val="tx1">
                  <a:lumMod val="85000"/>
                  <a:lumOff val="15000"/>
                </a:schemeClr>
              </a:solidFill>
            </a:endParaRPr>
          </a:p>
          <a:p>
            <a:pPr algn="l"/>
            <a:endParaRPr lang="en-NZ" sz="4400" dirty="0" smtClean="0">
              <a:solidFill>
                <a:schemeClr val="tx1">
                  <a:lumMod val="85000"/>
                  <a:lumOff val="15000"/>
                </a:schemeClr>
              </a:solidFill>
            </a:endParaRPr>
          </a:p>
        </p:txBody>
      </p:sp>
    </p:spTree>
    <p:extLst>
      <p:ext uri="{BB962C8B-B14F-4D97-AF65-F5344CB8AC3E}">
        <p14:creationId xmlns:p14="http://schemas.microsoft.com/office/powerpoint/2010/main" val="18186630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530942" y="324463"/>
            <a:ext cx="7767894" cy="569656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NZ" sz="2800" dirty="0" smtClean="0">
              <a:solidFill>
                <a:schemeClr val="tx1">
                  <a:lumMod val="85000"/>
                  <a:lumOff val="15000"/>
                </a:schemeClr>
              </a:solidFill>
            </a:endParaRPr>
          </a:p>
          <a:p>
            <a:pPr algn="l"/>
            <a:r>
              <a:rPr lang="en-NZ" sz="4000" dirty="0" smtClean="0">
                <a:solidFill>
                  <a:schemeClr val="tx1">
                    <a:lumMod val="85000"/>
                    <a:lumOff val="15000"/>
                  </a:schemeClr>
                </a:solidFill>
              </a:rPr>
              <a:t>Who </a:t>
            </a:r>
            <a:r>
              <a:rPr lang="en-NZ" sz="4000" dirty="0">
                <a:solidFill>
                  <a:schemeClr val="tx1">
                    <a:lumMod val="85000"/>
                    <a:lumOff val="15000"/>
                  </a:schemeClr>
                </a:solidFill>
              </a:rPr>
              <a:t>then is Paul, and who </a:t>
            </a:r>
            <a:r>
              <a:rPr lang="en-NZ" sz="4000" i="1" dirty="0">
                <a:solidFill>
                  <a:schemeClr val="tx1">
                    <a:lumMod val="85000"/>
                    <a:lumOff val="15000"/>
                  </a:schemeClr>
                </a:solidFill>
              </a:rPr>
              <a:t>is</a:t>
            </a:r>
            <a:r>
              <a:rPr lang="en-NZ" sz="4000" dirty="0">
                <a:solidFill>
                  <a:schemeClr val="tx1">
                    <a:lumMod val="85000"/>
                    <a:lumOff val="15000"/>
                  </a:schemeClr>
                </a:solidFill>
              </a:rPr>
              <a:t> Apollos, but ministers by whom ye </a:t>
            </a:r>
            <a:r>
              <a:rPr lang="en-NZ" sz="4000" dirty="0" smtClean="0">
                <a:solidFill>
                  <a:schemeClr val="tx1">
                    <a:lumMod val="85000"/>
                    <a:lumOff val="15000"/>
                  </a:schemeClr>
                </a:solidFill>
              </a:rPr>
              <a:t>believed</a:t>
            </a:r>
          </a:p>
          <a:p>
            <a:pPr algn="r"/>
            <a:r>
              <a:rPr lang="en-NZ" b="1" dirty="0" smtClean="0">
                <a:solidFill>
                  <a:schemeClr val="tx1">
                    <a:lumMod val="50000"/>
                    <a:lumOff val="50000"/>
                  </a:schemeClr>
                </a:solidFill>
              </a:rPr>
              <a:t>1 Corinthians 3:5</a:t>
            </a:r>
          </a:p>
          <a:p>
            <a:pPr algn="l"/>
            <a:endParaRPr lang="en-NZ" sz="4800" dirty="0" smtClean="0">
              <a:solidFill>
                <a:schemeClr val="tx1">
                  <a:lumMod val="85000"/>
                  <a:lumOff val="15000"/>
                </a:schemeClr>
              </a:solidFill>
            </a:endParaRPr>
          </a:p>
          <a:p>
            <a:pPr algn="l"/>
            <a:r>
              <a:rPr lang="en-NZ" sz="4000" dirty="0" smtClean="0">
                <a:solidFill>
                  <a:schemeClr val="tx1">
                    <a:lumMod val="85000"/>
                    <a:lumOff val="15000"/>
                  </a:schemeClr>
                </a:solidFill>
              </a:rPr>
              <a:t>I </a:t>
            </a:r>
            <a:r>
              <a:rPr lang="en-NZ" sz="4000" dirty="0">
                <a:solidFill>
                  <a:schemeClr val="tx1">
                    <a:lumMod val="85000"/>
                    <a:lumOff val="15000"/>
                  </a:schemeClr>
                </a:solidFill>
              </a:rPr>
              <a:t>have planted, Apollos watered; but God gave the increase. </a:t>
            </a:r>
            <a:endParaRPr lang="en-NZ" sz="4000" dirty="0" smtClean="0">
              <a:solidFill>
                <a:schemeClr val="tx1">
                  <a:lumMod val="85000"/>
                  <a:lumOff val="15000"/>
                </a:schemeClr>
              </a:solidFill>
            </a:endParaRPr>
          </a:p>
          <a:p>
            <a:pPr algn="r"/>
            <a:r>
              <a:rPr lang="en-NZ" b="1" dirty="0" smtClean="0">
                <a:solidFill>
                  <a:schemeClr val="tx1">
                    <a:lumMod val="50000"/>
                    <a:lumOff val="50000"/>
                  </a:schemeClr>
                </a:solidFill>
              </a:rPr>
              <a:t>1 Corinthians 3:6</a:t>
            </a:r>
          </a:p>
          <a:p>
            <a:pPr algn="l"/>
            <a:endParaRPr lang="en-NZ" sz="2800" dirty="0" smtClean="0">
              <a:solidFill>
                <a:schemeClr val="tx1">
                  <a:lumMod val="85000"/>
                  <a:lumOff val="15000"/>
                </a:schemeClr>
              </a:solidFill>
            </a:endParaRPr>
          </a:p>
        </p:txBody>
      </p:sp>
    </p:spTree>
    <p:extLst>
      <p:ext uri="{BB962C8B-B14F-4D97-AF65-F5344CB8AC3E}">
        <p14:creationId xmlns:p14="http://schemas.microsoft.com/office/powerpoint/2010/main" val="1529993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98206" y="351910"/>
            <a:ext cx="8077200" cy="63627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NZ" sz="2800" dirty="0" smtClean="0">
              <a:solidFill>
                <a:schemeClr val="tx1">
                  <a:lumMod val="65000"/>
                  <a:lumOff val="35000"/>
                </a:schemeClr>
              </a:solidFill>
            </a:endParaRPr>
          </a:p>
          <a:p>
            <a:pPr algn="l"/>
            <a:r>
              <a:rPr lang="en-NZ" dirty="0" smtClean="0">
                <a:solidFill>
                  <a:schemeClr val="tx1">
                    <a:lumMod val="85000"/>
                    <a:lumOff val="15000"/>
                  </a:schemeClr>
                </a:solidFill>
              </a:rPr>
              <a:t>Whether </a:t>
            </a:r>
            <a:r>
              <a:rPr lang="en-NZ" dirty="0">
                <a:solidFill>
                  <a:schemeClr val="tx1">
                    <a:lumMod val="85000"/>
                    <a:lumOff val="15000"/>
                  </a:schemeClr>
                </a:solidFill>
              </a:rPr>
              <a:t>Paul, or Apollos, or Cephas, or the world, or life, or death, or things present, or things to come; all are yours</a:t>
            </a:r>
            <a:r>
              <a:rPr lang="en-NZ" dirty="0" smtClean="0">
                <a:solidFill>
                  <a:schemeClr val="tx1">
                    <a:lumMod val="85000"/>
                    <a:lumOff val="15000"/>
                  </a:schemeClr>
                </a:solidFill>
              </a:rPr>
              <a:t>;</a:t>
            </a:r>
          </a:p>
          <a:p>
            <a:pPr algn="r"/>
            <a:r>
              <a:rPr lang="en-NZ" sz="2800" b="1" dirty="0" smtClean="0">
                <a:solidFill>
                  <a:schemeClr val="tx1">
                    <a:lumMod val="65000"/>
                    <a:lumOff val="35000"/>
                  </a:schemeClr>
                </a:solidFill>
              </a:rPr>
              <a:t>1 Corinthians 3:22</a:t>
            </a:r>
          </a:p>
          <a:p>
            <a:pPr algn="l"/>
            <a:endParaRPr lang="en-NZ" dirty="0" smtClean="0">
              <a:solidFill>
                <a:schemeClr val="tx1">
                  <a:lumMod val="85000"/>
                  <a:lumOff val="15000"/>
                </a:schemeClr>
              </a:solidFill>
            </a:endParaRPr>
          </a:p>
          <a:p>
            <a:pPr algn="l"/>
            <a:r>
              <a:rPr lang="en-NZ" dirty="0" smtClean="0">
                <a:solidFill>
                  <a:schemeClr val="tx1">
                    <a:lumMod val="85000"/>
                    <a:lumOff val="15000"/>
                  </a:schemeClr>
                </a:solidFill>
              </a:rPr>
              <a:t>And </a:t>
            </a:r>
            <a:r>
              <a:rPr lang="en-NZ" dirty="0">
                <a:solidFill>
                  <a:schemeClr val="tx1">
                    <a:lumMod val="85000"/>
                    <a:lumOff val="15000"/>
                  </a:schemeClr>
                </a:solidFill>
              </a:rPr>
              <a:t>these things, brethren, I have in a figure transferred to myself and </a:t>
            </a:r>
            <a:r>
              <a:rPr lang="en-NZ" i="1" dirty="0">
                <a:solidFill>
                  <a:schemeClr val="tx1">
                    <a:lumMod val="85000"/>
                    <a:lumOff val="15000"/>
                  </a:schemeClr>
                </a:solidFill>
              </a:rPr>
              <a:t>to</a:t>
            </a:r>
            <a:r>
              <a:rPr lang="en-NZ" dirty="0">
                <a:solidFill>
                  <a:schemeClr val="tx1">
                    <a:lumMod val="85000"/>
                    <a:lumOff val="15000"/>
                  </a:schemeClr>
                </a:solidFill>
              </a:rPr>
              <a:t> Apollos for your sakes; that ye might learn in us not to think </a:t>
            </a:r>
            <a:r>
              <a:rPr lang="en-NZ" i="1" dirty="0">
                <a:solidFill>
                  <a:schemeClr val="tx1">
                    <a:lumMod val="85000"/>
                    <a:lumOff val="15000"/>
                  </a:schemeClr>
                </a:solidFill>
              </a:rPr>
              <a:t>of men</a:t>
            </a:r>
            <a:r>
              <a:rPr lang="en-NZ" dirty="0">
                <a:solidFill>
                  <a:schemeClr val="tx1">
                    <a:lumMod val="85000"/>
                    <a:lumOff val="15000"/>
                  </a:schemeClr>
                </a:solidFill>
              </a:rPr>
              <a:t> above that which is written, that no one of you be puffed up for one against another. </a:t>
            </a:r>
            <a:endParaRPr lang="en-NZ" dirty="0" smtClean="0">
              <a:solidFill>
                <a:schemeClr val="tx1">
                  <a:lumMod val="85000"/>
                  <a:lumOff val="15000"/>
                </a:schemeClr>
              </a:solidFill>
            </a:endParaRPr>
          </a:p>
          <a:p>
            <a:pPr algn="r"/>
            <a:r>
              <a:rPr lang="en-NZ" sz="2800" b="1" dirty="0" smtClean="0">
                <a:solidFill>
                  <a:schemeClr val="tx1">
                    <a:lumMod val="65000"/>
                    <a:lumOff val="35000"/>
                  </a:schemeClr>
                </a:solidFill>
              </a:rPr>
              <a:t>1 Corinthians 4:6</a:t>
            </a:r>
            <a:endParaRPr lang="en-US" sz="2800" b="1" dirty="0">
              <a:solidFill>
                <a:schemeClr val="tx1">
                  <a:lumMod val="65000"/>
                  <a:lumOff val="35000"/>
                </a:schemeClr>
              </a:solidFill>
            </a:endParaRPr>
          </a:p>
        </p:txBody>
      </p:sp>
    </p:spTree>
    <p:extLst>
      <p:ext uri="{BB962C8B-B14F-4D97-AF65-F5344CB8AC3E}">
        <p14:creationId xmlns:p14="http://schemas.microsoft.com/office/powerpoint/2010/main" val="42095222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81000" y="1016000"/>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800" dirty="0" smtClean="0">
                <a:solidFill>
                  <a:schemeClr val="tx1">
                    <a:lumMod val="65000"/>
                    <a:lumOff val="35000"/>
                  </a:schemeClr>
                </a:solidFill>
                <a:latin typeface="+mj-lt"/>
                <a:cs typeface="Bookman Old Style"/>
              </a:rPr>
              <a:t>Co-</a:t>
            </a:r>
            <a:r>
              <a:rPr lang="en-US" sz="8800" dirty="0" err="1" smtClean="0">
                <a:solidFill>
                  <a:schemeClr val="tx1">
                    <a:lumMod val="65000"/>
                    <a:lumOff val="35000"/>
                  </a:schemeClr>
                </a:solidFill>
                <a:latin typeface="+mj-lt"/>
                <a:cs typeface="Bookman Old Style"/>
              </a:rPr>
              <a:t>labourers</a:t>
            </a:r>
            <a:r>
              <a:rPr lang="en-US" sz="8800" dirty="0" smtClean="0">
                <a:solidFill>
                  <a:schemeClr val="tx1">
                    <a:lumMod val="65000"/>
                    <a:lumOff val="35000"/>
                  </a:schemeClr>
                </a:solidFill>
                <a:latin typeface="+mj-lt"/>
                <a:cs typeface="Bookman Old Style"/>
              </a:rPr>
              <a:t> together </a:t>
            </a:r>
            <a:br>
              <a:rPr lang="en-US" sz="8800" dirty="0" smtClean="0">
                <a:solidFill>
                  <a:schemeClr val="tx1">
                    <a:lumMod val="65000"/>
                    <a:lumOff val="35000"/>
                  </a:schemeClr>
                </a:solidFill>
                <a:latin typeface="+mj-lt"/>
                <a:cs typeface="Bookman Old Style"/>
              </a:rPr>
            </a:br>
            <a:r>
              <a:rPr lang="en-US" sz="8800" dirty="0" smtClean="0">
                <a:solidFill>
                  <a:schemeClr val="tx1">
                    <a:lumMod val="65000"/>
                    <a:lumOff val="35000"/>
                  </a:schemeClr>
                </a:solidFill>
                <a:latin typeface="+mj-lt"/>
                <a:cs typeface="Bookman Old Style"/>
              </a:rPr>
              <a:t>with God</a:t>
            </a:r>
            <a:endParaRPr lang="en-US" sz="88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18420093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450574" y="647701"/>
            <a:ext cx="7956826" cy="55753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NZ" sz="2000" dirty="0">
                <a:solidFill>
                  <a:schemeClr val="tx1">
                    <a:lumMod val="65000"/>
                    <a:lumOff val="35000"/>
                  </a:schemeClr>
                </a:solidFill>
              </a:rPr>
              <a:t>A wise master Builder never begins to build without a design.  This he drafts after a scale of so much to the foot.  This is the extension, or time, so to speak, of the building to be erected.  Having well considered the whole, he concludes, that it is the best possible plan that can be devised in harmony with the principles of architecture.  It then becomes his purpose, his foreordination, predetermination, or design.  All subsequent arrangements are made to conform to this recorded purpose, because it is the very best his most deliberate wisdom and ingenuity could devise</a:t>
            </a:r>
            <a:r>
              <a:rPr lang="en-NZ" sz="2000" dirty="0" smtClean="0">
                <a:solidFill>
                  <a:schemeClr val="tx1">
                    <a:lumMod val="65000"/>
                    <a:lumOff val="35000"/>
                  </a:schemeClr>
                </a:solidFill>
              </a:rPr>
              <a:t>.</a:t>
            </a:r>
          </a:p>
          <a:p>
            <a:endParaRPr lang="en-NZ" sz="2000" dirty="0">
              <a:solidFill>
                <a:schemeClr val="tx1">
                  <a:lumMod val="65000"/>
                  <a:lumOff val="35000"/>
                </a:schemeClr>
              </a:solidFill>
            </a:endParaRPr>
          </a:p>
          <a:p>
            <a:r>
              <a:rPr lang="en-NZ" sz="2000" dirty="0">
                <a:solidFill>
                  <a:schemeClr val="tx1">
                    <a:lumMod val="65000"/>
                    <a:lumOff val="35000"/>
                  </a:schemeClr>
                </a:solidFill>
              </a:rPr>
              <a:t>The next thing he does is to collect together all the necessary materials, whether of brick, stone, lime, sand, wood or aught else that may be needed.  If a spectator desired to know what all these crude matters were heaped up together in one place for – the Architect would reveal to him his purpose by submitting the draft of his plan in all its lines, circles, angles, etc. : and he would describe to him such an arrangement of the materials as would impress the spectator’s mind with an image of the edifice, though it would fall infinitely short of the reality when perfected.</a:t>
            </a:r>
          </a:p>
          <a:p>
            <a:r>
              <a:rPr lang="en-NZ" sz="2000" i="1" dirty="0">
                <a:solidFill>
                  <a:schemeClr val="tx1">
                    <a:lumMod val="65000"/>
                    <a:lumOff val="35000"/>
                  </a:schemeClr>
                </a:solidFill>
              </a:rPr>
              <a:t>God’s design in the creation of the world – Faith in the Last Days – Page 49</a:t>
            </a:r>
            <a:endParaRPr lang="en-NZ" sz="2000" dirty="0">
              <a:solidFill>
                <a:schemeClr val="tx1">
                  <a:lumMod val="65000"/>
                  <a:lumOff val="35000"/>
                </a:schemeClr>
              </a:solidFill>
            </a:endParaRPr>
          </a:p>
          <a:p>
            <a:endParaRPr lang="en-US" sz="2000" dirty="0">
              <a:solidFill>
                <a:schemeClr val="tx1">
                  <a:lumMod val="65000"/>
                  <a:lumOff val="35000"/>
                </a:schemeClr>
              </a:solidFill>
            </a:endParaRPr>
          </a:p>
        </p:txBody>
      </p:sp>
    </p:spTree>
    <p:extLst>
      <p:ext uri="{BB962C8B-B14F-4D97-AF65-F5344CB8AC3E}">
        <p14:creationId xmlns:p14="http://schemas.microsoft.com/office/powerpoint/2010/main" val="32451316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81000" y="1016000"/>
            <a:ext cx="69215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800" dirty="0" smtClean="0">
                <a:solidFill>
                  <a:schemeClr val="tx1">
                    <a:lumMod val="65000"/>
                    <a:lumOff val="35000"/>
                  </a:schemeClr>
                </a:solidFill>
                <a:latin typeface="+mj-lt"/>
                <a:cs typeface="Bookman Old Style"/>
              </a:rPr>
              <a:t>A testing of our work </a:t>
            </a:r>
            <a:br>
              <a:rPr lang="en-US" sz="8800" dirty="0" smtClean="0">
                <a:solidFill>
                  <a:schemeClr val="tx1">
                    <a:lumMod val="65000"/>
                    <a:lumOff val="35000"/>
                  </a:schemeClr>
                </a:solidFill>
                <a:latin typeface="+mj-lt"/>
                <a:cs typeface="Bookman Old Style"/>
              </a:rPr>
            </a:br>
            <a:r>
              <a:rPr lang="en-US" sz="8800" dirty="0" smtClean="0">
                <a:solidFill>
                  <a:schemeClr val="tx1">
                    <a:lumMod val="65000"/>
                    <a:lumOff val="35000"/>
                  </a:schemeClr>
                </a:solidFill>
                <a:latin typeface="+mj-lt"/>
                <a:cs typeface="Bookman Old Style"/>
              </a:rPr>
              <a:t>by fire</a:t>
            </a:r>
            <a:endParaRPr lang="en-US" sz="88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3724765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15674" y="1257300"/>
            <a:ext cx="7969526" cy="67056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NZ" sz="2000" dirty="0" smtClean="0">
                <a:solidFill>
                  <a:schemeClr val="tx1">
                    <a:lumMod val="65000"/>
                    <a:lumOff val="35000"/>
                  </a:schemeClr>
                </a:solidFill>
              </a:rPr>
              <a:t>And </a:t>
            </a:r>
            <a:r>
              <a:rPr lang="en-NZ" sz="2000" dirty="0">
                <a:solidFill>
                  <a:schemeClr val="tx1">
                    <a:lumMod val="65000"/>
                    <a:lumOff val="35000"/>
                  </a:schemeClr>
                </a:solidFill>
              </a:rPr>
              <a:t>others save with fear, pulling </a:t>
            </a:r>
            <a:r>
              <a:rPr lang="en-NZ" sz="2000" i="1" dirty="0">
                <a:solidFill>
                  <a:schemeClr val="tx1">
                    <a:lumMod val="65000"/>
                    <a:lumOff val="35000"/>
                  </a:schemeClr>
                </a:solidFill>
              </a:rPr>
              <a:t>them</a:t>
            </a:r>
            <a:r>
              <a:rPr lang="en-NZ" sz="2000" dirty="0">
                <a:solidFill>
                  <a:schemeClr val="tx1">
                    <a:lumMod val="65000"/>
                    <a:lumOff val="35000"/>
                  </a:schemeClr>
                </a:solidFill>
              </a:rPr>
              <a:t> out of the </a:t>
            </a:r>
            <a:r>
              <a:rPr lang="en-NZ" sz="2000" dirty="0" smtClean="0">
                <a:solidFill>
                  <a:schemeClr val="tx1">
                    <a:lumMod val="65000"/>
                    <a:lumOff val="35000"/>
                  </a:schemeClr>
                </a:solidFill>
              </a:rPr>
              <a:t>fire </a:t>
            </a:r>
            <a:r>
              <a:rPr lang="en-NZ" sz="2000" i="1" dirty="0" smtClean="0">
                <a:solidFill>
                  <a:schemeClr val="tx1">
                    <a:lumMod val="65000"/>
                    <a:lumOff val="35000"/>
                  </a:schemeClr>
                </a:solidFill>
              </a:rPr>
              <a:t>= destroy </a:t>
            </a:r>
          </a:p>
          <a:p>
            <a:pPr algn="r"/>
            <a:r>
              <a:rPr lang="en-NZ" sz="2000" dirty="0" smtClean="0">
                <a:solidFill>
                  <a:schemeClr val="tx1">
                    <a:lumMod val="65000"/>
                    <a:lumOff val="35000"/>
                  </a:schemeClr>
                </a:solidFill>
              </a:rPr>
              <a:t>Jude 1:23</a:t>
            </a:r>
          </a:p>
          <a:p>
            <a:pPr algn="l"/>
            <a:endParaRPr lang="en-NZ" sz="2000" dirty="0" smtClean="0">
              <a:solidFill>
                <a:schemeClr val="tx1">
                  <a:lumMod val="65000"/>
                  <a:lumOff val="35000"/>
                </a:schemeClr>
              </a:solidFill>
            </a:endParaRPr>
          </a:p>
          <a:p>
            <a:pPr algn="l"/>
            <a:r>
              <a:rPr lang="en-NZ" sz="2000" dirty="0" smtClean="0">
                <a:solidFill>
                  <a:schemeClr val="tx1">
                    <a:lumMod val="65000"/>
                    <a:lumOff val="35000"/>
                  </a:schemeClr>
                </a:solidFill>
              </a:rPr>
              <a:t>That </a:t>
            </a:r>
            <a:r>
              <a:rPr lang="en-NZ" sz="2000" dirty="0">
                <a:solidFill>
                  <a:schemeClr val="tx1">
                    <a:lumMod val="65000"/>
                    <a:lumOff val="35000"/>
                  </a:schemeClr>
                </a:solidFill>
              </a:rPr>
              <a:t>the trial of your faith, being much more precious than of gold that perisheth, though it be tried with fire, might be found unto praise and honour and glory at the appearing of Jesus </a:t>
            </a:r>
            <a:r>
              <a:rPr lang="en-NZ" sz="2000" dirty="0" smtClean="0">
                <a:solidFill>
                  <a:schemeClr val="tx1">
                    <a:lumMod val="65000"/>
                    <a:lumOff val="35000"/>
                  </a:schemeClr>
                </a:solidFill>
              </a:rPr>
              <a:t>Christ</a:t>
            </a:r>
            <a:r>
              <a:rPr lang="en-NZ" sz="2000" dirty="0">
                <a:solidFill>
                  <a:schemeClr val="tx1">
                    <a:lumMod val="65000"/>
                    <a:lumOff val="35000"/>
                  </a:schemeClr>
                </a:solidFill>
              </a:rPr>
              <a:t> </a:t>
            </a:r>
            <a:r>
              <a:rPr lang="en-NZ" sz="2000" i="1" dirty="0" smtClean="0">
                <a:solidFill>
                  <a:schemeClr val="tx1">
                    <a:lumMod val="65000"/>
                    <a:lumOff val="35000"/>
                  </a:schemeClr>
                </a:solidFill>
              </a:rPr>
              <a:t>= Purifies </a:t>
            </a:r>
          </a:p>
          <a:p>
            <a:pPr algn="r"/>
            <a:r>
              <a:rPr lang="en-NZ" sz="2000" dirty="0" smtClean="0">
                <a:solidFill>
                  <a:schemeClr val="tx1">
                    <a:lumMod val="65000"/>
                    <a:lumOff val="35000"/>
                  </a:schemeClr>
                </a:solidFill>
              </a:rPr>
              <a:t>1 Peter 1:7</a:t>
            </a:r>
          </a:p>
          <a:p>
            <a:pPr algn="l"/>
            <a:endParaRPr lang="en-NZ" sz="2000" dirty="0" smtClean="0">
              <a:solidFill>
                <a:schemeClr val="tx1">
                  <a:lumMod val="65000"/>
                  <a:lumOff val="35000"/>
                </a:schemeClr>
              </a:solidFill>
            </a:endParaRPr>
          </a:p>
          <a:p>
            <a:pPr algn="l"/>
            <a:r>
              <a:rPr lang="en-NZ" sz="2000" dirty="0" smtClean="0">
                <a:solidFill>
                  <a:schemeClr val="tx1">
                    <a:lumMod val="65000"/>
                    <a:lumOff val="35000"/>
                  </a:schemeClr>
                </a:solidFill>
              </a:rPr>
              <a:t>And </a:t>
            </a:r>
            <a:r>
              <a:rPr lang="en-NZ" sz="2000" dirty="0">
                <a:solidFill>
                  <a:schemeClr val="tx1">
                    <a:lumMod val="65000"/>
                    <a:lumOff val="35000"/>
                  </a:schemeClr>
                </a:solidFill>
              </a:rPr>
              <a:t>to you who are troubled rest with us, when the Lord Jesus shall be revealed from heaven with his mighty angels</a:t>
            </a:r>
            <a:r>
              <a:rPr lang="en-NZ" sz="2000" dirty="0" smtClean="0">
                <a:solidFill>
                  <a:schemeClr val="tx1">
                    <a:lumMod val="65000"/>
                    <a:lumOff val="35000"/>
                  </a:schemeClr>
                </a:solidFill>
              </a:rPr>
              <a:t>,</a:t>
            </a:r>
          </a:p>
          <a:p>
            <a:pPr algn="r"/>
            <a:r>
              <a:rPr lang="en-NZ" sz="2000" dirty="0" smtClean="0">
                <a:solidFill>
                  <a:schemeClr val="tx1">
                    <a:lumMod val="65000"/>
                    <a:lumOff val="35000"/>
                  </a:schemeClr>
                </a:solidFill>
              </a:rPr>
              <a:t>2 Thessalonians 1:7</a:t>
            </a:r>
          </a:p>
          <a:p>
            <a:pPr algn="l"/>
            <a:r>
              <a:rPr lang="en-NZ" sz="2000" dirty="0" smtClean="0">
                <a:solidFill>
                  <a:schemeClr val="tx1">
                    <a:lumMod val="65000"/>
                    <a:lumOff val="35000"/>
                  </a:schemeClr>
                </a:solidFill>
              </a:rPr>
              <a:t> </a:t>
            </a:r>
            <a:endParaRPr lang="en-NZ" sz="2000" dirty="0">
              <a:solidFill>
                <a:schemeClr val="tx1">
                  <a:lumMod val="65000"/>
                  <a:lumOff val="35000"/>
                </a:schemeClr>
              </a:solidFill>
            </a:endParaRPr>
          </a:p>
          <a:p>
            <a:pPr algn="l"/>
            <a:r>
              <a:rPr lang="en-NZ" sz="2000" dirty="0" smtClean="0">
                <a:solidFill>
                  <a:schemeClr val="tx1">
                    <a:lumMod val="65000"/>
                    <a:lumOff val="35000"/>
                  </a:schemeClr>
                </a:solidFill>
              </a:rPr>
              <a:t>In </a:t>
            </a:r>
            <a:r>
              <a:rPr lang="en-NZ" sz="2000" dirty="0">
                <a:solidFill>
                  <a:schemeClr val="tx1">
                    <a:lumMod val="65000"/>
                    <a:lumOff val="35000"/>
                  </a:schemeClr>
                </a:solidFill>
              </a:rPr>
              <a:t>flaming fire taking vengeance on them that know not God, and that obey not the gospel of our Lord Jesus Christ</a:t>
            </a:r>
            <a:r>
              <a:rPr lang="en-NZ" sz="2000" dirty="0" smtClean="0">
                <a:solidFill>
                  <a:schemeClr val="tx1">
                    <a:lumMod val="65000"/>
                    <a:lumOff val="35000"/>
                  </a:schemeClr>
                </a:solidFill>
              </a:rPr>
              <a:t>:</a:t>
            </a:r>
            <a:r>
              <a:rPr lang="en-NZ" sz="2000" dirty="0">
                <a:solidFill>
                  <a:schemeClr val="tx1">
                    <a:lumMod val="65000"/>
                    <a:lumOff val="35000"/>
                  </a:schemeClr>
                </a:solidFill>
              </a:rPr>
              <a:t> </a:t>
            </a:r>
            <a:r>
              <a:rPr lang="en-NZ" sz="2000" dirty="0" smtClean="0">
                <a:solidFill>
                  <a:schemeClr val="tx1">
                    <a:lumMod val="65000"/>
                    <a:lumOff val="35000"/>
                  </a:schemeClr>
                </a:solidFill>
              </a:rPr>
              <a:t> </a:t>
            </a:r>
            <a:r>
              <a:rPr lang="en-NZ" sz="2000" i="1" dirty="0" smtClean="0">
                <a:solidFill>
                  <a:schemeClr val="tx1">
                    <a:lumMod val="65000"/>
                    <a:lumOff val="35000"/>
                  </a:schemeClr>
                </a:solidFill>
              </a:rPr>
              <a:t>= destroys and saves</a:t>
            </a:r>
          </a:p>
          <a:p>
            <a:pPr algn="r"/>
            <a:r>
              <a:rPr lang="en-NZ" sz="2000" dirty="0" smtClean="0">
                <a:solidFill>
                  <a:schemeClr val="tx1">
                    <a:lumMod val="65000"/>
                    <a:lumOff val="35000"/>
                  </a:schemeClr>
                </a:solidFill>
              </a:rPr>
              <a:t>2 Thessalonians 1:8</a:t>
            </a:r>
          </a:p>
          <a:p>
            <a:pPr algn="l"/>
            <a:endParaRPr lang="en-NZ" sz="2000" dirty="0" smtClean="0">
              <a:solidFill>
                <a:schemeClr val="tx1">
                  <a:lumMod val="65000"/>
                  <a:lumOff val="35000"/>
                </a:schemeClr>
              </a:solidFill>
            </a:endParaRPr>
          </a:p>
          <a:p>
            <a:pPr algn="l"/>
            <a:endParaRPr lang="en-NZ" sz="2000" dirty="0" smtClean="0">
              <a:solidFill>
                <a:schemeClr val="tx1">
                  <a:lumMod val="65000"/>
                  <a:lumOff val="35000"/>
                </a:schemeClr>
              </a:solidFill>
            </a:endParaRPr>
          </a:p>
          <a:p>
            <a:pPr algn="l"/>
            <a:endParaRPr lang="en-US" sz="2000" dirty="0">
              <a:solidFill>
                <a:schemeClr val="tx1">
                  <a:lumMod val="65000"/>
                  <a:lumOff val="35000"/>
                </a:schemeClr>
              </a:solidFill>
            </a:endParaRPr>
          </a:p>
        </p:txBody>
      </p:sp>
      <p:sp>
        <p:nvSpPr>
          <p:cNvPr id="3" name="Title 2"/>
          <p:cNvSpPr>
            <a:spLocks noGrp="1"/>
          </p:cNvSpPr>
          <p:nvPr>
            <p:ph type="ctrTitle"/>
          </p:nvPr>
        </p:nvSpPr>
        <p:spPr>
          <a:xfrm>
            <a:off x="615674" y="165101"/>
            <a:ext cx="7772400" cy="990599"/>
          </a:xfrm>
        </p:spPr>
        <p:txBody>
          <a:bodyPr/>
          <a:lstStyle/>
          <a:p>
            <a:r>
              <a:rPr lang="en-US" dirty="0" smtClean="0">
                <a:solidFill>
                  <a:schemeClr val="tx1">
                    <a:lumMod val="75000"/>
                    <a:lumOff val="25000"/>
                  </a:schemeClr>
                </a:solidFill>
                <a:latin typeface="Arial Black"/>
                <a:cs typeface="Arial Black"/>
              </a:rPr>
              <a:t>Fire and “the Day”</a:t>
            </a:r>
            <a:endParaRPr lang="en-US" dirty="0">
              <a:solidFill>
                <a:schemeClr val="tx1">
                  <a:lumMod val="75000"/>
                  <a:lumOff val="25000"/>
                </a:schemeClr>
              </a:solidFill>
              <a:latin typeface="Arial Black"/>
              <a:cs typeface="Arial Black"/>
            </a:endParaRPr>
          </a:p>
        </p:txBody>
      </p:sp>
    </p:spTree>
    <p:extLst>
      <p:ext uri="{BB962C8B-B14F-4D97-AF65-F5344CB8AC3E}">
        <p14:creationId xmlns:p14="http://schemas.microsoft.com/office/powerpoint/2010/main" val="2425388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15674" y="1397000"/>
            <a:ext cx="7969526" cy="47752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NZ" sz="2400" dirty="0" smtClean="0">
                <a:solidFill>
                  <a:schemeClr val="tx1">
                    <a:lumMod val="65000"/>
                    <a:lumOff val="35000"/>
                  </a:schemeClr>
                </a:solidFill>
              </a:rPr>
              <a:t>When </a:t>
            </a:r>
            <a:r>
              <a:rPr lang="en-NZ" sz="2400" dirty="0">
                <a:solidFill>
                  <a:schemeClr val="tx1">
                    <a:lumMod val="65000"/>
                    <a:lumOff val="35000"/>
                  </a:schemeClr>
                </a:solidFill>
              </a:rPr>
              <a:t>he shall come to be glorified in his saints, and to be admired in all them that believe (because our testimony among you was believed) in that day</a:t>
            </a:r>
            <a:r>
              <a:rPr lang="en-NZ" sz="2400" dirty="0" smtClean="0">
                <a:solidFill>
                  <a:schemeClr val="tx1">
                    <a:lumMod val="65000"/>
                    <a:lumOff val="35000"/>
                  </a:schemeClr>
                </a:solidFill>
              </a:rPr>
              <a:t>.</a:t>
            </a:r>
          </a:p>
          <a:p>
            <a:pPr algn="r"/>
            <a:r>
              <a:rPr lang="en-NZ" sz="2400" dirty="0" smtClean="0">
                <a:solidFill>
                  <a:schemeClr val="tx1">
                    <a:lumMod val="65000"/>
                    <a:lumOff val="35000"/>
                  </a:schemeClr>
                </a:solidFill>
              </a:rPr>
              <a:t>2 Thessalonians 1:10</a:t>
            </a:r>
          </a:p>
          <a:p>
            <a:pPr algn="l"/>
            <a:endParaRPr lang="en-NZ" sz="2400" dirty="0">
              <a:solidFill>
                <a:schemeClr val="tx1">
                  <a:lumMod val="65000"/>
                  <a:lumOff val="35000"/>
                </a:schemeClr>
              </a:solidFill>
            </a:endParaRPr>
          </a:p>
          <a:p>
            <a:pPr algn="l"/>
            <a:r>
              <a:rPr lang="en-NZ" sz="2400" dirty="0" smtClean="0">
                <a:solidFill>
                  <a:schemeClr val="tx1">
                    <a:lumMod val="65000"/>
                    <a:lumOff val="35000"/>
                  </a:schemeClr>
                </a:solidFill>
              </a:rPr>
              <a:t>Because </a:t>
            </a:r>
            <a:r>
              <a:rPr lang="en-NZ" sz="2400" dirty="0">
                <a:solidFill>
                  <a:schemeClr val="tx1">
                    <a:lumMod val="65000"/>
                    <a:lumOff val="35000"/>
                  </a:schemeClr>
                </a:solidFill>
              </a:rPr>
              <a:t>he hath appointed a day, in the which he will judge the world in righteousness by </a:t>
            </a:r>
            <a:r>
              <a:rPr lang="en-NZ" sz="2400" i="1" dirty="0">
                <a:solidFill>
                  <a:schemeClr val="tx1">
                    <a:lumMod val="65000"/>
                    <a:lumOff val="35000"/>
                  </a:schemeClr>
                </a:solidFill>
              </a:rPr>
              <a:t>that</a:t>
            </a:r>
            <a:r>
              <a:rPr lang="en-NZ" sz="2400" dirty="0">
                <a:solidFill>
                  <a:schemeClr val="tx1">
                    <a:lumMod val="65000"/>
                    <a:lumOff val="35000"/>
                  </a:schemeClr>
                </a:solidFill>
              </a:rPr>
              <a:t> man whom he hath ordained; </a:t>
            </a:r>
            <a:r>
              <a:rPr lang="en-NZ" sz="2400" i="1" dirty="0">
                <a:solidFill>
                  <a:schemeClr val="tx1">
                    <a:lumMod val="65000"/>
                    <a:lumOff val="35000"/>
                  </a:schemeClr>
                </a:solidFill>
              </a:rPr>
              <a:t>whereof</a:t>
            </a:r>
            <a:r>
              <a:rPr lang="en-NZ" sz="2400" dirty="0">
                <a:solidFill>
                  <a:schemeClr val="tx1">
                    <a:lumMod val="65000"/>
                    <a:lumOff val="35000"/>
                  </a:schemeClr>
                </a:solidFill>
              </a:rPr>
              <a:t> he hath given assurance unto all </a:t>
            </a:r>
            <a:r>
              <a:rPr lang="en-NZ" sz="2400" i="1" dirty="0">
                <a:solidFill>
                  <a:schemeClr val="tx1">
                    <a:lumMod val="65000"/>
                    <a:lumOff val="35000"/>
                  </a:schemeClr>
                </a:solidFill>
              </a:rPr>
              <a:t>men,</a:t>
            </a:r>
            <a:r>
              <a:rPr lang="en-NZ" sz="2400" dirty="0">
                <a:solidFill>
                  <a:schemeClr val="tx1">
                    <a:lumMod val="65000"/>
                    <a:lumOff val="35000"/>
                  </a:schemeClr>
                </a:solidFill>
              </a:rPr>
              <a:t> in that he hath raised him from the dead. </a:t>
            </a:r>
            <a:endParaRPr lang="en-NZ" sz="2400" dirty="0" smtClean="0">
              <a:solidFill>
                <a:schemeClr val="tx1">
                  <a:lumMod val="65000"/>
                  <a:lumOff val="35000"/>
                </a:schemeClr>
              </a:solidFill>
            </a:endParaRPr>
          </a:p>
          <a:p>
            <a:pPr algn="r"/>
            <a:r>
              <a:rPr lang="en-NZ" sz="2400" dirty="0" smtClean="0">
                <a:solidFill>
                  <a:schemeClr val="tx1">
                    <a:lumMod val="65000"/>
                    <a:lumOff val="35000"/>
                  </a:schemeClr>
                </a:solidFill>
              </a:rPr>
              <a:t>Acts 17:31</a:t>
            </a:r>
            <a:endParaRPr lang="en-NZ" sz="4400" dirty="0">
              <a:solidFill>
                <a:schemeClr val="tx1">
                  <a:lumMod val="65000"/>
                  <a:lumOff val="35000"/>
                </a:schemeClr>
              </a:solidFill>
            </a:endParaRPr>
          </a:p>
          <a:p>
            <a:pPr algn="l"/>
            <a:endParaRPr lang="en-NZ" sz="2400" dirty="0" smtClean="0">
              <a:solidFill>
                <a:schemeClr val="tx1">
                  <a:lumMod val="65000"/>
                  <a:lumOff val="35000"/>
                </a:schemeClr>
              </a:solidFill>
            </a:endParaRPr>
          </a:p>
          <a:p>
            <a:pPr algn="l"/>
            <a:endParaRPr lang="en-NZ" sz="2400" dirty="0" smtClean="0">
              <a:solidFill>
                <a:schemeClr val="tx1">
                  <a:lumMod val="65000"/>
                  <a:lumOff val="35000"/>
                </a:schemeClr>
              </a:solidFill>
            </a:endParaRPr>
          </a:p>
          <a:p>
            <a:pPr algn="l"/>
            <a:endParaRPr lang="en-US" sz="2400" dirty="0">
              <a:solidFill>
                <a:schemeClr val="tx1">
                  <a:lumMod val="65000"/>
                  <a:lumOff val="35000"/>
                </a:schemeClr>
              </a:solidFill>
            </a:endParaRPr>
          </a:p>
        </p:txBody>
      </p:sp>
      <p:sp>
        <p:nvSpPr>
          <p:cNvPr id="3" name="Title 2"/>
          <p:cNvSpPr>
            <a:spLocks noGrp="1"/>
          </p:cNvSpPr>
          <p:nvPr>
            <p:ph type="ctrTitle"/>
          </p:nvPr>
        </p:nvSpPr>
        <p:spPr>
          <a:xfrm>
            <a:off x="723900" y="215901"/>
            <a:ext cx="7772400" cy="990599"/>
          </a:xfrm>
        </p:spPr>
        <p:txBody>
          <a:bodyPr/>
          <a:lstStyle/>
          <a:p>
            <a:r>
              <a:rPr lang="en-US" dirty="0" smtClean="0">
                <a:solidFill>
                  <a:schemeClr val="tx1">
                    <a:lumMod val="75000"/>
                    <a:lumOff val="25000"/>
                  </a:schemeClr>
                </a:solidFill>
                <a:latin typeface="Arial Black"/>
                <a:cs typeface="Arial Black"/>
              </a:rPr>
              <a:t>“The Day”</a:t>
            </a:r>
            <a:endParaRPr lang="en-US" dirty="0">
              <a:solidFill>
                <a:schemeClr val="tx1">
                  <a:lumMod val="75000"/>
                  <a:lumOff val="25000"/>
                </a:schemeClr>
              </a:solidFill>
              <a:latin typeface="Arial Black"/>
              <a:cs typeface="Arial Black"/>
            </a:endParaRPr>
          </a:p>
        </p:txBody>
      </p:sp>
    </p:spTree>
    <p:extLst>
      <p:ext uri="{BB962C8B-B14F-4D97-AF65-F5344CB8AC3E}">
        <p14:creationId xmlns:p14="http://schemas.microsoft.com/office/powerpoint/2010/main" val="3851200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450574" y="1974849"/>
            <a:ext cx="6229626" cy="420066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NZ" dirty="0" smtClean="0">
                <a:solidFill>
                  <a:schemeClr val="tx1">
                    <a:lumMod val="65000"/>
                    <a:lumOff val="35000"/>
                  </a:schemeClr>
                </a:solidFill>
              </a:rPr>
              <a:t>“</a:t>
            </a:r>
            <a:r>
              <a:rPr lang="en-NZ" dirty="0">
                <a:solidFill>
                  <a:schemeClr val="tx1">
                    <a:lumMod val="65000"/>
                    <a:lumOff val="35000"/>
                  </a:schemeClr>
                </a:solidFill>
              </a:rPr>
              <a:t>While I was with them in the world, I kept them in thy name: those that thou gavest me I have kept and none is lost</a:t>
            </a:r>
            <a:r>
              <a:rPr lang="en-NZ" dirty="0" smtClean="0">
                <a:solidFill>
                  <a:schemeClr val="tx1">
                    <a:lumMod val="65000"/>
                    <a:lumOff val="35000"/>
                  </a:schemeClr>
                </a:solidFill>
              </a:rPr>
              <a:t>……….”</a:t>
            </a:r>
          </a:p>
          <a:p>
            <a:pPr algn="r"/>
            <a:r>
              <a:rPr lang="en-NZ" dirty="0" smtClean="0">
                <a:solidFill>
                  <a:schemeClr val="tx1">
                    <a:lumMod val="65000"/>
                    <a:lumOff val="35000"/>
                  </a:schemeClr>
                </a:solidFill>
              </a:rPr>
              <a:t>John 17:12</a:t>
            </a:r>
            <a:endParaRPr lang="en-US" sz="5400" dirty="0">
              <a:solidFill>
                <a:schemeClr val="tx1">
                  <a:lumMod val="65000"/>
                  <a:lumOff val="35000"/>
                </a:schemeClr>
              </a:solidFill>
            </a:endParaRPr>
          </a:p>
        </p:txBody>
      </p:sp>
    </p:spTree>
    <p:extLst>
      <p:ext uri="{BB962C8B-B14F-4D97-AF65-F5344CB8AC3E}">
        <p14:creationId xmlns:p14="http://schemas.microsoft.com/office/powerpoint/2010/main" val="59891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81000" y="1016000"/>
            <a:ext cx="7289800" cy="51181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800" dirty="0" smtClean="0">
                <a:solidFill>
                  <a:schemeClr val="tx1">
                    <a:lumMod val="65000"/>
                    <a:lumOff val="35000"/>
                  </a:schemeClr>
                </a:solidFill>
                <a:latin typeface="+mj-lt"/>
                <a:cs typeface="Bookman Old Style"/>
              </a:rPr>
              <a:t>The Future Glory – A vision of the future</a:t>
            </a:r>
            <a:endParaRPr lang="en-US" sz="8800" dirty="0">
              <a:solidFill>
                <a:schemeClr val="tx1">
                  <a:lumMod val="65000"/>
                  <a:lumOff val="35000"/>
                </a:schemeClr>
              </a:solidFill>
              <a:latin typeface="+mj-lt"/>
              <a:cs typeface="Bookman Old Style"/>
            </a:endParaRPr>
          </a:p>
        </p:txBody>
      </p:sp>
    </p:spTree>
    <p:extLst>
      <p:ext uri="{BB962C8B-B14F-4D97-AF65-F5344CB8AC3E}">
        <p14:creationId xmlns:p14="http://schemas.microsoft.com/office/powerpoint/2010/main" val="15882776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1684</TotalTime>
  <Words>847</Words>
  <Application>Microsoft Office PowerPoint</Application>
  <PresentationFormat>On-screen Show (4:3)</PresentationFormat>
  <Paragraphs>77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 Corinthians</vt:lpstr>
      <vt:lpstr>Structure of the Book Overall Theme:  Flesh has no glory - Do all to the glory of God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Fire and “the Day”</vt:lpstr>
      <vt:lpstr>“The Day”</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O'Grady</dc:creator>
  <cp:lastModifiedBy>Ben O'Grady</cp:lastModifiedBy>
  <cp:revision>58</cp:revision>
  <dcterms:created xsi:type="dcterms:W3CDTF">2014-11-12T09:11:32Z</dcterms:created>
  <dcterms:modified xsi:type="dcterms:W3CDTF">2014-12-29T09:44:28Z</dcterms:modified>
</cp:coreProperties>
</file>