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1" r:id="rId3"/>
    <p:sldId id="308" r:id="rId4"/>
    <p:sldId id="282" r:id="rId5"/>
    <p:sldId id="283" r:id="rId6"/>
    <p:sldId id="284" r:id="rId7"/>
    <p:sldId id="293" r:id="rId8"/>
    <p:sldId id="296" r:id="rId9"/>
    <p:sldId id="299" r:id="rId10"/>
    <p:sldId id="298" r:id="rId11"/>
    <p:sldId id="303" r:id="rId12"/>
    <p:sldId id="269" r:id="rId13"/>
    <p:sldId id="300" r:id="rId14"/>
    <p:sldId id="278" r:id="rId15"/>
    <p:sldId id="304" r:id="rId16"/>
    <p:sldId id="305" r:id="rId17"/>
    <p:sldId id="309" r:id="rId18"/>
    <p:sldId id="294" r:id="rId19"/>
    <p:sldId id="301" r:id="rId20"/>
    <p:sldId id="302" r:id="rId21"/>
    <p:sldId id="297" r:id="rId22"/>
    <p:sldId id="295" r:id="rId23"/>
    <p:sldId id="307"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0" d="100"/>
          <a:sy n="60" d="100"/>
        </p:scale>
        <p:origin x="-1572"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2623970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42072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848BC7D4-244E-D046-BAE1-8F33C4F92609}" type="datetimeFigureOut">
              <a:rPr lang="en-US" smtClean="0"/>
              <a:t>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2597848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848BC7D4-244E-D046-BAE1-8F33C4F92609}" type="datetimeFigureOut">
              <a:rPr lang="en-US" smtClean="0"/>
              <a:t>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296040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848BC7D4-244E-D046-BAE1-8F33C4F92609}" type="datetimeFigureOut">
              <a:rPr lang="en-US" smtClean="0"/>
              <a:t>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56866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848BC7D4-244E-D046-BAE1-8F33C4F92609}" type="datetimeFigureOut">
              <a:rPr lang="en-US" smtClean="0"/>
              <a:t>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795499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BC7D4-244E-D046-BAE1-8F33C4F92609}" type="datetimeFigureOut">
              <a:rPr lang="en-US" smtClean="0"/>
              <a:t>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904862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848BC7D4-244E-D046-BAE1-8F33C4F92609}" type="datetimeFigureOut">
              <a:rPr lang="en-US" smtClean="0"/>
              <a:t>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418045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848BC7D4-244E-D046-BAE1-8F33C4F92609}" type="datetimeFigureOut">
              <a:rPr lang="en-US" smtClean="0"/>
              <a:t>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1283821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487872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42815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8BC7D4-244E-D046-BAE1-8F33C4F92609}" type="datetimeFigureOut">
              <a:rPr lang="en-US" smtClean="0"/>
              <a:t>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93D51-50D6-5C4D-B8EA-7830F2D54904}" type="slidenum">
              <a:rPr lang="en-US" smtClean="0"/>
              <a:t>‹#›</a:t>
            </a:fld>
            <a:endParaRPr lang="en-US"/>
          </a:p>
        </p:txBody>
      </p:sp>
      <p:pic>
        <p:nvPicPr>
          <p:cNvPr id="7" name="Picture 6"/>
          <p:cNvPicPr>
            <a:picLocks noChangeAspect="1"/>
          </p:cNvPicPr>
          <p:nvPr userDrawn="1"/>
        </p:nvPicPr>
        <p:blipFill>
          <a:blip r:embed="rId13">
            <a:alphaModFix amt="35000"/>
          </a:blip>
          <a:stretch>
            <a:fillRect/>
          </a:stretch>
        </p:blipFill>
        <p:spPr>
          <a:xfrm>
            <a:off x="0" y="0"/>
            <a:ext cx="9144000" cy="6858000"/>
          </a:xfrm>
          <a:prstGeom prst="rect">
            <a:avLst/>
          </a:prstGeom>
          <a:ln>
            <a:solidFill>
              <a:schemeClr val="tx1"/>
            </a:solidFill>
          </a:ln>
        </p:spPr>
      </p:pic>
    </p:spTree>
    <p:extLst>
      <p:ext uri="{BB962C8B-B14F-4D97-AF65-F5344CB8AC3E}">
        <p14:creationId xmlns:p14="http://schemas.microsoft.com/office/powerpoint/2010/main" val="1926967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40" y="504825"/>
            <a:ext cx="7772400" cy="1470025"/>
          </a:xfrm>
        </p:spPr>
        <p:txBody>
          <a:bodyPr>
            <a:normAutofit/>
          </a:bodyPr>
          <a:lstStyle/>
          <a:p>
            <a:r>
              <a:rPr lang="en-US" sz="8000" dirty="0">
                <a:solidFill>
                  <a:schemeClr val="tx1">
                    <a:lumMod val="65000"/>
                    <a:lumOff val="35000"/>
                  </a:schemeClr>
                </a:solidFill>
                <a:latin typeface="Arial Black"/>
                <a:cs typeface="Arial Black"/>
              </a:rPr>
              <a:t>I</a:t>
            </a:r>
            <a:r>
              <a:rPr lang="en-US" sz="8000" dirty="0" smtClean="0">
                <a:solidFill>
                  <a:schemeClr val="tx1">
                    <a:lumMod val="65000"/>
                    <a:lumOff val="35000"/>
                  </a:schemeClr>
                </a:solidFill>
                <a:latin typeface="Arial Black"/>
                <a:cs typeface="Arial Black"/>
              </a:rPr>
              <a:t> Corinthians</a:t>
            </a:r>
            <a:endParaRPr lang="en-US" sz="8000" dirty="0">
              <a:solidFill>
                <a:schemeClr val="tx1">
                  <a:lumMod val="65000"/>
                  <a:lumOff val="35000"/>
                </a:schemeClr>
              </a:solidFill>
              <a:latin typeface="Arial Black"/>
              <a:cs typeface="Arial Black"/>
            </a:endParaRPr>
          </a:p>
        </p:txBody>
      </p:sp>
      <p:sp>
        <p:nvSpPr>
          <p:cNvPr id="3" name="Subtitle 2"/>
          <p:cNvSpPr>
            <a:spLocks noGrp="1"/>
          </p:cNvSpPr>
          <p:nvPr>
            <p:ph type="subTitle" idx="1"/>
          </p:nvPr>
        </p:nvSpPr>
        <p:spPr>
          <a:xfrm>
            <a:off x="584200" y="2348948"/>
            <a:ext cx="7607299" cy="4064552"/>
          </a:xfrm>
        </p:spPr>
        <p:txBody>
          <a:bodyPr>
            <a:normAutofit fontScale="92500"/>
          </a:bodyPr>
          <a:lstStyle/>
          <a:p>
            <a:r>
              <a:rPr lang="en-NZ" sz="6000" b="1" dirty="0" smtClean="0">
                <a:solidFill>
                  <a:schemeClr val="tx1">
                    <a:lumMod val="65000"/>
                    <a:lumOff val="35000"/>
                  </a:schemeClr>
                </a:solidFill>
              </a:rPr>
              <a:t>Thanks be to God which giveth us the victory</a:t>
            </a:r>
          </a:p>
          <a:p>
            <a:endParaRPr lang="en-NZ" b="1" dirty="0" smtClean="0"/>
          </a:p>
          <a:p>
            <a:r>
              <a:rPr lang="en-NZ" sz="5800" b="1" dirty="0" smtClean="0"/>
              <a:t>I </a:t>
            </a:r>
            <a:r>
              <a:rPr lang="en-NZ" sz="5800" b="1" dirty="0"/>
              <a:t>Corinthians </a:t>
            </a:r>
            <a:r>
              <a:rPr lang="en-NZ" sz="5800" b="1" dirty="0" smtClean="0"/>
              <a:t>15</a:t>
            </a:r>
            <a:endParaRPr lang="en-US" sz="5800" b="1" dirty="0"/>
          </a:p>
        </p:txBody>
      </p:sp>
    </p:spTree>
    <p:extLst>
      <p:ext uri="{BB962C8B-B14F-4D97-AF65-F5344CB8AC3E}">
        <p14:creationId xmlns:p14="http://schemas.microsoft.com/office/powerpoint/2010/main" val="570256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36483" y="1439918"/>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Death then Resurrection</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296068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73268" y="1311601"/>
            <a:ext cx="7289800" cy="5798645"/>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4400" dirty="0" smtClean="0">
                <a:solidFill>
                  <a:schemeClr val="tx1">
                    <a:lumMod val="85000"/>
                    <a:lumOff val="15000"/>
                  </a:schemeClr>
                </a:solidFill>
              </a:rPr>
              <a:t>For </a:t>
            </a:r>
            <a:r>
              <a:rPr lang="en-NZ" sz="4400" dirty="0">
                <a:solidFill>
                  <a:schemeClr val="tx1">
                    <a:lumMod val="85000"/>
                    <a:lumOff val="15000"/>
                  </a:schemeClr>
                </a:solidFill>
              </a:rPr>
              <a:t>if, when we were enemies, we were reconciled to God by the death of his Son, much more, being reconciled, we shall be saved by his life. </a:t>
            </a:r>
          </a:p>
          <a:p>
            <a:pPr algn="r"/>
            <a:r>
              <a:rPr lang="en-NZ" sz="4400" b="1" dirty="0" smtClean="0"/>
              <a:t>Romans 5:10</a:t>
            </a:r>
            <a:endParaRPr lang="en-NZ" sz="4400" b="1" dirty="0"/>
          </a:p>
        </p:txBody>
      </p:sp>
    </p:spTree>
    <p:extLst>
      <p:ext uri="{BB962C8B-B14F-4D97-AF65-F5344CB8AC3E}">
        <p14:creationId xmlns:p14="http://schemas.microsoft.com/office/powerpoint/2010/main" val="139094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584200" y="1739900"/>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Eye witness evidence</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2153879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81000" y="783167"/>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b="1" dirty="0" smtClean="0">
                <a:solidFill>
                  <a:schemeClr val="tx1">
                    <a:lumMod val="65000"/>
                    <a:lumOff val="35000"/>
                  </a:schemeClr>
                </a:solidFill>
                <a:latin typeface="+mj-lt"/>
                <a:cs typeface="Bookman Old Style"/>
              </a:rPr>
              <a:t>Resurrection</a:t>
            </a:r>
            <a:r>
              <a:rPr lang="en-US" sz="9600" dirty="0" smtClean="0">
                <a:solidFill>
                  <a:schemeClr val="tx1">
                    <a:lumMod val="65000"/>
                    <a:lumOff val="35000"/>
                  </a:schemeClr>
                </a:solidFill>
                <a:latin typeface="+mj-lt"/>
                <a:cs typeface="Bookman Old Style"/>
              </a:rPr>
              <a:t>: a </a:t>
            </a:r>
            <a:r>
              <a:rPr lang="en-US" sz="9600" dirty="0" smtClean="0">
                <a:solidFill>
                  <a:schemeClr val="tx1">
                    <a:lumMod val="65000"/>
                    <a:lumOff val="35000"/>
                  </a:schemeClr>
                </a:solidFill>
                <a:latin typeface="+mj-lt"/>
                <a:cs typeface="Bookman Old Style"/>
              </a:rPr>
              <a:t>foundation </a:t>
            </a:r>
            <a:r>
              <a:rPr lang="en-US" sz="9600" dirty="0" smtClean="0">
                <a:solidFill>
                  <a:schemeClr val="tx1">
                    <a:lumMod val="65000"/>
                    <a:lumOff val="35000"/>
                  </a:schemeClr>
                </a:solidFill>
                <a:latin typeface="+mj-lt"/>
                <a:cs typeface="Bookman Old Style"/>
              </a:rPr>
              <a:t>hope</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2153879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54000" y="921992"/>
            <a:ext cx="7770648"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 of all men most miserable</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3494813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54000" y="1384300"/>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Three resurrections</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2681789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2251" y="0"/>
            <a:ext cx="9715502" cy="6477001"/>
          </a:xfrm>
          <a:prstGeom prst="rect">
            <a:avLst/>
          </a:prstGeom>
        </p:spPr>
      </p:pic>
    </p:spTree>
    <p:extLst>
      <p:ext uri="{BB962C8B-B14F-4D97-AF65-F5344CB8AC3E}">
        <p14:creationId xmlns:p14="http://schemas.microsoft.com/office/powerpoint/2010/main" val="1243370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89186" y="2045576"/>
            <a:ext cx="8774386" cy="408721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1812925" indent="-914400" algn="l">
              <a:buFont typeface="+mj-lt"/>
              <a:buAutoNum type="arabicPeriod"/>
            </a:pPr>
            <a:r>
              <a:rPr lang="en-NZ" sz="4800" dirty="0" smtClean="0">
                <a:solidFill>
                  <a:schemeClr val="tx1">
                    <a:lumMod val="85000"/>
                    <a:lumOff val="15000"/>
                  </a:schemeClr>
                </a:solidFill>
              </a:rPr>
              <a:t>Christ </a:t>
            </a:r>
            <a:r>
              <a:rPr lang="en-NZ" sz="4800" dirty="0">
                <a:solidFill>
                  <a:schemeClr val="tx1">
                    <a:lumMod val="85000"/>
                    <a:lumOff val="15000"/>
                  </a:schemeClr>
                </a:solidFill>
              </a:rPr>
              <a:t>the </a:t>
            </a:r>
            <a:r>
              <a:rPr lang="en-NZ" sz="4800" dirty="0" err="1">
                <a:solidFill>
                  <a:schemeClr val="tx1">
                    <a:lumMod val="85000"/>
                    <a:lumOff val="15000"/>
                  </a:schemeClr>
                </a:solidFill>
              </a:rPr>
              <a:t>firstfruits</a:t>
            </a:r>
            <a:endParaRPr lang="en-NZ" sz="4800" dirty="0">
              <a:solidFill>
                <a:schemeClr val="tx1">
                  <a:lumMod val="85000"/>
                  <a:lumOff val="15000"/>
                </a:schemeClr>
              </a:solidFill>
            </a:endParaRPr>
          </a:p>
          <a:p>
            <a:pPr marL="1812925" indent="-914400" algn="l">
              <a:buFont typeface="+mj-lt"/>
              <a:buAutoNum type="arabicPeriod"/>
            </a:pPr>
            <a:r>
              <a:rPr lang="en-NZ" sz="4800" dirty="0">
                <a:solidFill>
                  <a:schemeClr val="tx1">
                    <a:lumMod val="85000"/>
                    <a:lumOff val="15000"/>
                  </a:schemeClr>
                </a:solidFill>
              </a:rPr>
              <a:t>T</a:t>
            </a:r>
            <a:r>
              <a:rPr lang="en-NZ" sz="4800" dirty="0" smtClean="0">
                <a:solidFill>
                  <a:schemeClr val="tx1">
                    <a:lumMod val="85000"/>
                    <a:lumOff val="15000"/>
                  </a:schemeClr>
                </a:solidFill>
              </a:rPr>
              <a:t>hey </a:t>
            </a:r>
            <a:r>
              <a:rPr lang="en-NZ" sz="4800" dirty="0">
                <a:solidFill>
                  <a:schemeClr val="tx1">
                    <a:lumMod val="85000"/>
                    <a:lumOff val="15000"/>
                  </a:schemeClr>
                </a:solidFill>
              </a:rPr>
              <a:t>that are </a:t>
            </a:r>
            <a:r>
              <a:rPr lang="en-NZ" sz="4800" dirty="0" smtClean="0">
                <a:solidFill>
                  <a:schemeClr val="tx1">
                    <a:lumMod val="85000"/>
                    <a:lumOff val="15000"/>
                  </a:schemeClr>
                </a:solidFill>
              </a:rPr>
              <a:t>Christ’s </a:t>
            </a:r>
            <a:r>
              <a:rPr lang="en-NZ" sz="4800" dirty="0">
                <a:solidFill>
                  <a:schemeClr val="tx1">
                    <a:lumMod val="85000"/>
                    <a:lumOff val="15000"/>
                  </a:schemeClr>
                </a:solidFill>
              </a:rPr>
              <a:t>at his coming </a:t>
            </a:r>
          </a:p>
          <a:p>
            <a:pPr marL="1812925" indent="-914400" algn="l">
              <a:buFont typeface="+mj-lt"/>
              <a:buAutoNum type="arabicPeriod"/>
            </a:pPr>
            <a:r>
              <a:rPr lang="en-NZ" sz="4800" dirty="0" smtClean="0">
                <a:solidFill>
                  <a:schemeClr val="tx1">
                    <a:lumMod val="85000"/>
                    <a:lumOff val="15000"/>
                  </a:schemeClr>
                </a:solidFill>
              </a:rPr>
              <a:t>Then </a:t>
            </a:r>
            <a:r>
              <a:rPr lang="en-NZ" sz="4800" dirty="0">
                <a:solidFill>
                  <a:schemeClr val="tx1">
                    <a:lumMod val="85000"/>
                    <a:lumOff val="15000"/>
                  </a:schemeClr>
                </a:solidFill>
              </a:rPr>
              <a:t>cometh the end – end of the </a:t>
            </a:r>
            <a:r>
              <a:rPr lang="en-NZ" sz="4800" dirty="0" err="1">
                <a:solidFill>
                  <a:schemeClr val="tx1">
                    <a:lumMod val="85000"/>
                    <a:lumOff val="15000"/>
                  </a:schemeClr>
                </a:solidFill>
              </a:rPr>
              <a:t>millenium</a:t>
            </a:r>
            <a:endParaRPr lang="en-NZ" sz="4800" dirty="0">
              <a:solidFill>
                <a:schemeClr val="tx1">
                  <a:lumMod val="85000"/>
                  <a:lumOff val="15000"/>
                </a:schemeClr>
              </a:solidFill>
            </a:endParaRPr>
          </a:p>
          <a:p>
            <a:pPr algn="l"/>
            <a:endParaRPr lang="en-NZ" sz="2000" dirty="0" smtClean="0">
              <a:solidFill>
                <a:schemeClr val="tx1">
                  <a:lumMod val="65000"/>
                  <a:lumOff val="35000"/>
                </a:schemeClr>
              </a:solidFill>
            </a:endParaRPr>
          </a:p>
          <a:p>
            <a:pPr algn="l"/>
            <a:endParaRPr lang="en-US" sz="2000" dirty="0">
              <a:solidFill>
                <a:schemeClr val="tx1">
                  <a:lumMod val="65000"/>
                  <a:lumOff val="35000"/>
                </a:schemeClr>
              </a:solidFill>
            </a:endParaRPr>
          </a:p>
        </p:txBody>
      </p:sp>
      <p:sp>
        <p:nvSpPr>
          <p:cNvPr id="3" name="Title 2"/>
          <p:cNvSpPr>
            <a:spLocks noGrp="1"/>
          </p:cNvSpPr>
          <p:nvPr>
            <p:ph type="ctrTitle"/>
          </p:nvPr>
        </p:nvSpPr>
        <p:spPr>
          <a:xfrm>
            <a:off x="615674" y="527708"/>
            <a:ext cx="7772400" cy="990599"/>
          </a:xfrm>
        </p:spPr>
        <p:txBody>
          <a:bodyPr>
            <a:noAutofit/>
          </a:bodyPr>
          <a:lstStyle/>
          <a:p>
            <a:r>
              <a:rPr lang="en-US" sz="6000" dirty="0" smtClean="0">
                <a:solidFill>
                  <a:schemeClr val="tx1">
                    <a:lumMod val="75000"/>
                    <a:lumOff val="25000"/>
                  </a:schemeClr>
                </a:solidFill>
                <a:latin typeface="Arial Black"/>
                <a:cs typeface="Arial Black"/>
              </a:rPr>
              <a:t>Three Resurrections</a:t>
            </a:r>
            <a:endParaRPr lang="en-US" sz="6000" dirty="0">
              <a:solidFill>
                <a:schemeClr val="tx1">
                  <a:lumMod val="75000"/>
                  <a:lumOff val="25000"/>
                </a:schemeClr>
              </a:solidFill>
              <a:latin typeface="Arial Black"/>
              <a:cs typeface="Arial Black"/>
            </a:endParaRPr>
          </a:p>
        </p:txBody>
      </p:sp>
    </p:spTree>
    <p:extLst>
      <p:ext uri="{BB962C8B-B14F-4D97-AF65-F5344CB8AC3E}">
        <p14:creationId xmlns:p14="http://schemas.microsoft.com/office/powerpoint/2010/main" val="906865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42899" y="450049"/>
            <a:ext cx="8420101" cy="6132784"/>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80000"/>
              </a:lnSpc>
            </a:pPr>
            <a:r>
              <a:rPr lang="en-US" altLang="en-US" sz="4000" dirty="0">
                <a:solidFill>
                  <a:schemeClr val="tx1">
                    <a:lumMod val="85000"/>
                    <a:lumOff val="15000"/>
                  </a:schemeClr>
                </a:solidFill>
              </a:rPr>
              <a:t>It will thus be seen that the kingdom of the thousand years is but a transitional period between the purely animal and purely spiritual ages. </a:t>
            </a:r>
            <a:r>
              <a:rPr lang="en-US" altLang="en-US" sz="4000" dirty="0" smtClean="0">
                <a:solidFill>
                  <a:schemeClr val="tx1">
                    <a:lumMod val="85000"/>
                    <a:lumOff val="15000"/>
                  </a:schemeClr>
                </a:solidFill>
              </a:rPr>
              <a:t>It </a:t>
            </a:r>
            <a:r>
              <a:rPr lang="en-US" altLang="en-US" sz="4000" dirty="0">
                <a:solidFill>
                  <a:schemeClr val="tx1">
                    <a:lumMod val="85000"/>
                    <a:lumOff val="15000"/>
                  </a:schemeClr>
                </a:solidFill>
              </a:rPr>
              <a:t>will blend the elements of both. </a:t>
            </a:r>
            <a:endParaRPr lang="en-US" altLang="en-US" sz="4000" dirty="0" smtClean="0">
              <a:solidFill>
                <a:schemeClr val="tx1">
                  <a:lumMod val="85000"/>
                  <a:lumOff val="15000"/>
                </a:schemeClr>
              </a:solidFill>
            </a:endParaRPr>
          </a:p>
          <a:p>
            <a:pPr>
              <a:lnSpc>
                <a:spcPct val="80000"/>
              </a:lnSpc>
            </a:pPr>
            <a:r>
              <a:rPr lang="en-US" altLang="en-US" sz="4000" dirty="0" smtClean="0">
                <a:solidFill>
                  <a:schemeClr val="tx1">
                    <a:lumMod val="85000"/>
                    <a:lumOff val="15000"/>
                  </a:schemeClr>
                </a:solidFill>
              </a:rPr>
              <a:t>It </a:t>
            </a:r>
            <a:r>
              <a:rPr lang="en-US" altLang="en-US" sz="4000" dirty="0">
                <a:solidFill>
                  <a:schemeClr val="tx1">
                    <a:lumMod val="85000"/>
                    <a:lumOff val="15000"/>
                  </a:schemeClr>
                </a:solidFill>
              </a:rPr>
              <a:t>will exhibit the perfection of the eternal ages in the Lord Jesus and the saints who will be immortal and incorruptible, and the imperfection of the human age in the mortal population who will constitute the subjects of their rule.  </a:t>
            </a:r>
            <a:endParaRPr lang="en-US" altLang="en-US" sz="4000" dirty="0" smtClean="0">
              <a:solidFill>
                <a:schemeClr val="tx1">
                  <a:lumMod val="85000"/>
                  <a:lumOff val="15000"/>
                </a:schemeClr>
              </a:solidFill>
            </a:endParaRPr>
          </a:p>
        </p:txBody>
      </p:sp>
    </p:spTree>
    <p:extLst>
      <p:ext uri="{BB962C8B-B14F-4D97-AF65-F5344CB8AC3E}">
        <p14:creationId xmlns:p14="http://schemas.microsoft.com/office/powerpoint/2010/main" val="20422526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42899" y="450049"/>
            <a:ext cx="8420101" cy="6132784"/>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80000"/>
              </a:lnSpc>
            </a:pPr>
            <a:r>
              <a:rPr lang="en-US" altLang="en-US" sz="4000" dirty="0" smtClean="0">
                <a:solidFill>
                  <a:schemeClr val="tx1">
                    <a:lumMod val="85000"/>
                    <a:lumOff val="15000"/>
                  </a:schemeClr>
                </a:solidFill>
              </a:rPr>
              <a:t>Both </a:t>
            </a:r>
            <a:r>
              <a:rPr lang="en-US" altLang="en-US" sz="4000" dirty="0">
                <a:solidFill>
                  <a:schemeClr val="tx1">
                    <a:lumMod val="85000"/>
                    <a:lumOff val="15000"/>
                  </a:schemeClr>
                </a:solidFill>
              </a:rPr>
              <a:t>will co-exist for a thousand years, and will constitute a state of things as superior to the present dispensation as it will be inferior to the glory ages </a:t>
            </a:r>
            <a:r>
              <a:rPr lang="en-US" altLang="en-US" sz="4000" dirty="0" smtClean="0">
                <a:solidFill>
                  <a:schemeClr val="tx1">
                    <a:lumMod val="85000"/>
                    <a:lumOff val="15000"/>
                  </a:schemeClr>
                </a:solidFill>
              </a:rPr>
              <a:t>beyond.</a:t>
            </a:r>
          </a:p>
          <a:p>
            <a:pPr>
              <a:lnSpc>
                <a:spcPct val="80000"/>
              </a:lnSpc>
            </a:pPr>
            <a:r>
              <a:rPr lang="en-US" altLang="en-US" sz="4000" dirty="0" smtClean="0">
                <a:solidFill>
                  <a:schemeClr val="tx1">
                    <a:lumMod val="85000"/>
                    <a:lumOff val="15000"/>
                  </a:schemeClr>
                </a:solidFill>
              </a:rPr>
              <a:t>The </a:t>
            </a:r>
            <a:r>
              <a:rPr lang="en-US" altLang="en-US" sz="4000" dirty="0">
                <a:solidFill>
                  <a:schemeClr val="tx1">
                    <a:lumMod val="85000"/>
                    <a:lumOff val="15000"/>
                  </a:schemeClr>
                </a:solidFill>
              </a:rPr>
              <a:t>Kingdom of God will lead us by a bridge of a thousand years from the age of sin and death defection to the age of restoration in the bosom of the Deity, in righteousness and life eternal. </a:t>
            </a:r>
          </a:p>
          <a:p>
            <a:pPr>
              <a:lnSpc>
                <a:spcPct val="80000"/>
              </a:lnSpc>
            </a:pPr>
            <a:endParaRPr lang="en-US" altLang="en-US" sz="2800" b="1" dirty="0" smtClean="0">
              <a:solidFill>
                <a:schemeClr val="tx1">
                  <a:lumMod val="65000"/>
                  <a:lumOff val="35000"/>
                </a:schemeClr>
              </a:solidFill>
            </a:endParaRPr>
          </a:p>
          <a:p>
            <a:pPr>
              <a:lnSpc>
                <a:spcPct val="80000"/>
              </a:lnSpc>
            </a:pPr>
            <a:r>
              <a:rPr lang="en-US" altLang="en-US" sz="2800" b="1" dirty="0" smtClean="0">
                <a:solidFill>
                  <a:schemeClr val="tx1">
                    <a:lumMod val="65000"/>
                    <a:lumOff val="35000"/>
                  </a:schemeClr>
                </a:solidFill>
              </a:rPr>
              <a:t>Brother </a:t>
            </a:r>
            <a:r>
              <a:rPr lang="en-US" altLang="en-US" sz="2800" b="1" dirty="0">
                <a:solidFill>
                  <a:schemeClr val="tx1">
                    <a:lumMod val="65000"/>
                    <a:lumOff val="35000"/>
                  </a:schemeClr>
                </a:solidFill>
              </a:rPr>
              <a:t>Roberts – Christendom Astray, Lecture 10</a:t>
            </a:r>
          </a:p>
          <a:p>
            <a:endParaRPr lang="en-US" sz="4400" dirty="0">
              <a:solidFill>
                <a:schemeClr val="tx1">
                  <a:lumMod val="65000"/>
                  <a:lumOff val="35000"/>
                </a:schemeClr>
              </a:solidFill>
            </a:endParaRPr>
          </a:p>
        </p:txBody>
      </p:sp>
    </p:spTree>
    <p:extLst>
      <p:ext uri="{BB962C8B-B14F-4D97-AF65-F5344CB8AC3E}">
        <p14:creationId xmlns:p14="http://schemas.microsoft.com/office/powerpoint/2010/main" val="22495077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81000" y="1773767"/>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0" dirty="0" smtClean="0">
                <a:solidFill>
                  <a:schemeClr val="tx1">
                    <a:lumMod val="65000"/>
                    <a:lumOff val="35000"/>
                  </a:schemeClr>
                </a:solidFill>
                <a:latin typeface="+mj-lt"/>
                <a:cs typeface="Bookman Old Style"/>
              </a:rPr>
              <a:t>All things under His feet</a:t>
            </a:r>
            <a:endParaRPr lang="en-US" sz="80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37247653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96765" y="622884"/>
            <a:ext cx="7864366" cy="55887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spcBef>
                <a:spcPct val="0"/>
              </a:spcBef>
            </a:pPr>
            <a:r>
              <a:rPr lang="en-NZ" sz="4800" dirty="0">
                <a:solidFill>
                  <a:schemeClr val="tx1">
                    <a:lumMod val="75000"/>
                    <a:lumOff val="25000"/>
                  </a:schemeClr>
                </a:solidFill>
                <a:latin typeface="Arial Black"/>
                <a:ea typeface="+mj-ea"/>
                <a:cs typeface="Arial Black"/>
              </a:rPr>
              <a:t>Put down all rule, all authority, all power</a:t>
            </a:r>
          </a:p>
          <a:p>
            <a:pPr algn="l"/>
            <a:r>
              <a:rPr lang="en-NZ" sz="4000" b="1" dirty="0" smtClean="0">
                <a:solidFill>
                  <a:schemeClr val="tx1">
                    <a:lumMod val="85000"/>
                    <a:lumOff val="15000"/>
                  </a:schemeClr>
                </a:solidFill>
              </a:rPr>
              <a:t>Rule</a:t>
            </a:r>
            <a:r>
              <a:rPr lang="en-NZ" sz="4000" dirty="0" smtClean="0">
                <a:solidFill>
                  <a:schemeClr val="tx1">
                    <a:lumMod val="85000"/>
                    <a:lumOff val="15000"/>
                  </a:schemeClr>
                </a:solidFill>
              </a:rPr>
              <a:t> </a:t>
            </a:r>
            <a:r>
              <a:rPr lang="en-NZ" sz="4000" dirty="0">
                <a:solidFill>
                  <a:schemeClr val="tx1">
                    <a:lumMod val="85000"/>
                    <a:lumOff val="15000"/>
                  </a:schemeClr>
                </a:solidFill>
              </a:rPr>
              <a:t>= </a:t>
            </a:r>
            <a:r>
              <a:rPr lang="en-NZ" sz="4000" dirty="0" err="1">
                <a:solidFill>
                  <a:schemeClr val="tx1">
                    <a:lumMod val="85000"/>
                    <a:lumOff val="15000"/>
                  </a:schemeClr>
                </a:solidFill>
              </a:rPr>
              <a:t>archē</a:t>
            </a:r>
            <a:r>
              <a:rPr lang="en-NZ" sz="4000" dirty="0">
                <a:solidFill>
                  <a:schemeClr val="tx1">
                    <a:lumMod val="85000"/>
                    <a:lumOff val="15000"/>
                  </a:schemeClr>
                </a:solidFill>
              </a:rPr>
              <a:t> = a </a:t>
            </a:r>
            <a:r>
              <a:rPr lang="en-NZ" sz="4000" dirty="0" smtClean="0">
                <a:solidFill>
                  <a:schemeClr val="tx1">
                    <a:lumMod val="85000"/>
                    <a:lumOff val="15000"/>
                  </a:schemeClr>
                </a:solidFill>
              </a:rPr>
              <a:t>commencement    </a:t>
            </a:r>
            <a:r>
              <a:rPr lang="en-NZ" sz="4000" dirty="0">
                <a:solidFill>
                  <a:schemeClr val="tx1">
                    <a:lumMod val="85000"/>
                    <a:lumOff val="15000"/>
                  </a:schemeClr>
                </a:solidFill>
              </a:rPr>
              <a:t>(</a:t>
            </a:r>
            <a:r>
              <a:rPr lang="en-NZ" sz="4000" dirty="0" err="1">
                <a:solidFill>
                  <a:schemeClr val="tx1">
                    <a:lumMod val="85000"/>
                    <a:lumOff val="15000"/>
                  </a:schemeClr>
                </a:solidFill>
              </a:rPr>
              <a:t>ie</a:t>
            </a:r>
            <a:r>
              <a:rPr lang="en-NZ" sz="4000" dirty="0">
                <a:solidFill>
                  <a:schemeClr val="tx1">
                    <a:lumMod val="85000"/>
                    <a:lumOff val="15000"/>
                  </a:schemeClr>
                </a:solidFill>
              </a:rPr>
              <a:t> first), a chief</a:t>
            </a:r>
          </a:p>
          <a:p>
            <a:pPr algn="l"/>
            <a:r>
              <a:rPr lang="en-NZ" sz="4000" b="1" dirty="0">
                <a:solidFill>
                  <a:schemeClr val="tx1">
                    <a:lumMod val="85000"/>
                    <a:lumOff val="15000"/>
                  </a:schemeClr>
                </a:solidFill>
              </a:rPr>
              <a:t>Authority</a:t>
            </a:r>
            <a:r>
              <a:rPr lang="en-NZ" sz="4000" dirty="0">
                <a:solidFill>
                  <a:schemeClr val="tx1">
                    <a:lumMod val="85000"/>
                    <a:lumOff val="15000"/>
                  </a:schemeClr>
                </a:solidFill>
              </a:rPr>
              <a:t> = </a:t>
            </a:r>
            <a:r>
              <a:rPr lang="en-NZ" sz="4000" dirty="0" err="1">
                <a:solidFill>
                  <a:schemeClr val="tx1">
                    <a:lumMod val="85000"/>
                    <a:lumOff val="15000"/>
                  </a:schemeClr>
                </a:solidFill>
              </a:rPr>
              <a:t>exousia</a:t>
            </a:r>
            <a:r>
              <a:rPr lang="en-NZ" sz="4000" dirty="0">
                <a:solidFill>
                  <a:schemeClr val="tx1">
                    <a:lumMod val="85000"/>
                    <a:lumOff val="15000"/>
                  </a:schemeClr>
                </a:solidFill>
              </a:rPr>
              <a:t> = </a:t>
            </a:r>
            <a:r>
              <a:rPr lang="en-NZ" sz="4000" i="1" dirty="0">
                <a:solidFill>
                  <a:schemeClr val="tx1">
                    <a:lumMod val="85000"/>
                    <a:lumOff val="15000"/>
                  </a:schemeClr>
                </a:solidFill>
              </a:rPr>
              <a:t>privilege</a:t>
            </a:r>
            <a:r>
              <a:rPr lang="en-NZ" sz="4000" dirty="0">
                <a:solidFill>
                  <a:schemeClr val="tx1">
                    <a:lumMod val="85000"/>
                    <a:lumOff val="15000"/>
                  </a:schemeClr>
                </a:solidFill>
              </a:rPr>
              <a:t>, </a:t>
            </a:r>
            <a:r>
              <a:rPr lang="en-NZ" sz="4000" i="1" dirty="0">
                <a:solidFill>
                  <a:schemeClr val="tx1">
                    <a:lumMod val="85000"/>
                    <a:lumOff val="15000"/>
                  </a:schemeClr>
                </a:solidFill>
              </a:rPr>
              <a:t>force</a:t>
            </a:r>
            <a:r>
              <a:rPr lang="en-NZ" sz="4000" dirty="0">
                <a:solidFill>
                  <a:schemeClr val="tx1">
                    <a:lumMod val="85000"/>
                    <a:lumOff val="15000"/>
                  </a:schemeClr>
                </a:solidFill>
              </a:rPr>
              <a:t>, </a:t>
            </a:r>
            <a:r>
              <a:rPr lang="en-NZ" sz="4000" i="1" dirty="0">
                <a:solidFill>
                  <a:schemeClr val="tx1">
                    <a:lumMod val="85000"/>
                    <a:lumOff val="15000"/>
                  </a:schemeClr>
                </a:solidFill>
              </a:rPr>
              <a:t>capacity</a:t>
            </a:r>
            <a:endParaRPr lang="en-NZ" sz="4000" dirty="0">
              <a:solidFill>
                <a:schemeClr val="tx1">
                  <a:lumMod val="85000"/>
                  <a:lumOff val="15000"/>
                </a:schemeClr>
              </a:solidFill>
            </a:endParaRPr>
          </a:p>
          <a:p>
            <a:pPr algn="l"/>
            <a:r>
              <a:rPr lang="en-NZ" sz="4000" b="1" dirty="0">
                <a:solidFill>
                  <a:schemeClr val="tx1">
                    <a:lumMod val="85000"/>
                    <a:lumOff val="15000"/>
                  </a:schemeClr>
                </a:solidFill>
              </a:rPr>
              <a:t>Power</a:t>
            </a:r>
            <a:r>
              <a:rPr lang="en-NZ" sz="4000" dirty="0">
                <a:solidFill>
                  <a:schemeClr val="tx1">
                    <a:lumMod val="85000"/>
                    <a:lumOff val="15000"/>
                  </a:schemeClr>
                </a:solidFill>
              </a:rPr>
              <a:t> = </a:t>
            </a:r>
            <a:r>
              <a:rPr lang="en-NZ" sz="4000" dirty="0" err="1">
                <a:solidFill>
                  <a:schemeClr val="tx1">
                    <a:lumMod val="85000"/>
                    <a:lumOff val="15000"/>
                  </a:schemeClr>
                </a:solidFill>
              </a:rPr>
              <a:t>dunamis</a:t>
            </a:r>
            <a:r>
              <a:rPr lang="en-NZ" sz="4000" dirty="0">
                <a:solidFill>
                  <a:schemeClr val="tx1">
                    <a:lumMod val="85000"/>
                    <a:lumOff val="15000"/>
                  </a:schemeClr>
                </a:solidFill>
              </a:rPr>
              <a:t> = </a:t>
            </a:r>
            <a:r>
              <a:rPr lang="en-NZ" sz="4000" i="1" dirty="0">
                <a:solidFill>
                  <a:schemeClr val="tx1">
                    <a:lumMod val="85000"/>
                    <a:lumOff val="15000"/>
                  </a:schemeClr>
                </a:solidFill>
              </a:rPr>
              <a:t>force</a:t>
            </a:r>
            <a:r>
              <a:rPr lang="en-NZ" sz="4000" dirty="0">
                <a:solidFill>
                  <a:schemeClr val="tx1">
                    <a:lumMod val="85000"/>
                    <a:lumOff val="15000"/>
                  </a:schemeClr>
                </a:solidFill>
              </a:rPr>
              <a:t>; specifically miraculous </a:t>
            </a:r>
            <a:r>
              <a:rPr lang="en-NZ" sz="4000" i="1" dirty="0">
                <a:solidFill>
                  <a:schemeClr val="tx1">
                    <a:lumMod val="85000"/>
                    <a:lumOff val="15000"/>
                  </a:schemeClr>
                </a:solidFill>
              </a:rPr>
              <a:t>power</a:t>
            </a:r>
            <a:endParaRPr lang="en-NZ" sz="4000" dirty="0">
              <a:solidFill>
                <a:schemeClr val="tx1">
                  <a:lumMod val="85000"/>
                  <a:lumOff val="15000"/>
                </a:schemeClr>
              </a:solidFill>
            </a:endParaRPr>
          </a:p>
        </p:txBody>
      </p:sp>
    </p:spTree>
    <p:extLst>
      <p:ext uri="{BB962C8B-B14F-4D97-AF65-F5344CB8AC3E}">
        <p14:creationId xmlns:p14="http://schemas.microsoft.com/office/powerpoint/2010/main" val="41508752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25972" y="1123877"/>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The Power </a:t>
            </a:r>
            <a:r>
              <a:rPr lang="en-US" sz="9600" dirty="0" smtClean="0">
                <a:solidFill>
                  <a:schemeClr val="tx1">
                    <a:lumMod val="65000"/>
                    <a:lumOff val="35000"/>
                  </a:schemeClr>
                </a:solidFill>
                <a:latin typeface="+mj-lt"/>
                <a:cs typeface="Bookman Old Style"/>
              </a:rPr>
              <a:t/>
            </a:r>
            <a:br>
              <a:rPr lang="en-US" sz="9600" dirty="0" smtClean="0">
                <a:solidFill>
                  <a:schemeClr val="tx1">
                    <a:lumMod val="65000"/>
                    <a:lumOff val="35000"/>
                  </a:schemeClr>
                </a:solidFill>
                <a:latin typeface="+mj-lt"/>
                <a:cs typeface="Bookman Old Style"/>
              </a:rPr>
            </a:br>
            <a:r>
              <a:rPr lang="en-US" sz="9600" dirty="0" smtClean="0">
                <a:solidFill>
                  <a:schemeClr val="tx1">
                    <a:lumMod val="65000"/>
                    <a:lumOff val="35000"/>
                  </a:schemeClr>
                </a:solidFill>
                <a:latin typeface="+mj-lt"/>
                <a:cs typeface="Bookman Old Style"/>
              </a:rPr>
              <a:t>of </a:t>
            </a:r>
            <a:r>
              <a:rPr lang="en-US" sz="9600" dirty="0" smtClean="0">
                <a:solidFill>
                  <a:schemeClr val="tx1">
                    <a:lumMod val="65000"/>
                    <a:lumOff val="35000"/>
                  </a:schemeClr>
                </a:solidFill>
                <a:latin typeface="+mj-lt"/>
                <a:cs typeface="Bookman Old Style"/>
              </a:rPr>
              <a:t>Death</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2426254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25972" y="507561"/>
            <a:ext cx="7861738" cy="5798645"/>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4800" dirty="0" smtClean="0">
                <a:solidFill>
                  <a:schemeClr val="tx1">
                    <a:lumMod val="85000"/>
                    <a:lumOff val="15000"/>
                  </a:schemeClr>
                </a:solidFill>
              </a:rPr>
              <a:t>I </a:t>
            </a:r>
            <a:r>
              <a:rPr lang="en-NZ" sz="4800" dirty="0">
                <a:solidFill>
                  <a:schemeClr val="tx1">
                    <a:lumMod val="85000"/>
                    <a:lumOff val="15000"/>
                  </a:schemeClr>
                </a:solidFill>
              </a:rPr>
              <a:t>will ransom them from the power of the grave; I will redeem them from death: O death, I will be thy plagues; O grave, I will be thy destruction: repentance shall be hid from mine eyes.</a:t>
            </a:r>
          </a:p>
          <a:p>
            <a:pPr algn="r"/>
            <a:r>
              <a:rPr lang="en-NZ" sz="4800" b="1" dirty="0" smtClean="0">
                <a:solidFill>
                  <a:schemeClr val="tx1">
                    <a:lumMod val="85000"/>
                    <a:lumOff val="15000"/>
                  </a:schemeClr>
                </a:solidFill>
              </a:rPr>
              <a:t>Hosea 13:14</a:t>
            </a:r>
            <a:endParaRPr lang="en-NZ" sz="4800" b="1" dirty="0">
              <a:solidFill>
                <a:schemeClr val="tx1">
                  <a:lumMod val="85000"/>
                  <a:lumOff val="15000"/>
                </a:schemeClr>
              </a:solidFill>
            </a:endParaRPr>
          </a:p>
        </p:txBody>
      </p:sp>
    </p:spTree>
    <p:extLst>
      <p:ext uri="{BB962C8B-B14F-4D97-AF65-F5344CB8AC3E}">
        <p14:creationId xmlns:p14="http://schemas.microsoft.com/office/powerpoint/2010/main" val="3687062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25971" y="507561"/>
            <a:ext cx="7656787" cy="5798645"/>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4000" dirty="0" smtClean="0">
                <a:solidFill>
                  <a:schemeClr val="tx1">
                    <a:lumMod val="85000"/>
                    <a:lumOff val="15000"/>
                  </a:schemeClr>
                </a:solidFill>
              </a:rPr>
              <a:t>Forasmuch </a:t>
            </a:r>
            <a:r>
              <a:rPr lang="en-NZ" sz="4000" dirty="0">
                <a:solidFill>
                  <a:schemeClr val="tx1">
                    <a:lumMod val="85000"/>
                    <a:lumOff val="15000"/>
                  </a:schemeClr>
                </a:solidFill>
              </a:rPr>
              <a:t>then as the children are partakers of flesh and blood, he also himself likewise took part of the same; that through death he might destroy him that had the power of death, that is, the devil; </a:t>
            </a:r>
            <a:r>
              <a:rPr lang="en-NZ" sz="4000" dirty="0" smtClean="0">
                <a:solidFill>
                  <a:schemeClr val="tx1">
                    <a:lumMod val="85000"/>
                    <a:lumOff val="15000"/>
                  </a:schemeClr>
                </a:solidFill>
              </a:rPr>
              <a:t>And </a:t>
            </a:r>
            <a:r>
              <a:rPr lang="en-NZ" sz="4000" dirty="0">
                <a:solidFill>
                  <a:schemeClr val="tx1">
                    <a:lumMod val="85000"/>
                    <a:lumOff val="15000"/>
                  </a:schemeClr>
                </a:solidFill>
              </a:rPr>
              <a:t>deliver them who through fear of death were all their lifetime subject to bondage. </a:t>
            </a:r>
          </a:p>
          <a:p>
            <a:pPr algn="r"/>
            <a:r>
              <a:rPr lang="en-NZ" sz="4000" b="1" dirty="0" smtClean="0">
                <a:solidFill>
                  <a:schemeClr val="tx1">
                    <a:lumMod val="85000"/>
                    <a:lumOff val="15000"/>
                  </a:schemeClr>
                </a:solidFill>
              </a:rPr>
              <a:t>Hebrews 2:14-15</a:t>
            </a:r>
            <a:endParaRPr lang="en-NZ" sz="4000" b="1" dirty="0">
              <a:solidFill>
                <a:schemeClr val="tx1">
                  <a:lumMod val="85000"/>
                  <a:lumOff val="15000"/>
                </a:schemeClr>
              </a:solidFill>
            </a:endParaRPr>
          </a:p>
        </p:txBody>
      </p:sp>
    </p:spTree>
    <p:extLst>
      <p:ext uri="{BB962C8B-B14F-4D97-AF65-F5344CB8AC3E}">
        <p14:creationId xmlns:p14="http://schemas.microsoft.com/office/powerpoint/2010/main" val="2925576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25972" y="808567"/>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That God </a:t>
            </a:r>
          </a:p>
          <a:p>
            <a:r>
              <a:rPr lang="en-US" sz="9600" dirty="0" smtClean="0">
                <a:solidFill>
                  <a:schemeClr val="tx1">
                    <a:lumMod val="65000"/>
                    <a:lumOff val="35000"/>
                  </a:schemeClr>
                </a:solidFill>
                <a:latin typeface="+mj-lt"/>
                <a:cs typeface="Bookman Old Style"/>
              </a:rPr>
              <a:t>may be </a:t>
            </a:r>
          </a:p>
          <a:p>
            <a:r>
              <a:rPr lang="en-US" sz="9600" dirty="0" smtClean="0">
                <a:solidFill>
                  <a:schemeClr val="tx1">
                    <a:lumMod val="65000"/>
                    <a:lumOff val="35000"/>
                  </a:schemeClr>
                </a:solidFill>
                <a:latin typeface="+mj-lt"/>
                <a:cs typeface="Bookman Old Style"/>
              </a:rPr>
              <a:t>All in All</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5288991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25971" y="507561"/>
            <a:ext cx="8192815" cy="5798645"/>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4400" dirty="0" smtClean="0">
                <a:solidFill>
                  <a:schemeClr val="tx1">
                    <a:lumMod val="85000"/>
                    <a:lumOff val="15000"/>
                  </a:schemeClr>
                </a:solidFill>
              </a:rPr>
              <a:t>And </a:t>
            </a:r>
            <a:r>
              <a:rPr lang="en-NZ" sz="4400" dirty="0">
                <a:solidFill>
                  <a:schemeClr val="tx1">
                    <a:lumMod val="85000"/>
                    <a:lumOff val="15000"/>
                  </a:schemeClr>
                </a:solidFill>
              </a:rPr>
              <a:t>God blessed them, and God said unto them, Be fruitful, and multiply, and replenish the earth, and subdue it: and have dominion over the fish of the sea, and over the fowl of the air, and over every living thing that </a:t>
            </a:r>
            <a:r>
              <a:rPr lang="en-NZ" sz="4400" dirty="0" err="1">
                <a:solidFill>
                  <a:schemeClr val="tx1">
                    <a:lumMod val="85000"/>
                    <a:lumOff val="15000"/>
                  </a:schemeClr>
                </a:solidFill>
              </a:rPr>
              <a:t>moveth</a:t>
            </a:r>
            <a:r>
              <a:rPr lang="en-NZ" sz="4400" dirty="0">
                <a:solidFill>
                  <a:schemeClr val="tx1">
                    <a:lumMod val="85000"/>
                    <a:lumOff val="15000"/>
                  </a:schemeClr>
                </a:solidFill>
              </a:rPr>
              <a:t> upon the earth</a:t>
            </a:r>
            <a:r>
              <a:rPr lang="en-NZ" sz="4400" dirty="0" smtClean="0">
                <a:solidFill>
                  <a:schemeClr val="tx1">
                    <a:lumMod val="85000"/>
                    <a:lumOff val="15000"/>
                  </a:schemeClr>
                </a:solidFill>
              </a:rPr>
              <a:t>.</a:t>
            </a:r>
          </a:p>
          <a:p>
            <a:pPr algn="r"/>
            <a:r>
              <a:rPr lang="en-NZ" sz="4400" b="1" dirty="0" smtClean="0">
                <a:solidFill>
                  <a:schemeClr val="tx1">
                    <a:lumMod val="85000"/>
                    <a:lumOff val="15000"/>
                  </a:schemeClr>
                </a:solidFill>
              </a:rPr>
              <a:t>Genesis </a:t>
            </a:r>
            <a:r>
              <a:rPr lang="en-NZ" sz="4400" b="1" dirty="0">
                <a:solidFill>
                  <a:schemeClr val="tx1">
                    <a:lumMod val="85000"/>
                    <a:lumOff val="15000"/>
                  </a:schemeClr>
                </a:solidFill>
              </a:rPr>
              <a:t>1:28</a:t>
            </a:r>
          </a:p>
        </p:txBody>
      </p:sp>
    </p:spTree>
    <p:extLst>
      <p:ext uri="{BB962C8B-B14F-4D97-AF65-F5344CB8AC3E}">
        <p14:creationId xmlns:p14="http://schemas.microsoft.com/office/powerpoint/2010/main" val="3085039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932385" y="-977900"/>
            <a:ext cx="14772288" cy="9156700"/>
          </a:xfrm>
          <a:prstGeom prst="ellipse">
            <a:avLst/>
          </a:prstGeom>
          <a:gradFill flip="none" rotWithShape="1">
            <a:gsLst>
              <a:gs pos="53000">
                <a:srgbClr val="FFD953"/>
              </a:gs>
              <a:gs pos="100000">
                <a:srgbClr val="FFFFFF"/>
              </a:gs>
            </a:gsLst>
            <a:path path="shape">
              <a:fillToRect l="50000" t="50000" r="50000" b="50000"/>
            </a:path>
            <a:tileRect/>
          </a:gradFill>
          <a:ln w="19050">
            <a:solidFill>
              <a:schemeClr val="tx1">
                <a:lumMod val="75000"/>
                <a:lumOff val="25000"/>
              </a:schemeClr>
            </a:solidFill>
          </a:ln>
          <a:effectLst>
            <a:glow rad="228600">
              <a:schemeClr val="bg1">
                <a:alpha val="40000"/>
              </a:schemeClr>
            </a:glow>
            <a:outerShdw blurRad="40000" dist="23000" dir="5400000" rotWithShape="0">
              <a:srgbClr val="000000">
                <a:alpha val="35000"/>
              </a:srgb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600" b="1" dirty="0" smtClean="0">
                <a:effectLst>
                  <a:outerShdw blurRad="38100" dist="38100" dir="2700000" algn="tl">
                    <a:srgbClr val="000000">
                      <a:alpha val="43137"/>
                    </a:srgbClr>
                  </a:outerShdw>
                </a:effectLst>
              </a:rPr>
              <a:t>Yahweh’s Glory</a:t>
            </a:r>
            <a:endParaRPr lang="en-US" sz="16600" b="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714650" y="3937000"/>
            <a:ext cx="883508" cy="660400"/>
          </a:xfrm>
          <a:prstGeom prst="rect">
            <a:avLst/>
          </a:prstGeom>
        </p:spPr>
      </p:pic>
      <p:pic>
        <p:nvPicPr>
          <p:cNvPr id="10" name="Picture 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562250" y="3251200"/>
            <a:ext cx="883508" cy="660400"/>
          </a:xfrm>
          <a:prstGeom prst="rect">
            <a:avLst/>
          </a:prstGeom>
        </p:spPr>
      </p:pic>
      <p:pic>
        <p:nvPicPr>
          <p:cNvPr id="11" name="Picture 1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078458" y="6019800"/>
            <a:ext cx="883508" cy="660400"/>
          </a:xfrm>
          <a:prstGeom prst="rect">
            <a:avLst/>
          </a:prstGeom>
        </p:spPr>
      </p:pic>
      <p:pic>
        <p:nvPicPr>
          <p:cNvPr id="12" name="Picture 1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916742" y="6311900"/>
            <a:ext cx="883508" cy="660400"/>
          </a:xfrm>
          <a:prstGeom prst="rect">
            <a:avLst/>
          </a:prstGeom>
        </p:spPr>
      </p:pic>
      <p:pic>
        <p:nvPicPr>
          <p:cNvPr id="13" name="Picture 1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484304" y="6438900"/>
            <a:ext cx="883508" cy="660400"/>
          </a:xfrm>
          <a:prstGeom prst="rect">
            <a:avLst/>
          </a:prstGeom>
        </p:spPr>
      </p:pic>
      <p:pic>
        <p:nvPicPr>
          <p:cNvPr id="14" name="Picture 1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85254" y="5359400"/>
            <a:ext cx="883508" cy="660400"/>
          </a:xfrm>
          <a:prstGeom prst="rect">
            <a:avLst/>
          </a:prstGeom>
        </p:spPr>
      </p:pic>
      <p:pic>
        <p:nvPicPr>
          <p:cNvPr id="15" name="Picture 1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41250" y="5295900"/>
            <a:ext cx="883508" cy="660400"/>
          </a:xfrm>
          <a:prstGeom prst="rect">
            <a:avLst/>
          </a:prstGeom>
        </p:spPr>
      </p:pic>
      <p:pic>
        <p:nvPicPr>
          <p:cNvPr id="16" name="Picture 1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333530" y="5715000"/>
            <a:ext cx="883508" cy="660400"/>
          </a:xfrm>
          <a:prstGeom prst="rect">
            <a:avLst/>
          </a:prstGeom>
        </p:spPr>
      </p:pic>
      <p:pic>
        <p:nvPicPr>
          <p:cNvPr id="17" name="Picture 1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230780" y="5778500"/>
            <a:ext cx="883508" cy="660400"/>
          </a:xfrm>
          <a:prstGeom prst="rect">
            <a:avLst/>
          </a:prstGeom>
        </p:spPr>
      </p:pic>
      <p:pic>
        <p:nvPicPr>
          <p:cNvPr id="18" name="Picture 1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17572" y="6019800"/>
            <a:ext cx="883508" cy="660400"/>
          </a:xfrm>
          <a:prstGeom prst="rect">
            <a:avLst/>
          </a:prstGeom>
        </p:spPr>
      </p:pic>
      <p:pic>
        <p:nvPicPr>
          <p:cNvPr id="20" name="Picture 1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230780" y="3911600"/>
            <a:ext cx="883508" cy="660400"/>
          </a:xfrm>
          <a:prstGeom prst="rect">
            <a:avLst/>
          </a:prstGeom>
        </p:spPr>
      </p:pic>
      <p:pic>
        <p:nvPicPr>
          <p:cNvPr id="21" name="Picture 2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87660" y="3784600"/>
            <a:ext cx="883508" cy="660400"/>
          </a:xfrm>
          <a:prstGeom prst="rect">
            <a:avLst/>
          </a:prstGeom>
        </p:spPr>
      </p:pic>
      <p:pic>
        <p:nvPicPr>
          <p:cNvPr id="22" name="Picture 2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460096" y="3708400"/>
            <a:ext cx="883508" cy="660400"/>
          </a:xfrm>
          <a:prstGeom prst="rect">
            <a:avLst/>
          </a:prstGeom>
        </p:spPr>
      </p:pic>
      <p:pic>
        <p:nvPicPr>
          <p:cNvPr id="23" name="Picture 2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753954" y="5448300"/>
            <a:ext cx="883508" cy="660400"/>
          </a:xfrm>
          <a:prstGeom prst="rect">
            <a:avLst/>
          </a:prstGeom>
        </p:spPr>
      </p:pic>
      <p:pic>
        <p:nvPicPr>
          <p:cNvPr id="24" name="Picture 2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238584" y="4965700"/>
            <a:ext cx="883508" cy="660400"/>
          </a:xfrm>
          <a:prstGeom prst="rect">
            <a:avLst/>
          </a:prstGeom>
        </p:spPr>
      </p:pic>
      <p:pic>
        <p:nvPicPr>
          <p:cNvPr id="25" name="Picture 2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56500" y="4787900"/>
            <a:ext cx="883508" cy="660400"/>
          </a:xfrm>
          <a:prstGeom prst="rect">
            <a:avLst/>
          </a:prstGeom>
        </p:spPr>
      </p:pic>
      <p:pic>
        <p:nvPicPr>
          <p:cNvPr id="26" name="Picture 2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80338" y="3873500"/>
            <a:ext cx="883508" cy="660400"/>
          </a:xfrm>
          <a:prstGeom prst="rect">
            <a:avLst/>
          </a:prstGeom>
        </p:spPr>
      </p:pic>
      <p:pic>
        <p:nvPicPr>
          <p:cNvPr id="27" name="Picture 2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016746" y="3302000"/>
            <a:ext cx="883508" cy="660400"/>
          </a:xfrm>
          <a:prstGeom prst="rect">
            <a:avLst/>
          </a:prstGeom>
        </p:spPr>
      </p:pic>
      <p:pic>
        <p:nvPicPr>
          <p:cNvPr id="28" name="Picture 2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3826" y="4114800"/>
            <a:ext cx="883508" cy="660400"/>
          </a:xfrm>
          <a:prstGeom prst="rect">
            <a:avLst/>
          </a:prstGeom>
        </p:spPr>
      </p:pic>
      <p:pic>
        <p:nvPicPr>
          <p:cNvPr id="29" name="Picture 2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03702" y="4572000"/>
            <a:ext cx="883508" cy="660400"/>
          </a:xfrm>
          <a:prstGeom prst="rect">
            <a:avLst/>
          </a:prstGeom>
        </p:spPr>
      </p:pic>
      <p:pic>
        <p:nvPicPr>
          <p:cNvPr id="31" name="Picture 3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266688" y="177800"/>
            <a:ext cx="883508" cy="660400"/>
          </a:xfrm>
          <a:prstGeom prst="rect">
            <a:avLst/>
          </a:prstGeom>
        </p:spPr>
      </p:pic>
      <p:pic>
        <p:nvPicPr>
          <p:cNvPr id="32" name="Picture 3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448396" y="177800"/>
            <a:ext cx="883508" cy="660400"/>
          </a:xfrm>
          <a:prstGeom prst="rect">
            <a:avLst/>
          </a:prstGeom>
        </p:spPr>
      </p:pic>
      <p:pic>
        <p:nvPicPr>
          <p:cNvPr id="33" name="Picture 3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315024" y="177800"/>
            <a:ext cx="883508" cy="660400"/>
          </a:xfrm>
          <a:prstGeom prst="rect">
            <a:avLst/>
          </a:prstGeom>
        </p:spPr>
      </p:pic>
      <p:pic>
        <p:nvPicPr>
          <p:cNvPr id="34" name="Picture 3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156404" y="1511300"/>
            <a:ext cx="883508" cy="660400"/>
          </a:xfrm>
          <a:prstGeom prst="rect">
            <a:avLst/>
          </a:prstGeom>
        </p:spPr>
      </p:pic>
      <p:pic>
        <p:nvPicPr>
          <p:cNvPr id="35" name="Picture 3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80338" y="1003300"/>
            <a:ext cx="883508" cy="660400"/>
          </a:xfrm>
          <a:prstGeom prst="rect">
            <a:avLst/>
          </a:prstGeom>
        </p:spPr>
      </p:pic>
      <p:pic>
        <p:nvPicPr>
          <p:cNvPr id="36" name="Picture 3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96830" y="1219200"/>
            <a:ext cx="883508" cy="660400"/>
          </a:xfrm>
          <a:prstGeom prst="rect">
            <a:avLst/>
          </a:prstGeom>
        </p:spPr>
      </p:pic>
      <p:pic>
        <p:nvPicPr>
          <p:cNvPr id="37" name="Picture 3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961966" y="889000"/>
            <a:ext cx="883508" cy="660400"/>
          </a:xfrm>
          <a:prstGeom prst="rect">
            <a:avLst/>
          </a:prstGeom>
        </p:spPr>
      </p:pic>
      <p:pic>
        <p:nvPicPr>
          <p:cNvPr id="38" name="Picture 3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704" y="0"/>
            <a:ext cx="883508" cy="660400"/>
          </a:xfrm>
          <a:prstGeom prst="rect">
            <a:avLst/>
          </a:prstGeom>
        </p:spPr>
      </p:pic>
      <p:pic>
        <p:nvPicPr>
          <p:cNvPr id="39" name="Picture 3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309370" y="1270000"/>
            <a:ext cx="883508" cy="660400"/>
          </a:xfrm>
          <a:prstGeom prst="rect">
            <a:avLst/>
          </a:prstGeom>
        </p:spPr>
      </p:pic>
      <p:pic>
        <p:nvPicPr>
          <p:cNvPr id="40" name="Picture 3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952650" y="330200"/>
            <a:ext cx="883508" cy="660400"/>
          </a:xfrm>
          <a:prstGeom prst="rect">
            <a:avLst/>
          </a:prstGeom>
        </p:spPr>
      </p:pic>
      <p:pic>
        <p:nvPicPr>
          <p:cNvPr id="41" name="Picture 4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004004" y="266700"/>
            <a:ext cx="883508" cy="660400"/>
          </a:xfrm>
          <a:prstGeom prst="rect">
            <a:avLst/>
          </a:prstGeom>
        </p:spPr>
      </p:pic>
      <p:pic>
        <p:nvPicPr>
          <p:cNvPr id="42" name="Picture 4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497600" y="1003300"/>
            <a:ext cx="883508" cy="660400"/>
          </a:xfrm>
          <a:prstGeom prst="rect">
            <a:avLst/>
          </a:prstGeom>
        </p:spPr>
      </p:pic>
      <p:pic>
        <p:nvPicPr>
          <p:cNvPr id="44" name="Picture 4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533930" y="0"/>
            <a:ext cx="883508" cy="660400"/>
          </a:xfrm>
          <a:prstGeom prst="rect">
            <a:avLst/>
          </a:prstGeom>
        </p:spPr>
      </p:pic>
      <p:pic>
        <p:nvPicPr>
          <p:cNvPr id="45" name="Picture 4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704564" y="927100"/>
            <a:ext cx="883508" cy="660400"/>
          </a:xfrm>
          <a:prstGeom prst="rect">
            <a:avLst/>
          </a:prstGeom>
        </p:spPr>
      </p:pic>
      <p:pic>
        <p:nvPicPr>
          <p:cNvPr id="46" name="Picture 4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524530" y="850900"/>
            <a:ext cx="883508" cy="660400"/>
          </a:xfrm>
          <a:prstGeom prst="rect">
            <a:avLst/>
          </a:prstGeom>
        </p:spPr>
      </p:pic>
      <p:pic>
        <p:nvPicPr>
          <p:cNvPr id="47" name="Picture 4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839242" y="444500"/>
            <a:ext cx="883508" cy="660400"/>
          </a:xfrm>
          <a:prstGeom prst="rect">
            <a:avLst/>
          </a:prstGeom>
        </p:spPr>
      </p:pic>
      <p:pic>
        <p:nvPicPr>
          <p:cNvPr id="48" name="Picture 4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501358" y="177800"/>
            <a:ext cx="883508" cy="660400"/>
          </a:xfrm>
          <a:prstGeom prst="rect">
            <a:avLst/>
          </a:prstGeom>
        </p:spPr>
      </p:pic>
      <p:pic>
        <p:nvPicPr>
          <p:cNvPr id="49" name="Picture 4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307124" y="177800"/>
            <a:ext cx="883508" cy="660400"/>
          </a:xfrm>
          <a:prstGeom prst="rect">
            <a:avLst/>
          </a:prstGeom>
        </p:spPr>
      </p:pic>
      <p:pic>
        <p:nvPicPr>
          <p:cNvPr id="50" name="Picture 4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989504" y="546100"/>
            <a:ext cx="883508" cy="660400"/>
          </a:xfrm>
          <a:prstGeom prst="rect">
            <a:avLst/>
          </a:prstGeom>
        </p:spPr>
      </p:pic>
      <p:pic>
        <p:nvPicPr>
          <p:cNvPr id="52" name="Picture 5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143488" y="939800"/>
            <a:ext cx="883508" cy="660400"/>
          </a:xfrm>
          <a:prstGeom prst="rect">
            <a:avLst/>
          </a:prstGeom>
        </p:spPr>
      </p:pic>
      <p:pic>
        <p:nvPicPr>
          <p:cNvPr id="56" name="Picture 5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092176" y="1511300"/>
            <a:ext cx="883508" cy="660400"/>
          </a:xfrm>
          <a:prstGeom prst="rect">
            <a:avLst/>
          </a:prstGeom>
        </p:spPr>
      </p:pic>
      <p:pic>
        <p:nvPicPr>
          <p:cNvPr id="57" name="Picture 5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330134" y="774700"/>
            <a:ext cx="883508" cy="660400"/>
          </a:xfrm>
          <a:prstGeom prst="rect">
            <a:avLst/>
          </a:prstGeom>
        </p:spPr>
      </p:pic>
      <p:pic>
        <p:nvPicPr>
          <p:cNvPr id="58" name="Picture 5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650422" y="0"/>
            <a:ext cx="883508" cy="660400"/>
          </a:xfrm>
          <a:prstGeom prst="rect">
            <a:avLst/>
          </a:prstGeom>
        </p:spPr>
      </p:pic>
      <p:pic>
        <p:nvPicPr>
          <p:cNvPr id="59" name="Picture 5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524530" y="0"/>
            <a:ext cx="883508" cy="660400"/>
          </a:xfrm>
          <a:prstGeom prst="rect">
            <a:avLst/>
          </a:prstGeom>
        </p:spPr>
      </p:pic>
      <p:pic>
        <p:nvPicPr>
          <p:cNvPr id="54" name="Picture 5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0" y="939800"/>
            <a:ext cx="883508" cy="660400"/>
          </a:xfrm>
          <a:prstGeom prst="rect">
            <a:avLst/>
          </a:prstGeom>
        </p:spPr>
      </p:pic>
      <p:pic>
        <p:nvPicPr>
          <p:cNvPr id="55" name="Picture 5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89026" y="444500"/>
            <a:ext cx="883508" cy="660400"/>
          </a:xfrm>
          <a:prstGeom prst="rect">
            <a:avLst/>
          </a:prstGeom>
        </p:spPr>
      </p:pic>
      <p:pic>
        <p:nvPicPr>
          <p:cNvPr id="60" name="Picture 5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70446" y="3022600"/>
            <a:ext cx="883508" cy="660400"/>
          </a:xfrm>
          <a:prstGeom prst="rect">
            <a:avLst/>
          </a:prstGeom>
        </p:spPr>
      </p:pic>
      <p:pic>
        <p:nvPicPr>
          <p:cNvPr id="61" name="Picture 6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800250" y="1612900"/>
            <a:ext cx="883508" cy="660400"/>
          </a:xfrm>
          <a:prstGeom prst="rect">
            <a:avLst/>
          </a:prstGeom>
        </p:spPr>
      </p:pic>
      <p:pic>
        <p:nvPicPr>
          <p:cNvPr id="62" name="Picture 6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0" y="2387600"/>
            <a:ext cx="883508" cy="660400"/>
          </a:xfrm>
          <a:prstGeom prst="rect">
            <a:avLst/>
          </a:prstGeom>
        </p:spPr>
      </p:pic>
      <p:pic>
        <p:nvPicPr>
          <p:cNvPr id="63" name="Picture 6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312200" y="3263900"/>
            <a:ext cx="883508" cy="660400"/>
          </a:xfrm>
          <a:prstGeom prst="rect">
            <a:avLst/>
          </a:prstGeom>
        </p:spPr>
      </p:pic>
      <p:pic>
        <p:nvPicPr>
          <p:cNvPr id="64" name="Picture 6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99496" y="3378200"/>
            <a:ext cx="883508" cy="660400"/>
          </a:xfrm>
          <a:prstGeom prst="rect">
            <a:avLst/>
          </a:prstGeom>
        </p:spPr>
      </p:pic>
      <p:pic>
        <p:nvPicPr>
          <p:cNvPr id="65" name="Picture 6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484304" y="3060700"/>
            <a:ext cx="883508" cy="660400"/>
          </a:xfrm>
          <a:prstGeom prst="rect">
            <a:avLst/>
          </a:prstGeom>
        </p:spPr>
      </p:pic>
      <p:pic>
        <p:nvPicPr>
          <p:cNvPr id="66" name="Picture 6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824934" y="3213100"/>
            <a:ext cx="883508" cy="660400"/>
          </a:xfrm>
          <a:prstGeom prst="rect">
            <a:avLst/>
          </a:prstGeom>
        </p:spPr>
      </p:pic>
      <p:pic>
        <p:nvPicPr>
          <p:cNvPr id="67" name="Picture 6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642586" y="3302000"/>
            <a:ext cx="883508" cy="660400"/>
          </a:xfrm>
          <a:prstGeom prst="rect">
            <a:avLst/>
          </a:prstGeom>
        </p:spPr>
      </p:pic>
      <p:pic>
        <p:nvPicPr>
          <p:cNvPr id="68" name="Picture 6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824294" y="3302000"/>
            <a:ext cx="883508" cy="660400"/>
          </a:xfrm>
          <a:prstGeom prst="rect">
            <a:avLst/>
          </a:prstGeom>
        </p:spPr>
      </p:pic>
      <p:pic>
        <p:nvPicPr>
          <p:cNvPr id="69" name="Picture 6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690922" y="3302000"/>
            <a:ext cx="883508" cy="660400"/>
          </a:xfrm>
          <a:prstGeom prst="rect">
            <a:avLst/>
          </a:prstGeom>
        </p:spPr>
      </p:pic>
      <p:pic>
        <p:nvPicPr>
          <p:cNvPr id="70" name="Picture 6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532302" y="4635500"/>
            <a:ext cx="883508" cy="660400"/>
          </a:xfrm>
          <a:prstGeom prst="rect">
            <a:avLst/>
          </a:prstGeom>
        </p:spPr>
      </p:pic>
      <p:pic>
        <p:nvPicPr>
          <p:cNvPr id="71" name="Picture 7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056236" y="4127500"/>
            <a:ext cx="883508" cy="660400"/>
          </a:xfrm>
          <a:prstGeom prst="rect">
            <a:avLst/>
          </a:prstGeom>
        </p:spPr>
      </p:pic>
      <p:pic>
        <p:nvPicPr>
          <p:cNvPr id="72" name="Picture 7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602446" y="4902200"/>
            <a:ext cx="883508" cy="660400"/>
          </a:xfrm>
          <a:prstGeom prst="rect">
            <a:avLst/>
          </a:prstGeom>
        </p:spPr>
      </p:pic>
      <p:pic>
        <p:nvPicPr>
          <p:cNvPr id="73" name="Picture 7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337864" y="4013200"/>
            <a:ext cx="883508" cy="660400"/>
          </a:xfrm>
          <a:prstGeom prst="rect">
            <a:avLst/>
          </a:prstGeom>
        </p:spPr>
      </p:pic>
      <p:pic>
        <p:nvPicPr>
          <p:cNvPr id="74" name="Picture 7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372194" y="3124200"/>
            <a:ext cx="883508" cy="660400"/>
          </a:xfrm>
          <a:prstGeom prst="rect">
            <a:avLst/>
          </a:prstGeom>
        </p:spPr>
      </p:pic>
      <p:pic>
        <p:nvPicPr>
          <p:cNvPr id="75" name="Picture 7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685268" y="4394200"/>
            <a:ext cx="883508" cy="660400"/>
          </a:xfrm>
          <a:prstGeom prst="rect">
            <a:avLst/>
          </a:prstGeom>
        </p:spPr>
      </p:pic>
      <p:pic>
        <p:nvPicPr>
          <p:cNvPr id="76" name="Picture 7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328548" y="3454400"/>
            <a:ext cx="883508" cy="660400"/>
          </a:xfrm>
          <a:prstGeom prst="rect">
            <a:avLst/>
          </a:prstGeom>
        </p:spPr>
      </p:pic>
      <p:pic>
        <p:nvPicPr>
          <p:cNvPr id="77" name="Picture 7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379902" y="3390900"/>
            <a:ext cx="883508" cy="660400"/>
          </a:xfrm>
          <a:prstGeom prst="rect">
            <a:avLst/>
          </a:prstGeom>
        </p:spPr>
      </p:pic>
      <p:pic>
        <p:nvPicPr>
          <p:cNvPr id="78" name="Picture 7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873498" y="4127500"/>
            <a:ext cx="883508" cy="660400"/>
          </a:xfrm>
          <a:prstGeom prst="rect">
            <a:avLst/>
          </a:prstGeom>
        </p:spPr>
      </p:pic>
      <p:pic>
        <p:nvPicPr>
          <p:cNvPr id="80" name="Picture 7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9080462" y="4051300"/>
            <a:ext cx="883508" cy="660400"/>
          </a:xfrm>
          <a:prstGeom prst="rect">
            <a:avLst/>
          </a:prstGeom>
        </p:spPr>
      </p:pic>
      <p:pic>
        <p:nvPicPr>
          <p:cNvPr id="81" name="Picture 8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9468074" y="4635500"/>
            <a:ext cx="883508" cy="660400"/>
          </a:xfrm>
          <a:prstGeom prst="rect">
            <a:avLst/>
          </a:prstGeom>
        </p:spPr>
      </p:pic>
      <p:pic>
        <p:nvPicPr>
          <p:cNvPr id="82" name="Picture 8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9706032" y="3898900"/>
            <a:ext cx="883508" cy="660400"/>
          </a:xfrm>
          <a:prstGeom prst="rect">
            <a:avLst/>
          </a:prstGeom>
        </p:spPr>
      </p:pic>
      <p:pic>
        <p:nvPicPr>
          <p:cNvPr id="83" name="Picture 8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9026320" y="3124200"/>
            <a:ext cx="883508" cy="660400"/>
          </a:xfrm>
          <a:prstGeom prst="rect">
            <a:avLst/>
          </a:prstGeom>
        </p:spPr>
      </p:pic>
      <p:pic>
        <p:nvPicPr>
          <p:cNvPr id="84" name="Picture 8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375898" y="4064000"/>
            <a:ext cx="883508" cy="660400"/>
          </a:xfrm>
          <a:prstGeom prst="rect">
            <a:avLst/>
          </a:prstGeom>
        </p:spPr>
      </p:pic>
      <p:pic>
        <p:nvPicPr>
          <p:cNvPr id="85" name="Picture 8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164924" y="3568700"/>
            <a:ext cx="883508" cy="660400"/>
          </a:xfrm>
          <a:prstGeom prst="rect">
            <a:avLst/>
          </a:prstGeom>
        </p:spPr>
      </p:pic>
      <p:pic>
        <p:nvPicPr>
          <p:cNvPr id="86" name="Picture 8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916484" y="5816600"/>
            <a:ext cx="883508" cy="660400"/>
          </a:xfrm>
          <a:prstGeom prst="rect">
            <a:avLst/>
          </a:prstGeom>
        </p:spPr>
      </p:pic>
      <p:pic>
        <p:nvPicPr>
          <p:cNvPr id="87" name="Picture 8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098192" y="5816600"/>
            <a:ext cx="883508" cy="660400"/>
          </a:xfrm>
          <a:prstGeom prst="rect">
            <a:avLst/>
          </a:prstGeom>
        </p:spPr>
      </p:pic>
      <p:pic>
        <p:nvPicPr>
          <p:cNvPr id="88" name="Picture 8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964820" y="5816600"/>
            <a:ext cx="883508" cy="660400"/>
          </a:xfrm>
          <a:prstGeom prst="rect">
            <a:avLst/>
          </a:prstGeom>
        </p:spPr>
      </p:pic>
      <p:pic>
        <p:nvPicPr>
          <p:cNvPr id="89" name="Picture 8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806200" y="7150100"/>
            <a:ext cx="883508" cy="660400"/>
          </a:xfrm>
          <a:prstGeom prst="rect">
            <a:avLst/>
          </a:prstGeom>
        </p:spPr>
      </p:pic>
      <p:pic>
        <p:nvPicPr>
          <p:cNvPr id="90" name="Picture 8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330134" y="6642100"/>
            <a:ext cx="883508" cy="660400"/>
          </a:xfrm>
          <a:prstGeom prst="rect">
            <a:avLst/>
          </a:prstGeom>
        </p:spPr>
      </p:pic>
      <p:pic>
        <p:nvPicPr>
          <p:cNvPr id="91" name="Picture 9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446626" y="6858000"/>
            <a:ext cx="883508" cy="660400"/>
          </a:xfrm>
          <a:prstGeom prst="rect">
            <a:avLst/>
          </a:prstGeom>
        </p:spPr>
      </p:pic>
      <p:pic>
        <p:nvPicPr>
          <p:cNvPr id="92" name="Picture 9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611762" y="6527800"/>
            <a:ext cx="883508" cy="660400"/>
          </a:xfrm>
          <a:prstGeom prst="rect">
            <a:avLst/>
          </a:prstGeom>
        </p:spPr>
      </p:pic>
      <p:pic>
        <p:nvPicPr>
          <p:cNvPr id="93" name="Picture 9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646092" y="5638800"/>
            <a:ext cx="883508" cy="660400"/>
          </a:xfrm>
          <a:prstGeom prst="rect">
            <a:avLst/>
          </a:prstGeom>
        </p:spPr>
      </p:pic>
      <p:pic>
        <p:nvPicPr>
          <p:cNvPr id="94" name="Picture 9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959166" y="6908800"/>
            <a:ext cx="883508" cy="660400"/>
          </a:xfrm>
          <a:prstGeom prst="rect">
            <a:avLst/>
          </a:prstGeom>
        </p:spPr>
      </p:pic>
      <p:pic>
        <p:nvPicPr>
          <p:cNvPr id="95" name="Picture 9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602446" y="5969000"/>
            <a:ext cx="883508" cy="660400"/>
          </a:xfrm>
          <a:prstGeom prst="rect">
            <a:avLst/>
          </a:prstGeom>
        </p:spPr>
      </p:pic>
      <p:pic>
        <p:nvPicPr>
          <p:cNvPr id="96" name="Picture 9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653800" y="5905500"/>
            <a:ext cx="883508" cy="660400"/>
          </a:xfrm>
          <a:prstGeom prst="rect">
            <a:avLst/>
          </a:prstGeom>
        </p:spPr>
      </p:pic>
      <p:pic>
        <p:nvPicPr>
          <p:cNvPr id="97" name="Picture 9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147396" y="6642100"/>
            <a:ext cx="883508" cy="660400"/>
          </a:xfrm>
          <a:prstGeom prst="rect">
            <a:avLst/>
          </a:prstGeom>
        </p:spPr>
      </p:pic>
      <p:pic>
        <p:nvPicPr>
          <p:cNvPr id="98" name="Picture 9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9183726" y="5638800"/>
            <a:ext cx="883508" cy="660400"/>
          </a:xfrm>
          <a:prstGeom prst="rect">
            <a:avLst/>
          </a:prstGeom>
        </p:spPr>
      </p:pic>
      <p:pic>
        <p:nvPicPr>
          <p:cNvPr id="99" name="Picture 9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354360" y="6565900"/>
            <a:ext cx="883508" cy="660400"/>
          </a:xfrm>
          <a:prstGeom prst="rect">
            <a:avLst/>
          </a:prstGeom>
        </p:spPr>
      </p:pic>
      <p:pic>
        <p:nvPicPr>
          <p:cNvPr id="100" name="Picture 9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249168" y="4902200"/>
            <a:ext cx="883508" cy="660400"/>
          </a:xfrm>
          <a:prstGeom prst="rect">
            <a:avLst/>
          </a:prstGeom>
        </p:spPr>
      </p:pic>
      <p:pic>
        <p:nvPicPr>
          <p:cNvPr id="101" name="Picture 100"/>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026996" y="5067300"/>
            <a:ext cx="883508" cy="660400"/>
          </a:xfrm>
          <a:prstGeom prst="rect">
            <a:avLst/>
          </a:prstGeom>
        </p:spPr>
      </p:pic>
      <p:pic>
        <p:nvPicPr>
          <p:cNvPr id="102" name="Picture 10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300218" y="5638800"/>
            <a:ext cx="883508" cy="660400"/>
          </a:xfrm>
          <a:prstGeom prst="rect">
            <a:avLst/>
          </a:prstGeom>
        </p:spPr>
      </p:pic>
      <p:pic>
        <p:nvPicPr>
          <p:cNvPr id="103" name="Picture 10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649796" y="6578600"/>
            <a:ext cx="883508" cy="660400"/>
          </a:xfrm>
          <a:prstGeom prst="rect">
            <a:avLst/>
          </a:prstGeom>
        </p:spPr>
      </p:pic>
      <p:pic>
        <p:nvPicPr>
          <p:cNvPr id="104" name="Picture 10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438822" y="6083300"/>
            <a:ext cx="883508" cy="660400"/>
          </a:xfrm>
          <a:prstGeom prst="rect">
            <a:avLst/>
          </a:prstGeom>
        </p:spPr>
      </p:pic>
      <p:pic>
        <p:nvPicPr>
          <p:cNvPr id="106" name="Picture 10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9623582" y="1231900"/>
            <a:ext cx="883508" cy="660400"/>
          </a:xfrm>
          <a:prstGeom prst="rect">
            <a:avLst/>
          </a:prstGeom>
        </p:spPr>
      </p:pic>
      <p:pic>
        <p:nvPicPr>
          <p:cNvPr id="110" name="Picture 109"/>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972016" y="2273300"/>
            <a:ext cx="883508" cy="660400"/>
          </a:xfrm>
          <a:prstGeom prst="rect">
            <a:avLst/>
          </a:prstGeom>
        </p:spPr>
      </p:pic>
      <p:pic>
        <p:nvPicPr>
          <p:cNvPr id="112" name="Picture 11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171482" y="1054100"/>
            <a:ext cx="883508" cy="660400"/>
          </a:xfrm>
          <a:prstGeom prst="rect">
            <a:avLst/>
          </a:prstGeom>
        </p:spPr>
      </p:pic>
      <p:pic>
        <p:nvPicPr>
          <p:cNvPr id="122" name="Picture 12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247954" y="1917700"/>
            <a:ext cx="883508" cy="660400"/>
          </a:xfrm>
          <a:prstGeom prst="rect">
            <a:avLst/>
          </a:prstGeom>
        </p:spPr>
      </p:pic>
      <p:pic>
        <p:nvPicPr>
          <p:cNvPr id="123" name="Picture 12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964212" y="1498600"/>
            <a:ext cx="883508" cy="660400"/>
          </a:xfrm>
          <a:prstGeom prst="rect">
            <a:avLst/>
          </a:prstGeom>
        </p:spPr>
      </p:pic>
    </p:spTree>
    <p:extLst>
      <p:ext uri="{BB962C8B-B14F-4D97-AF65-F5344CB8AC3E}">
        <p14:creationId xmlns:p14="http://schemas.microsoft.com/office/powerpoint/2010/main" val="25380188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25972" y="808567"/>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Christ</a:t>
            </a:r>
          </a:p>
          <a:p>
            <a:r>
              <a:rPr lang="en-US" sz="9600" dirty="0" smtClean="0">
                <a:solidFill>
                  <a:schemeClr val="tx1">
                    <a:lumMod val="65000"/>
                    <a:lumOff val="35000"/>
                  </a:schemeClr>
                </a:solidFill>
                <a:latin typeface="+mj-lt"/>
                <a:cs typeface="Bookman Old Style"/>
              </a:rPr>
              <a:t>All in All</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34291940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42899" y="450049"/>
            <a:ext cx="8420101" cy="6132784"/>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2800" i="1" dirty="0">
                <a:solidFill>
                  <a:schemeClr val="tx1">
                    <a:lumMod val="85000"/>
                    <a:lumOff val="15000"/>
                  </a:schemeClr>
                </a:solidFill>
              </a:rPr>
              <a:t>This passage then in I Corinthians </a:t>
            </a:r>
            <a:r>
              <a:rPr lang="en-NZ" sz="2800" i="1" dirty="0" smtClean="0">
                <a:solidFill>
                  <a:schemeClr val="tx1">
                    <a:lumMod val="85000"/>
                    <a:lumOff val="15000"/>
                  </a:schemeClr>
                </a:solidFill>
              </a:rPr>
              <a:t>15:42...</a:t>
            </a:r>
            <a:r>
              <a:rPr lang="en-NZ" sz="2800" i="1" dirty="0">
                <a:solidFill>
                  <a:schemeClr val="tx1">
                    <a:lumMod val="85000"/>
                    <a:lumOff val="15000"/>
                  </a:schemeClr>
                </a:solidFill>
              </a:rPr>
              <a:t>should be read, </a:t>
            </a:r>
            <a:endParaRPr lang="en-NZ" sz="2800" i="1" dirty="0" smtClean="0">
              <a:solidFill>
                <a:schemeClr val="tx1">
                  <a:lumMod val="85000"/>
                  <a:lumOff val="15000"/>
                </a:schemeClr>
              </a:solidFill>
            </a:endParaRPr>
          </a:p>
          <a:p>
            <a:r>
              <a:rPr lang="en-NZ" sz="3600" dirty="0" smtClean="0">
                <a:solidFill>
                  <a:schemeClr val="tx1">
                    <a:lumMod val="85000"/>
                    <a:lumOff val="15000"/>
                  </a:schemeClr>
                </a:solidFill>
              </a:rPr>
              <a:t>“</a:t>
            </a:r>
            <a:r>
              <a:rPr lang="en-NZ" sz="3600" dirty="0">
                <a:solidFill>
                  <a:schemeClr val="tx1">
                    <a:lumMod val="85000"/>
                    <a:lumOff val="15000"/>
                  </a:schemeClr>
                </a:solidFill>
              </a:rPr>
              <a:t>the resurrection-body, springs, is sprouted or born in corruption; it is built, reared up or raised , in </a:t>
            </a:r>
            <a:r>
              <a:rPr lang="en-NZ" sz="3600" dirty="0" err="1">
                <a:solidFill>
                  <a:schemeClr val="tx1">
                    <a:lumMod val="85000"/>
                    <a:lumOff val="15000"/>
                  </a:schemeClr>
                </a:solidFill>
              </a:rPr>
              <a:t>incorruption</a:t>
            </a:r>
            <a:r>
              <a:rPr lang="en-NZ" sz="3600" dirty="0">
                <a:solidFill>
                  <a:schemeClr val="tx1">
                    <a:lumMod val="85000"/>
                    <a:lumOff val="15000"/>
                  </a:schemeClr>
                </a:solidFill>
              </a:rPr>
              <a:t> – it is sprouted in dishonour; it is reared up in glory – it is sprouted in weakness; it is built up in power – it is born (of the earth) a natural body; it is reared up (or transformed by the Spirit into) a spiritual body</a:t>
            </a:r>
            <a:r>
              <a:rPr lang="en-NZ" sz="3600" dirty="0" smtClean="0">
                <a:solidFill>
                  <a:schemeClr val="tx1">
                    <a:lumMod val="85000"/>
                    <a:lumOff val="15000"/>
                  </a:schemeClr>
                </a:solidFill>
              </a:rPr>
              <a:t>”.</a:t>
            </a:r>
          </a:p>
          <a:p>
            <a:endParaRPr lang="en-NZ" sz="3600" dirty="0">
              <a:solidFill>
                <a:schemeClr val="tx1">
                  <a:lumMod val="85000"/>
                  <a:lumOff val="15000"/>
                </a:schemeClr>
              </a:solidFill>
            </a:endParaRPr>
          </a:p>
          <a:p>
            <a:pPr>
              <a:lnSpc>
                <a:spcPct val="80000"/>
              </a:lnSpc>
            </a:pPr>
            <a:r>
              <a:rPr lang="en-NZ" sz="2800" b="1" dirty="0" err="1">
                <a:solidFill>
                  <a:schemeClr val="tx1">
                    <a:lumMod val="85000"/>
                    <a:lumOff val="15000"/>
                  </a:schemeClr>
                </a:solidFill>
              </a:rPr>
              <a:t>Anastasis</a:t>
            </a:r>
            <a:r>
              <a:rPr lang="en-NZ" sz="2800" b="1" dirty="0">
                <a:solidFill>
                  <a:schemeClr val="tx1">
                    <a:lumMod val="85000"/>
                    <a:lumOff val="15000"/>
                  </a:schemeClr>
                </a:solidFill>
              </a:rPr>
              <a:t> – Bro Thomas (page 40</a:t>
            </a:r>
            <a:r>
              <a:rPr lang="en-NZ" sz="2800" b="1" dirty="0" smtClean="0">
                <a:solidFill>
                  <a:schemeClr val="tx1">
                    <a:lumMod val="85000"/>
                    <a:lumOff val="15000"/>
                  </a:schemeClr>
                </a:solidFill>
              </a:rPr>
              <a:t>)</a:t>
            </a:r>
            <a:endParaRPr lang="en-NZ" sz="2800" b="1" dirty="0">
              <a:solidFill>
                <a:schemeClr val="tx1">
                  <a:lumMod val="85000"/>
                  <a:lumOff val="15000"/>
                </a:schemeClr>
              </a:solidFill>
            </a:endParaRPr>
          </a:p>
        </p:txBody>
      </p:sp>
    </p:spTree>
    <p:extLst>
      <p:ext uri="{BB962C8B-B14F-4D97-AF65-F5344CB8AC3E}">
        <p14:creationId xmlns:p14="http://schemas.microsoft.com/office/powerpoint/2010/main" val="28355035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225972" y="533400"/>
            <a:ext cx="8092528"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600" dirty="0" smtClean="0">
                <a:solidFill>
                  <a:schemeClr val="tx1">
                    <a:lumMod val="65000"/>
                    <a:lumOff val="35000"/>
                  </a:schemeClr>
                </a:solidFill>
                <a:latin typeface="+mj-lt"/>
                <a:cs typeface="Bookman Old Style"/>
              </a:rPr>
              <a:t>Thanks be to God which giveth us the victory</a:t>
            </a:r>
            <a:endParaRPr lang="en-US" sz="96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30850392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828800" y="-1623848"/>
            <a:ext cx="12649200" cy="10294882"/>
          </a:xfrm>
          <a:prstGeom prst="ellipse">
            <a:avLst/>
          </a:prstGeom>
          <a:gradFill flip="none" rotWithShape="1">
            <a:gsLst>
              <a:gs pos="53000">
                <a:srgbClr val="FFD953"/>
              </a:gs>
              <a:gs pos="100000">
                <a:srgbClr val="FFFFFF"/>
              </a:gs>
            </a:gsLst>
            <a:path path="shape">
              <a:fillToRect l="50000" t="50000" r="50000" b="50000"/>
            </a:path>
            <a:tileRect/>
          </a:gradFill>
          <a:ln w="19050">
            <a:solidFill>
              <a:schemeClr val="tx1">
                <a:lumMod val="75000"/>
                <a:lumOff val="25000"/>
              </a:schemeClr>
            </a:solidFill>
          </a:ln>
          <a:effectLst>
            <a:glow rad="228600">
              <a:schemeClr val="bg1">
                <a:alpha val="40000"/>
              </a:schemeClr>
            </a:glow>
            <a:outerShdw blurRad="40000" dist="23000" dir="5400000" rotWithShape="0">
              <a:srgbClr val="000000">
                <a:alpha val="35000"/>
              </a:srgb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00" b="1" dirty="0">
              <a:effectLst>
                <a:outerShdw blurRad="38100" dist="38100" dir="2700000" algn="tl">
                  <a:srgbClr val="000000">
                    <a:alpha val="43137"/>
                  </a:srgbClr>
                </a:outerShdw>
              </a:effectLst>
            </a:endParaRPr>
          </a:p>
        </p:txBody>
      </p:sp>
      <p:sp>
        <p:nvSpPr>
          <p:cNvPr id="5" name="Subtitle 2"/>
          <p:cNvSpPr txBox="1">
            <a:spLocks/>
          </p:cNvSpPr>
          <p:nvPr/>
        </p:nvSpPr>
        <p:spPr>
          <a:xfrm>
            <a:off x="399393" y="507560"/>
            <a:ext cx="8192814" cy="5798645"/>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3600" dirty="0" smtClean="0">
                <a:solidFill>
                  <a:schemeClr val="tx1">
                    <a:lumMod val="85000"/>
                    <a:lumOff val="15000"/>
                  </a:schemeClr>
                </a:solidFill>
              </a:rPr>
              <a:t>But </a:t>
            </a:r>
            <a:r>
              <a:rPr lang="en-NZ" sz="3600" dirty="0">
                <a:solidFill>
                  <a:schemeClr val="tx1">
                    <a:lumMod val="85000"/>
                    <a:lumOff val="15000"/>
                  </a:schemeClr>
                </a:solidFill>
              </a:rPr>
              <a:t>thanks be to God, which giveth us the victory through our Lord Jesus </a:t>
            </a:r>
            <a:r>
              <a:rPr lang="en-NZ" sz="3600" dirty="0" smtClean="0">
                <a:solidFill>
                  <a:schemeClr val="tx1">
                    <a:lumMod val="85000"/>
                    <a:lumOff val="15000"/>
                  </a:schemeClr>
                </a:solidFill>
              </a:rPr>
              <a:t>Christ</a:t>
            </a:r>
            <a:r>
              <a:rPr lang="en-NZ" sz="3600" dirty="0">
                <a:solidFill>
                  <a:schemeClr val="tx1">
                    <a:lumMod val="85000"/>
                    <a:lumOff val="15000"/>
                  </a:schemeClr>
                </a:solidFill>
              </a:rPr>
              <a:t>!</a:t>
            </a:r>
            <a:endParaRPr lang="en-NZ" sz="3600" dirty="0">
              <a:solidFill>
                <a:schemeClr val="tx1">
                  <a:lumMod val="85000"/>
                  <a:lumOff val="15000"/>
                </a:schemeClr>
              </a:solidFill>
            </a:endParaRPr>
          </a:p>
          <a:p>
            <a:r>
              <a:rPr lang="en-NZ" sz="6000" b="1" dirty="0" smtClean="0">
                <a:solidFill>
                  <a:schemeClr val="tx1">
                    <a:lumMod val="85000"/>
                    <a:lumOff val="15000"/>
                  </a:schemeClr>
                </a:solidFill>
              </a:rPr>
              <a:t>Therefore</a:t>
            </a:r>
            <a:endParaRPr lang="en-NZ" sz="5400" dirty="0" smtClean="0">
              <a:solidFill>
                <a:schemeClr val="tx1">
                  <a:lumMod val="85000"/>
                  <a:lumOff val="15000"/>
                </a:schemeClr>
              </a:solidFill>
            </a:endParaRPr>
          </a:p>
          <a:p>
            <a:r>
              <a:rPr lang="en-NZ" sz="3600" dirty="0" smtClean="0">
                <a:solidFill>
                  <a:schemeClr val="tx1">
                    <a:lumMod val="85000"/>
                    <a:lumOff val="15000"/>
                  </a:schemeClr>
                </a:solidFill>
                <a:latin typeface="Lucida Calligraphy" panose="03010101010101010101" pitchFamily="66" charset="0"/>
              </a:rPr>
              <a:t>my </a:t>
            </a:r>
            <a:r>
              <a:rPr lang="en-NZ" sz="3600" dirty="0">
                <a:solidFill>
                  <a:schemeClr val="tx1">
                    <a:lumMod val="85000"/>
                    <a:lumOff val="15000"/>
                  </a:schemeClr>
                </a:solidFill>
                <a:latin typeface="Lucida Calligraphy" panose="03010101010101010101" pitchFamily="66" charset="0"/>
              </a:rPr>
              <a:t>beloved </a:t>
            </a:r>
            <a:r>
              <a:rPr lang="en-NZ" sz="3600" dirty="0" smtClean="0">
                <a:solidFill>
                  <a:schemeClr val="tx1">
                    <a:lumMod val="85000"/>
                    <a:lumOff val="15000"/>
                  </a:schemeClr>
                </a:solidFill>
                <a:latin typeface="Lucida Calligraphy" panose="03010101010101010101" pitchFamily="66" charset="0"/>
              </a:rPr>
              <a:t>brethren, </a:t>
            </a:r>
          </a:p>
          <a:p>
            <a:r>
              <a:rPr lang="en-NZ" sz="3600" dirty="0" smtClean="0">
                <a:solidFill>
                  <a:schemeClr val="tx1">
                    <a:lumMod val="85000"/>
                    <a:lumOff val="15000"/>
                  </a:schemeClr>
                </a:solidFill>
              </a:rPr>
              <a:t>be </a:t>
            </a:r>
            <a:r>
              <a:rPr lang="en-NZ" sz="3600" dirty="0">
                <a:solidFill>
                  <a:schemeClr val="tx1">
                    <a:lumMod val="85000"/>
                    <a:lumOff val="15000"/>
                  </a:schemeClr>
                </a:solidFill>
              </a:rPr>
              <a:t>ye </a:t>
            </a:r>
            <a:r>
              <a:rPr lang="en-NZ" sz="3600" dirty="0" smtClean="0">
                <a:solidFill>
                  <a:schemeClr val="tx1">
                    <a:lumMod val="85000"/>
                    <a:lumOff val="15000"/>
                  </a:schemeClr>
                </a:solidFill>
              </a:rPr>
              <a:t>steadfast, </a:t>
            </a:r>
            <a:r>
              <a:rPr lang="en-NZ" sz="3600" dirty="0">
                <a:solidFill>
                  <a:schemeClr val="tx1">
                    <a:lumMod val="85000"/>
                    <a:lumOff val="15000"/>
                  </a:schemeClr>
                </a:solidFill>
              </a:rPr>
              <a:t>unmoveable, always abounding in the work of the Lord, forasmuch as ye know that your labour is not in vain in the Lord. </a:t>
            </a:r>
          </a:p>
          <a:p>
            <a:r>
              <a:rPr lang="en-NZ" sz="2800" b="1" dirty="0" smtClean="0">
                <a:solidFill>
                  <a:schemeClr val="tx1">
                    <a:lumMod val="65000"/>
                    <a:lumOff val="35000"/>
                  </a:schemeClr>
                </a:solidFill>
              </a:rPr>
              <a:t>I Corinthians 15:57-58</a:t>
            </a:r>
            <a:endParaRPr lang="en-NZ" sz="2800" b="1" dirty="0">
              <a:solidFill>
                <a:schemeClr val="tx1">
                  <a:lumMod val="65000"/>
                  <a:lumOff val="35000"/>
                </a:schemeClr>
              </a:solidFill>
            </a:endParaRPr>
          </a:p>
        </p:txBody>
      </p:sp>
    </p:spTree>
    <p:extLst>
      <p:ext uri="{BB962C8B-B14F-4D97-AF65-F5344CB8AC3E}">
        <p14:creationId xmlns:p14="http://schemas.microsoft.com/office/powerpoint/2010/main" val="4008446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2485</TotalTime>
  <Words>633</Words>
  <Application>Microsoft Office PowerPoint</Application>
  <PresentationFormat>On-screen Show (4:3)</PresentationFormat>
  <Paragraphs>49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I Corinthians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Three Resurrections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O'Grady</dc:creator>
  <cp:lastModifiedBy>Ben O'Grady</cp:lastModifiedBy>
  <cp:revision>81</cp:revision>
  <dcterms:created xsi:type="dcterms:W3CDTF">2014-11-12T09:11:32Z</dcterms:created>
  <dcterms:modified xsi:type="dcterms:W3CDTF">2014-12-31T20:12:20Z</dcterms:modified>
</cp:coreProperties>
</file>