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3" r:id="rId4"/>
    <p:sldId id="265" r:id="rId5"/>
    <p:sldId id="264" r:id="rId6"/>
    <p:sldId id="271" r:id="rId7"/>
    <p:sldId id="262" r:id="rId8"/>
    <p:sldId id="279" r:id="rId9"/>
    <p:sldId id="267" r:id="rId10"/>
    <p:sldId id="269" r:id="rId11"/>
    <p:sldId id="257" r:id="rId12"/>
    <p:sldId id="272" r:id="rId13"/>
    <p:sldId id="274" r:id="rId14"/>
    <p:sldId id="277" r:id="rId15"/>
    <p:sldId id="276" r:id="rId16"/>
    <p:sldId id="273" r:id="rId17"/>
    <p:sldId id="278" r:id="rId18"/>
    <p:sldId id="266" r:id="rId19"/>
    <p:sldId id="280" r:id="rId20"/>
    <p:sldId id="25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1" autoAdjust="0"/>
    <p:restoredTop sz="94660"/>
  </p:normalViewPr>
  <p:slideViewPr>
    <p:cSldViewPr>
      <p:cViewPr varScale="1">
        <p:scale>
          <a:sx n="84" d="100"/>
          <a:sy n="84" d="100"/>
        </p:scale>
        <p:origin x="-1378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DCE388-BD18-4773-9FB6-34866ADCE949}" type="datetimeFigureOut">
              <a:rPr lang="en-AU" smtClean="0"/>
              <a:t>3/01/2016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ED401-2670-441A-9D3A-A47D288CAA8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DCE388-BD18-4773-9FB6-34866ADCE949}" type="datetimeFigureOut">
              <a:rPr lang="en-AU" smtClean="0"/>
              <a:t>3/01/2016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ED401-2670-441A-9D3A-A47D288CAA8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DCE388-BD18-4773-9FB6-34866ADCE949}" type="datetimeFigureOut">
              <a:rPr lang="en-AU" smtClean="0"/>
              <a:t>3/01/2016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ED401-2670-441A-9D3A-A47D288CAA8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DCE388-BD18-4773-9FB6-34866ADCE949}" type="datetimeFigureOut">
              <a:rPr lang="en-AU" smtClean="0"/>
              <a:t>3/01/2016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ED401-2670-441A-9D3A-A47D288CAA8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DCE388-BD18-4773-9FB6-34866ADCE949}" type="datetimeFigureOut">
              <a:rPr lang="en-AU" smtClean="0"/>
              <a:t>3/01/2016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ED401-2670-441A-9D3A-A47D288CAA8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DCE388-BD18-4773-9FB6-34866ADCE949}" type="datetimeFigureOut">
              <a:rPr lang="en-AU" smtClean="0"/>
              <a:t>3/01/2016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ED401-2670-441A-9D3A-A47D288CAA8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DCE388-BD18-4773-9FB6-34866ADCE949}" type="datetimeFigureOut">
              <a:rPr lang="en-AU" smtClean="0"/>
              <a:t>3/01/2016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ED401-2670-441A-9D3A-A47D288CAA8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DCE388-BD18-4773-9FB6-34866ADCE949}" type="datetimeFigureOut">
              <a:rPr lang="en-AU" smtClean="0"/>
              <a:t>3/01/2016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ED401-2670-441A-9D3A-A47D288CAA8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DCE388-BD18-4773-9FB6-34866ADCE949}" type="datetimeFigureOut">
              <a:rPr lang="en-AU" smtClean="0"/>
              <a:t>3/01/2016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ED401-2670-441A-9D3A-A47D288CAA8C}" type="slidenum">
              <a:rPr lang="en-AU" smtClean="0"/>
              <a:t>‹#›</a:t>
            </a:fld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DCE388-BD18-4773-9FB6-34866ADCE949}" type="datetimeFigureOut">
              <a:rPr lang="en-AU" smtClean="0"/>
              <a:t>3/01/2016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ED401-2670-441A-9D3A-A47D288CAA8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DCE388-BD18-4773-9FB6-34866ADCE949}" type="datetimeFigureOut">
              <a:rPr lang="en-AU" smtClean="0"/>
              <a:t>3/01/2016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4ED401-2670-441A-9D3A-A47D288CAA8C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0DCE388-BD18-4773-9FB6-34866ADCE949}" type="datetimeFigureOut">
              <a:rPr lang="en-AU" smtClean="0"/>
              <a:t>3/01/2016</a:t>
            </a:fld>
            <a:endParaRPr lang="en-AU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24ED401-2670-441A-9D3A-A47D288CAA8C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Samuel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prayers of one woman </a:t>
            </a:r>
            <a:r>
              <a:rPr lang="en-US" dirty="0" smtClean="0"/>
              <a:t>reformed </a:t>
            </a:r>
            <a:r>
              <a:rPr lang="en-US" dirty="0" smtClean="0"/>
              <a:t>the whole nation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1 Sam 1:1</a:t>
            </a:r>
            <a:endParaRPr lang="en-A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9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Setting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What was life like in Israel?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sz="5400" dirty="0" smtClean="0"/>
              <a:t>SERIOUSLY BAD!!</a:t>
            </a:r>
            <a:endParaRPr lang="en-AU" sz="5400" dirty="0"/>
          </a:p>
        </p:txBody>
      </p:sp>
    </p:spTree>
    <p:extLst>
      <p:ext uri="{BB962C8B-B14F-4D97-AF65-F5344CB8AC3E}">
        <p14:creationId xmlns:p14="http://schemas.microsoft.com/office/powerpoint/2010/main" val="265659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Barren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Sarah </a:t>
            </a:r>
            <a:r>
              <a:rPr lang="en-US" sz="2000" i="1" dirty="0" smtClean="0">
                <a:solidFill>
                  <a:srgbClr val="FF0000"/>
                </a:solidFill>
              </a:rPr>
              <a:t>Gen 11:30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Abimelech’s Household </a:t>
            </a:r>
            <a:r>
              <a:rPr lang="en-US" sz="2000" i="1" dirty="0" smtClean="0">
                <a:solidFill>
                  <a:srgbClr val="FF0000"/>
                </a:solidFill>
              </a:rPr>
              <a:t>Gen 20:17-18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Rebecca </a:t>
            </a:r>
            <a:r>
              <a:rPr lang="en-US" sz="2000" i="1" dirty="0" smtClean="0">
                <a:solidFill>
                  <a:srgbClr val="FF0000"/>
                </a:solidFill>
              </a:rPr>
              <a:t>Gen 25:21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Rachel </a:t>
            </a:r>
            <a:r>
              <a:rPr lang="en-US" sz="2000" i="1" dirty="0" smtClean="0">
                <a:solidFill>
                  <a:srgbClr val="FF0000"/>
                </a:solidFill>
              </a:rPr>
              <a:t>Gen 30:2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Samson's </a:t>
            </a:r>
            <a:r>
              <a:rPr lang="en-US" dirty="0" smtClean="0"/>
              <a:t>Mother </a:t>
            </a:r>
            <a:r>
              <a:rPr lang="en-US" sz="2000" dirty="0" smtClean="0">
                <a:solidFill>
                  <a:srgbClr val="FF0000"/>
                </a:solidFill>
              </a:rPr>
              <a:t>Judges 13:2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2071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Duet 7:12</a:t>
            </a: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AU" b="1" baseline="30000" dirty="0" smtClean="0"/>
              <a:t>12</a:t>
            </a:r>
            <a:r>
              <a:rPr lang="en-AU" b="1" baseline="30000" dirty="0"/>
              <a:t> </a:t>
            </a:r>
            <a:r>
              <a:rPr lang="en-AU" dirty="0"/>
              <a:t>Wherefore it shall come to pass, if ye </a:t>
            </a:r>
            <a:r>
              <a:rPr lang="en-AU" b="1" dirty="0">
                <a:solidFill>
                  <a:srgbClr val="0070C0"/>
                </a:solidFill>
              </a:rPr>
              <a:t>hearken to these judgments</a:t>
            </a:r>
            <a:r>
              <a:rPr lang="en-AU" dirty="0"/>
              <a:t>, and keep, and do them, that the </a:t>
            </a:r>
            <a:r>
              <a:rPr lang="en-AU" cap="small" dirty="0"/>
              <a:t>Lord</a:t>
            </a:r>
            <a:r>
              <a:rPr lang="en-AU" dirty="0"/>
              <a:t> thy God shall </a:t>
            </a:r>
            <a:r>
              <a:rPr lang="en-AU" b="1" dirty="0">
                <a:solidFill>
                  <a:srgbClr val="0070C0"/>
                </a:solidFill>
              </a:rPr>
              <a:t>keep unto thee the covenant </a:t>
            </a:r>
            <a:r>
              <a:rPr lang="en-AU" dirty="0"/>
              <a:t>and the mercy which he sware unto thy fathers:</a:t>
            </a:r>
          </a:p>
          <a:p>
            <a:pPr algn="just"/>
            <a:r>
              <a:rPr lang="en-AU" b="1" baseline="30000" dirty="0"/>
              <a:t>13 </a:t>
            </a:r>
            <a:r>
              <a:rPr lang="en-AU" dirty="0"/>
              <a:t>And he will love thee, and bless thee, and </a:t>
            </a:r>
            <a:r>
              <a:rPr lang="en-AU" b="1" dirty="0">
                <a:solidFill>
                  <a:srgbClr val="0070C0"/>
                </a:solidFill>
              </a:rPr>
              <a:t>multiply</a:t>
            </a:r>
            <a:r>
              <a:rPr lang="en-AU" dirty="0">
                <a:solidFill>
                  <a:srgbClr val="0070C0"/>
                </a:solidFill>
              </a:rPr>
              <a:t> </a:t>
            </a:r>
            <a:r>
              <a:rPr lang="en-AU" dirty="0"/>
              <a:t>thee: he will also </a:t>
            </a:r>
            <a:r>
              <a:rPr lang="en-AU" b="1" dirty="0">
                <a:solidFill>
                  <a:srgbClr val="0070C0"/>
                </a:solidFill>
              </a:rPr>
              <a:t>bless the fruit of thy womb</a:t>
            </a:r>
            <a:r>
              <a:rPr lang="en-AU" dirty="0"/>
              <a:t>, and the fruit of thy land, thy corn, and thy wine, and thine oil, the increase of thy </a:t>
            </a:r>
            <a:r>
              <a:rPr lang="en-AU" dirty="0" err="1"/>
              <a:t>kine</a:t>
            </a:r>
            <a:r>
              <a:rPr lang="en-AU" dirty="0"/>
              <a:t>, and the flocks of thy sheep, in the land which he sware unto thy fathers to give thee.</a:t>
            </a:r>
          </a:p>
          <a:p>
            <a:pPr algn="just"/>
            <a:r>
              <a:rPr lang="en-AU" b="1" baseline="30000" dirty="0"/>
              <a:t>14 </a:t>
            </a:r>
            <a:r>
              <a:rPr lang="en-AU" dirty="0"/>
              <a:t>Thou shalt be blessed above all people: </a:t>
            </a:r>
            <a:r>
              <a:rPr lang="en-AU" b="1" dirty="0">
                <a:solidFill>
                  <a:srgbClr val="0070C0"/>
                </a:solidFill>
              </a:rPr>
              <a:t>there shall not be male or female barren among you</a:t>
            </a:r>
            <a:r>
              <a:rPr lang="en-AU" dirty="0"/>
              <a:t>, or among your cattle.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5842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 Temple</a:t>
            </a:r>
            <a:r>
              <a:rPr lang="en-US" dirty="0" smtClean="0"/>
              <a:t>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Vowed a Vow 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Judges 11:30 </a:t>
            </a:r>
            <a:r>
              <a:rPr lang="en-US" dirty="0" err="1" smtClean="0"/>
              <a:t>Jephthah</a:t>
            </a:r>
            <a:r>
              <a:rPr lang="en-US" dirty="0"/>
              <a:t> </a:t>
            </a:r>
            <a:r>
              <a:rPr lang="en-US" dirty="0" smtClean="0"/>
              <a:t>for deliverance</a:t>
            </a:r>
            <a:endParaRPr lang="en-AU" dirty="0" smtClean="0"/>
          </a:p>
          <a:p>
            <a:r>
              <a:rPr lang="en-US" dirty="0" smtClean="0"/>
              <a:t>Yahweh </a:t>
            </a:r>
            <a:r>
              <a:rPr lang="en-US" dirty="0" err="1" smtClean="0"/>
              <a:t>Sabbaoth</a:t>
            </a:r>
            <a:r>
              <a:rPr lang="en-US" dirty="0" smtClean="0"/>
              <a:t> </a:t>
            </a:r>
            <a:endParaRPr lang="en-US" dirty="0" smtClean="0"/>
          </a:p>
          <a:p>
            <a:pPr lvl="2"/>
            <a:r>
              <a:rPr lang="en-US" dirty="0" smtClean="0"/>
              <a:t>First Times used in Scripture… Spiritual Fight</a:t>
            </a:r>
          </a:p>
          <a:p>
            <a:r>
              <a:rPr lang="en-US" dirty="0" smtClean="0"/>
              <a:t>A Man Child</a:t>
            </a:r>
          </a:p>
          <a:p>
            <a:pPr lvl="2"/>
            <a:r>
              <a:rPr lang="en-US" dirty="0" smtClean="0"/>
              <a:t>A Man to Lead Israel</a:t>
            </a:r>
          </a:p>
          <a:p>
            <a:r>
              <a:rPr lang="en-US" dirty="0" smtClean="0"/>
              <a:t>Give him unto Yahweh</a:t>
            </a:r>
          </a:p>
          <a:p>
            <a:pPr lvl="2"/>
            <a:r>
              <a:rPr lang="en-US" dirty="0" smtClean="0"/>
              <a:t>Dedication to the temple</a:t>
            </a:r>
          </a:p>
          <a:p>
            <a:r>
              <a:rPr lang="en-US" dirty="0" smtClean="0"/>
              <a:t>I will make him a </a:t>
            </a:r>
            <a:r>
              <a:rPr lang="en-US" dirty="0" err="1" smtClean="0"/>
              <a:t>Nazarite</a:t>
            </a:r>
            <a:endParaRPr lang="en-US" dirty="0" smtClean="0"/>
          </a:p>
          <a:p>
            <a:pPr lvl="2"/>
            <a:r>
              <a:rPr lang="en-US" dirty="0" smtClean="0"/>
              <a:t>A Priestly vow, Likes Samson who delivered Israel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8381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Saul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0"/>
            <a:r>
              <a:rPr lang="en-AU" dirty="0"/>
              <a:t>For jealousy is the rage of a man: therefore he will not spare in the day of vengeance.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Pro 6:34</a:t>
            </a:r>
            <a:endParaRPr lang="en-A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5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Saul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Family	Of the Tribe of Benjamin </a:t>
            </a:r>
          </a:p>
          <a:p>
            <a:pPr marL="1828800" lvl="4" indent="0">
              <a:buNone/>
            </a:pPr>
            <a:r>
              <a:rPr lang="en-US" sz="2800" dirty="0" smtClean="0"/>
              <a:t>Mighty: </a:t>
            </a:r>
            <a:r>
              <a:rPr lang="en-US" sz="2800" dirty="0" smtClean="0"/>
              <a:t>Warriors</a:t>
            </a:r>
            <a:r>
              <a:rPr lang="en-US" sz="2800" dirty="0" smtClean="0"/>
              <a:t>, Strong</a:t>
            </a:r>
          </a:p>
          <a:p>
            <a:pPr marL="1828800" lvl="4" indent="0">
              <a:buNone/>
            </a:pPr>
            <a:r>
              <a:rPr lang="en-US" sz="2800" dirty="0" smtClean="0"/>
              <a:t>Wealthy: Powerful, Influential</a:t>
            </a:r>
          </a:p>
          <a:p>
            <a:r>
              <a:rPr lang="en-US" sz="2800" dirty="0" smtClean="0"/>
              <a:t>Saul	Youthful</a:t>
            </a:r>
          </a:p>
          <a:p>
            <a:pPr marL="1828800" lvl="4" indent="0">
              <a:buNone/>
            </a:pPr>
            <a:r>
              <a:rPr lang="en-US" sz="2800" dirty="0" smtClean="0"/>
              <a:t>Goodly </a:t>
            </a:r>
            <a:r>
              <a:rPr lang="en-US" dirty="0" smtClean="0"/>
              <a:t>(Like Moses </a:t>
            </a:r>
            <a:r>
              <a:rPr lang="en-US" dirty="0" smtClean="0">
                <a:solidFill>
                  <a:srgbClr val="FF0000"/>
                </a:solidFill>
              </a:rPr>
              <a:t>Ex 2:2</a:t>
            </a:r>
            <a:r>
              <a:rPr lang="en-US" dirty="0" smtClean="0"/>
              <a:t>)</a:t>
            </a:r>
          </a:p>
          <a:p>
            <a:pPr marL="1828800" lvl="4" indent="0">
              <a:buNone/>
            </a:pPr>
            <a:r>
              <a:rPr lang="en-US" dirty="0" smtClean="0"/>
              <a:t>Powerful Physical Presence </a:t>
            </a:r>
          </a:p>
          <a:p>
            <a:pPr marL="1828800" lvl="4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846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Saul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Character	</a:t>
            </a:r>
          </a:p>
          <a:p>
            <a:pPr lvl="1"/>
            <a:r>
              <a:rPr lang="en-US" dirty="0" smtClean="0"/>
              <a:t>Linked to the loss of his fathers asses </a:t>
            </a:r>
            <a:r>
              <a:rPr lang="en-US" sz="2000" dirty="0" smtClean="0">
                <a:solidFill>
                  <a:srgbClr val="FF0000"/>
                </a:solidFill>
              </a:rPr>
              <a:t>vs 3</a:t>
            </a:r>
          </a:p>
          <a:p>
            <a:pPr lvl="1"/>
            <a:r>
              <a:rPr lang="en-US" dirty="0" smtClean="0"/>
              <a:t>Needs to be instructed to look for them </a:t>
            </a:r>
            <a:r>
              <a:rPr lang="en-US" sz="2000" dirty="0" smtClean="0">
                <a:solidFill>
                  <a:srgbClr val="FF0000"/>
                </a:solidFill>
              </a:rPr>
              <a:t>vs 3</a:t>
            </a:r>
          </a:p>
          <a:p>
            <a:pPr lvl="2"/>
            <a:r>
              <a:rPr lang="en-US" sz="2400" dirty="0" smtClean="0"/>
              <a:t>Needs a servant to go with him</a:t>
            </a:r>
            <a:endParaRPr lang="en-US" dirty="0"/>
          </a:p>
          <a:p>
            <a:pPr lvl="1"/>
            <a:r>
              <a:rPr lang="en-US" dirty="0" smtClean="0"/>
              <a:t>A </a:t>
            </a:r>
            <a:r>
              <a:rPr lang="en-US" dirty="0" smtClean="0"/>
              <a:t>quitter </a:t>
            </a:r>
            <a:r>
              <a:rPr lang="en-US" sz="2000" dirty="0" smtClean="0">
                <a:solidFill>
                  <a:srgbClr val="FF0000"/>
                </a:solidFill>
              </a:rPr>
              <a:t>vs 5</a:t>
            </a:r>
          </a:p>
          <a:p>
            <a:pPr lvl="1"/>
            <a:r>
              <a:rPr lang="en-US" dirty="0" smtClean="0"/>
              <a:t>Unprepared </a:t>
            </a:r>
            <a:r>
              <a:rPr lang="en-US" sz="2000" dirty="0" smtClean="0">
                <a:solidFill>
                  <a:srgbClr val="FF0000"/>
                </a:solidFill>
              </a:rPr>
              <a:t>vs 7</a:t>
            </a:r>
          </a:p>
          <a:p>
            <a:pPr lvl="1"/>
            <a:r>
              <a:rPr lang="en-US" sz="2200" dirty="0" smtClean="0"/>
              <a:t>Did not know or recognize “The Man of God” </a:t>
            </a:r>
            <a:r>
              <a:rPr lang="en-US" sz="2000" dirty="0" smtClean="0">
                <a:solidFill>
                  <a:srgbClr val="FF0000"/>
                </a:solidFill>
              </a:rPr>
              <a:t>vs 18</a:t>
            </a:r>
          </a:p>
          <a:p>
            <a:pPr lvl="2"/>
            <a:r>
              <a:rPr lang="en-US" sz="2400" dirty="0" smtClean="0"/>
              <a:t>All Israel knew Samuel </a:t>
            </a:r>
            <a:r>
              <a:rPr lang="en-US" sz="2000" dirty="0" smtClean="0">
                <a:solidFill>
                  <a:srgbClr val="FF0000"/>
                </a:solidFill>
              </a:rPr>
              <a:t>3:20</a:t>
            </a:r>
          </a:p>
          <a:p>
            <a:pPr lvl="1"/>
            <a:r>
              <a:rPr lang="en-US" dirty="0" smtClean="0"/>
              <a:t>He would be a tyrant </a:t>
            </a:r>
            <a:r>
              <a:rPr lang="en-US" sz="2000" dirty="0" smtClean="0">
                <a:solidFill>
                  <a:srgbClr val="FF0000"/>
                </a:solidFill>
              </a:rPr>
              <a:t>vs 17</a:t>
            </a:r>
          </a:p>
        </p:txBody>
      </p:sp>
    </p:spTree>
    <p:extLst>
      <p:ext uri="{BB962C8B-B14F-4D97-AF65-F5344CB8AC3E}">
        <p14:creationId xmlns:p14="http://schemas.microsoft.com/office/powerpoint/2010/main" val="180629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to Saul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Character	</a:t>
            </a:r>
          </a:p>
          <a:p>
            <a:pPr lvl="1"/>
            <a:r>
              <a:rPr lang="en-US" dirty="0" smtClean="0"/>
              <a:t>God has to turn him into another man </a:t>
            </a:r>
            <a:r>
              <a:rPr lang="en-US" sz="2000" dirty="0" smtClean="0">
                <a:solidFill>
                  <a:srgbClr val="FF0000"/>
                </a:solidFill>
              </a:rPr>
              <a:t>10:6</a:t>
            </a:r>
          </a:p>
          <a:p>
            <a:pPr lvl="1"/>
            <a:r>
              <a:rPr lang="en-US" sz="2800" dirty="0" smtClean="0"/>
              <a:t>People surprised </a:t>
            </a:r>
            <a:r>
              <a:rPr lang="en-US" sz="2800" dirty="0" smtClean="0"/>
              <a:t>Saul was among the prophets </a:t>
            </a:r>
            <a:r>
              <a:rPr lang="en-US" sz="2000" dirty="0" smtClean="0">
                <a:solidFill>
                  <a:srgbClr val="FF0000"/>
                </a:solidFill>
              </a:rPr>
              <a:t>10:11</a:t>
            </a:r>
          </a:p>
          <a:p>
            <a:pPr lvl="2"/>
            <a:r>
              <a:rPr lang="en-US" dirty="0" smtClean="0"/>
              <a:t>“Kish’s son </a:t>
            </a:r>
            <a:r>
              <a:rPr lang="en-US" dirty="0" smtClean="0"/>
              <a:t>Saul??” </a:t>
            </a:r>
            <a:r>
              <a:rPr lang="en-US" sz="1600" dirty="0" smtClean="0">
                <a:solidFill>
                  <a:srgbClr val="FF0000"/>
                </a:solidFill>
              </a:rPr>
              <a:t>vs12</a:t>
            </a:r>
          </a:p>
        </p:txBody>
      </p:sp>
    </p:spTree>
    <p:extLst>
      <p:ext uri="{BB962C8B-B14F-4D97-AF65-F5344CB8AC3E}">
        <p14:creationId xmlns:p14="http://schemas.microsoft.com/office/powerpoint/2010/main" val="189126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Proverbs 6:34-35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AU" sz="2800" dirty="0" smtClean="0"/>
          </a:p>
          <a:p>
            <a:pPr marL="0" indent="0" algn="ctr">
              <a:buNone/>
            </a:pPr>
            <a:r>
              <a:rPr lang="en-AU" sz="2800" dirty="0" smtClean="0"/>
              <a:t>For </a:t>
            </a:r>
            <a:r>
              <a:rPr lang="en-AU" sz="2800" dirty="0"/>
              <a:t>jealousy is the rage of a man: therefore he will not spare in the day of vengeance.</a:t>
            </a:r>
          </a:p>
          <a:p>
            <a:pPr marL="0" indent="0" algn="ctr">
              <a:buNone/>
            </a:pPr>
            <a:r>
              <a:rPr lang="en-AU" sz="2800" dirty="0" smtClean="0"/>
              <a:t>He </a:t>
            </a:r>
            <a:r>
              <a:rPr lang="en-AU" sz="2800" dirty="0"/>
              <a:t>will not regard any ransom; neither will he rest content, though thou </a:t>
            </a:r>
            <a:r>
              <a:rPr lang="en-AU" sz="2800" dirty="0" err="1"/>
              <a:t>givest</a:t>
            </a:r>
            <a:r>
              <a:rPr lang="en-AU" sz="2800" dirty="0"/>
              <a:t> many gifts.</a:t>
            </a:r>
          </a:p>
        </p:txBody>
      </p:sp>
    </p:spTree>
    <p:extLst>
      <p:ext uri="{BB962C8B-B14F-4D97-AF65-F5344CB8AC3E}">
        <p14:creationId xmlns:p14="http://schemas.microsoft.com/office/powerpoint/2010/main" val="232342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Saul and Jonathan</a:t>
            </a:r>
            <a:endParaRPr lang="en-AU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4854528"/>
              </p:ext>
            </p:extLst>
          </p:nvPr>
        </p:nvGraphicFramePr>
        <p:xfrm>
          <a:off x="503238" y="530225"/>
          <a:ext cx="8183562" cy="4592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1781"/>
                <a:gridCol w="4091781"/>
              </a:tblGrid>
              <a:tr h="477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 smtClean="0">
                          <a:effectLst/>
                          <a:latin typeface="Calibri"/>
                          <a:ea typeface="PMingLiU"/>
                          <a:cs typeface="Cordia New"/>
                        </a:rPr>
                        <a:t>Saul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400" dirty="0" smtClean="0">
                          <a:effectLst/>
                          <a:latin typeface="Calibri"/>
                          <a:ea typeface="PMingLiU"/>
                          <a:cs typeface="Cordia New"/>
                        </a:rPr>
                        <a:t>Jonathan 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</a:tr>
              <a:tr h="477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13:1-2</a:t>
                      </a:r>
                      <a:r>
                        <a:rPr lang="en-AU" sz="1400" dirty="0" smtClean="0">
                          <a:effectLst/>
                          <a:latin typeface="Calibri"/>
                          <a:ea typeface="PMingLiU"/>
                          <a:cs typeface="Cordia New"/>
                        </a:rPr>
                        <a:t> Saul has 2000 Men</a:t>
                      </a:r>
                      <a:endParaRPr lang="en-AU" sz="1400" dirty="0"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Jonathan has 1000</a:t>
                      </a:r>
                      <a:r>
                        <a:rPr lang="en-AU" sz="14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 men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</a:tr>
              <a:tr h="477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Saul</a:t>
                      </a:r>
                      <a:r>
                        <a:rPr lang="en-AU" sz="14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 doesn’t fight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13:3 </a:t>
                      </a: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Jonathan Fights 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</a:tr>
              <a:tr h="477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13:4 </a:t>
                      </a: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Saul</a:t>
                      </a:r>
                      <a:r>
                        <a:rPr lang="en-AU" sz="14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 takes the glory for Jonathans victory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Jonathan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 takes no glory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</a:tr>
              <a:tr h="477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14</a:t>
                      </a:r>
                      <a:r>
                        <a:rPr lang="en-AU" sz="1400" dirty="0" smtClean="0">
                          <a:effectLst/>
                          <a:latin typeface="Calibri"/>
                          <a:ea typeface="PMingLiU"/>
                          <a:cs typeface="Cordia New"/>
                        </a:rPr>
                        <a:t> Saul is surrounded by men</a:t>
                      </a:r>
                      <a:endParaRPr lang="en-AU" sz="1400" dirty="0"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effectLst/>
                          <a:latin typeface="Calibri"/>
                          <a:ea typeface="PMingLiU"/>
                          <a:cs typeface="Cordia New"/>
                        </a:rPr>
                        <a:t> Jonathan has one man</a:t>
                      </a:r>
                      <a:endParaRPr lang="en-AU" sz="1400" dirty="0"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</a:tr>
              <a:tr h="477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Saul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 has the Priest and Ephod </a:t>
                      </a:r>
                      <a:endParaRPr lang="en-AU" sz="14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"/>
                          <a:ea typeface="PMingLiU"/>
                          <a:cs typeface="Cordia New"/>
                        </a:rPr>
                        <a:t>Jonathan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PMingLiU"/>
                          <a:cs typeface="Cordia New"/>
                        </a:rPr>
                        <a:t> seeks a sign from God</a:t>
                      </a:r>
                      <a:endParaRPr lang="en-AU" sz="1400" dirty="0" smtClean="0"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  <a:p>
                      <a:endParaRPr lang="en-AU" dirty="0"/>
                    </a:p>
                  </a:txBody>
                  <a:tcPr marL="68196" marR="68196" marT="0" marB="0"/>
                </a:tc>
              </a:tr>
              <a:tr h="612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PMingLiU"/>
                          <a:cs typeface="Cordia New"/>
                        </a:rPr>
                        <a:t>Saul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PMingLiU"/>
                          <a:cs typeface="Cordia New"/>
                        </a:rPr>
                        <a:t> doesn’t fight 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effectLst/>
                          <a:latin typeface="Calibri"/>
                          <a:ea typeface="PMingLiU"/>
                          <a:cs typeface="Cordia New"/>
                        </a:rPr>
                        <a:t>Jonathan Fights</a:t>
                      </a:r>
                      <a:endParaRPr lang="en-AU" sz="1400" dirty="0"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</a:tr>
              <a:tr h="477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14:24</a:t>
                      </a:r>
                      <a:r>
                        <a:rPr lang="en-AU" sz="1400" dirty="0" smtClean="0">
                          <a:effectLst/>
                          <a:latin typeface="Calibri"/>
                          <a:ea typeface="PMingLiU"/>
                          <a:cs typeface="Cordia New"/>
                        </a:rPr>
                        <a:t> That I may be avenged</a:t>
                      </a:r>
                      <a:r>
                        <a:rPr lang="en-AU" sz="1400" baseline="0" dirty="0" smtClean="0">
                          <a:effectLst/>
                          <a:latin typeface="Calibri"/>
                          <a:ea typeface="PMingLiU"/>
                          <a:cs typeface="Cordia New"/>
                        </a:rPr>
                        <a:t> on my enemies</a:t>
                      </a:r>
                      <a:endParaRPr lang="en-AU" sz="1400" dirty="0"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14:12</a:t>
                      </a:r>
                      <a:r>
                        <a:rPr lang="en-AU" sz="1400" dirty="0" smtClean="0">
                          <a:effectLst/>
                          <a:latin typeface="Calibri"/>
                          <a:ea typeface="PMingLiU"/>
                          <a:cs typeface="Cordia New"/>
                        </a:rPr>
                        <a:t> For Yahweh has delivered them into the hand of Israel</a:t>
                      </a:r>
                      <a:endParaRPr lang="en-AU" sz="1400" dirty="0"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</a:tr>
              <a:tr h="6127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Saul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 Looked up to Gideon but fell short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Jonathan showed the faith of Gideon in action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61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Jonathan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/>
            <a:r>
              <a:rPr lang="en-US" dirty="0" smtClean="0"/>
              <a:t>The Gift of God</a:t>
            </a:r>
          </a:p>
          <a:p>
            <a:pPr marL="0"/>
            <a:r>
              <a:rPr lang="en-US" dirty="0" smtClean="0">
                <a:solidFill>
                  <a:srgbClr val="FF0000"/>
                </a:solidFill>
              </a:rPr>
              <a:t>1 Sam 13:13-14:14</a:t>
            </a:r>
            <a:endParaRPr lang="en-A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5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AU" dirty="0" err="1"/>
              <a:t>j</a:t>
            </a:r>
            <a:r>
              <a:rPr lang="en-AU" dirty="0" err="1" smtClean="0"/>
              <a:t>onathan</a:t>
            </a:r>
            <a:r>
              <a:rPr lang="en-AU" dirty="0" smtClean="0"/>
              <a:t> Character </a:t>
            </a:r>
            <a:r>
              <a:rPr lang="en-AU" sz="2700" dirty="0" smtClean="0">
                <a:solidFill>
                  <a:srgbClr val="FF0000"/>
                </a:solidFill>
              </a:rPr>
              <a:t>19:1-6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AU" dirty="0" smtClean="0"/>
              <a:t>Jonathan </a:t>
            </a:r>
            <a:r>
              <a:rPr lang="en-AU" dirty="0"/>
              <a:t>had the most to </a:t>
            </a:r>
            <a:r>
              <a:rPr lang="en-AU" dirty="0" smtClean="0"/>
              <a:t>lose</a:t>
            </a:r>
          </a:p>
          <a:p>
            <a:pPr algn="ctr"/>
            <a:endParaRPr lang="en-AU" dirty="0"/>
          </a:p>
          <a:p>
            <a:pPr algn="ctr"/>
            <a:r>
              <a:rPr lang="en-AU" dirty="0" smtClean="0"/>
              <a:t>Spoke with </a:t>
            </a:r>
            <a:r>
              <a:rPr lang="en-AU" dirty="0"/>
              <a:t>his Father putting his life on the line for </a:t>
            </a:r>
            <a:r>
              <a:rPr lang="en-AU" dirty="0" smtClean="0"/>
              <a:t>David (Tact, Integrity, Respect)</a:t>
            </a:r>
          </a:p>
          <a:p>
            <a:pPr algn="ctr"/>
            <a:endParaRPr lang="en-AU" dirty="0"/>
          </a:p>
          <a:p>
            <a:pPr algn="ctr"/>
            <a:r>
              <a:rPr lang="en-AU" dirty="0" smtClean="0"/>
              <a:t>Patience </a:t>
            </a:r>
            <a:r>
              <a:rPr lang="en-AU" dirty="0"/>
              <a:t>and tact with all our brothers and sisters </a:t>
            </a:r>
            <a:r>
              <a:rPr lang="en-AU" sz="2000" dirty="0" err="1">
                <a:solidFill>
                  <a:srgbClr val="FF0000"/>
                </a:solidFill>
              </a:rPr>
              <a:t>Prov</a:t>
            </a:r>
            <a:r>
              <a:rPr lang="en-AU" sz="2000" dirty="0">
                <a:solidFill>
                  <a:srgbClr val="FF0000"/>
                </a:solidFill>
              </a:rPr>
              <a:t> 16:13 </a:t>
            </a:r>
            <a:endParaRPr lang="en-AU" sz="2000" dirty="0" smtClean="0">
              <a:solidFill>
                <a:srgbClr val="FF0000"/>
              </a:solidFill>
            </a:endParaRPr>
          </a:p>
          <a:p>
            <a:pPr algn="ctr"/>
            <a:endParaRPr lang="en-AU" sz="2000" dirty="0"/>
          </a:p>
          <a:p>
            <a:pPr algn="ctr"/>
            <a:r>
              <a:rPr lang="en-AU" sz="3000" dirty="0"/>
              <a:t>Not just the ones we gravitate to </a:t>
            </a:r>
            <a:r>
              <a:rPr lang="en-AU" dirty="0">
                <a:solidFill>
                  <a:srgbClr val="FF0000"/>
                </a:solidFill>
              </a:rPr>
              <a:t>1 Tim 5:1-2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8007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/>
            </a:r>
            <a:br>
              <a:rPr lang="en-AU" dirty="0"/>
            </a:br>
            <a:r>
              <a:rPr lang="en-AU" dirty="0"/>
              <a:t>Interactions between Jonathan and </a:t>
            </a:r>
            <a:r>
              <a:rPr lang="en-AU" dirty="0" smtClean="0"/>
              <a:t>David </a:t>
            </a:r>
            <a:r>
              <a:rPr lang="en-AU" sz="2700" dirty="0" smtClean="0">
                <a:solidFill>
                  <a:srgbClr val="FF0000"/>
                </a:solidFill>
              </a:rPr>
              <a:t>1 Sam 20</a:t>
            </a:r>
            <a:endParaRPr lang="en-AU" sz="27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AU" dirty="0" smtClean="0"/>
              <a:t>Jonathan </a:t>
            </a:r>
            <a:r>
              <a:rPr lang="en-AU" dirty="0"/>
              <a:t>Takes Charge to </a:t>
            </a:r>
            <a:r>
              <a:rPr lang="en-AU" dirty="0" smtClean="0"/>
              <a:t>encourage</a:t>
            </a:r>
            <a:endParaRPr lang="en-AU" dirty="0"/>
          </a:p>
          <a:p>
            <a:pPr algn="ctr">
              <a:lnSpc>
                <a:spcPct val="150000"/>
              </a:lnSpc>
            </a:pPr>
            <a:r>
              <a:rPr lang="en-AU" dirty="0"/>
              <a:t>Willing to do anything for David </a:t>
            </a:r>
            <a:r>
              <a:rPr lang="en-AU" sz="2200" dirty="0">
                <a:solidFill>
                  <a:srgbClr val="FF0000"/>
                </a:solidFill>
              </a:rPr>
              <a:t>4</a:t>
            </a:r>
          </a:p>
          <a:p>
            <a:pPr algn="ctr">
              <a:lnSpc>
                <a:spcPct val="150000"/>
              </a:lnSpc>
            </a:pPr>
            <a:r>
              <a:rPr lang="en-AU" dirty="0"/>
              <a:t>Comforts David </a:t>
            </a:r>
            <a:r>
              <a:rPr lang="en-AU" sz="2200" dirty="0">
                <a:solidFill>
                  <a:srgbClr val="FF0000"/>
                </a:solidFill>
              </a:rPr>
              <a:t>11</a:t>
            </a:r>
          </a:p>
          <a:p>
            <a:pPr algn="ctr">
              <a:lnSpc>
                <a:spcPct val="150000"/>
              </a:lnSpc>
            </a:pPr>
            <a:r>
              <a:rPr lang="en-AU" dirty="0"/>
              <a:t>Offers prayer </a:t>
            </a:r>
            <a:r>
              <a:rPr lang="en-AU" sz="2200" dirty="0">
                <a:solidFill>
                  <a:srgbClr val="FF0000"/>
                </a:solidFill>
              </a:rPr>
              <a:t>12</a:t>
            </a:r>
          </a:p>
          <a:p>
            <a:pPr algn="ctr">
              <a:lnSpc>
                <a:spcPct val="150000"/>
              </a:lnSpc>
            </a:pPr>
            <a:r>
              <a:rPr lang="en-AU" dirty="0"/>
              <a:t>Makes a </a:t>
            </a:r>
            <a:r>
              <a:rPr lang="en-AU" dirty="0" smtClean="0"/>
              <a:t>Covenant </a:t>
            </a:r>
            <a:r>
              <a:rPr lang="en-AU" sz="2200" dirty="0">
                <a:solidFill>
                  <a:srgbClr val="FF0000"/>
                </a:solidFill>
              </a:rPr>
              <a:t>16,17, 23</a:t>
            </a:r>
          </a:p>
          <a:p>
            <a:pPr algn="ctr">
              <a:lnSpc>
                <a:spcPct val="150000"/>
              </a:lnSpc>
            </a:pPr>
            <a:r>
              <a:rPr lang="en-AU" dirty="0"/>
              <a:t>Devises a plan to assist </a:t>
            </a:r>
            <a:r>
              <a:rPr lang="en-AU" sz="2200" dirty="0">
                <a:solidFill>
                  <a:srgbClr val="FF0000"/>
                </a:solidFill>
              </a:rPr>
              <a:t>18</a:t>
            </a:r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3646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AU" dirty="0"/>
              <a:t/>
            </a:r>
            <a:br>
              <a:rPr lang="en-AU" dirty="0"/>
            </a:br>
            <a:r>
              <a:rPr lang="en-AU" dirty="0"/>
              <a:t>Interactions between Jonathan and </a:t>
            </a:r>
            <a:r>
              <a:rPr lang="en-AU" dirty="0" smtClean="0"/>
              <a:t>David </a:t>
            </a:r>
            <a:r>
              <a:rPr lang="en-AU" sz="2700" dirty="0" smtClean="0">
                <a:solidFill>
                  <a:srgbClr val="FF0000"/>
                </a:solidFill>
              </a:rPr>
              <a:t>23:16-18</a:t>
            </a:r>
            <a:endParaRPr lang="en-AU" sz="27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AU" dirty="0" smtClean="0"/>
          </a:p>
          <a:p>
            <a:pPr algn="ctr"/>
            <a:r>
              <a:rPr lang="en-AU" dirty="0" smtClean="0"/>
              <a:t>Reassures </a:t>
            </a:r>
            <a:r>
              <a:rPr lang="en-AU" dirty="0"/>
              <a:t>David in God’s promise to make him </a:t>
            </a:r>
            <a:r>
              <a:rPr lang="en-AU" dirty="0" smtClean="0"/>
              <a:t>king</a:t>
            </a:r>
          </a:p>
          <a:p>
            <a:pPr algn="ctr"/>
            <a:endParaRPr lang="en-AU" dirty="0"/>
          </a:p>
          <a:p>
            <a:pPr algn="ctr"/>
            <a:r>
              <a:rPr lang="en-AU" dirty="0"/>
              <a:t>Reassures David his allegiance has not altered and he will not stand in the way of the throne.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2560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type of Christ </a:t>
            </a:r>
            <a:r>
              <a:rPr lang="en-US" sz="2400" dirty="0" smtClean="0">
                <a:solidFill>
                  <a:srgbClr val="FF0000"/>
                </a:solidFill>
              </a:rPr>
              <a:t>Phil 2:5-9</a:t>
            </a:r>
            <a:endParaRPr lang="en-AU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AU" b="1" baseline="30000" dirty="0"/>
              <a:t>5 </a:t>
            </a:r>
            <a:r>
              <a:rPr lang="en-AU" dirty="0"/>
              <a:t>Let this mind be in you, which was also in Christ Jesus:</a:t>
            </a:r>
          </a:p>
          <a:p>
            <a:pPr marL="0" indent="0" algn="ctr">
              <a:buNone/>
            </a:pPr>
            <a:r>
              <a:rPr lang="en-AU" b="1" baseline="30000" dirty="0"/>
              <a:t>6 </a:t>
            </a:r>
            <a:r>
              <a:rPr lang="en-AU" dirty="0"/>
              <a:t>Who, </a:t>
            </a:r>
            <a:r>
              <a:rPr lang="en-AU" dirty="0">
                <a:solidFill>
                  <a:srgbClr val="00B050"/>
                </a:solidFill>
              </a:rPr>
              <a:t>being in the form of God</a:t>
            </a:r>
            <a:r>
              <a:rPr lang="en-AU" dirty="0"/>
              <a:t>, thought it not robbery to be equal with God:</a:t>
            </a:r>
          </a:p>
          <a:p>
            <a:pPr marL="0" indent="0" algn="ctr">
              <a:buNone/>
            </a:pPr>
            <a:r>
              <a:rPr lang="en-AU" b="1" baseline="30000" dirty="0"/>
              <a:t>7 </a:t>
            </a:r>
            <a:r>
              <a:rPr lang="en-AU" dirty="0"/>
              <a:t>But </a:t>
            </a:r>
            <a:r>
              <a:rPr lang="en-AU" dirty="0">
                <a:solidFill>
                  <a:srgbClr val="00B050"/>
                </a:solidFill>
              </a:rPr>
              <a:t>made himself of no reputation</a:t>
            </a:r>
            <a:r>
              <a:rPr lang="en-AU" dirty="0"/>
              <a:t>, and </a:t>
            </a:r>
            <a:r>
              <a:rPr lang="en-AU" dirty="0">
                <a:solidFill>
                  <a:srgbClr val="00B050"/>
                </a:solidFill>
              </a:rPr>
              <a:t>took upon him the form of a servant</a:t>
            </a:r>
            <a:r>
              <a:rPr lang="en-AU" dirty="0"/>
              <a:t>, and was made in the likeness of men:</a:t>
            </a:r>
          </a:p>
          <a:p>
            <a:pPr marL="0" indent="0" algn="ctr">
              <a:buNone/>
            </a:pPr>
            <a:r>
              <a:rPr lang="en-AU" b="1" baseline="30000" dirty="0"/>
              <a:t>8 </a:t>
            </a:r>
            <a:r>
              <a:rPr lang="en-AU" dirty="0"/>
              <a:t>And being found in fashion as a man, he </a:t>
            </a:r>
            <a:r>
              <a:rPr lang="en-AU" dirty="0">
                <a:solidFill>
                  <a:srgbClr val="00B050"/>
                </a:solidFill>
              </a:rPr>
              <a:t>humbled himself</a:t>
            </a:r>
            <a:r>
              <a:rPr lang="en-AU" dirty="0"/>
              <a:t>, and </a:t>
            </a:r>
            <a:r>
              <a:rPr lang="en-AU" dirty="0">
                <a:solidFill>
                  <a:srgbClr val="00B050"/>
                </a:solidFill>
              </a:rPr>
              <a:t>became obedient unto death</a:t>
            </a:r>
            <a:r>
              <a:rPr lang="en-AU" dirty="0"/>
              <a:t>, even the death of the cross.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9966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David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/>
            <a:r>
              <a:rPr lang="en-US" dirty="0" smtClean="0"/>
              <a:t>The Man After God’s Own Heart</a:t>
            </a:r>
          </a:p>
          <a:p>
            <a:pPr marL="0"/>
            <a:r>
              <a:rPr lang="en-US" dirty="0" smtClean="0">
                <a:solidFill>
                  <a:srgbClr val="FF0000"/>
                </a:solidFill>
              </a:rPr>
              <a:t>1 Sam 16</a:t>
            </a:r>
            <a:endParaRPr lang="en-A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14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to David </a:t>
            </a:r>
            <a:r>
              <a:rPr lang="en-US" sz="2700" dirty="0" smtClean="0">
                <a:solidFill>
                  <a:srgbClr val="FF0000"/>
                </a:solidFill>
              </a:rPr>
              <a:t>1 Sam 16</a:t>
            </a:r>
            <a:endParaRPr lang="en-AU" sz="27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pPr algn="ctr"/>
            <a:r>
              <a:rPr lang="en-US" dirty="0" smtClean="0"/>
              <a:t>Look not on his Countenance </a:t>
            </a:r>
            <a:r>
              <a:rPr lang="en-US" sz="2000" dirty="0">
                <a:solidFill>
                  <a:srgbClr val="FF0000"/>
                </a:solidFill>
              </a:rPr>
              <a:t>vs </a:t>
            </a:r>
            <a:r>
              <a:rPr lang="en-US" sz="2000" dirty="0" smtClean="0">
                <a:solidFill>
                  <a:srgbClr val="FF0000"/>
                </a:solidFill>
              </a:rPr>
              <a:t>7</a:t>
            </a:r>
          </a:p>
          <a:p>
            <a:pPr algn="ctr"/>
            <a:r>
              <a:rPr lang="en-US" dirty="0" smtClean="0"/>
              <a:t>Youngest </a:t>
            </a:r>
            <a:r>
              <a:rPr lang="en-US" sz="2000" dirty="0" smtClean="0">
                <a:solidFill>
                  <a:srgbClr val="FF0000"/>
                </a:solidFill>
              </a:rPr>
              <a:t>vs 11</a:t>
            </a:r>
          </a:p>
          <a:p>
            <a:pPr algn="ctr"/>
            <a:r>
              <a:rPr lang="en-US" dirty="0" smtClean="0"/>
              <a:t>Keeps his father Sheep </a:t>
            </a:r>
            <a:r>
              <a:rPr lang="en-US" sz="2000" dirty="0" smtClean="0">
                <a:solidFill>
                  <a:srgbClr val="FF0000"/>
                </a:solidFill>
              </a:rPr>
              <a:t>vs 11</a:t>
            </a:r>
          </a:p>
          <a:p>
            <a:pPr algn="ctr"/>
            <a:r>
              <a:rPr lang="en-US" dirty="0" smtClean="0"/>
              <a:t>His family didn’t go out to get him </a:t>
            </a:r>
            <a:r>
              <a:rPr lang="en-US" sz="2000" dirty="0" smtClean="0">
                <a:solidFill>
                  <a:srgbClr val="FF0000"/>
                </a:solidFill>
              </a:rPr>
              <a:t>vs 7</a:t>
            </a:r>
          </a:p>
          <a:p>
            <a:pPr algn="ctr"/>
            <a:r>
              <a:rPr lang="en-US" dirty="0" smtClean="0"/>
              <a:t>Beautiful </a:t>
            </a:r>
            <a:r>
              <a:rPr lang="en-US" sz="2000" dirty="0" smtClean="0">
                <a:solidFill>
                  <a:srgbClr val="FF0000"/>
                </a:solidFill>
              </a:rPr>
              <a:t>vs 12</a:t>
            </a:r>
          </a:p>
          <a:p>
            <a:pPr algn="ctr"/>
            <a:r>
              <a:rPr lang="en-US" dirty="0" smtClean="0"/>
              <a:t>Goodly </a:t>
            </a:r>
            <a:r>
              <a:rPr lang="en-US" sz="2000" dirty="0" smtClean="0">
                <a:solidFill>
                  <a:srgbClr val="FF0000"/>
                </a:solidFill>
              </a:rPr>
              <a:t>vs 13</a:t>
            </a:r>
          </a:p>
          <a:p>
            <a:pPr algn="ctr"/>
            <a:r>
              <a:rPr lang="en-US" dirty="0" smtClean="0"/>
              <a:t>The Spirit of Yahweh </a:t>
            </a:r>
            <a:r>
              <a:rPr lang="en-US" sz="2000" dirty="0" smtClean="0">
                <a:solidFill>
                  <a:srgbClr val="FF0000"/>
                </a:solidFill>
              </a:rPr>
              <a:t>vs 12</a:t>
            </a:r>
          </a:p>
          <a:p>
            <a:pPr marL="0" indent="0" algn="ctr"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endParaRPr lang="en-US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49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David’s Reputation</a:t>
            </a:r>
            <a:br>
              <a:rPr lang="en-US" dirty="0" smtClean="0"/>
            </a:br>
            <a:r>
              <a:rPr lang="en-US" sz="2700" dirty="0" smtClean="0">
                <a:solidFill>
                  <a:srgbClr val="FF0000"/>
                </a:solidFill>
              </a:rPr>
              <a:t>1 Sam 16:18</a:t>
            </a:r>
            <a:endParaRPr lang="en-AU" sz="27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pPr algn="ctr"/>
            <a:r>
              <a:rPr lang="en-US" dirty="0" smtClean="0"/>
              <a:t>Cunning in playing </a:t>
            </a:r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/>
              <a:t>Mighty Valiant Man</a:t>
            </a:r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/>
              <a:t>A Man of War</a:t>
            </a:r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/>
              <a:t>Prudent in Matters</a:t>
            </a:r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/>
              <a:t>Comely</a:t>
            </a:r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smtClean="0"/>
              <a:t>Yahweh is With Him</a:t>
            </a:r>
            <a:endParaRPr lang="en-US" sz="20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endParaRPr lang="en-US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21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Jonathan and David</a:t>
            </a:r>
            <a:endParaRPr lang="en-AU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9766160"/>
              </p:ext>
            </p:extLst>
          </p:nvPr>
        </p:nvGraphicFramePr>
        <p:xfrm>
          <a:off x="503238" y="530225"/>
          <a:ext cx="8183562" cy="4853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1781"/>
                <a:gridCol w="4091781"/>
              </a:tblGrid>
              <a:tr h="4664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/>
                          <a:ea typeface="PMingLiU"/>
                          <a:cs typeface="Cordia New"/>
                        </a:rPr>
                        <a:t>Jonathan vs Philistines </a:t>
                      </a:r>
                      <a:r>
                        <a:rPr lang="en-AU" sz="20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1 Sam 14</a:t>
                      </a:r>
                      <a:endParaRPr lang="en-AU" sz="2000" dirty="0"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  <a:latin typeface="Calibri"/>
                          <a:ea typeface="PMingLiU"/>
                          <a:cs typeface="Cordia New"/>
                        </a:rPr>
                        <a:t>David vs Goliath </a:t>
                      </a:r>
                      <a:r>
                        <a:rPr lang="en-AU" sz="20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1 Sam 17</a:t>
                      </a:r>
                      <a:endParaRPr lang="en-AU" sz="2000" dirty="0">
                        <a:effectLst/>
                        <a:latin typeface="Calibri"/>
                        <a:ea typeface="PMingLiU"/>
                        <a:cs typeface="Cordia New"/>
                      </a:endParaRPr>
                    </a:p>
                  </a:txBody>
                  <a:tcPr marL="68196" marR="68196" marT="0" marB="0"/>
                </a:tc>
              </a:tr>
              <a:tr h="466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:6</a:t>
                      </a:r>
                      <a:r>
                        <a:rPr lang="en-AU" sz="1600" dirty="0">
                          <a:effectLst/>
                          <a:latin typeface="Calibri"/>
                          <a:ea typeface="PMingLiU"/>
                          <a:cs typeface="Cordia New"/>
                        </a:rPr>
                        <a:t> Go over to see the uncircumcised Philistines 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:26, 36</a:t>
                      </a:r>
                      <a:r>
                        <a:rPr lang="en-AU" sz="1600">
                          <a:effectLst/>
                          <a:latin typeface="Calibri"/>
                          <a:ea typeface="PMingLiU"/>
                          <a:cs typeface="Cordia New"/>
                        </a:rPr>
                        <a:t> Uncircumcised Philistine</a:t>
                      </a:r>
                    </a:p>
                  </a:txBody>
                  <a:tcPr marL="68196" marR="68196" marT="0" marB="0"/>
                </a:tc>
              </a:tr>
              <a:tr h="6847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:12</a:t>
                      </a:r>
                      <a:r>
                        <a:rPr lang="en-AU" sz="1600" dirty="0">
                          <a:effectLst/>
                          <a:latin typeface="Calibri"/>
                          <a:ea typeface="PMingLiU"/>
                          <a:cs typeface="Cordia New"/>
                        </a:rPr>
                        <a:t> come and see us and we will show you a thing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:44</a:t>
                      </a:r>
                      <a:r>
                        <a:rPr lang="en-AU" sz="1600">
                          <a:effectLst/>
                          <a:latin typeface="Calibri"/>
                          <a:ea typeface="PMingLiU"/>
                          <a:cs typeface="Cordia New"/>
                        </a:rPr>
                        <a:t> come to me, I will feed your flesh to fowl &amp; beasts</a:t>
                      </a:r>
                    </a:p>
                  </a:txBody>
                  <a:tcPr marL="68196" marR="68196" marT="0" marB="0"/>
                </a:tc>
              </a:tr>
              <a:tr h="466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:13</a:t>
                      </a:r>
                      <a:r>
                        <a:rPr lang="en-AU" sz="1600" dirty="0">
                          <a:effectLst/>
                          <a:latin typeface="Calibri"/>
                          <a:ea typeface="PMingLiU"/>
                          <a:cs typeface="Cordia New"/>
                        </a:rPr>
                        <a:t> Unafraid climbed up on hands and knees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:48</a:t>
                      </a:r>
                      <a:r>
                        <a:rPr lang="en-AU" sz="1600">
                          <a:effectLst/>
                          <a:latin typeface="Calibri"/>
                          <a:ea typeface="PMingLiU"/>
                          <a:cs typeface="Cordia New"/>
                        </a:rPr>
                        <a:t> David Hasted and Ran to meet the Philistine</a:t>
                      </a:r>
                    </a:p>
                  </a:txBody>
                  <a:tcPr marL="68196" marR="68196" marT="0" marB="0"/>
                </a:tc>
              </a:tr>
              <a:tr h="466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:13</a:t>
                      </a:r>
                      <a:r>
                        <a:rPr lang="en-AU" sz="1600">
                          <a:effectLst/>
                          <a:latin typeface="Calibri"/>
                          <a:ea typeface="PMingLiU"/>
                          <a:cs typeface="Cordia New"/>
                        </a:rPr>
                        <a:t> They fell before Jonathan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:49</a:t>
                      </a:r>
                      <a:r>
                        <a:rPr lang="en-AU" sz="1600">
                          <a:effectLst/>
                          <a:latin typeface="Calibri"/>
                          <a:ea typeface="PMingLiU"/>
                          <a:cs typeface="Cordia New"/>
                        </a:rPr>
                        <a:t> he fell upon his face before David</a:t>
                      </a:r>
                    </a:p>
                  </a:txBody>
                  <a:tcPr marL="68196" marR="68196" marT="0" marB="0"/>
                </a:tc>
              </a:tr>
              <a:tr h="466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:10</a:t>
                      </a:r>
                      <a:r>
                        <a:rPr lang="en-AU" sz="1600">
                          <a:effectLst/>
                          <a:latin typeface="Calibri"/>
                          <a:ea typeface="PMingLiU"/>
                          <a:cs typeface="Cordia New"/>
                        </a:rPr>
                        <a:t> Yahweh has delivered them into our hand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:47</a:t>
                      </a:r>
                      <a:r>
                        <a:rPr lang="en-AU" sz="1600">
                          <a:effectLst/>
                          <a:latin typeface="Calibri"/>
                          <a:ea typeface="PMingLiU"/>
                          <a:cs typeface="Cordia New"/>
                        </a:rPr>
                        <a:t> Yahweh will give you into our hands</a:t>
                      </a:r>
                    </a:p>
                  </a:txBody>
                  <a:tcPr marL="68196" marR="68196" marT="0" marB="0"/>
                </a:tc>
              </a:tr>
              <a:tr h="6847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:6</a:t>
                      </a:r>
                      <a:r>
                        <a:rPr lang="en-AU" sz="1600">
                          <a:effectLst/>
                          <a:latin typeface="Calibri"/>
                          <a:ea typeface="PMingLiU"/>
                          <a:cs typeface="Cordia New"/>
                        </a:rPr>
                        <a:t> No restraint, God saves by few or by many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 47 </a:t>
                      </a:r>
                      <a:r>
                        <a:rPr lang="en-AU" sz="1600">
                          <a:effectLst/>
                          <a:latin typeface="Calibri"/>
                          <a:ea typeface="PMingLiU"/>
                          <a:cs typeface="Cordia New"/>
                        </a:rPr>
                        <a:t>Yahweh saves not with sword and spear, the battle is Yahweh’s </a:t>
                      </a:r>
                    </a:p>
                  </a:txBody>
                  <a:tcPr marL="68196" marR="68196" marT="0" marB="0"/>
                </a:tc>
              </a:tr>
              <a:tr h="466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:12</a:t>
                      </a:r>
                      <a:r>
                        <a:rPr lang="en-AU" sz="1600">
                          <a:effectLst/>
                          <a:latin typeface="Calibri"/>
                          <a:ea typeface="PMingLiU"/>
                          <a:cs typeface="Cordia New"/>
                        </a:rPr>
                        <a:t> Delivered them into the hand of Israel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:46</a:t>
                      </a:r>
                      <a:r>
                        <a:rPr lang="en-AU" sz="1600">
                          <a:effectLst/>
                          <a:latin typeface="Calibri"/>
                          <a:ea typeface="PMingLiU"/>
                          <a:cs typeface="Cordia New"/>
                        </a:rPr>
                        <a:t> that all earth knows that God is in Israel</a:t>
                      </a:r>
                    </a:p>
                  </a:txBody>
                  <a:tcPr marL="68196" marR="68196" marT="0" marB="0"/>
                </a:tc>
              </a:tr>
              <a:tr h="6847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:22</a:t>
                      </a:r>
                      <a:r>
                        <a:rPr lang="en-AU" sz="1600">
                          <a:effectLst/>
                          <a:latin typeface="Calibri"/>
                          <a:ea typeface="PMingLiU"/>
                          <a:cs typeface="Cordia New"/>
                        </a:rPr>
                        <a:t> …they followed hard after them (philistines) in battle</a:t>
                      </a:r>
                    </a:p>
                  </a:txBody>
                  <a:tcPr marL="68196" marR="681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PMingLiU"/>
                          <a:cs typeface="Cordia New"/>
                        </a:rPr>
                        <a:t>:52</a:t>
                      </a:r>
                      <a:r>
                        <a:rPr lang="en-AU" sz="1600" dirty="0">
                          <a:effectLst/>
                          <a:latin typeface="Calibri"/>
                          <a:ea typeface="PMingLiU"/>
                          <a:cs typeface="Cordia New"/>
                        </a:rPr>
                        <a:t> Israel pursued the Philistines in Battle</a:t>
                      </a:r>
                    </a:p>
                  </a:txBody>
                  <a:tcPr marL="68196" marR="6819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3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5654</TotalTime>
  <Words>644</Words>
  <Application>Microsoft Office PowerPoint</Application>
  <PresentationFormat>On-screen Show (4:3)</PresentationFormat>
  <Paragraphs>145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Aspect</vt:lpstr>
      <vt:lpstr>Samuel</vt:lpstr>
      <vt:lpstr>Setting</vt:lpstr>
      <vt:lpstr>The Barren</vt:lpstr>
      <vt:lpstr>Duet 7:12</vt:lpstr>
      <vt:lpstr>Why the Temple?</vt:lpstr>
      <vt:lpstr>Saul</vt:lpstr>
      <vt:lpstr>Introduction to Saul</vt:lpstr>
      <vt:lpstr>Introduction to Saul</vt:lpstr>
      <vt:lpstr>Introduction to Saul</vt:lpstr>
      <vt:lpstr>Proverbs 6:34-35</vt:lpstr>
      <vt:lpstr>Saul and Jonathan</vt:lpstr>
      <vt:lpstr>Jonathan</vt:lpstr>
      <vt:lpstr>jonathan Character 19:1-6</vt:lpstr>
      <vt:lpstr> Interactions between Jonathan and David 1 Sam 20</vt:lpstr>
      <vt:lpstr> Interactions between Jonathan and David 23:16-18</vt:lpstr>
      <vt:lpstr>The type of Christ Phil 2:5-9</vt:lpstr>
      <vt:lpstr>David</vt:lpstr>
      <vt:lpstr>Introduction to David 1 Sam 16</vt:lpstr>
      <vt:lpstr>David’s Reputation 1 Sam 16:18</vt:lpstr>
      <vt:lpstr>Jonathan and David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Clover</dc:creator>
  <cp:lastModifiedBy>Jonathan Clover</cp:lastModifiedBy>
  <cp:revision>28</cp:revision>
  <dcterms:created xsi:type="dcterms:W3CDTF">2015-12-19T13:46:09Z</dcterms:created>
  <dcterms:modified xsi:type="dcterms:W3CDTF">2016-01-03T13:11:59Z</dcterms:modified>
</cp:coreProperties>
</file>