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28.jpg" ContentType="image/gif"/>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3"/>
  </p:notesMasterIdLst>
  <p:handoutMasterIdLst>
    <p:handoutMasterId r:id="rId34"/>
  </p:handoutMasterIdLst>
  <p:sldIdLst>
    <p:sldId id="256" r:id="rId2"/>
    <p:sldId id="273" r:id="rId3"/>
    <p:sldId id="274" r:id="rId4"/>
    <p:sldId id="257" r:id="rId5"/>
    <p:sldId id="263" r:id="rId6"/>
    <p:sldId id="264" r:id="rId7"/>
    <p:sldId id="275" r:id="rId8"/>
    <p:sldId id="259" r:id="rId9"/>
    <p:sldId id="276" r:id="rId10"/>
    <p:sldId id="277" r:id="rId11"/>
    <p:sldId id="265" r:id="rId12"/>
    <p:sldId id="267" r:id="rId13"/>
    <p:sldId id="278" r:id="rId14"/>
    <p:sldId id="266" r:id="rId15"/>
    <p:sldId id="279" r:id="rId16"/>
    <p:sldId id="268" r:id="rId17"/>
    <p:sldId id="280" r:id="rId18"/>
    <p:sldId id="283" r:id="rId19"/>
    <p:sldId id="269" r:id="rId20"/>
    <p:sldId id="284" r:id="rId21"/>
    <p:sldId id="270" r:id="rId22"/>
    <p:sldId id="285" r:id="rId23"/>
    <p:sldId id="286" r:id="rId24"/>
    <p:sldId id="271" r:id="rId25"/>
    <p:sldId id="290" r:id="rId26"/>
    <p:sldId id="292" r:id="rId27"/>
    <p:sldId id="291" r:id="rId28"/>
    <p:sldId id="287" r:id="rId29"/>
    <p:sldId id="272" r:id="rId30"/>
    <p:sldId id="289" r:id="rId31"/>
    <p:sldId id="288" r:id="rId32"/>
  </p:sldIdLst>
  <p:sldSz cx="12192000"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8" autoAdjust="0"/>
    <p:restoredTop sz="94660"/>
  </p:normalViewPr>
  <p:slideViewPr>
    <p:cSldViewPr snapToGrid="0">
      <p:cViewPr>
        <p:scale>
          <a:sx n="68" d="100"/>
          <a:sy n="68" d="100"/>
        </p:scale>
        <p:origin x="-132" y="-930"/>
      </p:cViewPr>
      <p:guideLst>
        <p:guide orient="horz" pos="2160"/>
        <p:guide pos="3840"/>
      </p:guideLst>
    </p:cSldViewPr>
  </p:slideViewPr>
  <p:notesTextViewPr>
    <p:cViewPr>
      <p:scale>
        <a:sx n="1" d="1"/>
        <a:sy n="1" d="1"/>
      </p:scale>
      <p:origin x="0" y="0"/>
    </p:cViewPr>
  </p:notesTextViewPr>
  <p:notesViewPr>
    <p:cSldViewPr snapToGrid="0">
      <p:cViewPr varScale="1">
        <p:scale>
          <a:sx n="74" d="100"/>
          <a:sy n="74" d="100"/>
        </p:scale>
        <p:origin x="1756"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7EF97C-1270-4863-857A-E8CB00F055F3}"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2C26F0D6-9AE8-47F6-A28E-C564334B6485}">
      <dgm:prSet/>
      <dgm:spPr/>
      <dgm:t>
        <a:bodyPr/>
        <a:lstStyle/>
        <a:p>
          <a:pPr rtl="0"/>
          <a:r>
            <a:rPr lang="en-US" dirty="0" smtClean="0"/>
            <a:t>6</a:t>
          </a:r>
          <a:r>
            <a:rPr lang="en-US" baseline="30000" dirty="0" smtClean="0"/>
            <a:t>th</a:t>
          </a:r>
          <a:r>
            <a:rPr lang="en-US" dirty="0" smtClean="0"/>
            <a:t> trumpet begins (Rev 9:13)</a:t>
          </a:r>
          <a:endParaRPr lang="en-AU" dirty="0"/>
        </a:p>
      </dgm:t>
    </dgm:pt>
    <dgm:pt modelId="{05C650FB-75AB-4A5F-BD85-13497046D964}" type="parTrans" cxnId="{74DE7ECE-073D-4E0D-A4CA-121168F86D24}">
      <dgm:prSet/>
      <dgm:spPr/>
      <dgm:t>
        <a:bodyPr/>
        <a:lstStyle/>
        <a:p>
          <a:endParaRPr lang="en-US"/>
        </a:p>
      </dgm:t>
    </dgm:pt>
    <dgm:pt modelId="{56621F7E-FFD8-4E4D-A1CA-CF44DE219A6E}" type="sibTrans" cxnId="{74DE7ECE-073D-4E0D-A4CA-121168F86D24}">
      <dgm:prSet/>
      <dgm:spPr/>
      <dgm:t>
        <a:bodyPr/>
        <a:lstStyle/>
        <a:p>
          <a:endParaRPr lang="en-US"/>
        </a:p>
      </dgm:t>
    </dgm:pt>
    <dgm:pt modelId="{2D749BF9-C196-4B9F-9BCF-DE4F9E521CA5}">
      <dgm:prSet/>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en-US" dirty="0" smtClean="0"/>
            <a:t>2</a:t>
          </a:r>
          <a:r>
            <a:rPr lang="en-US" baseline="30000" dirty="0" smtClean="0"/>
            <a:t>nd</a:t>
          </a:r>
          <a:r>
            <a:rPr lang="en-US" dirty="0" smtClean="0"/>
            <a:t> of 3 great earthquakes (Rev 11:13)</a:t>
          </a:r>
          <a:endParaRPr lang="en-AU" dirty="0" smtClean="0"/>
        </a:p>
      </dgm:t>
    </dgm:pt>
    <dgm:pt modelId="{45890118-66F5-4456-AA9F-B816CDD4DE2D}" type="parTrans" cxnId="{604FDF63-6C3D-4424-B2D6-76BD253088CE}">
      <dgm:prSet/>
      <dgm:spPr/>
      <dgm:t>
        <a:bodyPr/>
        <a:lstStyle/>
        <a:p>
          <a:endParaRPr lang="en-US"/>
        </a:p>
      </dgm:t>
    </dgm:pt>
    <dgm:pt modelId="{3A6106B6-EDD1-4463-8374-B3E6E0E06E4A}" type="sibTrans" cxnId="{604FDF63-6C3D-4424-B2D6-76BD253088CE}">
      <dgm:prSet/>
      <dgm:spPr/>
      <dgm:t>
        <a:bodyPr/>
        <a:lstStyle/>
        <a:p>
          <a:endParaRPr lang="en-US"/>
        </a:p>
      </dgm:t>
    </dgm:pt>
    <dgm:pt modelId="{A97207C0-2E13-43D0-B4A9-DC2CAE099C42}">
      <dgm:prSet/>
      <dgm:spPr/>
      <dgm:t>
        <a:bodyPr/>
        <a:lstStyle/>
        <a:p>
          <a:pPr rtl="0"/>
          <a:r>
            <a:rPr lang="en-AU" dirty="0" smtClean="0"/>
            <a:t>7</a:t>
          </a:r>
          <a:r>
            <a:rPr lang="en-AU" baseline="30000" dirty="0" smtClean="0"/>
            <a:t>th</a:t>
          </a:r>
          <a:r>
            <a:rPr lang="en-AU" dirty="0" smtClean="0"/>
            <a:t> trumpet sounds (Rev 11:15)</a:t>
          </a:r>
          <a:endParaRPr lang="en-AU" dirty="0"/>
        </a:p>
      </dgm:t>
    </dgm:pt>
    <dgm:pt modelId="{55A090BA-BC54-468E-971E-0AD9F62B598B}" type="parTrans" cxnId="{71E2A36E-CC16-474A-9316-4952748515D1}">
      <dgm:prSet/>
      <dgm:spPr/>
      <dgm:t>
        <a:bodyPr/>
        <a:lstStyle/>
        <a:p>
          <a:endParaRPr lang="en-US"/>
        </a:p>
      </dgm:t>
    </dgm:pt>
    <dgm:pt modelId="{C4F0D371-36B9-41F6-809F-EDC64EA6FAAC}" type="sibTrans" cxnId="{71E2A36E-CC16-474A-9316-4952748515D1}">
      <dgm:prSet/>
      <dgm:spPr/>
      <dgm:t>
        <a:bodyPr/>
        <a:lstStyle/>
        <a:p>
          <a:endParaRPr lang="en-US"/>
        </a:p>
      </dgm:t>
    </dgm:pt>
    <dgm:pt modelId="{5E4AF41F-2D02-4233-B52B-1CA3F4F6C6DE}">
      <dgm:prSet/>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en-US" dirty="0" smtClean="0"/>
            <a:t>Vials fill in details from 6</a:t>
          </a:r>
          <a:r>
            <a:rPr lang="en-US" baseline="30000" dirty="0" smtClean="0"/>
            <a:t>th</a:t>
          </a:r>
          <a:r>
            <a:rPr lang="en-US" dirty="0" smtClean="0"/>
            <a:t> trumpet</a:t>
          </a:r>
          <a:endParaRPr lang="en-AU" dirty="0"/>
        </a:p>
      </dgm:t>
    </dgm:pt>
    <dgm:pt modelId="{DD78C5B4-BA27-4235-9CFC-849E541E74A2}" type="parTrans" cxnId="{37BD9C56-FF0D-4F4B-BE9B-97C76B1E53A6}">
      <dgm:prSet/>
      <dgm:spPr/>
      <dgm:t>
        <a:bodyPr/>
        <a:lstStyle/>
        <a:p>
          <a:endParaRPr lang="en-US"/>
        </a:p>
      </dgm:t>
    </dgm:pt>
    <dgm:pt modelId="{61E593ED-CED2-4A2E-A4DF-D4C1F580F138}" type="sibTrans" cxnId="{37BD9C56-FF0D-4F4B-BE9B-97C76B1E53A6}">
      <dgm:prSet/>
      <dgm:spPr/>
      <dgm:t>
        <a:bodyPr/>
        <a:lstStyle/>
        <a:p>
          <a:endParaRPr lang="en-US"/>
        </a:p>
      </dgm:t>
    </dgm:pt>
    <dgm:pt modelId="{82B9E0EF-E825-4CD9-BF43-8376DF85CED2}" type="pres">
      <dgm:prSet presAssocID="{027EF97C-1270-4863-857A-E8CB00F055F3}" presName="Name0" presStyleCnt="0">
        <dgm:presLayoutVars>
          <dgm:chMax val="7"/>
          <dgm:dir/>
          <dgm:animLvl val="lvl"/>
          <dgm:resizeHandles val="exact"/>
        </dgm:presLayoutVars>
      </dgm:prSet>
      <dgm:spPr/>
      <dgm:t>
        <a:bodyPr/>
        <a:lstStyle/>
        <a:p>
          <a:endParaRPr lang="en-US"/>
        </a:p>
      </dgm:t>
    </dgm:pt>
    <dgm:pt modelId="{EC7B77FE-8163-40E4-A8B1-546FD9C038D8}" type="pres">
      <dgm:prSet presAssocID="{2C26F0D6-9AE8-47F6-A28E-C564334B6485}" presName="circle1" presStyleLbl="node1" presStyleIdx="0" presStyleCnt="4"/>
      <dgm:spPr/>
    </dgm:pt>
    <dgm:pt modelId="{225CC28D-A301-4FE8-8294-A04B884CF6B0}" type="pres">
      <dgm:prSet presAssocID="{2C26F0D6-9AE8-47F6-A28E-C564334B6485}" presName="space" presStyleCnt="0"/>
      <dgm:spPr/>
    </dgm:pt>
    <dgm:pt modelId="{99CA277B-C420-43DF-BD38-8AABB4AE18AC}" type="pres">
      <dgm:prSet presAssocID="{2C26F0D6-9AE8-47F6-A28E-C564334B6485}" presName="rect1" presStyleLbl="alignAcc1" presStyleIdx="0" presStyleCnt="4"/>
      <dgm:spPr/>
      <dgm:t>
        <a:bodyPr/>
        <a:lstStyle/>
        <a:p>
          <a:endParaRPr lang="en-US"/>
        </a:p>
      </dgm:t>
    </dgm:pt>
    <dgm:pt modelId="{8F0C2063-CBB5-447D-A3A9-0B407BC73F85}" type="pres">
      <dgm:prSet presAssocID="{2D749BF9-C196-4B9F-9BCF-DE4F9E521CA5}" presName="vertSpace2" presStyleLbl="node1" presStyleIdx="0" presStyleCnt="4"/>
      <dgm:spPr/>
    </dgm:pt>
    <dgm:pt modelId="{61E17E1D-E7C0-4096-933B-2DA9917DEEC4}" type="pres">
      <dgm:prSet presAssocID="{2D749BF9-C196-4B9F-9BCF-DE4F9E521CA5}" presName="circle2" presStyleLbl="node1" presStyleIdx="1" presStyleCnt="4"/>
      <dgm:spPr/>
    </dgm:pt>
    <dgm:pt modelId="{BC970B6C-C166-4461-8892-C1755EBCFF74}" type="pres">
      <dgm:prSet presAssocID="{2D749BF9-C196-4B9F-9BCF-DE4F9E521CA5}" presName="rect2" presStyleLbl="alignAcc1" presStyleIdx="1" presStyleCnt="4"/>
      <dgm:spPr/>
      <dgm:t>
        <a:bodyPr/>
        <a:lstStyle/>
        <a:p>
          <a:endParaRPr lang="en-US"/>
        </a:p>
      </dgm:t>
    </dgm:pt>
    <dgm:pt modelId="{90709CE7-AFE8-4397-997F-30B0B698D86C}" type="pres">
      <dgm:prSet presAssocID="{A97207C0-2E13-43D0-B4A9-DC2CAE099C42}" presName="vertSpace3" presStyleLbl="node1" presStyleIdx="1" presStyleCnt="4"/>
      <dgm:spPr/>
    </dgm:pt>
    <dgm:pt modelId="{BAF1655B-7899-47D6-B6D4-4C94F3C0B5DE}" type="pres">
      <dgm:prSet presAssocID="{A97207C0-2E13-43D0-B4A9-DC2CAE099C42}" presName="circle3" presStyleLbl="node1" presStyleIdx="2" presStyleCnt="4"/>
      <dgm:spPr/>
    </dgm:pt>
    <dgm:pt modelId="{94538F21-E19F-4C1E-BBFE-F1EAC9A18ADE}" type="pres">
      <dgm:prSet presAssocID="{A97207C0-2E13-43D0-B4A9-DC2CAE099C42}" presName="rect3" presStyleLbl="alignAcc1" presStyleIdx="2" presStyleCnt="4"/>
      <dgm:spPr/>
      <dgm:t>
        <a:bodyPr/>
        <a:lstStyle/>
        <a:p>
          <a:endParaRPr lang="en-US"/>
        </a:p>
      </dgm:t>
    </dgm:pt>
    <dgm:pt modelId="{32D73E67-3826-4719-ABC9-0783DCFBEE80}" type="pres">
      <dgm:prSet presAssocID="{5E4AF41F-2D02-4233-B52B-1CA3F4F6C6DE}" presName="vertSpace4" presStyleLbl="node1" presStyleIdx="2" presStyleCnt="4"/>
      <dgm:spPr/>
    </dgm:pt>
    <dgm:pt modelId="{E25B9B97-BD72-4E3C-AA78-CB1173CDD17E}" type="pres">
      <dgm:prSet presAssocID="{5E4AF41F-2D02-4233-B52B-1CA3F4F6C6DE}" presName="circle4" presStyleLbl="node1" presStyleIdx="3" presStyleCnt="4"/>
      <dgm:spPr/>
    </dgm:pt>
    <dgm:pt modelId="{7F9C6939-5977-45D5-BEBD-B340653C01F2}" type="pres">
      <dgm:prSet presAssocID="{5E4AF41F-2D02-4233-B52B-1CA3F4F6C6DE}" presName="rect4" presStyleLbl="alignAcc1" presStyleIdx="3" presStyleCnt="4"/>
      <dgm:spPr/>
      <dgm:t>
        <a:bodyPr/>
        <a:lstStyle/>
        <a:p>
          <a:endParaRPr lang="en-US"/>
        </a:p>
      </dgm:t>
    </dgm:pt>
    <dgm:pt modelId="{06ACCDEE-12C8-4A61-A5A4-3A5FBA2C1053}" type="pres">
      <dgm:prSet presAssocID="{2C26F0D6-9AE8-47F6-A28E-C564334B6485}" presName="rect1ParTxNoCh" presStyleLbl="alignAcc1" presStyleIdx="3" presStyleCnt="4">
        <dgm:presLayoutVars>
          <dgm:chMax val="1"/>
          <dgm:bulletEnabled val="1"/>
        </dgm:presLayoutVars>
      </dgm:prSet>
      <dgm:spPr/>
      <dgm:t>
        <a:bodyPr/>
        <a:lstStyle/>
        <a:p>
          <a:endParaRPr lang="en-US"/>
        </a:p>
      </dgm:t>
    </dgm:pt>
    <dgm:pt modelId="{C61F6DB8-5B54-420A-9012-4911F67C28F7}" type="pres">
      <dgm:prSet presAssocID="{2D749BF9-C196-4B9F-9BCF-DE4F9E521CA5}" presName="rect2ParTxNoCh" presStyleLbl="alignAcc1" presStyleIdx="3" presStyleCnt="4">
        <dgm:presLayoutVars>
          <dgm:chMax val="1"/>
          <dgm:bulletEnabled val="1"/>
        </dgm:presLayoutVars>
      </dgm:prSet>
      <dgm:spPr/>
      <dgm:t>
        <a:bodyPr/>
        <a:lstStyle/>
        <a:p>
          <a:endParaRPr lang="en-US"/>
        </a:p>
      </dgm:t>
    </dgm:pt>
    <dgm:pt modelId="{FB39A9A7-B2E3-4DDF-B017-A56FCB001694}" type="pres">
      <dgm:prSet presAssocID="{A97207C0-2E13-43D0-B4A9-DC2CAE099C42}" presName="rect3ParTxNoCh" presStyleLbl="alignAcc1" presStyleIdx="3" presStyleCnt="4">
        <dgm:presLayoutVars>
          <dgm:chMax val="1"/>
          <dgm:bulletEnabled val="1"/>
        </dgm:presLayoutVars>
      </dgm:prSet>
      <dgm:spPr/>
      <dgm:t>
        <a:bodyPr/>
        <a:lstStyle/>
        <a:p>
          <a:endParaRPr lang="en-US"/>
        </a:p>
      </dgm:t>
    </dgm:pt>
    <dgm:pt modelId="{D9885C4B-9EBB-4DED-8554-76D7FA30DB05}" type="pres">
      <dgm:prSet presAssocID="{5E4AF41F-2D02-4233-B52B-1CA3F4F6C6DE}" presName="rect4ParTxNoCh" presStyleLbl="alignAcc1" presStyleIdx="3" presStyleCnt="4">
        <dgm:presLayoutVars>
          <dgm:chMax val="1"/>
          <dgm:bulletEnabled val="1"/>
        </dgm:presLayoutVars>
      </dgm:prSet>
      <dgm:spPr/>
      <dgm:t>
        <a:bodyPr/>
        <a:lstStyle/>
        <a:p>
          <a:endParaRPr lang="en-US"/>
        </a:p>
      </dgm:t>
    </dgm:pt>
  </dgm:ptLst>
  <dgm:cxnLst>
    <dgm:cxn modelId="{516A22A3-FF56-45F8-9C76-1646398D7908}" type="presOf" srcId="{5E4AF41F-2D02-4233-B52B-1CA3F4F6C6DE}" destId="{D9885C4B-9EBB-4DED-8554-76D7FA30DB05}" srcOrd="1" destOrd="0" presId="urn:microsoft.com/office/officeart/2005/8/layout/target3"/>
    <dgm:cxn modelId="{74DE7ECE-073D-4E0D-A4CA-121168F86D24}" srcId="{027EF97C-1270-4863-857A-E8CB00F055F3}" destId="{2C26F0D6-9AE8-47F6-A28E-C564334B6485}" srcOrd="0" destOrd="0" parTransId="{05C650FB-75AB-4A5F-BD85-13497046D964}" sibTransId="{56621F7E-FFD8-4E4D-A1CA-CF44DE219A6E}"/>
    <dgm:cxn modelId="{37BD9C56-FF0D-4F4B-BE9B-97C76B1E53A6}" srcId="{027EF97C-1270-4863-857A-E8CB00F055F3}" destId="{5E4AF41F-2D02-4233-B52B-1CA3F4F6C6DE}" srcOrd="3" destOrd="0" parTransId="{DD78C5B4-BA27-4235-9CFC-849E541E74A2}" sibTransId="{61E593ED-CED2-4A2E-A4DF-D4C1F580F138}"/>
    <dgm:cxn modelId="{5A2DFD99-787C-488B-A207-A862904DBF93}" type="presOf" srcId="{027EF97C-1270-4863-857A-E8CB00F055F3}" destId="{82B9E0EF-E825-4CD9-BF43-8376DF85CED2}" srcOrd="0" destOrd="0" presId="urn:microsoft.com/office/officeart/2005/8/layout/target3"/>
    <dgm:cxn modelId="{6CB79944-271A-4F20-ABF8-908799E06C21}" type="presOf" srcId="{2C26F0D6-9AE8-47F6-A28E-C564334B6485}" destId="{06ACCDEE-12C8-4A61-A5A4-3A5FBA2C1053}" srcOrd="1" destOrd="0" presId="urn:microsoft.com/office/officeart/2005/8/layout/target3"/>
    <dgm:cxn modelId="{604FDF63-6C3D-4424-B2D6-76BD253088CE}" srcId="{027EF97C-1270-4863-857A-E8CB00F055F3}" destId="{2D749BF9-C196-4B9F-9BCF-DE4F9E521CA5}" srcOrd="1" destOrd="0" parTransId="{45890118-66F5-4456-AA9F-B816CDD4DE2D}" sibTransId="{3A6106B6-EDD1-4463-8374-B3E6E0E06E4A}"/>
    <dgm:cxn modelId="{13494540-5A07-4FC9-BE05-A2241FD4488F}" type="presOf" srcId="{5E4AF41F-2D02-4233-B52B-1CA3F4F6C6DE}" destId="{7F9C6939-5977-45D5-BEBD-B340653C01F2}" srcOrd="0" destOrd="0" presId="urn:microsoft.com/office/officeart/2005/8/layout/target3"/>
    <dgm:cxn modelId="{AD9C8945-B20C-43C6-A716-3B0867BCA479}" type="presOf" srcId="{A97207C0-2E13-43D0-B4A9-DC2CAE099C42}" destId="{FB39A9A7-B2E3-4DDF-B017-A56FCB001694}" srcOrd="1" destOrd="0" presId="urn:microsoft.com/office/officeart/2005/8/layout/target3"/>
    <dgm:cxn modelId="{AE4C08E6-989C-4AF0-B05E-A2444A70E4F4}" type="presOf" srcId="{2C26F0D6-9AE8-47F6-A28E-C564334B6485}" destId="{99CA277B-C420-43DF-BD38-8AABB4AE18AC}" srcOrd="0" destOrd="0" presId="urn:microsoft.com/office/officeart/2005/8/layout/target3"/>
    <dgm:cxn modelId="{8F1C64E9-575C-40C4-BD99-32ED0636AD35}" type="presOf" srcId="{A97207C0-2E13-43D0-B4A9-DC2CAE099C42}" destId="{94538F21-E19F-4C1E-BBFE-F1EAC9A18ADE}" srcOrd="0" destOrd="0" presId="urn:microsoft.com/office/officeart/2005/8/layout/target3"/>
    <dgm:cxn modelId="{29818C7D-8B13-4852-AFE6-DCA945302895}" type="presOf" srcId="{2D749BF9-C196-4B9F-9BCF-DE4F9E521CA5}" destId="{BC970B6C-C166-4461-8892-C1755EBCFF74}" srcOrd="0" destOrd="0" presId="urn:microsoft.com/office/officeart/2005/8/layout/target3"/>
    <dgm:cxn modelId="{1F9E4404-3EA9-4E2A-B610-AD6F4333DE84}" type="presOf" srcId="{2D749BF9-C196-4B9F-9BCF-DE4F9E521CA5}" destId="{C61F6DB8-5B54-420A-9012-4911F67C28F7}" srcOrd="1" destOrd="0" presId="urn:microsoft.com/office/officeart/2005/8/layout/target3"/>
    <dgm:cxn modelId="{71E2A36E-CC16-474A-9316-4952748515D1}" srcId="{027EF97C-1270-4863-857A-E8CB00F055F3}" destId="{A97207C0-2E13-43D0-B4A9-DC2CAE099C42}" srcOrd="2" destOrd="0" parTransId="{55A090BA-BC54-468E-971E-0AD9F62B598B}" sibTransId="{C4F0D371-36B9-41F6-809F-EDC64EA6FAAC}"/>
    <dgm:cxn modelId="{38AE75CD-CDC2-465E-9D47-D8B3ADB16E31}" type="presParOf" srcId="{82B9E0EF-E825-4CD9-BF43-8376DF85CED2}" destId="{EC7B77FE-8163-40E4-A8B1-546FD9C038D8}" srcOrd="0" destOrd="0" presId="urn:microsoft.com/office/officeart/2005/8/layout/target3"/>
    <dgm:cxn modelId="{04D717F7-733E-4581-859D-912CEB1247BC}" type="presParOf" srcId="{82B9E0EF-E825-4CD9-BF43-8376DF85CED2}" destId="{225CC28D-A301-4FE8-8294-A04B884CF6B0}" srcOrd="1" destOrd="0" presId="urn:microsoft.com/office/officeart/2005/8/layout/target3"/>
    <dgm:cxn modelId="{401CAC3C-2B26-4F00-B51D-1F3169AEBAE5}" type="presParOf" srcId="{82B9E0EF-E825-4CD9-BF43-8376DF85CED2}" destId="{99CA277B-C420-43DF-BD38-8AABB4AE18AC}" srcOrd="2" destOrd="0" presId="urn:microsoft.com/office/officeart/2005/8/layout/target3"/>
    <dgm:cxn modelId="{A73F657E-8698-426C-BA8B-AF81ADBAEEF5}" type="presParOf" srcId="{82B9E0EF-E825-4CD9-BF43-8376DF85CED2}" destId="{8F0C2063-CBB5-447D-A3A9-0B407BC73F85}" srcOrd="3" destOrd="0" presId="urn:microsoft.com/office/officeart/2005/8/layout/target3"/>
    <dgm:cxn modelId="{718A7C14-F19E-41AC-803E-F68741B684EA}" type="presParOf" srcId="{82B9E0EF-E825-4CD9-BF43-8376DF85CED2}" destId="{61E17E1D-E7C0-4096-933B-2DA9917DEEC4}" srcOrd="4" destOrd="0" presId="urn:microsoft.com/office/officeart/2005/8/layout/target3"/>
    <dgm:cxn modelId="{47ED4CA8-3280-417C-A907-86D5169EFA27}" type="presParOf" srcId="{82B9E0EF-E825-4CD9-BF43-8376DF85CED2}" destId="{BC970B6C-C166-4461-8892-C1755EBCFF74}" srcOrd="5" destOrd="0" presId="urn:microsoft.com/office/officeart/2005/8/layout/target3"/>
    <dgm:cxn modelId="{286FFDFF-5E80-4B58-8A9C-9E92589EDF36}" type="presParOf" srcId="{82B9E0EF-E825-4CD9-BF43-8376DF85CED2}" destId="{90709CE7-AFE8-4397-997F-30B0B698D86C}" srcOrd="6" destOrd="0" presId="urn:microsoft.com/office/officeart/2005/8/layout/target3"/>
    <dgm:cxn modelId="{F4016D05-0BE0-44F8-9146-8E34546BD2C0}" type="presParOf" srcId="{82B9E0EF-E825-4CD9-BF43-8376DF85CED2}" destId="{BAF1655B-7899-47D6-B6D4-4C94F3C0B5DE}" srcOrd="7" destOrd="0" presId="urn:microsoft.com/office/officeart/2005/8/layout/target3"/>
    <dgm:cxn modelId="{F8ADF5F6-0676-4A5A-BF5E-3C7D8DC78ABF}" type="presParOf" srcId="{82B9E0EF-E825-4CD9-BF43-8376DF85CED2}" destId="{94538F21-E19F-4C1E-BBFE-F1EAC9A18ADE}" srcOrd="8" destOrd="0" presId="urn:microsoft.com/office/officeart/2005/8/layout/target3"/>
    <dgm:cxn modelId="{5E2ADDAE-6346-4896-A2B5-8B401494C54E}" type="presParOf" srcId="{82B9E0EF-E825-4CD9-BF43-8376DF85CED2}" destId="{32D73E67-3826-4719-ABC9-0783DCFBEE80}" srcOrd="9" destOrd="0" presId="urn:microsoft.com/office/officeart/2005/8/layout/target3"/>
    <dgm:cxn modelId="{D7F8DD1E-101F-4295-A67B-7E139085AF6A}" type="presParOf" srcId="{82B9E0EF-E825-4CD9-BF43-8376DF85CED2}" destId="{E25B9B97-BD72-4E3C-AA78-CB1173CDD17E}" srcOrd="10" destOrd="0" presId="urn:microsoft.com/office/officeart/2005/8/layout/target3"/>
    <dgm:cxn modelId="{ACD97D68-05BD-4F60-B97B-C5985DCA4BA2}" type="presParOf" srcId="{82B9E0EF-E825-4CD9-BF43-8376DF85CED2}" destId="{7F9C6939-5977-45D5-BEBD-B340653C01F2}" srcOrd="11" destOrd="0" presId="urn:microsoft.com/office/officeart/2005/8/layout/target3"/>
    <dgm:cxn modelId="{0AC8A98A-8670-41E7-A4D2-31278B899D75}" type="presParOf" srcId="{82B9E0EF-E825-4CD9-BF43-8376DF85CED2}" destId="{06ACCDEE-12C8-4A61-A5A4-3A5FBA2C1053}" srcOrd="12" destOrd="0" presId="urn:microsoft.com/office/officeart/2005/8/layout/target3"/>
    <dgm:cxn modelId="{2E75083A-5275-4E14-85EB-DC903C6F826D}" type="presParOf" srcId="{82B9E0EF-E825-4CD9-BF43-8376DF85CED2}" destId="{C61F6DB8-5B54-420A-9012-4911F67C28F7}" srcOrd="13" destOrd="0" presId="urn:microsoft.com/office/officeart/2005/8/layout/target3"/>
    <dgm:cxn modelId="{7EC8BD04-6824-425B-B81D-A57F9EEE8209}" type="presParOf" srcId="{82B9E0EF-E825-4CD9-BF43-8376DF85CED2}" destId="{FB39A9A7-B2E3-4DDF-B017-A56FCB001694}" srcOrd="14" destOrd="0" presId="urn:microsoft.com/office/officeart/2005/8/layout/target3"/>
    <dgm:cxn modelId="{7D747C25-A532-4514-907A-94D9C0350280}" type="presParOf" srcId="{82B9E0EF-E825-4CD9-BF43-8376DF85CED2}" destId="{D9885C4B-9EBB-4DED-8554-76D7FA30DB05}" srcOrd="15" destOrd="0" presId="urn:microsoft.com/office/officeart/2005/8/layout/targe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B77FE-8163-40E4-A8B1-546FD9C038D8}">
      <dsp:nvSpPr>
        <dsp:cNvPr id="0" name=""/>
        <dsp:cNvSpPr/>
      </dsp:nvSpPr>
      <dsp:spPr>
        <a:xfrm>
          <a:off x="0" y="0"/>
          <a:ext cx="3395060" cy="3395060"/>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CA277B-C420-43DF-BD38-8AABB4AE18AC}">
      <dsp:nvSpPr>
        <dsp:cNvPr id="0" name=""/>
        <dsp:cNvSpPr/>
      </dsp:nvSpPr>
      <dsp:spPr>
        <a:xfrm>
          <a:off x="1697530" y="0"/>
          <a:ext cx="7916331" cy="339506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dirty="0" smtClean="0"/>
            <a:t>6</a:t>
          </a:r>
          <a:r>
            <a:rPr lang="en-US" sz="3200" kern="1200" baseline="30000" dirty="0" smtClean="0"/>
            <a:t>th</a:t>
          </a:r>
          <a:r>
            <a:rPr lang="en-US" sz="3200" kern="1200" dirty="0" smtClean="0"/>
            <a:t> trumpet begins (Rev 9:13)</a:t>
          </a:r>
          <a:endParaRPr lang="en-AU" sz="3200" kern="1200" dirty="0"/>
        </a:p>
      </dsp:txBody>
      <dsp:txXfrm>
        <a:off x="1697530" y="0"/>
        <a:ext cx="7916331" cy="721450"/>
      </dsp:txXfrm>
    </dsp:sp>
    <dsp:sp modelId="{61E17E1D-E7C0-4096-933B-2DA9917DEEC4}">
      <dsp:nvSpPr>
        <dsp:cNvPr id="0" name=""/>
        <dsp:cNvSpPr/>
      </dsp:nvSpPr>
      <dsp:spPr>
        <a:xfrm>
          <a:off x="445601" y="721450"/>
          <a:ext cx="2503856" cy="2503856"/>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970B6C-C166-4461-8892-C1755EBCFF74}">
      <dsp:nvSpPr>
        <dsp:cNvPr id="0" name=""/>
        <dsp:cNvSpPr/>
      </dsp:nvSpPr>
      <dsp:spPr>
        <a:xfrm>
          <a:off x="1697530" y="721450"/>
          <a:ext cx="7916331" cy="250385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kern="1200" dirty="0" smtClean="0"/>
            <a:t>2</a:t>
          </a:r>
          <a:r>
            <a:rPr lang="en-US" sz="3200" kern="1200" baseline="30000" dirty="0" smtClean="0"/>
            <a:t>nd</a:t>
          </a:r>
          <a:r>
            <a:rPr lang="en-US" sz="3200" kern="1200" dirty="0" smtClean="0"/>
            <a:t> of 3 great earthquakes (Rev 11:13)</a:t>
          </a:r>
          <a:endParaRPr lang="en-AU" sz="3200" kern="1200" dirty="0" smtClean="0"/>
        </a:p>
      </dsp:txBody>
      <dsp:txXfrm>
        <a:off x="1697530" y="721450"/>
        <a:ext cx="7916331" cy="721450"/>
      </dsp:txXfrm>
    </dsp:sp>
    <dsp:sp modelId="{BAF1655B-7899-47D6-B6D4-4C94F3C0B5DE}">
      <dsp:nvSpPr>
        <dsp:cNvPr id="0" name=""/>
        <dsp:cNvSpPr/>
      </dsp:nvSpPr>
      <dsp:spPr>
        <a:xfrm>
          <a:off x="891203" y="1442900"/>
          <a:ext cx="1612653" cy="1612653"/>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538F21-E19F-4C1E-BBFE-F1EAC9A18ADE}">
      <dsp:nvSpPr>
        <dsp:cNvPr id="0" name=""/>
        <dsp:cNvSpPr/>
      </dsp:nvSpPr>
      <dsp:spPr>
        <a:xfrm>
          <a:off x="1697530" y="1442900"/>
          <a:ext cx="7916331" cy="161265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AU" sz="3200" kern="1200" dirty="0" smtClean="0"/>
            <a:t>7</a:t>
          </a:r>
          <a:r>
            <a:rPr lang="en-AU" sz="3200" kern="1200" baseline="30000" dirty="0" smtClean="0"/>
            <a:t>th</a:t>
          </a:r>
          <a:r>
            <a:rPr lang="en-AU" sz="3200" kern="1200" dirty="0" smtClean="0"/>
            <a:t> trumpet sounds (Rev 11:15)</a:t>
          </a:r>
          <a:endParaRPr lang="en-AU" sz="3200" kern="1200" dirty="0"/>
        </a:p>
      </dsp:txBody>
      <dsp:txXfrm>
        <a:off x="1697530" y="1442900"/>
        <a:ext cx="7916331" cy="721450"/>
      </dsp:txXfrm>
    </dsp:sp>
    <dsp:sp modelId="{E25B9B97-BD72-4E3C-AA78-CB1173CDD17E}">
      <dsp:nvSpPr>
        <dsp:cNvPr id="0" name=""/>
        <dsp:cNvSpPr/>
      </dsp:nvSpPr>
      <dsp:spPr>
        <a:xfrm>
          <a:off x="1336804" y="2164350"/>
          <a:ext cx="721450" cy="721450"/>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9C6939-5977-45D5-BEBD-B340653C01F2}">
      <dsp:nvSpPr>
        <dsp:cNvPr id="0" name=""/>
        <dsp:cNvSpPr/>
      </dsp:nvSpPr>
      <dsp:spPr>
        <a:xfrm>
          <a:off x="1697530" y="2164350"/>
          <a:ext cx="7916331" cy="7214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kern="1200" dirty="0" smtClean="0"/>
            <a:t>Vials fill in details from 6</a:t>
          </a:r>
          <a:r>
            <a:rPr lang="en-US" sz="3200" kern="1200" baseline="30000" dirty="0" smtClean="0"/>
            <a:t>th</a:t>
          </a:r>
          <a:r>
            <a:rPr lang="en-US" sz="3200" kern="1200" dirty="0" smtClean="0"/>
            <a:t> trumpet</a:t>
          </a:r>
          <a:endParaRPr lang="en-AU" sz="3200" kern="1200" dirty="0"/>
        </a:p>
      </dsp:txBody>
      <dsp:txXfrm>
        <a:off x="1697530" y="2164350"/>
        <a:ext cx="7916331" cy="721450"/>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CAECB31B-17FF-46BF-BEEB-AA4425314961}" type="datetimeFigureOut">
              <a:rPr lang="en-AU" smtClean="0"/>
              <a:t>10/02/2016</a:t>
            </a:fld>
            <a:endParaRPr lang="en-AU"/>
          </a:p>
        </p:txBody>
      </p:sp>
      <p:sp>
        <p:nvSpPr>
          <p:cNvPr id="4" name="Footer Placeholder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47ADB927-A6B8-4DC3-BA6D-39D0567F6247}" type="slidenum">
              <a:rPr lang="en-AU" smtClean="0"/>
              <a:t>‹#›</a:t>
            </a:fld>
            <a:endParaRPr lang="en-AU"/>
          </a:p>
        </p:txBody>
      </p:sp>
    </p:spTree>
    <p:extLst>
      <p:ext uri="{BB962C8B-B14F-4D97-AF65-F5344CB8AC3E}">
        <p14:creationId xmlns:p14="http://schemas.microsoft.com/office/powerpoint/2010/main" val="32518654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35FF2964-149D-47F9-B83F-DB2C10F28F9E}" type="datetimeFigureOut">
              <a:rPr lang="en-AU" smtClean="0"/>
              <a:t>10/02/2016</a:t>
            </a:fld>
            <a:endParaRPr lang="en-AU"/>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3F4B789B-BA6B-437D-81FE-0702B4927862}" type="slidenum">
              <a:rPr lang="en-AU" smtClean="0"/>
              <a:t>‹#›</a:t>
            </a:fld>
            <a:endParaRPr lang="en-AU"/>
          </a:p>
        </p:txBody>
      </p:sp>
    </p:spTree>
    <p:extLst>
      <p:ext uri="{BB962C8B-B14F-4D97-AF65-F5344CB8AC3E}">
        <p14:creationId xmlns:p14="http://schemas.microsoft.com/office/powerpoint/2010/main" val="768458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n.wikipedia.org/wiki/Francis_II_of_the_Holy_Roman_Empire"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en.wikipedia.org/wiki/Battle_of_Austerlitz" TargetMode="External"/><Relationship Id="rId4" Type="http://schemas.openxmlformats.org/officeDocument/2006/relationships/hyperlink" Target="https://en.wikipedia.org/wiki/Napoleon_I_of_France"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Hymns : 273, 291</a:t>
            </a:r>
          </a:p>
          <a:p>
            <a:r>
              <a:rPr lang="en-AU" dirty="0" smtClean="0"/>
              <a:t>Read : Rev 15:5</a:t>
            </a:r>
            <a:r>
              <a:rPr lang="en-AU" baseline="0" dirty="0" smtClean="0"/>
              <a:t> to 16:14</a:t>
            </a:r>
          </a:p>
          <a:p>
            <a:endParaRPr lang="en-AU" baseline="0" dirty="0" smtClean="0"/>
          </a:p>
          <a:p>
            <a:r>
              <a:rPr lang="en-AU" baseline="0" dirty="0" smtClean="0"/>
              <a:t>History &amp; prophecy month at Enfield!</a:t>
            </a:r>
          </a:p>
          <a:p>
            <a:pPr marL="171450" indent="-171450">
              <a:buFont typeface="Arial" panose="020B0604020202020204" pitchFamily="34" charset="0"/>
              <a:buChar char="•"/>
            </a:pPr>
            <a:r>
              <a:rPr lang="en-AU" baseline="0" dirty="0" smtClean="0"/>
              <a:t>Des </a:t>
            </a:r>
            <a:r>
              <a:rPr lang="en-AU" baseline="0" dirty="0" err="1" smtClean="0"/>
              <a:t>Manser</a:t>
            </a:r>
            <a:r>
              <a:rPr lang="en-AU" baseline="0" dirty="0" smtClean="0"/>
              <a:t> last week on Dan 11, king of the north</a:t>
            </a:r>
          </a:p>
          <a:p>
            <a:pPr marL="171450" indent="-171450">
              <a:buFont typeface="Arial" panose="020B0604020202020204" pitchFamily="34" charset="0"/>
              <a:buChar char="•"/>
            </a:pPr>
            <a:r>
              <a:rPr lang="en-AU" baseline="0" dirty="0" smtClean="0"/>
              <a:t>Beginning Saturday, special effort with Neville Clark on revelation ‘things which must shortly come to pass’</a:t>
            </a:r>
          </a:p>
          <a:p>
            <a:pPr marL="171450" indent="-171450">
              <a:buFont typeface="Arial" panose="020B0604020202020204" pitchFamily="34" charset="0"/>
              <a:buChar char="•"/>
            </a:pPr>
            <a:r>
              <a:rPr lang="en-AU" baseline="0" dirty="0" smtClean="0"/>
              <a:t>This class intended to be an introduction to what Neville is going to deal with – looking at the first 5 (&amp;1/2) vials</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1</a:t>
            </a:fld>
            <a:endParaRPr lang="en-AU"/>
          </a:p>
        </p:txBody>
      </p:sp>
    </p:spTree>
    <p:extLst>
      <p:ext uri="{BB962C8B-B14F-4D97-AF65-F5344CB8AC3E}">
        <p14:creationId xmlns:p14="http://schemas.microsoft.com/office/powerpoint/2010/main" val="1751566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What are the vials? (or</a:t>
            </a:r>
            <a:r>
              <a:rPr lang="en-AU" baseline="0" dirty="0" smtClean="0"/>
              <a:t> at least the first 4 vials) – they are god’s judgements on catholic Europe</a:t>
            </a:r>
          </a:p>
          <a:p>
            <a:r>
              <a:rPr lang="en-AU" baseline="0" dirty="0" smtClean="0"/>
              <a:t>A bit of historical background first.  How do things look at the beginning of the vials in 1789?</a:t>
            </a:r>
          </a:p>
          <a:p>
            <a:pPr marL="171450" indent="-171450">
              <a:buFont typeface="Arial" panose="020B0604020202020204" pitchFamily="34" charset="0"/>
              <a:buChar char="•"/>
            </a:pPr>
            <a:r>
              <a:rPr lang="en-AU" baseline="0" dirty="0" smtClean="0"/>
              <a:t>Europe is very catholic – reformation has been going for 300 odd years, taken root in England &amp; has some influence in </a:t>
            </a:r>
            <a:r>
              <a:rPr lang="en-AU" baseline="0" dirty="0" err="1" smtClean="0"/>
              <a:t>nthn</a:t>
            </a:r>
            <a:r>
              <a:rPr lang="en-AU" baseline="0" dirty="0" smtClean="0"/>
              <a:t> </a:t>
            </a:r>
            <a:r>
              <a:rPr lang="en-AU" baseline="0" dirty="0" err="1" smtClean="0"/>
              <a:t>german</a:t>
            </a:r>
            <a:r>
              <a:rPr lang="en-AU" baseline="0" dirty="0" smtClean="0"/>
              <a:t> states</a:t>
            </a:r>
          </a:p>
          <a:p>
            <a:pPr marL="171450" indent="-171450">
              <a:buFont typeface="Arial" panose="020B0604020202020204" pitchFamily="34" charset="0"/>
              <a:buChar char="•"/>
            </a:pPr>
            <a:r>
              <a:rPr lang="en-AU" baseline="0" dirty="0" smtClean="0"/>
              <a:t>Important players for tonight: papal states, holy roman empire, </a:t>
            </a:r>
            <a:r>
              <a:rPr lang="en-AU" baseline="0" dirty="0" err="1" smtClean="0"/>
              <a:t>france</a:t>
            </a:r>
            <a:r>
              <a:rPr lang="en-AU" baseline="0" dirty="0" smtClean="0"/>
              <a:t>, </a:t>
            </a:r>
            <a:r>
              <a:rPr lang="en-AU" baseline="0" dirty="0" err="1" smtClean="0"/>
              <a:t>spain</a:t>
            </a:r>
            <a:r>
              <a:rPr lang="en-AU" baseline="0" dirty="0" smtClean="0"/>
              <a:t> &amp; Portugal</a:t>
            </a:r>
          </a:p>
          <a:p>
            <a:pPr marL="171450" indent="-171450">
              <a:buFont typeface="Arial" panose="020B0604020202020204" pitchFamily="34" charset="0"/>
              <a:buChar char="•"/>
            </a:pPr>
            <a:r>
              <a:rPr lang="en-AU" baseline="0" dirty="0" smtClean="0"/>
              <a:t>Non catholic players: England (Anglican), Russia (orthodox), Ottoman (</a:t>
            </a:r>
            <a:r>
              <a:rPr lang="en-AU" baseline="0" dirty="0" err="1" smtClean="0"/>
              <a:t>muslim</a:t>
            </a:r>
            <a:r>
              <a:rPr lang="en-AU" baseline="0" dirty="0" smtClean="0"/>
              <a:t>) </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2</a:t>
            </a:fld>
            <a:endParaRPr lang="en-AU"/>
          </a:p>
        </p:txBody>
      </p:sp>
    </p:spTree>
    <p:extLst>
      <p:ext uri="{BB962C8B-B14F-4D97-AF65-F5344CB8AC3E}">
        <p14:creationId xmlns:p14="http://schemas.microsoft.com/office/powerpoint/2010/main" val="2842772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Treaty</a:t>
            </a:r>
            <a:r>
              <a:rPr lang="en-AU" baseline="0" dirty="0" smtClean="0"/>
              <a:t> of Tordesillas (no a delicious Mexican dish)  - arranged by pope in 1494, treaty split world into colonial opportunities for </a:t>
            </a:r>
            <a:r>
              <a:rPr lang="en-AU" baseline="0" dirty="0" err="1" smtClean="0"/>
              <a:t>spain</a:t>
            </a:r>
            <a:r>
              <a:rPr lang="en-AU" baseline="0" dirty="0" smtClean="0"/>
              <a:t> &amp; Portugal.  Pope drew a line on the map from nth pole to </a:t>
            </a:r>
            <a:r>
              <a:rPr lang="en-AU" baseline="0" dirty="0" err="1" smtClean="0"/>
              <a:t>sth</a:t>
            </a:r>
            <a:r>
              <a:rPr lang="en-AU" baseline="0" dirty="0" smtClean="0"/>
              <a:t> pole – west of that line </a:t>
            </a:r>
            <a:r>
              <a:rPr lang="en-AU" baseline="0" dirty="0" err="1" smtClean="0"/>
              <a:t>spain</a:t>
            </a:r>
            <a:r>
              <a:rPr lang="en-AU" baseline="0" dirty="0" smtClean="0"/>
              <a:t> was allowed to colonise, eat of that line was all </a:t>
            </a:r>
            <a:r>
              <a:rPr lang="en-AU" baseline="0" dirty="0" err="1" smtClean="0"/>
              <a:t>portugals</a:t>
            </a:r>
            <a:r>
              <a:rPr lang="en-AU" baseline="0" dirty="0" smtClean="0"/>
              <a:t>.  Hence brazil was Portuguese – still peak Portuguese today, rest of the Americas was </a:t>
            </a:r>
            <a:r>
              <a:rPr lang="en-AU" baseline="0" dirty="0" err="1" smtClean="0"/>
              <a:t>spains</a:t>
            </a:r>
            <a:r>
              <a:rPr lang="en-AU" baseline="0" dirty="0" smtClean="0"/>
              <a:t> – all the green part up the west coast of </a:t>
            </a:r>
            <a:r>
              <a:rPr lang="en-AU" baseline="0" dirty="0" err="1" smtClean="0"/>
              <a:t>sth</a:t>
            </a:r>
            <a:r>
              <a:rPr lang="en-AU" baseline="0" dirty="0" smtClean="0"/>
              <a:t> &amp; nth </a:t>
            </a:r>
            <a:r>
              <a:rPr lang="en-AU" baseline="0" dirty="0" err="1" smtClean="0"/>
              <a:t>america</a:t>
            </a:r>
            <a:endParaRPr lang="en-AU" baseline="0" dirty="0" smtClean="0"/>
          </a:p>
          <a:p>
            <a:r>
              <a:rPr lang="en-AU" baseline="0" dirty="0" smtClean="0"/>
              <a:t>American colonies bringing huge wealth to </a:t>
            </a:r>
            <a:r>
              <a:rPr lang="en-AU" baseline="0" dirty="0" err="1" smtClean="0"/>
              <a:t>spain</a:t>
            </a:r>
            <a:r>
              <a:rPr lang="en-AU" baseline="0" dirty="0" smtClean="0"/>
              <a:t> &amp; Portugal who were staunchly catholic</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3</a:t>
            </a:fld>
            <a:endParaRPr lang="en-AU"/>
          </a:p>
        </p:txBody>
      </p:sp>
    </p:spTree>
    <p:extLst>
      <p:ext uri="{BB962C8B-B14F-4D97-AF65-F5344CB8AC3E}">
        <p14:creationId xmlns:p14="http://schemas.microsoft.com/office/powerpoint/2010/main" val="4183848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Started by Charlemagne (French for Charles the great) (note the huge cross on his crown)</a:t>
            </a:r>
          </a:p>
          <a:p>
            <a:r>
              <a:rPr lang="en-AU" baseline="0" dirty="0" smtClean="0"/>
              <a:t>Crowned emperor by the pope on Xmas day 800 (or 799).  There hadn’t been an ‘emperor’ in the western roman empire for over 300 years</a:t>
            </a:r>
          </a:p>
          <a:p>
            <a:r>
              <a:rPr lang="en-AU" baseline="0" dirty="0" smtClean="0"/>
              <a:t>Was the military support for the pope for 1000 years.  Think of Daniel’s image – 2 roman legs of iron – pope = religious leg, HRE = military support</a:t>
            </a:r>
          </a:p>
          <a:p>
            <a:r>
              <a:rPr lang="en-AU" baseline="0" dirty="0" smtClean="0"/>
              <a:t>Kept the pope politically powerful (even though he had little/no land to actually rule over)  for 1000 years.  Think of Henry VIII trying to divorce poor old Catherine of Aragon, really struggled to do it without the Pope’s say so.  Little/No land, but enormous power thanks to the support of the HRE</a:t>
            </a:r>
          </a:p>
          <a:p>
            <a:r>
              <a:rPr lang="en-AU" baseline="0" dirty="0" smtClean="0"/>
              <a:t>Pope for his part, lent his religious / political support to the HRE- gave it credibility</a:t>
            </a:r>
          </a:p>
          <a:p>
            <a:r>
              <a:rPr lang="en-AU" baseline="0" dirty="0" smtClean="0"/>
              <a:t>Important to God that both these aspects of Rome be judged</a:t>
            </a:r>
          </a:p>
        </p:txBody>
      </p:sp>
      <p:sp>
        <p:nvSpPr>
          <p:cNvPr id="4" name="Slide Number Placeholder 3"/>
          <p:cNvSpPr>
            <a:spLocks noGrp="1"/>
          </p:cNvSpPr>
          <p:nvPr>
            <p:ph type="sldNum" sz="quarter" idx="10"/>
          </p:nvPr>
        </p:nvSpPr>
        <p:spPr/>
        <p:txBody>
          <a:bodyPr/>
          <a:lstStyle/>
          <a:p>
            <a:fld id="{3F4B789B-BA6B-437D-81FE-0702B4927862}" type="slidenum">
              <a:rPr lang="en-AU" smtClean="0"/>
              <a:t>4</a:t>
            </a:fld>
            <a:endParaRPr lang="en-AU"/>
          </a:p>
        </p:txBody>
      </p:sp>
    </p:spTree>
    <p:extLst>
      <p:ext uri="{BB962C8B-B14F-4D97-AF65-F5344CB8AC3E}">
        <p14:creationId xmlns:p14="http://schemas.microsoft.com/office/powerpoint/2010/main" val="2413476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843 – Charlemagne’s empire split into 3rds</a:t>
            </a:r>
          </a:p>
          <a:p>
            <a:r>
              <a:rPr lang="en-AU" dirty="0" smtClean="0"/>
              <a:t>Title of holy roman emperor first went to the western third (French) – to Charles the Bald</a:t>
            </a:r>
          </a:p>
          <a:p>
            <a:r>
              <a:rPr lang="en-AU" dirty="0" smtClean="0"/>
              <a:t>Later to Charles the fat in the eastern third (AD 881) (wide variety of </a:t>
            </a:r>
            <a:r>
              <a:rPr lang="en-AU" dirty="0" err="1" smtClean="0"/>
              <a:t>charle’s</a:t>
            </a:r>
            <a:r>
              <a:rPr lang="en-AU" dirty="0" smtClean="0"/>
              <a:t>)</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5</a:t>
            </a:fld>
            <a:endParaRPr lang="en-AU"/>
          </a:p>
        </p:txBody>
      </p:sp>
    </p:spTree>
    <p:extLst>
      <p:ext uri="{BB962C8B-B14F-4D97-AF65-F5344CB8AC3E}">
        <p14:creationId xmlns:p14="http://schemas.microsoft.com/office/powerpoint/2010/main" val="2419727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Voltaire’s</a:t>
            </a:r>
            <a:r>
              <a:rPr lang="en-AU" baseline="0" dirty="0" smtClean="0"/>
              <a:t> joke</a:t>
            </a:r>
            <a:r>
              <a:rPr lang="en-AU" dirty="0" smtClean="0"/>
              <a:t> – neither holy, nor roman,</a:t>
            </a:r>
            <a:r>
              <a:rPr lang="en-AU" baseline="0" dirty="0" smtClean="0"/>
              <a:t> nor an empire</a:t>
            </a:r>
          </a:p>
          <a:p>
            <a:r>
              <a:rPr lang="en-AU" dirty="0" smtClean="0"/>
              <a:t>By the time</a:t>
            </a:r>
            <a:r>
              <a:rPr lang="en-AU" baseline="0" dirty="0" smtClean="0"/>
              <a:t> </a:t>
            </a:r>
            <a:r>
              <a:rPr lang="en-AU" dirty="0" smtClean="0"/>
              <a:t>of the seals, the HRE had been reduced to essentially Austria and Prussia &amp; some smaller </a:t>
            </a:r>
            <a:r>
              <a:rPr lang="en-AU" dirty="0" err="1" smtClean="0"/>
              <a:t>german</a:t>
            </a:r>
            <a:r>
              <a:rPr lang="en-AU" dirty="0" smtClean="0"/>
              <a:t> states (no Germany as yet)</a:t>
            </a:r>
          </a:p>
          <a:p>
            <a:r>
              <a:rPr lang="en-AU" dirty="0" smtClean="0"/>
              <a:t>Emperor of the HRE was elected from amongst the kings &amp; princes of the various independent </a:t>
            </a:r>
            <a:r>
              <a:rPr lang="en-AU" dirty="0" err="1" smtClean="0"/>
              <a:t>german</a:t>
            </a:r>
            <a:r>
              <a:rPr lang="en-AU" dirty="0" smtClean="0"/>
              <a:t> states</a:t>
            </a:r>
          </a:p>
          <a:p>
            <a:r>
              <a:rPr lang="en-AU" dirty="0" smtClean="0">
                <a:effectLst/>
              </a:rPr>
              <a:t>The empire was dissolved on 6 August 1806, when the last Holy Roman Emperor </a:t>
            </a:r>
            <a:r>
              <a:rPr lang="en-AU" dirty="0" smtClean="0">
                <a:effectLst/>
                <a:hlinkClick r:id="rId3" tooltip="Francis II of the Holy Roman Empire"/>
              </a:rPr>
              <a:t>Francis II</a:t>
            </a:r>
            <a:r>
              <a:rPr lang="en-AU" dirty="0" smtClean="0">
                <a:effectLst/>
              </a:rPr>
              <a:t> (from 1804, Emperor Francis I of Austria) abdicated, following a military defeat by the French under </a:t>
            </a:r>
            <a:r>
              <a:rPr lang="en-AU" dirty="0" smtClean="0">
                <a:effectLst/>
                <a:hlinkClick r:id="rId4" tooltip="Napoleon I of France"/>
              </a:rPr>
              <a:t>Napoleon</a:t>
            </a:r>
            <a:r>
              <a:rPr lang="en-AU" dirty="0" smtClean="0">
                <a:effectLst/>
              </a:rPr>
              <a:t> at </a:t>
            </a:r>
            <a:r>
              <a:rPr lang="en-AU" dirty="0" smtClean="0">
                <a:effectLst/>
                <a:hlinkClick r:id="rId5" tooltip="Battle of Austerlitz"/>
              </a:rPr>
              <a:t>Austerlitz</a:t>
            </a:r>
            <a:r>
              <a:rPr lang="en-AU" dirty="0" smtClean="0">
                <a:effectLst/>
              </a:rPr>
              <a:t>  - more of this later</a:t>
            </a:r>
          </a:p>
          <a:p>
            <a:r>
              <a:rPr lang="en-AU" dirty="0" smtClean="0">
                <a:effectLst/>
              </a:rPr>
              <a:t>Key – 1000 years of muscle</a:t>
            </a:r>
            <a:r>
              <a:rPr lang="en-AU" baseline="0" dirty="0" smtClean="0">
                <a:effectLst/>
              </a:rPr>
              <a:t> for</a:t>
            </a:r>
            <a:r>
              <a:rPr lang="en-AU" dirty="0" smtClean="0">
                <a:effectLst/>
              </a:rPr>
              <a:t> the pope, the catholic church.</a:t>
            </a:r>
            <a:r>
              <a:rPr lang="en-AU" baseline="0" dirty="0" smtClean="0">
                <a:effectLst/>
              </a:rPr>
              <a:t>  About to feel God’s judgements for their support</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6</a:t>
            </a:fld>
            <a:endParaRPr lang="en-AU"/>
          </a:p>
        </p:txBody>
      </p:sp>
    </p:spTree>
    <p:extLst>
      <p:ext uri="{BB962C8B-B14F-4D97-AF65-F5344CB8AC3E}">
        <p14:creationId xmlns:p14="http://schemas.microsoft.com/office/powerpoint/2010/main" val="1677022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What about the Papal States – where did they come from?</a:t>
            </a:r>
          </a:p>
          <a:p>
            <a:r>
              <a:rPr lang="en-AU" dirty="0" smtClean="0"/>
              <a:t>Established by Charlemagne’s father (Pepin the short)</a:t>
            </a:r>
            <a:r>
              <a:rPr lang="en-AU" baseline="0" dirty="0" smtClean="0"/>
              <a:t> when he defeated the </a:t>
            </a:r>
            <a:r>
              <a:rPr lang="en-AU" baseline="0" dirty="0" err="1" smtClean="0"/>
              <a:t>Lombards</a:t>
            </a:r>
            <a:r>
              <a:rPr lang="en-AU" baseline="0" dirty="0" smtClean="0"/>
              <a:t> in 754-756 and donated the land he conquered to the Pope (called the Donation of Pepin – rather large donation, perhaps he needed the tax deduction)</a:t>
            </a:r>
          </a:p>
          <a:p>
            <a:r>
              <a:rPr lang="en-AU" baseline="0" dirty="0" smtClean="0"/>
              <a:t>Land varied over years but essentially a corridor of land in Italy between Ravenna and the north &amp; Rome in the south</a:t>
            </a:r>
          </a:p>
          <a:p>
            <a:r>
              <a:rPr lang="en-AU" baseline="0" dirty="0" smtClean="0"/>
              <a:t>Gave the Pope ‘temporal’ power – (temporal = worldly, not just religious or spiritual) </a:t>
            </a:r>
            <a:r>
              <a:rPr lang="en-AU" baseline="0" dirty="0" err="1" smtClean="0"/>
              <a:t>ie</a:t>
            </a:r>
            <a:r>
              <a:rPr lang="en-AU" baseline="0" dirty="0" smtClean="0"/>
              <a:t> not just religious / moral authority, but actually made him a king over his own land (which he in in the Vatican today).  Not a particularly powerful king – always asking the HRE to fight his battles for him</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7</a:t>
            </a:fld>
            <a:endParaRPr lang="en-AU"/>
          </a:p>
        </p:txBody>
      </p:sp>
    </p:spTree>
    <p:extLst>
      <p:ext uri="{BB962C8B-B14F-4D97-AF65-F5344CB8AC3E}">
        <p14:creationId xmlns:p14="http://schemas.microsoft.com/office/powerpoint/2010/main" val="2958977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Not catholic – important</a:t>
            </a:r>
            <a:r>
              <a:rPr lang="en-AU" baseline="0" dirty="0" smtClean="0"/>
              <a:t> when the 6</a:t>
            </a:r>
            <a:r>
              <a:rPr lang="en-AU" baseline="30000" dirty="0" smtClean="0"/>
              <a:t>th</a:t>
            </a:r>
            <a:r>
              <a:rPr lang="en-AU" baseline="0" dirty="0" smtClean="0"/>
              <a:t> vial happens</a:t>
            </a:r>
          </a:p>
          <a:p>
            <a:r>
              <a:rPr lang="en-AU" baseline="0" dirty="0" smtClean="0"/>
              <a:t>Note that at it’s peak it has a fair chunk of Europe – not far from Vienna (capital of HRE), all of the Balkans – </a:t>
            </a:r>
            <a:r>
              <a:rPr lang="en-AU" baseline="0" dirty="0" err="1" smtClean="0"/>
              <a:t>incl</a:t>
            </a:r>
            <a:r>
              <a:rPr lang="en-AU" baseline="0" dirty="0" smtClean="0"/>
              <a:t> Greece, also all of nth Africa, Egypt &amp; the holy land</a:t>
            </a:r>
          </a:p>
          <a:p>
            <a:r>
              <a:rPr lang="en-AU" baseline="0" dirty="0" smtClean="0"/>
              <a:t>By 1789 its dominion had shrunk a little – lost Hungary, but still controlled most of the Balkans – Greece, Serbia, Bosnia, Macedonia </a:t>
            </a:r>
            <a:r>
              <a:rPr lang="en-AU" baseline="0" dirty="0" err="1" smtClean="0"/>
              <a:t>etc</a:t>
            </a:r>
            <a:endParaRPr lang="en-AU" dirty="0" smtClean="0"/>
          </a:p>
        </p:txBody>
      </p:sp>
      <p:sp>
        <p:nvSpPr>
          <p:cNvPr id="4" name="Slide Number Placeholder 3"/>
          <p:cNvSpPr>
            <a:spLocks noGrp="1"/>
          </p:cNvSpPr>
          <p:nvPr>
            <p:ph type="sldNum" sz="quarter" idx="10"/>
          </p:nvPr>
        </p:nvSpPr>
        <p:spPr/>
        <p:txBody>
          <a:bodyPr/>
          <a:lstStyle/>
          <a:p>
            <a:fld id="{3F4B789B-BA6B-437D-81FE-0702B4927862}" type="slidenum">
              <a:rPr lang="en-AU" smtClean="0"/>
              <a:t>8</a:t>
            </a:fld>
            <a:endParaRPr lang="en-AU"/>
          </a:p>
        </p:txBody>
      </p:sp>
    </p:spTree>
    <p:extLst>
      <p:ext uri="{BB962C8B-B14F-4D97-AF65-F5344CB8AC3E}">
        <p14:creationId xmlns:p14="http://schemas.microsoft.com/office/powerpoint/2010/main" val="790460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What did France</a:t>
            </a:r>
            <a:r>
              <a:rPr lang="en-AU" baseline="0" dirty="0" smtClean="0"/>
              <a:t> look like in 1789?</a:t>
            </a:r>
          </a:p>
          <a:p>
            <a:r>
              <a:rPr lang="en-AU" baseline="0" dirty="0" smtClean="0"/>
              <a:t>The </a:t>
            </a:r>
            <a:r>
              <a:rPr lang="en-AU" baseline="0" dirty="0" err="1" smtClean="0"/>
              <a:t>ancien</a:t>
            </a:r>
            <a:r>
              <a:rPr lang="en-AU" baseline="0" dirty="0" smtClean="0"/>
              <a:t> regime</a:t>
            </a:r>
          </a:p>
          <a:p>
            <a:r>
              <a:rPr lang="en-AU" dirty="0" smtClean="0"/>
              <a:t>3 estates – 1 doing all the work, the other 2 riding</a:t>
            </a:r>
            <a:r>
              <a:rPr lang="en-AU" baseline="0" dirty="0" smtClean="0"/>
              <a:t> on the back of the peasants &amp; middle class (who were the real instigators of the revolution)</a:t>
            </a:r>
          </a:p>
          <a:p>
            <a:r>
              <a:rPr lang="en-AU" baseline="0" dirty="0" smtClean="0"/>
              <a:t>(may have heard of the media/press referring to themselves as the 4</a:t>
            </a:r>
            <a:r>
              <a:rPr lang="en-AU" baseline="30000" dirty="0" smtClean="0"/>
              <a:t>th</a:t>
            </a:r>
            <a:r>
              <a:rPr lang="en-AU" baseline="0" dirty="0" smtClean="0"/>
              <a:t> estate – comes from this idea – supposedly independent from other classes of society)</a:t>
            </a:r>
          </a:p>
          <a:p>
            <a:r>
              <a:rPr lang="en-AU" baseline="0" dirty="0" smtClean="0"/>
              <a:t>France &amp; its class system had always been huge supporters of the catholic church – France generally referred to as ‘eldest daughter of the church’</a:t>
            </a:r>
          </a:p>
          <a:p>
            <a:r>
              <a:rPr lang="en-AU" baseline="0" dirty="0" smtClean="0"/>
              <a:t>Then – 1789 came the French Revolution – with 3</a:t>
            </a:r>
            <a:r>
              <a:rPr lang="en-AU" baseline="30000" dirty="0" smtClean="0"/>
              <a:t>rd</a:t>
            </a:r>
            <a:r>
              <a:rPr lang="en-AU" baseline="0" dirty="0" smtClean="0"/>
              <a:t> estate throwing the other 2 estate off its back in a violent revolt &amp; sparking off the vials of God’s judgements in Rev 16</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9</a:t>
            </a:fld>
            <a:endParaRPr lang="en-AU"/>
          </a:p>
        </p:txBody>
      </p:sp>
    </p:spTree>
    <p:extLst>
      <p:ext uri="{BB962C8B-B14F-4D97-AF65-F5344CB8AC3E}">
        <p14:creationId xmlns:p14="http://schemas.microsoft.com/office/powerpoint/2010/main" val="3199477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latin typeface="+mn-lt"/>
                <a:ea typeface="+mn-ea"/>
                <a:cs typeface="+mn-cs"/>
              </a:rPr>
              <a:t>In terms of where the vials sit in relation to the rest of revelation</a:t>
            </a:r>
          </a:p>
          <a:p>
            <a:r>
              <a:rPr lang="en-AU" sz="1200" kern="1200" dirty="0" smtClean="0">
                <a:solidFill>
                  <a:schemeClr val="tx1"/>
                </a:solidFill>
                <a:latin typeface="+mn-lt"/>
                <a:ea typeface="+mn-ea"/>
                <a:cs typeface="+mn-cs"/>
              </a:rPr>
              <a:t>(Rev 11:13)  </a:t>
            </a:r>
            <a:r>
              <a:rPr lang="en-AU" sz="1200" i="1" kern="1200" dirty="0" smtClean="0">
                <a:solidFill>
                  <a:schemeClr val="tx1"/>
                </a:solidFill>
                <a:latin typeface="+mn-lt"/>
                <a:ea typeface="+mn-ea"/>
                <a:cs typeface="+mn-cs"/>
              </a:rPr>
              <a:t>And the same hour was there a great earthquake, and the tenth part of the city fell, and in the earthquake were slain of men seven thousand: and the remnant were affrighted, and gave glory to the God of heaven.</a:t>
            </a:r>
          </a:p>
          <a:p>
            <a:r>
              <a:rPr lang="en-AU" sz="1200" kern="1200" dirty="0" smtClean="0">
                <a:solidFill>
                  <a:schemeClr val="tx1"/>
                </a:solidFill>
                <a:latin typeface="+mn-lt"/>
                <a:ea typeface="+mn-ea"/>
                <a:cs typeface="+mn-cs"/>
              </a:rPr>
              <a:t>6</a:t>
            </a:r>
            <a:r>
              <a:rPr lang="en-AU" sz="1200" kern="1200" baseline="30000" dirty="0" smtClean="0">
                <a:solidFill>
                  <a:schemeClr val="tx1"/>
                </a:solidFill>
                <a:latin typeface="+mn-lt"/>
                <a:ea typeface="+mn-ea"/>
                <a:cs typeface="+mn-cs"/>
              </a:rPr>
              <a:t>th</a:t>
            </a:r>
            <a:r>
              <a:rPr lang="en-AU" sz="1200" kern="1200" dirty="0" smtClean="0">
                <a:solidFill>
                  <a:schemeClr val="tx1"/>
                </a:solidFill>
                <a:latin typeface="+mn-lt"/>
                <a:ea typeface="+mn-ea"/>
                <a:cs typeface="+mn-cs"/>
              </a:rPr>
              <a:t> trumpet</a:t>
            </a:r>
            <a:r>
              <a:rPr lang="en-AU" sz="1200" kern="1200" baseline="0" dirty="0" smtClean="0">
                <a:solidFill>
                  <a:schemeClr val="tx1"/>
                </a:solidFill>
                <a:latin typeface="+mn-lt"/>
                <a:ea typeface="+mn-ea"/>
                <a:cs typeface="+mn-cs"/>
              </a:rPr>
              <a:t> sounded back in Rev 9:13 – confusing because 2 chapters of events before the 7</a:t>
            </a:r>
            <a:r>
              <a:rPr lang="en-AU" sz="1200" kern="1200" baseline="30000" dirty="0" smtClean="0">
                <a:solidFill>
                  <a:schemeClr val="tx1"/>
                </a:solidFill>
                <a:latin typeface="+mn-lt"/>
                <a:ea typeface="+mn-ea"/>
                <a:cs typeface="+mn-cs"/>
              </a:rPr>
              <a:t>th</a:t>
            </a:r>
            <a:r>
              <a:rPr lang="en-AU" sz="1200" kern="1200" baseline="0" dirty="0" smtClean="0">
                <a:solidFill>
                  <a:schemeClr val="tx1"/>
                </a:solidFill>
                <a:latin typeface="+mn-lt"/>
                <a:ea typeface="+mn-ea"/>
                <a:cs typeface="+mn-cs"/>
              </a:rPr>
              <a:t> trumpet sounds</a:t>
            </a:r>
            <a:endParaRPr lang="en-AU" sz="1200" kern="1200" dirty="0" smtClean="0">
              <a:solidFill>
                <a:schemeClr val="tx1"/>
              </a:solidFill>
              <a:latin typeface="+mn-lt"/>
              <a:ea typeface="+mn-ea"/>
              <a:cs typeface="+mn-cs"/>
            </a:endParaRPr>
          </a:p>
          <a:p>
            <a:r>
              <a:rPr lang="en-AU" sz="1200" kern="1200" dirty="0" smtClean="0">
                <a:solidFill>
                  <a:schemeClr val="tx1"/>
                </a:solidFill>
                <a:latin typeface="+mn-lt"/>
                <a:ea typeface="+mn-ea"/>
                <a:cs typeface="+mn-cs"/>
              </a:rPr>
              <a:t>7</a:t>
            </a:r>
            <a:r>
              <a:rPr lang="en-AU" sz="1200" kern="1200" baseline="30000" dirty="0" smtClean="0">
                <a:solidFill>
                  <a:schemeClr val="tx1"/>
                </a:solidFill>
                <a:latin typeface="+mn-lt"/>
                <a:ea typeface="+mn-ea"/>
                <a:cs typeface="+mn-cs"/>
              </a:rPr>
              <a:t>th</a:t>
            </a:r>
            <a:r>
              <a:rPr lang="en-AU" sz="1200" kern="1200" dirty="0" smtClean="0">
                <a:solidFill>
                  <a:schemeClr val="tx1"/>
                </a:solidFill>
                <a:latin typeface="+mn-lt"/>
                <a:ea typeface="+mn-ea"/>
                <a:cs typeface="+mn-cs"/>
              </a:rPr>
              <a:t> trumpet sounds in 11v15 – leaps straight to the kingdom – sweeps over 200 years of history</a:t>
            </a:r>
          </a:p>
          <a:p>
            <a:r>
              <a:rPr lang="en-AU" sz="1200" kern="1200" dirty="0" smtClean="0">
                <a:solidFill>
                  <a:schemeClr val="tx1"/>
                </a:solidFill>
                <a:latin typeface="+mn-lt"/>
                <a:ea typeface="+mn-ea"/>
                <a:cs typeface="+mn-cs"/>
              </a:rPr>
              <a:t>Vials (which begin in </a:t>
            </a:r>
            <a:r>
              <a:rPr lang="en-AU" sz="1200" kern="1200" dirty="0" err="1" smtClean="0">
                <a:solidFill>
                  <a:schemeClr val="tx1"/>
                </a:solidFill>
                <a:latin typeface="+mn-lt"/>
                <a:ea typeface="+mn-ea"/>
                <a:cs typeface="+mn-cs"/>
              </a:rPr>
              <a:t>ch</a:t>
            </a:r>
            <a:r>
              <a:rPr lang="en-AU" sz="1200" kern="1200" dirty="0" smtClean="0">
                <a:solidFill>
                  <a:schemeClr val="tx1"/>
                </a:solidFill>
                <a:latin typeface="+mn-lt"/>
                <a:ea typeface="+mn-ea"/>
                <a:cs typeface="+mn-cs"/>
              </a:rPr>
              <a:t> 15 &amp; 16) add more details between</a:t>
            </a:r>
            <a:r>
              <a:rPr lang="en-AU" sz="1200" kern="1200" baseline="0" dirty="0" smtClean="0">
                <a:solidFill>
                  <a:schemeClr val="tx1"/>
                </a:solidFill>
                <a:latin typeface="+mn-lt"/>
                <a:ea typeface="+mn-ea"/>
                <a:cs typeface="+mn-cs"/>
              </a:rPr>
              <a:t> conclusion of 6</a:t>
            </a:r>
            <a:r>
              <a:rPr lang="en-AU" sz="1200" kern="1200" baseline="30000" dirty="0" smtClean="0">
                <a:solidFill>
                  <a:schemeClr val="tx1"/>
                </a:solidFill>
                <a:latin typeface="+mn-lt"/>
                <a:ea typeface="+mn-ea"/>
                <a:cs typeface="+mn-cs"/>
              </a:rPr>
              <a:t>th</a:t>
            </a:r>
            <a:r>
              <a:rPr lang="en-AU" sz="1200" kern="1200" baseline="0" dirty="0" smtClean="0">
                <a:solidFill>
                  <a:schemeClr val="tx1"/>
                </a:solidFill>
                <a:latin typeface="+mn-lt"/>
                <a:ea typeface="+mn-ea"/>
                <a:cs typeface="+mn-cs"/>
              </a:rPr>
              <a:t> trumpet &amp; kingdom being established.  Slot in (historically) in between beginning &amp; end of Rev 11:15</a:t>
            </a:r>
          </a:p>
          <a:p>
            <a:r>
              <a:rPr lang="en-AU" sz="1200" kern="1200" baseline="0" dirty="0" smtClean="0">
                <a:solidFill>
                  <a:schemeClr val="tx1"/>
                </a:solidFill>
                <a:latin typeface="+mn-lt"/>
                <a:ea typeface="+mn-ea"/>
                <a:cs typeface="+mn-cs"/>
              </a:rPr>
              <a:t>3 great earthquakes</a:t>
            </a:r>
          </a:p>
          <a:p>
            <a:pPr marL="171450" indent="-171450">
              <a:buFont typeface="Arial" panose="020B0604020202020204" pitchFamily="34" charset="0"/>
              <a:buChar char="•"/>
            </a:pPr>
            <a:r>
              <a:rPr lang="en-AU" sz="1200" kern="1200" baseline="0" dirty="0" smtClean="0">
                <a:solidFill>
                  <a:schemeClr val="tx1"/>
                </a:solidFill>
                <a:latin typeface="+mn-lt"/>
                <a:ea typeface="+mn-ea"/>
                <a:cs typeface="+mn-cs"/>
              </a:rPr>
              <a:t>1</a:t>
            </a:r>
            <a:r>
              <a:rPr lang="en-AU" sz="1200" kern="1200" baseline="30000" dirty="0" smtClean="0">
                <a:solidFill>
                  <a:schemeClr val="tx1"/>
                </a:solidFill>
                <a:latin typeface="+mn-lt"/>
                <a:ea typeface="+mn-ea"/>
                <a:cs typeface="+mn-cs"/>
              </a:rPr>
              <a:t>st</a:t>
            </a:r>
            <a:r>
              <a:rPr lang="en-AU" sz="1200" kern="1200" baseline="0" dirty="0" smtClean="0">
                <a:solidFill>
                  <a:schemeClr val="tx1"/>
                </a:solidFill>
                <a:latin typeface="+mn-lt"/>
                <a:ea typeface="+mn-ea"/>
                <a:cs typeface="+mn-cs"/>
              </a:rPr>
              <a:t> Constantine changing roman empire from pagan to (nominal) Christian;</a:t>
            </a:r>
          </a:p>
          <a:p>
            <a:pPr marL="171450" indent="-171450">
              <a:buFont typeface="Arial" panose="020B0604020202020204" pitchFamily="34" charset="0"/>
              <a:buChar char="•"/>
            </a:pPr>
            <a:r>
              <a:rPr lang="en-AU" sz="1200" kern="1200" baseline="0" dirty="0" smtClean="0">
                <a:solidFill>
                  <a:schemeClr val="tx1"/>
                </a:solidFill>
                <a:latin typeface="+mn-lt"/>
                <a:ea typeface="+mn-ea"/>
                <a:cs typeface="+mn-cs"/>
              </a:rPr>
              <a:t>2</a:t>
            </a:r>
            <a:r>
              <a:rPr lang="en-AU" sz="1200" kern="1200" baseline="30000" dirty="0" smtClean="0">
                <a:solidFill>
                  <a:schemeClr val="tx1"/>
                </a:solidFill>
                <a:latin typeface="+mn-lt"/>
                <a:ea typeface="+mn-ea"/>
                <a:cs typeface="+mn-cs"/>
              </a:rPr>
              <a:t>nd</a:t>
            </a:r>
            <a:r>
              <a:rPr lang="en-AU" sz="1200" kern="1200" baseline="0" dirty="0" smtClean="0">
                <a:solidFill>
                  <a:schemeClr val="tx1"/>
                </a:solidFill>
                <a:latin typeface="+mn-lt"/>
                <a:ea typeface="+mn-ea"/>
                <a:cs typeface="+mn-cs"/>
              </a:rPr>
              <a:t> French revolution – beginning in 1789 (storming of bastille in 1789 (14</a:t>
            </a:r>
            <a:r>
              <a:rPr lang="en-AU" sz="1200" kern="1200" baseline="30000" dirty="0" smtClean="0">
                <a:solidFill>
                  <a:schemeClr val="tx1"/>
                </a:solidFill>
                <a:latin typeface="+mn-lt"/>
                <a:ea typeface="+mn-ea"/>
                <a:cs typeface="+mn-cs"/>
              </a:rPr>
              <a:t>th</a:t>
            </a:r>
            <a:r>
              <a:rPr lang="en-AU" sz="1200" kern="1200" baseline="0" dirty="0" smtClean="0">
                <a:solidFill>
                  <a:schemeClr val="tx1"/>
                </a:solidFill>
                <a:latin typeface="+mn-lt"/>
                <a:ea typeface="+mn-ea"/>
                <a:cs typeface="+mn-cs"/>
              </a:rPr>
              <a:t> </a:t>
            </a:r>
            <a:r>
              <a:rPr lang="en-AU" sz="1200" kern="1200" baseline="0" dirty="0" err="1" smtClean="0">
                <a:solidFill>
                  <a:schemeClr val="tx1"/>
                </a:solidFill>
                <a:latin typeface="+mn-lt"/>
                <a:ea typeface="+mn-ea"/>
                <a:cs typeface="+mn-cs"/>
              </a:rPr>
              <a:t>july</a:t>
            </a:r>
            <a:r>
              <a:rPr lang="en-AU" sz="1200" kern="1200" baseline="0" dirty="0" smtClean="0">
                <a:solidFill>
                  <a:schemeClr val="tx1"/>
                </a:solidFill>
                <a:latin typeface="+mn-lt"/>
                <a:ea typeface="+mn-ea"/>
                <a:cs typeface="+mn-cs"/>
              </a:rPr>
              <a:t>) shown in background)</a:t>
            </a:r>
          </a:p>
          <a:p>
            <a:pPr marL="171450" indent="-171450">
              <a:buFont typeface="Arial" panose="020B0604020202020204" pitchFamily="34" charset="0"/>
              <a:buChar char="•"/>
            </a:pPr>
            <a:r>
              <a:rPr lang="en-AU" sz="1200" kern="1200" baseline="0" dirty="0" smtClean="0">
                <a:solidFill>
                  <a:schemeClr val="tx1"/>
                </a:solidFill>
                <a:latin typeface="+mn-lt"/>
                <a:ea typeface="+mn-ea"/>
                <a:cs typeface="+mn-cs"/>
              </a:rPr>
              <a:t>3</a:t>
            </a:r>
            <a:r>
              <a:rPr lang="en-AU" sz="1200" kern="1200" baseline="30000" dirty="0" smtClean="0">
                <a:solidFill>
                  <a:schemeClr val="tx1"/>
                </a:solidFill>
                <a:latin typeface="+mn-lt"/>
                <a:ea typeface="+mn-ea"/>
                <a:cs typeface="+mn-cs"/>
              </a:rPr>
              <a:t>rd</a:t>
            </a:r>
            <a:r>
              <a:rPr lang="en-AU" sz="1200" kern="1200" baseline="0" dirty="0" smtClean="0">
                <a:solidFill>
                  <a:schemeClr val="tx1"/>
                </a:solidFill>
                <a:latin typeface="+mn-lt"/>
                <a:ea typeface="+mn-ea"/>
                <a:cs typeface="+mn-cs"/>
              </a:rPr>
              <a:t> God’s kingdom established on earth</a:t>
            </a:r>
          </a:p>
          <a:p>
            <a:r>
              <a:rPr lang="en-AU" sz="1200" kern="1200" baseline="0" dirty="0" smtClean="0">
                <a:solidFill>
                  <a:schemeClr val="tx1"/>
                </a:solidFill>
                <a:latin typeface="+mn-lt"/>
                <a:ea typeface="+mn-ea"/>
                <a:cs typeface="+mn-cs"/>
              </a:rPr>
              <a:t>All huge, world changing events</a:t>
            </a:r>
          </a:p>
          <a:p>
            <a:r>
              <a:rPr lang="en-AU" sz="1200" kern="1200" baseline="0" dirty="0" smtClean="0">
                <a:solidFill>
                  <a:schemeClr val="tx1"/>
                </a:solidFill>
                <a:latin typeface="+mn-lt"/>
                <a:ea typeface="+mn-ea"/>
                <a:cs typeface="+mn-cs"/>
              </a:rPr>
              <a:t>1</a:t>
            </a:r>
            <a:r>
              <a:rPr lang="en-AU" sz="1200" kern="1200" baseline="30000" dirty="0" smtClean="0">
                <a:solidFill>
                  <a:schemeClr val="tx1"/>
                </a:solidFill>
                <a:latin typeface="+mn-lt"/>
                <a:ea typeface="+mn-ea"/>
                <a:cs typeface="+mn-cs"/>
              </a:rPr>
              <a:t>st</a:t>
            </a:r>
            <a:r>
              <a:rPr lang="en-AU" sz="1200" kern="1200" baseline="0" dirty="0" smtClean="0">
                <a:solidFill>
                  <a:schemeClr val="tx1"/>
                </a:solidFill>
                <a:latin typeface="+mn-lt"/>
                <a:ea typeface="+mn-ea"/>
                <a:cs typeface="+mn-cs"/>
              </a:rPr>
              <a:t> vial opens – French revolution has begun, but Louis 16</a:t>
            </a:r>
            <a:r>
              <a:rPr lang="en-AU" sz="1200" kern="1200" baseline="30000" dirty="0" smtClean="0">
                <a:solidFill>
                  <a:schemeClr val="tx1"/>
                </a:solidFill>
                <a:latin typeface="+mn-lt"/>
                <a:ea typeface="+mn-ea"/>
                <a:cs typeface="+mn-cs"/>
              </a:rPr>
              <a:t>th</a:t>
            </a:r>
            <a:r>
              <a:rPr lang="en-AU" sz="1200" kern="1200" baseline="0" dirty="0" smtClean="0">
                <a:solidFill>
                  <a:schemeClr val="tx1"/>
                </a:solidFill>
                <a:latin typeface="+mn-lt"/>
                <a:ea typeface="+mn-ea"/>
                <a:cs typeface="+mn-cs"/>
              </a:rPr>
              <a:t> still king, </a:t>
            </a:r>
            <a:r>
              <a:rPr lang="en-AU" sz="1200" kern="1200" baseline="0" dirty="0" err="1" smtClean="0">
                <a:solidFill>
                  <a:schemeClr val="tx1"/>
                </a:solidFill>
                <a:latin typeface="+mn-lt"/>
                <a:ea typeface="+mn-ea"/>
                <a:cs typeface="+mn-cs"/>
              </a:rPr>
              <a:t>Antionette</a:t>
            </a:r>
            <a:r>
              <a:rPr lang="en-AU" sz="1200" kern="1200" baseline="0" dirty="0" smtClean="0">
                <a:solidFill>
                  <a:schemeClr val="tx1"/>
                </a:solidFill>
                <a:latin typeface="+mn-lt"/>
                <a:ea typeface="+mn-ea"/>
                <a:cs typeface="+mn-cs"/>
              </a:rPr>
              <a:t> still queen, papacy still powerful (don’t forget the revolution took about 10 years to sort itself out &amp; semi permanent order to be restored)</a:t>
            </a:r>
          </a:p>
        </p:txBody>
      </p:sp>
      <p:sp>
        <p:nvSpPr>
          <p:cNvPr id="4" name="Slide Number Placeholder 3"/>
          <p:cNvSpPr>
            <a:spLocks noGrp="1"/>
          </p:cNvSpPr>
          <p:nvPr>
            <p:ph type="sldNum" sz="quarter" idx="10"/>
          </p:nvPr>
        </p:nvSpPr>
        <p:spPr/>
        <p:txBody>
          <a:bodyPr/>
          <a:lstStyle/>
          <a:p>
            <a:fld id="{3F4B789B-BA6B-437D-81FE-0702B4927862}" type="slidenum">
              <a:rPr lang="en-AU" smtClean="0"/>
              <a:t>10</a:t>
            </a:fld>
            <a:endParaRPr lang="en-AU"/>
          </a:p>
        </p:txBody>
      </p:sp>
    </p:spTree>
    <p:extLst>
      <p:ext uri="{BB962C8B-B14F-4D97-AF65-F5344CB8AC3E}">
        <p14:creationId xmlns:p14="http://schemas.microsoft.com/office/powerpoint/2010/main" val="1448839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vials are essentially god’s judgements on the papacy &amp; their supporters</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11</a:t>
            </a:fld>
            <a:endParaRPr lang="en-AU"/>
          </a:p>
        </p:txBody>
      </p:sp>
    </p:spTree>
    <p:extLst>
      <p:ext uri="{BB962C8B-B14F-4D97-AF65-F5344CB8AC3E}">
        <p14:creationId xmlns:p14="http://schemas.microsoft.com/office/powerpoint/2010/main" val="2933876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F4B789B-BA6B-437D-81FE-0702B4927862}" type="slidenum">
              <a:rPr lang="en-AU" smtClean="0"/>
              <a:t>12</a:t>
            </a:fld>
            <a:endParaRPr lang="en-AU"/>
          </a:p>
        </p:txBody>
      </p:sp>
    </p:spTree>
    <p:extLst>
      <p:ext uri="{BB962C8B-B14F-4D97-AF65-F5344CB8AC3E}">
        <p14:creationId xmlns:p14="http://schemas.microsoft.com/office/powerpoint/2010/main" val="2075859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Why judgement? 2 big reasons</a:t>
            </a:r>
          </a:p>
          <a:p>
            <a:r>
              <a:rPr lang="en-AU" dirty="0" smtClean="0"/>
              <a:t>Apart from teaching false doctrines, general corruption both financial and moral</a:t>
            </a:r>
            <a:r>
              <a:rPr lang="en-AU" baseline="0" dirty="0" smtClean="0"/>
              <a:t> of the catholic church – all the while claiming to be God’s representatives</a:t>
            </a:r>
            <a:endParaRPr lang="en-AU" dirty="0" smtClean="0"/>
          </a:p>
          <a:p>
            <a:r>
              <a:rPr lang="en-AU" dirty="0" smtClean="0"/>
              <a:t>1.  Inquisition – early waterboarding – any heretics (</a:t>
            </a:r>
            <a:r>
              <a:rPr lang="en-AU" dirty="0" err="1" smtClean="0"/>
              <a:t>esp</a:t>
            </a:r>
            <a:r>
              <a:rPr lang="en-AU" dirty="0" smtClean="0"/>
              <a:t> anyone who didn’t believe in the trinity)</a:t>
            </a:r>
          </a:p>
          <a:p>
            <a:pPr marL="228600" indent="-228600">
              <a:buAutoNum type="arabicPeriod" startAt="2"/>
            </a:pPr>
            <a:r>
              <a:rPr lang="en-AU" dirty="0" smtClean="0"/>
              <a:t>Index </a:t>
            </a:r>
            <a:r>
              <a:rPr lang="en-AU" dirty="0" err="1" smtClean="0"/>
              <a:t>Librorum</a:t>
            </a:r>
            <a:r>
              <a:rPr lang="en-AU" dirty="0" smtClean="0"/>
              <a:t> </a:t>
            </a:r>
            <a:r>
              <a:rPr lang="en-AU" dirty="0" err="1" smtClean="0"/>
              <a:t>prohibitorum</a:t>
            </a:r>
            <a:r>
              <a:rPr lang="en-AU" baseline="0" dirty="0" smtClean="0"/>
              <a:t> – index of prohibited books (existed until 1966!) – included any unapproved bible translations – </a:t>
            </a:r>
            <a:r>
              <a:rPr lang="en-AU" baseline="0" dirty="0" err="1" smtClean="0"/>
              <a:t>ie</a:t>
            </a:r>
            <a:r>
              <a:rPr lang="en-AU" baseline="0" dirty="0" smtClean="0"/>
              <a:t> any not in </a:t>
            </a:r>
            <a:r>
              <a:rPr lang="en-AU" baseline="0" dirty="0" err="1" smtClean="0"/>
              <a:t>latin</a:t>
            </a:r>
            <a:r>
              <a:rPr lang="en-AU" baseline="0" dirty="0" smtClean="0"/>
              <a:t>, preventing people from coming to understand God for themselves</a:t>
            </a:r>
            <a:endParaRPr lang="en-AU" baseline="0" dirty="0"/>
          </a:p>
          <a:p>
            <a:pPr marL="0" indent="0">
              <a:buNone/>
            </a:pPr>
            <a:r>
              <a:rPr lang="en-AU" baseline="0" dirty="0" smtClean="0"/>
              <a:t>Not hard to imagine the fervency of prayers of the saints who had suffered for 1000 years under domination of the catholic church &amp; their supporters.  God (in his own time) responds to them.  Rev 16 is their guarantee that he would respond &amp; the church would be judged</a:t>
            </a:r>
          </a:p>
        </p:txBody>
      </p:sp>
      <p:sp>
        <p:nvSpPr>
          <p:cNvPr id="4" name="Slide Number Placeholder 3"/>
          <p:cNvSpPr>
            <a:spLocks noGrp="1"/>
          </p:cNvSpPr>
          <p:nvPr>
            <p:ph type="sldNum" sz="quarter" idx="10"/>
          </p:nvPr>
        </p:nvSpPr>
        <p:spPr/>
        <p:txBody>
          <a:bodyPr/>
          <a:lstStyle/>
          <a:p>
            <a:fld id="{3F4B789B-BA6B-437D-81FE-0702B4927862}" type="slidenum">
              <a:rPr lang="en-AU" smtClean="0"/>
              <a:t>13</a:t>
            </a:fld>
            <a:endParaRPr lang="en-AU"/>
          </a:p>
        </p:txBody>
      </p:sp>
    </p:spTree>
    <p:extLst>
      <p:ext uri="{BB962C8B-B14F-4D97-AF65-F5344CB8AC3E}">
        <p14:creationId xmlns:p14="http://schemas.microsoft.com/office/powerpoint/2010/main" val="2039025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Where is the first of these judgement vials poured?</a:t>
            </a:r>
          </a:p>
          <a:p>
            <a:r>
              <a:rPr lang="en-AU" dirty="0" smtClean="0"/>
              <a:t>Earth – by this stage in Rev ref particularly to the European earth</a:t>
            </a:r>
          </a:p>
          <a:p>
            <a:r>
              <a:rPr lang="en-AU" dirty="0" smtClean="0"/>
              <a:t>Grievous</a:t>
            </a:r>
            <a:r>
              <a:rPr lang="en-AU" baseline="0" dirty="0" smtClean="0"/>
              <a:t> sore – Dr Thomas translation ‘flesh eating ulcer’ – body self destructing, as France began to do</a:t>
            </a:r>
            <a:endParaRPr lang="en-AU" dirty="0" smtClean="0"/>
          </a:p>
          <a:p>
            <a:r>
              <a:rPr lang="en-AU" dirty="0" smtClean="0"/>
              <a:t>Men with mark of beast / worshippers of image – not just </a:t>
            </a:r>
            <a:r>
              <a:rPr lang="en-AU" dirty="0" err="1" smtClean="0"/>
              <a:t>catholics</a:t>
            </a:r>
            <a:r>
              <a:rPr lang="en-AU" dirty="0" smtClean="0"/>
              <a:t> by religion,</a:t>
            </a:r>
            <a:r>
              <a:rPr lang="en-AU" baseline="0" dirty="0" smtClean="0"/>
              <a:t> but also their political supporters (such as the monarchy in </a:t>
            </a:r>
            <a:r>
              <a:rPr lang="en-AU" baseline="0" dirty="0" err="1" smtClean="0"/>
              <a:t>france</a:t>
            </a:r>
            <a:r>
              <a:rPr lang="en-AU" baseline="0" dirty="0" smtClean="0"/>
              <a:t>)</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14</a:t>
            </a:fld>
            <a:endParaRPr lang="en-AU"/>
          </a:p>
        </p:txBody>
      </p:sp>
    </p:spTree>
    <p:extLst>
      <p:ext uri="{BB962C8B-B14F-4D97-AF65-F5344CB8AC3E}">
        <p14:creationId xmlns:p14="http://schemas.microsoft.com/office/powerpoint/2010/main" val="3475543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1789 – revolution sparked, Estates General meeting in May, Storming of Bastille in July – the great earthquake of Rev 11 has begun</a:t>
            </a:r>
          </a:p>
          <a:p>
            <a:pPr lvl="0"/>
            <a:r>
              <a:rPr lang="en-AU" sz="1200" kern="1200" dirty="0" smtClean="0">
                <a:solidFill>
                  <a:schemeClr val="tx1"/>
                </a:solidFill>
                <a:effectLst/>
                <a:latin typeface="+mn-lt"/>
                <a:ea typeface="+mn-ea"/>
                <a:cs typeface="+mn-cs"/>
              </a:rPr>
              <a:t>1789 – church</a:t>
            </a:r>
            <a:r>
              <a:rPr lang="en-AU" sz="1200" kern="1200" baseline="0" dirty="0" smtClean="0">
                <a:solidFill>
                  <a:schemeClr val="tx1"/>
                </a:solidFill>
                <a:effectLst/>
                <a:latin typeface="+mn-lt"/>
                <a:ea typeface="+mn-ea"/>
                <a:cs typeface="+mn-cs"/>
              </a:rPr>
              <a:t> taxing powers revoked, church properties confiscated; 1790 all clergy forced to swear allegiance to the republic or be deported</a:t>
            </a:r>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27 July 1790 – the </a:t>
            </a:r>
            <a:r>
              <a:rPr lang="en-AU" sz="1200" kern="1200" dirty="0" err="1" smtClean="0">
                <a:solidFill>
                  <a:schemeClr val="tx1"/>
                </a:solidFill>
                <a:effectLst/>
                <a:latin typeface="+mn-lt"/>
                <a:ea typeface="+mn-ea"/>
                <a:cs typeface="+mn-cs"/>
              </a:rPr>
              <a:t>Pillnitz</a:t>
            </a:r>
            <a:r>
              <a:rPr lang="en-AU" sz="1200" kern="1200" dirty="0" smtClean="0">
                <a:solidFill>
                  <a:schemeClr val="tx1"/>
                </a:solidFill>
                <a:effectLst/>
                <a:latin typeface="+mn-lt"/>
                <a:ea typeface="+mn-ea"/>
                <a:cs typeface="+mn-cs"/>
              </a:rPr>
              <a:t> (Austrian town) Coalition formed by monarchs of Europe (</a:t>
            </a:r>
            <a:r>
              <a:rPr lang="en-AU" sz="1200" kern="1200" dirty="0" err="1" smtClean="0">
                <a:solidFill>
                  <a:schemeClr val="tx1"/>
                </a:solidFill>
                <a:effectLst/>
                <a:latin typeface="+mn-lt"/>
                <a:ea typeface="+mn-ea"/>
                <a:cs typeface="+mn-cs"/>
              </a:rPr>
              <a:t>incl</a:t>
            </a:r>
            <a:r>
              <a:rPr lang="en-AU" sz="1200" kern="1200" dirty="0" smtClean="0">
                <a:solidFill>
                  <a:schemeClr val="tx1"/>
                </a:solidFill>
                <a:effectLst/>
                <a:latin typeface="+mn-lt"/>
                <a:ea typeface="+mn-ea"/>
                <a:cs typeface="+mn-cs"/>
              </a:rPr>
              <a:t> Pope) frightened by Fr Rev (lest it spread to their own kingdoms) aims were:</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re-establishment of Fr Monarchy</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restoration of property to catholic clergy</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restoration of Alsace to Germany</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restoration of Avignon &amp; </a:t>
            </a:r>
            <a:r>
              <a:rPr lang="en-AU" sz="1200" kern="1200" dirty="0" err="1" smtClean="0">
                <a:solidFill>
                  <a:schemeClr val="tx1"/>
                </a:solidFill>
                <a:effectLst/>
                <a:latin typeface="+mn-lt"/>
                <a:ea typeface="+mn-ea"/>
                <a:cs typeface="+mn-cs"/>
              </a:rPr>
              <a:t>Venaissin</a:t>
            </a:r>
            <a:r>
              <a:rPr lang="en-AU" sz="1200" kern="1200" dirty="0" smtClean="0">
                <a:solidFill>
                  <a:schemeClr val="tx1"/>
                </a:solidFill>
                <a:effectLst/>
                <a:latin typeface="+mn-lt"/>
                <a:ea typeface="+mn-ea"/>
                <a:cs typeface="+mn-cs"/>
              </a:rPr>
              <a:t> to Pope</a:t>
            </a:r>
          </a:p>
          <a:p>
            <a:pPr lvl="0"/>
            <a:r>
              <a:rPr lang="en-AU" sz="1200" kern="1200" dirty="0" smtClean="0">
                <a:solidFill>
                  <a:schemeClr val="tx1"/>
                </a:solidFill>
                <a:effectLst/>
                <a:latin typeface="+mn-lt"/>
                <a:ea typeface="+mn-ea"/>
                <a:cs typeface="+mn-cs"/>
              </a:rPr>
              <a:t>French</a:t>
            </a:r>
            <a:r>
              <a:rPr lang="en-AU" sz="1200" kern="1200" baseline="0" dirty="0" smtClean="0">
                <a:solidFill>
                  <a:schemeClr val="tx1"/>
                </a:solidFill>
                <a:effectLst/>
                <a:latin typeface="+mn-lt"/>
                <a:ea typeface="+mn-ea"/>
                <a:cs typeface="+mn-cs"/>
              </a:rPr>
              <a:t> response: guillotine Louis XVI (in 21 Jan 1793 – initially he had been prepared to work with the new French assemblies/government), Marie </a:t>
            </a:r>
            <a:r>
              <a:rPr lang="en-AU" sz="1200" kern="1200" baseline="0" dirty="0" err="1" smtClean="0">
                <a:solidFill>
                  <a:schemeClr val="tx1"/>
                </a:solidFill>
                <a:effectLst/>
                <a:latin typeface="+mn-lt"/>
                <a:ea typeface="+mn-ea"/>
                <a:cs typeface="+mn-cs"/>
              </a:rPr>
              <a:t>Antionette</a:t>
            </a:r>
            <a:r>
              <a:rPr lang="en-AU" sz="1200" kern="1200" baseline="0" dirty="0" smtClean="0">
                <a:solidFill>
                  <a:schemeClr val="tx1"/>
                </a:solidFill>
                <a:effectLst/>
                <a:latin typeface="+mn-lt"/>
                <a:ea typeface="+mn-ea"/>
                <a:cs typeface="+mn-cs"/>
              </a:rPr>
              <a:t> guillotined 16 October 1793;</a:t>
            </a:r>
          </a:p>
          <a:p>
            <a:pPr lvl="0"/>
            <a:r>
              <a:rPr lang="en-AU" sz="1200" kern="1200" baseline="0" dirty="0" smtClean="0">
                <a:solidFill>
                  <a:schemeClr val="tx1"/>
                </a:solidFill>
                <a:effectLst/>
                <a:latin typeface="+mn-lt"/>
                <a:ea typeface="+mn-ea"/>
                <a:cs typeface="+mn-cs"/>
              </a:rPr>
              <a:t>declare war on rest of Europe &amp; Britain - let napoleon loose in 1793 as a brigadier general (age 24)</a:t>
            </a:r>
          </a:p>
          <a:p>
            <a:pPr lvl="0"/>
            <a:r>
              <a:rPr lang="en-AU" sz="1200" kern="1200" baseline="0" dirty="0" smtClean="0">
                <a:solidFill>
                  <a:schemeClr val="tx1"/>
                </a:solidFill>
                <a:effectLst/>
                <a:latin typeface="+mn-lt"/>
                <a:ea typeface="+mn-ea"/>
                <a:cs typeface="+mn-cs"/>
              </a:rPr>
              <a:t>France was both the object of God’s judgements &amp; the tool he used to judge other European nations</a:t>
            </a: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F4B789B-BA6B-437D-81FE-0702B4927862}" type="slidenum">
              <a:rPr lang="en-AU" smtClean="0"/>
              <a:t>15</a:t>
            </a:fld>
            <a:endParaRPr lang="en-AU"/>
          </a:p>
        </p:txBody>
      </p:sp>
    </p:spTree>
    <p:extLst>
      <p:ext uri="{BB962C8B-B14F-4D97-AF65-F5344CB8AC3E}">
        <p14:creationId xmlns:p14="http://schemas.microsoft.com/office/powerpoint/2010/main" val="737857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F4B789B-BA6B-437D-81FE-0702B4927862}" type="slidenum">
              <a:rPr lang="en-AU" smtClean="0"/>
              <a:t>16</a:t>
            </a:fld>
            <a:endParaRPr lang="en-AU"/>
          </a:p>
        </p:txBody>
      </p:sp>
    </p:spTree>
    <p:extLst>
      <p:ext uri="{BB962C8B-B14F-4D97-AF65-F5344CB8AC3E}">
        <p14:creationId xmlns:p14="http://schemas.microsoft.com/office/powerpoint/2010/main" val="2894769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How did the 2</a:t>
            </a:r>
            <a:r>
              <a:rPr lang="en-AU" baseline="30000" dirty="0" smtClean="0"/>
              <a:t>nd</a:t>
            </a:r>
            <a:r>
              <a:rPr lang="en-AU" baseline="0" dirty="0" smtClean="0"/>
              <a:t> vial play out?</a:t>
            </a:r>
          </a:p>
          <a:p>
            <a:r>
              <a:rPr lang="en-AU" baseline="0" dirty="0" smtClean="0"/>
              <a:t>God’s main weapon here was England – who were elevated to the level of naval super power</a:t>
            </a:r>
          </a:p>
          <a:p>
            <a:r>
              <a:rPr lang="en-AU" baseline="0" dirty="0" smtClean="0"/>
              <a:t>Big name here is Horatio Nelson – instrumental in curtailing the main catholic trading &amp; colonial powers (all relied on naval power)</a:t>
            </a:r>
          </a:p>
          <a:p>
            <a:r>
              <a:rPr lang="en-AU" baseline="0" dirty="0" smtClean="0"/>
              <a:t>Picture shows: </a:t>
            </a:r>
            <a:r>
              <a:rPr lang="en-AU" dirty="0" smtClean="0"/>
              <a:t>Nelson</a:t>
            </a:r>
            <a:r>
              <a:rPr lang="en-AU" baseline="0" dirty="0" smtClean="0"/>
              <a:t> dying during battle of Trafalgar on the deck of the victory (shot by sniper) before being pickled in a barrel of brandy &amp; taken back to England for funeral at St Pauls cathedral</a:t>
            </a:r>
          </a:p>
          <a:p>
            <a:r>
              <a:rPr lang="en-AU" baseline="0" dirty="0" smtClean="0"/>
              <a:t>Also – to curtail Portugal &amp; Spain further we have Napoleon and the Peninsular wars:</a:t>
            </a:r>
          </a:p>
          <a:p>
            <a:pPr marL="171450" indent="-171450">
              <a:buFont typeface="Arial" panose="020B0604020202020204" pitchFamily="34" charset="0"/>
              <a:buChar char="•"/>
            </a:pPr>
            <a:r>
              <a:rPr lang="en-AU" baseline="0" dirty="0" smtClean="0"/>
              <a:t>1807 France invaded Portugal (With Spain's blessing – happy to have Napoleon march straight through Spain to get to Portugal)</a:t>
            </a:r>
          </a:p>
          <a:p>
            <a:pPr marL="171450" indent="-171450">
              <a:buFont typeface="Arial" panose="020B0604020202020204" pitchFamily="34" charset="0"/>
              <a:buChar char="•"/>
            </a:pPr>
            <a:r>
              <a:rPr lang="en-AU" baseline="0" dirty="0" smtClean="0"/>
              <a:t>1808 having established army in Portugal, Napoleon turned around and invaded Spain</a:t>
            </a:r>
          </a:p>
          <a:p>
            <a:pPr marL="171450" indent="-171450">
              <a:buFont typeface="Arial" panose="020B0604020202020204" pitchFamily="34" charset="0"/>
              <a:buChar char="•"/>
            </a:pPr>
            <a:r>
              <a:rPr lang="en-AU" baseline="0" dirty="0" smtClean="0"/>
              <a:t>Both countries occupied by France until Napoleon’s defeat in 1814</a:t>
            </a:r>
            <a:endParaRPr lang="en-AU" baseline="0" dirty="0"/>
          </a:p>
          <a:p>
            <a:pPr marL="0" indent="0">
              <a:buFont typeface="Arial" panose="020B0604020202020204" pitchFamily="34" charset="0"/>
              <a:buNone/>
            </a:pPr>
            <a:r>
              <a:rPr lang="en-AU" baseline="0" dirty="0" smtClean="0"/>
              <a:t>Result of both Nelson &amp; Napoleon’s work: rapid loss of Portugal &amp; Spain’s colonial powers (</a:t>
            </a:r>
            <a:r>
              <a:rPr lang="en-AU" baseline="0" dirty="0" err="1" smtClean="0"/>
              <a:t>eg</a:t>
            </a:r>
            <a:r>
              <a:rPr lang="en-AU" baseline="0" dirty="0" smtClean="0"/>
              <a:t> Brazil independent from Portugal within next 14 years)</a:t>
            </a:r>
          </a:p>
        </p:txBody>
      </p:sp>
      <p:sp>
        <p:nvSpPr>
          <p:cNvPr id="4" name="Slide Number Placeholder 3"/>
          <p:cNvSpPr>
            <a:spLocks noGrp="1"/>
          </p:cNvSpPr>
          <p:nvPr>
            <p:ph type="sldNum" sz="quarter" idx="10"/>
          </p:nvPr>
        </p:nvSpPr>
        <p:spPr/>
        <p:txBody>
          <a:bodyPr/>
          <a:lstStyle/>
          <a:p>
            <a:fld id="{3F4B789B-BA6B-437D-81FE-0702B4927862}" type="slidenum">
              <a:rPr lang="en-AU" smtClean="0"/>
              <a:t>17</a:t>
            </a:fld>
            <a:endParaRPr lang="en-AU"/>
          </a:p>
        </p:txBody>
      </p:sp>
    </p:spTree>
    <p:extLst>
      <p:ext uri="{BB962C8B-B14F-4D97-AF65-F5344CB8AC3E}">
        <p14:creationId xmlns:p14="http://schemas.microsoft.com/office/powerpoint/2010/main" val="36649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List of some of the more significant British naval</a:t>
            </a:r>
            <a:r>
              <a:rPr lang="en-AU" sz="1200" kern="1200" baseline="0" dirty="0" smtClean="0">
                <a:solidFill>
                  <a:schemeClr val="tx1"/>
                </a:solidFill>
                <a:effectLst/>
                <a:latin typeface="+mn-lt"/>
                <a:ea typeface="+mn-ea"/>
                <a:cs typeface="+mn-cs"/>
              </a:rPr>
              <a:t> victories</a:t>
            </a:r>
          </a:p>
          <a:p>
            <a:pPr lvl="0"/>
            <a:r>
              <a:rPr lang="en-AU" sz="1200" kern="1200" baseline="0" dirty="0" smtClean="0">
                <a:solidFill>
                  <a:schemeClr val="tx1"/>
                </a:solidFill>
                <a:effectLst/>
                <a:latin typeface="+mn-lt"/>
                <a:ea typeface="+mn-ea"/>
                <a:cs typeface="+mn-cs"/>
              </a:rPr>
              <a:t>Nelsons 3 key battles in particular:</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1798 Napoleon took Alexandria and Egypt (claimed to be liberating them from Turkey &amp; </a:t>
            </a:r>
            <a:r>
              <a:rPr lang="en-AU" sz="1200" kern="1200" dirty="0" err="1" smtClean="0">
                <a:solidFill>
                  <a:schemeClr val="tx1"/>
                </a:solidFill>
                <a:effectLst/>
                <a:latin typeface="+mn-lt"/>
                <a:ea typeface="+mn-ea"/>
                <a:cs typeface="+mn-cs"/>
              </a:rPr>
              <a:t>Marmelukes</a:t>
            </a:r>
            <a:r>
              <a:rPr lang="en-AU" sz="1200" kern="1200" dirty="0" smtClean="0">
                <a:solidFill>
                  <a:schemeClr val="tx1"/>
                </a:solidFill>
                <a:effectLst/>
                <a:latin typeface="+mn-lt"/>
                <a:ea typeface="+mn-ea"/>
                <a:cs typeface="+mn-cs"/>
              </a:rPr>
              <a:t> – really strategy to build world empire, cut off </a:t>
            </a:r>
            <a:r>
              <a:rPr lang="en-AU" sz="1200" kern="1200" dirty="0" err="1" smtClean="0">
                <a:solidFill>
                  <a:schemeClr val="tx1"/>
                </a:solidFill>
                <a:effectLst/>
                <a:latin typeface="+mn-lt"/>
                <a:ea typeface="+mn-ea"/>
                <a:cs typeface="+mn-cs"/>
              </a:rPr>
              <a:t>british</a:t>
            </a:r>
            <a:r>
              <a:rPr lang="en-AU" sz="1200" kern="1200" dirty="0" smtClean="0">
                <a:solidFill>
                  <a:schemeClr val="tx1"/>
                </a:solidFill>
                <a:effectLst/>
                <a:latin typeface="+mn-lt"/>
                <a:ea typeface="+mn-ea"/>
                <a:cs typeface="+mn-cs"/>
              </a:rPr>
              <a:t> access to </a:t>
            </a:r>
            <a:r>
              <a:rPr lang="en-AU" sz="1200" kern="1200" dirty="0" err="1" smtClean="0">
                <a:solidFill>
                  <a:schemeClr val="tx1"/>
                </a:solidFill>
                <a:effectLst/>
                <a:latin typeface="+mn-lt"/>
                <a:ea typeface="+mn-ea"/>
                <a:cs typeface="+mn-cs"/>
              </a:rPr>
              <a:t>india</a:t>
            </a:r>
            <a:r>
              <a:rPr lang="en-AU" sz="1200" kern="1200" dirty="0" smtClean="0">
                <a:solidFill>
                  <a:schemeClr val="tx1"/>
                </a:solidFill>
                <a:effectLst/>
                <a:latin typeface="+mn-lt"/>
                <a:ea typeface="+mn-ea"/>
                <a:cs typeface="+mn-cs"/>
              </a:rPr>
              <a:t>) (bonus – discovers </a:t>
            </a:r>
            <a:r>
              <a:rPr lang="en-AU" sz="1200" kern="1200" dirty="0" err="1" smtClean="0">
                <a:solidFill>
                  <a:schemeClr val="tx1"/>
                </a:solidFill>
                <a:effectLst/>
                <a:latin typeface="+mn-lt"/>
                <a:ea typeface="+mn-ea"/>
                <a:cs typeface="+mn-cs"/>
              </a:rPr>
              <a:t>rosetta</a:t>
            </a:r>
            <a:r>
              <a:rPr lang="en-AU" sz="1200" kern="1200" dirty="0" smtClean="0">
                <a:solidFill>
                  <a:schemeClr val="tx1"/>
                </a:solidFill>
                <a:effectLst/>
                <a:latin typeface="+mn-lt"/>
                <a:ea typeface="+mn-ea"/>
                <a:cs typeface="+mn-cs"/>
              </a:rPr>
              <a:t> stone, on the down side his troops use the sphinx as target practice &amp; shoot its nose off</a:t>
            </a:r>
            <a:r>
              <a:rPr lang="en-AU" sz="1200" kern="1200" baseline="0" dirty="0" smtClean="0">
                <a:solidFill>
                  <a:schemeClr val="tx1"/>
                </a:solidFill>
                <a:effectLst/>
                <a:latin typeface="+mn-lt"/>
                <a:ea typeface="+mn-ea"/>
                <a:cs typeface="+mn-cs"/>
              </a:rPr>
              <a:t> (apocryphal?))</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English Navy under Nelson came &amp; destroyed Naps navy – Battle of Nile (Nelson given peerage as Baron Nelson of the Nile)</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Brit Navy then harasses Naps army as it marches up coast to Joppa, then Acre – preventing Nap from taking Acre</a:t>
            </a:r>
          </a:p>
          <a:p>
            <a:pPr lvl="0"/>
            <a:r>
              <a:rPr lang="en-AU" sz="1200" kern="1200" dirty="0" smtClean="0">
                <a:solidFill>
                  <a:schemeClr val="tx1"/>
                </a:solidFill>
                <a:effectLst/>
                <a:latin typeface="+mn-lt"/>
                <a:ea typeface="+mn-ea"/>
                <a:cs typeface="+mn-cs"/>
              </a:rPr>
              <a:t>(Side note – this introduces England to idea of having a role in Egypt, &amp; later becoming the king of the south)</a:t>
            </a:r>
          </a:p>
          <a:p>
            <a:pPr lvl="0"/>
            <a:r>
              <a:rPr lang="en-AU" sz="1200" kern="1200" dirty="0" smtClean="0">
                <a:solidFill>
                  <a:schemeClr val="tx1"/>
                </a:solidFill>
                <a:effectLst/>
                <a:latin typeface="+mn-lt"/>
                <a:ea typeface="+mn-ea"/>
                <a:cs typeface="+mn-cs"/>
              </a:rPr>
              <a:t>1801 – Nelson promoted to Vice Admiral; 2IC to Sir Hyde Parker whose orders he disregarded in Battle of Copenhagen (putting his telescope up to his blind eye so he couldn’t read commanders flag signals: ‘I only have one eye.</a:t>
            </a:r>
            <a:r>
              <a:rPr lang="en-AU" sz="1200" kern="1200" baseline="0" dirty="0" smtClean="0">
                <a:solidFill>
                  <a:schemeClr val="tx1"/>
                </a:solidFill>
                <a:effectLst/>
                <a:latin typeface="+mn-lt"/>
                <a:ea typeface="+mn-ea"/>
                <a:cs typeface="+mn-cs"/>
              </a:rPr>
              <a:t>  I have a right to be blind sometimes’</a:t>
            </a:r>
            <a:r>
              <a:rPr lang="en-AU" sz="1200" kern="1200" dirty="0" smtClean="0">
                <a:solidFill>
                  <a:schemeClr val="tx1"/>
                </a:solidFill>
                <a:effectLst/>
                <a:latin typeface="+mn-lt"/>
                <a:ea typeface="+mn-ea"/>
                <a:cs typeface="+mn-cs"/>
              </a:rPr>
              <a:t>), scoring decisive victory</a:t>
            </a:r>
          </a:p>
          <a:p>
            <a:pPr lvl="0"/>
            <a:r>
              <a:rPr lang="en-AU" sz="1200" kern="1200" dirty="0" smtClean="0">
                <a:solidFill>
                  <a:schemeClr val="tx1"/>
                </a:solidFill>
                <a:effectLst/>
                <a:latin typeface="+mn-lt"/>
                <a:ea typeface="+mn-ea"/>
                <a:cs typeface="+mn-cs"/>
              </a:rPr>
              <a:t>1805 – March – combined French &amp; Spanish fleet slips out of Toulon after being blockaded by Nelson for 18 months; October – Nelson (on HMS Victory) caught up with French off Cape Trafalgar - Battle of Trafalgar, Nelson killed by sniper, but victorious.</a:t>
            </a:r>
          </a:p>
          <a:p>
            <a:pPr lvl="0"/>
            <a:r>
              <a:rPr lang="en-AU" sz="1200" kern="1200" dirty="0" smtClean="0">
                <a:solidFill>
                  <a:schemeClr val="tx1"/>
                </a:solidFill>
                <a:effectLst/>
                <a:latin typeface="+mn-lt"/>
                <a:ea typeface="+mn-ea"/>
                <a:cs typeface="+mn-cs"/>
              </a:rPr>
              <a:t>Between 1793 &amp; 1815 (Waterloo), 200 ships of line destroyed and 400 frigates as Brits established complete naval supremacy – most intense period of naval warfare in history to that time</a:t>
            </a:r>
          </a:p>
          <a:p>
            <a:pPr lvl="0"/>
            <a:r>
              <a:rPr lang="en-AU" sz="1200" kern="1200" dirty="0" smtClean="0">
                <a:solidFill>
                  <a:schemeClr val="tx1"/>
                </a:solidFill>
                <a:effectLst/>
                <a:latin typeface="+mn-lt"/>
                <a:ea typeface="+mn-ea"/>
                <a:cs typeface="+mn-cs"/>
              </a:rPr>
              <a:t>Result:  non catholic Britain is a naval</a:t>
            </a:r>
            <a:r>
              <a:rPr lang="en-AU" sz="1200" kern="1200" baseline="0" dirty="0" smtClean="0">
                <a:solidFill>
                  <a:schemeClr val="tx1"/>
                </a:solidFill>
                <a:effectLst/>
                <a:latin typeface="+mn-lt"/>
                <a:ea typeface="+mn-ea"/>
                <a:cs typeface="+mn-cs"/>
              </a:rPr>
              <a:t> superpower at the expense of catholic powers of particularly France, Spain &amp; Portugal</a:t>
            </a: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F4B789B-BA6B-437D-81FE-0702B4927862}" type="slidenum">
              <a:rPr lang="en-AU" smtClean="0"/>
              <a:t>18</a:t>
            </a:fld>
            <a:endParaRPr lang="en-AU"/>
          </a:p>
        </p:txBody>
      </p:sp>
    </p:spTree>
    <p:extLst>
      <p:ext uri="{BB962C8B-B14F-4D97-AF65-F5344CB8AC3E}">
        <p14:creationId xmlns:p14="http://schemas.microsoft.com/office/powerpoint/2010/main" val="2722291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b="0" i="1" kern="1200" dirty="0" smtClean="0">
                <a:solidFill>
                  <a:schemeClr val="tx1"/>
                </a:solidFill>
                <a:effectLst/>
                <a:latin typeface="+mn-lt"/>
                <a:ea typeface="+mn-ea"/>
                <a:cs typeface="+mn-cs"/>
              </a:rPr>
              <a:t>Rivers &amp; fountains of waters </a:t>
            </a:r>
            <a:r>
              <a:rPr lang="en-AU" sz="1200" b="0" i="0" kern="1200" dirty="0" smtClean="0">
                <a:solidFill>
                  <a:schemeClr val="tx1"/>
                </a:solidFill>
                <a:effectLst/>
                <a:latin typeface="+mn-lt"/>
                <a:ea typeface="+mn-ea"/>
                <a:cs typeface="+mn-cs"/>
              </a:rPr>
              <a:t>– northern alpine regions of Italy, </a:t>
            </a:r>
            <a:r>
              <a:rPr lang="en-AU" sz="1200" b="0" i="0" kern="1200" dirty="0" err="1" smtClean="0">
                <a:solidFill>
                  <a:schemeClr val="tx1"/>
                </a:solidFill>
                <a:effectLst/>
                <a:latin typeface="+mn-lt"/>
                <a:ea typeface="+mn-ea"/>
                <a:cs typeface="+mn-cs"/>
              </a:rPr>
              <a:t>Switzeland</a:t>
            </a:r>
            <a:r>
              <a:rPr lang="en-AU" sz="1200" b="0" i="0" kern="1200" dirty="0" smtClean="0">
                <a:solidFill>
                  <a:schemeClr val="tx1"/>
                </a:solidFill>
                <a:effectLst/>
                <a:latin typeface="+mn-lt"/>
                <a:ea typeface="+mn-ea"/>
                <a:cs typeface="+mn-cs"/>
              </a:rPr>
              <a:t> prominent for springs, rivers and lakes; source of great European rivers – Rhone, Rhine Danube &amp; Po; identified with Italy specifically because also area of ‘shedding of blood of saints’ (v6)</a:t>
            </a:r>
            <a:endParaRPr lang="en-AU" sz="1200" b="0" i="1" kern="1200" dirty="0" smtClean="0">
              <a:solidFill>
                <a:schemeClr val="tx1"/>
              </a:solidFill>
              <a:effectLst/>
              <a:latin typeface="+mn-lt"/>
              <a:ea typeface="+mn-ea"/>
              <a:cs typeface="+mn-cs"/>
            </a:endParaRPr>
          </a:p>
          <a:p>
            <a:pPr lvl="0"/>
            <a:r>
              <a:rPr lang="en-AU" sz="1200" b="0" i="1" kern="1200" dirty="0" smtClean="0">
                <a:solidFill>
                  <a:schemeClr val="tx1"/>
                </a:solidFill>
                <a:effectLst/>
                <a:latin typeface="+mn-lt"/>
                <a:ea typeface="+mn-ea"/>
                <a:cs typeface="+mn-cs"/>
              </a:rPr>
              <a:t>Became as blood – </a:t>
            </a:r>
            <a:r>
              <a:rPr lang="en-AU" sz="1200" b="0" kern="1200" dirty="0" smtClean="0">
                <a:solidFill>
                  <a:schemeClr val="tx1"/>
                </a:solidFill>
                <a:effectLst/>
                <a:latin typeface="+mn-lt"/>
                <a:ea typeface="+mn-ea"/>
                <a:cs typeface="+mn-cs"/>
              </a:rPr>
              <a:t>signifies particularly bloody &amp; desolating campaign</a:t>
            </a:r>
          </a:p>
          <a:p>
            <a:pPr lvl="0"/>
            <a:r>
              <a:rPr lang="en-AU" sz="1200" b="0" i="1" kern="1200" dirty="0" smtClean="0">
                <a:solidFill>
                  <a:schemeClr val="tx1"/>
                </a:solidFill>
                <a:effectLst/>
                <a:latin typeface="+mn-lt"/>
                <a:ea typeface="+mn-ea"/>
                <a:cs typeface="+mn-cs"/>
              </a:rPr>
              <a:t>Shedding of blood of saints &amp; prophets – </a:t>
            </a:r>
            <a:r>
              <a:rPr lang="en-AU" sz="1200" b="0" kern="1200" dirty="0" smtClean="0">
                <a:solidFill>
                  <a:schemeClr val="tx1"/>
                </a:solidFill>
                <a:effectLst/>
                <a:latin typeface="+mn-lt"/>
                <a:ea typeface="+mn-ea"/>
                <a:cs typeface="+mn-cs"/>
              </a:rPr>
              <a:t>area of max persecution of saints has always been Rome &amp; Italy; (most of desolation of Napoleons campaign fell on aristocracy of Italy who supported the papacy, not the common people)</a:t>
            </a:r>
          </a:p>
          <a:p>
            <a:pPr lvl="0"/>
            <a:r>
              <a:rPr lang="en-AU" sz="1200" b="0" kern="1200" dirty="0" smtClean="0">
                <a:solidFill>
                  <a:schemeClr val="tx1"/>
                </a:solidFill>
                <a:effectLst/>
                <a:latin typeface="+mn-lt"/>
                <a:ea typeface="+mn-ea"/>
                <a:cs typeface="+mn-cs"/>
              </a:rPr>
              <a:t>Rep Napoleon’s 1</a:t>
            </a:r>
            <a:r>
              <a:rPr lang="en-AU" sz="1200" b="0" kern="1200" baseline="30000" dirty="0" smtClean="0">
                <a:solidFill>
                  <a:schemeClr val="tx1"/>
                </a:solidFill>
                <a:effectLst/>
                <a:latin typeface="+mn-lt"/>
                <a:ea typeface="+mn-ea"/>
                <a:cs typeface="+mn-cs"/>
              </a:rPr>
              <a:t>st</a:t>
            </a:r>
            <a:r>
              <a:rPr lang="en-AU" sz="1200" b="0" kern="1200" dirty="0" smtClean="0">
                <a:solidFill>
                  <a:schemeClr val="tx1"/>
                </a:solidFill>
                <a:effectLst/>
                <a:latin typeface="+mn-lt"/>
                <a:ea typeface="+mn-ea"/>
                <a:cs typeface="+mn-cs"/>
              </a:rPr>
              <a:t> Italian Campaign – based in the alpine areas of north Italy &amp; decimating powers of Italian states, Austria and Papal States</a:t>
            </a:r>
          </a:p>
          <a:p>
            <a:endParaRPr lang="en-AU" b="0" dirty="0"/>
          </a:p>
        </p:txBody>
      </p:sp>
      <p:sp>
        <p:nvSpPr>
          <p:cNvPr id="4" name="Slide Number Placeholder 3"/>
          <p:cNvSpPr>
            <a:spLocks noGrp="1"/>
          </p:cNvSpPr>
          <p:nvPr>
            <p:ph type="sldNum" sz="quarter" idx="10"/>
          </p:nvPr>
        </p:nvSpPr>
        <p:spPr/>
        <p:txBody>
          <a:bodyPr/>
          <a:lstStyle/>
          <a:p>
            <a:fld id="{3F4B789B-BA6B-437D-81FE-0702B4927862}" type="slidenum">
              <a:rPr lang="en-AU" smtClean="0"/>
              <a:t>19</a:t>
            </a:fld>
            <a:endParaRPr lang="en-AU"/>
          </a:p>
        </p:txBody>
      </p:sp>
    </p:spTree>
    <p:extLst>
      <p:ext uri="{BB962C8B-B14F-4D97-AF65-F5344CB8AC3E}">
        <p14:creationId xmlns:p14="http://schemas.microsoft.com/office/powerpoint/2010/main" val="954478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dirty="0" smtClean="0"/>
              <a:t>Napoleons</a:t>
            </a:r>
            <a:r>
              <a:rPr lang="en-AU" b="0" baseline="0" dirty="0" smtClean="0"/>
              <a:t> first Italian campaign – northern Italy, alpine region – 1796 to 1801</a:t>
            </a:r>
          </a:p>
          <a:p>
            <a:r>
              <a:rPr lang="en-AU" b="0" baseline="0" dirty="0" smtClean="0"/>
              <a:t>Famous painting of Napoleon crossing the alps</a:t>
            </a:r>
          </a:p>
          <a:p>
            <a:r>
              <a:rPr lang="en-AU" b="0" baseline="0" dirty="0" smtClean="0"/>
              <a:t>Not really going to go into the details of this 5 year campaign (including a 2 year interlude to invade Egypt) – can see where Napoleon went through this Alpine region on the black lines of that hideously coloured map</a:t>
            </a:r>
          </a:p>
          <a:p>
            <a:r>
              <a:rPr lang="en-AU" b="0" baseline="0" dirty="0" smtClean="0"/>
              <a:t>Don’t forget invading through the Alps was no easier for Napoleon than it had been for Hannibal 2000 years earlier.  Involved huge feats of endurance to get troops, cavalry and artillery through the mountain passes.  Often his men had to drag the cannon as well as their own supplies over the mountains themselves.</a:t>
            </a:r>
          </a:p>
          <a:p>
            <a:pPr lvl="0"/>
            <a:r>
              <a:rPr lang="en-AU" sz="1200" kern="1200" dirty="0" smtClean="0">
                <a:solidFill>
                  <a:schemeClr val="tx1"/>
                </a:solidFill>
                <a:effectLst/>
                <a:latin typeface="+mn-lt"/>
                <a:ea typeface="+mn-ea"/>
                <a:cs typeface="+mn-cs"/>
              </a:rPr>
              <a:t>10 April 1796 – Battle of Monte </a:t>
            </a:r>
            <a:r>
              <a:rPr lang="en-AU" sz="1200" kern="1200" dirty="0" err="1" smtClean="0">
                <a:solidFill>
                  <a:schemeClr val="tx1"/>
                </a:solidFill>
                <a:effectLst/>
                <a:latin typeface="+mn-lt"/>
                <a:ea typeface="+mn-ea"/>
                <a:cs typeface="+mn-cs"/>
              </a:rPr>
              <a:t>Notte</a:t>
            </a:r>
            <a:r>
              <a:rPr lang="en-AU" sz="1200" kern="1200" dirty="0" smtClean="0">
                <a:solidFill>
                  <a:schemeClr val="tx1"/>
                </a:solidFill>
                <a:effectLst/>
                <a:latin typeface="+mn-lt"/>
                <a:ea typeface="+mn-ea"/>
                <a:cs typeface="+mn-cs"/>
              </a:rPr>
              <a:t>, Nap defeats combined Austrian (</a:t>
            </a:r>
            <a:r>
              <a:rPr lang="en-AU" sz="1200" kern="1200" dirty="0" err="1" smtClean="0">
                <a:solidFill>
                  <a:schemeClr val="tx1"/>
                </a:solidFill>
                <a:effectLst/>
                <a:latin typeface="+mn-lt"/>
                <a:ea typeface="+mn-ea"/>
                <a:cs typeface="+mn-cs"/>
              </a:rPr>
              <a:t>HREmpire</a:t>
            </a:r>
            <a:r>
              <a:rPr lang="en-AU" sz="1200" kern="1200" dirty="0" smtClean="0">
                <a:solidFill>
                  <a:schemeClr val="tx1"/>
                </a:solidFill>
                <a:effectLst/>
                <a:latin typeface="+mn-lt"/>
                <a:ea typeface="+mn-ea"/>
                <a:cs typeface="+mn-cs"/>
              </a:rPr>
              <a:t>) &amp; </a:t>
            </a:r>
            <a:r>
              <a:rPr lang="en-AU" sz="1200" kern="1200" dirty="0" err="1" smtClean="0">
                <a:solidFill>
                  <a:schemeClr val="tx1"/>
                </a:solidFill>
                <a:effectLst/>
                <a:latin typeface="+mn-lt"/>
                <a:ea typeface="+mn-ea"/>
                <a:cs typeface="+mn-cs"/>
              </a:rPr>
              <a:t>Piedmontese</a:t>
            </a:r>
            <a:r>
              <a:rPr lang="en-AU" sz="1200" kern="1200" dirty="0" smtClean="0">
                <a:solidFill>
                  <a:schemeClr val="tx1"/>
                </a:solidFill>
                <a:effectLst/>
                <a:latin typeface="+mn-lt"/>
                <a:ea typeface="+mn-ea"/>
                <a:cs typeface="+mn-cs"/>
              </a:rPr>
              <a:t> army– marks beginning of Naps (commander of army in Italy, at 26 </a:t>
            </a:r>
            <a:r>
              <a:rPr lang="en-AU" sz="1200" kern="1200" dirty="0" err="1" smtClean="0">
                <a:solidFill>
                  <a:schemeClr val="tx1"/>
                </a:solidFill>
                <a:effectLst/>
                <a:latin typeface="+mn-lt"/>
                <a:ea typeface="+mn-ea"/>
                <a:cs typeface="+mn-cs"/>
              </a:rPr>
              <a:t>yrs</a:t>
            </a:r>
            <a:r>
              <a:rPr lang="en-AU" sz="1200" kern="1200" dirty="0" smtClean="0">
                <a:solidFill>
                  <a:schemeClr val="tx1"/>
                </a:solidFill>
                <a:effectLst/>
                <a:latin typeface="+mn-lt"/>
                <a:ea typeface="+mn-ea"/>
                <a:cs typeface="+mn-cs"/>
              </a:rPr>
              <a:t>, married Josephine 2 days before setting out) </a:t>
            </a:r>
            <a:r>
              <a:rPr lang="en-AU" sz="1200" kern="1200" dirty="0" err="1" smtClean="0">
                <a:solidFill>
                  <a:schemeClr val="tx1"/>
                </a:solidFill>
                <a:effectLst/>
                <a:latin typeface="+mn-lt"/>
                <a:ea typeface="+mn-ea"/>
                <a:cs typeface="+mn-cs"/>
              </a:rPr>
              <a:t>Apine</a:t>
            </a:r>
            <a:r>
              <a:rPr lang="en-AU" sz="1200" kern="1200" dirty="0" smtClean="0">
                <a:solidFill>
                  <a:schemeClr val="tx1"/>
                </a:solidFill>
                <a:effectLst/>
                <a:latin typeface="+mn-lt"/>
                <a:ea typeface="+mn-ea"/>
                <a:cs typeface="+mn-cs"/>
              </a:rPr>
              <a:t> Campaign –promised his hungry and ill supplied army of French peasants the spoils of the Alpine area to motivate them</a:t>
            </a:r>
          </a:p>
          <a:p>
            <a:pPr lvl="0"/>
            <a:r>
              <a:rPr lang="en-AU" sz="1200" kern="1200" dirty="0" smtClean="0">
                <a:solidFill>
                  <a:schemeClr val="tx1"/>
                </a:solidFill>
                <a:effectLst/>
                <a:latin typeface="+mn-lt"/>
                <a:ea typeface="+mn-ea"/>
                <a:cs typeface="+mn-cs"/>
              </a:rPr>
              <a:t>During</a:t>
            </a:r>
            <a:r>
              <a:rPr lang="en-AU" sz="1200" kern="1200" baseline="0" dirty="0" smtClean="0">
                <a:solidFill>
                  <a:schemeClr val="tx1"/>
                </a:solidFill>
                <a:effectLst/>
                <a:latin typeface="+mn-lt"/>
                <a:ea typeface="+mn-ea"/>
                <a:cs typeface="+mn-cs"/>
              </a:rPr>
              <a:t> these 5 years Napoleon defeated Austrian armies about 15 times, defeated armies of the Northern Italian states, defeated popes hired mercenaries a couple of times, annexed most of this area to France (</a:t>
            </a:r>
            <a:r>
              <a:rPr lang="en-AU" sz="1200" kern="1200" baseline="0" dirty="0" err="1" smtClean="0">
                <a:solidFill>
                  <a:schemeClr val="tx1"/>
                </a:solidFill>
                <a:effectLst/>
                <a:latin typeface="+mn-lt"/>
                <a:ea typeface="+mn-ea"/>
                <a:cs typeface="+mn-cs"/>
              </a:rPr>
              <a:t>incl</a:t>
            </a:r>
            <a:r>
              <a:rPr lang="en-AU" sz="1200" kern="1200" baseline="0" dirty="0" smtClean="0">
                <a:solidFill>
                  <a:schemeClr val="tx1"/>
                </a:solidFill>
                <a:effectLst/>
                <a:latin typeface="+mn-lt"/>
                <a:ea typeface="+mn-ea"/>
                <a:cs typeface="+mn-cs"/>
              </a:rPr>
              <a:t> a couple of the northern Papal States)</a:t>
            </a:r>
          </a:p>
          <a:p>
            <a:pPr lvl="0"/>
            <a:r>
              <a:rPr lang="en-AU" sz="1200" kern="1200" baseline="0" dirty="0" smtClean="0">
                <a:solidFill>
                  <a:schemeClr val="tx1"/>
                </a:solidFill>
                <a:effectLst/>
                <a:latin typeface="+mn-lt"/>
                <a:ea typeface="+mn-ea"/>
                <a:cs typeface="+mn-cs"/>
              </a:rPr>
              <a:t>Culminated in the battle of Marengo in 1800 against Austria.  Austria dominated all day, until their 80 year old commander collapsed and France won the day</a:t>
            </a:r>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8 Jan 1801 – Treaty of </a:t>
            </a:r>
            <a:r>
              <a:rPr lang="en-AU" sz="1200" kern="1200" dirty="0" err="1" smtClean="0">
                <a:solidFill>
                  <a:schemeClr val="tx1"/>
                </a:solidFill>
                <a:effectLst/>
                <a:latin typeface="+mn-lt"/>
                <a:ea typeface="+mn-ea"/>
                <a:cs typeface="+mn-cs"/>
              </a:rPr>
              <a:t>Luneville</a:t>
            </a:r>
            <a:r>
              <a:rPr lang="en-AU" sz="1200" kern="1200" dirty="0" smtClean="0">
                <a:solidFill>
                  <a:schemeClr val="tx1"/>
                </a:solidFill>
                <a:effectLst/>
                <a:latin typeface="+mn-lt"/>
                <a:ea typeface="+mn-ea"/>
                <a:cs typeface="+mn-cs"/>
              </a:rPr>
              <a:t> between France &amp; Austria (who had just been defeated in Germany) – marks end of Alpine campaign and end of 3</a:t>
            </a:r>
            <a:r>
              <a:rPr lang="en-AU" sz="1200" kern="1200" baseline="30000" dirty="0" smtClean="0">
                <a:solidFill>
                  <a:schemeClr val="tx1"/>
                </a:solidFill>
                <a:effectLst/>
                <a:latin typeface="+mn-lt"/>
                <a:ea typeface="+mn-ea"/>
                <a:cs typeface="+mn-cs"/>
              </a:rPr>
              <a:t>rd</a:t>
            </a:r>
            <a:r>
              <a:rPr lang="en-AU" sz="1200" kern="1200" dirty="0" smtClean="0">
                <a:solidFill>
                  <a:schemeClr val="tx1"/>
                </a:solidFill>
                <a:effectLst/>
                <a:latin typeface="+mn-lt"/>
                <a:ea typeface="+mn-ea"/>
                <a:cs typeface="+mn-cs"/>
              </a:rPr>
              <a:t> Vial</a:t>
            </a:r>
          </a:p>
        </p:txBody>
      </p:sp>
      <p:sp>
        <p:nvSpPr>
          <p:cNvPr id="4" name="Slide Number Placeholder 3"/>
          <p:cNvSpPr>
            <a:spLocks noGrp="1"/>
          </p:cNvSpPr>
          <p:nvPr>
            <p:ph type="sldNum" sz="quarter" idx="10"/>
          </p:nvPr>
        </p:nvSpPr>
        <p:spPr/>
        <p:txBody>
          <a:bodyPr/>
          <a:lstStyle/>
          <a:p>
            <a:fld id="{3F4B789B-BA6B-437D-81FE-0702B4927862}" type="slidenum">
              <a:rPr lang="en-AU" smtClean="0"/>
              <a:t>20</a:t>
            </a:fld>
            <a:endParaRPr lang="en-AU"/>
          </a:p>
        </p:txBody>
      </p:sp>
    </p:spTree>
    <p:extLst>
      <p:ext uri="{BB962C8B-B14F-4D97-AF65-F5344CB8AC3E}">
        <p14:creationId xmlns:p14="http://schemas.microsoft.com/office/powerpoint/2010/main" val="2734125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upon the Sun </a:t>
            </a:r>
            <a:r>
              <a:rPr lang="en-AU" sz="1200" kern="1200" dirty="0" smtClean="0">
                <a:solidFill>
                  <a:schemeClr val="tx1"/>
                </a:solidFill>
                <a:effectLst/>
                <a:latin typeface="+mn-lt"/>
                <a:ea typeface="+mn-ea"/>
                <a:cs typeface="+mn-cs"/>
              </a:rPr>
              <a:t>– Sun defined in 6</a:t>
            </a:r>
            <a:r>
              <a:rPr lang="en-AU" sz="1200" kern="1200" baseline="30000" dirty="0" smtClean="0">
                <a:solidFill>
                  <a:schemeClr val="tx1"/>
                </a:solidFill>
                <a:effectLst/>
                <a:latin typeface="+mn-lt"/>
                <a:ea typeface="+mn-ea"/>
                <a:cs typeface="+mn-cs"/>
              </a:rPr>
              <a:t>th</a:t>
            </a:r>
            <a:r>
              <a:rPr lang="en-AU" sz="1200" kern="1200" dirty="0" smtClean="0">
                <a:solidFill>
                  <a:schemeClr val="tx1"/>
                </a:solidFill>
                <a:effectLst/>
                <a:latin typeface="+mn-lt"/>
                <a:ea typeface="+mn-ea"/>
                <a:cs typeface="+mn-cs"/>
              </a:rPr>
              <a:t> Seal (6:12) where sun becoming darkness = dethroning of the emperor; here sun = emperor of the </a:t>
            </a:r>
            <a:r>
              <a:rPr lang="en-AU" sz="1200" kern="1200" dirty="0" err="1" smtClean="0">
                <a:solidFill>
                  <a:schemeClr val="tx1"/>
                </a:solidFill>
                <a:effectLst/>
                <a:latin typeface="+mn-lt"/>
                <a:ea typeface="+mn-ea"/>
                <a:cs typeface="+mn-cs"/>
              </a:rPr>
              <a:t>HREmpire</a:t>
            </a:r>
            <a:r>
              <a:rPr lang="en-AU" sz="1200" kern="1200" dirty="0" smtClean="0">
                <a:solidFill>
                  <a:schemeClr val="tx1"/>
                </a:solidFill>
                <a:effectLst/>
                <a:latin typeface="+mn-lt"/>
                <a:ea typeface="+mn-ea"/>
                <a:cs typeface="+mn-cs"/>
              </a:rPr>
              <a:t>, based in Vienna Austria, as the most powerful light in the political heavens</a:t>
            </a:r>
          </a:p>
          <a:p>
            <a:pPr lvl="0"/>
            <a:r>
              <a:rPr lang="en-AU" sz="1200" i="1" kern="1200" dirty="0" smtClean="0">
                <a:solidFill>
                  <a:schemeClr val="tx1"/>
                </a:solidFill>
                <a:effectLst/>
                <a:latin typeface="+mn-lt"/>
                <a:ea typeface="+mn-ea"/>
                <a:cs typeface="+mn-cs"/>
              </a:rPr>
              <a:t>power given unto him to scorch </a:t>
            </a:r>
            <a:r>
              <a:rPr lang="en-AU" sz="1200" kern="1200" dirty="0" smtClean="0">
                <a:solidFill>
                  <a:schemeClr val="tx1"/>
                </a:solidFill>
                <a:effectLst/>
                <a:latin typeface="+mn-lt"/>
                <a:ea typeface="+mn-ea"/>
                <a:cs typeface="+mn-cs"/>
              </a:rPr>
              <a:t>– </a:t>
            </a:r>
            <a:r>
              <a:rPr lang="en-AU" sz="1200" kern="1200" dirty="0" err="1" smtClean="0">
                <a:solidFill>
                  <a:schemeClr val="tx1"/>
                </a:solidFill>
                <a:effectLst/>
                <a:latin typeface="+mn-lt"/>
                <a:ea typeface="+mn-ea"/>
                <a:cs typeface="+mn-cs"/>
              </a:rPr>
              <a:t>ie</a:t>
            </a:r>
            <a:r>
              <a:rPr lang="en-AU" sz="1200" kern="1200" dirty="0" smtClean="0">
                <a:solidFill>
                  <a:schemeClr val="tx1"/>
                </a:solidFill>
                <a:effectLst/>
                <a:latin typeface="+mn-lt"/>
                <a:ea typeface="+mn-ea"/>
                <a:cs typeface="+mn-cs"/>
              </a:rPr>
              <a:t>, given to the angel (not to the sun itself)</a:t>
            </a:r>
            <a:r>
              <a:rPr lang="en-AU" sz="1200" kern="1200" cap="small"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 in the form of Napoleon – to inflict pain of scorching judgement</a:t>
            </a:r>
          </a:p>
          <a:p>
            <a:pPr lvl="0"/>
            <a:r>
              <a:rPr lang="en-AU" sz="1200" i="1" kern="1200" dirty="0" smtClean="0">
                <a:solidFill>
                  <a:schemeClr val="tx1"/>
                </a:solidFill>
                <a:effectLst/>
                <a:latin typeface="+mn-lt"/>
                <a:ea typeface="+mn-ea"/>
                <a:cs typeface="+mn-cs"/>
              </a:rPr>
              <a:t>blasphemed name of god </a:t>
            </a:r>
            <a:r>
              <a:rPr lang="en-AU" sz="1200" kern="1200" dirty="0" smtClean="0">
                <a:solidFill>
                  <a:schemeClr val="tx1"/>
                </a:solidFill>
                <a:effectLst/>
                <a:latin typeface="+mn-lt"/>
                <a:ea typeface="+mn-ea"/>
                <a:cs typeface="+mn-cs"/>
              </a:rPr>
              <a:t>– defines who is scorched – the Catholic blasphemers of the HRE, particularly Austria, also Spain</a:t>
            </a:r>
          </a:p>
          <a:p>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21</a:t>
            </a:fld>
            <a:endParaRPr lang="en-AU"/>
          </a:p>
        </p:txBody>
      </p:sp>
    </p:spTree>
    <p:extLst>
      <p:ext uri="{BB962C8B-B14F-4D97-AF65-F5344CB8AC3E}">
        <p14:creationId xmlns:p14="http://schemas.microsoft.com/office/powerpoint/2010/main" val="2247010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How</a:t>
            </a:r>
            <a:r>
              <a:rPr lang="en-AU" sz="1200" kern="1200" baseline="0" dirty="0" smtClean="0">
                <a:solidFill>
                  <a:schemeClr val="tx1"/>
                </a:solidFill>
                <a:effectLst/>
                <a:latin typeface="+mn-lt"/>
                <a:ea typeface="+mn-ea"/>
                <a:cs typeface="+mn-cs"/>
              </a:rPr>
              <a:t> were the judgements poured out on the HRE?  Again – via Napoleon</a:t>
            </a:r>
          </a:p>
          <a:p>
            <a:pPr lvl="0"/>
            <a:r>
              <a:rPr lang="en-AU" sz="1200" kern="1200" baseline="0" dirty="0" smtClean="0">
                <a:solidFill>
                  <a:schemeClr val="tx1"/>
                </a:solidFill>
                <a:effectLst/>
                <a:latin typeface="+mn-lt"/>
                <a:ea typeface="+mn-ea"/>
                <a:cs typeface="+mn-cs"/>
              </a:rPr>
              <a:t>Don’t forget the current Holy Roman Emperor is Francis II who was the Kaiser of Austria</a:t>
            </a:r>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18 May 1804 – Napoleon proclaimed Emperor,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crowned by Pope Pius VII with the crown of Charlemagne (as Nap had restored catholic freedoms in France); much to the annoyance of the Austrians who saw themselves as Charlemagne’s successors;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Napoleon actually took crown from pope’s hands &amp; crowned himself emperor (see pope fuming in the corner in coronation portrait) – establishing who was really in control.  Huge symbolic slap in the face</a:t>
            </a:r>
            <a:r>
              <a:rPr lang="en-AU" sz="1200" kern="1200" baseline="0" dirty="0" smtClean="0">
                <a:solidFill>
                  <a:schemeClr val="tx1"/>
                </a:solidFill>
                <a:effectLst/>
                <a:latin typeface="+mn-lt"/>
                <a:ea typeface="+mn-ea"/>
                <a:cs typeface="+mn-cs"/>
              </a:rPr>
              <a:t> to both the pope &amp; HRE who had submitted to being crowned by the pope since Charlemagne’s day</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26 May receives crown of Italy – further infuriating Austrians; Austrians mobilise</a:t>
            </a:r>
          </a:p>
        </p:txBody>
      </p:sp>
      <p:sp>
        <p:nvSpPr>
          <p:cNvPr id="4" name="Slide Number Placeholder 3"/>
          <p:cNvSpPr>
            <a:spLocks noGrp="1"/>
          </p:cNvSpPr>
          <p:nvPr>
            <p:ph type="sldNum" sz="quarter" idx="10"/>
          </p:nvPr>
        </p:nvSpPr>
        <p:spPr/>
        <p:txBody>
          <a:bodyPr/>
          <a:lstStyle/>
          <a:p>
            <a:fld id="{3F4B789B-BA6B-437D-81FE-0702B4927862}" type="slidenum">
              <a:rPr lang="en-AU" smtClean="0"/>
              <a:t>22</a:t>
            </a:fld>
            <a:endParaRPr lang="en-AU"/>
          </a:p>
        </p:txBody>
      </p:sp>
    </p:spTree>
    <p:extLst>
      <p:ext uri="{BB962C8B-B14F-4D97-AF65-F5344CB8AC3E}">
        <p14:creationId xmlns:p14="http://schemas.microsoft.com/office/powerpoint/2010/main" val="2190637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1 Oct 1805</a:t>
            </a:r>
            <a:r>
              <a:rPr lang="en-AU" sz="1200" kern="1200" baseline="3000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 Nap crosses Rhine and marches on Vienna, court of </a:t>
            </a:r>
            <a:r>
              <a:rPr lang="en-AU" sz="1200" kern="1200" dirty="0" err="1" smtClean="0">
                <a:solidFill>
                  <a:schemeClr val="tx1"/>
                </a:solidFill>
                <a:effectLst/>
                <a:latin typeface="+mn-lt"/>
                <a:ea typeface="+mn-ea"/>
                <a:cs typeface="+mn-cs"/>
              </a:rPr>
              <a:t>HREmperor</a:t>
            </a:r>
            <a:r>
              <a:rPr lang="en-AU" sz="1200" kern="1200" dirty="0" smtClean="0">
                <a:solidFill>
                  <a:schemeClr val="tx1"/>
                </a:solidFill>
                <a:effectLst/>
                <a:latin typeface="+mn-lt"/>
                <a:ea typeface="+mn-ea"/>
                <a:cs typeface="+mn-cs"/>
              </a:rPr>
              <a:t> flees, Nap conquers without battle, taking 60,000 POWs in the process; then continued over the Danube to confront the Russians (allied to Austria)</a:t>
            </a:r>
          </a:p>
          <a:p>
            <a:pPr lvl="0"/>
            <a:r>
              <a:rPr lang="en-AU" sz="1200" kern="1200" dirty="0" smtClean="0">
                <a:solidFill>
                  <a:schemeClr val="tx1"/>
                </a:solidFill>
                <a:effectLst/>
                <a:latin typeface="+mn-lt"/>
                <a:ea typeface="+mn-ea"/>
                <a:cs typeface="+mn-cs"/>
              </a:rPr>
              <a:t>2 Dec 1805 – Battle of Austerlitz (in modern day Czech</a:t>
            </a:r>
            <a:r>
              <a:rPr lang="en-AU" sz="1200" kern="1200" baseline="0" dirty="0" smtClean="0">
                <a:solidFill>
                  <a:schemeClr val="tx1"/>
                </a:solidFill>
                <a:effectLst/>
                <a:latin typeface="+mn-lt"/>
                <a:ea typeface="+mn-ea"/>
                <a:cs typeface="+mn-cs"/>
              </a:rPr>
              <a:t> Republic) </a:t>
            </a:r>
            <a:r>
              <a:rPr lang="en-AU" sz="1200" kern="1200" dirty="0" smtClean="0">
                <a:solidFill>
                  <a:schemeClr val="tx1"/>
                </a:solidFill>
                <a:effectLst/>
                <a:latin typeface="+mn-lt"/>
                <a:ea typeface="+mn-ea"/>
                <a:cs typeface="+mn-cs"/>
              </a:rPr>
              <a:t>(Emperor Nap 75,000 troops v Emperor Francis (Austria, 25,000 troops and Emperor Alexander (Russia, 50,000 troops); Nap victorious in v bloody battle</a:t>
            </a:r>
          </a:p>
          <a:p>
            <a:pPr lvl="0"/>
            <a:r>
              <a:rPr lang="en-AU" sz="1200" kern="1200" dirty="0" smtClean="0">
                <a:solidFill>
                  <a:schemeClr val="tx1"/>
                </a:solidFill>
                <a:effectLst/>
                <a:latin typeface="+mn-lt"/>
                <a:ea typeface="+mn-ea"/>
                <a:cs typeface="+mn-cs"/>
              </a:rPr>
              <a:t>26 Dec 1805 - peace treaty signed by Austrians, involving ceding of much territory to the French</a:t>
            </a:r>
          </a:p>
          <a:p>
            <a:pPr lvl="0"/>
            <a:r>
              <a:rPr lang="en-AU" sz="1200" kern="1200" dirty="0" smtClean="0">
                <a:solidFill>
                  <a:schemeClr val="tx1"/>
                </a:solidFill>
                <a:effectLst/>
                <a:latin typeface="+mn-lt"/>
                <a:ea typeface="+mn-ea"/>
                <a:cs typeface="+mn-cs"/>
              </a:rPr>
              <a:t>1806 – Nap takes Naples and Holland – putting his brothers on the thrones, ends all Republics  in Europe making them all kingdoms (ironically for a man who was made via the </a:t>
            </a:r>
            <a:r>
              <a:rPr lang="en-AU" sz="1200" kern="1200" dirty="0" err="1" smtClean="0">
                <a:solidFill>
                  <a:schemeClr val="tx1"/>
                </a:solidFill>
                <a:effectLst/>
                <a:latin typeface="+mn-lt"/>
                <a:ea typeface="+mn-ea"/>
                <a:cs typeface="+mn-cs"/>
              </a:rPr>
              <a:t>french</a:t>
            </a:r>
            <a:r>
              <a:rPr lang="en-AU" sz="1200" kern="1200" dirty="0" smtClean="0">
                <a:solidFill>
                  <a:schemeClr val="tx1"/>
                </a:solidFill>
                <a:effectLst/>
                <a:latin typeface="+mn-lt"/>
                <a:ea typeface="+mn-ea"/>
                <a:cs typeface="+mn-cs"/>
              </a:rPr>
              <a:t> republic, but by this stage Nap had become full dictator, including repressive secret police force, exactly like the regime of Louis XVI that he was supposed to have replaced)</a:t>
            </a:r>
          </a:p>
          <a:p>
            <a:pPr lvl="0"/>
            <a:r>
              <a:rPr lang="en-AU" sz="1200" kern="1200" dirty="0" smtClean="0">
                <a:solidFill>
                  <a:schemeClr val="tx1"/>
                </a:solidFill>
                <a:effectLst/>
                <a:latin typeface="+mn-lt"/>
                <a:ea typeface="+mn-ea"/>
                <a:cs typeface="+mn-cs"/>
              </a:rPr>
              <a:t>1 Aug 1806 – most of Germany had come under Nap’s ‘protection’, </a:t>
            </a:r>
            <a:r>
              <a:rPr lang="en-AU" sz="1200" kern="1200" dirty="0" err="1" smtClean="0">
                <a:solidFill>
                  <a:schemeClr val="tx1"/>
                </a:solidFill>
                <a:effectLst/>
                <a:latin typeface="+mn-lt"/>
                <a:ea typeface="+mn-ea"/>
                <a:cs typeface="+mn-cs"/>
              </a:rPr>
              <a:t>Germano</a:t>
            </a:r>
            <a:r>
              <a:rPr lang="en-AU" sz="1200" kern="1200" dirty="0" smtClean="0">
                <a:solidFill>
                  <a:schemeClr val="tx1"/>
                </a:solidFill>
                <a:effectLst/>
                <a:latin typeface="+mn-lt"/>
                <a:ea typeface="+mn-ea"/>
                <a:cs typeface="+mn-cs"/>
              </a:rPr>
              <a:t>-Roman Empire dissolved by Nap; Francis II abdicated as </a:t>
            </a:r>
            <a:r>
              <a:rPr lang="en-AU" sz="1200" kern="1200" dirty="0" err="1" smtClean="0">
                <a:solidFill>
                  <a:schemeClr val="tx1"/>
                </a:solidFill>
                <a:effectLst/>
                <a:latin typeface="+mn-lt"/>
                <a:ea typeface="+mn-ea"/>
                <a:cs typeface="+mn-cs"/>
              </a:rPr>
              <a:t>HREmperor</a:t>
            </a:r>
            <a:r>
              <a:rPr lang="en-AU" sz="1200" kern="1200" dirty="0" smtClean="0">
                <a:solidFill>
                  <a:schemeClr val="tx1"/>
                </a:solidFill>
                <a:effectLst/>
                <a:latin typeface="+mn-lt"/>
                <a:ea typeface="+mn-ea"/>
                <a:cs typeface="+mn-cs"/>
              </a:rPr>
              <a:t>, becomes just the Emperor of Austria</a:t>
            </a:r>
          </a:p>
          <a:p>
            <a:pPr lvl="0"/>
            <a:r>
              <a:rPr lang="en-AU" sz="1200" kern="1200" dirty="0" smtClean="0">
                <a:solidFill>
                  <a:schemeClr val="tx1"/>
                </a:solidFill>
                <a:effectLst/>
                <a:latin typeface="+mn-lt"/>
                <a:ea typeface="+mn-ea"/>
                <a:cs typeface="+mn-cs"/>
              </a:rPr>
              <a:t>Result:</a:t>
            </a:r>
            <a:r>
              <a:rPr lang="en-AU" sz="1200" kern="1200" baseline="0" dirty="0" smtClean="0">
                <a:solidFill>
                  <a:schemeClr val="tx1"/>
                </a:solidFill>
                <a:effectLst/>
                <a:latin typeface="+mn-lt"/>
                <a:ea typeface="+mn-ea"/>
                <a:cs typeface="+mn-cs"/>
              </a:rPr>
              <a:t> after 1000 years of support &amp; collaboration with the Papacy – the HRE is abruptly ended</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23</a:t>
            </a:fld>
            <a:endParaRPr lang="en-AU"/>
          </a:p>
        </p:txBody>
      </p:sp>
    </p:spTree>
    <p:extLst>
      <p:ext uri="{BB962C8B-B14F-4D97-AF65-F5344CB8AC3E}">
        <p14:creationId xmlns:p14="http://schemas.microsoft.com/office/powerpoint/2010/main" val="2046365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Seat of the Beast</a:t>
            </a:r>
            <a:r>
              <a:rPr lang="en-AU" sz="1200" kern="1200" dirty="0" smtClean="0">
                <a:solidFill>
                  <a:schemeClr val="tx1"/>
                </a:solidFill>
                <a:effectLst/>
                <a:latin typeface="+mn-lt"/>
                <a:ea typeface="+mn-ea"/>
                <a:cs typeface="+mn-cs"/>
              </a:rPr>
              <a:t> – ‘Throne of Beast’ (Dr T) </a:t>
            </a:r>
            <a:r>
              <a:rPr lang="en-AU" sz="1200" kern="1200" dirty="0" err="1" smtClean="0">
                <a:solidFill>
                  <a:schemeClr val="tx1"/>
                </a:solidFill>
                <a:effectLst/>
                <a:latin typeface="+mn-lt"/>
                <a:ea typeface="+mn-ea"/>
                <a:cs typeface="+mn-cs"/>
              </a:rPr>
              <a:t>ie</a:t>
            </a:r>
            <a:r>
              <a:rPr lang="en-AU" sz="1200" kern="1200" dirty="0" smtClean="0">
                <a:solidFill>
                  <a:schemeClr val="tx1"/>
                </a:solidFill>
                <a:effectLst/>
                <a:latin typeface="+mn-lt"/>
                <a:ea typeface="+mn-ea"/>
                <a:cs typeface="+mn-cs"/>
              </a:rPr>
              <a:t> the Papal states &amp; Rome itself; all beasts of </a:t>
            </a:r>
            <a:r>
              <a:rPr lang="en-AU" sz="1200" kern="1200" dirty="0" err="1" smtClean="0">
                <a:solidFill>
                  <a:schemeClr val="tx1"/>
                </a:solidFill>
                <a:effectLst/>
                <a:latin typeface="+mn-lt"/>
                <a:ea typeface="+mn-ea"/>
                <a:cs typeface="+mn-cs"/>
              </a:rPr>
              <a:t>Ch</a:t>
            </a:r>
            <a:r>
              <a:rPr lang="en-AU" sz="1200" kern="1200" dirty="0" smtClean="0">
                <a:solidFill>
                  <a:schemeClr val="tx1"/>
                </a:solidFill>
                <a:effectLst/>
                <a:latin typeface="+mn-lt"/>
                <a:ea typeface="+mn-ea"/>
                <a:cs typeface="+mn-cs"/>
              </a:rPr>
              <a:t> 13 essentially based in Rome, so which beast ref to here is immaterial</a:t>
            </a:r>
          </a:p>
          <a:p>
            <a:pPr lvl="0"/>
            <a:r>
              <a:rPr lang="en-AU" sz="1200" i="1" kern="1200" dirty="0" smtClean="0">
                <a:solidFill>
                  <a:schemeClr val="tx1"/>
                </a:solidFill>
                <a:effectLst/>
                <a:latin typeface="+mn-lt"/>
                <a:ea typeface="+mn-ea"/>
                <a:cs typeface="+mn-cs"/>
              </a:rPr>
              <a:t>Kingdom full of darkness </a:t>
            </a:r>
            <a:r>
              <a:rPr lang="en-AU" sz="1200" kern="1200" dirty="0" smtClean="0">
                <a:solidFill>
                  <a:schemeClr val="tx1"/>
                </a:solidFill>
                <a:effectLst/>
                <a:latin typeface="+mn-lt"/>
                <a:ea typeface="+mn-ea"/>
                <a:cs typeface="+mn-cs"/>
              </a:rPr>
              <a:t>– ‘his kingdom had been darkened’ (Dr T) – </a:t>
            </a:r>
            <a:r>
              <a:rPr lang="en-AU" sz="1200" kern="1200" dirty="0" err="1" smtClean="0">
                <a:solidFill>
                  <a:schemeClr val="tx1"/>
                </a:solidFill>
                <a:effectLst/>
                <a:latin typeface="+mn-lt"/>
                <a:ea typeface="+mn-ea"/>
                <a:cs typeface="+mn-cs"/>
              </a:rPr>
              <a:t>ie</a:t>
            </a:r>
            <a:r>
              <a:rPr lang="en-AU" sz="1200" kern="1200" dirty="0" smtClean="0">
                <a:solidFill>
                  <a:schemeClr val="tx1"/>
                </a:solidFill>
                <a:effectLst/>
                <a:latin typeface="+mn-lt"/>
                <a:ea typeface="+mn-ea"/>
                <a:cs typeface="+mn-cs"/>
              </a:rPr>
              <a:t> previous vials had begun to cripple the Popes kingdom </a:t>
            </a:r>
            <a:r>
              <a:rPr lang="en-AU" sz="1200" kern="1200" dirty="0" err="1" smtClean="0">
                <a:solidFill>
                  <a:schemeClr val="tx1"/>
                </a:solidFill>
                <a:effectLst/>
                <a:latin typeface="+mn-lt"/>
                <a:ea typeface="+mn-ea"/>
                <a:cs typeface="+mn-cs"/>
              </a:rPr>
              <a:t>esp</a:t>
            </a:r>
            <a:r>
              <a:rPr lang="en-AU" sz="1200" kern="1200" dirty="0" smtClean="0">
                <a:solidFill>
                  <a:schemeClr val="tx1"/>
                </a:solidFill>
                <a:effectLst/>
                <a:latin typeface="+mn-lt"/>
                <a:ea typeface="+mn-ea"/>
                <a:cs typeface="+mn-cs"/>
              </a:rPr>
              <a:t> with decimation of HRE, to be continued in 5</a:t>
            </a:r>
            <a:r>
              <a:rPr lang="en-AU" sz="1200" kern="1200" baseline="30000" dirty="0" smtClean="0">
                <a:solidFill>
                  <a:schemeClr val="tx1"/>
                </a:solidFill>
                <a:effectLst/>
                <a:latin typeface="+mn-lt"/>
                <a:ea typeface="+mn-ea"/>
                <a:cs typeface="+mn-cs"/>
              </a:rPr>
              <a:t>th</a:t>
            </a:r>
            <a:r>
              <a:rPr lang="en-AU" sz="1200" kern="1200" dirty="0" smtClean="0">
                <a:solidFill>
                  <a:schemeClr val="tx1"/>
                </a:solidFill>
                <a:effectLst/>
                <a:latin typeface="+mn-lt"/>
                <a:ea typeface="+mn-ea"/>
                <a:cs typeface="+mn-cs"/>
              </a:rPr>
              <a:t> vial</a:t>
            </a:r>
          </a:p>
          <a:p>
            <a:endParaRPr lang="en-AU" dirty="0" smtClean="0"/>
          </a:p>
          <a:p>
            <a:r>
              <a:rPr lang="en-AU" dirty="0" smtClean="0"/>
              <a:t>Picture = Vatican throne at</a:t>
            </a:r>
            <a:r>
              <a:rPr lang="en-AU" baseline="0" dirty="0" smtClean="0"/>
              <a:t> </a:t>
            </a:r>
            <a:r>
              <a:rPr lang="en-AU" dirty="0" err="1" smtClean="0"/>
              <a:t>st</a:t>
            </a:r>
            <a:r>
              <a:rPr lang="en-AU" dirty="0" smtClean="0"/>
              <a:t> peter’s </a:t>
            </a:r>
            <a:r>
              <a:rPr lang="en-AU" dirty="0" err="1" smtClean="0"/>
              <a:t>basillica</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24</a:t>
            </a:fld>
            <a:endParaRPr lang="en-AU"/>
          </a:p>
        </p:txBody>
      </p:sp>
    </p:spTree>
    <p:extLst>
      <p:ext uri="{BB962C8B-B14F-4D97-AF65-F5344CB8AC3E}">
        <p14:creationId xmlns:p14="http://schemas.microsoft.com/office/powerpoint/2010/main" val="2227762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dirty="0" smtClean="0"/>
              <a:t>Process</a:t>
            </a:r>
            <a:r>
              <a:rPr lang="en-AU" baseline="0" dirty="0" smtClean="0"/>
              <a:t> of the pope losing his temporal power</a:t>
            </a:r>
          </a:p>
          <a:p>
            <a:pPr lvl="0"/>
            <a:r>
              <a:rPr lang="en-AU" baseline="0" dirty="0" smtClean="0"/>
              <a:t>Note that most of the heavy lifting was done by Napoleon</a:t>
            </a:r>
          </a:p>
          <a:p>
            <a:pPr lvl="0"/>
            <a:r>
              <a:rPr lang="en-AU" baseline="0" dirty="0" smtClean="0"/>
              <a:t>Mopping up done by creation of the nation of Italy from it’s previously independent states under Victor Emmanuel form the north and Garibaldi from the south</a:t>
            </a:r>
          </a:p>
          <a:p>
            <a:pPr lvl="0"/>
            <a:r>
              <a:rPr lang="en-AU" baseline="0" dirty="0" smtClean="0"/>
              <a:t>Temporal power completely gone in 1870 (suddenly infallible!)</a:t>
            </a:r>
          </a:p>
          <a:p>
            <a:pPr lvl="0"/>
            <a:r>
              <a:rPr lang="en-AU" dirty="0" smtClean="0"/>
              <a:t>Until 1929 when Mussolini made the Vatican an independent state – which it still is.  With the</a:t>
            </a:r>
            <a:r>
              <a:rPr lang="en-AU" baseline="0" dirty="0" smtClean="0"/>
              <a:t> pope an actual king, awarding citizenship to whoever he likes (currently about 500 citizens, of which none are women)</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25</a:t>
            </a:fld>
            <a:endParaRPr lang="en-AU"/>
          </a:p>
        </p:txBody>
      </p:sp>
    </p:spTree>
    <p:extLst>
      <p:ext uri="{BB962C8B-B14F-4D97-AF65-F5344CB8AC3E}">
        <p14:creationId xmlns:p14="http://schemas.microsoft.com/office/powerpoint/2010/main" val="2578832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God judgements – here was Europe before the vials started, very catholic, strong supporters</a:t>
            </a:r>
            <a:r>
              <a:rPr lang="en-AU" baseline="0" dirty="0" smtClean="0"/>
              <a:t> of Pope</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26</a:t>
            </a:fld>
            <a:endParaRPr lang="en-AU"/>
          </a:p>
        </p:txBody>
      </p:sp>
    </p:spTree>
    <p:extLst>
      <p:ext uri="{BB962C8B-B14F-4D97-AF65-F5344CB8AC3E}">
        <p14:creationId xmlns:p14="http://schemas.microsoft.com/office/powerpoint/2010/main" val="2773126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Here’s what’s happened in only 25 years – huge transformation of Europe, papal military</a:t>
            </a:r>
            <a:r>
              <a:rPr lang="en-AU" baseline="0" dirty="0" smtClean="0"/>
              <a:t> support all gone, catholic nations much diminished in power, wealth &amp; prestige, France nominally no longer catholic, but a secular republic</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27</a:t>
            </a:fld>
            <a:endParaRPr lang="en-AU"/>
          </a:p>
        </p:txBody>
      </p:sp>
    </p:spTree>
    <p:extLst>
      <p:ext uri="{BB962C8B-B14F-4D97-AF65-F5344CB8AC3E}">
        <p14:creationId xmlns:p14="http://schemas.microsoft.com/office/powerpoint/2010/main" val="776147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Is it realistic that God</a:t>
            </a:r>
            <a:r>
              <a:rPr lang="en-AU" baseline="0" dirty="0" smtClean="0"/>
              <a:t> would spend so many verses describing such a short period of time  - the 25 years from French revolution beginning in 1789 to napoleons defeat at waterloo in 1815 </a:t>
            </a:r>
          </a:p>
          <a:p>
            <a:r>
              <a:rPr lang="en-AU" baseline="0" dirty="0" smtClean="0"/>
              <a:t>David </a:t>
            </a:r>
            <a:r>
              <a:rPr lang="en-AU" baseline="0" dirty="0" err="1" smtClean="0"/>
              <a:t>Thomsons</a:t>
            </a:r>
            <a:r>
              <a:rPr lang="en-AU" baseline="0" dirty="0" smtClean="0"/>
              <a:t> summation of this period = too much history in too short a time</a:t>
            </a:r>
          </a:p>
          <a:p>
            <a:r>
              <a:rPr lang="en-AU" baseline="0" dirty="0" smtClean="0"/>
              <a:t>God does stop &amp; pick the eyes out of history for us – concentrates on what he wants us to concentrate on – Constantine, rise of the Saracens, massacre of </a:t>
            </a:r>
            <a:r>
              <a:rPr lang="en-AU" baseline="0" dirty="0" err="1" smtClean="0"/>
              <a:t>hugenots</a:t>
            </a:r>
            <a:r>
              <a:rPr lang="en-AU" baseline="0" dirty="0" smtClean="0"/>
              <a:t>, French revolution, judgements on the papacy &amp; its supporters.  Look at these things says God &amp; know that I’m doing it </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28</a:t>
            </a:fld>
            <a:endParaRPr lang="en-AU"/>
          </a:p>
        </p:txBody>
      </p:sp>
    </p:spTree>
    <p:extLst>
      <p:ext uri="{BB962C8B-B14F-4D97-AF65-F5344CB8AC3E}">
        <p14:creationId xmlns:p14="http://schemas.microsoft.com/office/powerpoint/2010/main" val="1483216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great river Euphrates </a:t>
            </a:r>
            <a:r>
              <a:rPr lang="en-AU" sz="1200" kern="1200" dirty="0" smtClean="0">
                <a:solidFill>
                  <a:schemeClr val="tx1"/>
                </a:solidFill>
                <a:effectLst/>
                <a:latin typeface="+mn-lt"/>
                <a:ea typeface="+mn-ea"/>
                <a:cs typeface="+mn-cs"/>
              </a:rPr>
              <a:t>– used in Isa 8:7 to rep the empire of Assyria, in time period of vials was distinguishing feature of the Turkish empire</a:t>
            </a:r>
          </a:p>
          <a:p>
            <a:pPr lvl="0"/>
            <a:r>
              <a:rPr lang="en-AU" sz="1200" i="1" kern="1200" dirty="0" smtClean="0">
                <a:solidFill>
                  <a:schemeClr val="tx1"/>
                </a:solidFill>
                <a:effectLst/>
                <a:latin typeface="+mn-lt"/>
                <a:ea typeface="+mn-ea"/>
                <a:cs typeface="+mn-cs"/>
              </a:rPr>
              <a:t>dried up </a:t>
            </a:r>
            <a:r>
              <a:rPr lang="en-AU" sz="1200" kern="1200" dirty="0" smtClean="0">
                <a:solidFill>
                  <a:schemeClr val="tx1"/>
                </a:solidFill>
                <a:effectLst/>
                <a:latin typeface="+mn-lt"/>
                <a:ea typeface="+mn-ea"/>
                <a:cs typeface="+mn-cs"/>
              </a:rPr>
              <a:t>– slow shrinkage of Turkish empire, not abrupt dissolution</a:t>
            </a:r>
          </a:p>
          <a:p>
            <a:pPr lvl="0"/>
            <a:r>
              <a:rPr lang="en-AU" sz="1200" i="1" kern="1200" dirty="0" smtClean="0">
                <a:solidFill>
                  <a:schemeClr val="tx1"/>
                </a:solidFill>
                <a:effectLst/>
                <a:latin typeface="+mn-lt"/>
                <a:ea typeface="+mn-ea"/>
                <a:cs typeface="+mn-cs"/>
              </a:rPr>
              <a:t>way of kings of East </a:t>
            </a:r>
            <a:r>
              <a:rPr lang="en-AU" sz="1200" kern="1200" dirty="0" smtClean="0">
                <a:solidFill>
                  <a:schemeClr val="tx1"/>
                </a:solidFill>
                <a:effectLst/>
                <a:latin typeface="+mn-lt"/>
                <a:ea typeface="+mn-ea"/>
                <a:cs typeface="+mn-cs"/>
              </a:rPr>
              <a:t>– East = sun’s rising, rep Christ’s return (Mal 4:2, Isa 60:1-5); kings = saints whose occupation of Holy Land was ‘blocked’ by occupation by Turks (Jews required to have </a:t>
            </a:r>
            <a:r>
              <a:rPr lang="en-AU" sz="1200" kern="1200" dirty="0" err="1" smtClean="0">
                <a:solidFill>
                  <a:schemeClr val="tx1"/>
                </a:solidFill>
                <a:effectLst/>
                <a:latin typeface="+mn-lt"/>
                <a:ea typeface="+mn-ea"/>
                <a:cs typeface="+mn-cs"/>
              </a:rPr>
              <a:t>possesion</a:t>
            </a:r>
            <a:r>
              <a:rPr lang="en-AU" sz="1200" kern="1200" dirty="0" smtClean="0">
                <a:solidFill>
                  <a:schemeClr val="tx1"/>
                </a:solidFill>
                <a:effectLst/>
                <a:latin typeface="+mn-lt"/>
                <a:ea typeface="+mn-ea"/>
                <a:cs typeface="+mn-cs"/>
              </a:rPr>
              <a:t> per Ezekiel </a:t>
            </a:r>
            <a:r>
              <a:rPr lang="en-AU" sz="1200" kern="1200" dirty="0" err="1" smtClean="0">
                <a:solidFill>
                  <a:schemeClr val="tx1"/>
                </a:solidFill>
                <a:effectLst/>
                <a:latin typeface="+mn-lt"/>
                <a:ea typeface="+mn-ea"/>
                <a:cs typeface="+mn-cs"/>
              </a:rPr>
              <a:t>etc</a:t>
            </a:r>
            <a:r>
              <a:rPr lang="en-AU" sz="1200" kern="1200" dirty="0" smtClean="0">
                <a:solidFill>
                  <a:schemeClr val="tx1"/>
                </a:solidFill>
                <a:effectLst/>
                <a:latin typeface="+mn-lt"/>
                <a:ea typeface="+mn-ea"/>
                <a:cs typeface="+mn-cs"/>
              </a:rPr>
              <a:t>)</a:t>
            </a:r>
          </a:p>
          <a:p>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29</a:t>
            </a:fld>
            <a:endParaRPr lang="en-AU"/>
          </a:p>
        </p:txBody>
      </p:sp>
    </p:spTree>
    <p:extLst>
      <p:ext uri="{BB962C8B-B14F-4D97-AF65-F5344CB8AC3E}">
        <p14:creationId xmlns:p14="http://schemas.microsoft.com/office/powerpoint/2010/main" val="446231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Note that God wanted the contraction of the ottoman empire to happen in a certain direction (from the south), by certain people (the </a:t>
            </a:r>
            <a:r>
              <a:rPr lang="en-AU" dirty="0" err="1" smtClean="0"/>
              <a:t>british</a:t>
            </a:r>
            <a:r>
              <a:rPr lang="en-AU" dirty="0" smtClean="0"/>
              <a:t> mainly), at a certain time (when He was</a:t>
            </a:r>
            <a:r>
              <a:rPr lang="en-AU" baseline="0" dirty="0" smtClean="0"/>
              <a:t> ready to establish the </a:t>
            </a:r>
            <a:r>
              <a:rPr lang="en-AU" baseline="0" dirty="0" err="1" smtClean="0"/>
              <a:t>jews</a:t>
            </a:r>
            <a:r>
              <a:rPr lang="en-AU" baseline="0" dirty="0" smtClean="0"/>
              <a:t> back in Israel in anticipation of his son’s return)</a:t>
            </a:r>
            <a:endParaRPr lang="en-AU" dirty="0" smtClean="0"/>
          </a:p>
          <a:p>
            <a:r>
              <a:rPr lang="en-AU" dirty="0" smtClean="0"/>
              <a:t>Lots of attempts to attack the ottoman empire that failed:</a:t>
            </a:r>
          </a:p>
          <a:p>
            <a:r>
              <a:rPr lang="en-AU" dirty="0" err="1" smtClean="0"/>
              <a:t>Eg</a:t>
            </a:r>
            <a:r>
              <a:rPr lang="en-AU" dirty="0" smtClean="0"/>
              <a:t> napoleon – foiled</a:t>
            </a:r>
            <a:r>
              <a:rPr lang="en-AU" baseline="0" dirty="0" smtClean="0"/>
              <a:t> by the </a:t>
            </a:r>
            <a:r>
              <a:rPr lang="en-AU" baseline="0" dirty="0" err="1" smtClean="0"/>
              <a:t>british</a:t>
            </a:r>
            <a:r>
              <a:rPr lang="en-AU" baseline="0" dirty="0" smtClean="0"/>
              <a:t> at battle of the </a:t>
            </a:r>
            <a:r>
              <a:rPr lang="en-AU" baseline="0" dirty="0" err="1" smtClean="0"/>
              <a:t>nile</a:t>
            </a:r>
            <a:r>
              <a:rPr lang="en-AU" baseline="0" dirty="0" smtClean="0"/>
              <a:t> &amp; subsequent skirmishes, allowing </a:t>
            </a:r>
            <a:r>
              <a:rPr lang="en-AU" baseline="0" dirty="0" err="1" smtClean="0"/>
              <a:t>british</a:t>
            </a:r>
            <a:r>
              <a:rPr lang="en-AU" baseline="0" dirty="0" smtClean="0"/>
              <a:t> to begin to take the role of king of the south (re Daniel 11)</a:t>
            </a:r>
          </a:p>
          <a:p>
            <a:r>
              <a:rPr lang="en-AU" baseline="0" dirty="0" err="1" smtClean="0"/>
              <a:t>Eg</a:t>
            </a:r>
            <a:r>
              <a:rPr lang="en-AU" baseline="0" dirty="0" smtClean="0"/>
              <a:t> Russia in the Crimean war (1853-1856) – pushed back by (rare) cooperation between </a:t>
            </a:r>
            <a:r>
              <a:rPr lang="en-AU" baseline="0" dirty="0" err="1" smtClean="0"/>
              <a:t>british</a:t>
            </a:r>
            <a:r>
              <a:rPr lang="en-AU" baseline="0" dirty="0" smtClean="0"/>
              <a:t> &amp; French (nightingale, charge of the light brigade &amp; all that).  Wrong people at the wrong time (though Russia will succeed a little later)</a:t>
            </a:r>
          </a:p>
          <a:p>
            <a:r>
              <a:rPr lang="en-AU" baseline="0" dirty="0" err="1" smtClean="0"/>
              <a:t>Eg</a:t>
            </a:r>
            <a:r>
              <a:rPr lang="en-AU" baseline="0" dirty="0" smtClean="0"/>
              <a:t> Britain &amp; </a:t>
            </a:r>
            <a:r>
              <a:rPr lang="en-AU" baseline="0" dirty="0" err="1" smtClean="0"/>
              <a:t>anzacs</a:t>
            </a:r>
            <a:r>
              <a:rPr lang="en-AU" baseline="0" dirty="0" smtClean="0"/>
              <a:t> at Gallipoli (right people, right time, wrong direction)</a:t>
            </a:r>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30</a:t>
            </a:fld>
            <a:endParaRPr lang="en-AU"/>
          </a:p>
        </p:txBody>
      </p:sp>
    </p:spTree>
    <p:extLst>
      <p:ext uri="{BB962C8B-B14F-4D97-AF65-F5344CB8AC3E}">
        <p14:creationId xmlns:p14="http://schemas.microsoft.com/office/powerpoint/2010/main" val="17100251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3 Unclean spirits like frogs – </a:t>
            </a:r>
            <a:r>
              <a:rPr lang="en-AU" sz="1200" kern="1200" dirty="0" smtClean="0">
                <a:solidFill>
                  <a:schemeClr val="tx1"/>
                </a:solidFill>
                <a:effectLst/>
                <a:latin typeface="+mn-lt"/>
                <a:ea typeface="+mn-ea"/>
                <a:cs typeface="+mn-cs"/>
              </a:rPr>
              <a:t>Frogs historical symbol of French (see </a:t>
            </a:r>
            <a:r>
              <a:rPr lang="en-AU" sz="1200" kern="1200" dirty="0" err="1" smtClean="0">
                <a:solidFill>
                  <a:schemeClr val="tx1"/>
                </a:solidFill>
                <a:effectLst/>
                <a:latin typeface="+mn-lt"/>
                <a:ea typeface="+mn-ea"/>
                <a:cs typeface="+mn-cs"/>
              </a:rPr>
              <a:t>Eur</a:t>
            </a:r>
            <a:r>
              <a:rPr lang="en-AU" sz="1200" kern="1200" dirty="0" smtClean="0">
                <a:solidFill>
                  <a:schemeClr val="tx1"/>
                </a:solidFill>
                <a:effectLst/>
                <a:latin typeface="+mn-lt"/>
                <a:ea typeface="+mn-ea"/>
                <a:cs typeface="+mn-cs"/>
              </a:rPr>
              <a:t> V5 p202-204), spirits rep French influence over the 3 parties mentioned</a:t>
            </a:r>
          </a:p>
          <a:p>
            <a:pPr lvl="0"/>
            <a:r>
              <a:rPr lang="en-AU" sz="1200" i="1" kern="1200" dirty="0" smtClean="0">
                <a:solidFill>
                  <a:schemeClr val="tx1"/>
                </a:solidFill>
                <a:effectLst/>
                <a:latin typeface="+mn-lt"/>
                <a:ea typeface="+mn-ea"/>
                <a:cs typeface="+mn-cs"/>
              </a:rPr>
              <a:t>mouth –</a:t>
            </a:r>
            <a:r>
              <a:rPr lang="en-AU" sz="1200" kern="1200" dirty="0" smtClean="0">
                <a:solidFill>
                  <a:schemeClr val="tx1"/>
                </a:solidFill>
                <a:effectLst/>
                <a:latin typeface="+mn-lt"/>
                <a:ea typeface="+mn-ea"/>
                <a:cs typeface="+mn-cs"/>
              </a:rPr>
              <a:t> symbol of expression, therefore government</a:t>
            </a:r>
          </a:p>
          <a:p>
            <a:pPr lvl="0"/>
            <a:r>
              <a:rPr lang="en-AU" sz="1200" i="1" kern="1200" dirty="0" smtClean="0">
                <a:solidFill>
                  <a:schemeClr val="tx1"/>
                </a:solidFill>
                <a:effectLst/>
                <a:latin typeface="+mn-lt"/>
                <a:ea typeface="+mn-ea"/>
                <a:cs typeface="+mn-cs"/>
              </a:rPr>
              <a:t>dragon –</a:t>
            </a:r>
            <a:r>
              <a:rPr lang="en-AU" sz="1200" kern="1200" dirty="0" smtClean="0">
                <a:solidFill>
                  <a:schemeClr val="tx1"/>
                </a:solidFill>
                <a:effectLst/>
                <a:latin typeface="+mn-lt"/>
                <a:ea typeface="+mn-ea"/>
                <a:cs typeface="+mn-cs"/>
              </a:rPr>
              <a:t> per </a:t>
            </a:r>
            <a:r>
              <a:rPr lang="en-AU" sz="1200" kern="1200" dirty="0" err="1" smtClean="0">
                <a:solidFill>
                  <a:schemeClr val="tx1"/>
                </a:solidFill>
                <a:effectLst/>
                <a:latin typeface="+mn-lt"/>
                <a:ea typeface="+mn-ea"/>
                <a:cs typeface="+mn-cs"/>
              </a:rPr>
              <a:t>Ch</a:t>
            </a:r>
            <a:r>
              <a:rPr lang="en-AU" sz="1200" kern="1200" dirty="0" smtClean="0">
                <a:solidFill>
                  <a:schemeClr val="tx1"/>
                </a:solidFill>
                <a:effectLst/>
                <a:latin typeface="+mn-lt"/>
                <a:ea typeface="+mn-ea"/>
                <a:cs typeface="+mn-cs"/>
              </a:rPr>
              <a:t> 12:15, 16 (was base of ERE) = Constantinople</a:t>
            </a:r>
          </a:p>
          <a:p>
            <a:pPr lvl="0"/>
            <a:r>
              <a:rPr lang="en-AU" sz="1200" i="1" kern="1200" dirty="0" smtClean="0">
                <a:solidFill>
                  <a:schemeClr val="tx1"/>
                </a:solidFill>
                <a:effectLst/>
                <a:latin typeface="+mn-lt"/>
                <a:ea typeface="+mn-ea"/>
                <a:cs typeface="+mn-cs"/>
              </a:rPr>
              <a:t>beast – </a:t>
            </a:r>
            <a:r>
              <a:rPr lang="en-AU" sz="1200" kern="1200" dirty="0" smtClean="0">
                <a:solidFill>
                  <a:schemeClr val="tx1"/>
                </a:solidFill>
                <a:effectLst/>
                <a:latin typeface="+mn-lt"/>
                <a:ea typeface="+mn-ea"/>
                <a:cs typeface="+mn-cs"/>
              </a:rPr>
              <a:t>beast of the Earth (13:11) = scarlet coloured beat of </a:t>
            </a:r>
            <a:r>
              <a:rPr lang="en-AU" sz="1200" kern="1200" dirty="0" err="1" smtClean="0">
                <a:solidFill>
                  <a:schemeClr val="tx1"/>
                </a:solidFill>
                <a:effectLst/>
                <a:latin typeface="+mn-lt"/>
                <a:ea typeface="+mn-ea"/>
                <a:cs typeface="+mn-cs"/>
              </a:rPr>
              <a:t>Ch</a:t>
            </a:r>
            <a:r>
              <a:rPr lang="en-AU" sz="1200" kern="1200" dirty="0" smtClean="0">
                <a:solidFill>
                  <a:schemeClr val="tx1"/>
                </a:solidFill>
                <a:effectLst/>
                <a:latin typeface="+mn-lt"/>
                <a:ea typeface="+mn-ea"/>
                <a:cs typeface="+mn-cs"/>
              </a:rPr>
              <a:t> 17 supporting the RC woman, based in Vienna (in Dr T’s Day), now Central Europe (per HP Mansfield)</a:t>
            </a:r>
          </a:p>
          <a:p>
            <a:pPr lvl="0"/>
            <a:r>
              <a:rPr lang="en-AU" sz="1200" i="1" kern="1200" dirty="0" smtClean="0">
                <a:solidFill>
                  <a:schemeClr val="tx1"/>
                </a:solidFill>
                <a:effectLst/>
                <a:latin typeface="+mn-lt"/>
                <a:ea typeface="+mn-ea"/>
                <a:cs typeface="+mn-cs"/>
              </a:rPr>
              <a:t>false prophet –</a:t>
            </a:r>
            <a:r>
              <a:rPr lang="en-AU" sz="1200" kern="1200" dirty="0" smtClean="0">
                <a:solidFill>
                  <a:schemeClr val="tx1"/>
                </a:solidFill>
                <a:effectLst/>
                <a:latin typeface="+mn-lt"/>
                <a:ea typeface="+mn-ea"/>
                <a:cs typeface="+mn-cs"/>
              </a:rPr>
              <a:t> mentioned only in 19:20 (performing miracles for the Beast) &amp; 20:10 = Rome headed by the great false prophet, the Pope</a:t>
            </a:r>
          </a:p>
          <a:p>
            <a:endParaRPr lang="en-AU" dirty="0"/>
          </a:p>
        </p:txBody>
      </p:sp>
      <p:sp>
        <p:nvSpPr>
          <p:cNvPr id="4" name="Slide Number Placeholder 3"/>
          <p:cNvSpPr>
            <a:spLocks noGrp="1"/>
          </p:cNvSpPr>
          <p:nvPr>
            <p:ph type="sldNum" sz="quarter" idx="10"/>
          </p:nvPr>
        </p:nvSpPr>
        <p:spPr/>
        <p:txBody>
          <a:bodyPr/>
          <a:lstStyle/>
          <a:p>
            <a:fld id="{3F4B789B-BA6B-437D-81FE-0702B4927862}" type="slidenum">
              <a:rPr lang="en-AU" smtClean="0"/>
              <a:t>31</a:t>
            </a:fld>
            <a:endParaRPr lang="en-AU"/>
          </a:p>
        </p:txBody>
      </p:sp>
    </p:spTree>
    <p:extLst>
      <p:ext uri="{BB962C8B-B14F-4D97-AF65-F5344CB8AC3E}">
        <p14:creationId xmlns:p14="http://schemas.microsoft.com/office/powerpoint/2010/main" val="11658243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2/10/2016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2/10/2016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2/10/2016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2/10/2016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2/10/2016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2/10/2016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2/10/2016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2/10/2016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2/10/2016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2/10/2016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2/10/2016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2/10/2016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2/10/2016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2/10/2016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2/10/2016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2/10/2016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2/10/2016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2/10/2016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6.jpg"/><Relationship Id="rId7" Type="http://schemas.openxmlformats.org/officeDocument/2006/relationships/diagramLayout" Target="../diagrams/layout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3.png"/><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2.jpg"/></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a:t>t</a:t>
            </a:r>
            <a:r>
              <a:rPr lang="en-AU" dirty="0" smtClean="0"/>
              <a:t>he vials</a:t>
            </a:r>
            <a:endParaRPr lang="en-AU" dirty="0"/>
          </a:p>
        </p:txBody>
      </p:sp>
      <p:sp>
        <p:nvSpPr>
          <p:cNvPr id="3" name="Subtitle 2"/>
          <p:cNvSpPr>
            <a:spLocks noGrp="1"/>
          </p:cNvSpPr>
          <p:nvPr>
            <p:ph type="subTitle" idx="1"/>
          </p:nvPr>
        </p:nvSpPr>
        <p:spPr/>
        <p:txBody>
          <a:bodyPr/>
          <a:lstStyle/>
          <a:p>
            <a:r>
              <a:rPr lang="en-AU" dirty="0" smtClean="0"/>
              <a:t>Revelation 16:1-14</a:t>
            </a:r>
            <a:endParaRPr lang="en-AU" dirty="0"/>
          </a:p>
        </p:txBody>
      </p:sp>
    </p:spTree>
    <p:extLst>
      <p:ext uri="{BB962C8B-B14F-4D97-AF65-F5344CB8AC3E}">
        <p14:creationId xmlns:p14="http://schemas.microsoft.com/office/powerpoint/2010/main" val="2529767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88824"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sp>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39056"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8"/>
            <a:ext cx="4136123" cy="1080938"/>
          </a:xfrm>
        </p:spPr>
        <p:txBody>
          <a:bodyPr>
            <a:normAutofit/>
          </a:bodyPr>
          <a:lstStyle/>
          <a:p>
            <a:r>
              <a:rPr lang="en-AU" sz="3200" dirty="0"/>
              <a:t>Europe in 1789</a:t>
            </a:r>
          </a:p>
        </p:txBody>
      </p:sp>
      <p:sp>
        <p:nvSpPr>
          <p:cNvPr id="18" name="Content Placeholder 17"/>
          <p:cNvSpPr>
            <a:spLocks noGrp="1"/>
          </p:cNvSpPr>
          <p:nvPr>
            <p:ph idx="1"/>
          </p:nvPr>
        </p:nvSpPr>
        <p:spPr>
          <a:xfrm>
            <a:off x="680321" y="2336873"/>
            <a:ext cx="3656289" cy="3599316"/>
          </a:xfrm>
        </p:spPr>
        <p:txBody>
          <a:bodyPr>
            <a:normAutofit/>
          </a:bodyPr>
          <a:lstStyle/>
          <a:p>
            <a:r>
              <a:rPr lang="en-US" sz="2800" dirty="0" smtClean="0"/>
              <a:t>Very catholic, or</a:t>
            </a:r>
          </a:p>
          <a:p>
            <a:r>
              <a:rPr lang="en-US" sz="2800" dirty="0" smtClean="0"/>
              <a:t>Political supporters of pope</a:t>
            </a:r>
          </a:p>
          <a:p>
            <a:r>
              <a:rPr lang="en-US" sz="2800" dirty="0" smtClean="0"/>
              <a:t>Exceptions : England, Ottomans, </a:t>
            </a:r>
            <a:r>
              <a:rPr lang="en-US" sz="2800" dirty="0"/>
              <a:t>R</a:t>
            </a:r>
            <a:r>
              <a:rPr lang="en-US" sz="2800" dirty="0" smtClean="0"/>
              <a:t>ussia</a:t>
            </a:r>
            <a:endParaRPr lang="en-US" sz="2800" dirty="0"/>
          </a:p>
        </p:txBody>
      </p:sp>
      <p:pic>
        <p:nvPicPr>
          <p:cNvPr id="23" name="Picture 22"/>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pic>
        <p:nvPicPr>
          <p:cNvPr id="16" name="Picture 23"/>
          <p:cNvPicPr>
            <a:picLocks noChangeAspect="1"/>
          </p:cNvPicPr>
          <p:nvPr/>
        </p:nvPicPr>
        <p:blipFill>
          <a:blip r:embed="rId5"/>
          <a:stretch>
            <a:fillRect/>
          </a:stretch>
        </p:blipFill>
        <p:spPr>
          <a:xfrm>
            <a:off x="5276090" y="991740"/>
            <a:ext cx="6269479" cy="4874519"/>
          </a:xfrm>
          <a:prstGeom prst="rect">
            <a:avLst/>
          </a:prstGeom>
          <a:ln>
            <a:noFill/>
          </a:ln>
          <a:effectLst>
            <a:outerShdw blurRad="76200" dist="63500" dir="5040000" algn="tl" rotWithShape="0">
              <a:srgbClr val="000000">
                <a:alpha val="41000"/>
              </a:srgbClr>
            </a:outerShdw>
          </a:effectLst>
        </p:spPr>
      </p:pic>
      <p:sp>
        <p:nvSpPr>
          <p:cNvPr id="5" name="Rectangle 4"/>
          <p:cNvSpPr/>
          <p:nvPr/>
        </p:nvSpPr>
        <p:spPr>
          <a:xfrm>
            <a:off x="5486597" y="3744671"/>
            <a:ext cx="358921" cy="584775"/>
          </a:xfrm>
          <a:prstGeom prst="rect">
            <a:avLst/>
          </a:prstGeom>
          <a:noFill/>
        </p:spPr>
        <p:txBody>
          <a:bodyPr wrap="square" lIns="91440" tIns="45720" rIns="91440" bIns="45720">
            <a:spAutoFit/>
          </a:bodyPr>
          <a:lstStyle/>
          <a:p>
            <a:pPr algn="ctr"/>
            <a:r>
              <a:rPr lang="en-AU" sz="32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Century Gothic" panose="020B0502020202020204" pitchFamily="34" charset="0"/>
              </a:rPr>
              <a:t>t</a:t>
            </a:r>
            <a:endParaRPr lang="en-AU"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6" name="Rectangle 5"/>
          <p:cNvSpPr/>
          <p:nvPr/>
        </p:nvSpPr>
        <p:spPr>
          <a:xfrm>
            <a:off x="6275096" y="3551756"/>
            <a:ext cx="308097" cy="584775"/>
          </a:xfrm>
          <a:prstGeom prst="rect">
            <a:avLst/>
          </a:prstGeom>
        </p:spPr>
        <p:txBody>
          <a:bodyPr wrap="none">
            <a:spAutoFit/>
          </a:bodyPr>
          <a:lstStyle/>
          <a:p>
            <a:pPr lvl="0" algn="ctr"/>
            <a:r>
              <a:rPr lang="en-AU" sz="32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7" name="Rectangle 6"/>
          <p:cNvSpPr/>
          <p:nvPr/>
        </p:nvSpPr>
        <p:spPr>
          <a:xfrm>
            <a:off x="8295345" y="2437259"/>
            <a:ext cx="308097" cy="584775"/>
          </a:xfrm>
          <a:prstGeom prst="rect">
            <a:avLst/>
          </a:prstGeom>
        </p:spPr>
        <p:txBody>
          <a:bodyPr wrap="none">
            <a:spAutoFit/>
          </a:bodyPr>
          <a:lstStyle/>
          <a:p>
            <a:pPr lvl="0" algn="ctr"/>
            <a:r>
              <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8" name="Rectangle 7"/>
          <p:cNvSpPr/>
          <p:nvPr/>
        </p:nvSpPr>
        <p:spPr>
          <a:xfrm>
            <a:off x="8208349" y="3721388"/>
            <a:ext cx="308097" cy="584775"/>
          </a:xfrm>
          <a:prstGeom prst="rect">
            <a:avLst/>
          </a:prstGeom>
        </p:spPr>
        <p:txBody>
          <a:bodyPr wrap="none">
            <a:spAutoFit/>
          </a:bodyPr>
          <a:lstStyle/>
          <a:p>
            <a:pPr lvl="0" algn="ctr"/>
            <a:r>
              <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9" name="Rectangle 8"/>
          <p:cNvSpPr/>
          <p:nvPr/>
        </p:nvSpPr>
        <p:spPr>
          <a:xfrm>
            <a:off x="7012772" y="3159896"/>
            <a:ext cx="308097" cy="584775"/>
          </a:xfrm>
          <a:prstGeom prst="rect">
            <a:avLst/>
          </a:prstGeom>
        </p:spPr>
        <p:txBody>
          <a:bodyPr wrap="none">
            <a:spAutoFit/>
          </a:bodyPr>
          <a:lstStyle/>
          <a:p>
            <a:pPr lvl="0" algn="ctr"/>
            <a:r>
              <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10" name="Rectangle 9"/>
          <p:cNvSpPr/>
          <p:nvPr/>
        </p:nvSpPr>
        <p:spPr>
          <a:xfrm>
            <a:off x="7685818" y="3259368"/>
            <a:ext cx="308097" cy="584775"/>
          </a:xfrm>
          <a:prstGeom prst="rect">
            <a:avLst/>
          </a:prstGeom>
        </p:spPr>
        <p:txBody>
          <a:bodyPr wrap="none">
            <a:spAutoFit/>
          </a:bodyPr>
          <a:lstStyle/>
          <a:p>
            <a:pPr lvl="0" algn="ctr"/>
            <a:r>
              <a:rPr lang="en-AU" sz="32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12" name="Rectangle 11"/>
          <p:cNvSpPr/>
          <p:nvPr/>
        </p:nvSpPr>
        <p:spPr>
          <a:xfrm>
            <a:off x="9149846" y="2282173"/>
            <a:ext cx="308097" cy="584775"/>
          </a:xfrm>
          <a:prstGeom prst="rect">
            <a:avLst/>
          </a:prstGeom>
        </p:spPr>
        <p:txBody>
          <a:bodyPr wrap="none">
            <a:spAutoFit/>
          </a:bodyPr>
          <a:lstStyle/>
          <a:p>
            <a:pPr lvl="0" algn="ctr"/>
            <a:r>
              <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24" name="Rectangle 23"/>
          <p:cNvSpPr/>
          <p:nvPr/>
        </p:nvSpPr>
        <p:spPr>
          <a:xfrm>
            <a:off x="8672584" y="3022034"/>
            <a:ext cx="308097" cy="584775"/>
          </a:xfrm>
          <a:prstGeom prst="rect">
            <a:avLst/>
          </a:prstGeom>
        </p:spPr>
        <p:txBody>
          <a:bodyPr wrap="none">
            <a:spAutoFit/>
          </a:bodyPr>
          <a:lstStyle/>
          <a:p>
            <a:pPr lvl="0" algn="ctr"/>
            <a:r>
              <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Tree>
    <p:extLst>
      <p:ext uri="{BB962C8B-B14F-4D97-AF65-F5344CB8AC3E}">
        <p14:creationId xmlns:p14="http://schemas.microsoft.com/office/powerpoint/2010/main" val="2614244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Spain &amp; Portugal in 1789</a:t>
            </a:r>
            <a:endParaRPr lang="en-AU" dirty="0"/>
          </a:p>
        </p:txBody>
      </p:sp>
      <p:pic>
        <p:nvPicPr>
          <p:cNvPr id="5" name="Content Placeholder 4"/>
          <p:cNvPicPr>
            <a:picLocks noGrp="1" noChangeAspect="1"/>
          </p:cNvPicPr>
          <p:nvPr>
            <p:ph sz="half" idx="1"/>
          </p:nvPr>
        </p:nvPicPr>
        <p:blipFill>
          <a:blip r:embed="rId3"/>
          <a:stretch>
            <a:fillRect/>
          </a:stretch>
        </p:blipFill>
        <p:spPr>
          <a:xfrm>
            <a:off x="801853" y="2336800"/>
            <a:ext cx="2597002" cy="3598863"/>
          </a:xfrm>
        </p:spPr>
      </p:pic>
      <p:pic>
        <p:nvPicPr>
          <p:cNvPr id="6" name="Content Placeholder 5"/>
          <p:cNvPicPr>
            <a:picLocks noGrp="1" noChangeAspect="1"/>
          </p:cNvPicPr>
          <p:nvPr>
            <p:ph sz="half" idx="2"/>
          </p:nvPr>
        </p:nvPicPr>
        <p:blipFill>
          <a:blip r:embed="rId4"/>
          <a:stretch>
            <a:fillRect/>
          </a:stretch>
        </p:blipFill>
        <p:spPr>
          <a:xfrm>
            <a:off x="6975823" y="2336799"/>
            <a:ext cx="4545932" cy="3598863"/>
          </a:xfrm>
        </p:spPr>
      </p:pic>
      <p:sp>
        <p:nvSpPr>
          <p:cNvPr id="10" name="Right Arrow 9"/>
          <p:cNvSpPr/>
          <p:nvPr/>
        </p:nvSpPr>
        <p:spPr>
          <a:xfrm>
            <a:off x="3770026" y="3185410"/>
            <a:ext cx="3013023" cy="8619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p:cNvSpPr/>
          <p:nvPr/>
        </p:nvSpPr>
        <p:spPr>
          <a:xfrm>
            <a:off x="4283886" y="3889230"/>
            <a:ext cx="1806905"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560324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a:t>
            </a:r>
            <a:r>
              <a:rPr lang="en-AU" dirty="0" smtClean="0"/>
              <a:t>he </a:t>
            </a:r>
            <a:r>
              <a:rPr lang="en-AU" dirty="0"/>
              <a:t>H</a:t>
            </a:r>
            <a:r>
              <a:rPr lang="en-AU" dirty="0" smtClean="0"/>
              <a:t>oly </a:t>
            </a:r>
            <a:r>
              <a:rPr lang="en-AU" dirty="0"/>
              <a:t>R</a:t>
            </a:r>
            <a:r>
              <a:rPr lang="en-AU" dirty="0" smtClean="0"/>
              <a:t>oman Empire</a:t>
            </a:r>
            <a:endParaRPr lang="en-AU" dirty="0"/>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04435" y="2179403"/>
            <a:ext cx="3127919" cy="4229299"/>
          </a:xfrm>
        </p:spPr>
      </p:pic>
      <p:sp>
        <p:nvSpPr>
          <p:cNvPr id="5" name="Content Placeholder 4"/>
          <p:cNvSpPr>
            <a:spLocks noGrp="1"/>
          </p:cNvSpPr>
          <p:nvPr>
            <p:ph sz="half" idx="2"/>
          </p:nvPr>
        </p:nvSpPr>
        <p:spPr/>
        <p:txBody>
          <a:bodyPr>
            <a:normAutofit/>
          </a:bodyPr>
          <a:lstStyle/>
          <a:p>
            <a:r>
              <a:rPr lang="en-AU" sz="2800" dirty="0"/>
              <a:t>C</a:t>
            </a:r>
            <a:r>
              <a:rPr lang="en-AU" sz="2800" dirty="0" smtClean="0"/>
              <a:t>harlemagne (Charles the Great)</a:t>
            </a:r>
          </a:p>
          <a:p>
            <a:r>
              <a:rPr lang="en-AU" sz="2800" dirty="0" smtClean="0"/>
              <a:t>King of the Franks – conquered France, Germany, </a:t>
            </a:r>
            <a:r>
              <a:rPr lang="en-AU" sz="2800" dirty="0" err="1"/>
              <a:t>N</a:t>
            </a:r>
            <a:r>
              <a:rPr lang="en-AU" sz="2800" dirty="0" err="1" smtClean="0"/>
              <a:t>thn</a:t>
            </a:r>
            <a:r>
              <a:rPr lang="en-AU" sz="2800" dirty="0" smtClean="0"/>
              <a:t> </a:t>
            </a:r>
            <a:r>
              <a:rPr lang="en-AU" sz="2800" dirty="0"/>
              <a:t>I</a:t>
            </a:r>
            <a:r>
              <a:rPr lang="en-AU" sz="2800" dirty="0" smtClean="0"/>
              <a:t>taly</a:t>
            </a:r>
          </a:p>
          <a:p>
            <a:r>
              <a:rPr lang="en-AU" sz="2800" dirty="0" smtClean="0"/>
              <a:t>800 - Crowned first </a:t>
            </a:r>
            <a:r>
              <a:rPr lang="en-AU" sz="2800" b="1" dirty="0" smtClean="0"/>
              <a:t>emperor</a:t>
            </a:r>
            <a:r>
              <a:rPr lang="en-AU" sz="2800" dirty="0" smtClean="0"/>
              <a:t> by pope</a:t>
            </a:r>
            <a:endParaRPr lang="en-AU" sz="2800" dirty="0"/>
          </a:p>
        </p:txBody>
      </p:sp>
    </p:spTree>
    <p:extLst>
      <p:ext uri="{BB962C8B-B14F-4D97-AF65-F5344CB8AC3E}">
        <p14:creationId xmlns:p14="http://schemas.microsoft.com/office/powerpoint/2010/main" val="712014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a:t>
            </a:r>
            <a:r>
              <a:rPr lang="en-AU" dirty="0" smtClean="0"/>
              <a:t>he </a:t>
            </a:r>
            <a:r>
              <a:rPr lang="en-AU" dirty="0"/>
              <a:t>H</a:t>
            </a:r>
            <a:r>
              <a:rPr lang="en-AU" dirty="0" smtClean="0"/>
              <a:t>oly </a:t>
            </a:r>
            <a:r>
              <a:rPr lang="en-AU" dirty="0"/>
              <a:t>R</a:t>
            </a:r>
            <a:r>
              <a:rPr lang="en-AU" dirty="0" smtClean="0"/>
              <a:t>oman </a:t>
            </a:r>
            <a:r>
              <a:rPr lang="en-AU" dirty="0"/>
              <a:t>E</a:t>
            </a:r>
            <a:r>
              <a:rPr lang="en-AU" dirty="0" smtClean="0"/>
              <a:t>mpire</a:t>
            </a:r>
            <a:endParaRPr lang="en-AU" dirty="0"/>
          </a:p>
        </p:txBody>
      </p:sp>
      <p:sp>
        <p:nvSpPr>
          <p:cNvPr id="5" name="Content Placeholder 4"/>
          <p:cNvSpPr>
            <a:spLocks noGrp="1"/>
          </p:cNvSpPr>
          <p:nvPr>
            <p:ph sz="half" idx="2"/>
          </p:nvPr>
        </p:nvSpPr>
        <p:spPr/>
        <p:txBody>
          <a:bodyPr>
            <a:noAutofit/>
          </a:bodyPr>
          <a:lstStyle/>
          <a:p>
            <a:r>
              <a:rPr lang="en-AU" sz="2800" dirty="0" smtClean="0"/>
              <a:t>843: Carolingian empire split into 3</a:t>
            </a:r>
          </a:p>
          <a:p>
            <a:r>
              <a:rPr lang="en-AU" sz="2800" dirty="0" smtClean="0"/>
              <a:t>Title of emperor went first to the west (</a:t>
            </a:r>
            <a:r>
              <a:rPr lang="en-AU" sz="2800" dirty="0"/>
              <a:t>F</a:t>
            </a:r>
            <a:r>
              <a:rPr lang="en-AU" sz="2800" dirty="0" smtClean="0"/>
              <a:t>rance)</a:t>
            </a:r>
          </a:p>
          <a:p>
            <a:r>
              <a:rPr lang="en-AU" sz="2800" dirty="0" smtClean="0"/>
              <a:t>Then east (</a:t>
            </a:r>
            <a:r>
              <a:rPr lang="en-AU" sz="2800" dirty="0"/>
              <a:t>G</a:t>
            </a:r>
            <a:r>
              <a:rPr lang="en-AU" sz="2800" dirty="0" smtClean="0"/>
              <a:t>ermany)</a:t>
            </a:r>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05872" y="2350103"/>
            <a:ext cx="4047744" cy="3572256"/>
          </a:xfrm>
        </p:spPr>
      </p:pic>
    </p:spTree>
    <p:extLst>
      <p:ext uri="{BB962C8B-B14F-4D97-AF65-F5344CB8AC3E}">
        <p14:creationId xmlns:p14="http://schemas.microsoft.com/office/powerpoint/2010/main" val="4154506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a:t>
            </a:r>
            <a:r>
              <a:rPr lang="en-AU" dirty="0" smtClean="0"/>
              <a:t>he </a:t>
            </a:r>
            <a:r>
              <a:rPr lang="en-AU" dirty="0"/>
              <a:t>H</a:t>
            </a:r>
            <a:r>
              <a:rPr lang="en-AU" dirty="0" smtClean="0"/>
              <a:t>oly </a:t>
            </a:r>
            <a:r>
              <a:rPr lang="en-AU" dirty="0"/>
              <a:t>R</a:t>
            </a:r>
            <a:r>
              <a:rPr lang="en-AU" dirty="0" smtClean="0"/>
              <a:t>oman </a:t>
            </a:r>
            <a:r>
              <a:rPr lang="en-AU" dirty="0"/>
              <a:t>E</a:t>
            </a:r>
            <a:r>
              <a:rPr lang="en-AU" dirty="0" smtClean="0"/>
              <a:t>mpire</a:t>
            </a:r>
            <a:endParaRPr lang="en-AU" dirty="0"/>
          </a:p>
        </p:txBody>
      </p:sp>
      <p:sp>
        <p:nvSpPr>
          <p:cNvPr id="5" name="Content Placeholder 4"/>
          <p:cNvSpPr>
            <a:spLocks noGrp="1"/>
          </p:cNvSpPr>
          <p:nvPr>
            <p:ph sz="half" idx="2"/>
          </p:nvPr>
        </p:nvSpPr>
        <p:spPr/>
        <p:txBody>
          <a:bodyPr>
            <a:normAutofit/>
          </a:bodyPr>
          <a:lstStyle/>
          <a:p>
            <a:r>
              <a:rPr lang="en-AU" sz="2800" dirty="0" smtClean="0"/>
              <a:t>By 1789 consists of independent </a:t>
            </a:r>
            <a:r>
              <a:rPr lang="en-AU" sz="2800" dirty="0"/>
              <a:t>G</a:t>
            </a:r>
            <a:r>
              <a:rPr lang="en-AU" sz="2800" dirty="0" smtClean="0"/>
              <a:t>erman states</a:t>
            </a:r>
          </a:p>
          <a:p>
            <a:r>
              <a:rPr lang="en-AU" sz="2800" dirty="0" smtClean="0"/>
              <a:t>Emperor elected from state rulers</a:t>
            </a:r>
          </a:p>
          <a:p>
            <a:r>
              <a:rPr lang="en-AU" sz="2800" dirty="0" smtClean="0"/>
              <a:t>1000 year of papal support</a:t>
            </a:r>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94667" y="2336800"/>
            <a:ext cx="4270153" cy="3598863"/>
          </a:xfrm>
        </p:spPr>
      </p:pic>
    </p:spTree>
    <p:extLst>
      <p:ext uri="{BB962C8B-B14F-4D97-AF65-F5344CB8AC3E}">
        <p14:creationId xmlns:p14="http://schemas.microsoft.com/office/powerpoint/2010/main" val="1996959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AU" dirty="0" smtClean="0"/>
              <a:t>Papal States – AD 756</a:t>
            </a:r>
            <a:endParaRPr lang="en-AU" dirty="0"/>
          </a:p>
        </p:txBody>
      </p:sp>
      <p:pic>
        <p:nvPicPr>
          <p:cNvPr id="17" name="Content Placeholder 16"/>
          <p:cNvPicPr>
            <a:picLocks noGrp="1" noChangeAspect="1"/>
          </p:cNvPicPr>
          <p:nvPr>
            <p:ph idx="1"/>
          </p:nvPr>
        </p:nvPicPr>
        <p:blipFill>
          <a:blip r:embed="rId3"/>
          <a:stretch>
            <a:fillRect/>
          </a:stretch>
        </p:blipFill>
        <p:spPr>
          <a:xfrm>
            <a:off x="146151" y="3352383"/>
            <a:ext cx="2274830" cy="2797331"/>
          </a:xfrm>
        </p:spPr>
      </p:pic>
      <p:pic>
        <p:nvPicPr>
          <p:cNvPr id="18" name="Picture 17"/>
          <p:cNvPicPr>
            <a:picLocks noChangeAspect="1"/>
          </p:cNvPicPr>
          <p:nvPr/>
        </p:nvPicPr>
        <p:blipFill rotWithShape="1">
          <a:blip r:embed="rId4"/>
          <a:srcRect l="-13198" t="-5687" r="19683" b="11764"/>
          <a:stretch/>
        </p:blipFill>
        <p:spPr>
          <a:xfrm>
            <a:off x="3467756" y="1424783"/>
            <a:ext cx="3876457" cy="4789358"/>
          </a:xfrm>
          <a:prstGeom prst="rect">
            <a:avLst/>
          </a:prstGeom>
        </p:spPr>
      </p:pic>
      <p:pic>
        <p:nvPicPr>
          <p:cNvPr id="19" name="Picture 18"/>
          <p:cNvPicPr>
            <a:picLocks noChangeAspect="1"/>
          </p:cNvPicPr>
          <p:nvPr/>
        </p:nvPicPr>
        <p:blipFill>
          <a:blip r:embed="rId5"/>
          <a:stretch>
            <a:fillRect/>
          </a:stretch>
        </p:blipFill>
        <p:spPr>
          <a:xfrm>
            <a:off x="8965192" y="3002286"/>
            <a:ext cx="2784483" cy="2847120"/>
          </a:xfrm>
          <a:prstGeom prst="rect">
            <a:avLst/>
          </a:prstGeom>
        </p:spPr>
      </p:pic>
      <p:sp>
        <p:nvSpPr>
          <p:cNvPr id="20" name="Oval Callout 19"/>
          <p:cNvSpPr/>
          <p:nvPr/>
        </p:nvSpPr>
        <p:spPr>
          <a:xfrm>
            <a:off x="893452" y="1898593"/>
            <a:ext cx="3055058" cy="193223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dirty="0">
                <a:latin typeface="Viner Hand ITC" panose="03070502030502020203" pitchFamily="66" charset="0"/>
              </a:rPr>
              <a:t>h</a:t>
            </a:r>
            <a:r>
              <a:rPr lang="en-AU" sz="3200" dirty="0" smtClean="0">
                <a:latin typeface="Viner Hand ITC" panose="03070502030502020203" pitchFamily="66" charset="0"/>
              </a:rPr>
              <a:t>ey – want some land ?</a:t>
            </a:r>
            <a:endParaRPr lang="en-AU" sz="3200" dirty="0">
              <a:latin typeface="Viner Hand ITC" panose="03070502030502020203" pitchFamily="66" charset="0"/>
            </a:endParaRPr>
          </a:p>
        </p:txBody>
      </p:sp>
      <p:sp>
        <p:nvSpPr>
          <p:cNvPr id="21" name="Oval Callout 20"/>
          <p:cNvSpPr/>
          <p:nvPr/>
        </p:nvSpPr>
        <p:spPr>
          <a:xfrm flipH="1">
            <a:off x="7562762" y="1051110"/>
            <a:ext cx="3500203" cy="222603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dirty="0">
                <a:latin typeface="Viner Hand ITC" panose="03070502030502020203" pitchFamily="66" charset="0"/>
              </a:rPr>
              <a:t>y</a:t>
            </a:r>
            <a:r>
              <a:rPr lang="en-AU" sz="3200" dirty="0" smtClean="0">
                <a:latin typeface="Viner Hand ITC" panose="03070502030502020203" pitchFamily="66" charset="0"/>
              </a:rPr>
              <a:t>ay, </a:t>
            </a:r>
            <a:r>
              <a:rPr lang="en-AU" sz="3200" dirty="0">
                <a:latin typeface="Viner Hand ITC" panose="03070502030502020203" pitchFamily="66" charset="0"/>
              </a:rPr>
              <a:t>I</a:t>
            </a:r>
            <a:r>
              <a:rPr lang="en-AU" sz="3200" dirty="0" smtClean="0">
                <a:latin typeface="Viner Hand ITC" panose="03070502030502020203" pitchFamily="66" charset="0"/>
              </a:rPr>
              <a:t>’m a king!</a:t>
            </a:r>
            <a:endParaRPr lang="en-AU" sz="3200" dirty="0">
              <a:latin typeface="Viner Hand ITC" panose="03070502030502020203" pitchFamily="66" charset="0"/>
            </a:endParaRPr>
          </a:p>
        </p:txBody>
      </p:sp>
      <p:sp>
        <p:nvSpPr>
          <p:cNvPr id="22" name="TextBox 21"/>
          <p:cNvSpPr txBox="1"/>
          <p:nvPr/>
        </p:nvSpPr>
        <p:spPr>
          <a:xfrm>
            <a:off x="-113587" y="6214141"/>
            <a:ext cx="2794307" cy="523220"/>
          </a:xfrm>
          <a:prstGeom prst="rect">
            <a:avLst/>
          </a:prstGeom>
          <a:noFill/>
        </p:spPr>
        <p:txBody>
          <a:bodyPr wrap="square" rtlCol="0">
            <a:spAutoFit/>
          </a:bodyPr>
          <a:lstStyle/>
          <a:p>
            <a:pPr algn="ctr"/>
            <a:r>
              <a:rPr lang="en-AU" sz="2800" dirty="0">
                <a:effectLst>
                  <a:outerShdw blurRad="38100" dist="38100" dir="2700000" algn="tl">
                    <a:srgbClr val="000000">
                      <a:alpha val="43137"/>
                    </a:srgbClr>
                  </a:outerShdw>
                </a:effectLst>
              </a:rPr>
              <a:t>P</a:t>
            </a:r>
            <a:r>
              <a:rPr lang="en-AU" sz="2800" dirty="0" smtClean="0">
                <a:effectLst>
                  <a:outerShdw blurRad="38100" dist="38100" dir="2700000" algn="tl">
                    <a:srgbClr val="000000">
                      <a:alpha val="43137"/>
                    </a:srgbClr>
                  </a:outerShdw>
                </a:effectLst>
              </a:rPr>
              <a:t>epin the Short</a:t>
            </a:r>
            <a:endParaRPr lang="en-AU" sz="2800" dirty="0">
              <a:effectLst>
                <a:outerShdw blurRad="38100" dist="38100" dir="2700000" algn="tl">
                  <a:srgbClr val="000000">
                    <a:alpha val="43137"/>
                  </a:srgbClr>
                </a:outerShdw>
              </a:effectLst>
            </a:endParaRPr>
          </a:p>
        </p:txBody>
      </p:sp>
      <p:sp>
        <p:nvSpPr>
          <p:cNvPr id="23" name="TextBox 22"/>
          <p:cNvSpPr txBox="1"/>
          <p:nvPr/>
        </p:nvSpPr>
        <p:spPr>
          <a:xfrm>
            <a:off x="8965192" y="6214141"/>
            <a:ext cx="2922008" cy="523220"/>
          </a:xfrm>
          <a:prstGeom prst="rect">
            <a:avLst/>
          </a:prstGeom>
          <a:noFill/>
        </p:spPr>
        <p:txBody>
          <a:bodyPr wrap="square" rtlCol="0">
            <a:spAutoFit/>
          </a:bodyPr>
          <a:lstStyle/>
          <a:p>
            <a:pPr algn="ctr"/>
            <a:r>
              <a:rPr lang="en-AU" sz="2800" dirty="0">
                <a:effectLst>
                  <a:outerShdw blurRad="38100" dist="38100" dir="2700000" algn="tl">
                    <a:srgbClr val="000000">
                      <a:alpha val="43137"/>
                    </a:srgbClr>
                  </a:outerShdw>
                </a:effectLst>
              </a:rPr>
              <a:t>P</a:t>
            </a:r>
            <a:r>
              <a:rPr lang="en-AU" sz="2800" dirty="0" smtClean="0">
                <a:effectLst>
                  <a:outerShdw blurRad="38100" dist="38100" dir="2700000" algn="tl">
                    <a:srgbClr val="000000">
                      <a:alpha val="43137"/>
                    </a:srgbClr>
                  </a:outerShdw>
                </a:effectLst>
              </a:rPr>
              <a:t>ope </a:t>
            </a:r>
            <a:r>
              <a:rPr lang="en-AU" sz="2800" dirty="0">
                <a:effectLst>
                  <a:outerShdw blurRad="38100" dist="38100" dir="2700000" algn="tl">
                    <a:srgbClr val="000000">
                      <a:alpha val="43137"/>
                    </a:srgbClr>
                  </a:outerShdw>
                </a:effectLst>
              </a:rPr>
              <a:t>S</a:t>
            </a:r>
            <a:r>
              <a:rPr lang="en-AU" sz="2800" dirty="0" smtClean="0">
                <a:effectLst>
                  <a:outerShdw blurRad="38100" dist="38100" dir="2700000" algn="tl">
                    <a:srgbClr val="000000">
                      <a:alpha val="43137"/>
                    </a:srgbClr>
                  </a:outerShdw>
                </a:effectLst>
              </a:rPr>
              <a:t>tephen II</a:t>
            </a:r>
            <a:endParaRPr lang="en-AU" sz="2800" dirty="0">
              <a:effectLst>
                <a:outerShdw blurRad="38100" dist="38100" dir="2700000" algn="tl">
                  <a:srgbClr val="000000">
                    <a:alpha val="43137"/>
                  </a:srgbClr>
                </a:outerShdw>
              </a:effectLst>
            </a:endParaRPr>
          </a:p>
        </p:txBody>
      </p:sp>
      <p:sp>
        <p:nvSpPr>
          <p:cNvPr id="24" name="Oval 23"/>
          <p:cNvSpPr/>
          <p:nvPr/>
        </p:nvSpPr>
        <p:spPr>
          <a:xfrm>
            <a:off x="4921036" y="2895228"/>
            <a:ext cx="1842939" cy="2116855"/>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p:cNvSpPr txBox="1"/>
          <p:nvPr/>
        </p:nvSpPr>
        <p:spPr>
          <a:xfrm>
            <a:off x="4301699" y="6214141"/>
            <a:ext cx="2794307" cy="523220"/>
          </a:xfrm>
          <a:prstGeom prst="rect">
            <a:avLst/>
          </a:prstGeom>
          <a:noFill/>
        </p:spPr>
        <p:txBody>
          <a:bodyPr wrap="square" rtlCol="0">
            <a:spAutoFit/>
          </a:bodyPr>
          <a:lstStyle/>
          <a:p>
            <a:pPr algn="ctr"/>
            <a:r>
              <a:rPr lang="en-AU" sz="2800" dirty="0" smtClean="0">
                <a:effectLst>
                  <a:outerShdw blurRad="38100" dist="38100" dir="2700000" algn="tl">
                    <a:srgbClr val="000000">
                      <a:alpha val="43137"/>
                    </a:srgbClr>
                  </a:outerShdw>
                </a:effectLst>
              </a:rPr>
              <a:t>The Donation</a:t>
            </a:r>
            <a:endParaRPr lang="en-AU"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79672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a:t>
            </a:r>
            <a:r>
              <a:rPr lang="en-AU" dirty="0" smtClean="0"/>
              <a:t>he </a:t>
            </a:r>
            <a:r>
              <a:rPr lang="en-AU" dirty="0"/>
              <a:t>O</a:t>
            </a:r>
            <a:r>
              <a:rPr lang="en-AU" dirty="0" smtClean="0"/>
              <a:t>ttoman Empire</a:t>
            </a:r>
            <a:endParaRPr lang="en-AU" dirty="0"/>
          </a:p>
        </p:txBody>
      </p:sp>
      <p:pic>
        <p:nvPicPr>
          <p:cNvPr id="4" name="Content Placeholder 3"/>
          <p:cNvPicPr>
            <a:picLocks noGrp="1" noChangeAspect="1"/>
          </p:cNvPicPr>
          <p:nvPr>
            <p:ph idx="1"/>
          </p:nvPr>
        </p:nvPicPr>
        <p:blipFill>
          <a:blip r:embed="rId3"/>
          <a:stretch>
            <a:fillRect/>
          </a:stretch>
        </p:blipFill>
        <p:spPr>
          <a:xfrm>
            <a:off x="2763615" y="2336800"/>
            <a:ext cx="6238983" cy="4120810"/>
          </a:xfrm>
        </p:spPr>
      </p:pic>
    </p:spTree>
    <p:extLst>
      <p:ext uri="{BB962C8B-B14F-4D97-AF65-F5344CB8AC3E}">
        <p14:creationId xmlns:p14="http://schemas.microsoft.com/office/powerpoint/2010/main" val="1360997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France - 1789</a:t>
            </a:r>
            <a:endParaRPr lang="en-AU" dirty="0"/>
          </a:p>
        </p:txBody>
      </p:sp>
      <p:pic>
        <p:nvPicPr>
          <p:cNvPr id="4" name="Content Placeholder 3"/>
          <p:cNvPicPr>
            <a:picLocks noGrp="1" noChangeAspect="1"/>
          </p:cNvPicPr>
          <p:nvPr>
            <p:ph idx="1"/>
          </p:nvPr>
        </p:nvPicPr>
        <p:blipFill>
          <a:blip r:embed="rId3"/>
          <a:stretch>
            <a:fillRect/>
          </a:stretch>
        </p:blipFill>
        <p:spPr>
          <a:xfrm>
            <a:off x="680321" y="2299325"/>
            <a:ext cx="3509430" cy="4149587"/>
          </a:xfrm>
        </p:spPr>
      </p:pic>
      <p:pic>
        <p:nvPicPr>
          <p:cNvPr id="5" name="Picture 4"/>
          <p:cNvPicPr>
            <a:picLocks noChangeAspect="1"/>
          </p:cNvPicPr>
          <p:nvPr/>
        </p:nvPicPr>
        <p:blipFill>
          <a:blip r:embed="rId4"/>
          <a:stretch>
            <a:fillRect/>
          </a:stretch>
        </p:blipFill>
        <p:spPr>
          <a:xfrm>
            <a:off x="5686650" y="1654311"/>
            <a:ext cx="6095238" cy="4888889"/>
          </a:xfrm>
          <a:prstGeom prst="rect">
            <a:avLst/>
          </a:prstGeom>
        </p:spPr>
      </p:pic>
      <p:sp>
        <p:nvSpPr>
          <p:cNvPr id="6" name="Left Arrow 5"/>
          <p:cNvSpPr/>
          <p:nvPr/>
        </p:nvSpPr>
        <p:spPr>
          <a:xfrm>
            <a:off x="2938072" y="2968053"/>
            <a:ext cx="5021705" cy="44221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Left Arrow 7"/>
          <p:cNvSpPr/>
          <p:nvPr/>
        </p:nvSpPr>
        <p:spPr>
          <a:xfrm>
            <a:off x="2465882" y="4250961"/>
            <a:ext cx="4926767" cy="44221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Left Arrow 8"/>
          <p:cNvSpPr/>
          <p:nvPr/>
        </p:nvSpPr>
        <p:spPr>
          <a:xfrm>
            <a:off x="3230379" y="5373149"/>
            <a:ext cx="3737547" cy="44221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525849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88824"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4"/>
          <p:cNvPicPr>
            <a:picLocks noChangeAspect="1"/>
          </p:cNvPicPr>
          <p:nvPr/>
        </p:nvPicPr>
        <p:blipFill rotWithShape="1">
          <a:blip r:embed="rId3"/>
          <a:srcRect t="24898" b="3899"/>
          <a:stretch/>
        </p:blipFill>
        <p:spPr>
          <a:xfrm>
            <a:off x="20" y="-1"/>
            <a:ext cx="12191980" cy="6858001"/>
          </a:xfrm>
          <a:prstGeom prst="rect">
            <a:avLst/>
          </a:prstGeom>
        </p:spPr>
      </p:pic>
      <p:sp>
        <p:nvSpPr>
          <p:cNvPr id="20" name="Rectangle 1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0" y="2116667"/>
            <a:ext cx="10439400" cy="3793206"/>
          </a:xfrm>
          <a:prstGeom prst="rect">
            <a:avLst/>
          </a:prstGeom>
          <a:solidFill>
            <a:schemeClr val="bg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1" name="Picture 20"/>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22" name="Picture 21"/>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5"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0" y="609600"/>
            <a:ext cx="10437812" cy="1368198"/>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normAutofit/>
          </a:bodyPr>
          <a:lstStyle/>
          <a:p>
            <a:r>
              <a:rPr lang="en-AU" dirty="0" smtClean="0"/>
              <a:t>Rev 11:13 – A Great Earthquake 1789</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7322019"/>
              </p:ext>
            </p:extLst>
          </p:nvPr>
        </p:nvGraphicFramePr>
        <p:xfrm>
          <a:off x="680321" y="2336873"/>
          <a:ext cx="9613861" cy="33950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909164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Revelation 15:5</a:t>
            </a:r>
            <a:endParaRPr lang="en-AU" dirty="0"/>
          </a:p>
        </p:txBody>
      </p:sp>
      <p:sp>
        <p:nvSpPr>
          <p:cNvPr id="3" name="Content Placeholder 2"/>
          <p:cNvSpPr>
            <a:spLocks noGrp="1"/>
          </p:cNvSpPr>
          <p:nvPr>
            <p:ph sz="half" idx="1"/>
          </p:nvPr>
        </p:nvSpPr>
        <p:spPr>
          <a:xfrm>
            <a:off x="680320" y="2336873"/>
            <a:ext cx="6762296" cy="3599316"/>
          </a:xfrm>
        </p:spPr>
        <p:txBody>
          <a:bodyPr>
            <a:normAutofit fontScale="92500" lnSpcReduction="10000"/>
          </a:bodyPr>
          <a:lstStyle/>
          <a:p>
            <a:pPr marL="0" indent="0">
              <a:buNone/>
            </a:pPr>
            <a:r>
              <a:rPr lang="en-AU" sz="2600" i="1" dirty="0"/>
              <a:t>And one of the four beasts gave unto the seven angels seven golden vials full of the wrath of God, who </a:t>
            </a:r>
            <a:r>
              <a:rPr lang="en-AU" sz="2600" i="1" dirty="0" err="1"/>
              <a:t>liveth</a:t>
            </a:r>
            <a:r>
              <a:rPr lang="en-AU" sz="2600" i="1" dirty="0"/>
              <a:t> for ever and ever. </a:t>
            </a:r>
          </a:p>
          <a:p>
            <a:endParaRPr lang="en-AU" dirty="0" smtClean="0"/>
          </a:p>
          <a:p>
            <a:r>
              <a:rPr lang="en-AU" i="1" dirty="0"/>
              <a:t>v</a:t>
            </a:r>
            <a:r>
              <a:rPr lang="en-AU" i="1" dirty="0" smtClean="0"/>
              <a:t>ials</a:t>
            </a:r>
            <a:r>
              <a:rPr lang="en-AU" dirty="0" smtClean="0"/>
              <a:t> = broad shallow cups (</a:t>
            </a:r>
            <a:r>
              <a:rPr lang="en-AU" dirty="0" err="1" smtClean="0"/>
              <a:t>strongs</a:t>
            </a:r>
            <a:r>
              <a:rPr lang="en-AU" dirty="0" smtClean="0"/>
              <a:t>)</a:t>
            </a:r>
          </a:p>
          <a:p>
            <a:r>
              <a:rPr lang="en-AU" i="1" dirty="0"/>
              <a:t>w</a:t>
            </a:r>
            <a:r>
              <a:rPr lang="en-AU" i="1" dirty="0" smtClean="0"/>
              <a:t>rath of God </a:t>
            </a:r>
            <a:r>
              <a:rPr lang="en-AU" dirty="0" smtClean="0"/>
              <a:t>= his judgements</a:t>
            </a:r>
          </a:p>
          <a:p>
            <a:r>
              <a:rPr lang="en-AU" i="1" dirty="0"/>
              <a:t>f</a:t>
            </a:r>
            <a:r>
              <a:rPr lang="en-AU" i="1" dirty="0" smtClean="0"/>
              <a:t>our living beings </a:t>
            </a:r>
            <a:r>
              <a:rPr lang="en-AU" dirty="0" smtClean="0"/>
              <a:t>= the saints, at their request, result of their prayers</a:t>
            </a:r>
          </a:p>
          <a:p>
            <a:r>
              <a:rPr lang="en-AU" i="1" dirty="0" smtClean="0"/>
              <a:t>seven angels =</a:t>
            </a:r>
            <a:r>
              <a:rPr lang="en-AU" dirty="0" smtClean="0"/>
              <a:t> God’s messengers directing world events</a:t>
            </a:r>
            <a:endParaRPr lang="en-AU" dirty="0"/>
          </a:p>
        </p:txBody>
      </p:sp>
      <p:pic>
        <p:nvPicPr>
          <p:cNvPr id="5" name="Content Placeholder 4"/>
          <p:cNvPicPr>
            <a:picLocks noGrp="1" noChangeAspect="1"/>
          </p:cNvPicPr>
          <p:nvPr>
            <p:ph sz="half" idx="2"/>
          </p:nvPr>
        </p:nvPicPr>
        <p:blipFill>
          <a:blip r:embed="rId3"/>
          <a:stretch>
            <a:fillRect/>
          </a:stretch>
        </p:blipFill>
        <p:spPr>
          <a:xfrm>
            <a:off x="7969940" y="2726375"/>
            <a:ext cx="2857500" cy="2609850"/>
          </a:xfrm>
        </p:spPr>
      </p:pic>
    </p:spTree>
    <p:extLst>
      <p:ext uri="{BB962C8B-B14F-4D97-AF65-F5344CB8AC3E}">
        <p14:creationId xmlns:p14="http://schemas.microsoft.com/office/powerpoint/2010/main" val="1153438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Revelation 16:1</a:t>
            </a:r>
            <a:endParaRPr lang="en-AU" dirty="0"/>
          </a:p>
        </p:txBody>
      </p:sp>
      <p:sp>
        <p:nvSpPr>
          <p:cNvPr id="3" name="Content Placeholder 2"/>
          <p:cNvSpPr>
            <a:spLocks noGrp="1"/>
          </p:cNvSpPr>
          <p:nvPr>
            <p:ph idx="1"/>
          </p:nvPr>
        </p:nvSpPr>
        <p:spPr/>
        <p:txBody>
          <a:bodyPr/>
          <a:lstStyle/>
          <a:p>
            <a:pPr marL="0" indent="0">
              <a:buNone/>
            </a:pPr>
            <a:r>
              <a:rPr lang="en-AU" sz="2800" i="1" dirty="0"/>
              <a:t>And I heard a great voice out of the temple saying to the seven angels, Go your ways, and pour out the vials of the wrath of God upon the earth. </a:t>
            </a:r>
          </a:p>
          <a:p>
            <a:endParaRPr lang="en-AU" dirty="0" smtClean="0"/>
          </a:p>
          <a:p>
            <a:r>
              <a:rPr lang="en-AU" dirty="0" smtClean="0"/>
              <a:t>Connection between vials &amp; God’s wrath/judgements again</a:t>
            </a:r>
          </a:p>
          <a:p>
            <a:r>
              <a:rPr lang="en-AU" dirty="0" smtClean="0"/>
              <a:t>Focus is on the earth = countries bounding the Mediterranean, specifically Europe</a:t>
            </a:r>
            <a:endParaRPr lang="en-AU" dirty="0"/>
          </a:p>
        </p:txBody>
      </p:sp>
    </p:spTree>
    <p:extLst>
      <p:ext uri="{BB962C8B-B14F-4D97-AF65-F5344CB8AC3E}">
        <p14:creationId xmlns:p14="http://schemas.microsoft.com/office/powerpoint/2010/main" val="3573696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a:t>
            </a:r>
            <a:r>
              <a:rPr lang="en-AU" dirty="0" smtClean="0"/>
              <a:t>hy </a:t>
            </a:r>
            <a:r>
              <a:rPr lang="en-AU" dirty="0"/>
              <a:t>J</a:t>
            </a:r>
            <a:r>
              <a:rPr lang="en-AU" dirty="0" smtClean="0"/>
              <a:t>udgements ?</a:t>
            </a:r>
            <a:endParaRPr lang="en-AU" dirty="0"/>
          </a:p>
        </p:txBody>
      </p:sp>
      <p:pic>
        <p:nvPicPr>
          <p:cNvPr id="4" name="Content Placeholder 3"/>
          <p:cNvPicPr>
            <a:picLocks noGrp="1" noChangeAspect="1"/>
          </p:cNvPicPr>
          <p:nvPr>
            <p:ph idx="1"/>
          </p:nvPr>
        </p:nvPicPr>
        <p:blipFill rotWithShape="1">
          <a:blip r:embed="rId3"/>
          <a:srcRect b="6444"/>
          <a:stretch/>
        </p:blipFill>
        <p:spPr>
          <a:xfrm>
            <a:off x="193141" y="2081967"/>
            <a:ext cx="5563082" cy="4489496"/>
          </a:xfrm>
        </p:spPr>
      </p:pic>
      <p:pic>
        <p:nvPicPr>
          <p:cNvPr id="5" name="Picture 4"/>
          <p:cNvPicPr>
            <a:picLocks noChangeAspect="1"/>
          </p:cNvPicPr>
          <p:nvPr/>
        </p:nvPicPr>
        <p:blipFill rotWithShape="1">
          <a:blip r:embed="rId4"/>
          <a:srcRect t="15409"/>
          <a:stretch/>
        </p:blipFill>
        <p:spPr>
          <a:xfrm>
            <a:off x="6358328" y="2265132"/>
            <a:ext cx="4891790" cy="31035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6258394" y="5660620"/>
            <a:ext cx="5126636" cy="1015663"/>
          </a:xfrm>
          <a:prstGeom prst="rect">
            <a:avLst/>
          </a:prstGeom>
          <a:noFill/>
        </p:spPr>
        <p:txBody>
          <a:bodyPr wrap="square" rtlCol="0">
            <a:spAutoFit/>
          </a:bodyPr>
          <a:lstStyle/>
          <a:p>
            <a:r>
              <a:rPr lang="en-AU" sz="2400" dirty="0" smtClean="0"/>
              <a:t>        Index </a:t>
            </a:r>
            <a:r>
              <a:rPr lang="en-AU" sz="2400" dirty="0" err="1" smtClean="0"/>
              <a:t>Librorum</a:t>
            </a:r>
            <a:r>
              <a:rPr lang="en-AU" sz="2400" dirty="0" smtClean="0"/>
              <a:t> </a:t>
            </a:r>
            <a:r>
              <a:rPr lang="en-AU" sz="2400" dirty="0" err="1" smtClean="0"/>
              <a:t>Prohibitorum</a:t>
            </a:r>
            <a:endParaRPr lang="en-AU" sz="3600" dirty="0"/>
          </a:p>
          <a:p>
            <a:r>
              <a:rPr lang="en-AU" sz="3600" dirty="0" smtClean="0"/>
              <a:t>  </a:t>
            </a:r>
            <a:r>
              <a:rPr lang="en-AU" sz="2400" dirty="0" smtClean="0"/>
              <a:t>Inquisition</a:t>
            </a:r>
          </a:p>
        </p:txBody>
      </p:sp>
      <p:sp>
        <p:nvSpPr>
          <p:cNvPr id="9" name="Left Arrow 8"/>
          <p:cNvSpPr/>
          <p:nvPr/>
        </p:nvSpPr>
        <p:spPr>
          <a:xfrm>
            <a:off x="5891135" y="6168452"/>
            <a:ext cx="629587" cy="40301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Up Arrow 9"/>
          <p:cNvSpPr/>
          <p:nvPr/>
        </p:nvSpPr>
        <p:spPr>
          <a:xfrm>
            <a:off x="11002780" y="5471410"/>
            <a:ext cx="374754" cy="60710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81743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a:t>
            </a:r>
            <a:r>
              <a:rPr lang="en-AU" dirty="0" smtClean="0"/>
              <a:t>irst </a:t>
            </a:r>
            <a:r>
              <a:rPr lang="en-AU" dirty="0"/>
              <a:t>V</a:t>
            </a:r>
            <a:r>
              <a:rPr lang="en-AU" dirty="0" smtClean="0"/>
              <a:t>ial (16v2) – the Earth</a:t>
            </a:r>
            <a:endParaRPr lang="en-AU" dirty="0"/>
          </a:p>
        </p:txBody>
      </p:sp>
      <p:sp>
        <p:nvSpPr>
          <p:cNvPr id="4" name="Content Placeholder 3"/>
          <p:cNvSpPr>
            <a:spLocks noGrp="1"/>
          </p:cNvSpPr>
          <p:nvPr>
            <p:ph sz="half" idx="1"/>
          </p:nvPr>
        </p:nvSpPr>
        <p:spPr/>
        <p:txBody>
          <a:bodyPr/>
          <a:lstStyle/>
          <a:p>
            <a:r>
              <a:rPr lang="en-AU" i="1" dirty="0"/>
              <a:t>e</a:t>
            </a:r>
            <a:r>
              <a:rPr lang="en-AU" i="1" dirty="0" smtClean="0"/>
              <a:t>arth</a:t>
            </a:r>
            <a:r>
              <a:rPr lang="en-AU" dirty="0" smtClean="0"/>
              <a:t> = European earth (starting with France)</a:t>
            </a:r>
          </a:p>
          <a:p>
            <a:r>
              <a:rPr lang="en-AU" i="1" dirty="0"/>
              <a:t>g</a:t>
            </a:r>
            <a:r>
              <a:rPr lang="en-AU" i="1" dirty="0" smtClean="0"/>
              <a:t>rievous sore </a:t>
            </a:r>
            <a:r>
              <a:rPr lang="en-AU" dirty="0" smtClean="0"/>
              <a:t>= malignant, flesh eating ulcer</a:t>
            </a:r>
          </a:p>
          <a:p>
            <a:r>
              <a:rPr lang="en-AU" i="1" dirty="0"/>
              <a:t>m</a:t>
            </a:r>
            <a:r>
              <a:rPr lang="en-AU" i="1" dirty="0" smtClean="0"/>
              <a:t>en with mark of beast / worshippers of image </a:t>
            </a:r>
            <a:r>
              <a:rPr lang="en-AU" dirty="0" smtClean="0"/>
              <a:t>= particularly catholic Europe (religious &amp; political)</a:t>
            </a:r>
          </a:p>
        </p:txBody>
      </p:sp>
      <p:pic>
        <p:nvPicPr>
          <p:cNvPr id="5" name="Content Placeholder 4"/>
          <p:cNvPicPr>
            <a:picLocks noGrp="1" noChangeAspect="1"/>
          </p:cNvPicPr>
          <p:nvPr>
            <p:ph sz="half" idx="2"/>
          </p:nvPr>
        </p:nvPicPr>
        <p:blipFill>
          <a:blip r:embed="rId3"/>
          <a:stretch>
            <a:fillRect/>
          </a:stretch>
        </p:blipFill>
        <p:spPr>
          <a:xfrm>
            <a:off x="6478769" y="2781524"/>
            <a:ext cx="5318489" cy="3913605"/>
          </a:xfrm>
        </p:spPr>
      </p:pic>
      <p:pic>
        <p:nvPicPr>
          <p:cNvPr id="12" name="Picture 11"/>
          <p:cNvPicPr>
            <a:picLocks noChangeAspect="1"/>
          </p:cNvPicPr>
          <p:nvPr/>
        </p:nvPicPr>
        <p:blipFill rotWithShape="1">
          <a:blip r:embed="rId4">
            <a:extLst>
              <a:ext uri="{BEBA8EAE-BF5A-486C-A8C5-ECC9F3942E4B}">
                <a14:imgProps xmlns:a14="http://schemas.microsoft.com/office/drawing/2010/main">
                  <a14:imgLayer r:embed="rId5">
                    <a14:imgEffect>
                      <a14:backgroundRemoval t="34100" b="84800" l="450" r="89805">
                        <a14:foregroundMark x1="43178" y1="50900" x2="43178" y2="50900"/>
                        <a14:foregroundMark x1="41379" y1="47200" x2="41379" y2="47200"/>
                        <a14:foregroundMark x1="36282" y1="54300" x2="36282" y2="54300"/>
                        <a14:foregroundMark x1="35082" y1="50400" x2="35082" y2="50400"/>
                        <a14:foregroundMark x1="50975" y1="62200" x2="50975" y2="62200"/>
                        <a14:foregroundMark x1="49925" y1="69100" x2="49925" y2="69100"/>
                        <a14:foregroundMark x1="53223" y1="77200" x2="53223" y2="77200"/>
                        <a14:foregroundMark x1="51424" y1="66600" x2="51424" y2="66600"/>
                        <a14:foregroundMark x1="50225" y1="79100" x2="50225" y2="79100"/>
                        <a14:foregroundMark x1="45427" y1="53800" x2="45427" y2="53800"/>
                        <a14:foregroundMark x1="39580" y1="54300" x2="39580" y2="54300"/>
                        <a14:foregroundMark x1="38381" y1="50100" x2="38381" y2="50100"/>
                        <a14:foregroundMark x1="45877" y1="51400" x2="45877" y2="51400"/>
                        <a14:foregroundMark x1="50975" y1="82600" x2="50975" y2="82600"/>
                        <a14:foregroundMark x1="50975" y1="80600" x2="50975" y2="80600"/>
                        <a14:foregroundMark x1="51724" y1="73500" x2="51724" y2="73500"/>
                        <a14:foregroundMark x1="45427" y1="49600" x2="45427" y2="49600"/>
                        <a14:backgroundMark x1="12594" y1="60700" x2="12594" y2="60700"/>
                        <a14:backgroundMark x1="77511" y1="56800" x2="77511" y2="56800"/>
                      </a14:backgroundRemoval>
                    </a14:imgEffect>
                  </a14:imgLayer>
                </a14:imgProps>
              </a:ext>
            </a:extLst>
          </a:blip>
          <a:srcRect t="30942" b="12254"/>
          <a:stretch/>
        </p:blipFill>
        <p:spPr>
          <a:xfrm>
            <a:off x="6810857" y="906904"/>
            <a:ext cx="4017722" cy="3421586"/>
          </a:xfrm>
          <a:prstGeom prst="rect">
            <a:avLst/>
          </a:prstGeom>
        </p:spPr>
      </p:pic>
    </p:spTree>
    <p:extLst>
      <p:ext uri="{BB962C8B-B14F-4D97-AF65-F5344CB8AC3E}">
        <p14:creationId xmlns:p14="http://schemas.microsoft.com/office/powerpoint/2010/main" val="4130408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1" name="Rectangle 3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88824"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sp>
        <p:nvSpPr>
          <p:cNvPr id="33" name="Rectangle 3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39056"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5" name="Picture 34"/>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pic>
        <p:nvPicPr>
          <p:cNvPr id="28" name="Picture 35"/>
          <p:cNvPicPr>
            <a:picLocks noChangeAspect="1"/>
          </p:cNvPicPr>
          <p:nvPr/>
        </p:nvPicPr>
        <p:blipFill>
          <a:blip r:embed="rId5"/>
          <a:stretch>
            <a:fillRect/>
          </a:stretch>
        </p:blipFill>
        <p:spPr>
          <a:xfrm>
            <a:off x="4701004" y="753226"/>
            <a:ext cx="7487820" cy="4904521"/>
          </a:xfrm>
          <a:prstGeom prst="rect">
            <a:avLst/>
          </a:prstGeom>
          <a:ln>
            <a:noFill/>
          </a:ln>
          <a:effectLst>
            <a:outerShdw blurRad="76200" dist="63500" dir="5040000" algn="tl" rotWithShape="0">
              <a:srgbClr val="000000">
                <a:alpha val="41000"/>
              </a:srgbClr>
            </a:outerShdw>
          </a:effectLst>
        </p:spPr>
      </p:pic>
      <p:pic>
        <p:nvPicPr>
          <p:cNvPr id="8" name="Content Placeholder 7"/>
          <p:cNvPicPr>
            <a:picLocks noGrp="1" noChangeAspect="1"/>
          </p:cNvPicPr>
          <p:nvPr>
            <p:ph idx="1"/>
          </p:nvPr>
        </p:nvPicPr>
        <p:blipFill rotWithShape="1">
          <a:blip r:embed="rId6">
            <a:extLst>
              <a:ext uri="{BEBA8EAE-BF5A-486C-A8C5-ECC9F3942E4B}">
                <a14:imgProps xmlns:a14="http://schemas.microsoft.com/office/drawing/2010/main">
                  <a14:imgLayer r:embed="rId7">
                    <a14:imgEffect>
                      <a14:backgroundRemoval t="10000" b="90000" l="10000" r="90000"/>
                    </a14:imgEffect>
                  </a14:imgLayer>
                </a14:imgProps>
              </a:ext>
            </a:extLst>
          </a:blip>
          <a:srcRect l="19930" t="1" b="36600"/>
          <a:stretch/>
        </p:blipFill>
        <p:spPr>
          <a:xfrm>
            <a:off x="6692259" y="3333339"/>
            <a:ext cx="1597799" cy="1265123"/>
          </a:xfrm>
        </p:spPr>
      </p:pic>
      <p:pic>
        <p:nvPicPr>
          <p:cNvPr id="9" name="Picture 8"/>
          <p:cNvPicPr>
            <a:picLocks noChangeAspect="1"/>
          </p:cNvPicPr>
          <p:nvPr/>
        </p:nvPicPr>
        <p:blipFill rotWithShape="1">
          <a:blip r:embed="rId8"/>
          <a:srcRect l="-295" t="1644" r="295" b="13948"/>
          <a:stretch/>
        </p:blipFill>
        <p:spPr>
          <a:xfrm rot="14321498">
            <a:off x="7562162" y="4466096"/>
            <a:ext cx="1294930" cy="1380924"/>
          </a:xfrm>
          <a:prstGeom prst="rect">
            <a:avLst/>
          </a:prstGeom>
        </p:spPr>
      </p:pic>
      <p:sp>
        <p:nvSpPr>
          <p:cNvPr id="13" name="Oval Callout 12"/>
          <p:cNvSpPr/>
          <p:nvPr/>
        </p:nvSpPr>
        <p:spPr>
          <a:xfrm rot="16540916">
            <a:off x="3662543" y="2047494"/>
            <a:ext cx="2450455" cy="1956305"/>
          </a:xfrm>
          <a:prstGeom prst="wedgeEllipseCallout">
            <a:avLst>
              <a:gd name="adj1" fmla="val -41961"/>
              <a:gd name="adj2" fmla="val 11021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AU" sz="2400" dirty="0" smtClean="0">
                <a:latin typeface="Viner Hand ITC" panose="03070502030502020203" pitchFamily="66" charset="0"/>
              </a:rPr>
              <a:t>one king, one law one faith</a:t>
            </a:r>
            <a:endParaRPr lang="en-AU" sz="2400" dirty="0">
              <a:latin typeface="Viner Hand ITC" panose="03070502030502020203" pitchFamily="66" charset="0"/>
            </a:endParaRPr>
          </a:p>
        </p:txBody>
      </p:sp>
      <p:sp>
        <p:nvSpPr>
          <p:cNvPr id="14" name="Oval Callout 13"/>
          <p:cNvSpPr/>
          <p:nvPr/>
        </p:nvSpPr>
        <p:spPr>
          <a:xfrm rot="18163991" flipV="1">
            <a:off x="9809000" y="5026240"/>
            <a:ext cx="1792944" cy="1751775"/>
          </a:xfrm>
          <a:prstGeom prst="wedgeEllipseCallout">
            <a:avLst>
              <a:gd name="adj1" fmla="val -18210"/>
              <a:gd name="adj2" fmla="val 131523"/>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AU" sz="2800" dirty="0">
                <a:latin typeface="Viner Hand ITC" panose="03070502030502020203" pitchFamily="66" charset="0"/>
              </a:rPr>
              <a:t>l</a:t>
            </a:r>
            <a:r>
              <a:rPr lang="en-AU" sz="2800" dirty="0" smtClean="0">
                <a:latin typeface="Viner Hand ITC" panose="03070502030502020203" pitchFamily="66" charset="0"/>
              </a:rPr>
              <a:t>et them eat cake</a:t>
            </a:r>
            <a:endParaRPr lang="en-AU" sz="2800" dirty="0">
              <a:latin typeface="Viner Hand ITC" panose="03070502030502020203" pitchFamily="66" charset="0"/>
            </a:endParaRPr>
          </a:p>
        </p:txBody>
      </p:sp>
      <p:sp>
        <p:nvSpPr>
          <p:cNvPr id="2" name="Title 1"/>
          <p:cNvSpPr>
            <a:spLocks noGrp="1"/>
          </p:cNvSpPr>
          <p:nvPr>
            <p:ph type="title"/>
          </p:nvPr>
        </p:nvSpPr>
        <p:spPr>
          <a:xfrm>
            <a:off x="215969" y="753228"/>
            <a:ext cx="4600475" cy="1080938"/>
          </a:xfrm>
        </p:spPr>
        <p:txBody>
          <a:bodyPr>
            <a:normAutofit/>
          </a:bodyPr>
          <a:lstStyle/>
          <a:p>
            <a:r>
              <a:rPr lang="en-AU" sz="2800" dirty="0"/>
              <a:t>F</a:t>
            </a:r>
            <a:r>
              <a:rPr lang="en-AU" sz="2800" dirty="0" smtClean="0"/>
              <a:t>irst </a:t>
            </a:r>
            <a:r>
              <a:rPr lang="en-AU" sz="2800" dirty="0"/>
              <a:t>V</a:t>
            </a:r>
            <a:r>
              <a:rPr lang="en-AU" sz="2800" dirty="0" smtClean="0"/>
              <a:t>ial </a:t>
            </a:r>
            <a:r>
              <a:rPr lang="en-AU" sz="2800" dirty="0"/>
              <a:t>(</a:t>
            </a:r>
            <a:r>
              <a:rPr lang="en-AU" sz="2800" dirty="0" smtClean="0"/>
              <a:t>16v2) </a:t>
            </a:r>
            <a:r>
              <a:rPr lang="en-AU" sz="2800" dirty="0"/>
              <a:t>– the </a:t>
            </a:r>
            <a:r>
              <a:rPr lang="en-AU" sz="2800" dirty="0" smtClean="0"/>
              <a:t>Earth</a:t>
            </a:r>
            <a:endParaRPr lang="en-AU" sz="2800" dirty="0"/>
          </a:p>
        </p:txBody>
      </p:sp>
      <p:sp>
        <p:nvSpPr>
          <p:cNvPr id="15" name="TextBox 14"/>
          <p:cNvSpPr txBox="1"/>
          <p:nvPr/>
        </p:nvSpPr>
        <p:spPr>
          <a:xfrm flipH="1">
            <a:off x="215969" y="2161206"/>
            <a:ext cx="4312898" cy="3785652"/>
          </a:xfrm>
          <a:prstGeom prst="rect">
            <a:avLst/>
          </a:prstGeom>
          <a:noFill/>
        </p:spPr>
        <p:txBody>
          <a:bodyPr wrap="square" rtlCol="0">
            <a:spAutoFit/>
          </a:bodyPr>
          <a:lstStyle/>
          <a:p>
            <a:r>
              <a:rPr lang="en-AU" sz="2400" dirty="0" smtClean="0"/>
              <a:t>French </a:t>
            </a:r>
            <a:r>
              <a:rPr lang="en-AU" sz="2400" dirty="0"/>
              <a:t>R</a:t>
            </a:r>
            <a:r>
              <a:rPr lang="en-AU" sz="2400" dirty="0" smtClean="0"/>
              <a:t>evolution</a:t>
            </a:r>
          </a:p>
          <a:p>
            <a:pPr marL="285750" indent="-285750">
              <a:buFont typeface="Arial" panose="020B0604020202020204" pitchFamily="34" charset="0"/>
              <a:buChar char="•"/>
            </a:pPr>
            <a:r>
              <a:rPr lang="en-AU" sz="2400" dirty="0"/>
              <a:t>b</a:t>
            </a:r>
            <a:r>
              <a:rPr lang="en-AU" sz="2400" dirty="0" smtClean="0"/>
              <a:t>egan 1789</a:t>
            </a:r>
          </a:p>
          <a:p>
            <a:pPr marL="285750" indent="-285750">
              <a:buFont typeface="Arial" panose="020B0604020202020204" pitchFamily="34" charset="0"/>
              <a:buChar char="•"/>
            </a:pPr>
            <a:r>
              <a:rPr lang="en-AU" sz="2400" dirty="0" smtClean="0"/>
              <a:t>1789 church </a:t>
            </a:r>
            <a:r>
              <a:rPr lang="en-AU" sz="2400" dirty="0"/>
              <a:t>lands confiscated </a:t>
            </a:r>
          </a:p>
          <a:p>
            <a:pPr marL="285750" indent="-285750">
              <a:buFont typeface="Arial" panose="020B0604020202020204" pitchFamily="34" charset="0"/>
              <a:buChar char="•"/>
            </a:pPr>
            <a:r>
              <a:rPr lang="en-AU" sz="2400" dirty="0" smtClean="0"/>
              <a:t>1790 first of European </a:t>
            </a:r>
            <a:r>
              <a:rPr lang="en-AU" sz="2400" dirty="0"/>
              <a:t>confederacies formed to restore status quo</a:t>
            </a:r>
          </a:p>
          <a:p>
            <a:pPr marL="285750" indent="-285750">
              <a:buFont typeface="Arial" panose="020B0604020202020204" pitchFamily="34" charset="0"/>
              <a:buChar char="•"/>
            </a:pPr>
            <a:r>
              <a:rPr lang="en-AU" sz="2400" dirty="0" smtClean="0"/>
              <a:t>1793 Louis XVI guillotined</a:t>
            </a:r>
          </a:p>
          <a:p>
            <a:pPr marL="285750" indent="-285750">
              <a:buFont typeface="Arial" panose="020B0604020202020204" pitchFamily="34" charset="0"/>
              <a:buChar char="•"/>
            </a:pPr>
            <a:r>
              <a:rPr lang="en-AU" sz="2400" dirty="0"/>
              <a:t>N</a:t>
            </a:r>
            <a:r>
              <a:rPr lang="en-AU" sz="2400" dirty="0" smtClean="0"/>
              <a:t>apoleon unleashed on </a:t>
            </a:r>
            <a:r>
              <a:rPr lang="en-AU" sz="2400" dirty="0"/>
              <a:t>E</a:t>
            </a:r>
            <a:r>
              <a:rPr lang="en-AU" sz="2400" dirty="0" smtClean="0"/>
              <a:t>urope</a:t>
            </a:r>
            <a:endParaRPr lang="en-AU" sz="2400" dirty="0"/>
          </a:p>
        </p:txBody>
      </p:sp>
    </p:spTree>
    <p:extLst>
      <p:ext uri="{BB962C8B-B14F-4D97-AF65-F5344CB8AC3E}">
        <p14:creationId xmlns:p14="http://schemas.microsoft.com/office/powerpoint/2010/main" val="3741575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a:t>
            </a:r>
            <a:r>
              <a:rPr lang="en-AU" dirty="0" smtClean="0"/>
              <a:t>econd </a:t>
            </a:r>
            <a:r>
              <a:rPr lang="en-AU" dirty="0"/>
              <a:t>V</a:t>
            </a:r>
            <a:r>
              <a:rPr lang="en-AU" dirty="0" smtClean="0"/>
              <a:t>ial (16v3) - the Sea</a:t>
            </a:r>
            <a:endParaRPr lang="en-AU" dirty="0"/>
          </a:p>
        </p:txBody>
      </p:sp>
      <p:sp>
        <p:nvSpPr>
          <p:cNvPr id="3" name="Content Placeholder 2"/>
          <p:cNvSpPr>
            <a:spLocks noGrp="1"/>
          </p:cNvSpPr>
          <p:nvPr>
            <p:ph sz="half" idx="1"/>
          </p:nvPr>
        </p:nvSpPr>
        <p:spPr/>
        <p:txBody>
          <a:bodyPr/>
          <a:lstStyle/>
          <a:p>
            <a:r>
              <a:rPr lang="en-AU" i="1" dirty="0"/>
              <a:t>o</a:t>
            </a:r>
            <a:r>
              <a:rPr lang="en-AU" i="1" dirty="0" smtClean="0"/>
              <a:t>n the sea </a:t>
            </a:r>
            <a:r>
              <a:rPr lang="en-AU" dirty="0" smtClean="0"/>
              <a:t>= principally Mediterranean, naval trade generally</a:t>
            </a:r>
          </a:p>
          <a:p>
            <a:r>
              <a:rPr lang="en-AU" i="1" dirty="0"/>
              <a:t>b</a:t>
            </a:r>
            <a:r>
              <a:rPr lang="en-AU" i="1" dirty="0" smtClean="0"/>
              <a:t>lood of dead man </a:t>
            </a:r>
            <a:r>
              <a:rPr lang="en-AU" dirty="0" smtClean="0"/>
              <a:t>= no life, no circulation, no trade</a:t>
            </a:r>
          </a:p>
          <a:p>
            <a:r>
              <a:rPr lang="en-AU" dirty="0" smtClean="0"/>
              <a:t>European catholic trading / colonial powers curtailed</a:t>
            </a:r>
          </a:p>
        </p:txBody>
      </p:sp>
      <p:pic>
        <p:nvPicPr>
          <p:cNvPr id="7" name="Picture 6"/>
          <p:cNvPicPr>
            <a:picLocks noChangeAspect="1"/>
          </p:cNvPicPr>
          <p:nvPr/>
        </p:nvPicPr>
        <p:blipFill>
          <a:blip r:embed="rId3"/>
          <a:stretch>
            <a:fillRect/>
          </a:stretch>
        </p:blipFill>
        <p:spPr>
          <a:xfrm>
            <a:off x="6301604" y="3122624"/>
            <a:ext cx="4799878" cy="3599909"/>
          </a:xfrm>
          <a:prstGeom prst="rect">
            <a:avLst/>
          </a:prstGeom>
        </p:spPr>
      </p:pic>
      <p:pic>
        <p:nvPicPr>
          <p:cNvPr id="5" name="Content Placeholder 4"/>
          <p:cNvPicPr>
            <a:picLocks noGrp="1" noChangeAspect="1"/>
          </p:cNvPicPr>
          <p:nvPr>
            <p:ph sz="half" idx="2"/>
          </p:nvPr>
        </p:nvPicPr>
        <p:blipFill rotWithShape="1">
          <a:blip r:embed="rId4">
            <a:extLst>
              <a:ext uri="{BEBA8EAE-BF5A-486C-A8C5-ECC9F3942E4B}">
                <a14:imgProps xmlns:a14="http://schemas.microsoft.com/office/drawing/2010/main">
                  <a14:imgLayer r:embed="rId5">
                    <a14:imgEffect>
                      <a14:backgroundRemoval t="34100" b="84800" l="450" r="89805">
                        <a14:foregroundMark x1="43178" y1="50900" x2="43178" y2="50900"/>
                        <a14:foregroundMark x1="41379" y1="47200" x2="41379" y2="47200"/>
                        <a14:foregroundMark x1="36282" y1="54300" x2="36282" y2="54300"/>
                        <a14:foregroundMark x1="35082" y1="50400" x2="35082" y2="50400"/>
                        <a14:foregroundMark x1="50975" y1="62200" x2="50975" y2="62200"/>
                        <a14:foregroundMark x1="49925" y1="69100" x2="49925" y2="69100"/>
                        <a14:foregroundMark x1="53223" y1="77200" x2="53223" y2="77200"/>
                        <a14:foregroundMark x1="51424" y1="66600" x2="51424" y2="66600"/>
                        <a14:foregroundMark x1="50225" y1="79100" x2="50225" y2="79100"/>
                        <a14:foregroundMark x1="45427" y1="53800" x2="45427" y2="53800"/>
                        <a14:foregroundMark x1="39580" y1="54300" x2="39580" y2="54300"/>
                        <a14:foregroundMark x1="38381" y1="50100" x2="38381" y2="50100"/>
                        <a14:foregroundMark x1="45877" y1="51400" x2="45877" y2="51400"/>
                        <a14:foregroundMark x1="50975" y1="82600" x2="50975" y2="82600"/>
                        <a14:foregroundMark x1="50975" y1="80600" x2="50975" y2="80600"/>
                        <a14:foregroundMark x1="51724" y1="73500" x2="51724" y2="73500"/>
                        <a14:foregroundMark x1="45427" y1="49600" x2="45427" y2="49600"/>
                        <a14:backgroundMark x1="12594" y1="60700" x2="12594" y2="60700"/>
                        <a14:backgroundMark x1="77511" y1="56800" x2="77511" y2="56800"/>
                      </a14:backgroundRemoval>
                    </a14:imgEffect>
                  </a14:imgLayer>
                </a14:imgProps>
              </a:ext>
            </a:extLst>
          </a:blip>
          <a:srcRect t="30942" b="12254"/>
          <a:stretch/>
        </p:blipFill>
        <p:spPr>
          <a:xfrm>
            <a:off x="6301604" y="2044686"/>
            <a:ext cx="4038158" cy="3439034"/>
          </a:xfrm>
          <a:prstGeom prst="rect">
            <a:avLst/>
          </a:prstGeom>
        </p:spPr>
      </p:pic>
    </p:spTree>
    <p:extLst>
      <p:ext uri="{BB962C8B-B14F-4D97-AF65-F5344CB8AC3E}">
        <p14:creationId xmlns:p14="http://schemas.microsoft.com/office/powerpoint/2010/main" val="2800945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a:t>
            </a:r>
            <a:r>
              <a:rPr lang="en-AU" dirty="0" smtClean="0"/>
              <a:t>econd </a:t>
            </a:r>
            <a:r>
              <a:rPr lang="en-AU" dirty="0"/>
              <a:t>V</a:t>
            </a:r>
            <a:r>
              <a:rPr lang="en-AU" dirty="0" smtClean="0"/>
              <a:t>ial (16v3) - the Sea</a:t>
            </a:r>
            <a:endParaRPr lang="en-AU" dirty="0"/>
          </a:p>
        </p:txBody>
      </p:sp>
      <p:sp>
        <p:nvSpPr>
          <p:cNvPr id="3" name="Content Placeholder 2"/>
          <p:cNvSpPr>
            <a:spLocks noGrp="1"/>
          </p:cNvSpPr>
          <p:nvPr>
            <p:ph sz="half" idx="1"/>
          </p:nvPr>
        </p:nvSpPr>
        <p:spPr/>
        <p:txBody>
          <a:bodyPr/>
          <a:lstStyle/>
          <a:p>
            <a:r>
              <a:rPr lang="en-AU" dirty="0"/>
              <a:t>C</a:t>
            </a:r>
            <a:r>
              <a:rPr lang="en-AU" dirty="0" smtClean="0"/>
              <a:t>atholic maritime powers curtailed</a:t>
            </a:r>
          </a:p>
          <a:p>
            <a:r>
              <a:rPr lang="en-AU" dirty="0"/>
              <a:t>F</a:t>
            </a:r>
            <a:r>
              <a:rPr lang="en-AU" dirty="0" smtClean="0"/>
              <a:t>rench, </a:t>
            </a:r>
            <a:r>
              <a:rPr lang="en-AU" dirty="0"/>
              <a:t>S</a:t>
            </a:r>
            <a:r>
              <a:rPr lang="en-AU" dirty="0" smtClean="0"/>
              <a:t>panish, </a:t>
            </a:r>
            <a:r>
              <a:rPr lang="en-AU" dirty="0"/>
              <a:t>P</a:t>
            </a:r>
            <a:r>
              <a:rPr lang="en-AU" dirty="0" smtClean="0"/>
              <a:t>ortuguese curtailed by </a:t>
            </a:r>
            <a:r>
              <a:rPr lang="en-AU" dirty="0"/>
              <a:t>E</a:t>
            </a:r>
            <a:r>
              <a:rPr lang="en-AU" dirty="0" smtClean="0"/>
              <a:t>nglish (particularly Nelson)</a:t>
            </a:r>
          </a:p>
          <a:p>
            <a:r>
              <a:rPr lang="en-AU" dirty="0"/>
              <a:t>S</a:t>
            </a:r>
            <a:r>
              <a:rPr lang="en-AU" dirty="0" smtClean="0"/>
              <a:t>pain &amp; </a:t>
            </a:r>
            <a:r>
              <a:rPr lang="en-AU" dirty="0"/>
              <a:t>P</a:t>
            </a:r>
            <a:r>
              <a:rPr lang="en-AU" dirty="0" smtClean="0"/>
              <a:t>ortugal invaded by Napoleon (Peninsular </a:t>
            </a:r>
            <a:r>
              <a:rPr lang="en-AU" dirty="0"/>
              <a:t>W</a:t>
            </a:r>
            <a:r>
              <a:rPr lang="en-AU" dirty="0" smtClean="0"/>
              <a:t>ars)</a:t>
            </a:r>
          </a:p>
          <a:p>
            <a:endParaRPr lang="en-AU" dirty="0" smtClean="0"/>
          </a:p>
        </p:txBody>
      </p:sp>
      <p:pic>
        <p:nvPicPr>
          <p:cNvPr id="6" name="Content Placeholder 5"/>
          <p:cNvPicPr>
            <a:picLocks noGrp="1" noChangeAspect="1"/>
          </p:cNvPicPr>
          <p:nvPr>
            <p:ph sz="half" idx="2"/>
          </p:nvPr>
        </p:nvPicPr>
        <p:blipFill>
          <a:blip r:embed="rId3"/>
          <a:stretch>
            <a:fillRect/>
          </a:stretch>
        </p:blipFill>
        <p:spPr>
          <a:xfrm>
            <a:off x="5658644" y="2510885"/>
            <a:ext cx="5607454" cy="3986900"/>
          </a:xfrm>
        </p:spPr>
      </p:pic>
    </p:spTree>
    <p:extLst>
      <p:ext uri="{BB962C8B-B14F-4D97-AF65-F5344CB8AC3E}">
        <p14:creationId xmlns:p14="http://schemas.microsoft.com/office/powerpoint/2010/main" val="3030746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88824"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4"/>
          <p:cNvPicPr>
            <a:picLocks noChangeAspect="1"/>
          </p:cNvPicPr>
          <p:nvPr/>
        </p:nvPicPr>
        <p:blipFill rotWithShape="1">
          <a:blip r:embed="rId3"/>
          <a:srcRect t="20774"/>
          <a:stretch/>
        </p:blipFill>
        <p:spPr>
          <a:xfrm>
            <a:off x="20" y="-1"/>
            <a:ext cx="12191980" cy="6858001"/>
          </a:xfrm>
          <a:prstGeom prst="rect">
            <a:avLst/>
          </a:prstGeom>
        </p:spPr>
      </p:pic>
      <p:sp>
        <p:nvSpPr>
          <p:cNvPr id="20" name="Rectangle 1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0" y="2116667"/>
            <a:ext cx="10439400" cy="3793206"/>
          </a:xfrm>
          <a:prstGeom prst="rect">
            <a:avLst/>
          </a:prstGeom>
          <a:solidFill>
            <a:schemeClr val="bg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1" name="Picture 20"/>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22" name="Picture 21"/>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5"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0" y="609600"/>
            <a:ext cx="10437812" cy="1368198"/>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normAutofit/>
          </a:bodyPr>
          <a:lstStyle/>
          <a:p>
            <a:r>
              <a:rPr lang="en-AU" dirty="0"/>
              <a:t>S</a:t>
            </a:r>
            <a:r>
              <a:rPr lang="en-AU" dirty="0" smtClean="0"/>
              <a:t>econd </a:t>
            </a:r>
            <a:r>
              <a:rPr lang="en-AU" dirty="0"/>
              <a:t>V</a:t>
            </a:r>
            <a:r>
              <a:rPr lang="en-AU" dirty="0" smtClean="0"/>
              <a:t>ial (16v3) – the Sea</a:t>
            </a:r>
            <a:endParaRPr lang="en-AU" dirty="0"/>
          </a:p>
        </p:txBody>
      </p:sp>
      <p:sp>
        <p:nvSpPr>
          <p:cNvPr id="18" name="Content Placeholder 17"/>
          <p:cNvSpPr>
            <a:spLocks noGrp="1"/>
          </p:cNvSpPr>
          <p:nvPr>
            <p:ph idx="1"/>
          </p:nvPr>
        </p:nvSpPr>
        <p:spPr>
          <a:xfrm>
            <a:off x="206711" y="1970240"/>
            <a:ext cx="10379105" cy="4150191"/>
          </a:xfrm>
        </p:spPr>
        <p:txBody>
          <a:bodyPr anchor="ctr">
            <a:normAutofit/>
          </a:bodyPr>
          <a:lstStyle/>
          <a:p>
            <a:pPr lvl="0"/>
            <a:r>
              <a:rPr lang="en-AU" dirty="0" smtClean="0"/>
              <a:t>1793 </a:t>
            </a:r>
            <a:r>
              <a:rPr lang="en-AU" dirty="0"/>
              <a:t>– </a:t>
            </a:r>
            <a:r>
              <a:rPr lang="en-AU" dirty="0" smtClean="0"/>
              <a:t>Hood destroys </a:t>
            </a:r>
            <a:r>
              <a:rPr lang="en-AU" dirty="0"/>
              <a:t>F</a:t>
            </a:r>
            <a:r>
              <a:rPr lang="en-AU" dirty="0" smtClean="0"/>
              <a:t>rench </a:t>
            </a:r>
            <a:r>
              <a:rPr lang="en-AU" dirty="0"/>
              <a:t>fleet at T</a:t>
            </a:r>
            <a:r>
              <a:rPr lang="en-AU" dirty="0" smtClean="0"/>
              <a:t>oulon</a:t>
            </a:r>
            <a:endParaRPr lang="en-AU" dirty="0"/>
          </a:p>
          <a:p>
            <a:pPr lvl="0"/>
            <a:r>
              <a:rPr lang="en-AU" dirty="0" smtClean="0"/>
              <a:t>1794 </a:t>
            </a:r>
            <a:r>
              <a:rPr lang="en-AU" dirty="0"/>
              <a:t>– L</a:t>
            </a:r>
            <a:r>
              <a:rPr lang="en-AU" dirty="0" smtClean="0"/>
              <a:t>ord </a:t>
            </a:r>
            <a:r>
              <a:rPr lang="en-AU" dirty="0"/>
              <a:t>H</a:t>
            </a:r>
            <a:r>
              <a:rPr lang="en-AU" dirty="0" smtClean="0"/>
              <a:t>owe defeats </a:t>
            </a:r>
            <a:r>
              <a:rPr lang="en-AU" dirty="0"/>
              <a:t>F</a:t>
            </a:r>
            <a:r>
              <a:rPr lang="en-AU" dirty="0" smtClean="0"/>
              <a:t>rench </a:t>
            </a:r>
            <a:r>
              <a:rPr lang="en-AU" dirty="0"/>
              <a:t>at U</a:t>
            </a:r>
            <a:r>
              <a:rPr lang="en-AU" dirty="0" smtClean="0"/>
              <a:t>shant</a:t>
            </a:r>
            <a:endParaRPr lang="en-AU" dirty="0"/>
          </a:p>
          <a:p>
            <a:pPr lvl="0"/>
            <a:r>
              <a:rPr lang="en-AU" dirty="0"/>
              <a:t>1795 </a:t>
            </a:r>
            <a:r>
              <a:rPr lang="en-AU" dirty="0" smtClean="0"/>
              <a:t>- Lord </a:t>
            </a:r>
            <a:r>
              <a:rPr lang="en-AU" dirty="0"/>
              <a:t>B</a:t>
            </a:r>
            <a:r>
              <a:rPr lang="en-AU" dirty="0" smtClean="0"/>
              <a:t>ridport </a:t>
            </a:r>
            <a:r>
              <a:rPr lang="en-AU" dirty="0"/>
              <a:t>captures C</a:t>
            </a:r>
            <a:r>
              <a:rPr lang="en-AU" dirty="0" smtClean="0"/>
              <a:t>ape </a:t>
            </a:r>
            <a:r>
              <a:rPr lang="en-AU" dirty="0"/>
              <a:t>of G</a:t>
            </a:r>
            <a:r>
              <a:rPr lang="en-AU" dirty="0" smtClean="0"/>
              <a:t>ood </a:t>
            </a:r>
            <a:r>
              <a:rPr lang="en-AU" dirty="0"/>
              <a:t>H</a:t>
            </a:r>
            <a:r>
              <a:rPr lang="en-AU" dirty="0" smtClean="0"/>
              <a:t>ope </a:t>
            </a:r>
            <a:r>
              <a:rPr lang="en-AU" dirty="0"/>
              <a:t>from D</a:t>
            </a:r>
            <a:r>
              <a:rPr lang="en-AU" dirty="0" smtClean="0"/>
              <a:t>utch </a:t>
            </a:r>
          </a:p>
          <a:p>
            <a:pPr lvl="0"/>
            <a:r>
              <a:rPr lang="en-AU" dirty="0" smtClean="0"/>
              <a:t>1797 – </a:t>
            </a:r>
            <a:r>
              <a:rPr lang="en-AU" dirty="0"/>
              <a:t>J</a:t>
            </a:r>
            <a:r>
              <a:rPr lang="en-AU" dirty="0" smtClean="0"/>
              <a:t>arvis defeats </a:t>
            </a:r>
            <a:r>
              <a:rPr lang="en-AU" dirty="0"/>
              <a:t>Spanish fleet off C</a:t>
            </a:r>
            <a:r>
              <a:rPr lang="en-AU" dirty="0" smtClean="0"/>
              <a:t>ape St </a:t>
            </a:r>
            <a:r>
              <a:rPr lang="en-AU" dirty="0"/>
              <a:t>V</a:t>
            </a:r>
            <a:r>
              <a:rPr lang="en-AU" dirty="0" smtClean="0"/>
              <a:t>incent</a:t>
            </a:r>
            <a:endParaRPr lang="en-AU" dirty="0"/>
          </a:p>
          <a:p>
            <a:pPr lvl="0"/>
            <a:r>
              <a:rPr lang="en-AU" dirty="0"/>
              <a:t>1798 </a:t>
            </a:r>
            <a:r>
              <a:rPr lang="en-AU" dirty="0" smtClean="0"/>
              <a:t>– Nelson defeats </a:t>
            </a:r>
            <a:r>
              <a:rPr lang="en-AU" dirty="0"/>
              <a:t>F</a:t>
            </a:r>
            <a:r>
              <a:rPr lang="en-AU" dirty="0" smtClean="0"/>
              <a:t>rench at </a:t>
            </a:r>
            <a:r>
              <a:rPr lang="en-AU" dirty="0"/>
              <a:t>B</a:t>
            </a:r>
            <a:r>
              <a:rPr lang="en-AU" dirty="0" smtClean="0"/>
              <a:t>attle of the </a:t>
            </a:r>
            <a:r>
              <a:rPr lang="en-AU" dirty="0"/>
              <a:t>N</a:t>
            </a:r>
            <a:r>
              <a:rPr lang="en-AU" dirty="0" smtClean="0"/>
              <a:t>ile</a:t>
            </a:r>
            <a:endParaRPr lang="en-AU" dirty="0"/>
          </a:p>
          <a:p>
            <a:pPr lvl="0"/>
            <a:r>
              <a:rPr lang="en-AU" dirty="0" smtClean="0"/>
              <a:t>1801 </a:t>
            </a:r>
            <a:r>
              <a:rPr lang="en-AU" dirty="0"/>
              <a:t>– N</a:t>
            </a:r>
            <a:r>
              <a:rPr lang="en-AU" dirty="0" smtClean="0"/>
              <a:t>elson defeats </a:t>
            </a:r>
            <a:r>
              <a:rPr lang="en-AU" dirty="0"/>
              <a:t>D</a:t>
            </a:r>
            <a:r>
              <a:rPr lang="en-AU" dirty="0" smtClean="0"/>
              <a:t>enmark-Norway at battle of </a:t>
            </a:r>
            <a:r>
              <a:rPr lang="en-AU" dirty="0"/>
              <a:t>C</a:t>
            </a:r>
            <a:r>
              <a:rPr lang="en-AU" dirty="0" smtClean="0"/>
              <a:t>openhagen</a:t>
            </a:r>
            <a:endParaRPr lang="en-AU" dirty="0"/>
          </a:p>
          <a:p>
            <a:pPr lvl="0"/>
            <a:r>
              <a:rPr lang="en-AU" dirty="0"/>
              <a:t>1805 </a:t>
            </a:r>
            <a:r>
              <a:rPr lang="en-AU" dirty="0" smtClean="0"/>
              <a:t>– Nelson defeats </a:t>
            </a:r>
            <a:r>
              <a:rPr lang="en-AU" dirty="0"/>
              <a:t>F</a:t>
            </a:r>
            <a:r>
              <a:rPr lang="en-AU" dirty="0" smtClean="0"/>
              <a:t>rench &amp; </a:t>
            </a:r>
            <a:r>
              <a:rPr lang="en-AU" dirty="0"/>
              <a:t>S</a:t>
            </a:r>
            <a:r>
              <a:rPr lang="en-AU" dirty="0" smtClean="0"/>
              <a:t>panish at battle of </a:t>
            </a:r>
            <a:r>
              <a:rPr lang="en-AU" dirty="0"/>
              <a:t>T</a:t>
            </a:r>
            <a:r>
              <a:rPr lang="en-AU" dirty="0" smtClean="0"/>
              <a:t>rafalgar</a:t>
            </a:r>
            <a:endParaRPr lang="en-AU" dirty="0"/>
          </a:p>
        </p:txBody>
      </p:sp>
    </p:spTree>
    <p:extLst>
      <p:ext uri="{BB962C8B-B14F-4D97-AF65-F5344CB8AC3E}">
        <p14:creationId xmlns:p14="http://schemas.microsoft.com/office/powerpoint/2010/main" val="2223136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a:t>
            </a:r>
            <a:r>
              <a:rPr lang="en-AU" dirty="0" smtClean="0"/>
              <a:t>hird </a:t>
            </a:r>
            <a:r>
              <a:rPr lang="en-AU" dirty="0"/>
              <a:t>V</a:t>
            </a:r>
            <a:r>
              <a:rPr lang="en-AU" dirty="0" smtClean="0"/>
              <a:t>ial (16v4-7) – Rivers &amp; Fountains</a:t>
            </a:r>
            <a:endParaRPr lang="en-AU" dirty="0"/>
          </a:p>
        </p:txBody>
      </p:sp>
      <p:sp>
        <p:nvSpPr>
          <p:cNvPr id="3" name="Content Placeholder 2"/>
          <p:cNvSpPr>
            <a:spLocks noGrp="1"/>
          </p:cNvSpPr>
          <p:nvPr>
            <p:ph sz="half" idx="1"/>
          </p:nvPr>
        </p:nvSpPr>
        <p:spPr/>
        <p:txBody>
          <a:bodyPr/>
          <a:lstStyle/>
          <a:p>
            <a:r>
              <a:rPr lang="en-AU" i="1" dirty="0"/>
              <a:t>r</a:t>
            </a:r>
            <a:r>
              <a:rPr lang="en-AU" i="1" dirty="0" smtClean="0"/>
              <a:t>ivers &amp; fountains of water </a:t>
            </a:r>
            <a:r>
              <a:rPr lang="en-AU" dirty="0" smtClean="0"/>
              <a:t>= source of rivers of Europe – the alps</a:t>
            </a:r>
          </a:p>
          <a:p>
            <a:r>
              <a:rPr lang="en-AU" i="1" dirty="0"/>
              <a:t>b</a:t>
            </a:r>
            <a:r>
              <a:rPr lang="en-AU" i="1" dirty="0" smtClean="0"/>
              <a:t>ecome blood </a:t>
            </a:r>
            <a:r>
              <a:rPr lang="en-AU" dirty="0" smtClean="0"/>
              <a:t>= death</a:t>
            </a:r>
          </a:p>
          <a:p>
            <a:r>
              <a:rPr lang="en-AU" i="1" dirty="0" smtClean="0"/>
              <a:t>those who shed blood of saints &amp; prophets </a:t>
            </a:r>
            <a:r>
              <a:rPr lang="en-AU" dirty="0" smtClean="0"/>
              <a:t>= judgements particularly on catholic clergy</a:t>
            </a:r>
          </a:p>
        </p:txBody>
      </p:sp>
      <p:pic>
        <p:nvPicPr>
          <p:cNvPr id="5" name="Content Placeholder 4"/>
          <p:cNvPicPr>
            <a:picLocks noGrp="1" noChangeAspect="1"/>
          </p:cNvPicPr>
          <p:nvPr>
            <p:ph sz="half" idx="2"/>
          </p:nvPr>
        </p:nvPicPr>
        <p:blipFill>
          <a:blip r:embed="rId3"/>
          <a:stretch>
            <a:fillRect/>
          </a:stretch>
        </p:blipFill>
        <p:spPr>
          <a:xfrm>
            <a:off x="7710735" y="3623732"/>
            <a:ext cx="4252136" cy="2849521"/>
          </a:xfrm>
        </p:spPr>
      </p:pic>
      <p:pic>
        <p:nvPicPr>
          <p:cNvPr id="6" name="Content Placeholder 4"/>
          <p:cNvPicPr>
            <a:picLocks noChangeAspect="1"/>
          </p:cNvPicPr>
          <p:nvPr/>
        </p:nvPicPr>
        <p:blipFill rotWithShape="1">
          <a:blip r:embed="rId4">
            <a:extLst>
              <a:ext uri="{BEBA8EAE-BF5A-486C-A8C5-ECC9F3942E4B}">
                <a14:imgProps xmlns:a14="http://schemas.microsoft.com/office/drawing/2010/main">
                  <a14:imgLayer r:embed="rId5">
                    <a14:imgEffect>
                      <a14:backgroundRemoval t="34100" b="84800" l="450" r="89805">
                        <a14:foregroundMark x1="43178" y1="50900" x2="43178" y2="50900"/>
                        <a14:foregroundMark x1="41379" y1="47200" x2="41379" y2="47200"/>
                        <a14:foregroundMark x1="36282" y1="54300" x2="36282" y2="54300"/>
                        <a14:foregroundMark x1="35082" y1="50400" x2="35082" y2="50400"/>
                        <a14:foregroundMark x1="50975" y1="62200" x2="50975" y2="62200"/>
                        <a14:foregroundMark x1="49925" y1="69100" x2="49925" y2="69100"/>
                        <a14:foregroundMark x1="53223" y1="77200" x2="53223" y2="77200"/>
                        <a14:foregroundMark x1="51424" y1="66600" x2="51424" y2="66600"/>
                        <a14:foregroundMark x1="50225" y1="79100" x2="50225" y2="79100"/>
                        <a14:foregroundMark x1="45427" y1="53800" x2="45427" y2="53800"/>
                        <a14:foregroundMark x1="39580" y1="54300" x2="39580" y2="54300"/>
                        <a14:foregroundMark x1="38381" y1="50100" x2="38381" y2="50100"/>
                        <a14:foregroundMark x1="45877" y1="51400" x2="45877" y2="51400"/>
                        <a14:foregroundMark x1="50975" y1="82600" x2="50975" y2="82600"/>
                        <a14:foregroundMark x1="50975" y1="80600" x2="50975" y2="80600"/>
                        <a14:foregroundMark x1="51724" y1="73500" x2="51724" y2="73500"/>
                        <a14:foregroundMark x1="45427" y1="49600" x2="45427" y2="49600"/>
                        <a14:backgroundMark x1="12594" y1="60700" x2="12594" y2="60700"/>
                        <a14:backgroundMark x1="77511" y1="56800" x2="77511" y2="56800"/>
                      </a14:backgroundRemoval>
                    </a14:imgEffect>
                  </a14:imgLayer>
                </a14:imgProps>
              </a:ext>
            </a:extLst>
          </a:blip>
          <a:srcRect t="30942" b="12254"/>
          <a:stretch/>
        </p:blipFill>
        <p:spPr>
          <a:xfrm>
            <a:off x="7710735" y="2246370"/>
            <a:ext cx="3637450" cy="3097777"/>
          </a:xfrm>
          <a:prstGeom prst="rect">
            <a:avLst/>
          </a:prstGeom>
        </p:spPr>
      </p:pic>
    </p:spTree>
    <p:extLst>
      <p:ext uri="{BB962C8B-B14F-4D97-AF65-F5344CB8AC3E}">
        <p14:creationId xmlns:p14="http://schemas.microsoft.com/office/powerpoint/2010/main" val="3009511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a:t>
            </a:r>
            <a:r>
              <a:rPr lang="en-AU" dirty="0" smtClean="0"/>
              <a:t>hird </a:t>
            </a:r>
            <a:r>
              <a:rPr lang="en-AU" dirty="0"/>
              <a:t>V</a:t>
            </a:r>
            <a:r>
              <a:rPr lang="en-AU" dirty="0" smtClean="0"/>
              <a:t>ial (16v4-7) – 1st Italian Campaign</a:t>
            </a:r>
            <a:endParaRPr lang="en-AU" dirty="0"/>
          </a:p>
        </p:txBody>
      </p:sp>
      <p:pic>
        <p:nvPicPr>
          <p:cNvPr id="7" name="Content Placeholder 6"/>
          <p:cNvPicPr>
            <a:picLocks noGrp="1" noChangeAspect="1"/>
          </p:cNvPicPr>
          <p:nvPr>
            <p:ph sz="half" idx="1"/>
          </p:nvPr>
        </p:nvPicPr>
        <p:blipFill rotWithShape="1">
          <a:blip r:embed="rId3"/>
          <a:srcRect b="9809"/>
          <a:stretch/>
        </p:blipFill>
        <p:spPr>
          <a:xfrm>
            <a:off x="606166" y="2067293"/>
            <a:ext cx="6035266" cy="440919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Content Placeholder 9"/>
          <p:cNvPicPr>
            <a:picLocks noGrp="1" noChangeAspect="1"/>
          </p:cNvPicPr>
          <p:nvPr>
            <p:ph sz="half" idx="2"/>
          </p:nvPr>
        </p:nvPicPr>
        <p:blipFill>
          <a:blip r:embed="rId4"/>
          <a:stretch>
            <a:fillRect/>
          </a:stretch>
        </p:blipFill>
        <p:spPr>
          <a:xfrm>
            <a:off x="7642370" y="2336800"/>
            <a:ext cx="3068614" cy="35988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483288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a:t>
            </a:r>
            <a:r>
              <a:rPr lang="en-AU" dirty="0" smtClean="0"/>
              <a:t>ourth </a:t>
            </a:r>
            <a:r>
              <a:rPr lang="en-AU" dirty="0"/>
              <a:t>V</a:t>
            </a:r>
            <a:r>
              <a:rPr lang="en-AU" dirty="0" smtClean="0"/>
              <a:t>ial (16v8-9) – the Sun</a:t>
            </a:r>
            <a:endParaRPr lang="en-AU" dirty="0"/>
          </a:p>
        </p:txBody>
      </p:sp>
      <p:sp>
        <p:nvSpPr>
          <p:cNvPr id="3" name="Content Placeholder 2"/>
          <p:cNvSpPr>
            <a:spLocks noGrp="1"/>
          </p:cNvSpPr>
          <p:nvPr>
            <p:ph sz="half" idx="1"/>
          </p:nvPr>
        </p:nvSpPr>
        <p:spPr/>
        <p:txBody>
          <a:bodyPr>
            <a:normAutofit/>
          </a:bodyPr>
          <a:lstStyle/>
          <a:p>
            <a:r>
              <a:rPr lang="en-AU" i="1" dirty="0" smtClean="0"/>
              <a:t>the sun </a:t>
            </a:r>
            <a:r>
              <a:rPr lang="en-AU" dirty="0" smtClean="0"/>
              <a:t>= brightest light in political heaven, Holy </a:t>
            </a:r>
            <a:r>
              <a:rPr lang="en-AU" dirty="0"/>
              <a:t>R</a:t>
            </a:r>
            <a:r>
              <a:rPr lang="en-AU" dirty="0" smtClean="0"/>
              <a:t>oman </a:t>
            </a:r>
            <a:r>
              <a:rPr lang="en-AU" dirty="0"/>
              <a:t>E</a:t>
            </a:r>
            <a:r>
              <a:rPr lang="en-AU" dirty="0" smtClean="0"/>
              <a:t>mperor</a:t>
            </a:r>
          </a:p>
          <a:p>
            <a:r>
              <a:rPr lang="en-AU" i="1" dirty="0"/>
              <a:t>s</a:t>
            </a:r>
            <a:r>
              <a:rPr lang="en-AU" i="1" dirty="0" smtClean="0"/>
              <a:t>corch men with fire / great heat </a:t>
            </a:r>
            <a:r>
              <a:rPr lang="en-AU" dirty="0" smtClean="0"/>
              <a:t>= scorching judgements</a:t>
            </a:r>
          </a:p>
          <a:p>
            <a:r>
              <a:rPr lang="en-AU" i="1" dirty="0"/>
              <a:t>b</a:t>
            </a:r>
            <a:r>
              <a:rPr lang="en-AU" i="1" dirty="0" smtClean="0"/>
              <a:t>lasphemy, no repentance </a:t>
            </a:r>
            <a:r>
              <a:rPr lang="en-AU" dirty="0" smtClean="0"/>
              <a:t>= those judged believe blasphemous church doctrines which remain unchanged</a:t>
            </a:r>
            <a:endParaRPr lang="en-AU" dirty="0"/>
          </a:p>
        </p:txBody>
      </p:sp>
      <p:pic>
        <p:nvPicPr>
          <p:cNvPr id="5" name="Content Placeholder 4"/>
          <p:cNvPicPr>
            <a:picLocks noGrp="1" noChangeAspect="1"/>
          </p:cNvPicPr>
          <p:nvPr>
            <p:ph sz="half" idx="2"/>
          </p:nvPr>
        </p:nvPicPr>
        <p:blipFill>
          <a:blip r:embed="rId3"/>
          <a:stretch>
            <a:fillRect/>
          </a:stretch>
        </p:blipFill>
        <p:spPr>
          <a:xfrm>
            <a:off x="6236846" y="2582333"/>
            <a:ext cx="5404292" cy="4053219"/>
          </a:xfrm>
          <a:prstGeom prst="rect">
            <a:avLst/>
          </a:prstGeom>
        </p:spPr>
      </p:pic>
      <p:pic>
        <p:nvPicPr>
          <p:cNvPr id="6" name="Content Placeholder 4"/>
          <p:cNvPicPr>
            <a:picLocks noChangeAspect="1"/>
          </p:cNvPicPr>
          <p:nvPr/>
        </p:nvPicPr>
        <p:blipFill rotWithShape="1">
          <a:blip r:embed="rId4">
            <a:extLst>
              <a:ext uri="{BEBA8EAE-BF5A-486C-A8C5-ECC9F3942E4B}">
                <a14:imgProps xmlns:a14="http://schemas.microsoft.com/office/drawing/2010/main">
                  <a14:imgLayer r:embed="rId5">
                    <a14:imgEffect>
                      <a14:backgroundRemoval t="34100" b="84800" l="450" r="89805">
                        <a14:foregroundMark x1="43178" y1="50900" x2="43178" y2="50900"/>
                        <a14:foregroundMark x1="41379" y1="47200" x2="41379" y2="47200"/>
                        <a14:foregroundMark x1="36282" y1="54300" x2="36282" y2="54300"/>
                        <a14:foregroundMark x1="35082" y1="50400" x2="35082" y2="50400"/>
                        <a14:foregroundMark x1="50975" y1="62200" x2="50975" y2="62200"/>
                        <a14:foregroundMark x1="49925" y1="69100" x2="49925" y2="69100"/>
                        <a14:foregroundMark x1="53223" y1="77200" x2="53223" y2="77200"/>
                        <a14:foregroundMark x1="51424" y1="66600" x2="51424" y2="66600"/>
                        <a14:foregroundMark x1="50225" y1="79100" x2="50225" y2="79100"/>
                        <a14:foregroundMark x1="45427" y1="53800" x2="45427" y2="53800"/>
                        <a14:foregroundMark x1="39580" y1="54300" x2="39580" y2="54300"/>
                        <a14:foregroundMark x1="38381" y1="50100" x2="38381" y2="50100"/>
                        <a14:foregroundMark x1="45877" y1="51400" x2="45877" y2="51400"/>
                        <a14:foregroundMark x1="50975" y1="82600" x2="50975" y2="82600"/>
                        <a14:foregroundMark x1="50975" y1="80600" x2="50975" y2="80600"/>
                        <a14:foregroundMark x1="51724" y1="73500" x2="51724" y2="73500"/>
                        <a14:foregroundMark x1="45427" y1="49600" x2="45427" y2="49600"/>
                        <a14:backgroundMark x1="12594" y1="60700" x2="12594" y2="60700"/>
                        <a14:backgroundMark x1="77511" y1="56800" x2="77511" y2="56800"/>
                      </a14:backgroundRemoval>
                    </a14:imgEffect>
                  </a14:imgLayer>
                </a14:imgProps>
              </a:ext>
            </a:extLst>
          </a:blip>
          <a:srcRect t="30942" b="12254"/>
          <a:stretch/>
        </p:blipFill>
        <p:spPr>
          <a:xfrm>
            <a:off x="6905017" y="1965545"/>
            <a:ext cx="3389165" cy="2886329"/>
          </a:xfrm>
          <a:prstGeom prst="rect">
            <a:avLst/>
          </a:prstGeom>
        </p:spPr>
      </p:pic>
    </p:spTree>
    <p:extLst>
      <p:ext uri="{BB962C8B-B14F-4D97-AF65-F5344CB8AC3E}">
        <p14:creationId xmlns:p14="http://schemas.microsoft.com/office/powerpoint/2010/main" val="3150671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4"/>
          </p:nvPr>
        </p:nvPicPr>
        <p:blipFill rotWithShape="1">
          <a:blip r:embed="rId3"/>
          <a:srcRect r="6976" b="13912"/>
          <a:stretch/>
        </p:blipFill>
        <p:spPr>
          <a:xfrm>
            <a:off x="4991487" y="2250246"/>
            <a:ext cx="5827309" cy="4044676"/>
          </a:xfrm>
        </p:spPr>
      </p:pic>
      <p:sp>
        <p:nvSpPr>
          <p:cNvPr id="2" name="Title 1"/>
          <p:cNvSpPr>
            <a:spLocks noGrp="1"/>
          </p:cNvSpPr>
          <p:nvPr>
            <p:ph type="title"/>
          </p:nvPr>
        </p:nvSpPr>
        <p:spPr/>
        <p:txBody>
          <a:bodyPr/>
          <a:lstStyle/>
          <a:p>
            <a:r>
              <a:rPr lang="en-AU" dirty="0"/>
              <a:t>F</a:t>
            </a:r>
            <a:r>
              <a:rPr lang="en-AU" dirty="0" smtClean="0"/>
              <a:t>ourth </a:t>
            </a:r>
            <a:r>
              <a:rPr lang="en-AU" dirty="0"/>
              <a:t>V</a:t>
            </a:r>
            <a:r>
              <a:rPr lang="en-AU" dirty="0" smtClean="0"/>
              <a:t>ial (16v8-9) – the Sun</a:t>
            </a:r>
            <a:endParaRPr lang="en-AU" dirty="0"/>
          </a:p>
        </p:txBody>
      </p:sp>
      <p:pic>
        <p:nvPicPr>
          <p:cNvPr id="7" name="Content Placeholder 6"/>
          <p:cNvPicPr>
            <a:picLocks noGrp="1" noChangeAspect="1"/>
          </p:cNvPicPr>
          <p:nvPr>
            <p:ph sz="half" idx="2"/>
          </p:nvPr>
        </p:nvPicPr>
        <p:blipFill rotWithShape="1">
          <a:blip r:embed="rId4"/>
          <a:srcRect t="11138"/>
          <a:stretch/>
        </p:blipFill>
        <p:spPr>
          <a:xfrm>
            <a:off x="391560" y="2274261"/>
            <a:ext cx="3217913" cy="4020662"/>
          </a:xfrm>
        </p:spPr>
      </p:pic>
      <p:sp>
        <p:nvSpPr>
          <p:cNvPr id="9" name="Text Placeholder 8"/>
          <p:cNvSpPr>
            <a:spLocks noGrp="1"/>
          </p:cNvSpPr>
          <p:nvPr>
            <p:ph type="body" idx="1"/>
          </p:nvPr>
        </p:nvSpPr>
        <p:spPr>
          <a:xfrm>
            <a:off x="1305961" y="6169921"/>
            <a:ext cx="6918988" cy="541081"/>
          </a:xfrm>
          <a:solidFill>
            <a:schemeClr val="bg1"/>
          </a:solidFill>
        </p:spPr>
        <p:txBody>
          <a:bodyPr>
            <a:normAutofit/>
          </a:bodyPr>
          <a:lstStyle/>
          <a:p>
            <a:r>
              <a:rPr lang="en-AU" dirty="0" smtClean="0"/>
              <a:t> </a:t>
            </a:r>
            <a:r>
              <a:rPr lang="en-AU" dirty="0"/>
              <a:t>E</a:t>
            </a:r>
            <a:r>
              <a:rPr lang="en-AU" dirty="0" smtClean="0"/>
              <a:t>mperor </a:t>
            </a:r>
            <a:r>
              <a:rPr lang="en-AU" dirty="0"/>
              <a:t>F</a:t>
            </a:r>
            <a:r>
              <a:rPr lang="en-AU" dirty="0" smtClean="0"/>
              <a:t>rancis II v Emperor </a:t>
            </a:r>
            <a:r>
              <a:rPr lang="en-AU" dirty="0"/>
              <a:t>N</a:t>
            </a:r>
            <a:r>
              <a:rPr lang="en-AU" dirty="0" smtClean="0"/>
              <a:t>apoleon</a:t>
            </a:r>
            <a:endParaRPr lang="en-AU" dirty="0"/>
          </a:p>
        </p:txBody>
      </p:sp>
      <p:sp>
        <p:nvSpPr>
          <p:cNvPr id="12" name="Cloud Callout 11"/>
          <p:cNvSpPr/>
          <p:nvPr/>
        </p:nvSpPr>
        <p:spPr>
          <a:xfrm>
            <a:off x="2170496" y="1472665"/>
            <a:ext cx="2877955" cy="1299410"/>
          </a:xfrm>
          <a:prstGeom prst="cloudCallout">
            <a:avLst>
              <a:gd name="adj1" fmla="val -46920"/>
              <a:gd name="adj2" fmla="val 536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dirty="0">
                <a:latin typeface="Viner Hand ITC" panose="03070502030502020203" pitchFamily="66" charset="0"/>
              </a:rPr>
              <a:t>I</a:t>
            </a:r>
            <a:r>
              <a:rPr lang="en-AU" sz="2800" dirty="0" smtClean="0">
                <a:latin typeface="Viner Hand ITC" panose="03070502030502020203" pitchFamily="66" charset="0"/>
              </a:rPr>
              <a:t>’m emperor</a:t>
            </a:r>
            <a:endParaRPr lang="en-AU" sz="2800" dirty="0">
              <a:latin typeface="Viner Hand ITC" panose="03070502030502020203" pitchFamily="66" charset="0"/>
            </a:endParaRPr>
          </a:p>
        </p:txBody>
      </p:sp>
      <p:sp>
        <p:nvSpPr>
          <p:cNvPr id="14" name="Cloud Callout 13"/>
          <p:cNvSpPr/>
          <p:nvPr/>
        </p:nvSpPr>
        <p:spPr>
          <a:xfrm>
            <a:off x="6973465" y="529389"/>
            <a:ext cx="3320717" cy="1886551"/>
          </a:xfrm>
          <a:prstGeom prst="cloudCallout">
            <a:avLst>
              <a:gd name="adj1" fmla="val 6993"/>
              <a:gd name="adj2" fmla="val 7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dirty="0">
                <a:latin typeface="Viner Hand ITC" panose="03070502030502020203" pitchFamily="66" charset="0"/>
              </a:rPr>
              <a:t>w</a:t>
            </a:r>
            <a:r>
              <a:rPr lang="en-AU" sz="2800" dirty="0" smtClean="0">
                <a:latin typeface="Viner Hand ITC" panose="03070502030502020203" pitchFamily="66" charset="0"/>
              </a:rPr>
              <a:t>ho’s the emperor now?</a:t>
            </a:r>
            <a:endParaRPr lang="en-AU" sz="2800" dirty="0">
              <a:latin typeface="Viner Hand ITC" panose="03070502030502020203" pitchFamily="66" charset="0"/>
            </a:endParaRPr>
          </a:p>
        </p:txBody>
      </p:sp>
    </p:spTree>
    <p:extLst>
      <p:ext uri="{BB962C8B-B14F-4D97-AF65-F5344CB8AC3E}">
        <p14:creationId xmlns:p14="http://schemas.microsoft.com/office/powerpoint/2010/main" val="284772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a:t>
            </a:r>
            <a:r>
              <a:rPr lang="en-AU" dirty="0" smtClean="0"/>
              <a:t>ourth </a:t>
            </a:r>
            <a:r>
              <a:rPr lang="en-AU" dirty="0"/>
              <a:t>V</a:t>
            </a:r>
            <a:r>
              <a:rPr lang="en-AU" dirty="0" smtClean="0"/>
              <a:t>ial (16v8-9) – the Sun</a:t>
            </a:r>
            <a:endParaRPr lang="en-AU" dirty="0"/>
          </a:p>
        </p:txBody>
      </p:sp>
      <p:pic>
        <p:nvPicPr>
          <p:cNvPr id="7" name="Picture Placeholder 6"/>
          <p:cNvPicPr>
            <a:picLocks noGrp="1" noChangeAspect="1"/>
          </p:cNvPicPr>
          <p:nvPr>
            <p:ph type="pic" idx="1"/>
          </p:nvPr>
        </p:nvPicPr>
        <p:blipFill>
          <a:blip r:embed="rId3"/>
          <a:srcRect t="24479" b="24479"/>
          <a:stretch>
            <a:fillRect/>
          </a:stretch>
        </p:blipFill>
        <p:spPr/>
      </p:pic>
      <p:sp>
        <p:nvSpPr>
          <p:cNvPr id="6" name="Text Placeholder 5"/>
          <p:cNvSpPr>
            <a:spLocks noGrp="1"/>
          </p:cNvSpPr>
          <p:nvPr>
            <p:ph type="body" sz="half" idx="2"/>
          </p:nvPr>
        </p:nvSpPr>
        <p:spPr/>
        <p:txBody>
          <a:bodyPr/>
          <a:lstStyle/>
          <a:p>
            <a:r>
              <a:rPr lang="en-AU" dirty="0" smtClean="0"/>
              <a:t>Battle of Austerlitz - 1805</a:t>
            </a:r>
            <a:endParaRPr lang="en-AU" dirty="0"/>
          </a:p>
        </p:txBody>
      </p:sp>
    </p:spTree>
    <p:extLst>
      <p:ext uri="{BB962C8B-B14F-4D97-AF65-F5344CB8AC3E}">
        <p14:creationId xmlns:p14="http://schemas.microsoft.com/office/powerpoint/2010/main" val="293375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a:t>
            </a:r>
            <a:r>
              <a:rPr lang="en-AU" dirty="0" smtClean="0"/>
              <a:t>ifth </a:t>
            </a:r>
            <a:r>
              <a:rPr lang="en-AU" dirty="0"/>
              <a:t>V</a:t>
            </a:r>
            <a:r>
              <a:rPr lang="en-AU" dirty="0" smtClean="0"/>
              <a:t>ial (16v10-11) – Seat of Beast</a:t>
            </a:r>
            <a:endParaRPr lang="en-AU" dirty="0"/>
          </a:p>
        </p:txBody>
      </p:sp>
      <p:sp>
        <p:nvSpPr>
          <p:cNvPr id="3" name="Content Placeholder 2"/>
          <p:cNvSpPr>
            <a:spLocks noGrp="1"/>
          </p:cNvSpPr>
          <p:nvPr>
            <p:ph sz="half" idx="1"/>
          </p:nvPr>
        </p:nvSpPr>
        <p:spPr/>
        <p:txBody>
          <a:bodyPr/>
          <a:lstStyle/>
          <a:p>
            <a:r>
              <a:rPr lang="en-AU" i="1" dirty="0"/>
              <a:t>s</a:t>
            </a:r>
            <a:r>
              <a:rPr lang="en-AU" i="1" dirty="0" smtClean="0"/>
              <a:t>eat of the beast </a:t>
            </a:r>
            <a:r>
              <a:rPr lang="en-AU" dirty="0" smtClean="0"/>
              <a:t>= throne of the papacy, Rome &amp; Papal </a:t>
            </a:r>
            <a:r>
              <a:rPr lang="en-AU" dirty="0"/>
              <a:t>S</a:t>
            </a:r>
            <a:r>
              <a:rPr lang="en-AU" dirty="0" smtClean="0"/>
              <a:t>tates</a:t>
            </a:r>
          </a:p>
          <a:p>
            <a:r>
              <a:rPr lang="en-AU" i="1" dirty="0"/>
              <a:t>b</a:t>
            </a:r>
            <a:r>
              <a:rPr lang="en-AU" i="1" dirty="0" smtClean="0"/>
              <a:t>east’s kingdom dark </a:t>
            </a:r>
            <a:r>
              <a:rPr lang="en-AU" dirty="0" smtClean="0"/>
              <a:t>= end of pope’s temporal power</a:t>
            </a:r>
          </a:p>
          <a:p>
            <a:r>
              <a:rPr lang="en-AU" i="1" dirty="0"/>
              <a:t>g</a:t>
            </a:r>
            <a:r>
              <a:rPr lang="en-AU" i="1" dirty="0" smtClean="0"/>
              <a:t>nawing of tongues, blasphemy, no repentance </a:t>
            </a:r>
            <a:r>
              <a:rPr lang="en-AU" dirty="0" smtClean="0"/>
              <a:t>= lots of pain, but no change in attitude</a:t>
            </a:r>
            <a:endParaRPr lang="en-AU" dirty="0"/>
          </a:p>
        </p:txBody>
      </p:sp>
      <p:pic>
        <p:nvPicPr>
          <p:cNvPr id="5" name="Content Placeholder 4"/>
          <p:cNvPicPr>
            <a:picLocks noGrp="1" noChangeAspect="1"/>
          </p:cNvPicPr>
          <p:nvPr>
            <p:ph sz="half" idx="2"/>
          </p:nvPr>
        </p:nvPicPr>
        <p:blipFill rotWithShape="1">
          <a:blip r:embed="rId3"/>
          <a:srcRect b="6063"/>
          <a:stretch/>
        </p:blipFill>
        <p:spPr>
          <a:xfrm>
            <a:off x="6546140" y="2038804"/>
            <a:ext cx="3748042" cy="4694430"/>
          </a:xfrm>
        </p:spPr>
      </p:pic>
      <p:pic>
        <p:nvPicPr>
          <p:cNvPr id="6" name="Content Placeholder 4"/>
          <p:cNvPicPr>
            <a:picLocks noChangeAspect="1"/>
          </p:cNvPicPr>
          <p:nvPr/>
        </p:nvPicPr>
        <p:blipFill rotWithShape="1">
          <a:blip r:embed="rId4">
            <a:extLst>
              <a:ext uri="{BEBA8EAE-BF5A-486C-A8C5-ECC9F3942E4B}">
                <a14:imgProps xmlns:a14="http://schemas.microsoft.com/office/drawing/2010/main">
                  <a14:imgLayer r:embed="rId5">
                    <a14:imgEffect>
                      <a14:backgroundRemoval t="34100" b="84800" l="450" r="89805">
                        <a14:foregroundMark x1="43178" y1="50900" x2="43178" y2="50900"/>
                        <a14:foregroundMark x1="41379" y1="47200" x2="41379" y2="47200"/>
                        <a14:foregroundMark x1="36282" y1="54300" x2="36282" y2="54300"/>
                        <a14:foregroundMark x1="35082" y1="50400" x2="35082" y2="50400"/>
                        <a14:foregroundMark x1="50975" y1="62200" x2="50975" y2="62200"/>
                        <a14:foregroundMark x1="49925" y1="69100" x2="49925" y2="69100"/>
                        <a14:foregroundMark x1="53223" y1="77200" x2="53223" y2="77200"/>
                        <a14:foregroundMark x1="51424" y1="66600" x2="51424" y2="66600"/>
                        <a14:foregroundMark x1="50225" y1="79100" x2="50225" y2="79100"/>
                        <a14:foregroundMark x1="45427" y1="53800" x2="45427" y2="53800"/>
                        <a14:foregroundMark x1="39580" y1="54300" x2="39580" y2="54300"/>
                        <a14:foregroundMark x1="38381" y1="50100" x2="38381" y2="50100"/>
                        <a14:foregroundMark x1="45877" y1="51400" x2="45877" y2="51400"/>
                        <a14:foregroundMark x1="50975" y1="82600" x2="50975" y2="82600"/>
                        <a14:foregroundMark x1="50975" y1="80600" x2="50975" y2="80600"/>
                        <a14:foregroundMark x1="51724" y1="73500" x2="51724" y2="73500"/>
                        <a14:foregroundMark x1="45427" y1="49600" x2="45427" y2="49600"/>
                        <a14:backgroundMark x1="12594" y1="60700" x2="12594" y2="60700"/>
                        <a14:backgroundMark x1="77511" y1="56800" x2="77511" y2="56800"/>
                      </a14:backgroundRemoval>
                    </a14:imgEffect>
                  </a14:imgLayer>
                </a14:imgProps>
              </a:ext>
            </a:extLst>
          </a:blip>
          <a:srcRect t="30942" b="12254"/>
          <a:stretch/>
        </p:blipFill>
        <p:spPr>
          <a:xfrm>
            <a:off x="6546140" y="2038804"/>
            <a:ext cx="3479893" cy="2963596"/>
          </a:xfrm>
          <a:prstGeom prst="rect">
            <a:avLst/>
          </a:prstGeom>
        </p:spPr>
      </p:pic>
    </p:spTree>
    <p:extLst>
      <p:ext uri="{BB962C8B-B14F-4D97-AF65-F5344CB8AC3E}">
        <p14:creationId xmlns:p14="http://schemas.microsoft.com/office/powerpoint/2010/main" val="3215756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a:t>
            </a:r>
            <a:r>
              <a:rPr lang="en-AU" dirty="0" smtClean="0"/>
              <a:t>ifth </a:t>
            </a:r>
            <a:r>
              <a:rPr lang="en-AU" dirty="0"/>
              <a:t>V</a:t>
            </a:r>
            <a:r>
              <a:rPr lang="en-AU" dirty="0" smtClean="0"/>
              <a:t>ial (16v10-11) – Seat of Beast</a:t>
            </a:r>
            <a:endParaRPr lang="en-AU" dirty="0"/>
          </a:p>
        </p:txBody>
      </p:sp>
      <p:sp>
        <p:nvSpPr>
          <p:cNvPr id="3" name="Content Placeholder 2"/>
          <p:cNvSpPr>
            <a:spLocks noGrp="1"/>
          </p:cNvSpPr>
          <p:nvPr>
            <p:ph sz="half" idx="1"/>
          </p:nvPr>
        </p:nvSpPr>
        <p:spPr/>
        <p:txBody>
          <a:bodyPr>
            <a:normAutofit lnSpcReduction="10000"/>
          </a:bodyPr>
          <a:lstStyle/>
          <a:p>
            <a:r>
              <a:rPr lang="en-AU" dirty="0" smtClean="0"/>
              <a:t>1796 – Napoleon takes Legations (nth papal state)</a:t>
            </a:r>
          </a:p>
          <a:p>
            <a:r>
              <a:rPr lang="en-AU" dirty="0" smtClean="0"/>
              <a:t>1798- rest of states invaded, pope flees to Sienna</a:t>
            </a:r>
          </a:p>
          <a:p>
            <a:r>
              <a:rPr lang="en-AU" dirty="0" smtClean="0"/>
              <a:t>1800 – Papal </a:t>
            </a:r>
            <a:r>
              <a:rPr lang="en-AU" dirty="0"/>
              <a:t>S</a:t>
            </a:r>
            <a:r>
              <a:rPr lang="en-AU" dirty="0" smtClean="0"/>
              <a:t>tates restored</a:t>
            </a:r>
          </a:p>
          <a:p>
            <a:r>
              <a:rPr lang="en-AU" dirty="0" smtClean="0"/>
              <a:t>1808 – Napoleon invades again, Papal </a:t>
            </a:r>
            <a:r>
              <a:rPr lang="en-AU" dirty="0"/>
              <a:t>S</a:t>
            </a:r>
            <a:r>
              <a:rPr lang="en-AU" dirty="0" smtClean="0"/>
              <a:t>tates annexed to </a:t>
            </a:r>
            <a:r>
              <a:rPr lang="en-AU" dirty="0"/>
              <a:t>F</a:t>
            </a:r>
            <a:r>
              <a:rPr lang="en-AU" dirty="0" smtClean="0"/>
              <a:t>rance</a:t>
            </a:r>
          </a:p>
          <a:p>
            <a:r>
              <a:rPr lang="en-AU" dirty="0" smtClean="0"/>
              <a:t>1814 – Papal </a:t>
            </a:r>
            <a:r>
              <a:rPr lang="en-AU" dirty="0"/>
              <a:t>S</a:t>
            </a:r>
            <a:r>
              <a:rPr lang="en-AU" dirty="0" smtClean="0"/>
              <a:t>tates restored</a:t>
            </a:r>
            <a:endParaRPr lang="en-AU" dirty="0"/>
          </a:p>
        </p:txBody>
      </p:sp>
      <p:sp>
        <p:nvSpPr>
          <p:cNvPr id="4" name="Content Placeholder 3"/>
          <p:cNvSpPr>
            <a:spLocks noGrp="1"/>
          </p:cNvSpPr>
          <p:nvPr>
            <p:ph sz="half" idx="2"/>
          </p:nvPr>
        </p:nvSpPr>
        <p:spPr/>
        <p:txBody>
          <a:bodyPr>
            <a:normAutofit lnSpcReduction="10000"/>
          </a:bodyPr>
          <a:lstStyle/>
          <a:p>
            <a:r>
              <a:rPr lang="en-AU" dirty="0" smtClean="0"/>
              <a:t>1849 – </a:t>
            </a:r>
            <a:r>
              <a:rPr lang="en-AU" dirty="0"/>
              <a:t>R</a:t>
            </a:r>
            <a:r>
              <a:rPr lang="en-AU" dirty="0" smtClean="0"/>
              <a:t>oman republic declared, pope flees &amp; returns</a:t>
            </a:r>
          </a:p>
          <a:p>
            <a:r>
              <a:rPr lang="en-AU" dirty="0" smtClean="0"/>
              <a:t>1860 – Eastern states conquered by Piedmont</a:t>
            </a:r>
          </a:p>
          <a:p>
            <a:r>
              <a:rPr lang="en-AU" dirty="0" smtClean="0"/>
              <a:t>1861 – </a:t>
            </a:r>
            <a:r>
              <a:rPr lang="en-AU" dirty="0"/>
              <a:t>R</a:t>
            </a:r>
            <a:r>
              <a:rPr lang="en-AU" dirty="0" smtClean="0"/>
              <a:t>ome declared capital of new kingdom of Italy</a:t>
            </a:r>
          </a:p>
          <a:p>
            <a:r>
              <a:rPr lang="en-AU" dirty="0" smtClean="0"/>
              <a:t>1870 – Victor </a:t>
            </a:r>
            <a:r>
              <a:rPr lang="en-AU" dirty="0"/>
              <a:t>E</a:t>
            </a:r>
            <a:r>
              <a:rPr lang="en-AU" dirty="0" smtClean="0"/>
              <a:t>mmanuel II takes </a:t>
            </a:r>
            <a:r>
              <a:rPr lang="en-AU" dirty="0"/>
              <a:t>R</a:t>
            </a:r>
            <a:r>
              <a:rPr lang="en-AU" dirty="0" smtClean="0"/>
              <a:t>ome; pope becomes prisoner in Vatican (&amp; infallible!)</a:t>
            </a:r>
            <a:endParaRPr lang="en-AU" dirty="0"/>
          </a:p>
        </p:txBody>
      </p:sp>
    </p:spTree>
    <p:extLst>
      <p:ext uri="{BB962C8B-B14F-4D97-AF65-F5344CB8AC3E}">
        <p14:creationId xmlns:p14="http://schemas.microsoft.com/office/powerpoint/2010/main" val="2105877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88824"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sp>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39056"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8"/>
            <a:ext cx="4136123" cy="1080938"/>
          </a:xfrm>
        </p:spPr>
        <p:txBody>
          <a:bodyPr>
            <a:normAutofit/>
          </a:bodyPr>
          <a:lstStyle/>
          <a:p>
            <a:r>
              <a:rPr lang="en-AU" sz="3200" dirty="0"/>
              <a:t>Europe in 1789</a:t>
            </a:r>
          </a:p>
        </p:txBody>
      </p:sp>
      <p:sp>
        <p:nvSpPr>
          <p:cNvPr id="18" name="Content Placeholder 17"/>
          <p:cNvSpPr>
            <a:spLocks noGrp="1"/>
          </p:cNvSpPr>
          <p:nvPr>
            <p:ph idx="1"/>
          </p:nvPr>
        </p:nvSpPr>
        <p:spPr>
          <a:xfrm>
            <a:off x="680321" y="2336873"/>
            <a:ext cx="3656289" cy="3599316"/>
          </a:xfrm>
        </p:spPr>
        <p:txBody>
          <a:bodyPr>
            <a:normAutofit/>
          </a:bodyPr>
          <a:lstStyle/>
          <a:p>
            <a:r>
              <a:rPr lang="en-US" sz="2800" dirty="0" smtClean="0"/>
              <a:t>Very catholic, or</a:t>
            </a:r>
          </a:p>
          <a:p>
            <a:r>
              <a:rPr lang="en-US" sz="2800" dirty="0" smtClean="0"/>
              <a:t>Political supporters of pope</a:t>
            </a:r>
          </a:p>
          <a:p>
            <a:r>
              <a:rPr lang="en-US" sz="2800" dirty="0" smtClean="0"/>
              <a:t>Exceptions : England, Ottomans, </a:t>
            </a:r>
            <a:r>
              <a:rPr lang="en-US" sz="2800" dirty="0"/>
              <a:t>R</a:t>
            </a:r>
            <a:r>
              <a:rPr lang="en-US" sz="2800" dirty="0" smtClean="0"/>
              <a:t>ussia</a:t>
            </a:r>
            <a:endParaRPr lang="en-US" sz="2800" dirty="0"/>
          </a:p>
        </p:txBody>
      </p:sp>
      <p:pic>
        <p:nvPicPr>
          <p:cNvPr id="23" name="Picture 22"/>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pic>
        <p:nvPicPr>
          <p:cNvPr id="16" name="Picture 23"/>
          <p:cNvPicPr>
            <a:picLocks noChangeAspect="1"/>
          </p:cNvPicPr>
          <p:nvPr/>
        </p:nvPicPr>
        <p:blipFill>
          <a:blip r:embed="rId5"/>
          <a:stretch>
            <a:fillRect/>
          </a:stretch>
        </p:blipFill>
        <p:spPr>
          <a:xfrm>
            <a:off x="5276090" y="991740"/>
            <a:ext cx="6269479" cy="4874519"/>
          </a:xfrm>
          <a:prstGeom prst="rect">
            <a:avLst/>
          </a:prstGeom>
          <a:ln>
            <a:noFill/>
          </a:ln>
          <a:effectLst>
            <a:outerShdw blurRad="76200" dist="63500" dir="5040000" algn="tl" rotWithShape="0">
              <a:srgbClr val="000000">
                <a:alpha val="41000"/>
              </a:srgbClr>
            </a:outerShdw>
          </a:effectLst>
        </p:spPr>
      </p:pic>
      <p:sp>
        <p:nvSpPr>
          <p:cNvPr id="5" name="Rectangle 4"/>
          <p:cNvSpPr/>
          <p:nvPr/>
        </p:nvSpPr>
        <p:spPr>
          <a:xfrm>
            <a:off x="5486597" y="3744671"/>
            <a:ext cx="358921" cy="584775"/>
          </a:xfrm>
          <a:prstGeom prst="rect">
            <a:avLst/>
          </a:prstGeom>
          <a:noFill/>
        </p:spPr>
        <p:txBody>
          <a:bodyPr wrap="square" lIns="91440" tIns="45720" rIns="91440" bIns="45720">
            <a:spAutoFit/>
          </a:bodyPr>
          <a:lstStyle/>
          <a:p>
            <a:pPr algn="ctr"/>
            <a:r>
              <a:rPr lang="en-AU" sz="32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Century Gothic" panose="020B0502020202020204" pitchFamily="34" charset="0"/>
              </a:rPr>
              <a:t>t</a:t>
            </a:r>
            <a:endParaRPr lang="en-AU"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6" name="Rectangle 5"/>
          <p:cNvSpPr/>
          <p:nvPr/>
        </p:nvSpPr>
        <p:spPr>
          <a:xfrm>
            <a:off x="6275096" y="3551756"/>
            <a:ext cx="308097" cy="584775"/>
          </a:xfrm>
          <a:prstGeom prst="rect">
            <a:avLst/>
          </a:prstGeom>
        </p:spPr>
        <p:txBody>
          <a:bodyPr wrap="none">
            <a:spAutoFit/>
          </a:bodyPr>
          <a:lstStyle/>
          <a:p>
            <a:pPr lvl="0" algn="ctr"/>
            <a:r>
              <a:rPr lang="en-AU" sz="32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7" name="Rectangle 6"/>
          <p:cNvSpPr/>
          <p:nvPr/>
        </p:nvSpPr>
        <p:spPr>
          <a:xfrm>
            <a:off x="8295345" y="2437259"/>
            <a:ext cx="308097" cy="584775"/>
          </a:xfrm>
          <a:prstGeom prst="rect">
            <a:avLst/>
          </a:prstGeom>
        </p:spPr>
        <p:txBody>
          <a:bodyPr wrap="none">
            <a:spAutoFit/>
          </a:bodyPr>
          <a:lstStyle/>
          <a:p>
            <a:pPr lvl="0" algn="ctr"/>
            <a:r>
              <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8" name="Rectangle 7"/>
          <p:cNvSpPr/>
          <p:nvPr/>
        </p:nvSpPr>
        <p:spPr>
          <a:xfrm>
            <a:off x="8208349" y="3721388"/>
            <a:ext cx="308097" cy="584775"/>
          </a:xfrm>
          <a:prstGeom prst="rect">
            <a:avLst/>
          </a:prstGeom>
        </p:spPr>
        <p:txBody>
          <a:bodyPr wrap="none">
            <a:spAutoFit/>
          </a:bodyPr>
          <a:lstStyle/>
          <a:p>
            <a:pPr lvl="0" algn="ctr"/>
            <a:r>
              <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9" name="Rectangle 8"/>
          <p:cNvSpPr/>
          <p:nvPr/>
        </p:nvSpPr>
        <p:spPr>
          <a:xfrm>
            <a:off x="7012772" y="3159896"/>
            <a:ext cx="308097" cy="584775"/>
          </a:xfrm>
          <a:prstGeom prst="rect">
            <a:avLst/>
          </a:prstGeom>
        </p:spPr>
        <p:txBody>
          <a:bodyPr wrap="none">
            <a:spAutoFit/>
          </a:bodyPr>
          <a:lstStyle/>
          <a:p>
            <a:pPr lvl="0" algn="ctr"/>
            <a:r>
              <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10" name="Rectangle 9"/>
          <p:cNvSpPr/>
          <p:nvPr/>
        </p:nvSpPr>
        <p:spPr>
          <a:xfrm>
            <a:off x="7685818" y="3259368"/>
            <a:ext cx="308097" cy="584775"/>
          </a:xfrm>
          <a:prstGeom prst="rect">
            <a:avLst/>
          </a:prstGeom>
        </p:spPr>
        <p:txBody>
          <a:bodyPr wrap="none">
            <a:spAutoFit/>
          </a:bodyPr>
          <a:lstStyle/>
          <a:p>
            <a:pPr lvl="0" algn="ctr"/>
            <a:r>
              <a:rPr lang="en-AU" sz="32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12" name="Rectangle 11"/>
          <p:cNvSpPr/>
          <p:nvPr/>
        </p:nvSpPr>
        <p:spPr>
          <a:xfrm>
            <a:off x="9149846" y="2282173"/>
            <a:ext cx="308097" cy="584775"/>
          </a:xfrm>
          <a:prstGeom prst="rect">
            <a:avLst/>
          </a:prstGeom>
        </p:spPr>
        <p:txBody>
          <a:bodyPr wrap="none">
            <a:spAutoFit/>
          </a:bodyPr>
          <a:lstStyle/>
          <a:p>
            <a:pPr lvl="0" algn="ctr"/>
            <a:r>
              <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24" name="Rectangle 23"/>
          <p:cNvSpPr/>
          <p:nvPr/>
        </p:nvSpPr>
        <p:spPr>
          <a:xfrm>
            <a:off x="8672584" y="3022034"/>
            <a:ext cx="308097" cy="584775"/>
          </a:xfrm>
          <a:prstGeom prst="rect">
            <a:avLst/>
          </a:prstGeom>
        </p:spPr>
        <p:txBody>
          <a:bodyPr wrap="none">
            <a:spAutoFit/>
          </a:bodyPr>
          <a:lstStyle/>
          <a:p>
            <a:pPr lvl="0" algn="ctr"/>
            <a:r>
              <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latin typeface="Century Gothic" panose="020B0502020202020204" pitchFamily="34" charset="0"/>
              </a:rPr>
              <a:t>t</a:t>
            </a:r>
            <a:endParaRPr lang="en-AU" sz="32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Tree>
    <p:extLst>
      <p:ext uri="{BB962C8B-B14F-4D97-AF65-F5344CB8AC3E}">
        <p14:creationId xmlns:p14="http://schemas.microsoft.com/office/powerpoint/2010/main" val="113906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88824"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sp>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39056"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6" name="Picture 23"/>
          <p:cNvPicPr>
            <a:picLocks noChangeAspect="1"/>
          </p:cNvPicPr>
          <p:nvPr/>
        </p:nvPicPr>
        <p:blipFill>
          <a:blip r:embed="rId4"/>
          <a:stretch>
            <a:fillRect/>
          </a:stretch>
        </p:blipFill>
        <p:spPr>
          <a:xfrm>
            <a:off x="3672591" y="171201"/>
            <a:ext cx="8409604" cy="6538465"/>
          </a:xfrm>
          <a:prstGeom prst="rect">
            <a:avLst/>
          </a:prstGeom>
          <a:ln>
            <a:noFill/>
          </a:ln>
          <a:effectLst>
            <a:outerShdw blurRad="76200" dist="63500" dir="5040000" algn="tl" rotWithShape="0">
              <a:srgbClr val="000000">
                <a:alpha val="41000"/>
              </a:srgbClr>
            </a:outerShdw>
          </a:effectLst>
        </p:spPr>
      </p:pic>
      <p:pic>
        <p:nvPicPr>
          <p:cNvPr id="23" name="Picture 22"/>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5">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sp>
        <p:nvSpPr>
          <p:cNvPr id="5" name="Rectangle 4"/>
          <p:cNvSpPr/>
          <p:nvPr/>
        </p:nvSpPr>
        <p:spPr>
          <a:xfrm>
            <a:off x="3948946" y="3744671"/>
            <a:ext cx="2038662" cy="830997"/>
          </a:xfrm>
          <a:prstGeom prst="rect">
            <a:avLst/>
          </a:prstGeom>
          <a:noFill/>
        </p:spPr>
        <p:txBody>
          <a:bodyPr wrap="square" lIns="91440" tIns="45720" rIns="91440" bIns="45720">
            <a:spAutoFit/>
          </a:bodyPr>
          <a:lstStyle/>
          <a:p>
            <a:pPr algn="ctr"/>
            <a:r>
              <a:rPr lang="en-AU" sz="2400" b="1" dirty="0">
                <a:ln w="9525">
                  <a:solidFill>
                    <a:schemeClr val="bg1"/>
                  </a:solidFill>
                  <a:prstDash val="solid"/>
                </a:ln>
                <a:effectLst>
                  <a:outerShdw blurRad="12700" dist="38100" dir="2700000" algn="tl" rotWithShape="0">
                    <a:schemeClr val="bg1">
                      <a:lumMod val="50000"/>
                    </a:schemeClr>
                  </a:outerShdw>
                </a:effectLst>
              </a:rPr>
              <a:t>i</a:t>
            </a:r>
            <a:r>
              <a:rPr lang="en-AU" sz="2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nvaded</a:t>
            </a:r>
          </a:p>
          <a:p>
            <a:pPr algn="ctr"/>
            <a:r>
              <a:rPr lang="en-AU" sz="2400" b="1" dirty="0" smtClean="0">
                <a:ln w="9525">
                  <a:solidFill>
                    <a:schemeClr val="bg1"/>
                  </a:solidFill>
                  <a:prstDash val="solid"/>
                </a:ln>
                <a:effectLst>
                  <a:outerShdw blurRad="12700" dist="38100" dir="2700000" algn="tl" rotWithShape="0">
                    <a:schemeClr val="bg1">
                      <a:lumMod val="50000"/>
                    </a:schemeClr>
                  </a:outerShdw>
                </a:effectLst>
              </a:rPr>
              <a:t>diminished</a:t>
            </a:r>
            <a:endParaRPr lang="en-AU"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7" name="Rectangle 6"/>
          <p:cNvSpPr/>
          <p:nvPr/>
        </p:nvSpPr>
        <p:spPr>
          <a:xfrm>
            <a:off x="7089845" y="2636115"/>
            <a:ext cx="870752" cy="461665"/>
          </a:xfrm>
          <a:prstGeom prst="rect">
            <a:avLst/>
          </a:prstGeom>
        </p:spPr>
        <p:txBody>
          <a:bodyPr wrap="none">
            <a:spAutoFit/>
          </a:bodyPr>
          <a:lstStyle/>
          <a:p>
            <a:pPr lvl="0" algn="ctr"/>
            <a:r>
              <a:rPr lang="en-AU" sz="24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rPr>
              <a:t>gone</a:t>
            </a:r>
            <a:endParaRPr lang="en-AU" sz="24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9" name="Rectangle 8"/>
          <p:cNvSpPr/>
          <p:nvPr/>
        </p:nvSpPr>
        <p:spPr>
          <a:xfrm>
            <a:off x="5434851" y="2729646"/>
            <a:ext cx="1587131" cy="830997"/>
          </a:xfrm>
          <a:prstGeom prst="rect">
            <a:avLst/>
          </a:prstGeom>
        </p:spPr>
        <p:txBody>
          <a:bodyPr wrap="square">
            <a:spAutoFit/>
          </a:bodyPr>
          <a:lstStyle/>
          <a:p>
            <a:pPr lvl="0" algn="ctr"/>
            <a:r>
              <a:rPr lang="en-AU" sz="2400" b="1" dirty="0">
                <a:ln w="9525">
                  <a:solidFill>
                    <a:prstClr val="black"/>
                  </a:solidFill>
                  <a:prstDash val="solid"/>
                </a:ln>
                <a:solidFill>
                  <a:prstClr val="white"/>
                </a:solidFill>
                <a:effectLst>
                  <a:outerShdw blurRad="12700" dist="38100" dir="2700000" algn="tl" rotWithShape="0">
                    <a:prstClr val="black">
                      <a:lumMod val="50000"/>
                    </a:prstClr>
                  </a:outerShdw>
                </a:effectLst>
              </a:rPr>
              <a:t>s</a:t>
            </a:r>
            <a:r>
              <a:rPr lang="en-AU" sz="24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rPr>
              <a:t>ecular</a:t>
            </a:r>
          </a:p>
          <a:p>
            <a:pPr lvl="0" algn="ctr"/>
            <a:r>
              <a:rPr lang="en-AU" sz="24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rPr>
              <a:t>republic</a:t>
            </a:r>
            <a:endParaRPr lang="en-AU" sz="24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10" name="Rectangle 9"/>
          <p:cNvSpPr/>
          <p:nvPr/>
        </p:nvSpPr>
        <p:spPr>
          <a:xfrm>
            <a:off x="7006642" y="3617754"/>
            <a:ext cx="870751" cy="461665"/>
          </a:xfrm>
          <a:prstGeom prst="rect">
            <a:avLst/>
          </a:prstGeom>
        </p:spPr>
        <p:txBody>
          <a:bodyPr wrap="none">
            <a:spAutoFit/>
          </a:bodyPr>
          <a:lstStyle/>
          <a:p>
            <a:pPr lvl="0" algn="ctr"/>
            <a:r>
              <a:rPr lang="en-AU" sz="24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rPr>
              <a:t>gone</a:t>
            </a:r>
            <a:endParaRPr lang="en-AU" sz="24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12" name="Rectangle 11"/>
          <p:cNvSpPr/>
          <p:nvPr/>
        </p:nvSpPr>
        <p:spPr>
          <a:xfrm>
            <a:off x="5148494" y="1063480"/>
            <a:ext cx="1888659" cy="830997"/>
          </a:xfrm>
          <a:prstGeom prst="rect">
            <a:avLst/>
          </a:prstGeom>
        </p:spPr>
        <p:txBody>
          <a:bodyPr wrap="none">
            <a:spAutoFit/>
          </a:bodyPr>
          <a:lstStyle/>
          <a:p>
            <a:pPr lvl="0" algn="ctr"/>
            <a:r>
              <a:rPr lang="en-AU" sz="24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rPr>
              <a:t>naval</a:t>
            </a:r>
          </a:p>
          <a:p>
            <a:pPr lvl="0" algn="ctr"/>
            <a:r>
              <a:rPr lang="en-AU" sz="24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rPr>
              <a:t>superpower</a:t>
            </a:r>
            <a:endParaRPr lang="en-AU" sz="24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
        <p:nvSpPr>
          <p:cNvPr id="2" name="Title 1"/>
          <p:cNvSpPr>
            <a:spLocks noGrp="1"/>
          </p:cNvSpPr>
          <p:nvPr>
            <p:ph type="title"/>
          </p:nvPr>
        </p:nvSpPr>
        <p:spPr>
          <a:xfrm>
            <a:off x="680321" y="753228"/>
            <a:ext cx="4136123" cy="1080938"/>
          </a:xfrm>
        </p:spPr>
        <p:txBody>
          <a:bodyPr>
            <a:normAutofit/>
          </a:bodyPr>
          <a:lstStyle/>
          <a:p>
            <a:r>
              <a:rPr lang="en-AU" sz="2800" dirty="0"/>
              <a:t>Europe in </a:t>
            </a:r>
            <a:r>
              <a:rPr lang="en-AU" sz="2800" dirty="0" smtClean="0"/>
              <a:t>1815</a:t>
            </a:r>
            <a:endParaRPr lang="en-AU" sz="2800" dirty="0"/>
          </a:p>
        </p:txBody>
      </p:sp>
      <p:sp>
        <p:nvSpPr>
          <p:cNvPr id="17" name="Rectangle 16"/>
          <p:cNvSpPr/>
          <p:nvPr/>
        </p:nvSpPr>
        <p:spPr>
          <a:xfrm>
            <a:off x="7799684" y="2896101"/>
            <a:ext cx="1752404" cy="461665"/>
          </a:xfrm>
          <a:prstGeom prst="rect">
            <a:avLst/>
          </a:prstGeom>
        </p:spPr>
        <p:txBody>
          <a:bodyPr wrap="none">
            <a:spAutoFit/>
          </a:bodyPr>
          <a:lstStyle/>
          <a:p>
            <a:pPr lvl="0" algn="ctr"/>
            <a:r>
              <a:rPr lang="en-AU" sz="2400" b="1" dirty="0" smtClean="0">
                <a:ln w="9525">
                  <a:solidFill>
                    <a:prstClr val="black"/>
                  </a:solidFill>
                  <a:prstDash val="solid"/>
                </a:ln>
                <a:solidFill>
                  <a:prstClr val="white"/>
                </a:solidFill>
                <a:effectLst>
                  <a:outerShdw blurRad="12700" dist="38100" dir="2700000" algn="tl" rotWithShape="0">
                    <a:prstClr val="black">
                      <a:lumMod val="50000"/>
                    </a:prstClr>
                  </a:outerShdw>
                </a:effectLst>
              </a:rPr>
              <a:t>diminished</a:t>
            </a:r>
            <a:endParaRPr lang="en-AU" sz="2400" b="1" dirty="0">
              <a:ln w="9525">
                <a:solidFill>
                  <a:prstClr val="black"/>
                </a:solidFill>
                <a:prstDash val="solid"/>
              </a:ln>
              <a:solidFill>
                <a:prstClr val="white"/>
              </a:solidFill>
              <a:effectLst>
                <a:outerShdw blurRad="12700" dist="38100" dir="2700000" algn="tl" rotWithShape="0">
                  <a:prstClr val="black">
                    <a:lumMod val="50000"/>
                  </a:prstClr>
                </a:outerShdw>
              </a:effectLst>
            </a:endParaRPr>
          </a:p>
        </p:txBody>
      </p:sp>
    </p:spTree>
    <p:extLst>
      <p:ext uri="{BB962C8B-B14F-4D97-AF65-F5344CB8AC3E}">
        <p14:creationId xmlns:p14="http://schemas.microsoft.com/office/powerpoint/2010/main" val="1045639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Perhaps the final significance of the quarter –century of turmoil is that too much history happened in too short a time</a:t>
            </a:r>
            <a:endParaRPr lang="en-AU" dirty="0"/>
          </a:p>
        </p:txBody>
      </p:sp>
      <p:sp>
        <p:nvSpPr>
          <p:cNvPr id="7" name="Text Placeholder 6"/>
          <p:cNvSpPr>
            <a:spLocks noGrp="1"/>
          </p:cNvSpPr>
          <p:nvPr>
            <p:ph type="body" sz="half" idx="13"/>
          </p:nvPr>
        </p:nvSpPr>
        <p:spPr/>
        <p:txBody>
          <a:bodyPr>
            <a:normAutofit/>
          </a:bodyPr>
          <a:lstStyle/>
          <a:p>
            <a:r>
              <a:rPr lang="en-AU" sz="2400" dirty="0" smtClean="0"/>
              <a:t>David Thomson - </a:t>
            </a:r>
            <a:r>
              <a:rPr lang="en-AU" sz="2400" i="1" dirty="0" smtClean="0"/>
              <a:t>Europe Since Napoleon </a:t>
            </a:r>
            <a:r>
              <a:rPr lang="en-AU" sz="2400" dirty="0" smtClean="0"/>
              <a:t>p77 (1957)</a:t>
            </a:r>
            <a:endParaRPr lang="en-AU" sz="2400" dirty="0"/>
          </a:p>
        </p:txBody>
      </p:sp>
      <p:sp>
        <p:nvSpPr>
          <p:cNvPr id="6" name="Text Placeholder 5"/>
          <p:cNvSpPr>
            <a:spLocks noGrp="1"/>
          </p:cNvSpPr>
          <p:nvPr>
            <p:ph type="body" sz="half" idx="2"/>
          </p:nvPr>
        </p:nvSpPr>
        <p:spPr/>
        <p:txBody>
          <a:bodyPr>
            <a:normAutofit/>
          </a:bodyPr>
          <a:lstStyle/>
          <a:p>
            <a:r>
              <a:rPr lang="en-AU" sz="2800" dirty="0" smtClean="0"/>
              <a:t>1789 to 1815 - Five vials in just 25 years?</a:t>
            </a:r>
            <a:endParaRPr lang="en-AU" sz="2800" dirty="0"/>
          </a:p>
        </p:txBody>
      </p:sp>
    </p:spTree>
    <p:extLst>
      <p:ext uri="{BB962C8B-B14F-4D97-AF65-F5344CB8AC3E}">
        <p14:creationId xmlns:p14="http://schemas.microsoft.com/office/powerpoint/2010/main" val="318261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a:t>
            </a:r>
            <a:r>
              <a:rPr lang="en-AU" dirty="0" smtClean="0"/>
              <a:t>ixth </a:t>
            </a:r>
            <a:r>
              <a:rPr lang="en-AU" dirty="0"/>
              <a:t>V</a:t>
            </a:r>
            <a:r>
              <a:rPr lang="en-AU" dirty="0" smtClean="0"/>
              <a:t>ial (16v12) - River </a:t>
            </a:r>
            <a:r>
              <a:rPr lang="en-AU" dirty="0"/>
              <a:t>E</a:t>
            </a:r>
            <a:r>
              <a:rPr lang="en-AU" dirty="0" smtClean="0"/>
              <a:t>uphrates</a:t>
            </a:r>
            <a:endParaRPr lang="en-AU" dirty="0"/>
          </a:p>
        </p:txBody>
      </p:sp>
      <p:sp>
        <p:nvSpPr>
          <p:cNvPr id="3" name="Content Placeholder 2"/>
          <p:cNvSpPr>
            <a:spLocks noGrp="1"/>
          </p:cNvSpPr>
          <p:nvPr>
            <p:ph sz="half" idx="1"/>
          </p:nvPr>
        </p:nvSpPr>
        <p:spPr/>
        <p:txBody>
          <a:bodyPr/>
          <a:lstStyle/>
          <a:p>
            <a:r>
              <a:rPr lang="en-AU" i="1" dirty="0"/>
              <a:t>R</a:t>
            </a:r>
            <a:r>
              <a:rPr lang="en-AU" i="1" dirty="0" smtClean="0"/>
              <a:t>iver </a:t>
            </a:r>
            <a:r>
              <a:rPr lang="en-AU" i="1" dirty="0"/>
              <a:t>E</a:t>
            </a:r>
            <a:r>
              <a:rPr lang="en-AU" i="1" dirty="0" smtClean="0"/>
              <a:t>uphrates </a:t>
            </a:r>
            <a:r>
              <a:rPr lang="en-AU" dirty="0" smtClean="0"/>
              <a:t>= power at the source of </a:t>
            </a:r>
            <a:r>
              <a:rPr lang="en-AU" dirty="0"/>
              <a:t>E</a:t>
            </a:r>
            <a:r>
              <a:rPr lang="en-AU" dirty="0" smtClean="0"/>
              <a:t>uphrates, Ottoman </a:t>
            </a:r>
            <a:r>
              <a:rPr lang="en-AU" dirty="0"/>
              <a:t>T</a:t>
            </a:r>
            <a:r>
              <a:rPr lang="en-AU" dirty="0" smtClean="0"/>
              <a:t>urkish empire</a:t>
            </a:r>
          </a:p>
          <a:p>
            <a:r>
              <a:rPr lang="en-AU" i="1" dirty="0"/>
              <a:t>w</a:t>
            </a:r>
            <a:r>
              <a:rPr lang="en-AU" i="1" dirty="0" smtClean="0"/>
              <a:t>ater of river dried up </a:t>
            </a:r>
            <a:r>
              <a:rPr lang="en-AU" dirty="0" smtClean="0"/>
              <a:t>= slow shrinking of empire</a:t>
            </a:r>
          </a:p>
          <a:p>
            <a:r>
              <a:rPr lang="en-AU" i="1" dirty="0" smtClean="0"/>
              <a:t>prepares way of kings of east </a:t>
            </a:r>
            <a:r>
              <a:rPr lang="en-AU" dirty="0" smtClean="0"/>
              <a:t>= in anticipation of saints support of </a:t>
            </a:r>
            <a:r>
              <a:rPr lang="en-AU" dirty="0"/>
              <a:t>J</a:t>
            </a:r>
            <a:r>
              <a:rPr lang="en-AU" dirty="0" smtClean="0"/>
              <a:t>ews in </a:t>
            </a:r>
            <a:r>
              <a:rPr lang="en-AU" dirty="0"/>
              <a:t>I</a:t>
            </a:r>
            <a:r>
              <a:rPr lang="en-AU" dirty="0" smtClean="0"/>
              <a:t>srael</a:t>
            </a:r>
            <a:endParaRPr lang="en-AU" dirty="0"/>
          </a:p>
        </p:txBody>
      </p:sp>
      <p:pic>
        <p:nvPicPr>
          <p:cNvPr id="5" name="Content Placeholder 4"/>
          <p:cNvPicPr>
            <a:picLocks noGrp="1" noChangeAspect="1"/>
          </p:cNvPicPr>
          <p:nvPr>
            <p:ph sz="half" idx="2"/>
          </p:nvPr>
        </p:nvPicPr>
        <p:blipFill>
          <a:blip r:embed="rId3"/>
          <a:stretch>
            <a:fillRect/>
          </a:stretch>
        </p:blipFill>
        <p:spPr>
          <a:xfrm>
            <a:off x="6006306" y="2717006"/>
            <a:ext cx="3876675" cy="2838450"/>
          </a:xfrm>
        </p:spPr>
      </p:pic>
      <p:pic>
        <p:nvPicPr>
          <p:cNvPr id="6" name="Content Placeholder 4"/>
          <p:cNvPicPr>
            <a:picLocks noChangeAspect="1"/>
          </p:cNvPicPr>
          <p:nvPr/>
        </p:nvPicPr>
        <p:blipFill rotWithShape="1">
          <a:blip r:embed="rId4">
            <a:extLst>
              <a:ext uri="{BEBA8EAE-BF5A-486C-A8C5-ECC9F3942E4B}">
                <a14:imgProps xmlns:a14="http://schemas.microsoft.com/office/drawing/2010/main">
                  <a14:imgLayer r:embed="rId5">
                    <a14:imgEffect>
                      <a14:backgroundRemoval t="34100" b="84800" l="450" r="89805">
                        <a14:foregroundMark x1="43178" y1="50900" x2="43178" y2="50900"/>
                        <a14:foregroundMark x1="41379" y1="47200" x2="41379" y2="47200"/>
                        <a14:foregroundMark x1="36282" y1="54300" x2="36282" y2="54300"/>
                        <a14:foregroundMark x1="35082" y1="50400" x2="35082" y2="50400"/>
                        <a14:foregroundMark x1="50975" y1="62200" x2="50975" y2="62200"/>
                        <a14:foregroundMark x1="49925" y1="69100" x2="49925" y2="69100"/>
                        <a14:foregroundMark x1="53223" y1="77200" x2="53223" y2="77200"/>
                        <a14:foregroundMark x1="51424" y1="66600" x2="51424" y2="66600"/>
                        <a14:foregroundMark x1="50225" y1="79100" x2="50225" y2="79100"/>
                        <a14:foregroundMark x1="45427" y1="53800" x2="45427" y2="53800"/>
                        <a14:foregroundMark x1="39580" y1="54300" x2="39580" y2="54300"/>
                        <a14:foregroundMark x1="38381" y1="50100" x2="38381" y2="50100"/>
                        <a14:foregroundMark x1="45877" y1="51400" x2="45877" y2="51400"/>
                        <a14:foregroundMark x1="50975" y1="82600" x2="50975" y2="82600"/>
                        <a14:foregroundMark x1="50975" y1="80600" x2="50975" y2="80600"/>
                        <a14:foregroundMark x1="51724" y1="73500" x2="51724" y2="73500"/>
                        <a14:foregroundMark x1="45427" y1="49600" x2="45427" y2="49600"/>
                        <a14:backgroundMark x1="12594" y1="60700" x2="12594" y2="60700"/>
                        <a14:backgroundMark x1="77511" y1="56800" x2="77511" y2="56800"/>
                      </a14:backgroundRemoval>
                    </a14:imgEffect>
                  </a14:imgLayer>
                </a14:imgProps>
              </a:ext>
            </a:extLst>
          </a:blip>
          <a:srcRect t="30942" b="12254"/>
          <a:stretch/>
        </p:blipFill>
        <p:spPr>
          <a:xfrm>
            <a:off x="6006306" y="1743185"/>
            <a:ext cx="3557340" cy="3029552"/>
          </a:xfrm>
          <a:prstGeom prst="rect">
            <a:avLst/>
          </a:prstGeom>
        </p:spPr>
      </p:pic>
    </p:spTree>
    <p:extLst>
      <p:ext uri="{BB962C8B-B14F-4D97-AF65-F5344CB8AC3E}">
        <p14:creationId xmlns:p14="http://schemas.microsoft.com/office/powerpoint/2010/main" val="2879145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a:t>
            </a:r>
            <a:r>
              <a:rPr lang="en-AU" dirty="0" smtClean="0"/>
              <a:t>ixth </a:t>
            </a:r>
            <a:r>
              <a:rPr lang="en-AU" dirty="0"/>
              <a:t>V</a:t>
            </a:r>
            <a:r>
              <a:rPr lang="en-AU" dirty="0" smtClean="0"/>
              <a:t>ial (16v12) - River </a:t>
            </a:r>
            <a:r>
              <a:rPr lang="en-AU" dirty="0"/>
              <a:t>E</a:t>
            </a:r>
            <a:r>
              <a:rPr lang="en-AU" dirty="0" smtClean="0"/>
              <a:t>uphrates</a:t>
            </a:r>
            <a:endParaRPr lang="en-AU" dirty="0"/>
          </a:p>
        </p:txBody>
      </p:sp>
      <p:pic>
        <p:nvPicPr>
          <p:cNvPr id="8" name="Content Placeholder 7"/>
          <p:cNvPicPr>
            <a:picLocks noGrp="1" noChangeAspect="1"/>
          </p:cNvPicPr>
          <p:nvPr>
            <p:ph idx="1"/>
          </p:nvPr>
        </p:nvPicPr>
        <p:blipFill rotWithShape="1">
          <a:blip r:embed="rId3"/>
          <a:srcRect t="1" b="36078"/>
          <a:stretch/>
        </p:blipFill>
        <p:spPr>
          <a:xfrm>
            <a:off x="592271" y="2067291"/>
            <a:ext cx="6193539" cy="4415177"/>
          </a:xfrm>
        </p:spPr>
      </p:pic>
      <p:pic>
        <p:nvPicPr>
          <p:cNvPr id="9" name="Picture 8"/>
          <p:cNvPicPr>
            <a:picLocks noChangeAspect="1"/>
          </p:cNvPicPr>
          <p:nvPr/>
        </p:nvPicPr>
        <p:blipFill>
          <a:blip r:embed="rId4"/>
          <a:stretch>
            <a:fillRect/>
          </a:stretch>
        </p:blipFill>
        <p:spPr>
          <a:xfrm>
            <a:off x="1539942" y="4032985"/>
            <a:ext cx="835894" cy="417947"/>
          </a:xfrm>
          <a:prstGeom prst="rect">
            <a:avLst/>
          </a:prstGeom>
        </p:spPr>
      </p:pic>
      <p:sp>
        <p:nvSpPr>
          <p:cNvPr id="10" name="Right Arrow 9"/>
          <p:cNvSpPr/>
          <p:nvPr/>
        </p:nvSpPr>
        <p:spPr>
          <a:xfrm>
            <a:off x="2550695" y="4023360"/>
            <a:ext cx="866273" cy="4620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1915</a:t>
            </a:r>
            <a:endParaRPr lang="en-AU" dirty="0"/>
          </a:p>
        </p:txBody>
      </p:sp>
      <p:sp>
        <p:nvSpPr>
          <p:cNvPr id="11" name="Multiply 10"/>
          <p:cNvSpPr/>
          <p:nvPr/>
        </p:nvSpPr>
        <p:spPr>
          <a:xfrm>
            <a:off x="3298736" y="3908866"/>
            <a:ext cx="586181" cy="701382"/>
          </a:xfrm>
          <a:prstGeom prst="mathMultiply">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p:cNvPicPr>
            <a:picLocks noChangeAspect="1"/>
          </p:cNvPicPr>
          <p:nvPr/>
        </p:nvPicPr>
        <p:blipFill>
          <a:blip r:embed="rId5"/>
          <a:stretch>
            <a:fillRect/>
          </a:stretch>
        </p:blipFill>
        <p:spPr>
          <a:xfrm>
            <a:off x="1990387" y="5557686"/>
            <a:ext cx="770897" cy="512997"/>
          </a:xfrm>
          <a:prstGeom prst="rect">
            <a:avLst/>
          </a:prstGeom>
        </p:spPr>
      </p:pic>
      <p:sp>
        <p:nvSpPr>
          <p:cNvPr id="13" name="Right Arrow 12"/>
          <p:cNvSpPr/>
          <p:nvPr/>
        </p:nvSpPr>
        <p:spPr>
          <a:xfrm>
            <a:off x="2823657" y="5608670"/>
            <a:ext cx="866273" cy="4620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1798</a:t>
            </a:r>
            <a:endParaRPr lang="en-AU" dirty="0"/>
          </a:p>
        </p:txBody>
      </p:sp>
      <p:sp>
        <p:nvSpPr>
          <p:cNvPr id="14" name="Multiply 13"/>
          <p:cNvSpPr/>
          <p:nvPr/>
        </p:nvSpPr>
        <p:spPr>
          <a:xfrm>
            <a:off x="3628394" y="5473916"/>
            <a:ext cx="680829" cy="731520"/>
          </a:xfrm>
          <a:prstGeom prst="mathMultiply">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p:cNvPicPr>
            <a:picLocks noChangeAspect="1"/>
          </p:cNvPicPr>
          <p:nvPr/>
        </p:nvPicPr>
        <p:blipFill>
          <a:blip r:embed="rId6"/>
          <a:stretch>
            <a:fillRect/>
          </a:stretch>
        </p:blipFill>
        <p:spPr>
          <a:xfrm>
            <a:off x="4194013" y="2393387"/>
            <a:ext cx="785361" cy="522622"/>
          </a:xfrm>
          <a:prstGeom prst="rect">
            <a:avLst/>
          </a:prstGeom>
        </p:spPr>
      </p:pic>
      <p:sp>
        <p:nvSpPr>
          <p:cNvPr id="17" name="Right Arrow 16"/>
          <p:cNvSpPr/>
          <p:nvPr/>
        </p:nvSpPr>
        <p:spPr>
          <a:xfrm rot="5400000">
            <a:off x="4152977" y="3172770"/>
            <a:ext cx="866273" cy="4620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1853</a:t>
            </a:r>
            <a:endParaRPr lang="en-AU" dirty="0"/>
          </a:p>
        </p:txBody>
      </p:sp>
      <p:sp>
        <p:nvSpPr>
          <p:cNvPr id="18" name="Multiply 17"/>
          <p:cNvSpPr/>
          <p:nvPr/>
        </p:nvSpPr>
        <p:spPr>
          <a:xfrm>
            <a:off x="4293022" y="3682294"/>
            <a:ext cx="586181" cy="701382"/>
          </a:xfrm>
          <a:prstGeom prst="mathMultiply">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9" name="Picture 18"/>
          <p:cNvPicPr>
            <a:picLocks noChangeAspect="1"/>
          </p:cNvPicPr>
          <p:nvPr/>
        </p:nvPicPr>
        <p:blipFill>
          <a:blip r:embed="rId4"/>
          <a:stretch>
            <a:fillRect/>
          </a:stretch>
        </p:blipFill>
        <p:spPr>
          <a:xfrm>
            <a:off x="4461256" y="5939353"/>
            <a:ext cx="835894" cy="417947"/>
          </a:xfrm>
          <a:prstGeom prst="rect">
            <a:avLst/>
          </a:prstGeom>
        </p:spPr>
      </p:pic>
      <p:sp>
        <p:nvSpPr>
          <p:cNvPr id="20" name="Left Arrow 19"/>
          <p:cNvSpPr/>
          <p:nvPr/>
        </p:nvSpPr>
        <p:spPr>
          <a:xfrm rot="5400000">
            <a:off x="4472373" y="5233334"/>
            <a:ext cx="813659" cy="45238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1917</a:t>
            </a:r>
            <a:endParaRPr lang="en-AU" dirty="0"/>
          </a:p>
        </p:txBody>
      </p:sp>
      <p:sp>
        <p:nvSpPr>
          <p:cNvPr id="21" name="L-Shape 20"/>
          <p:cNvSpPr/>
          <p:nvPr/>
        </p:nvSpPr>
        <p:spPr>
          <a:xfrm rot="18641950">
            <a:off x="4646861" y="4455654"/>
            <a:ext cx="651263" cy="335544"/>
          </a:xfrm>
          <a:prstGeom prst="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TextBox 21"/>
          <p:cNvSpPr txBox="1"/>
          <p:nvPr/>
        </p:nvSpPr>
        <p:spPr>
          <a:xfrm>
            <a:off x="7632834" y="2654698"/>
            <a:ext cx="3801979" cy="2308324"/>
          </a:xfrm>
          <a:prstGeom prst="rect">
            <a:avLst/>
          </a:prstGeom>
          <a:noFill/>
        </p:spPr>
        <p:txBody>
          <a:bodyPr wrap="square" rtlCol="0">
            <a:spAutoFit/>
          </a:bodyPr>
          <a:lstStyle/>
          <a:p>
            <a:r>
              <a:rPr lang="en-AU" sz="3600" dirty="0"/>
              <a:t>B</a:t>
            </a:r>
            <a:r>
              <a:rPr lang="en-AU" sz="3600" dirty="0" smtClean="0"/>
              <a:t>ritain 1917:</a:t>
            </a:r>
          </a:p>
          <a:p>
            <a:pPr marL="285750" indent="-285750">
              <a:buFont typeface="Wingdings" panose="05000000000000000000" pitchFamily="2" charset="2"/>
              <a:buChar char="ü"/>
            </a:pPr>
            <a:r>
              <a:rPr lang="en-AU" sz="3600" dirty="0"/>
              <a:t>r</a:t>
            </a:r>
            <a:r>
              <a:rPr lang="en-AU" sz="3600" dirty="0" smtClean="0"/>
              <a:t>ight time</a:t>
            </a:r>
          </a:p>
          <a:p>
            <a:pPr marL="285750" indent="-285750">
              <a:buFont typeface="Wingdings" panose="05000000000000000000" pitchFamily="2" charset="2"/>
              <a:buChar char="ü"/>
            </a:pPr>
            <a:r>
              <a:rPr lang="en-AU" sz="3600" dirty="0"/>
              <a:t>r</a:t>
            </a:r>
            <a:r>
              <a:rPr lang="en-AU" sz="3600" dirty="0" smtClean="0"/>
              <a:t>ight people</a:t>
            </a:r>
          </a:p>
          <a:p>
            <a:pPr marL="285750" indent="-285750">
              <a:buFont typeface="Wingdings" panose="05000000000000000000" pitchFamily="2" charset="2"/>
              <a:buChar char="ü"/>
            </a:pPr>
            <a:r>
              <a:rPr lang="en-AU" sz="3600" dirty="0"/>
              <a:t>r</a:t>
            </a:r>
            <a:r>
              <a:rPr lang="en-AU" sz="3600" dirty="0" smtClean="0"/>
              <a:t>ight direction</a:t>
            </a:r>
            <a:endParaRPr lang="en-AU" sz="3600" dirty="0"/>
          </a:p>
        </p:txBody>
      </p:sp>
    </p:spTree>
    <p:extLst>
      <p:ext uri="{BB962C8B-B14F-4D97-AF65-F5344CB8AC3E}">
        <p14:creationId xmlns:p14="http://schemas.microsoft.com/office/powerpoint/2010/main" val="2364648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a:t>
            </a:r>
            <a:r>
              <a:rPr lang="en-AU" dirty="0" smtClean="0"/>
              <a:t>ixth </a:t>
            </a:r>
            <a:r>
              <a:rPr lang="en-AU" dirty="0"/>
              <a:t>V</a:t>
            </a:r>
            <a:r>
              <a:rPr lang="en-AU" dirty="0" smtClean="0"/>
              <a:t>ial (16v13-14) – Frog </a:t>
            </a:r>
            <a:r>
              <a:rPr lang="en-AU" dirty="0"/>
              <a:t>S</a:t>
            </a:r>
            <a:r>
              <a:rPr lang="en-AU" dirty="0" smtClean="0"/>
              <a:t>pirits</a:t>
            </a:r>
            <a:endParaRPr lang="en-AU" dirty="0"/>
          </a:p>
        </p:txBody>
      </p:sp>
      <p:sp>
        <p:nvSpPr>
          <p:cNvPr id="3" name="Content Placeholder 2"/>
          <p:cNvSpPr>
            <a:spLocks noGrp="1"/>
          </p:cNvSpPr>
          <p:nvPr>
            <p:ph sz="half" idx="1"/>
          </p:nvPr>
        </p:nvSpPr>
        <p:spPr/>
        <p:txBody>
          <a:bodyPr/>
          <a:lstStyle/>
          <a:p>
            <a:r>
              <a:rPr lang="en-AU" i="1" dirty="0" smtClean="0"/>
              <a:t>3 unclean spirits like frogs </a:t>
            </a:r>
            <a:r>
              <a:rPr lang="en-AU" dirty="0" smtClean="0"/>
              <a:t>= </a:t>
            </a:r>
            <a:r>
              <a:rPr lang="en-AU" dirty="0"/>
              <a:t>F</a:t>
            </a:r>
            <a:r>
              <a:rPr lang="en-AU" dirty="0" smtClean="0"/>
              <a:t>rench philosophies</a:t>
            </a:r>
          </a:p>
          <a:p>
            <a:r>
              <a:rPr lang="en-AU" i="1" dirty="0"/>
              <a:t>c</a:t>
            </a:r>
            <a:r>
              <a:rPr lang="en-AU" i="1" dirty="0" smtClean="0"/>
              <a:t>oming from mouth </a:t>
            </a:r>
            <a:r>
              <a:rPr lang="en-AU" dirty="0" smtClean="0"/>
              <a:t>= expressions of policy/doctrine</a:t>
            </a:r>
          </a:p>
          <a:p>
            <a:r>
              <a:rPr lang="en-AU" dirty="0" smtClean="0"/>
              <a:t>Dragon</a:t>
            </a:r>
          </a:p>
          <a:p>
            <a:r>
              <a:rPr lang="en-AU" dirty="0" smtClean="0"/>
              <a:t>Beast</a:t>
            </a:r>
          </a:p>
          <a:p>
            <a:r>
              <a:rPr lang="en-AU" dirty="0" smtClean="0"/>
              <a:t>False prophet</a:t>
            </a:r>
            <a:endParaRPr lang="en-AU" dirty="0"/>
          </a:p>
        </p:txBody>
      </p:sp>
      <p:pic>
        <p:nvPicPr>
          <p:cNvPr id="5" name="Content Placeholder 4"/>
          <p:cNvPicPr>
            <a:picLocks noGrp="1" noChangeAspect="1"/>
          </p:cNvPicPr>
          <p:nvPr>
            <p:ph sz="half" idx="2"/>
          </p:nvPr>
        </p:nvPicPr>
        <p:blipFill>
          <a:blip r:embed="rId3"/>
          <a:stretch>
            <a:fillRect/>
          </a:stretch>
        </p:blipFill>
        <p:spPr>
          <a:xfrm>
            <a:off x="6006306" y="2717006"/>
            <a:ext cx="3876675" cy="2838450"/>
          </a:xfrm>
        </p:spPr>
      </p:pic>
      <p:pic>
        <p:nvPicPr>
          <p:cNvPr id="6" name="Content Placeholder 4"/>
          <p:cNvPicPr>
            <a:picLocks noChangeAspect="1"/>
          </p:cNvPicPr>
          <p:nvPr/>
        </p:nvPicPr>
        <p:blipFill rotWithShape="1">
          <a:blip r:embed="rId4">
            <a:extLst>
              <a:ext uri="{BEBA8EAE-BF5A-486C-A8C5-ECC9F3942E4B}">
                <a14:imgProps xmlns:a14="http://schemas.microsoft.com/office/drawing/2010/main">
                  <a14:imgLayer r:embed="rId5">
                    <a14:imgEffect>
                      <a14:backgroundRemoval t="34100" b="84800" l="450" r="89805">
                        <a14:foregroundMark x1="43178" y1="50900" x2="43178" y2="50900"/>
                        <a14:foregroundMark x1="41379" y1="47200" x2="41379" y2="47200"/>
                        <a14:foregroundMark x1="36282" y1="54300" x2="36282" y2="54300"/>
                        <a14:foregroundMark x1="35082" y1="50400" x2="35082" y2="50400"/>
                        <a14:foregroundMark x1="50975" y1="62200" x2="50975" y2="62200"/>
                        <a14:foregroundMark x1="49925" y1="69100" x2="49925" y2="69100"/>
                        <a14:foregroundMark x1="53223" y1="77200" x2="53223" y2="77200"/>
                        <a14:foregroundMark x1="51424" y1="66600" x2="51424" y2="66600"/>
                        <a14:foregroundMark x1="50225" y1="79100" x2="50225" y2="79100"/>
                        <a14:foregroundMark x1="45427" y1="53800" x2="45427" y2="53800"/>
                        <a14:foregroundMark x1="39580" y1="54300" x2="39580" y2="54300"/>
                        <a14:foregroundMark x1="38381" y1="50100" x2="38381" y2="50100"/>
                        <a14:foregroundMark x1="45877" y1="51400" x2="45877" y2="51400"/>
                        <a14:foregroundMark x1="50975" y1="82600" x2="50975" y2="82600"/>
                        <a14:foregroundMark x1="50975" y1="80600" x2="50975" y2="80600"/>
                        <a14:foregroundMark x1="51724" y1="73500" x2="51724" y2="73500"/>
                        <a14:foregroundMark x1="45427" y1="49600" x2="45427" y2="49600"/>
                        <a14:backgroundMark x1="12594" y1="60700" x2="12594" y2="60700"/>
                        <a14:backgroundMark x1="77511" y1="56800" x2="77511" y2="56800"/>
                      </a14:backgroundRemoval>
                    </a14:imgEffect>
                  </a14:imgLayer>
                </a14:imgProps>
              </a:ext>
            </a:extLst>
          </a:blip>
          <a:srcRect t="30942" b="12254"/>
          <a:stretch/>
        </p:blipFill>
        <p:spPr>
          <a:xfrm>
            <a:off x="6006306" y="1743185"/>
            <a:ext cx="3557340" cy="3029552"/>
          </a:xfrm>
          <a:prstGeom prst="rect">
            <a:avLst/>
          </a:prstGeom>
        </p:spPr>
      </p:pic>
    </p:spTree>
    <p:extLst>
      <p:ext uri="{BB962C8B-B14F-4D97-AF65-F5344CB8AC3E}">
        <p14:creationId xmlns:p14="http://schemas.microsoft.com/office/powerpoint/2010/main" val="465855426"/>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3879</TotalTime>
  <Words>4690</Words>
  <Application>Microsoft Office PowerPoint</Application>
  <PresentationFormat>Custom</PresentationFormat>
  <Paragraphs>334</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Berlin</vt:lpstr>
      <vt:lpstr>the vials</vt:lpstr>
      <vt:lpstr>Europe in 1789</vt:lpstr>
      <vt:lpstr>Spain &amp; Portugal in 1789</vt:lpstr>
      <vt:lpstr>The Holy Roman Empire</vt:lpstr>
      <vt:lpstr>The Holy Roman Empire</vt:lpstr>
      <vt:lpstr>The Holy Roman Empire</vt:lpstr>
      <vt:lpstr>Papal States – AD 756</vt:lpstr>
      <vt:lpstr>The Ottoman Empire</vt:lpstr>
      <vt:lpstr>France - 1789</vt:lpstr>
      <vt:lpstr>Rev 11:13 – A Great Earthquake 1789</vt:lpstr>
      <vt:lpstr>Revelation 15:5</vt:lpstr>
      <vt:lpstr>Revelation 16:1</vt:lpstr>
      <vt:lpstr>Why Judgements ?</vt:lpstr>
      <vt:lpstr>First Vial (16v2) – the Earth</vt:lpstr>
      <vt:lpstr>First Vial (16v2) – the Earth</vt:lpstr>
      <vt:lpstr>Second Vial (16v3) - the Sea</vt:lpstr>
      <vt:lpstr>Second Vial (16v3) - the Sea</vt:lpstr>
      <vt:lpstr>Second Vial (16v3) – the Sea</vt:lpstr>
      <vt:lpstr>Third Vial (16v4-7) – Rivers &amp; Fountains</vt:lpstr>
      <vt:lpstr>Third Vial (16v4-7) – 1st Italian Campaign</vt:lpstr>
      <vt:lpstr>Fourth Vial (16v8-9) – the Sun</vt:lpstr>
      <vt:lpstr>Fourth Vial (16v8-9) – the Sun</vt:lpstr>
      <vt:lpstr>Fourth Vial (16v8-9) – the Sun</vt:lpstr>
      <vt:lpstr>Fifth Vial (16v10-11) – Seat of Beast</vt:lpstr>
      <vt:lpstr>Fifth Vial (16v10-11) – Seat of Beast</vt:lpstr>
      <vt:lpstr>Europe in 1789</vt:lpstr>
      <vt:lpstr>Europe in 1815</vt:lpstr>
      <vt:lpstr>Perhaps the final significance of the quarter –century of turmoil is that too much history happened in too short a time</vt:lpstr>
      <vt:lpstr>Sixth Vial (16v12) - River Euphrates</vt:lpstr>
      <vt:lpstr>Sixth Vial (16v12) - River Euphrates</vt:lpstr>
      <vt:lpstr>Sixth Vial (16v13-14) – Frog Spirits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vials</dc:title>
  <dc:creator>Sam Mansfield</dc:creator>
  <cp:lastModifiedBy>Sam Mansfield</cp:lastModifiedBy>
  <cp:revision>105</cp:revision>
  <cp:lastPrinted>2016-02-10T02:03:36Z</cp:lastPrinted>
  <dcterms:created xsi:type="dcterms:W3CDTF">2016-01-27T22:45:58Z</dcterms:created>
  <dcterms:modified xsi:type="dcterms:W3CDTF">2016-02-10T06:14:50Z</dcterms:modified>
</cp:coreProperties>
</file>