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sldIdLst>
    <p:sldId id="257" r:id="rId3"/>
    <p:sldId id="336" r:id="rId4"/>
    <p:sldId id="337" r:id="rId5"/>
    <p:sldId id="332" r:id="rId6"/>
    <p:sldId id="333" r:id="rId7"/>
    <p:sldId id="334" r:id="rId8"/>
    <p:sldId id="324" r:id="rId9"/>
    <p:sldId id="325" r:id="rId10"/>
    <p:sldId id="353" r:id="rId11"/>
    <p:sldId id="354" r:id="rId12"/>
    <p:sldId id="314" r:id="rId13"/>
    <p:sldId id="349" r:id="rId14"/>
    <p:sldId id="316" r:id="rId15"/>
    <p:sldId id="339" r:id="rId16"/>
    <p:sldId id="318" r:id="rId17"/>
    <p:sldId id="326" r:id="rId18"/>
    <p:sldId id="341" r:id="rId19"/>
    <p:sldId id="329" r:id="rId20"/>
    <p:sldId id="331" r:id="rId21"/>
    <p:sldId id="315" r:id="rId22"/>
    <p:sldId id="335" r:id="rId23"/>
    <p:sldId id="317" r:id="rId2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00FFFF"/>
    <a:srgbClr val="FFFF00"/>
    <a:srgbClr val="FFFF66"/>
    <a:srgbClr val="FF9933"/>
    <a:srgbClr val="66FF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20515" autoAdjust="0"/>
    <p:restoredTop sz="94660"/>
  </p:normalViewPr>
  <p:slideViewPr>
    <p:cSldViewPr>
      <p:cViewPr varScale="1">
        <p:scale>
          <a:sx n="69" d="100"/>
          <a:sy n="69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0" y="6237312"/>
            <a:ext cx="5148064" cy="6206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SzTx/>
              <a:buFont typeface="Wingdings" pitchFamily="2" charset="2"/>
              <a:buChar char="v"/>
              <a:defRPr sz="32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65910"/>
            <a:ext cx="4695825" cy="364794"/>
          </a:xfrm>
        </p:spPr>
        <p:txBody>
          <a:bodyPr/>
          <a:lstStyle>
            <a:lvl1pPr algn="l">
              <a:defRPr sz="2800" b="1" smtClean="0">
                <a:solidFill>
                  <a:srgbClr val="FF9900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AU" dirty="0" smtClean="0"/>
              <a:t>Blessed with faithful Abraham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175F1-9144-4B38-AB18-B8A92664452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32E05-4541-4999-B83C-DF82D99918D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0" y="6309320"/>
            <a:ext cx="5436096" cy="54868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b="1"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453336"/>
            <a:ext cx="4932040" cy="404664"/>
          </a:xfrm>
        </p:spPr>
        <p:txBody>
          <a:bodyPr/>
          <a:lstStyle>
            <a:lvl1pPr algn="l">
              <a:defRPr sz="2800" b="1">
                <a:solidFill>
                  <a:srgbClr val="FF9900"/>
                </a:solidFill>
                <a:latin typeface="Monotype Corsiva" pitchFamily="66" charset="0"/>
              </a:defRPr>
            </a:lvl1pPr>
          </a:lstStyle>
          <a:p>
            <a:r>
              <a:rPr lang="en-AU" dirty="0"/>
              <a:t>Blessed with  faithful Abraham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6F177-0970-4C61-9D5A-807311FCA755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2A960-7402-416A-BC5A-FD3CE9C00ACD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EF985-8E18-4338-A5A6-327539547ED1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7B1E4-9073-4677-8CED-C14F67F4329F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81E8C-6465-4A62-AD94-1B79704A43AB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A5E96-46EE-4D9F-937B-2B29E06A9A3E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AB36A-E264-4260-BBA4-9941E97B65C7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151FC-BB84-447F-BDE2-874D7279306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709A1-3233-4E9C-9CFF-B83B4EC23012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E8243-A414-44FA-8695-00BB3CB86EFC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64EB6-538F-438A-8B90-6F8B62C95C79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09EDE-1D71-41D3-A2B6-721FFD1CD9D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E05B-E219-4120-84EE-8D19FF1DCD7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CEC7-94F2-4122-8C72-408BE2BD83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97EB5-2C0A-493B-ACEB-D9FBFA0B4B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60ABB-2B9B-4B16-BF83-8AE1FE80965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058E-F17D-4613-9BB0-51FFAE0DF4B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B528D-2039-4F7F-BC92-1D4B5E72DF7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9869B1A-C90C-49D7-8F87-6A2EDADEF7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smtClean="0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smtClean="0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7DF720-96F3-4CAC-BCC5-C68C698E8D39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25626"/>
            <a:ext cx="4695825" cy="404664"/>
          </a:xfrm>
          <a:noFill/>
        </p:spPr>
        <p:txBody>
          <a:bodyPr/>
          <a:lstStyle/>
          <a:p>
            <a:r>
              <a:rPr lang="en-AU" dirty="0" smtClean="0"/>
              <a:t>Blessed with faithful Abraham</a:t>
            </a:r>
            <a:endParaRPr lang="en-A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225" y="730820"/>
            <a:ext cx="8713788" cy="2770188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AU" sz="80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“Blessed with faithful Abraham”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8313" y="3318222"/>
            <a:ext cx="8280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latin typeface="Arial Black" pitchFamily="34" charset="0"/>
              </a:rPr>
              <a:t>Study 1 – </a:t>
            </a:r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“</a:t>
            </a:r>
            <a:r>
              <a:rPr lang="en-AU" sz="5400" dirty="0" smtClean="0">
                <a:solidFill>
                  <a:srgbClr val="FFFF00"/>
                </a:solidFill>
                <a:latin typeface="Arial Black" pitchFamily="34" charset="0"/>
              </a:rPr>
              <a:t>Exceeding great and precious promises</a:t>
            </a:r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”</a:t>
            </a:r>
            <a:endParaRPr lang="en-AU" sz="5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Who are the families?</a:t>
            </a:r>
            <a:endParaRPr lang="en-AU" sz="44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421" y="6439481"/>
            <a:ext cx="4372564" cy="40466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Blessed with faithful Abraham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797805"/>
            <a:ext cx="8785100" cy="5616699"/>
          </a:xfrm>
        </p:spPr>
        <p:txBody>
          <a:bodyPr/>
          <a:lstStyle/>
          <a:p>
            <a:pPr marL="444500" indent="-44450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00FF00"/>
                </a:solidFill>
                <a:cs typeface="Arial" charset="0"/>
              </a:rPr>
              <a:t>“families”</a:t>
            </a:r>
            <a:r>
              <a:rPr lang="en-US" sz="3000" dirty="0">
                <a:cs typeface="Arial" charset="0"/>
              </a:rPr>
              <a:t> -</a:t>
            </a:r>
            <a:r>
              <a:rPr lang="en-US" sz="3000" i="1" dirty="0">
                <a:cs typeface="Arial" charset="0"/>
              </a:rPr>
              <a:t> </a:t>
            </a:r>
            <a:r>
              <a:rPr lang="en-US" sz="3000" i="1" dirty="0" err="1">
                <a:cs typeface="Arial" charset="0"/>
              </a:rPr>
              <a:t>mishpachah</a:t>
            </a:r>
            <a:r>
              <a:rPr lang="en-US" sz="3000" dirty="0">
                <a:cs typeface="Arial" charset="0"/>
              </a:rPr>
              <a:t> - </a:t>
            </a:r>
            <a:r>
              <a:rPr lang="en-US" sz="3000" dirty="0"/>
              <a:t>clan, family, tribe, kind; hence people or nation.</a:t>
            </a:r>
          </a:p>
          <a:p>
            <a:pPr marL="444500" indent="-44450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First occ. – </a:t>
            </a:r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8:19 </a:t>
            </a:r>
            <a:r>
              <a:rPr lang="en-US" sz="3000" dirty="0"/>
              <a:t>– </a:t>
            </a:r>
            <a:r>
              <a:rPr lang="en-US" sz="3000" dirty="0">
                <a:solidFill>
                  <a:srgbClr val="00FF00"/>
                </a:solidFill>
              </a:rPr>
              <a:t>“kinds</a:t>
            </a:r>
            <a:r>
              <a:rPr lang="en-US" sz="3000" dirty="0" smtClean="0">
                <a:solidFill>
                  <a:srgbClr val="00FF00"/>
                </a:solidFill>
              </a:rPr>
              <a:t>”.</a:t>
            </a:r>
            <a:endParaRPr lang="en-US" sz="3000" dirty="0">
              <a:solidFill>
                <a:srgbClr val="00FF00"/>
              </a:solidFill>
            </a:endParaRPr>
          </a:p>
          <a:p>
            <a:pPr marL="444500" indent="-44450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/>
              <a:t>Next 5 </a:t>
            </a:r>
            <a:r>
              <a:rPr lang="en-US" sz="3000" dirty="0" err="1"/>
              <a:t>occs</a:t>
            </a:r>
            <a:r>
              <a:rPr lang="en-US" sz="3000" dirty="0"/>
              <a:t>. rendered </a:t>
            </a:r>
            <a:r>
              <a:rPr lang="en-US" sz="3000" dirty="0">
                <a:solidFill>
                  <a:srgbClr val="00FF00"/>
                </a:solidFill>
              </a:rPr>
              <a:t>“families”</a:t>
            </a:r>
            <a:r>
              <a:rPr lang="en-US" sz="3000" dirty="0"/>
              <a:t> –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10:5,18, 20,31,32</a:t>
            </a:r>
            <a:r>
              <a:rPr lang="en-US" sz="3000" dirty="0"/>
              <a:t>.</a:t>
            </a:r>
          </a:p>
          <a:p>
            <a:pPr marL="444500" indent="-44450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7</a:t>
            </a:r>
            <a:r>
              <a:rPr lang="en-US" sz="3000" baseline="300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th</a:t>
            </a: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 occ. </a:t>
            </a:r>
            <a:r>
              <a:rPr lang="en-US" sz="3000" dirty="0"/>
              <a:t>–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12:3 </a:t>
            </a:r>
            <a:r>
              <a:rPr lang="en-US" sz="3000" dirty="0"/>
              <a:t>– </a:t>
            </a:r>
            <a:r>
              <a:rPr lang="en-US" sz="3000" dirty="0">
                <a:latin typeface="Bookman Old Style" pitchFamily="18" charset="0"/>
              </a:rPr>
              <a:t>“…in thee shall </a:t>
            </a:r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66CC"/>
                </a:solidFill>
                <a:latin typeface="Bookman Old Style" pitchFamily="18" charset="0"/>
              </a:rPr>
              <a:t>all</a:t>
            </a:r>
            <a:r>
              <a:rPr lang="en-US" sz="3000" dirty="0">
                <a:ln w="19050">
                  <a:solidFill>
                    <a:schemeClr val="tx1"/>
                  </a:solidFill>
                </a:ln>
                <a:latin typeface="Bookman Old Style" pitchFamily="18" charset="0"/>
              </a:rPr>
              <a:t> </a:t>
            </a:r>
            <a:r>
              <a:rPr lang="en-US" sz="3000" dirty="0">
                <a:solidFill>
                  <a:srgbClr val="00FF00"/>
                </a:solidFill>
                <a:latin typeface="Bookman Old Style" pitchFamily="18" charset="0"/>
              </a:rPr>
              <a:t>families</a:t>
            </a:r>
            <a:r>
              <a:rPr lang="en-US" sz="3000" dirty="0">
                <a:latin typeface="Bookman Old Style" pitchFamily="18" charset="0"/>
              </a:rPr>
              <a:t> of the earth be </a:t>
            </a:r>
            <a:r>
              <a:rPr lang="en-US" sz="3000" dirty="0">
                <a:solidFill>
                  <a:srgbClr val="FFFF00"/>
                </a:solidFill>
                <a:latin typeface="Bookman Old Style" pitchFamily="18" charset="0"/>
              </a:rPr>
              <a:t>blessed</a:t>
            </a:r>
            <a:r>
              <a:rPr lang="en-US" sz="3000" dirty="0">
                <a:latin typeface="Bookman Old Style" pitchFamily="18" charset="0"/>
              </a:rPr>
              <a:t>.”</a:t>
            </a:r>
          </a:p>
          <a:p>
            <a:pPr marL="444500" indent="-44450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000" dirty="0" smtClean="0">
                <a:solidFill>
                  <a:srgbClr val="FFFF00"/>
                </a:solidFill>
              </a:rPr>
              <a:t>“</a:t>
            </a:r>
            <a:r>
              <a:rPr lang="en-US" sz="3000" dirty="0">
                <a:solidFill>
                  <a:srgbClr val="FFFF00"/>
                </a:solidFill>
              </a:rPr>
              <a:t>blessed”</a:t>
            </a:r>
            <a:r>
              <a:rPr lang="en-US" sz="3000" dirty="0"/>
              <a:t> – </a:t>
            </a:r>
            <a:r>
              <a:rPr lang="en-US" sz="3000" i="1" dirty="0" err="1"/>
              <a:t>barak</a:t>
            </a:r>
            <a:r>
              <a:rPr lang="en-US" sz="3000" dirty="0"/>
              <a:t> – The </a:t>
            </a: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7</a:t>
            </a:r>
            <a:r>
              <a:rPr lang="en-US" sz="3000" baseline="300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th</a:t>
            </a: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 occ. </a:t>
            </a:r>
            <a:r>
              <a:rPr lang="en-US" sz="3000" dirty="0"/>
              <a:t>in O.T. is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12:2 </a:t>
            </a:r>
            <a:r>
              <a:rPr lang="en-US" sz="3000" dirty="0"/>
              <a:t>– </a:t>
            </a:r>
            <a:r>
              <a:rPr lang="en-US" sz="3000" dirty="0">
                <a:latin typeface="Bookman Old Style" pitchFamily="18" charset="0"/>
              </a:rPr>
              <a:t>“I will </a:t>
            </a:r>
            <a:r>
              <a:rPr lang="en-US" sz="3000" dirty="0">
                <a:solidFill>
                  <a:srgbClr val="FFFF00"/>
                </a:solidFill>
                <a:latin typeface="Bookman Old Style" pitchFamily="18" charset="0"/>
              </a:rPr>
              <a:t>bless</a:t>
            </a:r>
            <a:r>
              <a:rPr lang="en-US" sz="3000" dirty="0">
                <a:latin typeface="Bookman Old Style" pitchFamily="18" charset="0"/>
              </a:rPr>
              <a:t> thee” </a:t>
            </a:r>
            <a:r>
              <a:rPr lang="en-US" sz="3000" dirty="0"/>
              <a:t>– The </a:t>
            </a: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10</a:t>
            </a:r>
            <a:r>
              <a:rPr lang="en-US" sz="3000" baseline="30000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th</a:t>
            </a:r>
            <a:r>
              <a:rPr lang="en-US" sz="3000" dirty="0"/>
              <a:t> (= </a:t>
            </a: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all</a:t>
            </a:r>
            <a:r>
              <a:rPr lang="en-US" sz="3000" dirty="0"/>
              <a:t>) is</a:t>
            </a:r>
            <a:r>
              <a:rPr lang="en-US" sz="3000" dirty="0" smtClean="0"/>
              <a:t>…</a:t>
            </a:r>
          </a:p>
          <a:p>
            <a:pPr marL="444500" indent="-444500">
              <a:spcBef>
                <a:spcPts val="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dirty="0" smtClean="0"/>
              <a:t>The Abrahamic Covenant will </a:t>
            </a:r>
            <a:r>
              <a:rPr lang="en-AU" sz="3000" dirty="0" smtClean="0"/>
              <a:t>ultimately </a:t>
            </a:r>
            <a:r>
              <a:rPr lang="en-AU" sz="3000" dirty="0" smtClean="0"/>
              <a:t>bring </a:t>
            </a:r>
            <a:r>
              <a:rPr lang="en-AU" sz="3000" dirty="0" smtClean="0"/>
              <a:t>a </a:t>
            </a:r>
            <a:r>
              <a:rPr lang="en-AU" sz="3000" dirty="0" smtClean="0">
                <a:solidFill>
                  <a:srgbClr val="FFFF00"/>
                </a:solidFill>
              </a:rPr>
              <a:t>blessing</a:t>
            </a:r>
            <a:r>
              <a:rPr lang="en-AU" sz="3000" dirty="0" smtClean="0"/>
              <a:t> to people of </a:t>
            </a:r>
            <a:r>
              <a:rPr lang="en-AU" sz="3000" dirty="0" smtClean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</a:rPr>
              <a:t>all</a:t>
            </a:r>
            <a:r>
              <a:rPr lang="en-AU" sz="3000" dirty="0" smtClean="0"/>
              <a:t> nations.</a:t>
            </a:r>
            <a:endParaRPr lang="en-US" sz="3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3836839"/>
            <a:ext cx="6768752" cy="1453246"/>
            <a:chOff x="2123728" y="3906114"/>
            <a:chExt cx="6553571" cy="1453246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123728" y="5326185"/>
              <a:ext cx="6539716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8639199" y="3906114"/>
              <a:ext cx="0" cy="145324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7143485" y="3933825"/>
              <a:ext cx="153381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What does it mean to be blessed with faithful Abraham?</a:t>
            </a:r>
            <a:endParaRPr lang="en-AU" sz="4400" dirty="0" smtClean="0">
              <a:solidFill>
                <a:srgbClr val="FF00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448" y="1343501"/>
            <a:ext cx="8923048" cy="5040560"/>
          </a:xfrm>
        </p:spPr>
        <p:txBody>
          <a:bodyPr/>
          <a:lstStyle/>
          <a:p>
            <a:pPr marL="533400" indent="-533400" eaLnBrk="1" hangingPunct="1">
              <a:lnSpc>
                <a:spcPct val="95000"/>
              </a:lnSpc>
              <a:spcAft>
                <a:spcPts val="600"/>
              </a:spcAft>
            </a:pP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12:2-3 </a:t>
            </a:r>
            <a:r>
              <a:rPr lang="en-AU" dirty="0" smtClean="0"/>
              <a:t>– </a:t>
            </a:r>
            <a:r>
              <a:rPr lang="en-AU" dirty="0" smtClean="0">
                <a:solidFill>
                  <a:srgbClr val="00FF00"/>
                </a:solidFill>
              </a:rPr>
              <a:t>“blessed” </a:t>
            </a:r>
            <a:r>
              <a:rPr lang="en-AU" dirty="0" smtClean="0"/>
              <a:t>– </a:t>
            </a:r>
            <a:r>
              <a:rPr lang="en-AU" i="1" dirty="0" err="1" smtClean="0"/>
              <a:t>barak</a:t>
            </a:r>
            <a:r>
              <a:rPr lang="en-AU" i="1" dirty="0" smtClean="0"/>
              <a:t> </a:t>
            </a:r>
            <a:r>
              <a:rPr lang="en-AU" dirty="0" smtClean="0"/>
              <a:t>– occurs 4 times in this promise. 4 is the number of ‘righteousness’.</a:t>
            </a:r>
          </a:p>
          <a:p>
            <a:pPr marL="533400" indent="-533400" eaLnBrk="1" hangingPunct="1">
              <a:lnSpc>
                <a:spcPct val="95000"/>
              </a:lnSpc>
              <a:spcAft>
                <a:spcPts val="600"/>
              </a:spcAft>
            </a:pP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Acts 3:25-26 </a:t>
            </a:r>
            <a:r>
              <a:rPr lang="en-AU" dirty="0" smtClean="0"/>
              <a:t>– </a:t>
            </a:r>
            <a:r>
              <a:rPr lang="en-AU" dirty="0" smtClean="0">
                <a:latin typeface="Bookman Old Style" pitchFamily="18" charset="0"/>
              </a:rPr>
              <a:t>“...</a:t>
            </a:r>
            <a:r>
              <a:rPr lang="en-US" dirty="0" smtClean="0">
                <a:latin typeface="Bookman Old Style" pitchFamily="18" charset="0"/>
              </a:rPr>
              <a:t>to bless you, when ye are turning away, each one, from your </a:t>
            </a:r>
            <a:r>
              <a:rPr lang="en-US" dirty="0" err="1" smtClean="0">
                <a:solidFill>
                  <a:srgbClr val="FFFF00"/>
                </a:solidFill>
                <a:latin typeface="Bookman Old Style" pitchFamily="18" charset="0"/>
              </a:rPr>
              <a:t>wickednesses</a:t>
            </a:r>
            <a:r>
              <a:rPr lang="en-US" dirty="0" smtClean="0">
                <a:latin typeface="Bookman Old Style" pitchFamily="18" charset="0"/>
              </a:rPr>
              <a:t>.” </a:t>
            </a:r>
            <a:r>
              <a:rPr lang="en-US" dirty="0" smtClean="0"/>
              <a:t>(</a:t>
            </a:r>
            <a:r>
              <a:rPr lang="en-US" i="1" dirty="0" err="1" smtClean="0">
                <a:solidFill>
                  <a:srgbClr val="FFFF00"/>
                </a:solidFill>
              </a:rPr>
              <a:t>poneria</a:t>
            </a:r>
            <a:r>
              <a:rPr lang="en-US" dirty="0" smtClean="0"/>
              <a:t> –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7 </a:t>
            </a:r>
            <a:r>
              <a:rPr lang="en-US" dirty="0" err="1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occs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. </a:t>
            </a:r>
            <a:r>
              <a:rPr lang="en-US" dirty="0" smtClean="0"/>
              <a:t>N.T.)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AU" dirty="0" smtClean="0">
                <a:solidFill>
                  <a:srgbClr val="00FF00"/>
                </a:solidFill>
              </a:rPr>
              <a:t>“iniquities” </a:t>
            </a:r>
            <a:r>
              <a:rPr lang="en-AU" dirty="0" smtClean="0"/>
              <a:t>– </a:t>
            </a:r>
            <a:r>
              <a:rPr lang="en-AU" i="1" dirty="0" err="1" smtClean="0"/>
              <a:t>poneria</a:t>
            </a:r>
            <a:r>
              <a:rPr lang="en-AU" dirty="0" smtClean="0"/>
              <a:t> - </a:t>
            </a:r>
            <a:r>
              <a:rPr lang="en-US" dirty="0" smtClean="0"/>
              <a:t>depravity, iniquity, wickedness, evil purposes and desires.</a:t>
            </a:r>
          </a:p>
          <a:p>
            <a:pPr>
              <a:lnSpc>
                <a:spcPct val="95000"/>
              </a:lnSpc>
              <a:spcAft>
                <a:spcPts val="600"/>
              </a:spcAft>
            </a:pP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Gal</a:t>
            </a: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 3:8</a:t>
            </a:r>
            <a:r>
              <a:rPr lang="en-AU" dirty="0" smtClean="0"/>
              <a:t> </a:t>
            </a:r>
            <a:r>
              <a:rPr lang="en-AU" dirty="0" smtClean="0"/>
              <a:t>– </a:t>
            </a:r>
            <a:r>
              <a:rPr lang="en-AU" dirty="0" smtClean="0">
                <a:solidFill>
                  <a:srgbClr val="00FF00"/>
                </a:solidFill>
              </a:rPr>
              <a:t>“justify” </a:t>
            </a:r>
            <a:r>
              <a:rPr lang="en-AU" dirty="0" smtClean="0"/>
              <a:t>– </a:t>
            </a:r>
            <a:r>
              <a:rPr lang="en-AU" i="1" dirty="0" err="1" smtClean="0"/>
              <a:t>dikaioo</a:t>
            </a:r>
            <a:r>
              <a:rPr lang="en-AU" dirty="0" smtClean="0"/>
              <a:t> – to declare or render righteous.</a:t>
            </a:r>
            <a:endParaRPr lang="en-US" dirty="0" smtClean="0"/>
          </a:p>
          <a:p>
            <a:pPr marL="533400" indent="-533400" eaLnBrk="1" hangingPunct="1">
              <a:lnSpc>
                <a:spcPct val="95000"/>
              </a:lnSpc>
              <a:spcAft>
                <a:spcPts val="600"/>
              </a:spcAft>
            </a:pPr>
            <a:endParaRPr lang="en-AU" dirty="0" smtClean="0"/>
          </a:p>
          <a:p>
            <a:pPr marL="533400" indent="-533400" eaLnBrk="1" hangingPunct="1">
              <a:lnSpc>
                <a:spcPct val="95000"/>
              </a:lnSpc>
              <a:spcAft>
                <a:spcPts val="600"/>
              </a:spcAft>
            </a:pPr>
            <a:endParaRPr lang="en-AU" dirty="0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25626"/>
            <a:ext cx="4695825" cy="404664"/>
          </a:xfrm>
          <a:noFill/>
        </p:spPr>
        <p:txBody>
          <a:bodyPr/>
          <a:lstStyle/>
          <a:p>
            <a:r>
              <a:rPr lang="en-AU" dirty="0" smtClean="0"/>
              <a:t>Blessed with faithful Abraham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2008"/>
            <a:ext cx="9144000" cy="134076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sz="4800" b="1" dirty="0" smtClean="0">
                <a:solidFill>
                  <a:srgbClr val="FFFF66"/>
                </a:solidFill>
              </a:rPr>
              <a:t>Justified by faith</a:t>
            </a:r>
            <a:r>
              <a:rPr lang="en-AU" sz="4400" dirty="0"/>
              <a:t/>
            </a:r>
            <a:br>
              <a:rPr lang="en-AU" sz="4400" dirty="0"/>
            </a:br>
            <a:r>
              <a:rPr lang="en-AU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Hebrews 11:1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29063"/>
            <a:ext cx="6194425" cy="1654175"/>
          </a:xfrm>
        </p:spPr>
        <p:txBody>
          <a:bodyPr/>
          <a:lstStyle/>
          <a:p>
            <a:pPr algn="just"/>
            <a:endParaRPr lang="en-AU">
              <a:solidFill>
                <a:srgbClr val="FF99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endParaRPr lang="en-AU" sz="28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9388" y="1278945"/>
            <a:ext cx="8785225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AU" sz="2800" b="1" dirty="0" smtClean="0">
                <a:solidFill>
                  <a:srgbClr val="00FF00"/>
                </a:solidFill>
              </a:rPr>
              <a:t>“</a:t>
            </a:r>
            <a:r>
              <a:rPr lang="en-AU" sz="2800" b="1" u="sng" dirty="0" smtClean="0">
                <a:solidFill>
                  <a:srgbClr val="00FF00"/>
                </a:solidFill>
              </a:rPr>
              <a:t>substance</a:t>
            </a:r>
            <a:r>
              <a:rPr lang="en-AU" sz="2800" b="1" dirty="0" smtClean="0">
                <a:solidFill>
                  <a:srgbClr val="00FF00"/>
                </a:solidFill>
              </a:rPr>
              <a:t>”</a:t>
            </a:r>
            <a:r>
              <a:rPr lang="en-AU" sz="2800" b="1" dirty="0" smtClean="0"/>
              <a:t> </a:t>
            </a:r>
            <a:r>
              <a:rPr lang="en-AU" sz="2800" b="1" dirty="0"/>
              <a:t>– </a:t>
            </a:r>
            <a:r>
              <a:rPr lang="en-AU" sz="2800" b="1" i="1" dirty="0" err="1"/>
              <a:t>hupostasis</a:t>
            </a:r>
            <a:r>
              <a:rPr lang="en-AU" sz="2800" b="1" dirty="0"/>
              <a:t> - a setting under, support, foundation, confidence. </a:t>
            </a:r>
            <a:r>
              <a:rPr lang="en-A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Bro. Thomas </a:t>
            </a:r>
            <a:r>
              <a:rPr lang="en-AU" sz="2800" b="1" dirty="0"/>
              <a:t>translates </a:t>
            </a:r>
            <a:r>
              <a:rPr lang="en-AU" sz="2800" b="1" dirty="0" smtClean="0"/>
              <a:t>–</a:t>
            </a:r>
            <a:r>
              <a:rPr lang="en-AU" sz="2800" b="1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 “Faith </a:t>
            </a:r>
            <a:r>
              <a:rPr lang="en-AU" sz="2800" b="1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is the confident anticipation of things hoped for, a full persuasion of things not </a:t>
            </a:r>
            <a:r>
              <a:rPr lang="en-AU" sz="2800" b="1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seen”</a:t>
            </a:r>
            <a:r>
              <a:rPr lang="en-AU" sz="2800" b="1" dirty="0" smtClean="0"/>
              <a:t>. </a:t>
            </a:r>
            <a:r>
              <a:rPr lang="en-A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R.V. </a:t>
            </a:r>
            <a:r>
              <a:rPr lang="en-AU" sz="2800" b="1" dirty="0" smtClean="0">
                <a:solidFill>
                  <a:srgbClr val="CCFF99"/>
                </a:solidFill>
              </a:rPr>
              <a:t>– </a:t>
            </a:r>
            <a:r>
              <a:rPr lang="en-AU" sz="2800" b="1" dirty="0" smtClean="0">
                <a:solidFill>
                  <a:srgbClr val="00FF00"/>
                </a:solidFill>
                <a:latin typeface="Bookman Old Style" pitchFamily="18" charset="0"/>
              </a:rPr>
              <a:t>“giving </a:t>
            </a:r>
            <a:r>
              <a:rPr lang="en-AU" sz="2800" b="1" dirty="0">
                <a:solidFill>
                  <a:srgbClr val="00FF00"/>
                </a:solidFill>
                <a:latin typeface="Bookman Old Style" pitchFamily="18" charset="0"/>
              </a:rPr>
              <a:t>of substance to things hoped </a:t>
            </a:r>
            <a:r>
              <a:rPr lang="en-AU" sz="2800" b="1" dirty="0" smtClean="0">
                <a:solidFill>
                  <a:srgbClr val="00FF00"/>
                </a:solidFill>
                <a:latin typeface="Bookman Old Style" pitchFamily="18" charset="0"/>
              </a:rPr>
              <a:t>for”</a:t>
            </a:r>
            <a:r>
              <a:rPr lang="en-AU" sz="2800" b="1" dirty="0" smtClean="0">
                <a:latin typeface="Bookman Old Style" pitchFamily="18" charset="0"/>
              </a:rPr>
              <a:t>.</a:t>
            </a:r>
            <a:endParaRPr lang="en-AU" sz="2800" b="1" dirty="0">
              <a:latin typeface="Bookman Old Style" pitchFamily="18" charset="0"/>
            </a:endParaRPr>
          </a:p>
          <a:p>
            <a:pPr>
              <a:spcBef>
                <a:spcPct val="30000"/>
              </a:spcBef>
            </a:pPr>
            <a:r>
              <a:rPr lang="en-AU" sz="2800" b="1" dirty="0" smtClean="0">
                <a:solidFill>
                  <a:srgbClr val="00FF00"/>
                </a:solidFill>
              </a:rPr>
              <a:t>“</a:t>
            </a:r>
            <a:r>
              <a:rPr lang="en-AU" sz="2800" b="1" u="sng" dirty="0" smtClean="0">
                <a:solidFill>
                  <a:srgbClr val="00FF00"/>
                </a:solidFill>
              </a:rPr>
              <a:t>evidence</a:t>
            </a:r>
            <a:r>
              <a:rPr lang="en-AU" sz="2800" b="1" dirty="0" smtClean="0">
                <a:solidFill>
                  <a:srgbClr val="00FF00"/>
                </a:solidFill>
              </a:rPr>
              <a:t>”</a:t>
            </a:r>
            <a:r>
              <a:rPr lang="en-AU" sz="2800" b="1" dirty="0" smtClean="0"/>
              <a:t> </a:t>
            </a:r>
            <a:r>
              <a:rPr lang="en-AU" sz="2800" b="1" dirty="0"/>
              <a:t>– </a:t>
            </a:r>
            <a:r>
              <a:rPr lang="en-AU" sz="2800" b="1" i="1" dirty="0" err="1"/>
              <a:t>elegchos</a:t>
            </a:r>
            <a:r>
              <a:rPr lang="en-AU" sz="2800" b="1" dirty="0"/>
              <a:t> - logical proof, evidence, demonstration, convincing argument. </a:t>
            </a:r>
          </a:p>
          <a:p>
            <a:pPr>
              <a:spcBef>
                <a:spcPct val="30000"/>
              </a:spcBef>
            </a:pPr>
            <a:r>
              <a:rPr lang="en-US" sz="2800" b="1" i="1" dirty="0">
                <a:solidFill>
                  <a:srgbClr val="FFFF00"/>
                </a:solidFill>
              </a:rPr>
              <a:t>Faith is reality</a:t>
            </a:r>
            <a:r>
              <a:rPr lang="en-US" sz="2800" b="1" dirty="0">
                <a:solidFill>
                  <a:srgbClr val="FFFF00"/>
                </a:solidFill>
              </a:rPr>
              <a:t> and </a:t>
            </a:r>
            <a:r>
              <a:rPr lang="en-US" sz="2800" b="1" i="1" dirty="0">
                <a:solidFill>
                  <a:srgbClr val="FFFF00"/>
                </a:solidFill>
              </a:rPr>
              <a:t>proof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The person who has it, embraces certain things promised as realities, and certain transactions as things proved.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99CC"/>
                </a:solidFill>
              </a:rPr>
              <a:t>(Bro. Thomas)</a:t>
            </a:r>
            <a:endParaRPr lang="en-AU" sz="2400" b="1" dirty="0">
              <a:ln>
                <a:solidFill>
                  <a:schemeClr val="tx1"/>
                </a:solidFill>
              </a:ln>
              <a:solidFill>
                <a:srgbClr val="FF99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25626"/>
            <a:ext cx="4695825" cy="404664"/>
          </a:xfrm>
          <a:noFill/>
        </p:spPr>
        <p:txBody>
          <a:bodyPr/>
          <a:lstStyle/>
          <a:p>
            <a:r>
              <a:rPr lang="en-AU" dirty="0" smtClean="0"/>
              <a:t>Blessed with faithful Abraham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The Canaanite in the Land</a:t>
            </a:r>
            <a:br>
              <a:rPr lang="en-AU" sz="4400" dirty="0" smtClean="0"/>
            </a:b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12:5-6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25626"/>
            <a:ext cx="4695825" cy="404664"/>
          </a:xfrm>
          <a:noFill/>
        </p:spPr>
        <p:txBody>
          <a:bodyPr/>
          <a:lstStyle/>
          <a:p>
            <a:r>
              <a:rPr lang="en-AU" dirty="0" smtClean="0"/>
              <a:t>Blessed with faithful Abraham</a:t>
            </a:r>
            <a:endParaRPr lang="en-A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498986"/>
            <a:ext cx="8640960" cy="49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531813" marR="0" lvl="0" indent="-531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A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“Canaan/</a:t>
            </a:r>
            <a:r>
              <a:rPr kumimoji="0" lang="en-AU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</a:t>
            </a:r>
            <a:r>
              <a:rPr kumimoji="0" lang="en-A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A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from the root </a:t>
            </a:r>
            <a:r>
              <a:rPr kumimoji="0" lang="en-AU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kana</a:t>
            </a:r>
            <a:r>
              <a:rPr kumimoji="0" lang="en-A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to </a:t>
            </a:r>
            <a:r>
              <a:rPr kumimoji="0" lang="en-AU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bend</a:t>
            </a:r>
            <a:r>
              <a:rPr kumimoji="0" lang="en-A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knee; hence </a:t>
            </a:r>
            <a:r>
              <a:rPr kumimoji="0" lang="en-AU" sz="30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AU" sz="3000" b="1" i="1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humiliate</a:t>
            </a:r>
            <a:r>
              <a:rPr kumimoji="0" lang="en-A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AU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vanquish; </a:t>
            </a:r>
            <a:r>
              <a:rPr kumimoji="0" lang="en-A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hence to be humble, be humbled, be subdued, be brought down, be low, be under, be brought into subjection.</a:t>
            </a:r>
          </a:p>
          <a:p>
            <a:pPr marL="531813" marR="0" lvl="0" indent="-531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A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1813" marR="0" lvl="0" indent="-5318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>
                <a:srgbClr val="FFFF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AU" sz="3000" b="1" i="0" u="none" strike="noStrike" kern="0" cap="none" spc="0" normalizeH="0" baseline="0" noProof="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Phil. 3:21</a:t>
            </a:r>
            <a:r>
              <a:rPr kumimoji="0" lang="en-AU" sz="3000" b="1" i="0" u="none" strike="noStrike" kern="0" cap="none" spc="0" normalizeH="0" baseline="0" noProof="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A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A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“who shall transform the body of our </a:t>
            </a:r>
            <a:r>
              <a:rPr kumimoji="0" lang="en-A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humiliation</a:t>
            </a:r>
            <a:r>
              <a:rPr kumimoji="0" lang="en-A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to its becoming conformed to the body of his glory”</a:t>
            </a:r>
            <a:r>
              <a:rPr kumimoji="0" lang="en-A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AU" sz="30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Young’s Literal</a:t>
            </a:r>
            <a:r>
              <a:rPr kumimoji="0" lang="en-AU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n-AU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err="1" smtClean="0"/>
              <a:t>Shechem</a:t>
            </a:r>
            <a:r>
              <a:rPr lang="en-AU" dirty="0" smtClean="0"/>
              <a:t> – Place of choice</a:t>
            </a:r>
            <a:endParaRPr lang="en-AU" dirty="0"/>
          </a:p>
        </p:txBody>
      </p:sp>
      <p:pic>
        <p:nvPicPr>
          <p:cNvPr id="198659" name="Picture 3" descr="Gerizim and Eb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7200"/>
            <a:ext cx="9144000" cy="3178175"/>
          </a:xfrm>
          <a:prstGeom prst="rect">
            <a:avLst/>
          </a:prstGeom>
          <a:noFill/>
        </p:spPr>
      </p:pic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250825" y="761425"/>
            <a:ext cx="8785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3200" b="1" dirty="0"/>
              <a:t>The name signifies the back or shoulder; the place of burdens; hence to shoulder a burden.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2339330" y="1834778"/>
            <a:ext cx="2952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800" b="1" dirty="0" err="1">
                <a:solidFill>
                  <a:srgbClr val="CCFF33"/>
                </a:solidFill>
              </a:rPr>
              <a:t>Gerizim</a:t>
            </a:r>
            <a:r>
              <a:rPr lang="en-AU" sz="2800" b="1" dirty="0">
                <a:solidFill>
                  <a:srgbClr val="CCFF33"/>
                </a:solidFill>
              </a:rPr>
              <a:t> means “cuttings off”</a:t>
            </a:r>
          </a:p>
        </p:txBody>
      </p:sp>
      <p:sp>
        <p:nvSpPr>
          <p:cNvPr id="198662" name="Freeform 6"/>
          <p:cNvSpPr>
            <a:spLocks/>
          </p:cNvSpPr>
          <p:nvPr/>
        </p:nvSpPr>
        <p:spPr bwMode="auto">
          <a:xfrm>
            <a:off x="1187450" y="3284538"/>
            <a:ext cx="5689600" cy="600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5" y="182"/>
              </a:cxn>
              <a:cxn ang="0">
                <a:pos x="1452" y="318"/>
              </a:cxn>
              <a:cxn ang="0">
                <a:pos x="1905" y="363"/>
              </a:cxn>
              <a:cxn ang="0">
                <a:pos x="2495" y="227"/>
              </a:cxn>
              <a:cxn ang="0">
                <a:pos x="2994" y="136"/>
              </a:cxn>
              <a:cxn ang="0">
                <a:pos x="3584" y="0"/>
              </a:cxn>
            </a:cxnLst>
            <a:rect l="0" t="0" r="r" b="b"/>
            <a:pathLst>
              <a:path w="3584" h="378">
                <a:moveTo>
                  <a:pt x="0" y="0"/>
                </a:moveTo>
                <a:cubicBezTo>
                  <a:pt x="196" y="64"/>
                  <a:pt x="393" y="129"/>
                  <a:pt x="635" y="182"/>
                </a:cubicBezTo>
                <a:cubicBezTo>
                  <a:pt x="877" y="235"/>
                  <a:pt x="1240" y="288"/>
                  <a:pt x="1452" y="318"/>
                </a:cubicBezTo>
                <a:cubicBezTo>
                  <a:pt x="1664" y="348"/>
                  <a:pt x="1731" y="378"/>
                  <a:pt x="1905" y="363"/>
                </a:cubicBezTo>
                <a:cubicBezTo>
                  <a:pt x="2079" y="348"/>
                  <a:pt x="2314" y="265"/>
                  <a:pt x="2495" y="227"/>
                </a:cubicBezTo>
                <a:cubicBezTo>
                  <a:pt x="2676" y="189"/>
                  <a:pt x="2813" y="174"/>
                  <a:pt x="2994" y="136"/>
                </a:cubicBezTo>
                <a:cubicBezTo>
                  <a:pt x="3175" y="98"/>
                  <a:pt x="3486" y="23"/>
                  <a:pt x="3584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5704209" y="1762125"/>
            <a:ext cx="31162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800" b="1" dirty="0" err="1">
                <a:solidFill>
                  <a:srgbClr val="FFFF66"/>
                </a:solidFill>
              </a:rPr>
              <a:t>Ebal</a:t>
            </a:r>
            <a:r>
              <a:rPr lang="en-AU" sz="2800" b="1" dirty="0">
                <a:solidFill>
                  <a:srgbClr val="FFFF66"/>
                </a:solidFill>
              </a:rPr>
              <a:t> means “bare” or “bald”</a:t>
            </a:r>
          </a:p>
        </p:txBody>
      </p:sp>
      <p:sp>
        <p:nvSpPr>
          <p:cNvPr id="198664" name="AutoShape 8"/>
          <p:cNvSpPr>
            <a:spLocks noChangeArrowheads="1"/>
          </p:cNvSpPr>
          <p:nvPr/>
        </p:nvSpPr>
        <p:spPr bwMode="auto">
          <a:xfrm>
            <a:off x="1835150" y="2708275"/>
            <a:ext cx="1152525" cy="9366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8665" name="AutoShape 9"/>
          <p:cNvSpPr>
            <a:spLocks noChangeArrowheads="1"/>
          </p:cNvSpPr>
          <p:nvPr/>
        </p:nvSpPr>
        <p:spPr bwMode="auto">
          <a:xfrm>
            <a:off x="5507038" y="2693988"/>
            <a:ext cx="1152525" cy="9366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8666" name="AutoShape 10"/>
          <p:cNvSpPr>
            <a:spLocks noChangeArrowheads="1"/>
          </p:cNvSpPr>
          <p:nvPr/>
        </p:nvSpPr>
        <p:spPr bwMode="auto">
          <a:xfrm>
            <a:off x="3346450" y="4365625"/>
            <a:ext cx="1225550" cy="10795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2916238" y="5445125"/>
            <a:ext cx="2241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sz="3200">
                <a:solidFill>
                  <a:srgbClr val="FFFF00"/>
                </a:solidFill>
                <a:latin typeface="Arial Black" pitchFamily="34" charset="0"/>
              </a:rPr>
              <a:t>Shechem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376238" y="4365625"/>
            <a:ext cx="210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AU" sz="2800" dirty="0">
                <a:solidFill>
                  <a:srgbClr val="00FFFF"/>
                </a:solidFill>
                <a:latin typeface="Impact" pitchFamily="34" charset="0"/>
              </a:rPr>
              <a:t>Mount of Blessing – </a:t>
            </a:r>
            <a:r>
              <a:rPr lang="en-AU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Deut. 11:29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6137275" y="4360863"/>
            <a:ext cx="21796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AU" sz="2800" dirty="0">
                <a:solidFill>
                  <a:srgbClr val="FFCC00"/>
                </a:solidFill>
                <a:latin typeface="Impact" pitchFamily="34" charset="0"/>
              </a:rPr>
              <a:t>Mount of Cursing – </a:t>
            </a:r>
            <a:r>
              <a:rPr lang="en-AU" sz="28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Josh. 8:33-34</a:t>
            </a:r>
          </a:p>
        </p:txBody>
      </p:sp>
      <p:sp>
        <p:nvSpPr>
          <p:cNvPr id="198670" name="AutoShape 14"/>
          <p:cNvSpPr>
            <a:spLocks noChangeArrowheads="1"/>
          </p:cNvSpPr>
          <p:nvPr/>
        </p:nvSpPr>
        <p:spPr bwMode="auto">
          <a:xfrm>
            <a:off x="7019925" y="5929330"/>
            <a:ext cx="1944688" cy="792163"/>
          </a:xfrm>
          <a:prstGeom prst="rightArrow">
            <a:avLst>
              <a:gd name="adj1" fmla="val 50000"/>
              <a:gd name="adj2" fmla="val 61373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400" dirty="0">
                <a:solidFill>
                  <a:srgbClr val="000000"/>
                </a:solidFill>
                <a:latin typeface="Arial Black" pitchFamily="34" charset="0"/>
              </a:rPr>
              <a:t>North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81046"/>
            <a:ext cx="4427984" cy="360214"/>
          </a:xfrm>
          <a:prstGeom prst="rect">
            <a:avLst/>
          </a:prstGeom>
        </p:spPr>
        <p:txBody>
          <a:bodyPr/>
          <a:lstStyle/>
          <a:p>
            <a:r>
              <a:rPr lang="en-AU" sz="2800" b="1" dirty="0" smtClean="0">
                <a:solidFill>
                  <a:srgbClr val="FFC000"/>
                </a:solidFill>
                <a:latin typeface="Monotype Corsiva" pitchFamily="66" charset="0"/>
              </a:rPr>
              <a:t>Blessed with faithful Abraham</a:t>
            </a:r>
            <a:endParaRPr lang="en-AU" sz="28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/>
      <p:bldP spid="198662" grpId="0" animBg="1"/>
      <p:bldP spid="198663" grpId="0"/>
      <p:bldP spid="198664" grpId="0" animBg="1"/>
      <p:bldP spid="198665" grpId="0" animBg="1"/>
      <p:bldP spid="198668" grpId="0"/>
      <p:bldP spid="1986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2008"/>
            <a:ext cx="9144000" cy="13407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4400" dirty="0" smtClean="0"/>
              <a:t>The Land promised to Christ</a:t>
            </a:r>
            <a:br>
              <a:rPr lang="en-AU" sz="4400" dirty="0" smtClean="0"/>
            </a:b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12:7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341363"/>
            <a:ext cx="8569647" cy="5111973"/>
          </a:xfrm>
        </p:spPr>
        <p:txBody>
          <a:bodyPr/>
          <a:lstStyle/>
          <a:p>
            <a:pPr marL="533400" indent="-533400" eaLnBrk="1" hangingPunct="1">
              <a:lnSpc>
                <a:spcPct val="95000"/>
              </a:lnSpc>
            </a:pPr>
            <a:r>
              <a:rPr lang="en-AU" dirty="0" smtClean="0"/>
              <a:t>Before it is promised to Abram! – the 3 conditions have yet to be fully met.</a:t>
            </a:r>
          </a:p>
          <a:p>
            <a:pPr marL="533400" indent="-533400" algn="just" eaLnBrk="1" hangingPunct="1">
              <a:lnSpc>
                <a:spcPct val="95000"/>
              </a:lnSpc>
            </a:pP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Gal. 3:16 </a:t>
            </a:r>
            <a:r>
              <a:rPr lang="en-AU" dirty="0" smtClean="0"/>
              <a:t>– </a:t>
            </a:r>
            <a:r>
              <a:rPr lang="en-AU" dirty="0" smtClean="0">
                <a:solidFill>
                  <a:srgbClr val="00FF00"/>
                </a:solidFill>
                <a:latin typeface="Bookman Old Style" pitchFamily="18" charset="0"/>
              </a:rPr>
              <a:t>“</a:t>
            </a:r>
            <a:r>
              <a:rPr lang="en-US" dirty="0" smtClean="0">
                <a:solidFill>
                  <a:srgbClr val="00FF00"/>
                </a:solidFill>
                <a:latin typeface="Bookman Old Style" pitchFamily="18" charset="0"/>
              </a:rPr>
              <a:t>Now to Abraham and his seed were the promises made. He </a:t>
            </a:r>
            <a:r>
              <a:rPr lang="en-US" dirty="0" err="1" smtClean="0">
                <a:solidFill>
                  <a:srgbClr val="00FF00"/>
                </a:solidFill>
                <a:latin typeface="Bookman Old Style" pitchFamily="18" charset="0"/>
              </a:rPr>
              <a:t>saith</a:t>
            </a:r>
            <a:r>
              <a:rPr lang="en-US" dirty="0" smtClean="0">
                <a:solidFill>
                  <a:srgbClr val="00FF00"/>
                </a:solidFill>
                <a:latin typeface="Bookman Old Style" pitchFamily="18" charset="0"/>
              </a:rPr>
              <a:t> not, And to seeds, as of many; but as of one, And to thy seed, which is Christ.”</a:t>
            </a:r>
            <a:endParaRPr lang="en-AU" dirty="0" smtClean="0">
              <a:solidFill>
                <a:srgbClr val="00FF00"/>
              </a:solidFill>
              <a:latin typeface="Bookman Old Style" pitchFamily="18" charset="0"/>
            </a:endParaRPr>
          </a:p>
          <a:p>
            <a:pPr marL="533400" indent="-533400" eaLnBrk="1" hangingPunct="1">
              <a:lnSpc>
                <a:spcPct val="95000"/>
              </a:lnSpc>
            </a:pPr>
            <a:r>
              <a:rPr lang="en-AU" dirty="0" smtClean="0"/>
              <a:t>Paul cites </a:t>
            </a: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13:15 </a:t>
            </a:r>
            <a:r>
              <a:rPr lang="en-AU" dirty="0" smtClean="0"/>
              <a:t>which in turn is a repetition of </a:t>
            </a: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12:7</a:t>
            </a:r>
            <a:r>
              <a:rPr lang="en-AU" dirty="0" smtClean="0"/>
              <a:t>.</a:t>
            </a:r>
          </a:p>
          <a:p>
            <a:pPr marL="533400" indent="-533400" eaLnBrk="1" hangingPunct="1">
              <a:lnSpc>
                <a:spcPct val="95000"/>
              </a:lnSpc>
            </a:pPr>
            <a:r>
              <a:rPr lang="en-AU" dirty="0" smtClean="0"/>
              <a:t>Christ already had a title to the Land!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25626"/>
            <a:ext cx="4695825" cy="404664"/>
          </a:xfrm>
          <a:noFill/>
        </p:spPr>
        <p:txBody>
          <a:bodyPr/>
          <a:lstStyle/>
          <a:p>
            <a:r>
              <a:rPr lang="en-AU" dirty="0" smtClean="0"/>
              <a:t>Blessed with faithful Abraham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57298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The challenge for Abraham</a:t>
            </a:r>
            <a:br>
              <a:rPr lang="en-AU" sz="4400" dirty="0" smtClean="0"/>
            </a:b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12:8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252172"/>
            <a:ext cx="8713788" cy="5239484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V.1-3</a:t>
            </a:r>
            <a:r>
              <a:rPr lang="en-AU" sz="3200" dirty="0" smtClean="0"/>
              <a:t> – The primary conditions must be met before the promise can be fulfilled.</a:t>
            </a:r>
          </a:p>
          <a:p>
            <a:pPr marL="1163638" indent="-623888" eaLnBrk="1" hangingPunct="1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3200" dirty="0" smtClean="0">
                <a:solidFill>
                  <a:srgbClr val="00FF00"/>
                </a:solidFill>
              </a:rPr>
              <a:t>“Get thee out of thy country...”</a:t>
            </a:r>
          </a:p>
          <a:p>
            <a:pPr marL="1163638" indent="-623888" eaLnBrk="1" hangingPunct="1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3200" dirty="0" smtClean="0">
                <a:solidFill>
                  <a:schemeClr val="tx2">
                    <a:lumMod val="75000"/>
                  </a:schemeClr>
                </a:solidFill>
              </a:rPr>
              <a:t>“...and from thy kindred...”</a:t>
            </a:r>
          </a:p>
          <a:p>
            <a:pPr marL="1163638" indent="-623888" eaLnBrk="1" hangingPunct="1">
              <a:spcBef>
                <a:spcPts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3200" dirty="0" smtClean="0">
                <a:solidFill>
                  <a:srgbClr val="FFC000"/>
                </a:solidFill>
              </a:rPr>
              <a:t>“...and from thy father’s house...”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13:14-17 </a:t>
            </a:r>
            <a:r>
              <a:rPr lang="en-AU" sz="3200" dirty="0" smtClean="0"/>
              <a:t>– The third condition met. 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V.8 </a:t>
            </a:r>
            <a:r>
              <a:rPr lang="en-AU" sz="3200" dirty="0" smtClean="0"/>
              <a:t>– Choosing the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“house of God” </a:t>
            </a:r>
            <a:r>
              <a:rPr lang="en-AU" sz="3200" dirty="0" smtClean="0"/>
              <a:t>and turning the back on </a:t>
            </a:r>
            <a:r>
              <a:rPr lang="en-AU" sz="3200" dirty="0" smtClean="0">
                <a:solidFill>
                  <a:schemeClr val="tx2">
                    <a:lumMod val="75000"/>
                  </a:schemeClr>
                </a:solidFill>
              </a:rPr>
              <a:t>“ruin” </a:t>
            </a:r>
            <a:r>
              <a:rPr lang="en-AU" sz="3200" dirty="0" smtClean="0"/>
              <a:t>critical.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400"/>
              </a:spcAft>
            </a:pPr>
            <a:r>
              <a:rPr lang="en-AU" sz="3200" dirty="0" smtClean="0"/>
              <a:t>Requires sacrifice and commitment.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421" y="6392450"/>
            <a:ext cx="4228547" cy="49326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Blessed with faithful Abraham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n-AU" b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Choosing a way – Bethel or </a:t>
            </a:r>
            <a:r>
              <a:rPr lang="en-AU" b="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Hai</a:t>
            </a:r>
            <a:endParaRPr lang="en-US" b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620" y="2030113"/>
            <a:ext cx="236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err="1" smtClean="0">
                <a:solidFill>
                  <a:schemeClr val="bg1"/>
                </a:solidFill>
                <a:latin typeface="Arial Black" pitchFamily="34" charset="0"/>
              </a:rPr>
              <a:t>Hai</a:t>
            </a:r>
            <a:r>
              <a:rPr lang="en-AU" sz="3200" dirty="0" smtClean="0">
                <a:solidFill>
                  <a:schemeClr val="bg1"/>
                </a:solidFill>
                <a:latin typeface="Arial Black" pitchFamily="34" charset="0"/>
              </a:rPr>
              <a:t> = ruin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03684" y="2336356"/>
            <a:ext cx="1925506" cy="707744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32" y="4645422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Arial Black" pitchFamily="34" charset="0"/>
              </a:rPr>
              <a:t>We stand at Bethel (“House of God”) looking eastwards</a:t>
            </a:r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107154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Ur is towards the east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57298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The challenge of leadership</a:t>
            </a:r>
            <a:br>
              <a:rPr lang="en-AU" sz="4400" dirty="0" smtClean="0"/>
            </a:b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12:9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44" y="1285860"/>
            <a:ext cx="8821643" cy="5143536"/>
          </a:xfrm>
        </p:spPr>
        <p:txBody>
          <a:bodyPr/>
          <a:lstStyle/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V.9</a:t>
            </a:r>
            <a:r>
              <a:rPr lang="en-AU" sz="32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00FF00"/>
                </a:solidFill>
              </a:rPr>
              <a:t>“south” </a:t>
            </a:r>
            <a:r>
              <a:rPr lang="en-AU" sz="3200" dirty="0" smtClean="0"/>
              <a:t>– </a:t>
            </a:r>
            <a:r>
              <a:rPr lang="en-AU" sz="3200" i="1" dirty="0" err="1" smtClean="0"/>
              <a:t>negeb</a:t>
            </a:r>
            <a:r>
              <a:rPr lang="en-AU" sz="3200" dirty="0" smtClean="0"/>
              <a:t> – parched; the south. The challenges still come!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V.10</a:t>
            </a:r>
            <a:r>
              <a:rPr lang="en-AU" sz="3200" dirty="0" smtClean="0"/>
              <a:t> – Why did not the Canaanites flee the famine? </a:t>
            </a:r>
            <a:r>
              <a:rPr lang="en-AU" sz="3200" dirty="0" smtClean="0">
                <a:solidFill>
                  <a:schemeClr val="tx2">
                    <a:lumMod val="75000"/>
                  </a:schemeClr>
                </a:solidFill>
              </a:rPr>
              <a:t>Without God’s help!!!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V.11-13</a:t>
            </a:r>
            <a:r>
              <a:rPr lang="en-AU" sz="3200" dirty="0" smtClean="0"/>
              <a:t> – A decision taken that will shape the family’s future for two generations.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AU" sz="32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V.14-15</a:t>
            </a:r>
            <a:r>
              <a:rPr lang="en-AU" sz="3200" dirty="0" smtClean="0"/>
              <a:t> – Abram’s worst fears realised.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421" y="6392450"/>
            <a:ext cx="4228547" cy="49326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Blessed with faithful Abraham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5" name="Picture 4" descr="Drought caked m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98165"/>
            <a:ext cx="2339752" cy="1559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850" y="5400926"/>
            <a:ext cx="5832648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AU" sz="3200" b="1" i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 </a:t>
            </a:r>
            <a:r>
              <a:rPr lang="en-AU" sz="3200" b="1" i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“And </a:t>
            </a:r>
            <a:r>
              <a:rPr lang="en-AU" sz="3200" b="1" i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there was a famine in the </a:t>
            </a:r>
            <a:r>
              <a:rPr lang="en-AU" sz="3200" b="1" i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land” </a:t>
            </a:r>
            <a:endParaRPr lang="en-AU" sz="32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287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4400" dirty="0" smtClean="0"/>
              <a:t>Recovering from a mistake</a:t>
            </a:r>
            <a:br>
              <a:rPr lang="en-AU" sz="4400" dirty="0" smtClean="0"/>
            </a:b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13:1-4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357298"/>
            <a:ext cx="8713788" cy="5072098"/>
          </a:xfrm>
        </p:spPr>
        <p:txBody>
          <a:bodyPr/>
          <a:lstStyle/>
          <a:p>
            <a:pPr marL="533400" indent="-533400" eaLnBrk="1" hangingPunct="1">
              <a:lnSpc>
                <a:spcPct val="95000"/>
              </a:lnSpc>
            </a:pPr>
            <a:r>
              <a:rPr lang="en-AU" sz="30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12:10</a:t>
            </a:r>
            <a:r>
              <a:rPr lang="en-AU" sz="3000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en-AU" sz="3000" dirty="0" smtClean="0"/>
              <a:t>– </a:t>
            </a:r>
            <a:r>
              <a:rPr lang="en-AU" sz="3000" dirty="0" smtClean="0">
                <a:solidFill>
                  <a:srgbClr val="00FF00"/>
                </a:solidFill>
              </a:rPr>
              <a:t>“went down” </a:t>
            </a:r>
            <a:r>
              <a:rPr lang="en-AU" sz="3000" dirty="0" smtClean="0"/>
              <a:t>– </a:t>
            </a:r>
            <a:r>
              <a:rPr lang="en-AU" sz="3000" i="1" dirty="0" err="1" smtClean="0"/>
              <a:t>yarad</a:t>
            </a:r>
            <a:r>
              <a:rPr lang="en-AU" sz="3000" dirty="0" smtClean="0"/>
              <a:t> - </a:t>
            </a:r>
            <a:r>
              <a:rPr lang="en-US" sz="3000" dirty="0" smtClean="0"/>
              <a:t>to go down, descend, decline, sink down.</a:t>
            </a:r>
          </a:p>
          <a:p>
            <a:pPr marL="533400" indent="-533400" eaLnBrk="1" hangingPunct="1">
              <a:lnSpc>
                <a:spcPct val="95000"/>
              </a:lnSpc>
            </a:pPr>
            <a:r>
              <a:rPr lang="en-AU" sz="30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13:1 </a:t>
            </a:r>
            <a:r>
              <a:rPr lang="en-AU" sz="3000" dirty="0" smtClean="0"/>
              <a:t>– </a:t>
            </a:r>
            <a:r>
              <a:rPr lang="en-AU" sz="3000" dirty="0" smtClean="0">
                <a:solidFill>
                  <a:srgbClr val="00FF00"/>
                </a:solidFill>
              </a:rPr>
              <a:t>“went up” </a:t>
            </a:r>
            <a:r>
              <a:rPr lang="en-AU" sz="3000" dirty="0" smtClean="0"/>
              <a:t>– </a:t>
            </a:r>
            <a:r>
              <a:rPr lang="en-AU" sz="3000" i="1" dirty="0" err="1" smtClean="0"/>
              <a:t>alah</a:t>
            </a:r>
            <a:r>
              <a:rPr lang="en-AU" sz="3000" dirty="0" smtClean="0"/>
              <a:t> – to ascend.</a:t>
            </a:r>
            <a:endParaRPr lang="en-AU" sz="3000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5000"/>
              </a:lnSpc>
            </a:pPr>
            <a:r>
              <a:rPr lang="en-AU" sz="30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 </a:t>
            </a:r>
            <a:r>
              <a:rPr lang="en-AU" sz="3000" dirty="0" smtClean="0"/>
              <a:t>–</a:t>
            </a:r>
            <a:r>
              <a:rPr lang="en-AU" sz="3000" dirty="0" smtClean="0">
                <a:solidFill>
                  <a:srgbClr val="00FF00"/>
                </a:solidFill>
              </a:rPr>
              <a:t> “very rich” </a:t>
            </a:r>
            <a:r>
              <a:rPr lang="en-AU" sz="3000" i="1" dirty="0" smtClean="0"/>
              <a:t>– </a:t>
            </a:r>
            <a:r>
              <a:rPr lang="en-AU" sz="3000" dirty="0" smtClean="0"/>
              <a:t>Cp. </a:t>
            </a:r>
            <a:r>
              <a:rPr lang="en-AU" sz="30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12:16</a:t>
            </a:r>
            <a:r>
              <a:rPr lang="en-AU" sz="3000" dirty="0" smtClean="0"/>
              <a:t> – the seeds of future trouble sown – </a:t>
            </a:r>
            <a:r>
              <a:rPr lang="en-AU" sz="30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13:1,10,12</a:t>
            </a:r>
            <a:r>
              <a:rPr lang="en-AU" sz="3000" dirty="0" smtClean="0"/>
              <a:t>.</a:t>
            </a:r>
          </a:p>
          <a:p>
            <a:pPr marL="533400" indent="-533400" eaLnBrk="1" hangingPunct="1">
              <a:lnSpc>
                <a:spcPct val="95000"/>
              </a:lnSpc>
            </a:pPr>
            <a:r>
              <a:rPr lang="en-AU" sz="30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</a:t>
            </a:r>
            <a:r>
              <a:rPr lang="en-AU" sz="3000" dirty="0" smtClean="0"/>
              <a:t> – </a:t>
            </a:r>
            <a:r>
              <a:rPr lang="en-AU" sz="3000" dirty="0" smtClean="0">
                <a:solidFill>
                  <a:srgbClr val="00FF00"/>
                </a:solidFill>
              </a:rPr>
              <a:t>“at the beginning” </a:t>
            </a:r>
            <a:r>
              <a:rPr lang="en-AU" sz="3000" dirty="0" smtClean="0"/>
              <a:t>– </a:t>
            </a:r>
            <a:r>
              <a:rPr lang="en-AU" sz="3000" i="1" dirty="0" err="1" smtClean="0"/>
              <a:t>techillah</a:t>
            </a:r>
            <a:r>
              <a:rPr lang="en-AU" sz="3000" dirty="0" smtClean="0"/>
              <a:t> – beginning, first – </a:t>
            </a:r>
            <a:r>
              <a:rPr lang="en-AU" sz="30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12:8</a:t>
            </a:r>
            <a:r>
              <a:rPr lang="en-AU" sz="3000" dirty="0" smtClean="0"/>
              <a:t>.</a:t>
            </a:r>
          </a:p>
          <a:p>
            <a:pPr marL="533400" indent="-533400" eaLnBrk="1" hangingPunct="1">
              <a:lnSpc>
                <a:spcPct val="95000"/>
              </a:lnSpc>
            </a:pPr>
            <a:r>
              <a:rPr lang="en-AU" sz="30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 </a:t>
            </a:r>
            <a:r>
              <a:rPr lang="en-AU" sz="3000" dirty="0" smtClean="0"/>
              <a:t>– </a:t>
            </a:r>
            <a:r>
              <a:rPr lang="en-AU" sz="3000" dirty="0" smtClean="0">
                <a:solidFill>
                  <a:srgbClr val="00FF00"/>
                </a:solidFill>
              </a:rPr>
              <a:t>“first” </a:t>
            </a:r>
            <a:r>
              <a:rPr lang="en-AU" sz="3000" dirty="0" smtClean="0"/>
              <a:t>– </a:t>
            </a:r>
            <a:r>
              <a:rPr lang="en-AU" sz="3000" i="1" dirty="0" err="1" smtClean="0"/>
              <a:t>rishon</a:t>
            </a:r>
            <a:r>
              <a:rPr lang="en-AU" sz="3000" dirty="0" smtClean="0"/>
              <a:t> - first, primary, former. Recommitment to fundamental principles and sacrifice.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421" y="6392450"/>
            <a:ext cx="4228547" cy="49326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Blessed with faithful Abraham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75"/>
            <a:ext cx="9144000" cy="1700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Abraham leaves Ur of the </a:t>
            </a:r>
            <a:r>
              <a:rPr lang="en-US" dirty="0" err="1"/>
              <a:t>Chaldees</a:t>
            </a:r>
            <a:r>
              <a:rPr lang="en-US" dirty="0"/>
              <a:t> for Haran and 5 years later, the Land of Promise</a:t>
            </a:r>
            <a:endParaRPr lang="en-AU" dirty="0"/>
          </a:p>
        </p:txBody>
      </p:sp>
      <p:pic>
        <p:nvPicPr>
          <p:cNvPr id="18436" name="Picture 4" descr="Abram leaves 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6888"/>
            <a:ext cx="9144000" cy="5091112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481046"/>
            <a:ext cx="4427984" cy="360214"/>
          </a:xfrm>
          <a:prstGeom prst="rect">
            <a:avLst/>
          </a:prstGeom>
        </p:spPr>
        <p:txBody>
          <a:bodyPr/>
          <a:lstStyle/>
          <a:p>
            <a:r>
              <a:rPr lang="en-AU" sz="28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Monotype Corsiva" pitchFamily="66" charset="0"/>
              </a:rPr>
              <a:t>Blessed with faithful Abraham</a:t>
            </a:r>
            <a:endParaRPr lang="en-AU" sz="2800" b="1" dirty="0">
              <a:ln>
                <a:solidFill>
                  <a:schemeClr val="bg1"/>
                </a:solidFill>
              </a:ln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5894"/>
            <a:ext cx="9144000" cy="549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855"/>
            <a:ext cx="9144000" cy="13407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4400" dirty="0" smtClean="0"/>
              <a:t>The Land promised to Abraham</a:t>
            </a:r>
            <a:br>
              <a:rPr lang="en-AU" sz="4400" dirty="0" smtClean="0"/>
            </a:br>
            <a:r>
              <a:rPr lang="en-AU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13:14-17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340768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25626"/>
            <a:ext cx="4695825" cy="404664"/>
          </a:xfrm>
          <a:noFill/>
        </p:spPr>
        <p:txBody>
          <a:bodyPr/>
          <a:lstStyle/>
          <a:p>
            <a:r>
              <a:rPr lang="en-AU" dirty="0" smtClean="0">
                <a:ln>
                  <a:solidFill>
                    <a:schemeClr val="bg1"/>
                  </a:solidFill>
                </a:ln>
              </a:rPr>
              <a:t>Blessed with faithful Abraham</a:t>
            </a:r>
            <a:endParaRPr lang="en-A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550" y="1268760"/>
            <a:ext cx="8782938" cy="1944216"/>
          </a:xfrm>
        </p:spPr>
        <p:txBody>
          <a:bodyPr/>
          <a:lstStyle/>
          <a:p>
            <a:pPr marL="533400" indent="-533400" eaLnBrk="1" hangingPunct="1">
              <a:lnSpc>
                <a:spcPct val="95000"/>
              </a:lnSpc>
            </a:pPr>
            <a:r>
              <a:rPr lang="en-AU" dirty="0" smtClean="0"/>
              <a:t>The third promise made when the third condition fulfilled.</a:t>
            </a:r>
          </a:p>
        </p:txBody>
      </p:sp>
      <p:sp>
        <p:nvSpPr>
          <p:cNvPr id="8" name="Right Arrow 7"/>
          <p:cNvSpPr/>
          <p:nvPr/>
        </p:nvSpPr>
        <p:spPr>
          <a:xfrm rot="2318640">
            <a:off x="2281891" y="2823978"/>
            <a:ext cx="2088232" cy="100811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283968" y="3348281"/>
            <a:ext cx="3331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The plain of Jordan</a:t>
            </a:r>
            <a:endParaRPr lang="en-AU" sz="3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2630616"/>
            <a:ext cx="8215370" cy="1014408"/>
          </a:xfrm>
        </p:spPr>
        <p:txBody>
          <a:bodyPr/>
          <a:lstStyle/>
          <a:p>
            <a:r>
              <a:rPr lang="en-AU" sz="4800" dirty="0"/>
              <a:t>Next </a:t>
            </a:r>
            <a:r>
              <a:rPr lang="en-AU" sz="4800" dirty="0" smtClean="0"/>
              <a:t>study…God </a:t>
            </a:r>
            <a:r>
              <a:rPr lang="en-AU" sz="4800" dirty="0"/>
              <a:t>willing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30380" y="764233"/>
            <a:ext cx="77724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Blessed with faithful Abraham</a:t>
            </a:r>
            <a:endParaRPr lang="en-AU" sz="7200" b="1" dirty="0">
              <a:ln>
                <a:solidFill>
                  <a:schemeClr val="tx1"/>
                </a:solidFill>
              </a:ln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7158" y="3803556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FF00"/>
                </a:solidFill>
              </a:rPr>
              <a:t>Study 2</a:t>
            </a:r>
            <a:r>
              <a:rPr lang="en-US" sz="4800" b="1" dirty="0" smtClean="0">
                <a:solidFill>
                  <a:srgbClr val="00FF00"/>
                </a:solidFill>
              </a:rPr>
              <a:t> - “He counted it to him for righteousness"</a:t>
            </a:r>
            <a:endParaRPr lang="en-AU" sz="4800" b="1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3856" y="6376139"/>
            <a:ext cx="530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FFCC66"/>
                </a:solidFill>
                <a:latin typeface="Monotype Corsiva" pitchFamily="66" charset="0"/>
              </a:rPr>
              <a:t>Blessed with faithful Abraham</a:t>
            </a:r>
            <a:endParaRPr lang="en-US" sz="2800" b="1" dirty="0">
              <a:solidFill>
                <a:srgbClr val="FFCC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…</a:t>
            </a:r>
            <a:endParaRPr lang="en-AU" sz="4400" dirty="0" smtClean="0">
              <a:solidFill>
                <a:srgbClr val="FF00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713788" cy="5400675"/>
          </a:xfrm>
        </p:spPr>
        <p:txBody>
          <a:bodyPr/>
          <a:lstStyle/>
          <a:p>
            <a:pPr marL="533400" indent="-533400" eaLnBrk="1" hangingPunct="1">
              <a:lnSpc>
                <a:spcPct val="95000"/>
              </a:lnSpc>
            </a:pPr>
            <a:r>
              <a:rPr lang="en-AU" dirty="0" smtClean="0"/>
              <a:t>...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25626"/>
            <a:ext cx="4695825" cy="404664"/>
          </a:xfrm>
          <a:noFill/>
        </p:spPr>
        <p:txBody>
          <a:bodyPr/>
          <a:lstStyle/>
          <a:p>
            <a:r>
              <a:rPr lang="en-AU" dirty="0" smtClean="0"/>
              <a:t>Blessed with faithful Abraham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122832" y="6476052"/>
            <a:ext cx="2548056" cy="3683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Lot the Faithful</a:t>
            </a:r>
            <a:endParaRPr lang="en-AU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28670"/>
            <a:ext cx="8713788" cy="5524518"/>
          </a:xfrm>
        </p:spPr>
        <p:txBody>
          <a:bodyPr/>
          <a:lstStyle/>
          <a:p>
            <a:pPr marL="0" indent="0">
              <a:lnSpc>
                <a:spcPct val="95000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5" name="Picture 4" descr="Ancient Babylon - Abraham's jour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7847"/>
            <a:ext cx="9144000" cy="6130177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565"/>
            <a:ext cx="9144000" cy="928670"/>
          </a:xfrm>
          <a:solidFill>
            <a:schemeClr val="bg1"/>
          </a:solidFill>
        </p:spPr>
        <p:txBody>
          <a:bodyPr anchor="ctr"/>
          <a:lstStyle/>
          <a:p>
            <a:r>
              <a:rPr lang="en-AU" sz="4400" dirty="0" smtClean="0"/>
              <a:t>Abraham’s journeys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93320"/>
            <a:ext cx="9144000" cy="15573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280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Heb. 11:8 </a:t>
            </a:r>
            <a:r>
              <a:rPr lang="en-US" sz="2800" b="1" dirty="0" smtClean="0">
                <a:solidFill>
                  <a:srgbClr val="FFFF00"/>
                </a:solidFill>
                <a:latin typeface="Bookman Old Style" pitchFamily="18" charset="0"/>
              </a:rPr>
              <a:t>- By faith Abraham, when he was called to go out into a place which he should after receive for an inheritance, obeyed; and he went out, not knowing whither he went.</a:t>
            </a:r>
            <a:endParaRPr lang="en-US" sz="2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2526072"/>
            <a:ext cx="360040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Haran was the second most important place of the worship of Sin the moon god</a:t>
            </a:r>
            <a:endParaRPr lang="en-A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36460" y="2708920"/>
            <a:ext cx="1008112" cy="504056"/>
          </a:xfrm>
          <a:prstGeom prst="straightConnector1">
            <a:avLst/>
          </a:prstGeom>
          <a:ln w="1524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8144" y="5708279"/>
            <a:ext cx="3275856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Ur of the </a:t>
            </a:r>
            <a:r>
              <a:rPr lang="en-US" sz="2800" dirty="0" err="1" smtClean="0">
                <a:solidFill>
                  <a:schemeClr val="bg1"/>
                </a:solidFill>
                <a:latin typeface="Impact" pitchFamily="34" charset="0"/>
              </a:rPr>
              <a:t>Chaldees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 was the centre of the worship of Sin</a:t>
            </a:r>
            <a:endParaRPr lang="en-A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animBg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900"/>
            <a:ext cx="9144000" cy="765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4400" dirty="0"/>
              <a:t>The Abrahamic Covenant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869950"/>
            <a:ext cx="8785225" cy="1190625"/>
          </a:xfrm>
        </p:spPr>
        <p:txBody>
          <a:bodyPr/>
          <a:lstStyle/>
          <a:p>
            <a:pPr marL="533400" indent="-533400">
              <a:spcBef>
                <a:spcPct val="0"/>
              </a:spcBef>
              <a:spcAft>
                <a:spcPct val="5000"/>
              </a:spcAft>
            </a:pPr>
            <a:r>
              <a:rPr lang="en-AU" sz="3200" dirty="0"/>
              <a:t>God made </a:t>
            </a:r>
            <a:r>
              <a:rPr lang="en-AU" sz="32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seven</a:t>
            </a:r>
            <a:r>
              <a:rPr lang="en-AU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sz="3200" dirty="0"/>
              <a:t>promises to Abraham between </a:t>
            </a:r>
            <a:r>
              <a:rPr lang="en-AU" sz="32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12</a:t>
            </a:r>
            <a:r>
              <a:rPr lang="en-AU" sz="3200" dirty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en-AU" sz="3200" dirty="0"/>
              <a:t>and </a:t>
            </a:r>
            <a:r>
              <a:rPr lang="en-AU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22</a:t>
            </a:r>
            <a:r>
              <a:rPr lang="en-AU" sz="3200" dirty="0"/>
              <a:t>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92088" y="1989138"/>
            <a:ext cx="864076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spcBef>
                <a:spcPct val="25000"/>
              </a:spcBef>
              <a:buClr>
                <a:srgbClr val="FFFF00"/>
              </a:buClr>
              <a:buFontTx/>
              <a:buAutoNum type="arabicPeriod"/>
            </a:pPr>
            <a:r>
              <a:rPr lang="en-AU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Gen. </a:t>
            </a:r>
            <a:r>
              <a:rPr lang="en-AU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12:1-3 </a:t>
            </a:r>
            <a:r>
              <a:rPr lang="en-AU" sz="3200" b="1" dirty="0"/>
              <a:t>- The first of </a:t>
            </a:r>
            <a:r>
              <a:rPr lang="en-AU" sz="32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+mn-lt"/>
              </a:rPr>
              <a:t>seven</a:t>
            </a:r>
            <a:r>
              <a:rPr lang="en-AU" sz="3200" b="1" dirty="0"/>
              <a:t> promises to Abraham has </a:t>
            </a:r>
            <a:r>
              <a:rPr lang="en-AU" sz="32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+mn-lt"/>
              </a:rPr>
              <a:t>seven</a:t>
            </a:r>
            <a:r>
              <a:rPr lang="en-AU" sz="3200" b="1" dirty="0"/>
              <a:t> clauses – the first points to the culmination of God’s </a:t>
            </a:r>
            <a:r>
              <a:rPr lang="en-AU" sz="3200" b="1" dirty="0" smtClean="0"/>
              <a:t>purpose – </a:t>
            </a:r>
            <a:r>
              <a:rPr lang="en-AU" sz="2400" b="1" dirty="0" smtClean="0">
                <a:solidFill>
                  <a:srgbClr val="FFFF00"/>
                </a:solidFill>
                <a:latin typeface="Bookman Old Style" pitchFamily="18" charset="0"/>
              </a:rPr>
              <a:t>“I will make of thee a great nation”</a:t>
            </a:r>
            <a:r>
              <a:rPr lang="en-AU" sz="3200" b="1" dirty="0" smtClean="0"/>
              <a:t>.</a:t>
            </a:r>
            <a:endParaRPr lang="en-AU" sz="3200" b="1" dirty="0"/>
          </a:p>
          <a:p>
            <a:pPr marL="533400" indent="-533400">
              <a:spcBef>
                <a:spcPct val="25000"/>
              </a:spcBef>
              <a:buClr>
                <a:srgbClr val="FFFF00"/>
              </a:buClr>
              <a:buFontTx/>
              <a:buAutoNum type="arabicPeriod"/>
            </a:pPr>
            <a:r>
              <a:rPr lang="en-AU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Gen. </a:t>
            </a:r>
            <a:r>
              <a:rPr lang="en-AU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12:7 </a:t>
            </a:r>
            <a:r>
              <a:rPr lang="en-AU" sz="3200" b="1" dirty="0"/>
              <a:t>– The Land promised first to </a:t>
            </a:r>
            <a:r>
              <a:rPr lang="en-AU" sz="3200" b="1" dirty="0">
                <a:solidFill>
                  <a:srgbClr val="00FF00"/>
                </a:solidFill>
              </a:rPr>
              <a:t>Abram’s seed </a:t>
            </a:r>
            <a:r>
              <a:rPr lang="en-AU" sz="3200" b="1" dirty="0"/>
              <a:t>– </a:t>
            </a:r>
            <a:r>
              <a:rPr lang="en-AU" sz="3200" b="1" dirty="0" smtClean="0">
                <a:solidFill>
                  <a:srgbClr val="00FF00"/>
                </a:solidFill>
              </a:rPr>
              <a:t>Christ</a:t>
            </a:r>
            <a:r>
              <a:rPr lang="en-AU" sz="3200" b="1" dirty="0" smtClean="0"/>
              <a:t> (</a:t>
            </a:r>
            <a:r>
              <a:rPr lang="en-AU" sz="32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Gal</a:t>
            </a:r>
            <a:r>
              <a:rPr lang="en-AU" sz="32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. 3:16</a:t>
            </a:r>
            <a:r>
              <a:rPr lang="en-AU" sz="3200" b="1" dirty="0" smtClean="0"/>
              <a:t>).</a:t>
            </a:r>
            <a:endParaRPr lang="en-AU" sz="3200" b="1" dirty="0"/>
          </a:p>
          <a:p>
            <a:pPr marL="533400" indent="-533400">
              <a:spcBef>
                <a:spcPct val="25000"/>
              </a:spcBef>
              <a:buClr>
                <a:srgbClr val="FFFF00"/>
              </a:buClr>
              <a:buFontTx/>
              <a:buAutoNum type="arabicPeriod"/>
            </a:pPr>
            <a:r>
              <a:rPr lang="en-AU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Gen. 13:14-17 </a:t>
            </a:r>
            <a:r>
              <a:rPr lang="en-AU" sz="3200" b="1" dirty="0"/>
              <a:t>– The Land promised to Abram once 3 conditions of 1</a:t>
            </a:r>
            <a:r>
              <a:rPr lang="en-AU" sz="3200" b="1" baseline="30000" dirty="0"/>
              <a:t>st</a:t>
            </a:r>
            <a:r>
              <a:rPr lang="en-AU" sz="3200" b="1" dirty="0"/>
              <a:t> met.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25626"/>
            <a:ext cx="4695825" cy="404664"/>
          </a:xfrm>
          <a:noFill/>
        </p:spPr>
        <p:txBody>
          <a:bodyPr/>
          <a:lstStyle/>
          <a:p>
            <a:r>
              <a:rPr lang="en-AU" dirty="0" smtClean="0"/>
              <a:t>Blessed with faithful Abraham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5900"/>
            <a:ext cx="9144000" cy="765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4400" dirty="0"/>
              <a:t>The Abrahamic Covenant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92088" y="981075"/>
            <a:ext cx="86407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spcBef>
                <a:spcPct val="25000"/>
              </a:spcBef>
              <a:buClr>
                <a:srgbClr val="FFFF00"/>
              </a:buClr>
              <a:buFontTx/>
              <a:buAutoNum type="arabicPeriod" startAt="4"/>
            </a:pPr>
            <a:r>
              <a:rPr lang="en-AU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Gen. </a:t>
            </a:r>
            <a:r>
              <a:rPr lang="en-AU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15:13-21 </a:t>
            </a:r>
            <a:r>
              <a:rPr lang="en-AU" sz="3200" b="1" dirty="0"/>
              <a:t>– The captivity and redemption of Abram’s people and the cutting of a covenant – Abram’s seed </a:t>
            </a:r>
            <a:r>
              <a:rPr lang="en-AU" sz="3200" b="1" dirty="0" smtClean="0"/>
              <a:t>(</a:t>
            </a:r>
            <a:r>
              <a:rPr lang="en-AU" sz="3200" b="1" dirty="0" smtClean="0">
                <a:solidFill>
                  <a:srgbClr val="00FF00"/>
                </a:solidFill>
                <a:latin typeface="+mj-lt"/>
              </a:rPr>
              <a:t>Christ</a:t>
            </a:r>
            <a:r>
              <a:rPr lang="en-AU" sz="3200" b="1" dirty="0" smtClean="0">
                <a:latin typeface="+mj-lt"/>
              </a:rPr>
              <a:t> – </a:t>
            </a:r>
            <a:r>
              <a:rPr lang="en-AU" sz="32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</a:rPr>
              <a:t>Gal. 3:16</a:t>
            </a:r>
            <a:r>
              <a:rPr lang="en-AU" sz="3200" b="1" dirty="0" smtClean="0"/>
              <a:t>) guaranteed </a:t>
            </a:r>
            <a:r>
              <a:rPr lang="en-AU" sz="3200" b="1" dirty="0"/>
              <a:t>possession of the Land from Euphrates to Nile.</a:t>
            </a:r>
          </a:p>
          <a:p>
            <a:pPr marL="533400" indent="-533400">
              <a:spcBef>
                <a:spcPct val="25000"/>
              </a:spcBef>
              <a:buClr>
                <a:srgbClr val="FFFF00"/>
              </a:buClr>
              <a:buFontTx/>
              <a:buAutoNum type="arabicPeriod" startAt="4"/>
            </a:pPr>
            <a:r>
              <a:rPr lang="en-AU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Gen. 17:4-8 </a:t>
            </a:r>
            <a:r>
              <a:rPr lang="en-AU" sz="3200" b="1" dirty="0"/>
              <a:t>– Yahweh’s fatherhood delegated to Abraham and promise of the Divine family.</a:t>
            </a:r>
          </a:p>
          <a:p>
            <a:pPr marL="533400" indent="-533400">
              <a:spcBef>
                <a:spcPct val="25000"/>
              </a:spcBef>
              <a:buClr>
                <a:srgbClr val="FFFF00"/>
              </a:buClr>
              <a:buFontTx/>
              <a:buAutoNum type="arabicPeriod" startAt="4"/>
            </a:pPr>
            <a:r>
              <a:rPr lang="en-AU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Gen. 17:15-16; 18:10,14 </a:t>
            </a:r>
            <a:r>
              <a:rPr lang="en-AU" sz="3200" b="1" dirty="0"/>
              <a:t>– The promised seed – Isaac, to be born in 12 months.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25626"/>
            <a:ext cx="4695825" cy="404664"/>
          </a:xfrm>
          <a:noFill/>
        </p:spPr>
        <p:txBody>
          <a:bodyPr/>
          <a:lstStyle/>
          <a:p>
            <a:r>
              <a:rPr lang="en-AU" dirty="0" smtClean="0"/>
              <a:t>Blessed with faithful Abraham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190"/>
            <a:ext cx="9144000" cy="765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4400" dirty="0"/>
              <a:t>The Abrahamic Covenant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92088" y="980728"/>
            <a:ext cx="86407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3400" indent="-533400"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FontTx/>
              <a:buAutoNum type="arabicPeriod" startAt="7"/>
            </a:pPr>
            <a:r>
              <a:rPr lang="en-AU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Gen. 22:16-18 </a:t>
            </a:r>
            <a:r>
              <a:rPr lang="en-AU" sz="3200" b="1" dirty="0"/>
              <a:t>– The promises made unconditional (</a:t>
            </a:r>
            <a:r>
              <a:rPr lang="en-AU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Heb. 6:13-18</a:t>
            </a:r>
            <a:r>
              <a:rPr lang="en-AU" sz="3200" b="1" dirty="0"/>
              <a:t>) to Abraham.</a:t>
            </a:r>
          </a:p>
          <a:p>
            <a:pPr marL="1257300" lvl="1" indent="-544513"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AU" sz="3200" b="1" dirty="0"/>
              <a:t>Preceded by covenant with Gentiles – </a:t>
            </a:r>
            <a:r>
              <a:rPr lang="en-AU" sz="3200" b="1" dirty="0">
                <a:solidFill>
                  <a:srgbClr val="00FF00"/>
                </a:solidFill>
              </a:rPr>
              <a:t>7 ewe lambs</a:t>
            </a:r>
            <a:r>
              <a:rPr lang="en-AU" sz="3200" b="1" dirty="0"/>
              <a:t> offered – </a:t>
            </a:r>
            <a:r>
              <a:rPr lang="en-AU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Gen. 21:22-32</a:t>
            </a:r>
            <a:r>
              <a:rPr lang="en-AU" sz="3200" b="1" dirty="0"/>
              <a:t>; hence “Beer-</a:t>
            </a:r>
            <a:r>
              <a:rPr lang="en-AU" sz="3200" b="1" dirty="0" err="1"/>
              <a:t>sheba</a:t>
            </a:r>
            <a:r>
              <a:rPr lang="en-AU" sz="3200" b="1" dirty="0"/>
              <a:t>” (“Well of the </a:t>
            </a:r>
            <a:r>
              <a:rPr lang="en-AU" sz="3200" b="1" dirty="0">
                <a:solidFill>
                  <a:srgbClr val="00FF00"/>
                </a:solidFill>
              </a:rPr>
              <a:t>seven</a:t>
            </a:r>
            <a:r>
              <a:rPr lang="en-AU" sz="3200" b="1" dirty="0"/>
              <a:t>” (</a:t>
            </a:r>
            <a:r>
              <a:rPr lang="en-AU" sz="3200" b="1" i="1" dirty="0" err="1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shaba</a:t>
            </a:r>
            <a:r>
              <a:rPr lang="en-AU" sz="3200" b="1" dirty="0"/>
              <a:t>/</a:t>
            </a:r>
            <a:r>
              <a:rPr lang="en-AU" sz="3200" b="1" i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sheba</a:t>
            </a:r>
            <a:r>
              <a:rPr lang="en-AU" sz="3200" b="1" dirty="0"/>
              <a:t> – 7 times</a:t>
            </a:r>
            <a:r>
              <a:rPr lang="en-AU" sz="3200" b="1" dirty="0" smtClean="0"/>
              <a:t>).</a:t>
            </a:r>
          </a:p>
          <a:p>
            <a:pPr marL="1257300" lvl="1" indent="-544513">
              <a:spcBef>
                <a:spcPts val="0"/>
              </a:spcBef>
              <a:spcAft>
                <a:spcPts val="12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en-AU" sz="3200" b="1" dirty="0" smtClean="0"/>
              <a:t>Culminates with </a:t>
            </a:r>
            <a:r>
              <a:rPr lang="en-AU" sz="32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Gen. 22:18 </a:t>
            </a:r>
            <a:r>
              <a:rPr lang="en-AU" sz="3200" b="1" dirty="0" smtClean="0"/>
              <a:t>– </a:t>
            </a:r>
            <a:r>
              <a:rPr lang="en-AU" sz="3200" b="1" dirty="0" smtClean="0">
                <a:solidFill>
                  <a:srgbClr val="FFFF00"/>
                </a:solidFill>
                <a:latin typeface="Bookman Old Style" pitchFamily="18" charset="0"/>
              </a:rPr>
              <a:t>“</a:t>
            </a:r>
            <a:r>
              <a:rPr lang="en-US" sz="3200" b="1" dirty="0" smtClean="0">
                <a:solidFill>
                  <a:srgbClr val="FFFF00"/>
                </a:solidFill>
                <a:latin typeface="Bookman Old Style" pitchFamily="18" charset="0"/>
              </a:rPr>
              <a:t>And in thy seed shall all the nations of the earth be blessed.”</a:t>
            </a:r>
            <a:endParaRPr lang="en-AU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425626"/>
            <a:ext cx="4695825" cy="404664"/>
          </a:xfrm>
          <a:noFill/>
        </p:spPr>
        <p:txBody>
          <a:bodyPr/>
          <a:lstStyle/>
          <a:p>
            <a:r>
              <a:rPr lang="en-AU" dirty="0" smtClean="0"/>
              <a:t>Blessed with faithful Abraham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0825" y="743240"/>
            <a:ext cx="8640763" cy="54006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Gen. 12:1-3</a:t>
            </a:r>
            <a:endParaRPr lang="en-AU" sz="4000" b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>
              <a:buNone/>
            </a:pPr>
            <a:r>
              <a:rPr lang="en-AU" dirty="0">
                <a:solidFill>
                  <a:srgbClr val="00FF00"/>
                </a:solidFill>
                <a:latin typeface="Bookman Old Style" pitchFamily="18" charset="0"/>
              </a:rPr>
              <a:t>Get thee out</a:t>
            </a:r>
            <a:r>
              <a:rPr lang="en-AU" dirty="0">
                <a:latin typeface="Bookman Old Style" pitchFamily="18" charset="0"/>
              </a:rPr>
              <a:t> of thy 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country</a:t>
            </a:r>
            <a:r>
              <a:rPr lang="en-AU" dirty="0">
                <a:latin typeface="Bookman Old Style" pitchFamily="18" charset="0"/>
              </a:rPr>
              <a:t>, </a:t>
            </a:r>
            <a:r>
              <a:rPr lang="en-AU" dirty="0">
                <a:solidFill>
                  <a:srgbClr val="00FF00"/>
                </a:solidFill>
                <a:latin typeface="Bookman Old Style" pitchFamily="18" charset="0"/>
              </a:rPr>
              <a:t>and</a:t>
            </a:r>
            <a:r>
              <a:rPr lang="en-AU" dirty="0">
                <a:latin typeface="Bookman Old Style" pitchFamily="18" charset="0"/>
              </a:rPr>
              <a:t> from thy 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kindred</a:t>
            </a:r>
            <a:r>
              <a:rPr lang="en-AU" dirty="0">
                <a:latin typeface="Bookman Old Style" pitchFamily="18" charset="0"/>
              </a:rPr>
              <a:t>, </a:t>
            </a:r>
            <a:r>
              <a:rPr lang="en-AU" dirty="0">
                <a:solidFill>
                  <a:srgbClr val="00FF00"/>
                </a:solidFill>
                <a:latin typeface="Bookman Old Style" pitchFamily="18" charset="0"/>
              </a:rPr>
              <a:t>and</a:t>
            </a:r>
            <a:r>
              <a:rPr lang="en-AU" dirty="0">
                <a:latin typeface="Bookman Old Style" pitchFamily="18" charset="0"/>
              </a:rPr>
              <a:t> from thy 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Bookman Old Style" pitchFamily="18" charset="0"/>
              </a:rPr>
              <a:t>father's house</a:t>
            </a:r>
            <a:r>
              <a:rPr lang="en-AU" dirty="0">
                <a:latin typeface="Bookman Old Style" pitchFamily="18" charset="0"/>
              </a:rPr>
              <a:t>, unto a land that I will </a:t>
            </a:r>
            <a:r>
              <a:rPr lang="en-AU" dirty="0" err="1">
                <a:latin typeface="Bookman Old Style" pitchFamily="18" charset="0"/>
              </a:rPr>
              <a:t>shew</a:t>
            </a:r>
            <a:r>
              <a:rPr lang="en-AU" dirty="0">
                <a:latin typeface="Bookman Old Style" pitchFamily="18" charset="0"/>
              </a:rPr>
              <a:t> thee: </a:t>
            </a:r>
          </a:p>
          <a:p>
            <a:pPr marL="0" indent="0" algn="just">
              <a:buNone/>
            </a:pPr>
            <a:endParaRPr lang="en-AU" dirty="0">
              <a:latin typeface="Bookman Old Style" pitchFamily="18" charset="0"/>
            </a:endParaRPr>
          </a:p>
          <a:p>
            <a:pPr marL="0" indent="0" algn="just">
              <a:buNone/>
            </a:pPr>
            <a:r>
              <a:rPr lang="en-AU" dirty="0">
                <a:solidFill>
                  <a:srgbClr val="FFFF00"/>
                </a:solidFill>
                <a:latin typeface="Bookman Old Style" pitchFamily="18" charset="0"/>
              </a:rPr>
              <a:t>And</a:t>
            </a:r>
            <a:r>
              <a:rPr lang="en-AU" dirty="0">
                <a:latin typeface="Bookman Old Style" pitchFamily="18" charset="0"/>
              </a:rPr>
              <a:t> I will make of thee a great nation, </a:t>
            </a:r>
            <a:r>
              <a:rPr lang="en-AU" dirty="0">
                <a:solidFill>
                  <a:srgbClr val="FFFF00"/>
                </a:solidFill>
                <a:latin typeface="Bookman Old Style" pitchFamily="18" charset="0"/>
              </a:rPr>
              <a:t>and</a:t>
            </a:r>
            <a:r>
              <a:rPr lang="en-AU" dirty="0">
                <a:latin typeface="Bookman Old Style" pitchFamily="18" charset="0"/>
              </a:rPr>
              <a:t> I will bless thee, </a:t>
            </a:r>
            <a:r>
              <a:rPr lang="en-AU" dirty="0">
                <a:solidFill>
                  <a:srgbClr val="FFFF00"/>
                </a:solidFill>
                <a:latin typeface="Bookman Old Style" pitchFamily="18" charset="0"/>
              </a:rPr>
              <a:t>and</a:t>
            </a:r>
            <a:r>
              <a:rPr lang="en-AU" dirty="0">
                <a:latin typeface="Bookman Old Style" pitchFamily="18" charset="0"/>
              </a:rPr>
              <a:t> make thy name great; </a:t>
            </a:r>
            <a:r>
              <a:rPr lang="en-AU" dirty="0">
                <a:solidFill>
                  <a:srgbClr val="FFFF00"/>
                </a:solidFill>
                <a:latin typeface="Bookman Old Style" pitchFamily="18" charset="0"/>
              </a:rPr>
              <a:t>and</a:t>
            </a:r>
            <a:r>
              <a:rPr lang="en-AU" dirty="0">
                <a:latin typeface="Bookman Old Style" pitchFamily="18" charset="0"/>
              </a:rPr>
              <a:t> thou shalt be a blessing: </a:t>
            </a:r>
          </a:p>
          <a:p>
            <a:pPr marL="0" indent="0" algn="just">
              <a:buNone/>
            </a:pPr>
            <a:r>
              <a:rPr lang="en-AU" dirty="0">
                <a:solidFill>
                  <a:srgbClr val="FFFF00"/>
                </a:solidFill>
                <a:latin typeface="Bookman Old Style" pitchFamily="18" charset="0"/>
              </a:rPr>
              <a:t>And</a:t>
            </a:r>
            <a:r>
              <a:rPr lang="en-AU" dirty="0">
                <a:latin typeface="Bookman Old Style" pitchFamily="18" charset="0"/>
              </a:rPr>
              <a:t> I will bless them that bless thee, </a:t>
            </a:r>
            <a:r>
              <a:rPr lang="en-AU" dirty="0">
                <a:solidFill>
                  <a:srgbClr val="FFFF00"/>
                </a:solidFill>
                <a:latin typeface="Bookman Old Style" pitchFamily="18" charset="0"/>
              </a:rPr>
              <a:t>and</a:t>
            </a:r>
            <a:r>
              <a:rPr lang="en-AU" dirty="0">
                <a:latin typeface="Bookman Old Style" pitchFamily="18" charset="0"/>
              </a:rPr>
              <a:t> curse him that </a:t>
            </a:r>
            <a:r>
              <a:rPr lang="en-AU" dirty="0" err="1">
                <a:latin typeface="Bookman Old Style" pitchFamily="18" charset="0"/>
              </a:rPr>
              <a:t>curseth</a:t>
            </a:r>
            <a:r>
              <a:rPr lang="en-AU" dirty="0">
                <a:latin typeface="Bookman Old Style" pitchFamily="18" charset="0"/>
              </a:rPr>
              <a:t> thee: </a:t>
            </a:r>
            <a:r>
              <a:rPr lang="en-AU" dirty="0">
                <a:solidFill>
                  <a:srgbClr val="FFFF00"/>
                </a:solidFill>
                <a:latin typeface="Bookman Old Style" pitchFamily="18" charset="0"/>
              </a:rPr>
              <a:t>and</a:t>
            </a:r>
            <a:r>
              <a:rPr lang="en-AU" dirty="0">
                <a:latin typeface="Bookman Old Style" pitchFamily="18" charset="0"/>
              </a:rPr>
              <a:t> in thee shall all families of the earth be blessed.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2382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first </a:t>
            </a:r>
            <a:r>
              <a:rPr lang="en-US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romise </a:t>
            </a:r>
            <a:r>
              <a:rPr lang="en-US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 Abraham</a:t>
            </a:r>
            <a:endParaRPr lang="en-AU" sz="4400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1805" y="3228258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1</a:t>
            </a:r>
            <a:endParaRPr lang="en-AU" sz="20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565160" y="323980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2</a:t>
            </a:r>
            <a:endParaRPr lang="en-AU" sz="20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76600" y="3661645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3</a:t>
            </a:r>
            <a:endParaRPr lang="en-AU" sz="20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07950" y="4061985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4</a:t>
            </a:r>
            <a:endParaRPr lang="en-AU" sz="20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14300" y="459668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5</a:t>
            </a:r>
            <a:endParaRPr lang="en-AU" sz="20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886268" y="4638248"/>
            <a:ext cx="3540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6</a:t>
            </a:r>
            <a:endParaRPr lang="en-AU" sz="20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196735" y="508996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7</a:t>
            </a:r>
            <a:endParaRPr lang="en-AU" sz="20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172210" y="6090720"/>
            <a:ext cx="2537612" cy="646331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7 clauses</a:t>
            </a:r>
            <a:endParaRPr lang="en-AU" sz="3600" b="1" dirty="0" smtClean="0">
              <a:ln>
                <a:solidFill>
                  <a:schemeClr val="tx1"/>
                </a:solidFill>
              </a:ln>
              <a:solidFill>
                <a:srgbClr val="66FFFF"/>
              </a:solidFill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052513" y="2719401"/>
            <a:ext cx="720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FF00"/>
                </a:solidFill>
                <a:latin typeface="Arial Black" pitchFamily="34" charset="0"/>
              </a:rPr>
              <a:t>3 primary conditions to be met</a:t>
            </a:r>
            <a:endParaRPr lang="en-AU" sz="3200" dirty="0" smtClean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17765" y="131618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  <a:latin typeface="Arial Black" pitchFamily="34" charset="0"/>
              </a:rPr>
              <a:t>1</a:t>
            </a:r>
            <a:endParaRPr lang="en-AU" sz="2000" dirty="0" smtClean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968135" y="1380840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  <a:latin typeface="Arial Black" pitchFamily="34" charset="0"/>
              </a:rPr>
              <a:t>2</a:t>
            </a:r>
            <a:endParaRPr lang="en-AU" sz="2000" dirty="0" smtClean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804123" y="1799940"/>
            <a:ext cx="3540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  <a:latin typeface="Arial Black" pitchFamily="34" charset="0"/>
              </a:rPr>
              <a:t>3</a:t>
            </a:r>
            <a:endParaRPr lang="en-AU" sz="2000" dirty="0" smtClean="0">
              <a:solidFill>
                <a:srgbClr val="00FF00"/>
              </a:solidFill>
              <a:latin typeface="Arial Black" pitchFamily="34" charset="0"/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-151535" y="6453336"/>
            <a:ext cx="4695825" cy="40466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Blessed with faithful Abraham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24580" grpId="0"/>
      <p:bldP spid="24581" grpId="0"/>
      <p:bldP spid="24582" grpId="0"/>
      <p:bldP spid="24583" grpId="0"/>
      <p:bldP spid="24584" grpId="0"/>
      <p:bldP spid="24585" grpId="0"/>
      <p:bldP spid="24586" grpId="0"/>
      <p:bldP spid="245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3793"/>
            <a:ext cx="9144000" cy="1196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Abraham promised a Great Nation</a:t>
            </a:r>
            <a:br>
              <a:rPr lang="en-AU" dirty="0"/>
            </a:br>
            <a:r>
              <a:rPr lang="en-AU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12:2-3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200279"/>
            <a:ext cx="8713788" cy="3740889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AU" sz="3200" dirty="0">
                <a:solidFill>
                  <a:srgbClr val="00FF00"/>
                </a:solidFill>
                <a:latin typeface="Bookman Old Style" pitchFamily="18" charset="0"/>
              </a:rPr>
              <a:t>And I will make of thee </a:t>
            </a:r>
            <a:r>
              <a:rPr lang="en-AU" sz="3600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Bookman Old Style" pitchFamily="18" charset="0"/>
              </a:rPr>
              <a:t>a great nation</a:t>
            </a:r>
            <a:r>
              <a:rPr lang="en-AU" sz="3200" b="0" baseline="30000" dirty="0">
                <a:solidFill>
                  <a:srgbClr val="FFFF00"/>
                </a:solidFill>
                <a:latin typeface="Arial Black" pitchFamily="34" charset="0"/>
              </a:rPr>
              <a:t>1</a:t>
            </a:r>
            <a:r>
              <a:rPr lang="en-AU" sz="3200" dirty="0">
                <a:solidFill>
                  <a:srgbClr val="FFFF00"/>
                </a:solidFill>
                <a:latin typeface="Bookman Old Style" pitchFamily="18" charset="0"/>
              </a:rPr>
              <a:t>/</a:t>
            </a:r>
            <a:r>
              <a:rPr lang="en-AU" sz="3200" dirty="0">
                <a:solidFill>
                  <a:srgbClr val="00FF00"/>
                </a:solidFill>
                <a:latin typeface="Bookman Old Style" pitchFamily="18" charset="0"/>
              </a:rPr>
              <a:t>,</a:t>
            </a:r>
            <a:r>
              <a:rPr lang="en-AU" sz="3200" dirty="0">
                <a:latin typeface="Bookman Old Style" pitchFamily="18" charset="0"/>
              </a:rPr>
              <a:t> and I will bless thee</a:t>
            </a:r>
            <a:r>
              <a:rPr lang="en-AU" sz="3200" b="0" baseline="30000" dirty="0">
                <a:solidFill>
                  <a:srgbClr val="FFFF00"/>
                </a:solidFill>
                <a:latin typeface="Arial Black" pitchFamily="34" charset="0"/>
              </a:rPr>
              <a:t>2</a:t>
            </a:r>
            <a:r>
              <a:rPr lang="en-AU" sz="3200" dirty="0">
                <a:solidFill>
                  <a:srgbClr val="FFFF00"/>
                </a:solidFill>
                <a:latin typeface="Bookman Old Style" pitchFamily="18" charset="0"/>
              </a:rPr>
              <a:t>/</a:t>
            </a:r>
            <a:r>
              <a:rPr lang="en-AU" sz="3200" dirty="0">
                <a:latin typeface="Bookman Old Style" pitchFamily="18" charset="0"/>
              </a:rPr>
              <a:t>, and make thy name great</a:t>
            </a:r>
            <a:r>
              <a:rPr lang="en-AU" sz="3200" b="0" baseline="30000" dirty="0">
                <a:solidFill>
                  <a:srgbClr val="FFFF00"/>
                </a:solidFill>
                <a:latin typeface="Arial Black" pitchFamily="34" charset="0"/>
              </a:rPr>
              <a:t>3</a:t>
            </a:r>
            <a:r>
              <a:rPr lang="en-AU" sz="3200" dirty="0">
                <a:solidFill>
                  <a:srgbClr val="FFFF00"/>
                </a:solidFill>
                <a:latin typeface="Bookman Old Style" pitchFamily="18" charset="0"/>
              </a:rPr>
              <a:t>/</a:t>
            </a:r>
            <a:r>
              <a:rPr lang="en-AU" sz="3200" dirty="0">
                <a:latin typeface="Bookman Old Style" pitchFamily="18" charset="0"/>
              </a:rPr>
              <a:t>; and thou shalt be a blessing</a:t>
            </a:r>
            <a:r>
              <a:rPr lang="en-AU" sz="3200" b="0" baseline="30000" dirty="0">
                <a:solidFill>
                  <a:srgbClr val="FFFF00"/>
                </a:solidFill>
                <a:latin typeface="Arial Black" pitchFamily="34" charset="0"/>
              </a:rPr>
              <a:t>4</a:t>
            </a:r>
            <a:r>
              <a:rPr lang="en-AU" sz="3200" dirty="0">
                <a:solidFill>
                  <a:srgbClr val="FFFF00"/>
                </a:solidFill>
                <a:latin typeface="Bookman Old Style" pitchFamily="18" charset="0"/>
              </a:rPr>
              <a:t>/</a:t>
            </a:r>
            <a:r>
              <a:rPr lang="en-AU" sz="3200" dirty="0">
                <a:latin typeface="Bookman Old Style" pitchFamily="18" charset="0"/>
              </a:rPr>
              <a:t>: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AU" sz="3200" dirty="0">
                <a:latin typeface="Bookman Old Style" pitchFamily="18" charset="0"/>
              </a:rPr>
              <a:t>And I will bless them that bless thee</a:t>
            </a:r>
            <a:r>
              <a:rPr lang="en-AU" sz="3200" b="0" baseline="30000" dirty="0">
                <a:solidFill>
                  <a:srgbClr val="FFFF00"/>
                </a:solidFill>
                <a:latin typeface="Arial Black" pitchFamily="34" charset="0"/>
              </a:rPr>
              <a:t>5</a:t>
            </a:r>
            <a:r>
              <a:rPr lang="en-AU" sz="3200" dirty="0">
                <a:solidFill>
                  <a:srgbClr val="FFFF00"/>
                </a:solidFill>
                <a:latin typeface="Bookman Old Style" pitchFamily="18" charset="0"/>
              </a:rPr>
              <a:t>/</a:t>
            </a:r>
            <a:r>
              <a:rPr lang="en-AU" sz="3200" dirty="0">
                <a:latin typeface="Bookman Old Style" pitchFamily="18" charset="0"/>
              </a:rPr>
              <a:t>, and curse him that </a:t>
            </a:r>
            <a:r>
              <a:rPr lang="en-AU" sz="3200" dirty="0" err="1">
                <a:latin typeface="Bookman Old Style" pitchFamily="18" charset="0"/>
              </a:rPr>
              <a:t>curseth</a:t>
            </a:r>
            <a:r>
              <a:rPr lang="en-AU" sz="3200" dirty="0">
                <a:latin typeface="Bookman Old Style" pitchFamily="18" charset="0"/>
              </a:rPr>
              <a:t> thee</a:t>
            </a:r>
            <a:r>
              <a:rPr lang="en-AU" sz="3200" b="0" baseline="30000" dirty="0">
                <a:solidFill>
                  <a:srgbClr val="FFFF00"/>
                </a:solidFill>
                <a:latin typeface="Arial Black" pitchFamily="34" charset="0"/>
              </a:rPr>
              <a:t>6</a:t>
            </a:r>
            <a:r>
              <a:rPr lang="en-AU" sz="3200" dirty="0">
                <a:solidFill>
                  <a:srgbClr val="FFFF00"/>
                </a:solidFill>
                <a:latin typeface="Bookman Old Style" pitchFamily="18" charset="0"/>
              </a:rPr>
              <a:t>/</a:t>
            </a:r>
            <a:r>
              <a:rPr lang="en-AU" sz="3200" dirty="0">
                <a:latin typeface="Bookman Old Style" pitchFamily="18" charset="0"/>
              </a:rPr>
              <a:t>: </a:t>
            </a:r>
            <a:r>
              <a:rPr lang="en-AU" sz="3200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Bookman Old Style" pitchFamily="18" charset="0"/>
              </a:rPr>
              <a:t>and in thee shall all families of the earth be blessed</a:t>
            </a:r>
            <a:r>
              <a:rPr lang="en-AU" sz="3200" b="0" baseline="30000" dirty="0">
                <a:solidFill>
                  <a:srgbClr val="FFFF00"/>
                </a:solidFill>
                <a:latin typeface="Arial Black" pitchFamily="34" charset="0"/>
              </a:rPr>
              <a:t>7</a:t>
            </a:r>
            <a:r>
              <a:rPr lang="en-AU" sz="3200" dirty="0" smtClean="0">
                <a:solidFill>
                  <a:srgbClr val="FFFF00"/>
                </a:solidFill>
                <a:latin typeface="Bookman Old Style" pitchFamily="18" charset="0"/>
              </a:rPr>
              <a:t>/</a:t>
            </a:r>
            <a:r>
              <a:rPr lang="en-AU" sz="3200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421" y="6439481"/>
            <a:ext cx="4372564" cy="40466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Blessed with faithful Abraham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5" y="5062247"/>
            <a:ext cx="9108000" cy="176663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lIns="180000" rIns="180000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3200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1 Kings 3:8 </a:t>
            </a:r>
            <a:r>
              <a:rPr lang="en-US" sz="3200" b="1" dirty="0" smtClean="0">
                <a:solidFill>
                  <a:schemeClr val="bg1"/>
                </a:solidFill>
                <a:latin typeface="Bookman Old Style" pitchFamily="18" charset="0"/>
              </a:rPr>
              <a:t>– “And thy servant is in the midst of thy people which thou hast chosen, a great people, that cannot be numbered nor counted for multitude.”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710"/>
            <a:ext cx="9144000" cy="836712"/>
          </a:xfrm>
        </p:spPr>
        <p:txBody>
          <a:bodyPr/>
          <a:lstStyle/>
          <a:p>
            <a:pPr eaLnBrk="1" hangingPunct="1">
              <a:defRPr/>
            </a:pPr>
            <a:r>
              <a:rPr lang="en-AU" sz="4400" dirty="0" smtClean="0"/>
              <a:t>What is this ‘great nation’?</a:t>
            </a:r>
            <a:endParaRPr lang="en-AU" sz="44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836712"/>
            <a:ext cx="8712968" cy="55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marL="531813" marR="0" lvl="0" indent="-531813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“nation/s”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goy / goyim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nation, people (noun masculine).</a:t>
            </a:r>
          </a:p>
          <a:p>
            <a:pPr marL="531813" marR="0" lvl="0" indent="-531813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Gen. 10:5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“Gentiles”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“nations”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531813" marR="0" lvl="0" indent="-531813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 4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occs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rendered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“nations”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lang="en-US" sz="3200" b="1" kern="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Gen. 10:20, 31, 32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(twice).</a:t>
            </a:r>
          </a:p>
          <a:p>
            <a:pPr marL="531813" marR="0" lvl="0" indent="-531813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32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3200" b="1" i="0" u="none" strike="noStrike" kern="0" cap="none" spc="0" normalizeH="0" baseline="30000" noProof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occ.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in </a:t>
            </a:r>
            <a:r>
              <a:rPr lang="en-US" sz="3200" b="1" kern="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Gen. 12:2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“I will make of thee a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great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nation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.”</a:t>
            </a:r>
          </a:p>
          <a:p>
            <a:pPr marL="531813" marR="0" lvl="0" indent="-531813" algn="l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word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“great”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 </a:t>
            </a: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gadol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this is also the </a:t>
            </a:r>
            <a:r>
              <a:rPr kumimoji="0" lang="en-US" sz="32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3200" b="1" i="0" u="none" strike="noStrike" kern="0" cap="none" spc="0" normalizeH="0" baseline="30000" noProof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occ.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the O.T.</a:t>
            </a:r>
            <a:endParaRPr kumimoji="0" lang="en-AU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421" y="6439481"/>
            <a:ext cx="4372564" cy="404664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</a:rPr>
              <a:t>Blessed with faithful Abraham</a:t>
            </a:r>
            <a:endParaRPr kumimoji="0" lang="en-AU" sz="2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1565</Words>
  <Application>Microsoft Office PowerPoint</Application>
  <PresentationFormat>On-screen Show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Generic</vt:lpstr>
      <vt:lpstr>1_Generic</vt:lpstr>
      <vt:lpstr>Slide 1</vt:lpstr>
      <vt:lpstr>Abraham leaves Ur of the Chaldees for Haran and 5 years later, the Land of Promise</vt:lpstr>
      <vt:lpstr>Abraham’s journeys</vt:lpstr>
      <vt:lpstr>The Abrahamic Covenant</vt:lpstr>
      <vt:lpstr>The Abrahamic Covenant</vt:lpstr>
      <vt:lpstr>The Abrahamic Covenant</vt:lpstr>
      <vt:lpstr>Slide 7</vt:lpstr>
      <vt:lpstr>Abraham promised a Great Nation Gen. 12:2-3</vt:lpstr>
      <vt:lpstr>What is this ‘great nation’?</vt:lpstr>
      <vt:lpstr>Who are the families?</vt:lpstr>
      <vt:lpstr>What does it mean to be blessed with faithful Abraham?</vt:lpstr>
      <vt:lpstr>Justified by faith Hebrews 11:1</vt:lpstr>
      <vt:lpstr>The Canaanite in the Land Gen. 12:5-6</vt:lpstr>
      <vt:lpstr>Shechem – Place of choice</vt:lpstr>
      <vt:lpstr>The Land promised to Christ Gen. 12:7</vt:lpstr>
      <vt:lpstr>The challenge for Abraham Gen. 12:8</vt:lpstr>
      <vt:lpstr>Choosing a way – Bethel or Hai</vt:lpstr>
      <vt:lpstr>The challenge of leadership Gen. 12:9</vt:lpstr>
      <vt:lpstr>Recovering from a mistake Gen. 13:1-4 </vt:lpstr>
      <vt:lpstr>The Land promised to Abraham Gen. 13:14-17</vt:lpstr>
      <vt:lpstr>Next study…God willing</vt:lpstr>
      <vt:lpstr>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195</cp:revision>
  <dcterms:created xsi:type="dcterms:W3CDTF">2005-04-02T07:15:28Z</dcterms:created>
  <dcterms:modified xsi:type="dcterms:W3CDTF">2016-03-12T01:42:21Z</dcterms:modified>
</cp:coreProperties>
</file>