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 id="2147483673" r:id="rId3"/>
  </p:sldMasterIdLst>
  <p:sldIdLst>
    <p:sldId id="296" r:id="rId4"/>
    <p:sldId id="272" r:id="rId5"/>
    <p:sldId id="294" r:id="rId6"/>
    <p:sldId id="260" r:id="rId7"/>
    <p:sldId id="261" r:id="rId8"/>
    <p:sldId id="285" r:id="rId9"/>
    <p:sldId id="286" r:id="rId10"/>
    <p:sldId id="287" r:id="rId11"/>
    <p:sldId id="279" r:id="rId12"/>
    <p:sldId id="266" r:id="rId13"/>
    <p:sldId id="275" r:id="rId14"/>
    <p:sldId id="267" r:id="rId15"/>
    <p:sldId id="264" r:id="rId16"/>
    <p:sldId id="268" r:id="rId17"/>
    <p:sldId id="258" r:id="rId18"/>
    <p:sldId id="278" r:id="rId19"/>
    <p:sldId id="277" r:id="rId20"/>
    <p:sldId id="290" r:id="rId21"/>
    <p:sldId id="271" r:id="rId22"/>
    <p:sldId id="280" r:id="rId23"/>
    <p:sldId id="257" r:id="rId24"/>
    <p:sldId id="281" r:id="rId25"/>
    <p:sldId id="291" r:id="rId26"/>
    <p:sldId id="292" r:id="rId27"/>
    <p:sldId id="295" r:id="rId28"/>
    <p:sldId id="298" r:id="rId29"/>
    <p:sldId id="297" r:id="rId3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00"/>
    <a:srgbClr val="00FFFF"/>
    <a:srgbClr val="FFFF00"/>
    <a:srgbClr val="FF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19" autoAdjust="0"/>
    <p:restoredTop sz="98750" autoAdjust="0"/>
  </p:normalViewPr>
  <p:slideViewPr>
    <p:cSldViewPr>
      <p:cViewPr varScale="1">
        <p:scale>
          <a:sx n="69" d="100"/>
          <a:sy n="69" d="100"/>
        </p:scale>
        <p:origin x="-2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p:nvSpPr>
        <p:spPr bwMode="auto">
          <a:xfrm>
            <a:off x="0" y="6309320"/>
            <a:ext cx="5436096" cy="5486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endParaRPr kumimoji="1" lang="en-US" sz="2400">
              <a:latin typeface="Times New Roman" pitchFamily="18" charset="0"/>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b="1"/>
            </a:lvl1pPr>
          </a:lstStyle>
          <a:p>
            <a:r>
              <a:rPr lang="en-AU" dirty="0"/>
              <a:t>Click to edit Master subtitle style</a:t>
            </a:r>
          </a:p>
        </p:txBody>
      </p:sp>
      <p:sp>
        <p:nvSpPr>
          <p:cNvPr id="6149" name="Rectangle 5"/>
          <p:cNvSpPr>
            <a:spLocks noGrp="1" noChangeArrowheads="1"/>
          </p:cNvSpPr>
          <p:nvPr>
            <p:ph type="ftr" sz="quarter" idx="3"/>
          </p:nvPr>
        </p:nvSpPr>
        <p:spPr>
          <a:xfrm>
            <a:off x="0" y="6453336"/>
            <a:ext cx="4932040" cy="404664"/>
          </a:xfrm>
        </p:spPr>
        <p:txBody>
          <a:bodyPr/>
          <a:lstStyle>
            <a:lvl1pPr algn="l">
              <a:defRPr sz="2800" b="1">
                <a:solidFill>
                  <a:srgbClr val="FF9900"/>
                </a:solidFill>
                <a:latin typeface="Monotype Corsiva" pitchFamily="66" charset="0"/>
              </a:defRPr>
            </a:lvl1pPr>
          </a:lstStyle>
          <a:p>
            <a:r>
              <a:rPr lang="en-AU" dirty="0" smtClean="0"/>
              <a:t>Blessed with  faithful Abraham</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E0E8243-A414-44FA-8695-00BB3CB86EFC}"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EB64EB6-538F-438A-8B90-6F8B62C95C79}"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rc 2"/>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solidFill>
                <a:srgbClr val="FFFFFF"/>
              </a:solidFill>
              <a:latin typeface="Times New Roman" pitchFamily="18" charset="0"/>
              <a:cs typeface="+mn-cs"/>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spcBef>
                <a:spcPct val="0"/>
              </a:spcBef>
              <a:spcAft>
                <a:spcPct val="15000"/>
              </a:spcAft>
              <a:buClr>
                <a:srgbClr val="FFFF00"/>
              </a:buClr>
              <a:buSzTx/>
              <a:buFont typeface="Wingdings" pitchFamily="2" charset="2"/>
              <a:buChar char="v"/>
              <a:defRPr sz="3200" b="1"/>
            </a:lvl1pPr>
          </a:lstStyle>
          <a:p>
            <a:r>
              <a:rPr lang="en-AU"/>
              <a:t>Click to edit Master subtitle style</a:t>
            </a:r>
          </a:p>
        </p:txBody>
      </p:sp>
      <p:sp>
        <p:nvSpPr>
          <p:cNvPr id="5" name="Rectangle 5"/>
          <p:cNvSpPr>
            <a:spLocks noGrp="1" noChangeArrowheads="1"/>
          </p:cNvSpPr>
          <p:nvPr>
            <p:ph type="ftr" sz="quarter" idx="10"/>
          </p:nvPr>
        </p:nvSpPr>
        <p:spPr>
          <a:xfrm>
            <a:off x="0" y="6465910"/>
            <a:ext cx="4695825" cy="364794"/>
          </a:xfrm>
        </p:spPr>
        <p:txBody>
          <a:bodyPr/>
          <a:lstStyle>
            <a:lvl1pPr algn="l">
              <a:defRPr sz="2800" b="1" smtClean="0">
                <a:solidFill>
                  <a:srgbClr val="FF9900"/>
                </a:solidFill>
                <a:latin typeface="Monotype Corsiva" pitchFamily="66" charset="0"/>
              </a:defRPr>
            </a:lvl1pPr>
          </a:lstStyle>
          <a:p>
            <a:pPr>
              <a:defRPr/>
            </a:pPr>
            <a:r>
              <a:rPr lang="en-AU" dirty="0"/>
              <a:t>Blessed with faithful Abraham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3151FC-BB84-447F-BDE2-874D72793065}"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409EDE-1D71-41D3-A2B6-721FFD1CD9DA}"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F70E05B-E219-4120-84EE-8D19FF1DCD7D}"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57FCEC7-94F2-4122-8C72-408BE2BD830F}"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6B97EB5-2C0A-493B-ACEB-D9FBFA0B4BAF}"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A360ABB-2B9B-4B16-BF83-8AE1FE809655}"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446058E-F17D-4613-9BB0-51FFAE0DF4B3}"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56F177-0970-4C61-9D5A-807311FCA755}"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29B528D-2039-4F7F-BC92-1D4B5E72DF7A}"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65175F1-9144-4B38-AB18-B8A926644524}"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A332E05-4541-4999-B83C-DF82D99918D9}"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rc 2"/>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solidFill>
                <a:srgbClr val="FFFFFF"/>
              </a:solidFill>
              <a:latin typeface="Times New Roman" pitchFamily="18" charset="0"/>
              <a:cs typeface="+mn-cs"/>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spcBef>
                <a:spcPct val="0"/>
              </a:spcBef>
              <a:spcAft>
                <a:spcPct val="15000"/>
              </a:spcAft>
              <a:buClr>
                <a:srgbClr val="FFFF00"/>
              </a:buClr>
              <a:buSzTx/>
              <a:buFont typeface="Wingdings" pitchFamily="2" charset="2"/>
              <a:buChar char="v"/>
              <a:defRPr sz="3200" b="1"/>
            </a:lvl1pPr>
          </a:lstStyle>
          <a:p>
            <a:r>
              <a:rPr lang="en-AU"/>
              <a:t>Click to edit Master subtitle style</a:t>
            </a:r>
          </a:p>
        </p:txBody>
      </p:sp>
      <p:sp>
        <p:nvSpPr>
          <p:cNvPr id="5" name="Rectangle 5"/>
          <p:cNvSpPr>
            <a:spLocks noGrp="1" noChangeArrowheads="1"/>
          </p:cNvSpPr>
          <p:nvPr>
            <p:ph type="ftr" sz="quarter" idx="10"/>
          </p:nvPr>
        </p:nvSpPr>
        <p:spPr>
          <a:xfrm>
            <a:off x="0" y="6465910"/>
            <a:ext cx="4695825" cy="364794"/>
          </a:xfrm>
        </p:spPr>
        <p:txBody>
          <a:bodyPr/>
          <a:lstStyle>
            <a:lvl1pPr algn="l">
              <a:defRPr sz="2800" b="1" smtClean="0">
                <a:solidFill>
                  <a:srgbClr val="FF9900"/>
                </a:solidFill>
                <a:latin typeface="Monotype Corsiva" pitchFamily="66" charset="0"/>
              </a:defRPr>
            </a:lvl1pPr>
          </a:lstStyle>
          <a:p>
            <a:pPr>
              <a:defRPr/>
            </a:pPr>
            <a:r>
              <a:rPr lang="en-AU" dirty="0"/>
              <a:t>Blessed with faithful Abraham</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73151FC-BB84-447F-BDE2-874D72793065}"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409EDE-1D71-41D3-A2B6-721FFD1CD9DA}"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F70E05B-E219-4120-84EE-8D19FF1DCD7D}"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57FCEC7-94F2-4122-8C72-408BE2BD830F}"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6B97EB5-2C0A-493B-ACEB-D9FBFA0B4BAF}"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A360ABB-2B9B-4B16-BF83-8AE1FE809655}"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C492A960-7402-416A-BC5A-FD3CE9C00ACD}"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446058E-F17D-4613-9BB0-51FFAE0DF4B3}"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29B528D-2039-4F7F-BC92-1D4B5E72DF7A}"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65175F1-9144-4B38-AB18-B8A926644524}"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AU">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A332E05-4541-4999-B83C-DF82D99918D9}" type="slidenum">
              <a:rPr lang="en-AU">
                <a:solidFill>
                  <a:srgbClr val="FFFFFF"/>
                </a:solidFill>
              </a:rPr>
              <a:pPr>
                <a:defRPr/>
              </a:pPr>
              <a:t>‹#›</a:t>
            </a:fld>
            <a:endParaRPr lang="en-AU">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CCBEF985-8E18-4338-A5A6-327539547ED1}"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79C7B1E4-9073-4677-8CED-C14F67F4329F}"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6A581E8C-6465-4A62-AD94-1B79704A43AB}"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62FA5E96-46EE-4D9F-937B-2B29E06A9A3E}"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F1AB36A-E264-4260-BBA4-9941E97B65C7}"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57C709A1-3233-4E9C-9CFF-B83B4EC23012}"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endParaRPr kumimoji="1" lang="en-US" sz="2400">
              <a:latin typeface="Times New Roman" pitchFamily="18" charset="0"/>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endParaRPr lang="en-AU"/>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endParaRPr lang="en-AU"/>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fld id="{077DF720-96F3-4CAC-BCC5-C68C698E8D39}"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cs typeface="Arial" charset="0"/>
        </a:defRPr>
      </a:lvl2pPr>
      <a:lvl3pPr algn="l" rtl="0" fontAlgn="base">
        <a:lnSpc>
          <a:spcPct val="70000"/>
        </a:lnSpc>
        <a:spcBef>
          <a:spcPct val="0"/>
        </a:spcBef>
        <a:spcAft>
          <a:spcPct val="0"/>
        </a:spcAft>
        <a:defRPr sz="4800" b="1">
          <a:solidFill>
            <a:schemeClr val="tx2"/>
          </a:solidFill>
          <a:latin typeface="Arial Narrow" pitchFamily="34" charset="0"/>
          <a:cs typeface="Arial" charset="0"/>
        </a:defRPr>
      </a:lvl3pPr>
      <a:lvl4pPr algn="l" rtl="0" fontAlgn="base">
        <a:lnSpc>
          <a:spcPct val="70000"/>
        </a:lnSpc>
        <a:spcBef>
          <a:spcPct val="0"/>
        </a:spcBef>
        <a:spcAft>
          <a:spcPct val="0"/>
        </a:spcAft>
        <a:defRPr sz="4800" b="1">
          <a:solidFill>
            <a:schemeClr val="tx2"/>
          </a:solidFill>
          <a:latin typeface="Arial Narrow" pitchFamily="34" charset="0"/>
          <a:cs typeface="Arial" charset="0"/>
        </a:defRPr>
      </a:lvl4pPr>
      <a:lvl5pPr algn="l" rtl="0" fontAlgn="base">
        <a:lnSpc>
          <a:spcPct val="70000"/>
        </a:lnSpc>
        <a:spcBef>
          <a:spcPct val="0"/>
        </a:spcBef>
        <a:spcAft>
          <a:spcPct val="0"/>
        </a:spcAft>
        <a:defRPr sz="4800" b="1">
          <a:solidFill>
            <a:schemeClr val="tx2"/>
          </a:solidFill>
          <a:latin typeface="Arial Narrow" pitchFamily="34" charset="0"/>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cs typeface="Arial" charset="0"/>
        </a:defRPr>
      </a:lvl6pPr>
      <a:lvl7pPr marL="914400" algn="l" rtl="0" fontAlgn="base">
        <a:lnSpc>
          <a:spcPct val="70000"/>
        </a:lnSpc>
        <a:spcBef>
          <a:spcPct val="0"/>
        </a:spcBef>
        <a:spcAft>
          <a:spcPct val="0"/>
        </a:spcAft>
        <a:defRPr sz="4800" b="1">
          <a:solidFill>
            <a:schemeClr val="tx2"/>
          </a:solidFill>
          <a:latin typeface="Arial Narrow" pitchFamily="34" charset="0"/>
          <a:cs typeface="Arial" charset="0"/>
        </a:defRPr>
      </a:lvl7pPr>
      <a:lvl8pPr marL="1371600" algn="l" rtl="0" fontAlgn="base">
        <a:lnSpc>
          <a:spcPct val="70000"/>
        </a:lnSpc>
        <a:spcBef>
          <a:spcPct val="0"/>
        </a:spcBef>
        <a:spcAft>
          <a:spcPct val="0"/>
        </a:spcAft>
        <a:defRPr sz="4800" b="1">
          <a:solidFill>
            <a:schemeClr val="tx2"/>
          </a:solidFill>
          <a:latin typeface="Arial Narrow" pitchFamily="34" charset="0"/>
          <a:cs typeface="Arial" charset="0"/>
        </a:defRPr>
      </a:lvl8pPr>
      <a:lvl9pPr marL="1828800" algn="l" rtl="0" fontAlgn="base">
        <a:lnSpc>
          <a:spcPct val="70000"/>
        </a:lnSpc>
        <a:spcBef>
          <a:spcPct val="0"/>
        </a:spcBef>
        <a:spcAft>
          <a:spcPct val="0"/>
        </a:spcAft>
        <a:defRPr sz="4800" b="1">
          <a:solidFill>
            <a:schemeClr val="tx2"/>
          </a:solidFill>
          <a:latin typeface="Arial Narrow" pitchFamily="34"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cs typeface="+mn-cs"/>
        </a:defRPr>
      </a:lvl3pPr>
      <a:lvl4pPr marL="1600200" indent="-228600" algn="l" rtl="0" fontAlgn="base">
        <a:spcBef>
          <a:spcPct val="20000"/>
        </a:spcBef>
        <a:spcAft>
          <a:spcPct val="0"/>
        </a:spcAft>
        <a:buClr>
          <a:schemeClr val="tx2"/>
        </a:buClr>
        <a:buSzPct val="100000"/>
        <a:buChar char="•"/>
        <a:defRPr sz="2000">
          <a:solidFill>
            <a:schemeClr val="tx1"/>
          </a:solidFill>
          <a:latin typeface="+mn-lt"/>
          <a:cs typeface="+mn-cs"/>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solidFill>
                <a:srgbClr val="FFFFFF"/>
              </a:solidFill>
              <a:latin typeface="Times New Roman" pitchFamily="18" charset="0"/>
              <a:cs typeface="+mn-cs"/>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vl1pPr>
          </a:lstStyle>
          <a:p>
            <a:pPr>
              <a:defRPr/>
            </a:pPr>
            <a:endParaRPr lang="en-AU">
              <a:solidFill>
                <a:srgbClr val="FFFFFF"/>
              </a:solidFill>
              <a:cs typeface="+mn-cs"/>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smtClean="0"/>
            </a:lvl1pPr>
          </a:lstStyle>
          <a:p>
            <a:pPr>
              <a:defRPr/>
            </a:pPr>
            <a:endParaRPr lang="en-AU">
              <a:solidFill>
                <a:srgbClr val="FFFFFF"/>
              </a:solidFill>
              <a:cs typeface="+mn-cs"/>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vl1pPr>
          </a:lstStyle>
          <a:p>
            <a:pPr>
              <a:defRPr/>
            </a:pPr>
            <a:fld id="{E9869B1A-C90C-49D7-8F87-6A2EDADEF773}" type="slidenum">
              <a:rPr lang="en-AU">
                <a:solidFill>
                  <a:srgbClr val="FFFFFF"/>
                </a:solidFill>
                <a:cs typeface="+mn-cs"/>
              </a:rPr>
              <a:pPr>
                <a:defRPr/>
              </a:pPr>
              <a:t>‹#›</a:t>
            </a:fld>
            <a:endParaRPr lang="en-AU">
              <a:solidFill>
                <a:srgbClr val="FFFFFF"/>
              </a:solidFill>
              <a:cs typeface="+mn-cs"/>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kumimoji="1" lang="en-US" sz="2400">
              <a:solidFill>
                <a:srgbClr val="FFFFFF"/>
              </a:solidFill>
              <a:latin typeface="Times New Roman" pitchFamily="18" charset="0"/>
              <a:cs typeface="+mn-cs"/>
            </a:endParaRPr>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vl1pPr>
          </a:lstStyle>
          <a:p>
            <a:pPr>
              <a:defRPr/>
            </a:pPr>
            <a:endParaRPr lang="en-AU">
              <a:solidFill>
                <a:srgbClr val="FFFFFF"/>
              </a:solidFill>
              <a:cs typeface="+mn-cs"/>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smtClean="0"/>
            </a:lvl1pPr>
          </a:lstStyle>
          <a:p>
            <a:pPr>
              <a:defRPr/>
            </a:pPr>
            <a:endParaRPr lang="en-AU">
              <a:solidFill>
                <a:srgbClr val="FFFFFF"/>
              </a:solidFill>
              <a:cs typeface="+mn-cs"/>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vl1pPr>
          </a:lstStyle>
          <a:p>
            <a:pPr>
              <a:defRPr/>
            </a:pPr>
            <a:fld id="{E9869B1A-C90C-49D7-8F87-6A2EDADEF773}" type="slidenum">
              <a:rPr lang="en-AU">
                <a:solidFill>
                  <a:srgbClr val="FFFFFF"/>
                </a:solidFill>
                <a:cs typeface="+mn-cs"/>
              </a:rPr>
              <a:pPr>
                <a:defRPr/>
              </a:pPr>
              <a:t>‹#›</a:t>
            </a:fld>
            <a:endParaRPr lang="en-AU">
              <a:solidFill>
                <a:srgbClr val="FFFFFF"/>
              </a:solidFill>
              <a:cs typeface="+mn-cs"/>
            </a:endParaRP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0"/>
          </p:nvPr>
        </p:nvSpPr>
        <p:spPr>
          <a:xfrm>
            <a:off x="0" y="6425626"/>
            <a:ext cx="4695825" cy="404664"/>
          </a:xfrm>
          <a:noFill/>
        </p:spPr>
        <p:txBody>
          <a:bodyPr/>
          <a:lstStyle/>
          <a:p>
            <a:r>
              <a:rPr lang="en-AU" dirty="0"/>
              <a:t>Blessed with faithful Abraham</a:t>
            </a:r>
          </a:p>
        </p:txBody>
      </p:sp>
      <p:sp>
        <p:nvSpPr>
          <p:cNvPr id="7170" name="Rectangle 2"/>
          <p:cNvSpPr>
            <a:spLocks noGrp="1" noChangeArrowheads="1"/>
          </p:cNvSpPr>
          <p:nvPr>
            <p:ph type="subTitle" idx="1"/>
          </p:nvPr>
        </p:nvSpPr>
        <p:spPr>
          <a:xfrm>
            <a:off x="22225" y="730820"/>
            <a:ext cx="8713788" cy="2770188"/>
          </a:xfrm>
        </p:spPr>
        <p:txBody>
          <a:bodyPr/>
          <a:lstStyle/>
          <a:p>
            <a:pPr marL="0" indent="0" algn="ctr" eaLnBrk="1" hangingPunct="1">
              <a:lnSpc>
                <a:spcPct val="90000"/>
              </a:lnSpc>
              <a:buFont typeface="Wingdings" pitchFamily="2" charset="2"/>
              <a:buNone/>
              <a:defRPr/>
            </a:pPr>
            <a:r>
              <a:rPr lang="en-AU" sz="8000" dirty="0" smtClean="0">
                <a:ln w="6350">
                  <a:solidFill>
                    <a:schemeClr val="tx1"/>
                  </a:solidFill>
                </a:ln>
                <a:solidFill>
                  <a:srgbClr val="FF3399"/>
                </a:solidFill>
                <a:effectLst>
                  <a:outerShdw blurRad="38100" dist="38100" dir="2700000" algn="tl">
                    <a:srgbClr val="FFFFFF"/>
                  </a:outerShdw>
                </a:effectLst>
                <a:latin typeface="Monotype Corsiva" pitchFamily="66" charset="0"/>
              </a:rPr>
              <a:t>“Blessed with faithful Abraham”</a:t>
            </a:r>
          </a:p>
        </p:txBody>
      </p:sp>
      <p:sp>
        <p:nvSpPr>
          <p:cNvPr id="3076" name="Text Box 4"/>
          <p:cNvSpPr txBox="1">
            <a:spLocks noChangeArrowheads="1"/>
          </p:cNvSpPr>
          <p:nvPr/>
        </p:nvSpPr>
        <p:spPr bwMode="auto">
          <a:xfrm>
            <a:off x="468313" y="3318222"/>
            <a:ext cx="8280400" cy="2585323"/>
          </a:xfrm>
          <a:prstGeom prst="rect">
            <a:avLst/>
          </a:prstGeom>
          <a:noFill/>
          <a:ln w="9525">
            <a:noFill/>
            <a:miter lim="800000"/>
            <a:headEnd/>
            <a:tailEnd/>
          </a:ln>
        </p:spPr>
        <p:txBody>
          <a:bodyPr>
            <a:spAutoFit/>
          </a:bodyPr>
          <a:lstStyle/>
          <a:p>
            <a:pPr algn="ctr">
              <a:spcBef>
                <a:spcPct val="50000"/>
              </a:spcBef>
            </a:pPr>
            <a:r>
              <a:rPr lang="en-US" sz="5400" dirty="0">
                <a:solidFill>
                  <a:srgbClr val="FFFF00"/>
                </a:solidFill>
                <a:latin typeface="Arial Black" pitchFamily="34" charset="0"/>
                <a:cs typeface="+mn-cs"/>
              </a:rPr>
              <a:t>Study </a:t>
            </a:r>
            <a:r>
              <a:rPr lang="en-US" sz="5400" dirty="0" smtClean="0">
                <a:solidFill>
                  <a:srgbClr val="FFFF00"/>
                </a:solidFill>
                <a:latin typeface="Arial Black" pitchFamily="34" charset="0"/>
                <a:cs typeface="+mn-cs"/>
              </a:rPr>
              <a:t>2 </a:t>
            </a:r>
            <a:r>
              <a:rPr lang="en-US" sz="5400" dirty="0">
                <a:solidFill>
                  <a:srgbClr val="FFFF00"/>
                </a:solidFill>
                <a:latin typeface="Arial Black" pitchFamily="34" charset="0"/>
                <a:cs typeface="+mn-cs"/>
              </a:rPr>
              <a:t>– </a:t>
            </a:r>
            <a:r>
              <a:rPr lang="en-US" sz="5400" dirty="0" smtClean="0">
                <a:solidFill>
                  <a:srgbClr val="FFFF00"/>
                </a:solidFill>
                <a:latin typeface="Arial Black" pitchFamily="34" charset="0"/>
                <a:cs typeface="+mn-cs"/>
              </a:rPr>
              <a:t>“</a:t>
            </a:r>
            <a:r>
              <a:rPr lang="en-AU" sz="5400" dirty="0" smtClean="0">
                <a:solidFill>
                  <a:srgbClr val="FFFF00"/>
                </a:solidFill>
                <a:latin typeface="Arial Black" pitchFamily="34" charset="0"/>
                <a:cs typeface="+mn-cs"/>
              </a:rPr>
              <a:t>He counted it to him for righteousness</a:t>
            </a:r>
            <a:r>
              <a:rPr lang="en-US" sz="5400" dirty="0" smtClean="0">
                <a:solidFill>
                  <a:srgbClr val="FFFF00"/>
                </a:solidFill>
                <a:latin typeface="Arial Black" pitchFamily="34" charset="0"/>
                <a:cs typeface="+mn-cs"/>
              </a:rPr>
              <a:t>”</a:t>
            </a:r>
            <a:endParaRPr lang="en-AU" sz="5400" dirty="0">
              <a:solidFill>
                <a:srgbClr val="FFFF00"/>
              </a:solidFill>
              <a:latin typeface="Arial Black" pitchFamily="34"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88913"/>
            <a:ext cx="9144000" cy="765175"/>
          </a:xfrm>
        </p:spPr>
        <p:txBody>
          <a:bodyPr/>
          <a:lstStyle/>
          <a:p>
            <a:r>
              <a:rPr lang="en-AU" sz="4400" dirty="0"/>
              <a:t>“Take for Me…” – </a:t>
            </a:r>
            <a:r>
              <a:rPr lang="en-AU" sz="4400" dirty="0">
                <a:ln w="19050">
                  <a:solidFill>
                    <a:schemeClr val="tx1"/>
                  </a:solidFill>
                </a:ln>
                <a:solidFill>
                  <a:srgbClr val="FF0000"/>
                </a:solidFill>
                <a:effectLst/>
              </a:rPr>
              <a:t>Gen. 15:9-10</a:t>
            </a:r>
          </a:p>
        </p:txBody>
      </p:sp>
      <p:sp>
        <p:nvSpPr>
          <p:cNvPr id="17411" name="Rectangle 3"/>
          <p:cNvSpPr>
            <a:spLocks noGrp="1" noChangeArrowheads="1"/>
          </p:cNvSpPr>
          <p:nvPr>
            <p:ph type="subTitle" idx="1"/>
          </p:nvPr>
        </p:nvSpPr>
        <p:spPr>
          <a:xfrm>
            <a:off x="179388" y="910388"/>
            <a:ext cx="8785225" cy="5505450"/>
          </a:xfrm>
        </p:spPr>
        <p:txBody>
          <a:bodyPr/>
          <a:lstStyle/>
          <a:p>
            <a:pPr marL="533400" indent="-533400">
              <a:spcBef>
                <a:spcPct val="0"/>
              </a:spcBef>
              <a:spcAft>
                <a:spcPct val="35000"/>
              </a:spcAft>
            </a:pPr>
            <a:r>
              <a:rPr lang="en-AU" sz="3200" dirty="0">
                <a:ln>
                  <a:solidFill>
                    <a:schemeClr val="tx1"/>
                  </a:solidFill>
                </a:ln>
                <a:solidFill>
                  <a:srgbClr val="FF33CC"/>
                </a:solidFill>
              </a:rPr>
              <a:t>Roth. – </a:t>
            </a:r>
            <a:r>
              <a:rPr lang="en-AU" sz="3200" dirty="0">
                <a:solidFill>
                  <a:srgbClr val="FFFF00"/>
                </a:solidFill>
                <a:latin typeface="Bookman Old Style" pitchFamily="18" charset="0"/>
              </a:rPr>
              <a:t>“Take for me”.</a:t>
            </a:r>
            <a:r>
              <a:rPr lang="en-AU" sz="3200" dirty="0">
                <a:latin typeface="Bookman Old Style" pitchFamily="18" charset="0"/>
              </a:rPr>
              <a:t> </a:t>
            </a:r>
            <a:r>
              <a:rPr lang="en-AU" sz="3200" dirty="0"/>
              <a:t>This was </a:t>
            </a:r>
            <a:r>
              <a:rPr lang="en-AU" sz="3200" dirty="0" smtClean="0"/>
              <a:t>Yahweh’s </a:t>
            </a:r>
            <a:r>
              <a:rPr lang="en-AU" sz="3200" dirty="0"/>
              <a:t>sacrifice, but Abraham would provide the flesh – </a:t>
            </a:r>
            <a:r>
              <a:rPr lang="en-AU" sz="3200" dirty="0">
                <a:ln w="19050">
                  <a:solidFill>
                    <a:schemeClr val="tx1"/>
                  </a:solidFill>
                </a:ln>
                <a:solidFill>
                  <a:srgbClr val="FF0000"/>
                </a:solidFill>
              </a:rPr>
              <a:t>Matt. 1:1; Acts 2:30</a:t>
            </a:r>
            <a:r>
              <a:rPr lang="en-AU" sz="3200" dirty="0"/>
              <a:t>.</a:t>
            </a:r>
          </a:p>
          <a:p>
            <a:pPr marL="533400" indent="-533400">
              <a:spcBef>
                <a:spcPct val="0"/>
              </a:spcBef>
              <a:spcAft>
                <a:spcPct val="35000"/>
              </a:spcAft>
            </a:pPr>
            <a:r>
              <a:rPr lang="en-AU" sz="3200" dirty="0">
                <a:solidFill>
                  <a:srgbClr val="00FF00"/>
                </a:solidFill>
              </a:rPr>
              <a:t>“heifer”</a:t>
            </a:r>
            <a:r>
              <a:rPr lang="en-AU" sz="3200" dirty="0"/>
              <a:t> – </a:t>
            </a:r>
            <a:r>
              <a:rPr lang="en-AU" sz="3200" i="1" dirty="0" err="1"/>
              <a:t>eglah</a:t>
            </a:r>
            <a:r>
              <a:rPr lang="en-AU" sz="3200" dirty="0"/>
              <a:t> (fem.) – a calf, nearly grown; a heifer mature but not yet exposed to the yoke.</a:t>
            </a:r>
          </a:p>
          <a:p>
            <a:pPr marL="533400" indent="-533400">
              <a:spcBef>
                <a:spcPct val="0"/>
              </a:spcBef>
              <a:spcAft>
                <a:spcPct val="35000"/>
              </a:spcAft>
            </a:pPr>
            <a:r>
              <a:rPr lang="en-AU" sz="3200" dirty="0">
                <a:solidFill>
                  <a:srgbClr val="00FF00"/>
                </a:solidFill>
              </a:rPr>
              <a:t>“three years old”</a:t>
            </a:r>
            <a:r>
              <a:rPr lang="en-AU" sz="3200" dirty="0"/>
              <a:t> – Each of the animals was to be mature, but not forced into servitude – </a:t>
            </a:r>
            <a:r>
              <a:rPr lang="en-AU" sz="3200" dirty="0">
                <a:ln w="19050">
                  <a:solidFill>
                    <a:schemeClr val="tx1"/>
                  </a:solidFill>
                </a:ln>
                <a:solidFill>
                  <a:srgbClr val="FF0000"/>
                </a:solidFill>
              </a:rPr>
              <a:t>Isa. 15:5; Jer. 48:34</a:t>
            </a:r>
            <a:r>
              <a:rPr lang="en-AU" sz="3200" dirty="0"/>
              <a:t>. 3 is the number of fruit, result; hence maturity.</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
        <p:nvSpPr>
          <p:cNvPr id="26626" name="Rectangle 2"/>
          <p:cNvSpPr>
            <a:spLocks noGrp="1" noChangeArrowheads="1"/>
          </p:cNvSpPr>
          <p:nvPr>
            <p:ph type="ctrTitle"/>
          </p:nvPr>
        </p:nvSpPr>
        <p:spPr>
          <a:xfrm>
            <a:off x="0" y="104505"/>
            <a:ext cx="9144000" cy="765175"/>
          </a:xfrm>
        </p:spPr>
        <p:txBody>
          <a:bodyPr/>
          <a:lstStyle/>
          <a:p>
            <a:r>
              <a:rPr lang="en-AU" sz="4400" dirty="0"/>
              <a:t>“Take for Me…” – </a:t>
            </a:r>
            <a:r>
              <a:rPr lang="en-AU" sz="4400" dirty="0">
                <a:ln w="19050">
                  <a:solidFill>
                    <a:schemeClr val="tx1"/>
                  </a:solidFill>
                </a:ln>
                <a:solidFill>
                  <a:srgbClr val="FF0000"/>
                </a:solidFill>
                <a:effectLst/>
              </a:rPr>
              <a:t>Gen. 15:9-10</a:t>
            </a:r>
          </a:p>
        </p:txBody>
      </p:sp>
      <p:sp>
        <p:nvSpPr>
          <p:cNvPr id="26627" name="Rectangle 3"/>
          <p:cNvSpPr>
            <a:spLocks noGrp="1" noChangeArrowheads="1"/>
          </p:cNvSpPr>
          <p:nvPr>
            <p:ph type="subTitle" idx="1"/>
          </p:nvPr>
        </p:nvSpPr>
        <p:spPr>
          <a:xfrm>
            <a:off x="179388" y="764195"/>
            <a:ext cx="8785225" cy="4320989"/>
          </a:xfrm>
        </p:spPr>
        <p:txBody>
          <a:bodyPr/>
          <a:lstStyle/>
          <a:p>
            <a:pPr marL="533400" indent="-533400">
              <a:spcBef>
                <a:spcPct val="0"/>
              </a:spcBef>
              <a:spcAft>
                <a:spcPct val="35000"/>
              </a:spcAft>
            </a:pPr>
            <a:r>
              <a:rPr lang="en-AU" sz="3200" dirty="0">
                <a:solidFill>
                  <a:srgbClr val="00FF00"/>
                </a:solidFill>
              </a:rPr>
              <a:t>“she goat”</a:t>
            </a:r>
            <a:r>
              <a:rPr lang="en-AU" sz="3200" dirty="0"/>
              <a:t> – </a:t>
            </a:r>
            <a:r>
              <a:rPr lang="en-AU" sz="3200" i="1" dirty="0" err="1"/>
              <a:t>gehz</a:t>
            </a:r>
            <a:r>
              <a:rPr lang="en-AU" sz="3200" dirty="0"/>
              <a:t> (fem.) – a she-goat (as strong). Principle of </a:t>
            </a:r>
            <a:r>
              <a:rPr lang="en-AU" sz="3200" dirty="0">
                <a:ln w="19050">
                  <a:solidFill>
                    <a:schemeClr val="tx1"/>
                  </a:solidFill>
                </a:ln>
                <a:solidFill>
                  <a:srgbClr val="FF0000"/>
                </a:solidFill>
              </a:rPr>
              <a:t>Gen. 3:15</a:t>
            </a:r>
            <a:r>
              <a:rPr lang="en-AU" sz="3200" dirty="0"/>
              <a:t>. Used </a:t>
            </a:r>
            <a:r>
              <a:rPr lang="en-AU" sz="3200" dirty="0">
                <a:ln w="19050">
                  <a:solidFill>
                    <a:schemeClr val="tx1"/>
                  </a:solidFill>
                </a:ln>
                <a:solidFill>
                  <a:srgbClr val="FF0000"/>
                </a:solidFill>
              </a:rPr>
              <a:t>Lev. 4:28; 5:6 </a:t>
            </a:r>
            <a:r>
              <a:rPr lang="en-AU" sz="3200" dirty="0"/>
              <a:t>(sin offering); </a:t>
            </a:r>
            <a:r>
              <a:rPr lang="en-AU" sz="3200" dirty="0">
                <a:ln w="19050">
                  <a:solidFill>
                    <a:schemeClr val="tx1"/>
                  </a:solidFill>
                </a:ln>
                <a:solidFill>
                  <a:srgbClr val="FF0000"/>
                </a:solidFill>
              </a:rPr>
              <a:t>Num. 15:27 </a:t>
            </a:r>
            <a:r>
              <a:rPr lang="en-AU" sz="3200" dirty="0"/>
              <a:t>(ignorance); </a:t>
            </a:r>
            <a:r>
              <a:rPr lang="en-AU" sz="3200" dirty="0">
                <a:ln w="19050">
                  <a:solidFill>
                    <a:schemeClr val="tx1"/>
                  </a:solidFill>
                </a:ln>
                <a:solidFill>
                  <a:srgbClr val="FF0000"/>
                </a:solidFill>
              </a:rPr>
              <a:t>Lev. 3:6,12 </a:t>
            </a:r>
            <a:r>
              <a:rPr lang="en-AU" sz="3200" dirty="0"/>
              <a:t>(peace).</a:t>
            </a:r>
          </a:p>
          <a:p>
            <a:pPr marL="533400" indent="-533400">
              <a:spcBef>
                <a:spcPct val="0"/>
              </a:spcBef>
              <a:spcAft>
                <a:spcPct val="35000"/>
              </a:spcAft>
            </a:pPr>
            <a:r>
              <a:rPr lang="en-AU" sz="3200" dirty="0">
                <a:solidFill>
                  <a:srgbClr val="00FF00"/>
                </a:solidFill>
              </a:rPr>
              <a:t>“ram”</a:t>
            </a:r>
            <a:r>
              <a:rPr lang="en-AU" sz="3200" dirty="0"/>
              <a:t> – </a:t>
            </a:r>
            <a:r>
              <a:rPr lang="en-AU" sz="3200" i="1" dirty="0" err="1"/>
              <a:t>ayil</a:t>
            </a:r>
            <a:r>
              <a:rPr lang="en-AU" sz="3200" dirty="0"/>
              <a:t> – strength; a chief; ram as head of the flock. Used consecration of Aaron and sons </a:t>
            </a:r>
            <a:r>
              <a:rPr lang="en-AU" sz="3200" dirty="0">
                <a:ln w="19050">
                  <a:solidFill>
                    <a:schemeClr val="tx1"/>
                  </a:solidFill>
                </a:ln>
                <a:solidFill>
                  <a:srgbClr val="FF0000"/>
                </a:solidFill>
              </a:rPr>
              <a:t>Ex. 29:15; Lev. 5:15-18; 6:6</a:t>
            </a:r>
            <a:r>
              <a:rPr lang="en-AU" sz="3200" dirty="0"/>
              <a:t> (trespass); </a:t>
            </a:r>
            <a:r>
              <a:rPr lang="en-AU" sz="3200" dirty="0">
                <a:ln w="19050">
                  <a:solidFill>
                    <a:schemeClr val="tx1"/>
                  </a:solidFill>
                </a:ln>
                <a:solidFill>
                  <a:srgbClr val="FF0000"/>
                </a:solidFill>
              </a:rPr>
              <a:t>Num. 6:14-17 </a:t>
            </a:r>
            <a:r>
              <a:rPr lang="en-AU" sz="3200" dirty="0"/>
              <a:t>(</a:t>
            </a:r>
            <a:r>
              <a:rPr lang="en-AU" sz="3200" dirty="0" err="1"/>
              <a:t>Nazarite</a:t>
            </a:r>
            <a:r>
              <a:rPr lang="en-AU" sz="3200" dirty="0"/>
              <a:t>).</a:t>
            </a:r>
          </a:p>
        </p:txBody>
      </p:sp>
      <p:sp>
        <p:nvSpPr>
          <p:cNvPr id="26628" name="Text Box 4"/>
          <p:cNvSpPr txBox="1">
            <a:spLocks noChangeArrowheads="1"/>
          </p:cNvSpPr>
          <p:nvPr/>
        </p:nvSpPr>
        <p:spPr bwMode="auto">
          <a:xfrm>
            <a:off x="28136" y="5018052"/>
            <a:ext cx="9108000" cy="1815882"/>
          </a:xfrm>
          <a:prstGeom prst="rect">
            <a:avLst/>
          </a:prstGeom>
          <a:solidFill>
            <a:srgbClr val="FFFF00"/>
          </a:solidFill>
          <a:ln w="57150">
            <a:solidFill>
              <a:srgbClr val="FF0000"/>
            </a:solidFill>
            <a:miter lim="800000"/>
            <a:headEnd/>
            <a:tailEnd/>
          </a:ln>
          <a:effectLst/>
        </p:spPr>
        <p:txBody>
          <a:bodyPr wrap="square" lIns="180000" rIns="180000" anchor="ctr">
            <a:spAutoFit/>
          </a:bodyPr>
          <a:lstStyle/>
          <a:p>
            <a:pPr algn="just">
              <a:lnSpc>
                <a:spcPct val="80000"/>
              </a:lnSpc>
              <a:spcBef>
                <a:spcPts val="0"/>
              </a:spcBef>
            </a:pPr>
            <a:r>
              <a:rPr lang="en-AU" sz="2800" dirty="0">
                <a:ln>
                  <a:solidFill>
                    <a:schemeClr val="bg1"/>
                  </a:solidFill>
                </a:ln>
                <a:solidFill>
                  <a:srgbClr val="FF0000"/>
                </a:solidFill>
                <a:latin typeface="Arial Black" pitchFamily="34" charset="0"/>
              </a:rPr>
              <a:t>Gen. 22:13</a:t>
            </a:r>
            <a:r>
              <a:rPr lang="en-AU" sz="2800" b="1" dirty="0">
                <a:ln>
                  <a:solidFill>
                    <a:schemeClr val="bg1"/>
                  </a:solidFill>
                </a:ln>
                <a:solidFill>
                  <a:schemeClr val="bg1"/>
                </a:solidFill>
              </a:rPr>
              <a:t> </a:t>
            </a:r>
            <a:r>
              <a:rPr lang="en-AU" sz="2800" b="1" dirty="0">
                <a:solidFill>
                  <a:schemeClr val="bg1"/>
                </a:solidFill>
              </a:rPr>
              <a:t>-</a:t>
            </a:r>
            <a:r>
              <a:rPr lang="en-AU" sz="2800" dirty="0">
                <a:solidFill>
                  <a:schemeClr val="bg1"/>
                </a:solidFill>
              </a:rPr>
              <a:t> </a:t>
            </a:r>
            <a:r>
              <a:rPr lang="en-AU" sz="2800" b="1" dirty="0">
                <a:solidFill>
                  <a:schemeClr val="bg1"/>
                </a:solidFill>
                <a:latin typeface="Bookman Old Style" pitchFamily="18" charset="0"/>
              </a:rPr>
              <a:t>And Abraham lifted up his eyes, and looked, and behold behind </a:t>
            </a:r>
            <a:r>
              <a:rPr lang="en-AU" sz="2800" b="1" i="1" dirty="0">
                <a:solidFill>
                  <a:schemeClr val="bg1"/>
                </a:solidFill>
                <a:latin typeface="Bookman Old Style" pitchFamily="18" charset="0"/>
              </a:rPr>
              <a:t>him</a:t>
            </a:r>
            <a:r>
              <a:rPr lang="en-AU" sz="2800" b="1" dirty="0">
                <a:solidFill>
                  <a:schemeClr val="bg1"/>
                </a:solidFill>
                <a:latin typeface="Bookman Old Style" pitchFamily="18" charset="0"/>
              </a:rPr>
              <a:t> a ram caught in a thicket by his horns: and Abraham went and took the ram, and offered him up for a burnt offering in the stead of his 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par>
                          <p:cTn id="11" fill="hold">
                            <p:stCondLst>
                              <p:cond delay="0"/>
                            </p:stCondLst>
                            <p:childTnLst>
                              <p:par>
                                <p:cTn id="12" presetID="53" presetClass="entr" presetSubtype="0" fill="hold" grpId="0" nodeType="afterEffect">
                                  <p:stCondLst>
                                    <p:cond delay="3000"/>
                                  </p:stCondLst>
                                  <p:childTnLst>
                                    <p:set>
                                      <p:cBhvr>
                                        <p:cTn id="13" dur="1" fill="hold">
                                          <p:stCondLst>
                                            <p:cond delay="0"/>
                                          </p:stCondLst>
                                        </p:cTn>
                                        <p:tgtEl>
                                          <p:spTgt spid="26628"/>
                                        </p:tgtEl>
                                        <p:attrNameLst>
                                          <p:attrName>style.visibility</p:attrName>
                                        </p:attrNameLst>
                                      </p:cBhvr>
                                      <p:to>
                                        <p:strVal val="visible"/>
                                      </p:to>
                                    </p:set>
                                    <p:anim calcmode="lin" valueType="num">
                                      <p:cBhvr>
                                        <p:cTn id="14" dur="1000" fill="hold"/>
                                        <p:tgtEl>
                                          <p:spTgt spid="26628"/>
                                        </p:tgtEl>
                                        <p:attrNameLst>
                                          <p:attrName>ppt_w</p:attrName>
                                        </p:attrNameLst>
                                      </p:cBhvr>
                                      <p:tavLst>
                                        <p:tav tm="0">
                                          <p:val>
                                            <p:fltVal val="0"/>
                                          </p:val>
                                        </p:tav>
                                        <p:tav tm="100000">
                                          <p:val>
                                            <p:strVal val="#ppt_w"/>
                                          </p:val>
                                        </p:tav>
                                      </p:tavLst>
                                    </p:anim>
                                    <p:anim calcmode="lin" valueType="num">
                                      <p:cBhvr>
                                        <p:cTn id="15" dur="1000" fill="hold"/>
                                        <p:tgtEl>
                                          <p:spTgt spid="26628"/>
                                        </p:tgtEl>
                                        <p:attrNameLst>
                                          <p:attrName>ppt_h</p:attrName>
                                        </p:attrNameLst>
                                      </p:cBhvr>
                                      <p:tavLst>
                                        <p:tav tm="0">
                                          <p:val>
                                            <p:fltVal val="0"/>
                                          </p:val>
                                        </p:tav>
                                        <p:tav tm="100000">
                                          <p:val>
                                            <p:strVal val="#ppt_h"/>
                                          </p:val>
                                        </p:tav>
                                      </p:tavLst>
                                    </p:anim>
                                    <p:animEffect transition="in" filter="fade">
                                      <p:cBhvr>
                                        <p:cTn id="16"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66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80034"/>
            <a:ext cx="9144000" cy="765175"/>
          </a:xfrm>
        </p:spPr>
        <p:txBody>
          <a:bodyPr/>
          <a:lstStyle/>
          <a:p>
            <a:r>
              <a:rPr lang="en-AU" sz="4400" dirty="0"/>
              <a:t>Three animals and one bird</a:t>
            </a:r>
            <a:endParaRPr lang="en-AU" sz="4400" dirty="0">
              <a:solidFill>
                <a:srgbClr val="FF0000"/>
              </a:solidFill>
            </a:endParaRPr>
          </a:p>
        </p:txBody>
      </p:sp>
      <p:sp>
        <p:nvSpPr>
          <p:cNvPr id="18435" name="Rectangle 3"/>
          <p:cNvSpPr>
            <a:spLocks noGrp="1" noChangeArrowheads="1"/>
          </p:cNvSpPr>
          <p:nvPr>
            <p:ph type="subTitle" idx="1"/>
          </p:nvPr>
        </p:nvSpPr>
        <p:spPr>
          <a:xfrm>
            <a:off x="179388" y="780341"/>
            <a:ext cx="8785225" cy="5616575"/>
          </a:xfrm>
        </p:spPr>
        <p:txBody>
          <a:bodyPr/>
          <a:lstStyle/>
          <a:p>
            <a:pPr marL="533400" indent="-533400">
              <a:spcBef>
                <a:spcPct val="0"/>
              </a:spcBef>
              <a:spcAft>
                <a:spcPts val="400"/>
              </a:spcAft>
            </a:pPr>
            <a:r>
              <a:rPr lang="en-AU" sz="3200" dirty="0" smtClean="0">
                <a:ln w="19050">
                  <a:solidFill>
                    <a:schemeClr val="tx1"/>
                  </a:solidFill>
                </a:ln>
                <a:solidFill>
                  <a:srgbClr val="FF0000"/>
                </a:solidFill>
              </a:rPr>
              <a:t>V.9</a:t>
            </a:r>
            <a:r>
              <a:rPr lang="en-AU" sz="3200" dirty="0" smtClean="0">
                <a:solidFill>
                  <a:srgbClr val="00FF00"/>
                </a:solidFill>
              </a:rPr>
              <a:t> </a:t>
            </a:r>
            <a:r>
              <a:rPr lang="en-AU" sz="3200" dirty="0" smtClean="0"/>
              <a:t>–</a:t>
            </a:r>
            <a:r>
              <a:rPr lang="en-AU" sz="3200" dirty="0" smtClean="0">
                <a:solidFill>
                  <a:srgbClr val="00FF00"/>
                </a:solidFill>
              </a:rPr>
              <a:t> “turtledove</a:t>
            </a:r>
            <a:r>
              <a:rPr lang="en-AU" sz="3200" dirty="0">
                <a:solidFill>
                  <a:srgbClr val="00FF00"/>
                </a:solidFill>
              </a:rPr>
              <a:t>”</a:t>
            </a:r>
            <a:r>
              <a:rPr lang="en-AU" sz="3200" dirty="0"/>
              <a:t> – </a:t>
            </a:r>
            <a:r>
              <a:rPr lang="en-AU" sz="3200" i="1" dirty="0"/>
              <a:t>tor</a:t>
            </a:r>
            <a:r>
              <a:rPr lang="en-AU" sz="3200" dirty="0"/>
              <a:t> – a ring dove. </a:t>
            </a:r>
            <a:r>
              <a:rPr lang="en-AU" sz="3000" dirty="0"/>
              <a:t>Used </a:t>
            </a:r>
            <a:r>
              <a:rPr lang="en-AU" sz="3000" dirty="0">
                <a:ln w="19050">
                  <a:solidFill>
                    <a:schemeClr val="tx1"/>
                  </a:solidFill>
                </a:ln>
                <a:solidFill>
                  <a:srgbClr val="FF0000"/>
                </a:solidFill>
              </a:rPr>
              <a:t>Lev. 1:4 </a:t>
            </a:r>
            <a:r>
              <a:rPr lang="en-AU" sz="3000" dirty="0"/>
              <a:t>(burnt); </a:t>
            </a:r>
            <a:r>
              <a:rPr lang="en-AU" sz="3000" dirty="0">
                <a:ln w="19050">
                  <a:solidFill>
                    <a:schemeClr val="tx1"/>
                  </a:solidFill>
                </a:ln>
                <a:solidFill>
                  <a:srgbClr val="FF0000"/>
                </a:solidFill>
              </a:rPr>
              <a:t>Lev. 5:7 </a:t>
            </a:r>
            <a:r>
              <a:rPr lang="en-AU" sz="3000" dirty="0"/>
              <a:t>(sin for poor); </a:t>
            </a:r>
            <a:r>
              <a:rPr lang="en-AU" sz="3000" dirty="0">
                <a:ln w="19050">
                  <a:solidFill>
                    <a:schemeClr val="tx1"/>
                  </a:solidFill>
                </a:ln>
                <a:solidFill>
                  <a:srgbClr val="FF0000"/>
                </a:solidFill>
              </a:rPr>
              <a:t>Lev. 12:6,8 </a:t>
            </a:r>
            <a:r>
              <a:rPr lang="en-AU" sz="3000" dirty="0"/>
              <a:t>(childbirth); </a:t>
            </a:r>
            <a:r>
              <a:rPr lang="en-AU" sz="3000" dirty="0">
                <a:ln w="19050">
                  <a:solidFill>
                    <a:schemeClr val="tx1"/>
                  </a:solidFill>
                </a:ln>
                <a:solidFill>
                  <a:srgbClr val="FF0000"/>
                </a:solidFill>
              </a:rPr>
              <a:t>Lev. 14:22 </a:t>
            </a:r>
            <a:r>
              <a:rPr lang="en-AU" sz="3000" dirty="0"/>
              <a:t>(leper). Always offered by poor – </a:t>
            </a:r>
            <a:r>
              <a:rPr lang="en-AU" sz="3000" dirty="0">
                <a:ln w="19050">
                  <a:solidFill>
                    <a:schemeClr val="tx1"/>
                  </a:solidFill>
                </a:ln>
                <a:solidFill>
                  <a:srgbClr val="FF0000"/>
                </a:solidFill>
              </a:rPr>
              <a:t>Luke 2:23-24</a:t>
            </a:r>
            <a:r>
              <a:rPr lang="en-AU" sz="3000" dirty="0"/>
              <a:t>.</a:t>
            </a:r>
          </a:p>
          <a:p>
            <a:pPr marL="533400" indent="-533400">
              <a:spcBef>
                <a:spcPct val="0"/>
              </a:spcBef>
              <a:spcAft>
                <a:spcPts val="400"/>
              </a:spcAft>
            </a:pPr>
            <a:r>
              <a:rPr lang="en-AU" sz="3200" dirty="0">
                <a:solidFill>
                  <a:srgbClr val="00FF00"/>
                </a:solidFill>
              </a:rPr>
              <a:t>“and a young pigeon”</a:t>
            </a:r>
            <a:r>
              <a:rPr lang="en-AU" sz="3200" dirty="0"/>
              <a:t> – </a:t>
            </a:r>
            <a:r>
              <a:rPr lang="en-AU" sz="3200" i="1" dirty="0" err="1"/>
              <a:t>gozal</a:t>
            </a:r>
            <a:r>
              <a:rPr lang="en-AU" sz="3200" dirty="0"/>
              <a:t> – nestling. Only other occ. </a:t>
            </a:r>
            <a:r>
              <a:rPr lang="en-AU" sz="3200" dirty="0">
                <a:ln w="19050">
                  <a:solidFill>
                    <a:schemeClr val="tx1"/>
                  </a:solidFill>
                </a:ln>
                <a:solidFill>
                  <a:srgbClr val="FF0000"/>
                </a:solidFill>
              </a:rPr>
              <a:t>Deut. 32:11 </a:t>
            </a:r>
            <a:r>
              <a:rPr lang="en-AU" sz="3200" dirty="0" smtClean="0"/>
              <a:t>(“young”). </a:t>
            </a:r>
            <a:r>
              <a:rPr lang="en-AU" sz="3200" dirty="0">
                <a:ln>
                  <a:solidFill>
                    <a:schemeClr val="tx1"/>
                  </a:solidFill>
                </a:ln>
                <a:solidFill>
                  <a:srgbClr val="FF33CC"/>
                </a:solidFill>
              </a:rPr>
              <a:t>I.S.A.</a:t>
            </a:r>
            <a:r>
              <a:rPr lang="en-AU" sz="3200" dirty="0"/>
              <a:t> – </a:t>
            </a:r>
            <a:r>
              <a:rPr lang="en-AU" sz="3200" dirty="0" smtClean="0">
                <a:solidFill>
                  <a:srgbClr val="FFFF00"/>
                </a:solidFill>
                <a:latin typeface="Bookman Old Style" pitchFamily="18" charset="0"/>
              </a:rPr>
              <a:t>“fledgling”</a:t>
            </a:r>
            <a:r>
              <a:rPr lang="en-AU" sz="3200" dirty="0" smtClean="0"/>
              <a:t>. </a:t>
            </a:r>
            <a:r>
              <a:rPr lang="en-AU" sz="3200" dirty="0">
                <a:ln>
                  <a:solidFill>
                    <a:schemeClr val="tx1"/>
                  </a:solidFill>
                </a:ln>
                <a:solidFill>
                  <a:srgbClr val="FF33CC"/>
                </a:solidFill>
              </a:rPr>
              <a:t>I.B.</a:t>
            </a:r>
            <a:r>
              <a:rPr lang="en-AU" sz="3200" dirty="0"/>
              <a:t> – </a:t>
            </a:r>
            <a:r>
              <a:rPr lang="en-AU" sz="3200" dirty="0" smtClean="0">
                <a:solidFill>
                  <a:srgbClr val="FFFF00"/>
                </a:solidFill>
                <a:latin typeface="Bookman Old Style" pitchFamily="18" charset="0"/>
              </a:rPr>
              <a:t>“even </a:t>
            </a:r>
            <a:r>
              <a:rPr lang="en-AU" sz="3200" dirty="0">
                <a:solidFill>
                  <a:srgbClr val="FFFF00"/>
                </a:solidFill>
                <a:latin typeface="Bookman Old Style" pitchFamily="18" charset="0"/>
              </a:rPr>
              <a:t>a </a:t>
            </a:r>
            <a:r>
              <a:rPr lang="en-AU" sz="3200" dirty="0" smtClean="0">
                <a:solidFill>
                  <a:srgbClr val="FFFF00"/>
                </a:solidFill>
                <a:latin typeface="Bookman Old Style" pitchFamily="18" charset="0"/>
              </a:rPr>
              <a:t>nestling”</a:t>
            </a:r>
            <a:r>
              <a:rPr lang="en-AU" sz="3200" dirty="0" smtClean="0"/>
              <a:t>.</a:t>
            </a:r>
            <a:endParaRPr lang="en-AU" sz="3200" dirty="0"/>
          </a:p>
          <a:p>
            <a:pPr marL="533400" indent="-533400">
              <a:spcBef>
                <a:spcPct val="0"/>
              </a:spcBef>
              <a:spcAft>
                <a:spcPts val="400"/>
              </a:spcAft>
            </a:pPr>
            <a:r>
              <a:rPr lang="en-AU" sz="3200" dirty="0"/>
              <a:t>These 4 cover the whole range of Mosaic sacrifices and embrace every class of </a:t>
            </a:r>
            <a:r>
              <a:rPr lang="en-AU" sz="3200" dirty="0" err="1"/>
              <a:t>offerer</a:t>
            </a:r>
            <a:r>
              <a:rPr lang="en-AU" sz="3200" dirty="0"/>
              <a:t> = </a:t>
            </a:r>
            <a:r>
              <a:rPr lang="en-AU" sz="3200" dirty="0" smtClean="0">
                <a:ln>
                  <a:solidFill>
                    <a:schemeClr val="tx1"/>
                  </a:solidFill>
                </a:ln>
                <a:solidFill>
                  <a:srgbClr val="00FFFF"/>
                </a:solidFill>
              </a:rPr>
              <a:t>Christ’s </a:t>
            </a:r>
            <a:r>
              <a:rPr lang="en-AU" sz="3200" dirty="0">
                <a:ln>
                  <a:solidFill>
                    <a:schemeClr val="tx1"/>
                  </a:solidFill>
                </a:ln>
                <a:solidFill>
                  <a:srgbClr val="00FFFF"/>
                </a:solidFill>
              </a:rPr>
              <a:t>sacrifice</a:t>
            </a:r>
            <a:r>
              <a:rPr lang="en-AU" sz="3200" dirty="0"/>
              <a:t>.</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360363"/>
            <a:ext cx="9144000" cy="765175"/>
          </a:xfrm>
        </p:spPr>
        <p:txBody>
          <a:bodyPr/>
          <a:lstStyle/>
          <a:p>
            <a:r>
              <a:rPr lang="en-AU" sz="4400" dirty="0"/>
              <a:t>The sacrifice of Christ</a:t>
            </a:r>
            <a:endParaRPr lang="en-AU" sz="4400" dirty="0">
              <a:solidFill>
                <a:srgbClr val="FF0000"/>
              </a:solidFill>
            </a:endParaRPr>
          </a:p>
        </p:txBody>
      </p:sp>
      <p:sp>
        <p:nvSpPr>
          <p:cNvPr id="15364" name="Rectangle 4"/>
          <p:cNvSpPr>
            <a:spLocks noChangeArrowheads="1"/>
          </p:cNvSpPr>
          <p:nvPr/>
        </p:nvSpPr>
        <p:spPr bwMode="auto">
          <a:xfrm>
            <a:off x="4716016" y="5646738"/>
            <a:ext cx="3743772" cy="523220"/>
          </a:xfrm>
          <a:prstGeom prst="rect">
            <a:avLst/>
          </a:prstGeom>
          <a:noFill/>
          <a:ln w="9525">
            <a:noFill/>
            <a:miter lim="800000"/>
            <a:headEnd/>
            <a:tailEnd/>
          </a:ln>
          <a:effectLst/>
        </p:spPr>
        <p:txBody>
          <a:bodyPr wrap="square">
            <a:spAutoFit/>
          </a:bodyPr>
          <a:lstStyle/>
          <a:p>
            <a:r>
              <a:rPr lang="en-AU" sz="2800" b="1" dirty="0" err="1">
                <a:ln w="9525">
                  <a:solidFill>
                    <a:schemeClr val="tx1"/>
                  </a:solidFill>
                </a:ln>
                <a:solidFill>
                  <a:srgbClr val="FF0066"/>
                </a:solidFill>
              </a:rPr>
              <a:t>Elpis</a:t>
            </a:r>
            <a:r>
              <a:rPr lang="en-AU" sz="2800" b="1" dirty="0">
                <a:ln w="9525">
                  <a:solidFill>
                    <a:schemeClr val="tx1"/>
                  </a:solidFill>
                </a:ln>
                <a:solidFill>
                  <a:srgbClr val="FF0066"/>
                </a:solidFill>
              </a:rPr>
              <a:t> Israel pg</a:t>
            </a:r>
            <a:r>
              <a:rPr lang="en-AU" sz="2800" b="1" dirty="0" smtClean="0">
                <a:ln w="9525">
                  <a:solidFill>
                    <a:schemeClr val="tx1"/>
                  </a:solidFill>
                </a:ln>
                <a:solidFill>
                  <a:srgbClr val="FF0066"/>
                </a:solidFill>
              </a:rPr>
              <a:t>. 231</a:t>
            </a:r>
            <a:endParaRPr lang="en-AU" sz="2800" b="1" dirty="0">
              <a:ln w="9525">
                <a:solidFill>
                  <a:schemeClr val="tx1"/>
                </a:solidFill>
              </a:ln>
              <a:solidFill>
                <a:srgbClr val="FF0066"/>
              </a:solidFill>
            </a:endParaRPr>
          </a:p>
        </p:txBody>
      </p:sp>
      <p:sp>
        <p:nvSpPr>
          <p:cNvPr id="15365" name="Rectangle 5"/>
          <p:cNvSpPr>
            <a:spLocks noChangeArrowheads="1"/>
          </p:cNvSpPr>
          <p:nvPr/>
        </p:nvSpPr>
        <p:spPr bwMode="auto">
          <a:xfrm>
            <a:off x="417513" y="1196975"/>
            <a:ext cx="8331200" cy="4824413"/>
          </a:xfrm>
          <a:prstGeom prst="rect">
            <a:avLst/>
          </a:prstGeom>
          <a:noFill/>
          <a:ln w="9525">
            <a:noFill/>
            <a:miter lim="800000"/>
            <a:headEnd/>
            <a:tailEnd/>
          </a:ln>
        </p:spPr>
        <p:txBody>
          <a:bodyPr lIns="92075" tIns="46037" rIns="92075" bIns="46037"/>
          <a:lstStyle/>
          <a:p>
            <a:pPr algn="just">
              <a:spcBef>
                <a:spcPct val="20000"/>
              </a:spcBef>
              <a:buClr>
                <a:srgbClr val="FFFF00"/>
              </a:buClr>
              <a:buFont typeface="Wingdings" pitchFamily="2" charset="2"/>
              <a:buNone/>
            </a:pPr>
            <a:r>
              <a:rPr lang="en-AU" sz="3600" b="1" dirty="0">
                <a:latin typeface="Bookman Old Style" pitchFamily="18" charset="0"/>
              </a:rPr>
              <a:t>“</a:t>
            </a:r>
            <a:r>
              <a:rPr lang="en-AU" sz="3600" b="1" dirty="0">
                <a:solidFill>
                  <a:srgbClr val="00FF00"/>
                </a:solidFill>
                <a:latin typeface="Bookman Old Style" pitchFamily="18" charset="0"/>
              </a:rPr>
              <a:t>This sacrifice was representative of the qualities of the Christ</a:t>
            </a:r>
            <a:r>
              <a:rPr lang="en-AU" sz="3600" b="1" dirty="0">
                <a:latin typeface="Bookman Old Style" pitchFamily="18" charset="0"/>
              </a:rPr>
              <a:t>, concerning whom confirmation was about to be made, </a:t>
            </a:r>
            <a:r>
              <a:rPr lang="en-AU" sz="3600" b="1" dirty="0" err="1">
                <a:latin typeface="Bookman Old Style" pitchFamily="18" charset="0"/>
              </a:rPr>
              <a:t>attestive</a:t>
            </a:r>
            <a:r>
              <a:rPr lang="en-AU" sz="3600" b="1" dirty="0">
                <a:latin typeface="Bookman Old Style" pitchFamily="18" charset="0"/>
              </a:rPr>
              <a:t> of </a:t>
            </a:r>
            <a:r>
              <a:rPr lang="en-AU" sz="3600" b="1" dirty="0" smtClean="0">
                <a:latin typeface="Bookman Old Style" pitchFamily="18" charset="0"/>
              </a:rPr>
              <a:t>Abram’s </a:t>
            </a:r>
            <a:r>
              <a:rPr lang="en-AU" sz="3600" b="1" dirty="0">
                <a:latin typeface="Bookman Old Style" pitchFamily="18" charset="0"/>
              </a:rPr>
              <a:t>and his </a:t>
            </a:r>
            <a:r>
              <a:rPr lang="en-AU" sz="3600" b="1" dirty="0" smtClean="0">
                <a:latin typeface="Bookman Old Style" pitchFamily="18" charset="0"/>
              </a:rPr>
              <a:t>Seed’s </a:t>
            </a:r>
            <a:r>
              <a:rPr lang="en-AU" sz="3600" b="1" dirty="0">
                <a:latin typeface="Bookman Old Style" pitchFamily="18" charset="0"/>
              </a:rPr>
              <a:t>possession of the land in the fullness of the times afterwards to be arranged.”</a:t>
            </a:r>
          </a:p>
        </p:txBody>
      </p:sp>
      <p:sp>
        <p:nvSpPr>
          <p:cNvPr id="6" name="Footer Placeholder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92218"/>
            <a:ext cx="9144000" cy="785812"/>
          </a:xfrm>
        </p:spPr>
        <p:txBody>
          <a:bodyPr/>
          <a:lstStyle/>
          <a:p>
            <a:pPr>
              <a:lnSpc>
                <a:spcPct val="100000"/>
              </a:lnSpc>
            </a:pPr>
            <a:r>
              <a:rPr lang="en-AU" sz="4400" dirty="0"/>
              <a:t>Cutting a Covenant - </a:t>
            </a:r>
            <a:r>
              <a:rPr lang="en-AU" dirty="0">
                <a:ln w="19050">
                  <a:solidFill>
                    <a:schemeClr val="tx1"/>
                  </a:solidFill>
                </a:ln>
                <a:solidFill>
                  <a:srgbClr val="FF0000"/>
                </a:solidFill>
                <a:effectLst/>
              </a:rPr>
              <a:t>Gen. 15:10</a:t>
            </a:r>
          </a:p>
        </p:txBody>
      </p:sp>
      <p:sp>
        <p:nvSpPr>
          <p:cNvPr id="19459" name="Rectangle 3"/>
          <p:cNvSpPr>
            <a:spLocks noGrp="1" noChangeArrowheads="1"/>
          </p:cNvSpPr>
          <p:nvPr>
            <p:ph type="subTitle" idx="1"/>
          </p:nvPr>
        </p:nvSpPr>
        <p:spPr>
          <a:xfrm>
            <a:off x="123968" y="841460"/>
            <a:ext cx="8785225" cy="5544269"/>
          </a:xfrm>
        </p:spPr>
        <p:txBody>
          <a:bodyPr/>
          <a:lstStyle/>
          <a:p>
            <a:pPr algn="just">
              <a:lnSpc>
                <a:spcPct val="85000"/>
              </a:lnSpc>
              <a:spcBef>
                <a:spcPts val="0"/>
              </a:spcBef>
              <a:spcAft>
                <a:spcPts val="600"/>
              </a:spcAft>
            </a:pPr>
            <a:r>
              <a:rPr lang="en-AU" sz="3200" dirty="0" smtClean="0">
                <a:ln w="9525">
                  <a:solidFill>
                    <a:schemeClr val="tx1"/>
                  </a:solidFill>
                </a:ln>
                <a:solidFill>
                  <a:srgbClr val="FF0066"/>
                </a:solidFill>
              </a:rPr>
              <a:t>LITV</a:t>
            </a:r>
            <a:r>
              <a:rPr lang="en-AU" sz="3200" dirty="0" smtClean="0">
                <a:ln w="9525">
                  <a:solidFill>
                    <a:schemeClr val="tx1"/>
                  </a:solidFill>
                </a:ln>
              </a:rPr>
              <a:t> </a:t>
            </a:r>
            <a:r>
              <a:rPr lang="en-AU" sz="3200" dirty="0" smtClean="0"/>
              <a:t>– </a:t>
            </a:r>
            <a:r>
              <a:rPr lang="en-AU" dirty="0" smtClean="0">
                <a:latin typeface="Bookman Old Style" pitchFamily="18" charset="0"/>
              </a:rPr>
              <a:t>“</a:t>
            </a:r>
            <a:r>
              <a:rPr lang="en-AU" dirty="0" smtClean="0">
                <a:latin typeface="Bookman Old Style" pitchFamily="18" charset="0"/>
              </a:rPr>
              <a:t>Take for Me a heifer three years old, and a she-goat three years old, and a ram three years old, and a turtledove, even a nestling. </a:t>
            </a:r>
            <a:r>
              <a:rPr lang="en-AU" dirty="0" smtClean="0">
                <a:latin typeface="Bookman Old Style" pitchFamily="18" charset="0"/>
              </a:rPr>
              <a:t>And </a:t>
            </a:r>
            <a:r>
              <a:rPr lang="en-AU" dirty="0" smtClean="0">
                <a:latin typeface="Bookman Old Style" pitchFamily="18" charset="0"/>
              </a:rPr>
              <a:t>he took all these for Him, and he divided them in the middle; and he laid each piece against one another, but he did not divide the bird</a:t>
            </a:r>
            <a:r>
              <a:rPr lang="en-AU" dirty="0" smtClean="0">
                <a:latin typeface="Bookman Old Style" pitchFamily="18" charset="0"/>
              </a:rPr>
              <a:t>.”</a:t>
            </a:r>
            <a:endParaRPr lang="en-AU" dirty="0" smtClean="0">
              <a:latin typeface="Bookman Old Style" pitchFamily="18" charset="0"/>
            </a:endParaRPr>
          </a:p>
          <a:p>
            <a:pPr marL="622300" indent="-622300">
              <a:lnSpc>
                <a:spcPct val="90000"/>
              </a:lnSpc>
              <a:spcBef>
                <a:spcPts val="0"/>
              </a:spcBef>
              <a:spcAft>
                <a:spcPts val="600"/>
              </a:spcAft>
            </a:pPr>
            <a:r>
              <a:rPr lang="en-AU" sz="3200" dirty="0" smtClean="0">
                <a:solidFill>
                  <a:srgbClr val="00FF00"/>
                </a:solidFill>
              </a:rPr>
              <a:t>“</a:t>
            </a:r>
            <a:r>
              <a:rPr lang="en-AU" sz="3200" dirty="0">
                <a:solidFill>
                  <a:srgbClr val="00FF00"/>
                </a:solidFill>
              </a:rPr>
              <a:t>but the birds divided he not”</a:t>
            </a:r>
            <a:r>
              <a:rPr lang="en-AU" sz="3200" dirty="0"/>
              <a:t> – </a:t>
            </a:r>
            <a:r>
              <a:rPr lang="en-AU" sz="3200" dirty="0">
                <a:ln w="12700">
                  <a:solidFill>
                    <a:schemeClr val="tx1"/>
                  </a:solidFill>
                </a:ln>
                <a:solidFill>
                  <a:srgbClr val="FF0066"/>
                </a:solidFill>
              </a:rPr>
              <a:t>Young’s Lit. </a:t>
            </a:r>
            <a:r>
              <a:rPr lang="en-AU" sz="3200" dirty="0"/>
              <a:t>– </a:t>
            </a:r>
            <a:r>
              <a:rPr lang="en-AU" sz="3200" dirty="0">
                <a:latin typeface="Bookman Old Style" pitchFamily="18" charset="0"/>
              </a:rPr>
              <a:t>“</a:t>
            </a:r>
            <a:r>
              <a:rPr lang="en-AU" sz="3200" dirty="0">
                <a:solidFill>
                  <a:srgbClr val="FFFF00"/>
                </a:solidFill>
                <a:latin typeface="Bookman Old Style" pitchFamily="18" charset="0"/>
              </a:rPr>
              <a:t>but the bird he hath not divided</a:t>
            </a:r>
            <a:r>
              <a:rPr lang="en-AU" sz="3200" dirty="0">
                <a:latin typeface="Bookman Old Style" pitchFamily="18" charset="0"/>
              </a:rPr>
              <a:t>”</a:t>
            </a:r>
            <a:r>
              <a:rPr lang="en-AU" dirty="0"/>
              <a:t>. </a:t>
            </a:r>
            <a:r>
              <a:rPr lang="en-AU" sz="3200" dirty="0">
                <a:ln w="9525">
                  <a:solidFill>
                    <a:schemeClr val="tx1"/>
                  </a:solidFill>
                </a:ln>
                <a:solidFill>
                  <a:srgbClr val="FF0066"/>
                </a:solidFill>
              </a:rPr>
              <a:t>Interlinear Scriptural </a:t>
            </a:r>
            <a:r>
              <a:rPr lang="en-AU" sz="3200" dirty="0" err="1">
                <a:ln w="9525">
                  <a:solidFill>
                    <a:schemeClr val="tx1"/>
                  </a:solidFill>
                </a:ln>
                <a:solidFill>
                  <a:srgbClr val="FF0066"/>
                </a:solidFill>
              </a:rPr>
              <a:t>Analyzer</a:t>
            </a:r>
            <a:r>
              <a:rPr lang="en-AU" sz="3200" dirty="0">
                <a:ln w="9525">
                  <a:solidFill>
                    <a:schemeClr val="tx1"/>
                  </a:solidFill>
                </a:ln>
                <a:solidFill>
                  <a:srgbClr val="FF0066"/>
                </a:solidFill>
              </a:rPr>
              <a:t> </a:t>
            </a:r>
            <a:r>
              <a:rPr lang="en-AU" sz="3200" dirty="0"/>
              <a:t>– </a:t>
            </a:r>
            <a:r>
              <a:rPr lang="en-AU" sz="3200" dirty="0">
                <a:latin typeface="Bookman Old Style" pitchFamily="18" charset="0"/>
              </a:rPr>
              <a:t>“</a:t>
            </a:r>
            <a:r>
              <a:rPr lang="en-AU" sz="3200" dirty="0">
                <a:solidFill>
                  <a:srgbClr val="FFFF00"/>
                </a:solidFill>
                <a:latin typeface="Bookman Old Style" pitchFamily="18" charset="0"/>
              </a:rPr>
              <a:t>and the bird not he sundered</a:t>
            </a:r>
            <a:r>
              <a:rPr lang="en-AU" sz="3200" dirty="0">
                <a:latin typeface="Bookman Old Style" pitchFamily="18" charset="0"/>
              </a:rPr>
              <a:t>”</a:t>
            </a:r>
            <a:r>
              <a:rPr lang="en-AU" sz="3200" dirty="0"/>
              <a:t>.</a:t>
            </a:r>
          </a:p>
          <a:p>
            <a:pPr marL="622300" indent="-622300">
              <a:lnSpc>
                <a:spcPct val="90000"/>
              </a:lnSpc>
              <a:spcBef>
                <a:spcPts val="0"/>
              </a:spcBef>
              <a:spcAft>
                <a:spcPts val="600"/>
              </a:spcAft>
            </a:pPr>
            <a:r>
              <a:rPr lang="en-AU" sz="3200" dirty="0">
                <a:ln w="19050">
                  <a:solidFill>
                    <a:schemeClr val="tx1"/>
                  </a:solidFill>
                </a:ln>
                <a:solidFill>
                  <a:srgbClr val="00FFFF"/>
                </a:solidFill>
              </a:rPr>
              <a:t>There is only one bird </a:t>
            </a:r>
            <a:r>
              <a:rPr lang="en-AU" sz="3200" dirty="0"/>
              <a:t>– its age is qualified as for the 3 animals.</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n"/>
          <p:cNvPicPr>
            <a:picLocks noChangeAspect="1" noChangeArrowheads="1"/>
          </p:cNvPicPr>
          <p:nvPr/>
        </p:nvPicPr>
        <p:blipFill>
          <a:blip r:embed="rId2" cstate="print"/>
          <a:srcRect/>
          <a:stretch>
            <a:fillRect/>
          </a:stretch>
        </p:blipFill>
        <p:spPr bwMode="auto">
          <a:xfrm>
            <a:off x="7526338" y="2968625"/>
            <a:ext cx="1617662" cy="3889375"/>
          </a:xfrm>
          <a:prstGeom prst="rect">
            <a:avLst/>
          </a:prstGeom>
          <a:noFill/>
        </p:spPr>
      </p:pic>
      <p:sp>
        <p:nvSpPr>
          <p:cNvPr id="8195" name="Rectangle 3"/>
          <p:cNvSpPr>
            <a:spLocks noChangeArrowheads="1"/>
          </p:cNvSpPr>
          <p:nvPr/>
        </p:nvSpPr>
        <p:spPr bwMode="auto">
          <a:xfrm>
            <a:off x="7380288" y="4797425"/>
            <a:ext cx="287337" cy="2060575"/>
          </a:xfrm>
          <a:prstGeom prst="rect">
            <a:avLst/>
          </a:prstGeom>
          <a:solidFill>
            <a:schemeClr val="bg1"/>
          </a:solidFill>
          <a:ln w="9525">
            <a:noFill/>
            <a:miter lim="800000"/>
            <a:headEnd/>
            <a:tailEnd/>
          </a:ln>
          <a:effectLst/>
        </p:spPr>
        <p:txBody>
          <a:bodyPr wrap="none" anchor="ctr"/>
          <a:lstStyle/>
          <a:p>
            <a:endParaRPr lang="en-US"/>
          </a:p>
        </p:txBody>
      </p:sp>
      <p:sp>
        <p:nvSpPr>
          <p:cNvPr id="8196" name="Rectangle 4"/>
          <p:cNvSpPr>
            <a:spLocks noGrp="1" noChangeArrowheads="1"/>
          </p:cNvSpPr>
          <p:nvPr>
            <p:ph type="ctrTitle"/>
          </p:nvPr>
        </p:nvSpPr>
        <p:spPr>
          <a:xfrm>
            <a:off x="0" y="142875"/>
            <a:ext cx="7885113" cy="765175"/>
          </a:xfrm>
        </p:spPr>
        <p:txBody>
          <a:bodyPr/>
          <a:lstStyle/>
          <a:p>
            <a:r>
              <a:rPr lang="en-AU" sz="4400"/>
              <a:t>Cutting a Covenant</a:t>
            </a:r>
            <a:endParaRPr lang="en-AU" sz="4400">
              <a:solidFill>
                <a:srgbClr val="FF0000"/>
              </a:solidFill>
            </a:endParaRPr>
          </a:p>
        </p:txBody>
      </p:sp>
      <p:pic>
        <p:nvPicPr>
          <p:cNvPr id="8197" name="Picture 5" descr="B0310144"/>
          <p:cNvPicPr>
            <a:picLocks noChangeAspect="1" noChangeArrowheads="1"/>
          </p:cNvPicPr>
          <p:nvPr/>
        </p:nvPicPr>
        <p:blipFill>
          <a:blip r:embed="rId3" cstate="print"/>
          <a:srcRect/>
          <a:stretch>
            <a:fillRect/>
          </a:stretch>
        </p:blipFill>
        <p:spPr bwMode="auto">
          <a:xfrm>
            <a:off x="7235825" y="0"/>
            <a:ext cx="1152525" cy="1152525"/>
          </a:xfrm>
          <a:prstGeom prst="rect">
            <a:avLst/>
          </a:prstGeom>
          <a:noFill/>
        </p:spPr>
      </p:pic>
      <p:sp>
        <p:nvSpPr>
          <p:cNvPr id="8198" name="PubChord"/>
          <p:cNvSpPr>
            <a:spLocks noEditPoints="1" noChangeArrowheads="1"/>
          </p:cNvSpPr>
          <p:nvPr/>
        </p:nvSpPr>
        <p:spPr bwMode="auto">
          <a:xfrm rot="-406784">
            <a:off x="5364163" y="4365625"/>
            <a:ext cx="792162" cy="1225550"/>
          </a:xfrm>
          <a:custGeom>
            <a:avLst/>
            <a:gdLst>
              <a:gd name="G0" fmla="+- 0 0 0"/>
              <a:gd name="G1" fmla="sin 10800 14745600"/>
              <a:gd name="G2" fmla="cos 10800 14745600"/>
              <a:gd name="G3" fmla="sin 10800 2949120"/>
              <a:gd name="G4" fmla="cos 10800 2949120"/>
              <a:gd name="G5" fmla="+- G1 10800 0"/>
              <a:gd name="G6" fmla="+- G2 10800 0"/>
              <a:gd name="G7" fmla="+- G3 10800 0"/>
              <a:gd name="G8" fmla="+- G4 10800 0"/>
              <a:gd name="G9" fmla="+- 10800 0 0"/>
              <a:gd name="G10" fmla="+/ G5 G7 2"/>
              <a:gd name="G11" fmla="+/ G6 G8 2"/>
              <a:gd name="T0" fmla="*/ 3163 w 21600"/>
              <a:gd name="T1" fmla="*/ 3163 h 21600"/>
              <a:gd name="T2" fmla="*/ 10799 w 21600"/>
              <a:gd name="T3" fmla="*/ 10799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8199" name="Picture 7" descr="Terah"/>
          <p:cNvPicPr>
            <a:picLocks noChangeAspect="1" noChangeArrowheads="1"/>
          </p:cNvPicPr>
          <p:nvPr/>
        </p:nvPicPr>
        <p:blipFill>
          <a:blip r:embed="rId4" cstate="print"/>
          <a:srcRect/>
          <a:stretch>
            <a:fillRect/>
          </a:stretch>
        </p:blipFill>
        <p:spPr bwMode="auto">
          <a:xfrm>
            <a:off x="4356100" y="908050"/>
            <a:ext cx="1260475" cy="3600450"/>
          </a:xfrm>
          <a:prstGeom prst="rect">
            <a:avLst/>
          </a:prstGeom>
          <a:noFill/>
        </p:spPr>
      </p:pic>
      <p:sp>
        <p:nvSpPr>
          <p:cNvPr id="8200" name="PubChord"/>
          <p:cNvSpPr>
            <a:spLocks noEditPoints="1" noChangeArrowheads="1"/>
          </p:cNvSpPr>
          <p:nvPr/>
        </p:nvSpPr>
        <p:spPr bwMode="auto">
          <a:xfrm rot="16630525" flipH="1">
            <a:off x="6677026" y="3771900"/>
            <a:ext cx="576262" cy="1042987"/>
          </a:xfrm>
          <a:custGeom>
            <a:avLst/>
            <a:gdLst>
              <a:gd name="G0" fmla="+- 0 0 0"/>
              <a:gd name="G1" fmla="sin 10800 14745600"/>
              <a:gd name="G2" fmla="cos 10800 14745600"/>
              <a:gd name="G3" fmla="sin 10800 2949120"/>
              <a:gd name="G4" fmla="cos 10800 2949120"/>
              <a:gd name="G5" fmla="+- G1 10800 0"/>
              <a:gd name="G6" fmla="+- G2 10800 0"/>
              <a:gd name="G7" fmla="+- G3 10800 0"/>
              <a:gd name="G8" fmla="+- G4 10800 0"/>
              <a:gd name="G9" fmla="+- 10800 0 0"/>
              <a:gd name="G10" fmla="+/ G5 G7 2"/>
              <a:gd name="G11" fmla="+/ G6 G8 2"/>
              <a:gd name="T0" fmla="*/ 3163 w 21600"/>
              <a:gd name="T1" fmla="*/ 3163 h 21600"/>
              <a:gd name="T2" fmla="*/ 10799 w 21600"/>
              <a:gd name="T3" fmla="*/ 10799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201" name="Line 9"/>
          <p:cNvSpPr>
            <a:spLocks noChangeShapeType="1"/>
          </p:cNvSpPr>
          <p:nvPr/>
        </p:nvSpPr>
        <p:spPr bwMode="auto">
          <a:xfrm flipH="1" flipV="1">
            <a:off x="5651500" y="3500438"/>
            <a:ext cx="2160588" cy="2376487"/>
          </a:xfrm>
          <a:prstGeom prst="line">
            <a:avLst/>
          </a:prstGeom>
          <a:noFill/>
          <a:ln w="152400">
            <a:solidFill>
              <a:srgbClr val="FF0000"/>
            </a:solidFill>
            <a:round/>
            <a:headEnd/>
            <a:tailEnd type="triangle" w="med" len="med"/>
          </a:ln>
          <a:effectLst/>
        </p:spPr>
        <p:txBody>
          <a:bodyPr/>
          <a:lstStyle/>
          <a:p>
            <a:endParaRPr lang="en-US"/>
          </a:p>
        </p:txBody>
      </p:sp>
      <p:sp>
        <p:nvSpPr>
          <p:cNvPr id="8202" name="Line 10"/>
          <p:cNvSpPr>
            <a:spLocks noChangeShapeType="1"/>
          </p:cNvSpPr>
          <p:nvPr/>
        </p:nvSpPr>
        <p:spPr bwMode="auto">
          <a:xfrm>
            <a:off x="5364163" y="4149725"/>
            <a:ext cx="2232025" cy="2232025"/>
          </a:xfrm>
          <a:prstGeom prst="line">
            <a:avLst/>
          </a:prstGeom>
          <a:noFill/>
          <a:ln w="152400">
            <a:solidFill>
              <a:srgbClr val="FF0000"/>
            </a:solidFill>
            <a:round/>
            <a:headEnd/>
            <a:tailEnd type="triangle" w="med" len="med"/>
          </a:ln>
          <a:effectLst/>
        </p:spPr>
        <p:txBody>
          <a:bodyPr/>
          <a:lstStyle/>
          <a:p>
            <a:endParaRPr lang="en-US"/>
          </a:p>
        </p:txBody>
      </p:sp>
      <p:sp>
        <p:nvSpPr>
          <p:cNvPr id="8203" name="Rectangle 11"/>
          <p:cNvSpPr>
            <a:spLocks noGrp="1" noChangeArrowheads="1"/>
          </p:cNvSpPr>
          <p:nvPr>
            <p:ph type="subTitle" idx="1"/>
          </p:nvPr>
        </p:nvSpPr>
        <p:spPr>
          <a:xfrm>
            <a:off x="179388" y="908050"/>
            <a:ext cx="4392612" cy="5616575"/>
          </a:xfrm>
        </p:spPr>
        <p:txBody>
          <a:bodyPr/>
          <a:lstStyle/>
          <a:p>
            <a:pPr marL="533400" indent="-533400">
              <a:lnSpc>
                <a:spcPct val="95000"/>
              </a:lnSpc>
              <a:spcBef>
                <a:spcPct val="5000"/>
              </a:spcBef>
              <a:buFont typeface="Wingdings" pitchFamily="2" charset="2"/>
              <a:buAutoNum type="arabicPeriod" startAt="2"/>
            </a:pPr>
            <a:r>
              <a:rPr lang="en-AU" sz="2600" dirty="0"/>
              <a:t>The parts were laid opposite each other, a passage being left between them.</a:t>
            </a:r>
          </a:p>
          <a:p>
            <a:pPr marL="533400" indent="-533400">
              <a:lnSpc>
                <a:spcPct val="95000"/>
              </a:lnSpc>
              <a:spcBef>
                <a:spcPct val="5000"/>
              </a:spcBef>
              <a:buFont typeface="Wingdings" pitchFamily="2" charset="2"/>
              <a:buAutoNum type="arabicPeriod" startAt="2"/>
            </a:pPr>
            <a:r>
              <a:rPr lang="en-AU" sz="2600" dirty="0"/>
              <a:t>The contracting parties entered this passage at each end, met in the middle, and there took the covenant oath; adjudging themselves to death should they break this covenant.</a:t>
            </a:r>
          </a:p>
          <a:p>
            <a:pPr marL="533400" indent="-533400">
              <a:lnSpc>
                <a:spcPct val="95000"/>
              </a:lnSpc>
              <a:spcBef>
                <a:spcPct val="5000"/>
              </a:spcBef>
              <a:buFont typeface="Wingdings" pitchFamily="2" charset="2"/>
              <a:buAutoNum type="arabicPeriod" startAt="2"/>
            </a:pPr>
            <a:r>
              <a:rPr lang="en-AU" sz="2600" dirty="0"/>
              <a:t>Then they both feasted on the victim.</a:t>
            </a:r>
          </a:p>
        </p:txBody>
      </p:sp>
      <p:sp>
        <p:nvSpPr>
          <p:cNvPr id="8204" name="Text Box 12"/>
          <p:cNvSpPr txBox="1">
            <a:spLocks noChangeArrowheads="1"/>
          </p:cNvSpPr>
          <p:nvPr/>
        </p:nvSpPr>
        <p:spPr bwMode="auto">
          <a:xfrm>
            <a:off x="5435600" y="1052513"/>
            <a:ext cx="3529013" cy="1981200"/>
          </a:xfrm>
          <a:prstGeom prst="rect">
            <a:avLst/>
          </a:prstGeom>
          <a:noFill/>
          <a:ln w="9525">
            <a:noFill/>
            <a:miter lim="800000"/>
            <a:headEnd/>
            <a:tailEnd/>
          </a:ln>
          <a:effectLst/>
        </p:spPr>
        <p:txBody>
          <a:bodyPr>
            <a:spAutoFit/>
          </a:bodyPr>
          <a:lstStyle/>
          <a:p>
            <a:pPr marL="342900" indent="-342900">
              <a:lnSpc>
                <a:spcPct val="95000"/>
              </a:lnSpc>
              <a:spcBef>
                <a:spcPct val="5000"/>
              </a:spcBef>
              <a:buClr>
                <a:srgbClr val="FFFF00"/>
              </a:buClr>
              <a:buFont typeface="Wingdings" pitchFamily="2" charset="2"/>
              <a:buAutoNum type="arabicPeriod"/>
            </a:pPr>
            <a:r>
              <a:rPr lang="en-AU" sz="2600" b="1"/>
              <a:t>A calf was divided from the nose to the rump in the most careful manner.</a:t>
            </a:r>
            <a:endParaRPr lang="en-AU" sz="2600"/>
          </a:p>
        </p:txBody>
      </p:sp>
      <p:sp>
        <p:nvSpPr>
          <p:cNvPr id="8205" name="Line 13"/>
          <p:cNvSpPr>
            <a:spLocks noChangeShapeType="1"/>
          </p:cNvSpPr>
          <p:nvPr/>
        </p:nvSpPr>
        <p:spPr bwMode="auto">
          <a:xfrm>
            <a:off x="6804025" y="2997200"/>
            <a:ext cx="144463" cy="936625"/>
          </a:xfrm>
          <a:prstGeom prst="line">
            <a:avLst/>
          </a:prstGeom>
          <a:noFill/>
          <a:ln w="76200">
            <a:solidFill>
              <a:srgbClr val="FFFF00"/>
            </a:solidFill>
            <a:round/>
            <a:headEnd/>
            <a:tailEnd type="triangle" w="med" len="med"/>
          </a:ln>
          <a:effectLst/>
        </p:spPr>
        <p:txBody>
          <a:bodyPr/>
          <a:lstStyle/>
          <a:p>
            <a:endParaRPr lang="en-US"/>
          </a:p>
        </p:txBody>
      </p:sp>
      <p:sp>
        <p:nvSpPr>
          <p:cNvPr id="1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04"/>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205"/>
                                        </p:tgtEl>
                                        <p:attrNameLst>
                                          <p:attrName>style.visibility</p:attrName>
                                        </p:attrNameLst>
                                      </p:cBhvr>
                                      <p:to>
                                        <p:strVal val="visible"/>
                                      </p:to>
                                    </p:set>
                                    <p:animEffect transition="in" filter="wipe(up)">
                                      <p:cBhvr>
                                        <p:cTn id="10" dur="1000"/>
                                        <p:tgtEl>
                                          <p:spTgt spid="820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3">
                                            <p:txEl>
                                              <p:pRg st="1" end="1"/>
                                            </p:txEl>
                                          </p:spTgt>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8201"/>
                                        </p:tgtEl>
                                        <p:attrNameLst>
                                          <p:attrName>style.visibility</p:attrName>
                                        </p:attrNameLst>
                                      </p:cBhvr>
                                      <p:to>
                                        <p:strVal val="visible"/>
                                      </p:to>
                                    </p:set>
                                    <p:animEffect transition="in" filter="wipe(down)">
                                      <p:cBhvr>
                                        <p:cTn id="21" dur="3000"/>
                                        <p:tgtEl>
                                          <p:spTgt spid="820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wipe(up)">
                                      <p:cBhvr>
                                        <p:cTn id="24" dur="3000"/>
                                        <p:tgtEl>
                                          <p:spTgt spid="8202"/>
                                        </p:tgtEl>
                                      </p:cBhvr>
                                    </p:animEffect>
                                  </p:childTnLst>
                                </p:cTn>
                              </p:par>
                            </p:childTnLst>
                          </p:cTn>
                        </p:par>
                        <p:par>
                          <p:cTn id="25" fill="hold">
                            <p:stCondLst>
                              <p:cond delay="3000"/>
                            </p:stCondLst>
                            <p:childTnLst>
                              <p:par>
                                <p:cTn id="26" presetID="1" presetClass="entr" presetSubtype="0" fill="hold" grpId="0" nodeType="afterEffect">
                                  <p:stCondLst>
                                    <p:cond delay="3000"/>
                                  </p:stCondLst>
                                  <p:childTnLst>
                                    <p:set>
                                      <p:cBhvr>
                                        <p:cTn id="27" dur="1" fill="hold">
                                          <p:stCondLst>
                                            <p:cond delay="0"/>
                                          </p:stCondLst>
                                        </p:cTn>
                                        <p:tgtEl>
                                          <p:spTgt spid="8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8202" grpId="0" animBg="1"/>
      <p:bldP spid="8203" grpId="0" build="p"/>
      <p:bldP spid="8204" grpId="0"/>
      <p:bldP spid="82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188913"/>
            <a:ext cx="9144000" cy="765175"/>
          </a:xfrm>
        </p:spPr>
        <p:txBody>
          <a:bodyPr/>
          <a:lstStyle/>
          <a:p>
            <a:r>
              <a:rPr lang="en-AU" sz="4400"/>
              <a:t>7 pieces = Abrahamic Covenant</a:t>
            </a:r>
            <a:endParaRPr lang="en-AU" sz="4400">
              <a:solidFill>
                <a:srgbClr val="FF0000"/>
              </a:solidFill>
            </a:endParaRPr>
          </a:p>
        </p:txBody>
      </p:sp>
      <p:sp>
        <p:nvSpPr>
          <p:cNvPr id="29699" name="Rectangle 3"/>
          <p:cNvSpPr>
            <a:spLocks noGrp="1" noChangeArrowheads="1"/>
          </p:cNvSpPr>
          <p:nvPr>
            <p:ph type="subTitle" idx="1"/>
          </p:nvPr>
        </p:nvSpPr>
        <p:spPr>
          <a:xfrm>
            <a:off x="250825" y="1379538"/>
            <a:ext cx="3889375" cy="2120900"/>
          </a:xfrm>
        </p:spPr>
        <p:txBody>
          <a:bodyPr/>
          <a:lstStyle/>
          <a:p>
            <a:pPr marL="533400" indent="-533400">
              <a:spcBef>
                <a:spcPct val="0"/>
              </a:spcBef>
              <a:spcAft>
                <a:spcPct val="5000"/>
              </a:spcAft>
            </a:pPr>
            <a:r>
              <a:rPr lang="en-AU" sz="3200" dirty="0">
                <a:solidFill>
                  <a:srgbClr val="00FF00"/>
                </a:solidFill>
              </a:rPr>
              <a:t>3</a:t>
            </a:r>
            <a:r>
              <a:rPr lang="en-AU" sz="3200" dirty="0"/>
              <a:t> is the number of </a:t>
            </a:r>
            <a:r>
              <a:rPr lang="en-AU" sz="3200" dirty="0">
                <a:solidFill>
                  <a:srgbClr val="00FF00"/>
                </a:solidFill>
              </a:rPr>
              <a:t>fruit</a:t>
            </a:r>
            <a:r>
              <a:rPr lang="en-AU" sz="3200" dirty="0"/>
              <a:t>; hence result or outcome.</a:t>
            </a:r>
          </a:p>
        </p:txBody>
      </p:sp>
      <p:sp>
        <p:nvSpPr>
          <p:cNvPr id="29700" name="PubChord"/>
          <p:cNvSpPr>
            <a:spLocks noEditPoints="1" noChangeArrowheads="1"/>
          </p:cNvSpPr>
          <p:nvPr/>
        </p:nvSpPr>
        <p:spPr bwMode="auto">
          <a:xfrm rot="-223258">
            <a:off x="3995738" y="1773238"/>
            <a:ext cx="792162" cy="1225550"/>
          </a:xfrm>
          <a:custGeom>
            <a:avLst/>
            <a:gdLst>
              <a:gd name="G0" fmla="+- 0 0 0"/>
              <a:gd name="G1" fmla="sin 10800 -7859038"/>
              <a:gd name="G2" fmla="cos 10800 -7859038"/>
              <a:gd name="G3" fmla="sin 10800 2284137"/>
              <a:gd name="G4" fmla="cos 10800 2284137"/>
              <a:gd name="G5" fmla="+- G1 10800 0"/>
              <a:gd name="G6" fmla="+- G2 10800 0"/>
              <a:gd name="G7" fmla="+- G3 10800 0"/>
              <a:gd name="G8" fmla="+- G4 10800 0"/>
              <a:gd name="G9" fmla="+- 10800 0 0"/>
              <a:gd name="G10" fmla="+/ G5 G7 2"/>
              <a:gd name="G11" fmla="+/ G6 G8 2"/>
              <a:gd name="T0" fmla="*/ 5413 w 21600"/>
              <a:gd name="T1" fmla="*/ 1439 h 21600"/>
              <a:gd name="T2" fmla="*/ 12537 w 21600"/>
              <a:gd name="T3" fmla="*/ 9205 h 21600"/>
              <a:gd name="T4" fmla="*/ 19662 w 21600"/>
              <a:gd name="T5" fmla="*/ 16971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5413" y="1439"/>
                </a:moveTo>
                <a:cubicBezTo>
                  <a:pt x="2064" y="3366"/>
                  <a:pt x="0" y="6936"/>
                  <a:pt x="0" y="10799"/>
                </a:cubicBezTo>
                <a:cubicBezTo>
                  <a:pt x="0" y="16764"/>
                  <a:pt x="4835" y="21600"/>
                  <a:pt x="10800" y="21600"/>
                </a:cubicBezTo>
                <a:cubicBezTo>
                  <a:pt x="14333" y="21600"/>
                  <a:pt x="17643" y="19871"/>
                  <a:pt x="19662" y="16971"/>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1" name="PubChord"/>
          <p:cNvSpPr>
            <a:spLocks noEditPoints="1" noChangeArrowheads="1"/>
          </p:cNvSpPr>
          <p:nvPr/>
        </p:nvSpPr>
        <p:spPr bwMode="auto">
          <a:xfrm rot="18268528" flipH="1">
            <a:off x="5237162" y="1395413"/>
            <a:ext cx="576263" cy="1042988"/>
          </a:xfrm>
          <a:custGeom>
            <a:avLst/>
            <a:gdLst>
              <a:gd name="G0" fmla="+- 0 0 0"/>
              <a:gd name="G1" fmla="sin 10800 -6242074"/>
              <a:gd name="G2" fmla="cos 10800 -6242074"/>
              <a:gd name="G3" fmla="sin 10800 2949120"/>
              <a:gd name="G4" fmla="cos 10800 2949120"/>
              <a:gd name="G5" fmla="+- G1 10800 0"/>
              <a:gd name="G6" fmla="+- G2 10800 0"/>
              <a:gd name="G7" fmla="+- G3 10800 0"/>
              <a:gd name="G8" fmla="+- G4 10800 0"/>
              <a:gd name="G9" fmla="+- 10800 0 0"/>
              <a:gd name="G10" fmla="+/ G5 G7 2"/>
              <a:gd name="G11" fmla="+/ G6 G8 2"/>
              <a:gd name="T0" fmla="*/ 9812 w 21600"/>
              <a:gd name="T1" fmla="*/ 45 h 21600"/>
              <a:gd name="T2" fmla="*/ 14124 w 21600"/>
              <a:gd name="T3" fmla="*/ 9240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9812" y="45"/>
                </a:moveTo>
                <a:cubicBezTo>
                  <a:pt x="4253" y="555"/>
                  <a:pt x="0" y="5218"/>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2" name="PubChord"/>
          <p:cNvSpPr>
            <a:spLocks noEditPoints="1" noChangeArrowheads="1"/>
          </p:cNvSpPr>
          <p:nvPr/>
        </p:nvSpPr>
        <p:spPr bwMode="auto">
          <a:xfrm rot="-223258">
            <a:off x="4859338" y="2995613"/>
            <a:ext cx="792162" cy="1225550"/>
          </a:xfrm>
          <a:custGeom>
            <a:avLst/>
            <a:gdLst>
              <a:gd name="G0" fmla="+- 0 0 0"/>
              <a:gd name="G1" fmla="sin 10800 -7859038"/>
              <a:gd name="G2" fmla="cos 10800 -7859038"/>
              <a:gd name="G3" fmla="sin 10800 2284137"/>
              <a:gd name="G4" fmla="cos 10800 2284137"/>
              <a:gd name="G5" fmla="+- G1 10800 0"/>
              <a:gd name="G6" fmla="+- G2 10800 0"/>
              <a:gd name="G7" fmla="+- G3 10800 0"/>
              <a:gd name="G8" fmla="+- G4 10800 0"/>
              <a:gd name="G9" fmla="+- 10800 0 0"/>
              <a:gd name="G10" fmla="+/ G5 G7 2"/>
              <a:gd name="G11" fmla="+/ G6 G8 2"/>
              <a:gd name="T0" fmla="*/ 5413 w 21600"/>
              <a:gd name="T1" fmla="*/ 1439 h 21600"/>
              <a:gd name="T2" fmla="*/ 12537 w 21600"/>
              <a:gd name="T3" fmla="*/ 9205 h 21600"/>
              <a:gd name="T4" fmla="*/ 19662 w 21600"/>
              <a:gd name="T5" fmla="*/ 16971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5413" y="1439"/>
                </a:moveTo>
                <a:cubicBezTo>
                  <a:pt x="2064" y="3366"/>
                  <a:pt x="0" y="6936"/>
                  <a:pt x="0" y="10799"/>
                </a:cubicBezTo>
                <a:cubicBezTo>
                  <a:pt x="0" y="16764"/>
                  <a:pt x="4835" y="21600"/>
                  <a:pt x="10800" y="21600"/>
                </a:cubicBezTo>
                <a:cubicBezTo>
                  <a:pt x="14333" y="21600"/>
                  <a:pt x="17643" y="19871"/>
                  <a:pt x="19662" y="16971"/>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3" name="PubChord"/>
          <p:cNvSpPr>
            <a:spLocks noEditPoints="1" noChangeArrowheads="1"/>
          </p:cNvSpPr>
          <p:nvPr/>
        </p:nvSpPr>
        <p:spPr bwMode="auto">
          <a:xfrm rot="18268528" flipH="1">
            <a:off x="6245225" y="2547938"/>
            <a:ext cx="576263" cy="1042987"/>
          </a:xfrm>
          <a:custGeom>
            <a:avLst/>
            <a:gdLst>
              <a:gd name="G0" fmla="+- 0 0 0"/>
              <a:gd name="G1" fmla="sin 10800 -6242074"/>
              <a:gd name="G2" fmla="cos 10800 -6242074"/>
              <a:gd name="G3" fmla="sin 10800 2949120"/>
              <a:gd name="G4" fmla="cos 10800 2949120"/>
              <a:gd name="G5" fmla="+- G1 10800 0"/>
              <a:gd name="G6" fmla="+- G2 10800 0"/>
              <a:gd name="G7" fmla="+- G3 10800 0"/>
              <a:gd name="G8" fmla="+- G4 10800 0"/>
              <a:gd name="G9" fmla="+- 10800 0 0"/>
              <a:gd name="G10" fmla="+/ G5 G7 2"/>
              <a:gd name="G11" fmla="+/ G6 G8 2"/>
              <a:gd name="T0" fmla="*/ 9812 w 21600"/>
              <a:gd name="T1" fmla="*/ 45 h 21600"/>
              <a:gd name="T2" fmla="*/ 14124 w 21600"/>
              <a:gd name="T3" fmla="*/ 9240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9812" y="45"/>
                </a:moveTo>
                <a:cubicBezTo>
                  <a:pt x="4253" y="555"/>
                  <a:pt x="0" y="5218"/>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4" name="PubChord"/>
          <p:cNvSpPr>
            <a:spLocks noEditPoints="1" noChangeArrowheads="1"/>
          </p:cNvSpPr>
          <p:nvPr/>
        </p:nvSpPr>
        <p:spPr bwMode="auto">
          <a:xfrm rot="-223258">
            <a:off x="5724525" y="4221163"/>
            <a:ext cx="792163" cy="1225550"/>
          </a:xfrm>
          <a:custGeom>
            <a:avLst/>
            <a:gdLst>
              <a:gd name="G0" fmla="+- 0 0 0"/>
              <a:gd name="G1" fmla="sin 10800 -7859038"/>
              <a:gd name="G2" fmla="cos 10800 -7859038"/>
              <a:gd name="G3" fmla="sin 10800 2284137"/>
              <a:gd name="G4" fmla="cos 10800 2284137"/>
              <a:gd name="G5" fmla="+- G1 10800 0"/>
              <a:gd name="G6" fmla="+- G2 10800 0"/>
              <a:gd name="G7" fmla="+- G3 10800 0"/>
              <a:gd name="G8" fmla="+- G4 10800 0"/>
              <a:gd name="G9" fmla="+- 10800 0 0"/>
              <a:gd name="G10" fmla="+/ G5 G7 2"/>
              <a:gd name="G11" fmla="+/ G6 G8 2"/>
              <a:gd name="T0" fmla="*/ 5413 w 21600"/>
              <a:gd name="T1" fmla="*/ 1439 h 21600"/>
              <a:gd name="T2" fmla="*/ 12537 w 21600"/>
              <a:gd name="T3" fmla="*/ 9205 h 21600"/>
              <a:gd name="T4" fmla="*/ 19662 w 21600"/>
              <a:gd name="T5" fmla="*/ 16971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5413" y="1439"/>
                </a:moveTo>
                <a:cubicBezTo>
                  <a:pt x="2064" y="3366"/>
                  <a:pt x="0" y="6936"/>
                  <a:pt x="0" y="10799"/>
                </a:cubicBezTo>
                <a:cubicBezTo>
                  <a:pt x="0" y="16764"/>
                  <a:pt x="4835" y="21600"/>
                  <a:pt x="10800" y="21600"/>
                </a:cubicBezTo>
                <a:cubicBezTo>
                  <a:pt x="14333" y="21600"/>
                  <a:pt x="17643" y="19871"/>
                  <a:pt x="19662" y="16971"/>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5" name="PubChord"/>
          <p:cNvSpPr>
            <a:spLocks noEditPoints="1" noChangeArrowheads="1"/>
          </p:cNvSpPr>
          <p:nvPr/>
        </p:nvSpPr>
        <p:spPr bwMode="auto">
          <a:xfrm rot="18268528" flipH="1">
            <a:off x="7181851" y="3698875"/>
            <a:ext cx="576262" cy="1042987"/>
          </a:xfrm>
          <a:custGeom>
            <a:avLst/>
            <a:gdLst>
              <a:gd name="G0" fmla="+- 0 0 0"/>
              <a:gd name="G1" fmla="sin 10800 -6242074"/>
              <a:gd name="G2" fmla="cos 10800 -6242074"/>
              <a:gd name="G3" fmla="sin 10800 2949120"/>
              <a:gd name="G4" fmla="cos 10800 2949120"/>
              <a:gd name="G5" fmla="+- G1 10800 0"/>
              <a:gd name="G6" fmla="+- G2 10800 0"/>
              <a:gd name="G7" fmla="+- G3 10800 0"/>
              <a:gd name="G8" fmla="+- G4 10800 0"/>
              <a:gd name="G9" fmla="+- 10800 0 0"/>
              <a:gd name="G10" fmla="+/ G5 G7 2"/>
              <a:gd name="G11" fmla="+/ G6 G8 2"/>
              <a:gd name="T0" fmla="*/ 9812 w 21600"/>
              <a:gd name="T1" fmla="*/ 45 h 21600"/>
              <a:gd name="T2" fmla="*/ 14124 w 21600"/>
              <a:gd name="T3" fmla="*/ 9240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9812" y="45"/>
                </a:moveTo>
                <a:cubicBezTo>
                  <a:pt x="4253" y="555"/>
                  <a:pt x="0" y="5218"/>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8" name="PubChord"/>
          <p:cNvSpPr>
            <a:spLocks noEditPoints="1" noChangeArrowheads="1"/>
          </p:cNvSpPr>
          <p:nvPr/>
        </p:nvSpPr>
        <p:spPr bwMode="auto">
          <a:xfrm rot="14629805" flipH="1">
            <a:off x="7685087" y="4779963"/>
            <a:ext cx="576263" cy="1042988"/>
          </a:xfrm>
          <a:custGeom>
            <a:avLst/>
            <a:gdLst>
              <a:gd name="G0" fmla="+- 0 0 0"/>
              <a:gd name="G1" fmla="sin 10800 9448699"/>
              <a:gd name="G2" fmla="cos 10800 9448699"/>
              <a:gd name="G3" fmla="sin 10800 2949120"/>
              <a:gd name="G4" fmla="cos 10800 2949120"/>
              <a:gd name="G5" fmla="+- G1 10800 0"/>
              <a:gd name="G6" fmla="+- G2 10800 0"/>
              <a:gd name="G7" fmla="+- G3 10800 0"/>
              <a:gd name="G8" fmla="+- G4 10800 0"/>
              <a:gd name="G9" fmla="+- 10800 0 0"/>
              <a:gd name="G10" fmla="+/ G5 G7 2"/>
              <a:gd name="G11" fmla="+/ G6 G8 2"/>
              <a:gd name="T0" fmla="*/ 2043 w 21600"/>
              <a:gd name="T1" fmla="*/ 17121 h 21600"/>
              <a:gd name="T2" fmla="*/ 10239 w 21600"/>
              <a:gd name="T3" fmla="*/ 17778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043" y="17120"/>
                </a:moveTo>
                <a:cubicBezTo>
                  <a:pt x="4073" y="19933"/>
                  <a:pt x="7331" y="21600"/>
                  <a:pt x="10800" y="21600"/>
                </a:cubicBezTo>
                <a:cubicBezTo>
                  <a:pt x="13664" y="21599"/>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9709" name="Text Box 13"/>
          <p:cNvSpPr txBox="1">
            <a:spLocks noChangeArrowheads="1"/>
          </p:cNvSpPr>
          <p:nvPr/>
        </p:nvSpPr>
        <p:spPr bwMode="auto">
          <a:xfrm>
            <a:off x="250825" y="4051300"/>
            <a:ext cx="5834063" cy="2062103"/>
          </a:xfrm>
          <a:prstGeom prst="rect">
            <a:avLst/>
          </a:prstGeom>
          <a:noFill/>
          <a:ln w="9525">
            <a:noFill/>
            <a:miter lim="800000"/>
            <a:headEnd/>
            <a:tailEnd/>
          </a:ln>
          <a:effectLst/>
        </p:spPr>
        <p:txBody>
          <a:bodyPr>
            <a:spAutoFit/>
          </a:bodyPr>
          <a:lstStyle/>
          <a:p>
            <a:pPr marL="533400" indent="-533400">
              <a:spcAft>
                <a:spcPct val="5000"/>
              </a:spcAft>
              <a:buClr>
                <a:srgbClr val="FFFF00"/>
              </a:buClr>
              <a:buFont typeface="Wingdings" pitchFamily="2" charset="2"/>
              <a:buChar char="v"/>
            </a:pPr>
            <a:r>
              <a:rPr lang="en-AU" sz="3200" b="1" dirty="0">
                <a:ln>
                  <a:solidFill>
                    <a:schemeClr val="tx1"/>
                  </a:solidFill>
                </a:ln>
                <a:solidFill>
                  <a:srgbClr val="00FFFF"/>
                </a:solidFill>
              </a:rPr>
              <a:t>4</a:t>
            </a:r>
            <a:r>
              <a:rPr lang="en-AU" sz="3200" b="1" dirty="0"/>
              <a:t> is the number of </a:t>
            </a:r>
            <a:r>
              <a:rPr lang="en-AU" sz="3200" b="1" dirty="0">
                <a:ln>
                  <a:solidFill>
                    <a:schemeClr val="tx1"/>
                  </a:solidFill>
                </a:ln>
                <a:solidFill>
                  <a:srgbClr val="00FFFF"/>
                </a:solidFill>
              </a:rPr>
              <a:t>righteousness</a:t>
            </a:r>
            <a:r>
              <a:rPr lang="en-AU" sz="3200" b="1" dirty="0"/>
              <a:t>; new creation; God manifestation.</a:t>
            </a:r>
            <a:endParaRPr lang="en-AU" sz="3200" dirty="0"/>
          </a:p>
        </p:txBody>
      </p:sp>
      <p:sp>
        <p:nvSpPr>
          <p:cNvPr id="29710" name="Text Box 14"/>
          <p:cNvSpPr txBox="1">
            <a:spLocks noChangeArrowheads="1"/>
          </p:cNvSpPr>
          <p:nvPr/>
        </p:nvSpPr>
        <p:spPr bwMode="auto">
          <a:xfrm>
            <a:off x="4140200" y="3068638"/>
            <a:ext cx="590550" cy="823912"/>
          </a:xfrm>
          <a:prstGeom prst="rect">
            <a:avLst/>
          </a:prstGeom>
          <a:noFill/>
          <a:ln w="9525">
            <a:noFill/>
            <a:miter lim="800000"/>
            <a:headEnd/>
            <a:tailEnd/>
          </a:ln>
          <a:effectLst/>
        </p:spPr>
        <p:txBody>
          <a:bodyPr wrap="none">
            <a:spAutoFit/>
          </a:bodyPr>
          <a:lstStyle/>
          <a:p>
            <a:r>
              <a:rPr lang="en-AU" sz="4800">
                <a:solidFill>
                  <a:srgbClr val="00FF00"/>
                </a:solidFill>
                <a:latin typeface="Arial Black" pitchFamily="34" charset="0"/>
              </a:rPr>
              <a:t>3</a:t>
            </a:r>
          </a:p>
        </p:txBody>
      </p:sp>
      <p:sp>
        <p:nvSpPr>
          <p:cNvPr id="29711" name="Text Box 15"/>
          <p:cNvSpPr txBox="1">
            <a:spLocks noChangeArrowheads="1"/>
          </p:cNvSpPr>
          <p:nvPr/>
        </p:nvSpPr>
        <p:spPr bwMode="auto">
          <a:xfrm>
            <a:off x="7164388" y="2892425"/>
            <a:ext cx="590550" cy="823913"/>
          </a:xfrm>
          <a:prstGeom prst="rect">
            <a:avLst/>
          </a:prstGeom>
          <a:noFill/>
          <a:ln w="9525">
            <a:noFill/>
            <a:miter lim="800000"/>
            <a:headEnd/>
            <a:tailEnd/>
          </a:ln>
          <a:effectLst/>
        </p:spPr>
        <p:txBody>
          <a:bodyPr wrap="none">
            <a:spAutoFit/>
          </a:bodyPr>
          <a:lstStyle/>
          <a:p>
            <a:r>
              <a:rPr lang="en-AU" sz="4800" dirty="0">
                <a:ln>
                  <a:solidFill>
                    <a:schemeClr val="tx1"/>
                  </a:solidFill>
                </a:ln>
                <a:solidFill>
                  <a:srgbClr val="00FFFF"/>
                </a:solidFill>
                <a:latin typeface="Arial Black" pitchFamily="34" charset="0"/>
              </a:rPr>
              <a:t>4</a:t>
            </a:r>
          </a:p>
        </p:txBody>
      </p:sp>
      <p:sp>
        <p:nvSpPr>
          <p:cNvPr id="1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0" y="122238"/>
            <a:ext cx="9144000" cy="765175"/>
          </a:xfrm>
        </p:spPr>
        <p:txBody>
          <a:bodyPr/>
          <a:lstStyle/>
          <a:p>
            <a:r>
              <a:rPr lang="en-AU" sz="4400" dirty="0"/>
              <a:t>The Type - </a:t>
            </a:r>
            <a:r>
              <a:rPr lang="en-AU" sz="4400" dirty="0">
                <a:ln w="19050">
                  <a:solidFill>
                    <a:schemeClr val="tx1"/>
                  </a:solidFill>
                </a:ln>
                <a:solidFill>
                  <a:srgbClr val="FF0000"/>
                </a:solidFill>
                <a:effectLst/>
              </a:rPr>
              <a:t>Gen. 15:11-12</a:t>
            </a:r>
          </a:p>
        </p:txBody>
      </p:sp>
      <p:sp>
        <p:nvSpPr>
          <p:cNvPr id="28675" name="Rectangle 3"/>
          <p:cNvSpPr>
            <a:spLocks noGrp="1" noChangeArrowheads="1"/>
          </p:cNvSpPr>
          <p:nvPr>
            <p:ph type="subTitle" idx="1"/>
          </p:nvPr>
        </p:nvSpPr>
        <p:spPr>
          <a:xfrm>
            <a:off x="179388" y="981075"/>
            <a:ext cx="8785225" cy="5505450"/>
          </a:xfrm>
        </p:spPr>
        <p:txBody>
          <a:bodyPr/>
          <a:lstStyle/>
          <a:p>
            <a:pPr marL="533400" indent="-533400">
              <a:spcBef>
                <a:spcPct val="0"/>
              </a:spcBef>
              <a:spcAft>
                <a:spcPct val="5000"/>
              </a:spcAft>
            </a:pPr>
            <a:r>
              <a:rPr lang="en-AU" sz="3200" dirty="0">
                <a:solidFill>
                  <a:srgbClr val="00FF00"/>
                </a:solidFill>
              </a:rPr>
              <a:t>“fowls”</a:t>
            </a:r>
            <a:r>
              <a:rPr lang="en-AU" sz="3200" dirty="0"/>
              <a:t> – </a:t>
            </a:r>
            <a:r>
              <a:rPr lang="en-AU" sz="3200" i="1" dirty="0" err="1"/>
              <a:t>ayit</a:t>
            </a:r>
            <a:r>
              <a:rPr lang="en-AU" sz="3200" dirty="0"/>
              <a:t> – a bird of prey; a </a:t>
            </a:r>
            <a:r>
              <a:rPr lang="en-AU" sz="3200" dirty="0" err="1"/>
              <a:t>swooper</a:t>
            </a:r>
            <a:r>
              <a:rPr lang="en-AU" sz="3200" dirty="0"/>
              <a:t>.</a:t>
            </a:r>
          </a:p>
          <a:p>
            <a:pPr marL="533400" indent="-533400">
              <a:spcBef>
                <a:spcPct val="0"/>
              </a:spcBef>
              <a:spcAft>
                <a:spcPct val="5000"/>
              </a:spcAft>
            </a:pPr>
            <a:r>
              <a:rPr lang="en-AU" sz="3200" dirty="0">
                <a:solidFill>
                  <a:srgbClr val="00FF00"/>
                </a:solidFill>
              </a:rPr>
              <a:t>“came down upon the carcases”</a:t>
            </a:r>
            <a:r>
              <a:rPr lang="en-AU" sz="3200" dirty="0"/>
              <a:t> – As in </a:t>
            </a:r>
            <a:r>
              <a:rPr lang="en-AU" sz="3200" dirty="0">
                <a:ln w="19050">
                  <a:solidFill>
                    <a:schemeClr val="tx1"/>
                  </a:solidFill>
                </a:ln>
                <a:solidFill>
                  <a:srgbClr val="FF0000"/>
                </a:solidFill>
              </a:rPr>
              <a:t>V.13</a:t>
            </a:r>
            <a:r>
              <a:rPr lang="en-AU" sz="3200" dirty="0"/>
              <a:t> – </a:t>
            </a:r>
            <a:r>
              <a:rPr lang="en-AU" sz="3200" dirty="0">
                <a:solidFill>
                  <a:srgbClr val="FFFF00"/>
                </a:solidFill>
                <a:latin typeface="Bookman Old Style" pitchFamily="18" charset="0"/>
              </a:rPr>
              <a:t>“they shall afflict them”</a:t>
            </a:r>
            <a:r>
              <a:rPr lang="en-AU" sz="3200" dirty="0"/>
              <a:t>.</a:t>
            </a:r>
          </a:p>
          <a:p>
            <a:pPr marL="533400" indent="-533400">
              <a:spcBef>
                <a:spcPct val="0"/>
              </a:spcBef>
              <a:spcAft>
                <a:spcPct val="5000"/>
              </a:spcAft>
            </a:pPr>
            <a:r>
              <a:rPr lang="en-AU" sz="3200" dirty="0">
                <a:solidFill>
                  <a:srgbClr val="00FF00"/>
                </a:solidFill>
              </a:rPr>
              <a:t>“Abram drove them away”</a:t>
            </a:r>
            <a:r>
              <a:rPr lang="en-AU" sz="3200" dirty="0"/>
              <a:t> – Before the confirming of the covenant by the sacrifice of Christ, his “seed” were protected by God’s promise to him – until </a:t>
            </a:r>
            <a:r>
              <a:rPr lang="en-AU" sz="3200" dirty="0">
                <a:ln w="19050">
                  <a:solidFill>
                    <a:schemeClr val="tx1"/>
                  </a:solidFill>
                </a:ln>
                <a:solidFill>
                  <a:srgbClr val="FF0000"/>
                </a:solidFill>
              </a:rPr>
              <a:t>Jer. 12:9; 34:18-20</a:t>
            </a:r>
            <a:r>
              <a:rPr lang="en-AU" sz="3200" dirty="0"/>
              <a:t>.</a:t>
            </a:r>
          </a:p>
          <a:p>
            <a:pPr marL="533400" indent="-533400">
              <a:spcBef>
                <a:spcPct val="0"/>
              </a:spcBef>
              <a:spcAft>
                <a:spcPct val="5000"/>
              </a:spcAft>
            </a:pPr>
            <a:r>
              <a:rPr lang="en-AU" sz="3200" dirty="0">
                <a:solidFill>
                  <a:srgbClr val="00FF00"/>
                </a:solidFill>
              </a:rPr>
              <a:t>“sun was going down”</a:t>
            </a:r>
            <a:r>
              <a:rPr lang="en-AU" sz="3200" dirty="0"/>
              <a:t> – See </a:t>
            </a:r>
            <a:r>
              <a:rPr lang="en-AU" sz="3200" dirty="0">
                <a:ln w="19050">
                  <a:solidFill>
                    <a:schemeClr val="tx1"/>
                  </a:solidFill>
                </a:ln>
                <a:solidFill>
                  <a:srgbClr val="FF0000"/>
                </a:solidFill>
              </a:rPr>
              <a:t>V.17</a:t>
            </a:r>
            <a:r>
              <a:rPr lang="en-AU" sz="3200" dirty="0">
                <a:solidFill>
                  <a:srgbClr val="FF0000"/>
                </a:solidFill>
                <a:effectLst>
                  <a:outerShdw blurRad="38100" dist="38100" dir="2700000" algn="tl">
                    <a:srgbClr val="FFFFFF"/>
                  </a:outerShdw>
                </a:effectLst>
              </a:rPr>
              <a:t> </a:t>
            </a:r>
            <a:r>
              <a:rPr lang="en-AU" sz="3200" dirty="0"/>
              <a:t>– i.e. between the two evenings – cp. </a:t>
            </a:r>
            <a:r>
              <a:rPr lang="en-AU" sz="3200" dirty="0">
                <a:ln w="19050">
                  <a:solidFill>
                    <a:schemeClr val="tx1"/>
                  </a:solidFill>
                </a:ln>
                <a:solidFill>
                  <a:srgbClr val="FF0000"/>
                </a:solidFill>
              </a:rPr>
              <a:t>V.5</a:t>
            </a:r>
            <a:r>
              <a:rPr lang="en-AU" sz="3200" dirty="0"/>
              <a:t>.</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215900"/>
            <a:ext cx="9144000" cy="765175"/>
          </a:xfrm>
        </p:spPr>
        <p:txBody>
          <a:bodyPr/>
          <a:lstStyle/>
          <a:p>
            <a:r>
              <a:rPr lang="en-AU" sz="4400" dirty="0"/>
              <a:t>The Type - </a:t>
            </a:r>
            <a:r>
              <a:rPr lang="en-AU" sz="4400" dirty="0">
                <a:ln w="19050">
                  <a:solidFill>
                    <a:schemeClr val="tx1"/>
                  </a:solidFill>
                </a:ln>
                <a:solidFill>
                  <a:srgbClr val="FF0000"/>
                </a:solidFill>
                <a:effectLst/>
              </a:rPr>
              <a:t>Gen. 15:12,17</a:t>
            </a:r>
          </a:p>
        </p:txBody>
      </p:sp>
      <p:sp>
        <p:nvSpPr>
          <p:cNvPr id="41987" name="Rectangle 3"/>
          <p:cNvSpPr>
            <a:spLocks noGrp="1" noChangeArrowheads="1"/>
          </p:cNvSpPr>
          <p:nvPr>
            <p:ph type="subTitle" idx="1"/>
          </p:nvPr>
        </p:nvSpPr>
        <p:spPr>
          <a:xfrm>
            <a:off x="179388" y="981075"/>
            <a:ext cx="8785225" cy="5400675"/>
          </a:xfrm>
        </p:spPr>
        <p:txBody>
          <a:bodyPr/>
          <a:lstStyle/>
          <a:p>
            <a:pPr marL="533400" indent="-533400">
              <a:spcBef>
                <a:spcPct val="0"/>
              </a:spcBef>
              <a:spcAft>
                <a:spcPct val="45000"/>
              </a:spcAft>
            </a:pPr>
            <a:r>
              <a:rPr lang="en-AU" sz="3200" dirty="0">
                <a:solidFill>
                  <a:srgbClr val="00FF00"/>
                </a:solidFill>
              </a:rPr>
              <a:t>“a deep sleep”</a:t>
            </a:r>
            <a:r>
              <a:rPr lang="en-AU" sz="3200" dirty="0"/>
              <a:t> – Abram would be dead when covenant confirmed.</a:t>
            </a:r>
          </a:p>
          <a:p>
            <a:pPr marL="533400" indent="-533400">
              <a:spcBef>
                <a:spcPct val="0"/>
              </a:spcBef>
              <a:spcAft>
                <a:spcPct val="45000"/>
              </a:spcAft>
            </a:pPr>
            <a:r>
              <a:rPr lang="en-AU" sz="3200" dirty="0">
                <a:solidFill>
                  <a:srgbClr val="00FF00"/>
                </a:solidFill>
              </a:rPr>
              <a:t>“an horror of great darkness”</a:t>
            </a:r>
            <a:r>
              <a:rPr lang="en-AU" sz="3200" dirty="0"/>
              <a:t> – Typical of the darkness over the land at the time of Christ’s crucifixion – </a:t>
            </a:r>
            <a:r>
              <a:rPr lang="en-AU" sz="3200" dirty="0">
                <a:ln w="19050">
                  <a:solidFill>
                    <a:schemeClr val="tx1"/>
                  </a:solidFill>
                </a:ln>
                <a:solidFill>
                  <a:srgbClr val="FF0000"/>
                </a:solidFill>
              </a:rPr>
              <a:t>Luke 23:44</a:t>
            </a:r>
            <a:r>
              <a:rPr lang="en-AU" sz="3200" dirty="0"/>
              <a:t>.</a:t>
            </a:r>
          </a:p>
          <a:p>
            <a:pPr marL="533400" indent="-533400">
              <a:spcBef>
                <a:spcPct val="0"/>
              </a:spcBef>
              <a:spcAft>
                <a:spcPct val="45000"/>
              </a:spcAft>
            </a:pPr>
            <a:r>
              <a:rPr lang="en-AU" sz="3200" dirty="0">
                <a:ln w="19050">
                  <a:solidFill>
                    <a:schemeClr val="tx1"/>
                  </a:solidFill>
                </a:ln>
                <a:solidFill>
                  <a:srgbClr val="FF0000"/>
                </a:solidFill>
              </a:rPr>
              <a:t>V.17</a:t>
            </a:r>
            <a:r>
              <a:rPr lang="en-AU" sz="3200" dirty="0">
                <a:solidFill>
                  <a:srgbClr val="00FF00"/>
                </a:solidFill>
              </a:rPr>
              <a:t> </a:t>
            </a:r>
            <a:r>
              <a:rPr lang="en-AU" sz="3200" dirty="0"/>
              <a:t>–</a:t>
            </a:r>
            <a:r>
              <a:rPr lang="en-AU" sz="3200" dirty="0">
                <a:solidFill>
                  <a:srgbClr val="00FF00"/>
                </a:solidFill>
              </a:rPr>
              <a:t> “when the sun went down”</a:t>
            </a:r>
            <a:r>
              <a:rPr lang="en-AU" sz="3200" dirty="0"/>
              <a:t> – At the time Judah’s Commonwealth neared its end the sacrifice would be accepted.</a:t>
            </a:r>
          </a:p>
          <a:p>
            <a:pPr marL="533400" indent="-533400">
              <a:spcBef>
                <a:spcPct val="0"/>
              </a:spcBef>
              <a:spcAft>
                <a:spcPct val="45000"/>
              </a:spcAft>
            </a:pPr>
            <a:r>
              <a:rPr lang="en-AU" sz="3200" dirty="0">
                <a:solidFill>
                  <a:srgbClr val="00FF00"/>
                </a:solidFill>
              </a:rPr>
              <a:t>“it was dark”</a:t>
            </a:r>
            <a:r>
              <a:rPr lang="en-AU" sz="3200" dirty="0"/>
              <a:t> – AD </a:t>
            </a:r>
            <a:r>
              <a:rPr lang="en-AU" sz="3200" dirty="0" smtClean="0"/>
              <a:t>30 </a:t>
            </a:r>
            <a:r>
              <a:rPr lang="en-AU" sz="3200" dirty="0"/>
              <a:t>to 70.</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38100"/>
            <a:ext cx="9144000" cy="908050"/>
          </a:xfrm>
        </p:spPr>
        <p:txBody>
          <a:bodyPr/>
          <a:lstStyle/>
          <a:p>
            <a:r>
              <a:rPr lang="en-AU" sz="4400"/>
              <a:t>Elpis Israel pg. 234</a:t>
            </a:r>
            <a:endParaRPr lang="en-AU" sz="4400">
              <a:solidFill>
                <a:srgbClr val="FF0000"/>
              </a:solidFill>
            </a:endParaRPr>
          </a:p>
        </p:txBody>
      </p:sp>
      <p:sp>
        <p:nvSpPr>
          <p:cNvPr id="22531" name="Rectangle 3"/>
          <p:cNvSpPr>
            <a:spLocks noGrp="1" noChangeArrowheads="1"/>
          </p:cNvSpPr>
          <p:nvPr>
            <p:ph type="subTitle" idx="1"/>
          </p:nvPr>
        </p:nvSpPr>
        <p:spPr>
          <a:xfrm>
            <a:off x="323850" y="981075"/>
            <a:ext cx="8569325" cy="5327650"/>
          </a:xfrm>
        </p:spPr>
        <p:txBody>
          <a:bodyPr/>
          <a:lstStyle/>
          <a:p>
            <a:pPr marL="0" indent="0" algn="just">
              <a:lnSpc>
                <a:spcPct val="95000"/>
              </a:lnSpc>
              <a:spcBef>
                <a:spcPct val="5000"/>
              </a:spcBef>
              <a:buFont typeface="Wingdings" pitchFamily="2" charset="2"/>
              <a:buNone/>
            </a:pPr>
            <a:r>
              <a:rPr lang="en-AU" sz="3000">
                <a:latin typeface="Bookman Old Style" pitchFamily="18" charset="0"/>
              </a:rPr>
              <a:t>“The sun having gone down entirely, which was figurative of the setting of ‘the sun of righteousness’ below the horizon of life, Abram beheld ‘a smoking furnace, and a flame of fire pass between the pieces’. This was a sign which could not be mistaken. The animals he had slain, and watched, and defended so long from the birds of prey, were consumed by fire from heaven. By this he knew, and was assured, that he and his seed, the Christ, should inherit the land for ever.”</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79388" y="-215900"/>
            <a:ext cx="3910012" cy="2060575"/>
          </a:xfrm>
        </p:spPr>
        <p:txBody>
          <a:bodyPr/>
          <a:lstStyle/>
          <a:p>
            <a:r>
              <a:rPr lang="en-US" sz="4400" dirty="0"/>
              <a:t>Cameo of Armageddon</a:t>
            </a:r>
            <a:r>
              <a:rPr lang="en-US" dirty="0"/>
              <a:t/>
            </a:r>
            <a:br>
              <a:rPr lang="en-US" dirty="0"/>
            </a:br>
            <a:r>
              <a:rPr lang="en-AU" dirty="0">
                <a:ln w="19050">
                  <a:solidFill>
                    <a:schemeClr val="tx1"/>
                  </a:solidFill>
                </a:ln>
                <a:solidFill>
                  <a:srgbClr val="FF0000"/>
                </a:solidFill>
                <a:effectLst/>
              </a:rPr>
              <a:t>Gen. 14</a:t>
            </a:r>
          </a:p>
        </p:txBody>
      </p:sp>
      <p:sp>
        <p:nvSpPr>
          <p:cNvPr id="23555" name="Rectangle 3"/>
          <p:cNvSpPr>
            <a:spLocks noChangeArrowheads="1"/>
          </p:cNvSpPr>
          <p:nvPr/>
        </p:nvSpPr>
        <p:spPr bwMode="auto">
          <a:xfrm>
            <a:off x="73025" y="1885950"/>
            <a:ext cx="4067175" cy="4206875"/>
          </a:xfrm>
          <a:prstGeom prst="rect">
            <a:avLst/>
          </a:prstGeom>
          <a:noFill/>
          <a:ln w="9525">
            <a:noFill/>
            <a:miter lim="800000"/>
            <a:headEnd/>
            <a:tailEnd/>
          </a:ln>
          <a:effectLst/>
        </p:spPr>
        <p:txBody>
          <a:bodyPr>
            <a:spAutoFit/>
          </a:bodyPr>
          <a:lstStyle/>
          <a:p>
            <a:pPr algn="r"/>
            <a:r>
              <a:rPr lang="en-AU" sz="3000" b="1" dirty="0"/>
              <a:t>Invasion by a </a:t>
            </a:r>
            <a:r>
              <a:rPr lang="en-AU" sz="3000" b="1" dirty="0">
                <a:solidFill>
                  <a:srgbClr val="FFFF00"/>
                </a:solidFill>
              </a:rPr>
              <a:t>northern </a:t>
            </a:r>
            <a:r>
              <a:rPr lang="en-AU" sz="3000" b="1" dirty="0" err="1">
                <a:solidFill>
                  <a:srgbClr val="FFFF00"/>
                </a:solidFill>
              </a:rPr>
              <a:t>confed-eracy</a:t>
            </a:r>
            <a:r>
              <a:rPr lang="en-AU" sz="3000" b="1" dirty="0"/>
              <a:t> on a </a:t>
            </a:r>
            <a:r>
              <a:rPr lang="en-AU" sz="3000" b="1" dirty="0">
                <a:solidFill>
                  <a:srgbClr val="00FF00"/>
                </a:solidFill>
              </a:rPr>
              <a:t>southern confederacy</a:t>
            </a:r>
            <a:r>
              <a:rPr lang="en-AU" sz="3000" b="1" dirty="0"/>
              <a:t>. Abraham delivers his natural brethren,</a:t>
            </a:r>
          </a:p>
          <a:p>
            <a:pPr algn="r"/>
            <a:r>
              <a:rPr lang="en-AU" sz="3000" b="1" dirty="0"/>
              <a:t>and makes a solemn (and dangerous) oath – </a:t>
            </a:r>
            <a:r>
              <a:rPr lang="en-AU" sz="3000" b="1" dirty="0">
                <a:ln w="19050">
                  <a:solidFill>
                    <a:schemeClr val="tx1"/>
                  </a:solidFill>
                </a:ln>
                <a:solidFill>
                  <a:srgbClr val="FF0000"/>
                </a:solidFill>
              </a:rPr>
              <a:t>Gen. 14:22-24</a:t>
            </a:r>
            <a:r>
              <a:rPr lang="en-AU" sz="3000" b="1" dirty="0"/>
              <a:t>.</a:t>
            </a:r>
          </a:p>
        </p:txBody>
      </p:sp>
      <p:pic>
        <p:nvPicPr>
          <p:cNvPr id="23556" name="Picture 4" descr="Gen14"/>
          <p:cNvPicPr>
            <a:picLocks noChangeAspect="1" noChangeArrowheads="1"/>
          </p:cNvPicPr>
          <p:nvPr/>
        </p:nvPicPr>
        <p:blipFill>
          <a:blip r:embed="rId2" cstate="print"/>
          <a:srcRect/>
          <a:stretch>
            <a:fillRect/>
          </a:stretch>
        </p:blipFill>
        <p:spPr bwMode="auto">
          <a:xfrm>
            <a:off x="4211638" y="-14288"/>
            <a:ext cx="4919662" cy="6858001"/>
          </a:xfrm>
          <a:prstGeom prst="rect">
            <a:avLst/>
          </a:prstGeom>
          <a:noFill/>
        </p:spPr>
      </p:pic>
      <p:sp>
        <p:nvSpPr>
          <p:cNvPr id="23557" name="Freeform 5"/>
          <p:cNvSpPr>
            <a:spLocks/>
          </p:cNvSpPr>
          <p:nvPr/>
        </p:nvSpPr>
        <p:spPr bwMode="auto">
          <a:xfrm>
            <a:off x="7667625" y="-14288"/>
            <a:ext cx="725488" cy="1254126"/>
          </a:xfrm>
          <a:custGeom>
            <a:avLst/>
            <a:gdLst/>
            <a:ahLst/>
            <a:cxnLst>
              <a:cxn ang="0">
                <a:pos x="457" y="0"/>
              </a:cxn>
              <a:cxn ang="0">
                <a:pos x="443" y="22"/>
              </a:cxn>
              <a:cxn ang="0">
                <a:pos x="420" y="29"/>
              </a:cxn>
              <a:cxn ang="0">
                <a:pos x="361" y="118"/>
              </a:cxn>
              <a:cxn ang="0">
                <a:pos x="339" y="162"/>
              </a:cxn>
              <a:cxn ang="0">
                <a:pos x="251" y="295"/>
              </a:cxn>
              <a:cxn ang="0">
                <a:pos x="169" y="428"/>
              </a:cxn>
              <a:cxn ang="0">
                <a:pos x="110" y="524"/>
              </a:cxn>
              <a:cxn ang="0">
                <a:pos x="66" y="620"/>
              </a:cxn>
              <a:cxn ang="0">
                <a:pos x="36" y="664"/>
              </a:cxn>
              <a:cxn ang="0">
                <a:pos x="29" y="716"/>
              </a:cxn>
              <a:cxn ang="0">
                <a:pos x="14" y="738"/>
              </a:cxn>
              <a:cxn ang="0">
                <a:pos x="7" y="768"/>
              </a:cxn>
              <a:cxn ang="0">
                <a:pos x="0" y="790"/>
              </a:cxn>
            </a:cxnLst>
            <a:rect l="0" t="0" r="r" b="b"/>
            <a:pathLst>
              <a:path w="457" h="790">
                <a:moveTo>
                  <a:pt x="457" y="0"/>
                </a:moveTo>
                <a:cubicBezTo>
                  <a:pt x="452" y="7"/>
                  <a:pt x="450" y="17"/>
                  <a:pt x="443" y="22"/>
                </a:cubicBezTo>
                <a:cubicBezTo>
                  <a:pt x="437" y="27"/>
                  <a:pt x="426" y="23"/>
                  <a:pt x="420" y="29"/>
                </a:cubicBezTo>
                <a:cubicBezTo>
                  <a:pt x="400" y="49"/>
                  <a:pt x="378" y="92"/>
                  <a:pt x="361" y="118"/>
                </a:cubicBezTo>
                <a:cubicBezTo>
                  <a:pt x="319" y="181"/>
                  <a:pt x="371" y="101"/>
                  <a:pt x="339" y="162"/>
                </a:cubicBezTo>
                <a:cubicBezTo>
                  <a:pt x="315" y="208"/>
                  <a:pt x="269" y="247"/>
                  <a:pt x="251" y="295"/>
                </a:cubicBezTo>
                <a:cubicBezTo>
                  <a:pt x="233" y="343"/>
                  <a:pt x="197" y="385"/>
                  <a:pt x="169" y="428"/>
                </a:cubicBezTo>
                <a:cubicBezTo>
                  <a:pt x="148" y="460"/>
                  <a:pt x="131" y="493"/>
                  <a:pt x="110" y="524"/>
                </a:cubicBezTo>
                <a:cubicBezTo>
                  <a:pt x="100" y="555"/>
                  <a:pt x="83" y="592"/>
                  <a:pt x="66" y="620"/>
                </a:cubicBezTo>
                <a:cubicBezTo>
                  <a:pt x="57" y="635"/>
                  <a:pt x="36" y="664"/>
                  <a:pt x="36" y="664"/>
                </a:cubicBezTo>
                <a:cubicBezTo>
                  <a:pt x="34" y="681"/>
                  <a:pt x="34" y="699"/>
                  <a:pt x="29" y="716"/>
                </a:cubicBezTo>
                <a:cubicBezTo>
                  <a:pt x="26" y="725"/>
                  <a:pt x="17" y="730"/>
                  <a:pt x="14" y="738"/>
                </a:cubicBezTo>
                <a:cubicBezTo>
                  <a:pt x="10" y="747"/>
                  <a:pt x="10" y="758"/>
                  <a:pt x="7" y="768"/>
                </a:cubicBezTo>
                <a:cubicBezTo>
                  <a:pt x="5" y="775"/>
                  <a:pt x="0" y="790"/>
                  <a:pt x="0" y="790"/>
                </a:cubicBezTo>
              </a:path>
            </a:pathLst>
          </a:custGeom>
          <a:noFill/>
          <a:ln w="76200" cmpd="sng">
            <a:solidFill>
              <a:srgbClr val="FF0000"/>
            </a:solidFill>
            <a:round/>
            <a:headEnd type="none" w="med" len="med"/>
            <a:tailEnd type="triangle" w="med" len="med"/>
          </a:ln>
          <a:effectLst/>
        </p:spPr>
        <p:txBody>
          <a:bodyPr/>
          <a:lstStyle/>
          <a:p>
            <a:endParaRPr lang="en-US"/>
          </a:p>
        </p:txBody>
      </p:sp>
      <p:sp>
        <p:nvSpPr>
          <p:cNvPr id="23558" name="Freeform 6"/>
          <p:cNvSpPr>
            <a:spLocks/>
          </p:cNvSpPr>
          <p:nvPr/>
        </p:nvSpPr>
        <p:spPr bwMode="auto">
          <a:xfrm>
            <a:off x="7308850" y="1235075"/>
            <a:ext cx="358775" cy="2027238"/>
          </a:xfrm>
          <a:custGeom>
            <a:avLst/>
            <a:gdLst/>
            <a:ahLst/>
            <a:cxnLst>
              <a:cxn ang="0">
                <a:pos x="226" y="0"/>
              </a:cxn>
              <a:cxn ang="0">
                <a:pos x="181" y="317"/>
              </a:cxn>
              <a:cxn ang="0">
                <a:pos x="181" y="408"/>
              </a:cxn>
              <a:cxn ang="0">
                <a:pos x="90" y="816"/>
              </a:cxn>
              <a:cxn ang="0">
                <a:pos x="45" y="1088"/>
              </a:cxn>
              <a:cxn ang="0">
                <a:pos x="0" y="1179"/>
              </a:cxn>
            </a:cxnLst>
            <a:rect l="0" t="0" r="r" b="b"/>
            <a:pathLst>
              <a:path w="226" h="1179">
                <a:moveTo>
                  <a:pt x="226" y="0"/>
                </a:moveTo>
                <a:cubicBezTo>
                  <a:pt x="207" y="124"/>
                  <a:pt x="188" y="249"/>
                  <a:pt x="181" y="317"/>
                </a:cubicBezTo>
                <a:cubicBezTo>
                  <a:pt x="174" y="385"/>
                  <a:pt x="196" y="325"/>
                  <a:pt x="181" y="408"/>
                </a:cubicBezTo>
                <a:cubicBezTo>
                  <a:pt x="166" y="491"/>
                  <a:pt x="113" y="703"/>
                  <a:pt x="90" y="816"/>
                </a:cubicBezTo>
                <a:cubicBezTo>
                  <a:pt x="67" y="929"/>
                  <a:pt x="60" y="1028"/>
                  <a:pt x="45" y="1088"/>
                </a:cubicBezTo>
                <a:cubicBezTo>
                  <a:pt x="30" y="1148"/>
                  <a:pt x="15" y="1163"/>
                  <a:pt x="0" y="1179"/>
                </a:cubicBezTo>
              </a:path>
            </a:pathLst>
          </a:custGeom>
          <a:noFill/>
          <a:ln w="76200" cmpd="sng">
            <a:solidFill>
              <a:srgbClr val="FF0000"/>
            </a:solidFill>
            <a:round/>
            <a:headEnd type="none" w="med" len="med"/>
            <a:tailEnd type="triangle" w="med" len="med"/>
          </a:ln>
          <a:effectLst/>
        </p:spPr>
        <p:txBody>
          <a:bodyPr/>
          <a:lstStyle/>
          <a:p>
            <a:endParaRPr lang="en-US"/>
          </a:p>
        </p:txBody>
      </p:sp>
      <p:sp>
        <p:nvSpPr>
          <p:cNvPr id="23559" name="Freeform 7"/>
          <p:cNvSpPr>
            <a:spLocks/>
          </p:cNvSpPr>
          <p:nvPr/>
        </p:nvSpPr>
        <p:spPr bwMode="auto">
          <a:xfrm>
            <a:off x="6084888" y="3357563"/>
            <a:ext cx="1235075" cy="3048000"/>
          </a:xfrm>
          <a:custGeom>
            <a:avLst/>
            <a:gdLst/>
            <a:ahLst/>
            <a:cxnLst>
              <a:cxn ang="0">
                <a:pos x="778" y="0"/>
              </a:cxn>
              <a:cxn ang="0">
                <a:pos x="687" y="408"/>
              </a:cxn>
              <a:cxn ang="0">
                <a:pos x="687" y="725"/>
              </a:cxn>
              <a:cxn ang="0">
                <a:pos x="732" y="952"/>
              </a:cxn>
              <a:cxn ang="0">
                <a:pos x="687" y="1043"/>
              </a:cxn>
              <a:cxn ang="0">
                <a:pos x="642" y="1088"/>
              </a:cxn>
              <a:cxn ang="0">
                <a:pos x="596" y="1134"/>
              </a:cxn>
              <a:cxn ang="0">
                <a:pos x="551" y="1224"/>
              </a:cxn>
              <a:cxn ang="0">
                <a:pos x="506" y="1497"/>
              </a:cxn>
              <a:cxn ang="0">
                <a:pos x="233" y="1814"/>
              </a:cxn>
              <a:cxn ang="0">
                <a:pos x="97" y="1905"/>
              </a:cxn>
              <a:cxn ang="0">
                <a:pos x="7" y="1905"/>
              </a:cxn>
              <a:cxn ang="0">
                <a:pos x="52" y="1905"/>
              </a:cxn>
            </a:cxnLst>
            <a:rect l="0" t="0" r="r" b="b"/>
            <a:pathLst>
              <a:path w="778" h="1920">
                <a:moveTo>
                  <a:pt x="778" y="0"/>
                </a:moveTo>
                <a:cubicBezTo>
                  <a:pt x="740" y="143"/>
                  <a:pt x="702" y="287"/>
                  <a:pt x="687" y="408"/>
                </a:cubicBezTo>
                <a:cubicBezTo>
                  <a:pt x="672" y="529"/>
                  <a:pt x="679" y="634"/>
                  <a:pt x="687" y="725"/>
                </a:cubicBezTo>
                <a:cubicBezTo>
                  <a:pt x="695" y="816"/>
                  <a:pt x="732" y="899"/>
                  <a:pt x="732" y="952"/>
                </a:cubicBezTo>
                <a:cubicBezTo>
                  <a:pt x="732" y="1005"/>
                  <a:pt x="702" y="1020"/>
                  <a:pt x="687" y="1043"/>
                </a:cubicBezTo>
                <a:cubicBezTo>
                  <a:pt x="672" y="1066"/>
                  <a:pt x="657" y="1073"/>
                  <a:pt x="642" y="1088"/>
                </a:cubicBezTo>
                <a:cubicBezTo>
                  <a:pt x="627" y="1103"/>
                  <a:pt x="611" y="1111"/>
                  <a:pt x="596" y="1134"/>
                </a:cubicBezTo>
                <a:cubicBezTo>
                  <a:pt x="581" y="1157"/>
                  <a:pt x="566" y="1164"/>
                  <a:pt x="551" y="1224"/>
                </a:cubicBezTo>
                <a:cubicBezTo>
                  <a:pt x="536" y="1284"/>
                  <a:pt x="559" y="1399"/>
                  <a:pt x="506" y="1497"/>
                </a:cubicBezTo>
                <a:cubicBezTo>
                  <a:pt x="453" y="1595"/>
                  <a:pt x="301" y="1746"/>
                  <a:pt x="233" y="1814"/>
                </a:cubicBezTo>
                <a:cubicBezTo>
                  <a:pt x="165" y="1882"/>
                  <a:pt x="135" y="1890"/>
                  <a:pt x="97" y="1905"/>
                </a:cubicBezTo>
                <a:cubicBezTo>
                  <a:pt x="59" y="1920"/>
                  <a:pt x="14" y="1905"/>
                  <a:pt x="7" y="1905"/>
                </a:cubicBezTo>
                <a:cubicBezTo>
                  <a:pt x="0" y="1905"/>
                  <a:pt x="26" y="1905"/>
                  <a:pt x="52" y="1905"/>
                </a:cubicBezTo>
              </a:path>
            </a:pathLst>
          </a:custGeom>
          <a:noFill/>
          <a:ln w="76200" cmpd="sng">
            <a:solidFill>
              <a:srgbClr val="FF0000"/>
            </a:solidFill>
            <a:round/>
            <a:headEnd type="none" w="med" len="med"/>
            <a:tailEnd type="triangle" w="med" len="med"/>
          </a:ln>
          <a:effectLst/>
        </p:spPr>
        <p:txBody>
          <a:bodyPr/>
          <a:lstStyle/>
          <a:p>
            <a:endParaRPr lang="en-US"/>
          </a:p>
        </p:txBody>
      </p:sp>
      <p:sp>
        <p:nvSpPr>
          <p:cNvPr id="23560" name="Freeform 8"/>
          <p:cNvSpPr>
            <a:spLocks/>
          </p:cNvSpPr>
          <p:nvPr/>
        </p:nvSpPr>
        <p:spPr bwMode="auto">
          <a:xfrm>
            <a:off x="5292725" y="4868863"/>
            <a:ext cx="719138" cy="1512887"/>
          </a:xfrm>
          <a:custGeom>
            <a:avLst/>
            <a:gdLst/>
            <a:ahLst/>
            <a:cxnLst>
              <a:cxn ang="0">
                <a:pos x="453" y="953"/>
              </a:cxn>
              <a:cxn ang="0">
                <a:pos x="136" y="454"/>
              </a:cxn>
              <a:cxn ang="0">
                <a:pos x="136" y="363"/>
              </a:cxn>
              <a:cxn ang="0">
                <a:pos x="136" y="318"/>
              </a:cxn>
              <a:cxn ang="0">
                <a:pos x="90" y="272"/>
              </a:cxn>
              <a:cxn ang="0">
                <a:pos x="45" y="227"/>
              </a:cxn>
              <a:cxn ang="0">
                <a:pos x="0" y="136"/>
              </a:cxn>
              <a:cxn ang="0">
                <a:pos x="45" y="46"/>
              </a:cxn>
              <a:cxn ang="0">
                <a:pos x="90" y="46"/>
              </a:cxn>
              <a:cxn ang="0">
                <a:pos x="90" y="0"/>
              </a:cxn>
            </a:cxnLst>
            <a:rect l="0" t="0" r="r" b="b"/>
            <a:pathLst>
              <a:path w="453" h="953">
                <a:moveTo>
                  <a:pt x="453" y="953"/>
                </a:moveTo>
                <a:cubicBezTo>
                  <a:pt x="321" y="752"/>
                  <a:pt x="189" y="552"/>
                  <a:pt x="136" y="454"/>
                </a:cubicBezTo>
                <a:cubicBezTo>
                  <a:pt x="83" y="356"/>
                  <a:pt x="136" y="386"/>
                  <a:pt x="136" y="363"/>
                </a:cubicBezTo>
                <a:cubicBezTo>
                  <a:pt x="136" y="340"/>
                  <a:pt x="144" y="333"/>
                  <a:pt x="136" y="318"/>
                </a:cubicBezTo>
                <a:cubicBezTo>
                  <a:pt x="128" y="303"/>
                  <a:pt x="105" y="287"/>
                  <a:pt x="90" y="272"/>
                </a:cubicBezTo>
                <a:cubicBezTo>
                  <a:pt x="75" y="257"/>
                  <a:pt x="60" y="250"/>
                  <a:pt x="45" y="227"/>
                </a:cubicBezTo>
                <a:cubicBezTo>
                  <a:pt x="30" y="204"/>
                  <a:pt x="0" y="166"/>
                  <a:pt x="0" y="136"/>
                </a:cubicBezTo>
                <a:cubicBezTo>
                  <a:pt x="0" y="106"/>
                  <a:pt x="30" y="61"/>
                  <a:pt x="45" y="46"/>
                </a:cubicBezTo>
                <a:cubicBezTo>
                  <a:pt x="60" y="31"/>
                  <a:pt x="83" y="54"/>
                  <a:pt x="90" y="46"/>
                </a:cubicBezTo>
                <a:cubicBezTo>
                  <a:pt x="97" y="38"/>
                  <a:pt x="93" y="19"/>
                  <a:pt x="90" y="0"/>
                </a:cubicBezTo>
              </a:path>
            </a:pathLst>
          </a:custGeom>
          <a:noFill/>
          <a:ln w="76200" cmpd="sng">
            <a:solidFill>
              <a:srgbClr val="FF0000"/>
            </a:solidFill>
            <a:round/>
            <a:headEnd type="none" w="med" len="med"/>
            <a:tailEnd type="triangle" w="med" len="med"/>
          </a:ln>
          <a:effectLst/>
        </p:spPr>
        <p:txBody>
          <a:bodyPr/>
          <a:lstStyle/>
          <a:p>
            <a:endParaRPr lang="en-US"/>
          </a:p>
        </p:txBody>
      </p:sp>
      <p:sp>
        <p:nvSpPr>
          <p:cNvPr id="23561" name="Freeform 9"/>
          <p:cNvSpPr>
            <a:spLocks/>
          </p:cNvSpPr>
          <p:nvPr/>
        </p:nvSpPr>
        <p:spPr bwMode="auto">
          <a:xfrm>
            <a:off x="5508625" y="4365625"/>
            <a:ext cx="1008063" cy="455613"/>
          </a:xfrm>
          <a:custGeom>
            <a:avLst/>
            <a:gdLst/>
            <a:ahLst/>
            <a:cxnLst>
              <a:cxn ang="0">
                <a:pos x="0" y="287"/>
              </a:cxn>
              <a:cxn ang="0">
                <a:pos x="181" y="196"/>
              </a:cxn>
              <a:cxn ang="0">
                <a:pos x="363" y="105"/>
              </a:cxn>
              <a:cxn ang="0">
                <a:pos x="589" y="15"/>
              </a:cxn>
              <a:cxn ang="0">
                <a:pos x="635" y="15"/>
              </a:cxn>
            </a:cxnLst>
            <a:rect l="0" t="0" r="r" b="b"/>
            <a:pathLst>
              <a:path w="635" h="287">
                <a:moveTo>
                  <a:pt x="0" y="287"/>
                </a:moveTo>
                <a:cubicBezTo>
                  <a:pt x="60" y="256"/>
                  <a:pt x="121" y="226"/>
                  <a:pt x="181" y="196"/>
                </a:cubicBezTo>
                <a:cubicBezTo>
                  <a:pt x="241" y="166"/>
                  <a:pt x="295" y="135"/>
                  <a:pt x="363" y="105"/>
                </a:cubicBezTo>
                <a:cubicBezTo>
                  <a:pt x="431" y="75"/>
                  <a:pt x="544" y="30"/>
                  <a:pt x="589" y="15"/>
                </a:cubicBezTo>
                <a:cubicBezTo>
                  <a:pt x="634" y="0"/>
                  <a:pt x="634" y="7"/>
                  <a:pt x="635" y="15"/>
                </a:cubicBezTo>
              </a:path>
            </a:pathLst>
          </a:custGeom>
          <a:noFill/>
          <a:ln w="76200" cmpd="sng">
            <a:solidFill>
              <a:srgbClr val="FF0000"/>
            </a:solidFill>
            <a:round/>
            <a:headEnd type="none" w="med" len="med"/>
            <a:tailEnd type="triangle" w="med" len="med"/>
          </a:ln>
          <a:effectLst/>
        </p:spPr>
        <p:txBody>
          <a:bodyPr/>
          <a:lstStyle/>
          <a:p>
            <a:endParaRPr lang="en-US"/>
          </a:p>
        </p:txBody>
      </p:sp>
      <p:sp>
        <p:nvSpPr>
          <p:cNvPr id="23562" name="Freeform 10"/>
          <p:cNvSpPr>
            <a:spLocks/>
          </p:cNvSpPr>
          <p:nvPr/>
        </p:nvSpPr>
        <p:spPr bwMode="auto">
          <a:xfrm>
            <a:off x="6588125" y="4149725"/>
            <a:ext cx="288925" cy="166688"/>
          </a:xfrm>
          <a:custGeom>
            <a:avLst/>
            <a:gdLst/>
            <a:ahLst/>
            <a:cxnLst>
              <a:cxn ang="0">
                <a:pos x="0" y="105"/>
              </a:cxn>
              <a:cxn ang="0">
                <a:pos x="46" y="15"/>
              </a:cxn>
              <a:cxn ang="0">
                <a:pos x="137" y="15"/>
              </a:cxn>
            </a:cxnLst>
            <a:rect l="0" t="0" r="r" b="b"/>
            <a:pathLst>
              <a:path w="137" h="105">
                <a:moveTo>
                  <a:pt x="0" y="105"/>
                </a:moveTo>
                <a:cubicBezTo>
                  <a:pt x="11" y="67"/>
                  <a:pt x="23" y="30"/>
                  <a:pt x="46" y="15"/>
                </a:cubicBezTo>
                <a:cubicBezTo>
                  <a:pt x="69" y="0"/>
                  <a:pt x="103" y="7"/>
                  <a:pt x="137" y="15"/>
                </a:cubicBezTo>
              </a:path>
            </a:pathLst>
          </a:custGeom>
          <a:noFill/>
          <a:ln w="76200" cmpd="sng">
            <a:solidFill>
              <a:srgbClr val="FF0000"/>
            </a:solidFill>
            <a:round/>
            <a:headEnd type="none" w="med" len="med"/>
            <a:tailEnd type="none" w="med" len="med"/>
          </a:ln>
          <a:effectLst/>
        </p:spPr>
        <p:txBody>
          <a:bodyPr/>
          <a:lstStyle/>
          <a:p>
            <a:endParaRPr lang="en-US"/>
          </a:p>
        </p:txBody>
      </p:sp>
      <p:sp>
        <p:nvSpPr>
          <p:cNvPr id="23563" name="AutoShape 11"/>
          <p:cNvSpPr>
            <a:spLocks noChangeArrowheads="1"/>
          </p:cNvSpPr>
          <p:nvPr/>
        </p:nvSpPr>
        <p:spPr bwMode="auto">
          <a:xfrm>
            <a:off x="6732588" y="3860800"/>
            <a:ext cx="576262" cy="647700"/>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endParaRPr lang="en-US"/>
          </a:p>
        </p:txBody>
      </p:sp>
      <p:sp>
        <p:nvSpPr>
          <p:cNvPr id="23564" name="Freeform 12"/>
          <p:cNvSpPr>
            <a:spLocks/>
          </p:cNvSpPr>
          <p:nvPr/>
        </p:nvSpPr>
        <p:spPr bwMode="auto">
          <a:xfrm>
            <a:off x="6659563" y="476250"/>
            <a:ext cx="528637" cy="3600450"/>
          </a:xfrm>
          <a:custGeom>
            <a:avLst/>
            <a:gdLst/>
            <a:ahLst/>
            <a:cxnLst>
              <a:cxn ang="0">
                <a:pos x="106" y="2268"/>
              </a:cxn>
              <a:cxn ang="0">
                <a:pos x="15" y="2178"/>
              </a:cxn>
              <a:cxn ang="0">
                <a:pos x="15" y="2132"/>
              </a:cxn>
              <a:cxn ang="0">
                <a:pos x="15" y="1996"/>
              </a:cxn>
              <a:cxn ang="0">
                <a:pos x="61" y="1860"/>
              </a:cxn>
              <a:cxn ang="0">
                <a:pos x="61" y="1724"/>
              </a:cxn>
              <a:cxn ang="0">
                <a:pos x="106" y="1588"/>
              </a:cxn>
              <a:cxn ang="0">
                <a:pos x="152" y="1497"/>
              </a:cxn>
              <a:cxn ang="0">
                <a:pos x="197" y="1452"/>
              </a:cxn>
              <a:cxn ang="0">
                <a:pos x="197" y="1316"/>
              </a:cxn>
              <a:cxn ang="0">
                <a:pos x="197" y="1270"/>
              </a:cxn>
              <a:cxn ang="0">
                <a:pos x="152" y="1089"/>
              </a:cxn>
              <a:cxn ang="0">
                <a:pos x="242" y="817"/>
              </a:cxn>
              <a:cxn ang="0">
                <a:pos x="242" y="681"/>
              </a:cxn>
              <a:cxn ang="0">
                <a:pos x="197" y="499"/>
              </a:cxn>
              <a:cxn ang="0">
                <a:pos x="197" y="409"/>
              </a:cxn>
              <a:cxn ang="0">
                <a:pos x="242" y="272"/>
              </a:cxn>
              <a:cxn ang="0">
                <a:pos x="288" y="182"/>
              </a:cxn>
              <a:cxn ang="0">
                <a:pos x="288" y="106"/>
              </a:cxn>
              <a:cxn ang="0">
                <a:pos x="333" y="0"/>
              </a:cxn>
            </a:cxnLst>
            <a:rect l="0" t="0" r="r" b="b"/>
            <a:pathLst>
              <a:path w="333" h="2268">
                <a:moveTo>
                  <a:pt x="106" y="2268"/>
                </a:moveTo>
                <a:cubicBezTo>
                  <a:pt x="68" y="2234"/>
                  <a:pt x="30" y="2201"/>
                  <a:pt x="15" y="2178"/>
                </a:cubicBezTo>
                <a:cubicBezTo>
                  <a:pt x="0" y="2155"/>
                  <a:pt x="15" y="2162"/>
                  <a:pt x="15" y="2132"/>
                </a:cubicBezTo>
                <a:cubicBezTo>
                  <a:pt x="15" y="2102"/>
                  <a:pt x="7" y="2041"/>
                  <a:pt x="15" y="1996"/>
                </a:cubicBezTo>
                <a:cubicBezTo>
                  <a:pt x="23" y="1951"/>
                  <a:pt x="53" y="1905"/>
                  <a:pt x="61" y="1860"/>
                </a:cubicBezTo>
                <a:cubicBezTo>
                  <a:pt x="69" y="1815"/>
                  <a:pt x="54" y="1769"/>
                  <a:pt x="61" y="1724"/>
                </a:cubicBezTo>
                <a:cubicBezTo>
                  <a:pt x="68" y="1679"/>
                  <a:pt x="91" y="1626"/>
                  <a:pt x="106" y="1588"/>
                </a:cubicBezTo>
                <a:cubicBezTo>
                  <a:pt x="121" y="1550"/>
                  <a:pt x="137" y="1520"/>
                  <a:pt x="152" y="1497"/>
                </a:cubicBezTo>
                <a:cubicBezTo>
                  <a:pt x="167" y="1474"/>
                  <a:pt x="190" y="1482"/>
                  <a:pt x="197" y="1452"/>
                </a:cubicBezTo>
                <a:cubicBezTo>
                  <a:pt x="204" y="1422"/>
                  <a:pt x="197" y="1346"/>
                  <a:pt x="197" y="1316"/>
                </a:cubicBezTo>
                <a:cubicBezTo>
                  <a:pt x="197" y="1286"/>
                  <a:pt x="204" y="1308"/>
                  <a:pt x="197" y="1270"/>
                </a:cubicBezTo>
                <a:cubicBezTo>
                  <a:pt x="190" y="1232"/>
                  <a:pt x="145" y="1164"/>
                  <a:pt x="152" y="1089"/>
                </a:cubicBezTo>
                <a:cubicBezTo>
                  <a:pt x="159" y="1014"/>
                  <a:pt x="227" y="885"/>
                  <a:pt x="242" y="817"/>
                </a:cubicBezTo>
                <a:cubicBezTo>
                  <a:pt x="257" y="749"/>
                  <a:pt x="249" y="734"/>
                  <a:pt x="242" y="681"/>
                </a:cubicBezTo>
                <a:cubicBezTo>
                  <a:pt x="235" y="628"/>
                  <a:pt x="204" y="544"/>
                  <a:pt x="197" y="499"/>
                </a:cubicBezTo>
                <a:cubicBezTo>
                  <a:pt x="190" y="454"/>
                  <a:pt x="190" y="447"/>
                  <a:pt x="197" y="409"/>
                </a:cubicBezTo>
                <a:cubicBezTo>
                  <a:pt x="204" y="371"/>
                  <a:pt x="227" y="310"/>
                  <a:pt x="242" y="272"/>
                </a:cubicBezTo>
                <a:cubicBezTo>
                  <a:pt x="257" y="234"/>
                  <a:pt x="280" y="210"/>
                  <a:pt x="288" y="182"/>
                </a:cubicBezTo>
                <a:cubicBezTo>
                  <a:pt x="296" y="154"/>
                  <a:pt x="281" y="136"/>
                  <a:pt x="288" y="106"/>
                </a:cubicBezTo>
                <a:cubicBezTo>
                  <a:pt x="295" y="76"/>
                  <a:pt x="324" y="22"/>
                  <a:pt x="333" y="0"/>
                </a:cubicBezTo>
              </a:path>
            </a:pathLst>
          </a:custGeom>
          <a:noFill/>
          <a:ln w="76200" cap="flat" cmpd="sng">
            <a:solidFill>
              <a:srgbClr val="FF0000"/>
            </a:solidFill>
            <a:prstDash val="solid"/>
            <a:round/>
            <a:headEnd type="none" w="med" len="med"/>
            <a:tailEnd type="triangle" w="med" len="med"/>
          </a:ln>
          <a:effectLst/>
        </p:spPr>
        <p:txBody>
          <a:bodyPr wrap="none" anchor="ctr"/>
          <a:lstStyle/>
          <a:p>
            <a:endParaRPr lang="en-US"/>
          </a:p>
        </p:txBody>
      </p:sp>
      <p:sp>
        <p:nvSpPr>
          <p:cNvPr id="23565" name="Freeform 13"/>
          <p:cNvSpPr>
            <a:spLocks/>
          </p:cNvSpPr>
          <p:nvPr/>
        </p:nvSpPr>
        <p:spPr bwMode="auto">
          <a:xfrm>
            <a:off x="6443663" y="476250"/>
            <a:ext cx="598487" cy="2665413"/>
          </a:xfrm>
          <a:custGeom>
            <a:avLst/>
            <a:gdLst/>
            <a:ahLst/>
            <a:cxnLst>
              <a:cxn ang="0">
                <a:pos x="0" y="1632"/>
              </a:cxn>
              <a:cxn ang="0">
                <a:pos x="30" y="1529"/>
              </a:cxn>
              <a:cxn ang="0">
                <a:pos x="104" y="1440"/>
              </a:cxn>
              <a:cxn ang="0">
                <a:pos x="126" y="1389"/>
              </a:cxn>
              <a:cxn ang="0">
                <a:pos x="155" y="1278"/>
              </a:cxn>
              <a:cxn ang="0">
                <a:pos x="140" y="1226"/>
              </a:cxn>
              <a:cxn ang="0">
                <a:pos x="111" y="1182"/>
              </a:cxn>
              <a:cxn ang="0">
                <a:pos x="81" y="1056"/>
              </a:cxn>
              <a:cxn ang="0">
                <a:pos x="104" y="923"/>
              </a:cxn>
              <a:cxn ang="0">
                <a:pos x="207" y="850"/>
              </a:cxn>
              <a:cxn ang="0">
                <a:pos x="244" y="805"/>
              </a:cxn>
              <a:cxn ang="0">
                <a:pos x="236" y="643"/>
              </a:cxn>
              <a:cxn ang="0">
                <a:pos x="244" y="584"/>
              </a:cxn>
              <a:cxn ang="0">
                <a:pos x="214" y="539"/>
              </a:cxn>
              <a:cxn ang="0">
                <a:pos x="192" y="141"/>
              </a:cxn>
              <a:cxn ang="0">
                <a:pos x="236" y="67"/>
              </a:cxn>
              <a:cxn ang="0">
                <a:pos x="318" y="22"/>
              </a:cxn>
              <a:cxn ang="0">
                <a:pos x="377" y="0"/>
              </a:cxn>
            </a:cxnLst>
            <a:rect l="0" t="0" r="r" b="b"/>
            <a:pathLst>
              <a:path w="377" h="1632">
                <a:moveTo>
                  <a:pt x="0" y="1632"/>
                </a:moveTo>
                <a:cubicBezTo>
                  <a:pt x="12" y="1599"/>
                  <a:pt x="14" y="1560"/>
                  <a:pt x="30" y="1529"/>
                </a:cubicBezTo>
                <a:cubicBezTo>
                  <a:pt x="47" y="1494"/>
                  <a:pt x="82" y="1472"/>
                  <a:pt x="104" y="1440"/>
                </a:cubicBezTo>
                <a:cubicBezTo>
                  <a:pt x="124" y="1358"/>
                  <a:pt x="96" y="1459"/>
                  <a:pt x="126" y="1389"/>
                </a:cubicBezTo>
                <a:cubicBezTo>
                  <a:pt x="142" y="1353"/>
                  <a:pt x="143" y="1315"/>
                  <a:pt x="155" y="1278"/>
                </a:cubicBezTo>
                <a:cubicBezTo>
                  <a:pt x="152" y="1265"/>
                  <a:pt x="147" y="1239"/>
                  <a:pt x="140" y="1226"/>
                </a:cubicBezTo>
                <a:cubicBezTo>
                  <a:pt x="131" y="1211"/>
                  <a:pt x="111" y="1182"/>
                  <a:pt x="111" y="1182"/>
                </a:cubicBezTo>
                <a:cubicBezTo>
                  <a:pt x="98" y="1140"/>
                  <a:pt x="96" y="1097"/>
                  <a:pt x="81" y="1056"/>
                </a:cubicBezTo>
                <a:cubicBezTo>
                  <a:pt x="73" y="999"/>
                  <a:pt x="48" y="959"/>
                  <a:pt x="104" y="923"/>
                </a:cubicBezTo>
                <a:cubicBezTo>
                  <a:pt x="131" y="881"/>
                  <a:pt x="172" y="880"/>
                  <a:pt x="207" y="850"/>
                </a:cubicBezTo>
                <a:cubicBezTo>
                  <a:pt x="226" y="834"/>
                  <a:pt x="231" y="824"/>
                  <a:pt x="244" y="805"/>
                </a:cubicBezTo>
                <a:cubicBezTo>
                  <a:pt x="241" y="751"/>
                  <a:pt x="236" y="697"/>
                  <a:pt x="236" y="643"/>
                </a:cubicBezTo>
                <a:cubicBezTo>
                  <a:pt x="236" y="623"/>
                  <a:pt x="248" y="603"/>
                  <a:pt x="244" y="584"/>
                </a:cubicBezTo>
                <a:cubicBezTo>
                  <a:pt x="240" y="566"/>
                  <a:pt x="214" y="539"/>
                  <a:pt x="214" y="539"/>
                </a:cubicBezTo>
                <a:cubicBezTo>
                  <a:pt x="209" y="404"/>
                  <a:pt x="198" y="276"/>
                  <a:pt x="192" y="141"/>
                </a:cubicBezTo>
                <a:cubicBezTo>
                  <a:pt x="201" y="107"/>
                  <a:pt x="206" y="87"/>
                  <a:pt x="236" y="67"/>
                </a:cubicBezTo>
                <a:cubicBezTo>
                  <a:pt x="260" y="31"/>
                  <a:pt x="281" y="38"/>
                  <a:pt x="318" y="22"/>
                </a:cubicBezTo>
                <a:cubicBezTo>
                  <a:pt x="337" y="14"/>
                  <a:pt x="356" y="0"/>
                  <a:pt x="377" y="0"/>
                </a:cubicBezTo>
              </a:path>
            </a:pathLst>
          </a:custGeom>
          <a:noFill/>
          <a:ln w="76200" cap="flat" cmpd="sng">
            <a:solidFill>
              <a:srgbClr val="00FF00"/>
            </a:solidFill>
            <a:prstDash val="solid"/>
            <a:round/>
            <a:headEnd type="none" w="med" len="med"/>
            <a:tailEnd type="triangle" w="med" len="med"/>
          </a:ln>
          <a:effectLst/>
        </p:spPr>
        <p:txBody>
          <a:bodyPr wrap="none" anchor="ctr"/>
          <a:lstStyle/>
          <a:p>
            <a:endParaRPr lang="en-US"/>
          </a:p>
        </p:txBody>
      </p:sp>
      <p:sp>
        <p:nvSpPr>
          <p:cNvPr id="23566" name="AutoShape 14"/>
          <p:cNvSpPr>
            <a:spLocks noChangeArrowheads="1"/>
          </p:cNvSpPr>
          <p:nvPr/>
        </p:nvSpPr>
        <p:spPr bwMode="auto">
          <a:xfrm>
            <a:off x="6804025" y="0"/>
            <a:ext cx="576263" cy="647700"/>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endParaRPr lang="en-US"/>
          </a:p>
        </p:txBody>
      </p:sp>
      <p:sp>
        <p:nvSpPr>
          <p:cNvPr id="23567" name="Freeform 15"/>
          <p:cNvSpPr>
            <a:spLocks/>
          </p:cNvSpPr>
          <p:nvPr/>
        </p:nvSpPr>
        <p:spPr bwMode="auto">
          <a:xfrm>
            <a:off x="6438900" y="546100"/>
            <a:ext cx="279400" cy="2298700"/>
          </a:xfrm>
          <a:custGeom>
            <a:avLst/>
            <a:gdLst/>
            <a:ahLst/>
            <a:cxnLst>
              <a:cxn ang="0">
                <a:pos x="176" y="0"/>
              </a:cxn>
              <a:cxn ang="0">
                <a:pos x="136" y="160"/>
              </a:cxn>
              <a:cxn ang="0">
                <a:pos x="96" y="672"/>
              </a:cxn>
              <a:cxn ang="0">
                <a:pos x="48" y="856"/>
              </a:cxn>
              <a:cxn ang="0">
                <a:pos x="24" y="920"/>
              </a:cxn>
              <a:cxn ang="0">
                <a:pos x="8" y="968"/>
              </a:cxn>
              <a:cxn ang="0">
                <a:pos x="0" y="1256"/>
              </a:cxn>
              <a:cxn ang="0">
                <a:pos x="16" y="1448"/>
              </a:cxn>
            </a:cxnLst>
            <a:rect l="0" t="0" r="r" b="b"/>
            <a:pathLst>
              <a:path w="176" h="1448">
                <a:moveTo>
                  <a:pt x="176" y="0"/>
                </a:moveTo>
                <a:cubicBezTo>
                  <a:pt x="121" y="37"/>
                  <a:pt x="155" y="102"/>
                  <a:pt x="136" y="160"/>
                </a:cubicBezTo>
                <a:cubicBezTo>
                  <a:pt x="126" y="419"/>
                  <a:pt x="155" y="494"/>
                  <a:pt x="96" y="672"/>
                </a:cubicBezTo>
                <a:cubicBezTo>
                  <a:pt x="86" y="824"/>
                  <a:pt x="108" y="772"/>
                  <a:pt x="48" y="856"/>
                </a:cubicBezTo>
                <a:cubicBezTo>
                  <a:pt x="30" y="882"/>
                  <a:pt x="33" y="891"/>
                  <a:pt x="24" y="920"/>
                </a:cubicBezTo>
                <a:cubicBezTo>
                  <a:pt x="19" y="936"/>
                  <a:pt x="8" y="968"/>
                  <a:pt x="8" y="968"/>
                </a:cubicBezTo>
                <a:cubicBezTo>
                  <a:pt x="5" y="1064"/>
                  <a:pt x="0" y="1160"/>
                  <a:pt x="0" y="1256"/>
                </a:cubicBezTo>
                <a:cubicBezTo>
                  <a:pt x="0" y="1321"/>
                  <a:pt x="16" y="1384"/>
                  <a:pt x="16" y="1448"/>
                </a:cubicBezTo>
              </a:path>
            </a:pathLst>
          </a:custGeom>
          <a:noFill/>
          <a:ln w="76200" cmpd="sng">
            <a:solidFill>
              <a:srgbClr val="00FF00"/>
            </a:solidFill>
            <a:round/>
            <a:headEnd type="none" w="med" len="med"/>
            <a:tailEnd type="triangle" w="med" len="med"/>
          </a:ln>
          <a:effectLst/>
        </p:spPr>
        <p:txBody>
          <a:bodyPr/>
          <a:lstStyle/>
          <a:p>
            <a:endParaRPr lang="en-US"/>
          </a:p>
        </p:txBody>
      </p:sp>
      <p:sp>
        <p:nvSpPr>
          <p:cNvPr id="17" name="Rectangle 5"/>
          <p:cNvSpPr>
            <a:spLocks noGrp="1" noChangeArrowheads="1"/>
          </p:cNvSpPr>
          <p:nvPr>
            <p:ph type="ftr" sz="quarter" idx="4294967295"/>
          </p:nvPr>
        </p:nvSpPr>
        <p:spPr>
          <a:xfrm>
            <a:off x="1" y="6424987"/>
            <a:ext cx="4139951"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up)">
                                      <p:cBhvr>
                                        <p:cTn id="7" dur="2000"/>
                                        <p:tgtEl>
                                          <p:spTgt spid="2355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wipe(up)">
                                      <p:cBhvr>
                                        <p:cTn id="11" dur="2000"/>
                                        <p:tgtEl>
                                          <p:spTgt spid="23558"/>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3559"/>
                                        </p:tgtEl>
                                        <p:attrNameLst>
                                          <p:attrName>style.visibility</p:attrName>
                                        </p:attrNameLst>
                                      </p:cBhvr>
                                      <p:to>
                                        <p:strVal val="visible"/>
                                      </p:to>
                                    </p:set>
                                    <p:animEffect transition="in" filter="wipe(up)">
                                      <p:cBhvr>
                                        <p:cTn id="15" dur="2000"/>
                                        <p:tgtEl>
                                          <p:spTgt spid="23559"/>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23560"/>
                                        </p:tgtEl>
                                        <p:attrNameLst>
                                          <p:attrName>style.visibility</p:attrName>
                                        </p:attrNameLst>
                                      </p:cBhvr>
                                      <p:to>
                                        <p:strVal val="visible"/>
                                      </p:to>
                                    </p:set>
                                    <p:animEffect transition="in" filter="wipe(down)">
                                      <p:cBhvr>
                                        <p:cTn id="19" dur="2000"/>
                                        <p:tgtEl>
                                          <p:spTgt spid="23560"/>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wipe(left)">
                                      <p:cBhvr>
                                        <p:cTn id="23" dur="2000"/>
                                        <p:tgtEl>
                                          <p:spTgt spid="23561"/>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23562"/>
                                        </p:tgtEl>
                                        <p:attrNameLst>
                                          <p:attrName>style.visibility</p:attrName>
                                        </p:attrNameLst>
                                      </p:cBhvr>
                                      <p:to>
                                        <p:strVal val="visible"/>
                                      </p:to>
                                    </p:set>
                                    <p:animEffect transition="in" filter="wipe(left)">
                                      <p:cBhvr>
                                        <p:cTn id="27" dur="3000"/>
                                        <p:tgtEl>
                                          <p:spTgt spid="23562"/>
                                        </p:tgtEl>
                                      </p:cBhvr>
                                    </p:animEffect>
                                  </p:childTnLst>
                                </p:cTn>
                              </p:par>
                            </p:childTnLst>
                          </p:cTn>
                        </p:par>
                        <p:par>
                          <p:cTn id="28" fill="hold">
                            <p:stCondLst>
                              <p:cond delay="13000"/>
                            </p:stCondLst>
                            <p:childTnLst>
                              <p:par>
                                <p:cTn id="29" presetID="1" presetClass="entr" presetSubtype="0" fill="hold" grpId="0" nodeType="afterEffect">
                                  <p:stCondLst>
                                    <p:cond delay="0"/>
                                  </p:stCondLst>
                                  <p:childTnLst>
                                    <p:set>
                                      <p:cBhvr>
                                        <p:cTn id="30" dur="1" fill="hold">
                                          <p:stCondLst>
                                            <p:cond delay="0"/>
                                          </p:stCondLst>
                                        </p:cTn>
                                        <p:tgtEl>
                                          <p:spTgt spid="23563"/>
                                        </p:tgtEl>
                                        <p:attrNameLst>
                                          <p:attrName>style.visibility</p:attrName>
                                        </p:attrNameLst>
                                      </p:cBhvr>
                                      <p:to>
                                        <p:strVal val="visible"/>
                                      </p:to>
                                    </p:set>
                                  </p:childTnLst>
                                </p:cTn>
                              </p:par>
                              <p:par>
                                <p:cTn id="31" presetID="6" presetClass="emph" presetSubtype="0" fill="hold" grpId="1" nodeType="withEffect">
                                  <p:stCondLst>
                                    <p:cond delay="0"/>
                                  </p:stCondLst>
                                  <p:childTnLst>
                                    <p:animScale>
                                      <p:cBhvr>
                                        <p:cTn id="32" dur="2000" fill="hold"/>
                                        <p:tgtEl>
                                          <p:spTgt spid="23563"/>
                                        </p:tgtEl>
                                      </p:cBhvr>
                                      <p:by x="150000" y="150000"/>
                                    </p:animScale>
                                  </p:childTnLst>
                                </p:cTn>
                              </p:par>
                            </p:childTnLst>
                          </p:cTn>
                        </p:par>
                        <p:par>
                          <p:cTn id="33" fill="hold">
                            <p:stCondLst>
                              <p:cond delay="15000"/>
                            </p:stCondLst>
                            <p:childTnLst>
                              <p:par>
                                <p:cTn id="34" presetID="22" presetClass="entr" presetSubtype="4" fill="hold" grpId="0" nodeType="afterEffect">
                                  <p:stCondLst>
                                    <p:cond delay="0"/>
                                  </p:stCondLst>
                                  <p:childTnLst>
                                    <p:set>
                                      <p:cBhvr>
                                        <p:cTn id="35" dur="1" fill="hold">
                                          <p:stCondLst>
                                            <p:cond delay="0"/>
                                          </p:stCondLst>
                                        </p:cTn>
                                        <p:tgtEl>
                                          <p:spTgt spid="23564"/>
                                        </p:tgtEl>
                                        <p:attrNameLst>
                                          <p:attrName>style.visibility</p:attrName>
                                        </p:attrNameLst>
                                      </p:cBhvr>
                                      <p:to>
                                        <p:strVal val="visible"/>
                                      </p:to>
                                    </p:set>
                                    <p:animEffect transition="in" filter="wipe(down)">
                                      <p:cBhvr>
                                        <p:cTn id="36" dur="2000"/>
                                        <p:tgtEl>
                                          <p:spTgt spid="23564"/>
                                        </p:tgtEl>
                                      </p:cBhvr>
                                    </p:animEffect>
                                  </p:childTnLst>
                                </p:cTn>
                              </p:par>
                              <p:par>
                                <p:cTn id="37" presetID="1" presetClass="exit" presetSubtype="0" fill="hold" grpId="2" nodeType="withEffect">
                                  <p:stCondLst>
                                    <p:cond delay="0"/>
                                  </p:stCondLst>
                                  <p:childTnLst>
                                    <p:set>
                                      <p:cBhvr>
                                        <p:cTn id="38" dur="1" fill="hold">
                                          <p:stCondLst>
                                            <p:cond delay="0"/>
                                          </p:stCondLst>
                                        </p:cTn>
                                        <p:tgtEl>
                                          <p:spTgt spid="23563"/>
                                        </p:tgtEl>
                                        <p:attrNameLst>
                                          <p:attrName>style.visibility</p:attrName>
                                        </p:attrNameLst>
                                      </p:cBhvr>
                                      <p:to>
                                        <p:strVal val="hidden"/>
                                      </p:to>
                                    </p:set>
                                  </p:childTnLst>
                                </p:cTn>
                              </p:par>
                            </p:childTnLst>
                          </p:cTn>
                        </p:par>
                        <p:par>
                          <p:cTn id="39" fill="hold">
                            <p:stCondLst>
                              <p:cond delay="17000"/>
                            </p:stCondLst>
                            <p:childTnLst>
                              <p:par>
                                <p:cTn id="40" presetID="22" presetClass="entr" presetSubtype="4" fill="hold" grpId="0" nodeType="afterEffect">
                                  <p:stCondLst>
                                    <p:cond delay="0"/>
                                  </p:stCondLst>
                                  <p:childTnLst>
                                    <p:set>
                                      <p:cBhvr>
                                        <p:cTn id="41" dur="1" fill="hold">
                                          <p:stCondLst>
                                            <p:cond delay="0"/>
                                          </p:stCondLst>
                                        </p:cTn>
                                        <p:tgtEl>
                                          <p:spTgt spid="23565"/>
                                        </p:tgtEl>
                                        <p:attrNameLst>
                                          <p:attrName>style.visibility</p:attrName>
                                        </p:attrNameLst>
                                      </p:cBhvr>
                                      <p:to>
                                        <p:strVal val="visible"/>
                                      </p:to>
                                    </p:set>
                                    <p:animEffect transition="in" filter="wipe(down)">
                                      <p:cBhvr>
                                        <p:cTn id="42" dur="2000"/>
                                        <p:tgtEl>
                                          <p:spTgt spid="23565"/>
                                        </p:tgtEl>
                                      </p:cBhvr>
                                    </p:animEffect>
                                  </p:childTnLst>
                                </p:cTn>
                              </p:par>
                            </p:childTnLst>
                          </p:cTn>
                        </p:par>
                        <p:par>
                          <p:cTn id="43" fill="hold">
                            <p:stCondLst>
                              <p:cond delay="19000"/>
                            </p:stCondLst>
                            <p:childTnLst>
                              <p:par>
                                <p:cTn id="44" presetID="1" presetClass="entr" presetSubtype="0" fill="hold" grpId="0" nodeType="afterEffect">
                                  <p:stCondLst>
                                    <p:cond delay="0"/>
                                  </p:stCondLst>
                                  <p:childTnLst>
                                    <p:set>
                                      <p:cBhvr>
                                        <p:cTn id="45" dur="1" fill="hold">
                                          <p:stCondLst>
                                            <p:cond delay="0"/>
                                          </p:stCondLst>
                                        </p:cTn>
                                        <p:tgtEl>
                                          <p:spTgt spid="23566"/>
                                        </p:tgtEl>
                                        <p:attrNameLst>
                                          <p:attrName>style.visibility</p:attrName>
                                        </p:attrNameLst>
                                      </p:cBhvr>
                                      <p:to>
                                        <p:strVal val="visible"/>
                                      </p:to>
                                    </p:set>
                                  </p:childTnLst>
                                </p:cTn>
                              </p:par>
                              <p:par>
                                <p:cTn id="46" presetID="6" presetClass="emph" presetSubtype="0" fill="hold" grpId="1" nodeType="withEffect">
                                  <p:stCondLst>
                                    <p:cond delay="0"/>
                                  </p:stCondLst>
                                  <p:childTnLst>
                                    <p:animScale>
                                      <p:cBhvr>
                                        <p:cTn id="47" dur="2000" fill="hold"/>
                                        <p:tgtEl>
                                          <p:spTgt spid="23566"/>
                                        </p:tgtEl>
                                      </p:cBhvr>
                                      <p:by x="150000" y="150000"/>
                                    </p:animScale>
                                  </p:childTnLst>
                                </p:cTn>
                              </p:par>
                            </p:childTnLst>
                          </p:cTn>
                        </p:par>
                        <p:par>
                          <p:cTn id="48" fill="hold">
                            <p:stCondLst>
                              <p:cond delay="21000"/>
                            </p:stCondLst>
                            <p:childTnLst>
                              <p:par>
                                <p:cTn id="49" presetID="22" presetClass="entr" presetSubtype="1" fill="hold" grpId="0" nodeType="afterEffect">
                                  <p:stCondLst>
                                    <p:cond delay="1000"/>
                                  </p:stCondLst>
                                  <p:childTnLst>
                                    <p:set>
                                      <p:cBhvr>
                                        <p:cTn id="50" dur="1" fill="hold">
                                          <p:stCondLst>
                                            <p:cond delay="0"/>
                                          </p:stCondLst>
                                        </p:cTn>
                                        <p:tgtEl>
                                          <p:spTgt spid="23567"/>
                                        </p:tgtEl>
                                        <p:attrNameLst>
                                          <p:attrName>style.visibility</p:attrName>
                                        </p:attrNameLst>
                                      </p:cBhvr>
                                      <p:to>
                                        <p:strVal val="visible"/>
                                      </p:to>
                                    </p:set>
                                    <p:animEffect transition="in" filter="wipe(up)">
                                      <p:cBhvr>
                                        <p:cTn id="51" dur="3000"/>
                                        <p:tgtEl>
                                          <p:spTgt spid="23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59" grpId="0" animBg="1"/>
      <p:bldP spid="23560" grpId="0" animBg="1"/>
      <p:bldP spid="23561" grpId="0" animBg="1"/>
      <p:bldP spid="23562" grpId="0" animBg="1"/>
      <p:bldP spid="23563" grpId="0" animBg="1"/>
      <p:bldP spid="23563" grpId="1" animBg="1"/>
      <p:bldP spid="23563" grpId="2" animBg="1"/>
      <p:bldP spid="23564" grpId="0" animBg="1"/>
      <p:bldP spid="23565" grpId="0" animBg="1"/>
      <p:bldP spid="23566" grpId="0" animBg="1"/>
      <p:bldP spid="23566" grpId="1" animBg="1"/>
      <p:bldP spid="235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0" y="228600"/>
            <a:ext cx="9144000" cy="1146175"/>
          </a:xfrm>
        </p:spPr>
        <p:txBody>
          <a:bodyPr/>
          <a:lstStyle/>
          <a:p>
            <a:pPr>
              <a:lnSpc>
                <a:spcPct val="90000"/>
              </a:lnSpc>
            </a:pPr>
            <a:r>
              <a:rPr lang="en-AU" dirty="0"/>
              <a:t>Yahweh passes between the pieces</a:t>
            </a:r>
            <a:br>
              <a:rPr lang="en-AU" dirty="0"/>
            </a:br>
            <a:r>
              <a:rPr lang="en-AU" dirty="0">
                <a:ln w="19050">
                  <a:solidFill>
                    <a:schemeClr val="tx1"/>
                  </a:solidFill>
                </a:ln>
                <a:solidFill>
                  <a:srgbClr val="FF0000"/>
                </a:solidFill>
                <a:effectLst/>
              </a:rPr>
              <a:t>Gen. 15:17</a:t>
            </a:r>
          </a:p>
        </p:txBody>
      </p:sp>
      <p:sp>
        <p:nvSpPr>
          <p:cNvPr id="31747" name="Rectangle 3"/>
          <p:cNvSpPr>
            <a:spLocks noGrp="1" noChangeArrowheads="1"/>
          </p:cNvSpPr>
          <p:nvPr>
            <p:ph type="subTitle" idx="1"/>
          </p:nvPr>
        </p:nvSpPr>
        <p:spPr>
          <a:xfrm>
            <a:off x="179388" y="1299873"/>
            <a:ext cx="8785225" cy="5040312"/>
          </a:xfrm>
        </p:spPr>
        <p:txBody>
          <a:bodyPr/>
          <a:lstStyle/>
          <a:p>
            <a:pPr marL="533400" indent="-533400">
              <a:lnSpc>
                <a:spcPct val="95000"/>
              </a:lnSpc>
              <a:spcBef>
                <a:spcPct val="0"/>
              </a:spcBef>
              <a:spcAft>
                <a:spcPts val="600"/>
              </a:spcAft>
            </a:pPr>
            <a:r>
              <a:rPr lang="en-AU" sz="3200" dirty="0">
                <a:solidFill>
                  <a:srgbClr val="00FF00"/>
                </a:solidFill>
              </a:rPr>
              <a:t>“furnace”</a:t>
            </a:r>
            <a:r>
              <a:rPr lang="en-AU" sz="3200" dirty="0"/>
              <a:t> – </a:t>
            </a:r>
            <a:r>
              <a:rPr lang="en-AU" sz="3200" i="1" dirty="0" err="1"/>
              <a:t>tannuwr</a:t>
            </a:r>
            <a:r>
              <a:rPr lang="en-AU" sz="3200" dirty="0"/>
              <a:t> – </a:t>
            </a:r>
            <a:r>
              <a:rPr lang="en-AU" sz="3200" dirty="0" err="1"/>
              <a:t>firepot</a:t>
            </a:r>
            <a:r>
              <a:rPr lang="en-AU" sz="3200" dirty="0"/>
              <a:t>; oven or furnace.</a:t>
            </a:r>
          </a:p>
          <a:p>
            <a:pPr marL="533400" indent="-533400">
              <a:lnSpc>
                <a:spcPct val="95000"/>
              </a:lnSpc>
              <a:spcBef>
                <a:spcPct val="0"/>
              </a:spcBef>
              <a:spcAft>
                <a:spcPts val="600"/>
              </a:spcAft>
            </a:pPr>
            <a:r>
              <a:rPr lang="en-AU" sz="3200" dirty="0">
                <a:solidFill>
                  <a:srgbClr val="00FF00"/>
                </a:solidFill>
              </a:rPr>
              <a:t>“burning lamp”</a:t>
            </a:r>
            <a:r>
              <a:rPr lang="en-AU" sz="3200" dirty="0"/>
              <a:t> – </a:t>
            </a:r>
            <a:r>
              <a:rPr lang="en-AU" sz="3200" i="1" dirty="0" err="1"/>
              <a:t>esh</a:t>
            </a:r>
            <a:r>
              <a:rPr lang="en-AU" sz="3200" i="1" dirty="0"/>
              <a:t> </a:t>
            </a:r>
            <a:r>
              <a:rPr lang="en-AU" sz="3200" i="1" dirty="0" err="1"/>
              <a:t>lappid</a:t>
            </a:r>
            <a:r>
              <a:rPr lang="en-AU" sz="3200" dirty="0"/>
              <a:t> – </a:t>
            </a:r>
            <a:r>
              <a:rPr lang="en-AU" sz="3200" dirty="0">
                <a:ln>
                  <a:solidFill>
                    <a:schemeClr val="tx1"/>
                  </a:solidFill>
                </a:ln>
                <a:solidFill>
                  <a:srgbClr val="FF33CC"/>
                </a:solidFill>
              </a:rPr>
              <a:t>Roth. </a:t>
            </a:r>
            <a:r>
              <a:rPr lang="en-AU" sz="3200" dirty="0"/>
              <a:t>– </a:t>
            </a:r>
            <a:r>
              <a:rPr lang="en-AU" sz="3200" dirty="0">
                <a:solidFill>
                  <a:srgbClr val="FFFF00"/>
                </a:solidFill>
                <a:latin typeface="Bookman Old Style" pitchFamily="18" charset="0"/>
              </a:rPr>
              <a:t>“torch of fire”</a:t>
            </a:r>
            <a:r>
              <a:rPr lang="en-AU" sz="3200" dirty="0"/>
              <a:t>.</a:t>
            </a:r>
          </a:p>
          <a:p>
            <a:pPr marL="533400" indent="-533400">
              <a:lnSpc>
                <a:spcPct val="95000"/>
              </a:lnSpc>
              <a:spcBef>
                <a:spcPct val="0"/>
              </a:spcBef>
              <a:spcAft>
                <a:spcPts val="600"/>
              </a:spcAft>
            </a:pPr>
            <a:r>
              <a:rPr lang="en-AU" sz="3200" i="1" dirty="0" err="1"/>
              <a:t>Lappid</a:t>
            </a:r>
            <a:r>
              <a:rPr lang="en-AU" sz="3200" dirty="0"/>
              <a:t> occurs 14 times in O.T. – In </a:t>
            </a:r>
            <a:r>
              <a:rPr lang="en-AU" sz="3200" dirty="0">
                <a:ln w="19050">
                  <a:solidFill>
                    <a:schemeClr val="tx1"/>
                  </a:solidFill>
                </a:ln>
                <a:solidFill>
                  <a:srgbClr val="FF0000"/>
                </a:solidFill>
              </a:rPr>
              <a:t>Ezek. 1:13, Dan. 10:6</a:t>
            </a:r>
            <a:r>
              <a:rPr lang="en-AU" sz="3200" dirty="0">
                <a:ln w="19050">
                  <a:solidFill>
                    <a:schemeClr val="tx1"/>
                  </a:solidFill>
                </a:ln>
              </a:rPr>
              <a:t> </a:t>
            </a:r>
            <a:r>
              <a:rPr lang="en-AU" sz="3200" dirty="0"/>
              <a:t>used of Divine light of cherubim and “man of the one”.</a:t>
            </a:r>
          </a:p>
          <a:p>
            <a:pPr marL="533400" indent="-533400">
              <a:lnSpc>
                <a:spcPct val="95000"/>
              </a:lnSpc>
              <a:spcBef>
                <a:spcPct val="0"/>
              </a:spcBef>
              <a:spcAft>
                <a:spcPts val="600"/>
              </a:spcAft>
            </a:pPr>
            <a:r>
              <a:rPr lang="en-AU" sz="3200" dirty="0">
                <a:solidFill>
                  <a:srgbClr val="00FF00"/>
                </a:solidFill>
              </a:rPr>
              <a:t>“passed between those pieces”</a:t>
            </a:r>
            <a:r>
              <a:rPr lang="en-AU" sz="3200" dirty="0"/>
              <a:t> – God alone makes this covenant – It will not fail</a:t>
            </a:r>
            <a:r>
              <a:rPr lang="en-AU" sz="3200" dirty="0" smtClean="0"/>
              <a:t>!  </a:t>
            </a:r>
            <a:r>
              <a:rPr lang="en-AU" sz="3200" dirty="0" smtClean="0">
                <a:ln>
                  <a:solidFill>
                    <a:schemeClr val="tx1"/>
                  </a:solidFill>
                </a:ln>
                <a:solidFill>
                  <a:srgbClr val="FFC000"/>
                </a:solidFill>
              </a:rPr>
              <a:t>Abram might yet fail.</a:t>
            </a:r>
            <a:endParaRPr lang="en-AU" sz="3200" dirty="0">
              <a:ln>
                <a:solidFill>
                  <a:schemeClr val="tx1"/>
                </a:solidFill>
              </a:ln>
              <a:solidFill>
                <a:srgbClr val="FFC000"/>
              </a:solidFill>
            </a:endParaRP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42875"/>
            <a:ext cx="9144000" cy="765175"/>
          </a:xfrm>
        </p:spPr>
        <p:txBody>
          <a:bodyPr/>
          <a:lstStyle/>
          <a:p>
            <a:r>
              <a:rPr lang="en-AU" dirty="0"/>
              <a:t>Yahweh’s Covenant - </a:t>
            </a:r>
            <a:r>
              <a:rPr lang="en-AU" dirty="0">
                <a:ln w="19050">
                  <a:solidFill>
                    <a:schemeClr val="tx1"/>
                  </a:solidFill>
                </a:ln>
                <a:solidFill>
                  <a:srgbClr val="FF0000"/>
                </a:solidFill>
                <a:effectLst/>
              </a:rPr>
              <a:t>Gen. 15:18</a:t>
            </a:r>
          </a:p>
        </p:txBody>
      </p:sp>
      <p:sp>
        <p:nvSpPr>
          <p:cNvPr id="7171" name="Rectangle 3"/>
          <p:cNvSpPr>
            <a:spLocks noGrp="1" noChangeArrowheads="1"/>
          </p:cNvSpPr>
          <p:nvPr>
            <p:ph type="subTitle" idx="1"/>
          </p:nvPr>
        </p:nvSpPr>
        <p:spPr>
          <a:xfrm>
            <a:off x="179388" y="981075"/>
            <a:ext cx="8785225" cy="5505450"/>
          </a:xfrm>
        </p:spPr>
        <p:txBody>
          <a:bodyPr/>
          <a:lstStyle/>
          <a:p>
            <a:pPr marL="533400" indent="-533400">
              <a:spcBef>
                <a:spcPct val="0"/>
              </a:spcBef>
              <a:spcAft>
                <a:spcPct val="5000"/>
              </a:spcAft>
            </a:pPr>
            <a:r>
              <a:rPr lang="en-AU" sz="3200" dirty="0">
                <a:solidFill>
                  <a:srgbClr val="00FF00"/>
                </a:solidFill>
              </a:rPr>
              <a:t>“made”</a:t>
            </a:r>
            <a:r>
              <a:rPr lang="en-AU" sz="3200" dirty="0"/>
              <a:t> – </a:t>
            </a:r>
            <a:r>
              <a:rPr lang="en-AU" sz="3200" i="1" dirty="0" err="1">
                <a:solidFill>
                  <a:srgbClr val="FFFF00"/>
                </a:solidFill>
              </a:rPr>
              <a:t>karath</a:t>
            </a:r>
            <a:r>
              <a:rPr lang="en-AU" sz="3200" dirty="0"/>
              <a:t> – to cut, cut off.</a:t>
            </a:r>
          </a:p>
          <a:p>
            <a:pPr marL="533400" indent="-533400">
              <a:spcBef>
                <a:spcPct val="0"/>
              </a:spcBef>
              <a:spcAft>
                <a:spcPct val="5000"/>
              </a:spcAft>
            </a:pPr>
            <a:r>
              <a:rPr lang="en-AU" sz="3200" dirty="0">
                <a:solidFill>
                  <a:srgbClr val="00FF00"/>
                </a:solidFill>
              </a:rPr>
              <a:t>“covenant”</a:t>
            </a:r>
            <a:r>
              <a:rPr lang="en-AU" sz="3200" dirty="0"/>
              <a:t> – </a:t>
            </a:r>
            <a:r>
              <a:rPr lang="en-AU" sz="3200" i="1" dirty="0" err="1">
                <a:ln>
                  <a:solidFill>
                    <a:schemeClr val="tx1"/>
                  </a:solidFill>
                </a:ln>
                <a:solidFill>
                  <a:srgbClr val="00FFFF"/>
                </a:solidFill>
              </a:rPr>
              <a:t>berith</a:t>
            </a:r>
            <a:r>
              <a:rPr lang="en-AU" sz="3200" dirty="0"/>
              <a:t> – covenant, alliance, pledge (by cutting).</a:t>
            </a:r>
          </a:p>
          <a:p>
            <a:pPr marL="533400" indent="-533400">
              <a:spcBef>
                <a:spcPct val="0"/>
              </a:spcBef>
              <a:spcAft>
                <a:spcPct val="5000"/>
              </a:spcAft>
            </a:pPr>
            <a:r>
              <a:rPr lang="en-AU" sz="3200" dirty="0"/>
              <a:t>Frequently used together and often rendered </a:t>
            </a:r>
            <a:r>
              <a:rPr lang="en-AU" sz="3200" dirty="0">
                <a:solidFill>
                  <a:srgbClr val="00FF00"/>
                </a:solidFill>
              </a:rPr>
              <a:t>“make a covenant”</a:t>
            </a:r>
            <a:r>
              <a:rPr lang="en-AU" sz="3200" dirty="0"/>
              <a:t>. </a:t>
            </a:r>
            <a:r>
              <a:rPr lang="en-AU" sz="3200" dirty="0">
                <a:ln w="19050">
                  <a:solidFill>
                    <a:schemeClr val="tx1"/>
                  </a:solidFill>
                </a:ln>
                <a:solidFill>
                  <a:srgbClr val="FF0000"/>
                </a:solidFill>
              </a:rPr>
              <a:t>Gen. 15:18 </a:t>
            </a:r>
            <a:r>
              <a:rPr lang="en-AU" sz="3200" dirty="0"/>
              <a:t>is the first.</a:t>
            </a:r>
          </a:p>
          <a:p>
            <a:pPr marL="533400" indent="-533400">
              <a:spcBef>
                <a:spcPct val="0"/>
              </a:spcBef>
              <a:spcAft>
                <a:spcPct val="5000"/>
              </a:spcAft>
            </a:pPr>
            <a:r>
              <a:rPr lang="en-AU" sz="3200" dirty="0">
                <a:solidFill>
                  <a:srgbClr val="00FF00"/>
                </a:solidFill>
              </a:rPr>
              <a:t>“thy seed”</a:t>
            </a:r>
            <a:r>
              <a:rPr lang="en-AU" sz="3200" dirty="0"/>
              <a:t> – Masculine singular = Christ – </a:t>
            </a:r>
            <a:r>
              <a:rPr lang="en-AU" sz="3200" dirty="0">
                <a:ln w="19050">
                  <a:solidFill>
                    <a:schemeClr val="tx1"/>
                  </a:solidFill>
                </a:ln>
                <a:solidFill>
                  <a:srgbClr val="FF0000"/>
                </a:solidFill>
              </a:rPr>
              <a:t>Gal. 3:16</a:t>
            </a:r>
            <a:r>
              <a:rPr lang="en-AU" sz="3200" dirty="0"/>
              <a:t>.</a:t>
            </a:r>
          </a:p>
          <a:p>
            <a:pPr marL="533400" indent="-533400">
              <a:spcBef>
                <a:spcPct val="0"/>
              </a:spcBef>
              <a:spcAft>
                <a:spcPct val="5000"/>
              </a:spcAft>
            </a:pPr>
            <a:r>
              <a:rPr lang="en-AU" sz="3200" dirty="0">
                <a:solidFill>
                  <a:srgbClr val="00FF00"/>
                </a:solidFill>
              </a:rPr>
              <a:t>“have I given this land”</a:t>
            </a:r>
            <a:r>
              <a:rPr lang="en-AU" sz="3200" dirty="0"/>
              <a:t> – Past Tense – Guaranteed by Yahweh’s </a:t>
            </a:r>
            <a:r>
              <a:rPr lang="en-AU" sz="3200" i="1" dirty="0" err="1"/>
              <a:t>karath-berith</a:t>
            </a:r>
            <a:r>
              <a:rPr lang="en-AU" sz="3200" dirty="0"/>
              <a:t>.</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0" y="122238"/>
            <a:ext cx="9144000" cy="765175"/>
          </a:xfrm>
        </p:spPr>
        <p:txBody>
          <a:bodyPr/>
          <a:lstStyle/>
          <a:p>
            <a:pPr>
              <a:lnSpc>
                <a:spcPct val="95000"/>
              </a:lnSpc>
            </a:pPr>
            <a:r>
              <a:rPr lang="en-AU" dirty="0"/>
              <a:t>Spiritual </a:t>
            </a:r>
            <a:r>
              <a:rPr lang="en-AU" dirty="0" smtClean="0"/>
              <a:t>counting </a:t>
            </a:r>
            <a:r>
              <a:rPr lang="en-AU" dirty="0"/>
              <a:t>– </a:t>
            </a:r>
            <a:r>
              <a:rPr lang="en-AU" dirty="0">
                <a:ln w="19050">
                  <a:solidFill>
                    <a:schemeClr val="tx1"/>
                  </a:solidFill>
                </a:ln>
                <a:solidFill>
                  <a:srgbClr val="FF0000"/>
                </a:solidFill>
                <a:effectLst/>
              </a:rPr>
              <a:t>Gen. 15:13-16</a:t>
            </a:r>
          </a:p>
        </p:txBody>
      </p:sp>
      <p:sp>
        <p:nvSpPr>
          <p:cNvPr id="32771" name="Rectangle 3"/>
          <p:cNvSpPr>
            <a:spLocks noGrp="1" noChangeArrowheads="1"/>
          </p:cNvSpPr>
          <p:nvPr>
            <p:ph type="subTitle" idx="1"/>
          </p:nvPr>
        </p:nvSpPr>
        <p:spPr>
          <a:xfrm>
            <a:off x="179388" y="869950"/>
            <a:ext cx="8785225" cy="5616575"/>
          </a:xfrm>
        </p:spPr>
        <p:txBody>
          <a:bodyPr/>
          <a:lstStyle/>
          <a:p>
            <a:pPr marL="533400" indent="-533400">
              <a:spcBef>
                <a:spcPct val="0"/>
              </a:spcBef>
              <a:spcAft>
                <a:spcPct val="5000"/>
              </a:spcAft>
            </a:pPr>
            <a:r>
              <a:rPr lang="en-AU" sz="3200" dirty="0"/>
              <a:t>There are </a:t>
            </a:r>
            <a:r>
              <a:rPr lang="en-AU" sz="3200" dirty="0">
                <a:solidFill>
                  <a:srgbClr val="00FF00"/>
                </a:solidFill>
              </a:rPr>
              <a:t>9 clauses</a:t>
            </a:r>
            <a:r>
              <a:rPr lang="en-AU" sz="3200" dirty="0"/>
              <a:t> in the prophecy and promise concerning Abraham’s seed.</a:t>
            </a:r>
          </a:p>
          <a:p>
            <a:pPr marL="533400" indent="-533400">
              <a:spcBef>
                <a:spcPct val="0"/>
              </a:spcBef>
              <a:spcAft>
                <a:spcPct val="5000"/>
              </a:spcAft>
            </a:pPr>
            <a:r>
              <a:rPr lang="en-AU" sz="3200" dirty="0"/>
              <a:t>The subject of each clause matches the spiritual meaning of its number.</a:t>
            </a:r>
          </a:p>
          <a:p>
            <a:pPr marL="533400" indent="-533400">
              <a:spcBef>
                <a:spcPct val="0"/>
              </a:spcBef>
              <a:spcAft>
                <a:spcPct val="5000"/>
              </a:spcAft>
            </a:pPr>
            <a:r>
              <a:rPr lang="en-AU" sz="3200" b="0" dirty="0">
                <a:solidFill>
                  <a:srgbClr val="00FF00"/>
                </a:solidFill>
                <a:latin typeface="Arial Black" pitchFamily="34" charset="0"/>
              </a:rPr>
              <a:t>1</a:t>
            </a:r>
            <a:r>
              <a:rPr lang="en-AU" sz="3200" dirty="0"/>
              <a:t> = God, certainty, surety – </a:t>
            </a:r>
            <a:r>
              <a:rPr lang="en-AU" sz="3200" dirty="0">
                <a:solidFill>
                  <a:srgbClr val="00FF00"/>
                </a:solidFill>
              </a:rPr>
              <a:t>Clause 1</a:t>
            </a:r>
            <a:r>
              <a:rPr lang="en-AU" sz="3200" dirty="0"/>
              <a:t> – </a:t>
            </a:r>
            <a:r>
              <a:rPr lang="en-AU" sz="3200" dirty="0">
                <a:solidFill>
                  <a:srgbClr val="FFFF00"/>
                </a:solidFill>
                <a:latin typeface="Bookman Old Style" pitchFamily="18" charset="0"/>
              </a:rPr>
              <a:t>“Know of a surety that thy seed shall be a stranger in a land that is not </a:t>
            </a:r>
            <a:r>
              <a:rPr lang="en-AU" sz="3200" dirty="0" err="1">
                <a:solidFill>
                  <a:srgbClr val="FFFF00"/>
                </a:solidFill>
                <a:latin typeface="Bookman Old Style" pitchFamily="18" charset="0"/>
              </a:rPr>
              <a:t>their’s</a:t>
            </a:r>
            <a:r>
              <a:rPr lang="en-AU" sz="3200" dirty="0">
                <a:solidFill>
                  <a:srgbClr val="FFFF00"/>
                </a:solidFill>
                <a:latin typeface="Bookman Old Style" pitchFamily="18" charset="0"/>
              </a:rPr>
              <a:t>.”</a:t>
            </a:r>
          </a:p>
          <a:p>
            <a:pPr marL="533400" indent="-533400">
              <a:spcBef>
                <a:spcPct val="0"/>
              </a:spcBef>
              <a:spcAft>
                <a:spcPct val="5000"/>
              </a:spcAft>
            </a:pPr>
            <a:r>
              <a:rPr lang="en-AU" sz="3200" b="0" dirty="0">
                <a:solidFill>
                  <a:srgbClr val="00FF00"/>
                </a:solidFill>
                <a:latin typeface="Arial Black" pitchFamily="34" charset="0"/>
              </a:rPr>
              <a:t>2</a:t>
            </a:r>
            <a:r>
              <a:rPr lang="en-AU" sz="3200" dirty="0"/>
              <a:t> = Division, separation – </a:t>
            </a:r>
            <a:r>
              <a:rPr lang="en-AU" sz="3200" dirty="0">
                <a:solidFill>
                  <a:srgbClr val="00FF00"/>
                </a:solidFill>
              </a:rPr>
              <a:t>Clause 2</a:t>
            </a:r>
            <a:r>
              <a:rPr lang="en-AU" sz="3200" dirty="0"/>
              <a:t> – </a:t>
            </a:r>
            <a:r>
              <a:rPr lang="en-AU" sz="3200" dirty="0">
                <a:solidFill>
                  <a:srgbClr val="FFFF00"/>
                </a:solidFill>
                <a:latin typeface="Bookman Old Style" pitchFamily="18" charset="0"/>
              </a:rPr>
              <a:t>“and shall serve them”.</a:t>
            </a:r>
            <a:r>
              <a:rPr lang="en-AU" sz="3200" dirty="0"/>
              <a:t> No man/nation can serve two masters – </a:t>
            </a:r>
            <a:r>
              <a:rPr lang="en-AU" sz="3200" dirty="0">
                <a:ln w="19050">
                  <a:solidFill>
                    <a:schemeClr val="tx1"/>
                  </a:solidFill>
                </a:ln>
                <a:solidFill>
                  <a:srgbClr val="FF0000"/>
                </a:solidFill>
              </a:rPr>
              <a:t>Matt. 6:24</a:t>
            </a:r>
            <a:r>
              <a:rPr lang="en-AU" sz="3200" dirty="0"/>
              <a:t>.</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122238"/>
            <a:ext cx="9144000" cy="765175"/>
          </a:xfrm>
        </p:spPr>
        <p:txBody>
          <a:bodyPr/>
          <a:lstStyle/>
          <a:p>
            <a:pPr>
              <a:lnSpc>
                <a:spcPct val="95000"/>
              </a:lnSpc>
            </a:pPr>
            <a:r>
              <a:rPr lang="en-AU" dirty="0"/>
              <a:t>Spiritual </a:t>
            </a:r>
            <a:r>
              <a:rPr lang="en-AU" dirty="0" smtClean="0"/>
              <a:t>counting </a:t>
            </a:r>
            <a:r>
              <a:rPr lang="en-AU" dirty="0"/>
              <a:t>– </a:t>
            </a:r>
            <a:r>
              <a:rPr lang="en-AU" dirty="0">
                <a:ln w="19050">
                  <a:solidFill>
                    <a:schemeClr val="tx1"/>
                  </a:solidFill>
                </a:ln>
                <a:solidFill>
                  <a:srgbClr val="FF0000"/>
                </a:solidFill>
                <a:effectLst/>
              </a:rPr>
              <a:t>Gen. 15:13-16</a:t>
            </a:r>
          </a:p>
        </p:txBody>
      </p:sp>
      <p:sp>
        <p:nvSpPr>
          <p:cNvPr id="43011" name="Rectangle 3"/>
          <p:cNvSpPr>
            <a:spLocks noGrp="1" noChangeArrowheads="1"/>
          </p:cNvSpPr>
          <p:nvPr>
            <p:ph type="subTitle" idx="1"/>
          </p:nvPr>
        </p:nvSpPr>
        <p:spPr>
          <a:xfrm>
            <a:off x="107950" y="869950"/>
            <a:ext cx="8964613" cy="5616575"/>
          </a:xfrm>
        </p:spPr>
        <p:txBody>
          <a:bodyPr/>
          <a:lstStyle/>
          <a:p>
            <a:pPr marL="533400" indent="-533400">
              <a:spcBef>
                <a:spcPct val="0"/>
              </a:spcBef>
              <a:spcAft>
                <a:spcPct val="5000"/>
              </a:spcAft>
            </a:pPr>
            <a:r>
              <a:rPr lang="en-AU" sz="3200" b="0" dirty="0">
                <a:solidFill>
                  <a:srgbClr val="00FF00"/>
                </a:solidFill>
                <a:latin typeface="Arial Black" pitchFamily="34" charset="0"/>
              </a:rPr>
              <a:t>3</a:t>
            </a:r>
            <a:r>
              <a:rPr lang="en-AU" sz="3200" dirty="0"/>
              <a:t> = Fruit, result – </a:t>
            </a:r>
            <a:r>
              <a:rPr lang="en-AU" sz="3200" dirty="0">
                <a:solidFill>
                  <a:srgbClr val="00FF00"/>
                </a:solidFill>
              </a:rPr>
              <a:t>Clause 3</a:t>
            </a:r>
            <a:r>
              <a:rPr lang="en-AU" sz="3200" dirty="0"/>
              <a:t> - </a:t>
            </a:r>
            <a:r>
              <a:rPr lang="en-AU" sz="3200" dirty="0">
                <a:solidFill>
                  <a:srgbClr val="FFFF00"/>
                </a:solidFill>
                <a:latin typeface="Bookman Old Style" pitchFamily="18" charset="0"/>
              </a:rPr>
              <a:t>“and they shall afflict them 400 years.”</a:t>
            </a:r>
            <a:r>
              <a:rPr lang="en-AU" sz="3200" dirty="0"/>
              <a:t> </a:t>
            </a:r>
            <a:r>
              <a:rPr lang="en-AU" sz="3200" dirty="0">
                <a:ln w="19050">
                  <a:solidFill>
                    <a:schemeClr val="tx1"/>
                  </a:solidFill>
                </a:ln>
                <a:solidFill>
                  <a:srgbClr val="FF0000"/>
                </a:solidFill>
              </a:rPr>
              <a:t>Lam. 3:33 </a:t>
            </a:r>
            <a:r>
              <a:rPr lang="en-AU" sz="3200" dirty="0"/>
              <a:t>– </a:t>
            </a:r>
            <a:r>
              <a:rPr lang="en-AU" sz="3200" dirty="0">
                <a:ln>
                  <a:solidFill>
                    <a:schemeClr val="tx1"/>
                  </a:solidFill>
                </a:ln>
                <a:solidFill>
                  <a:srgbClr val="00FFFF"/>
                </a:solidFill>
                <a:latin typeface="Bookman Old Style" pitchFamily="18" charset="0"/>
              </a:rPr>
              <a:t>“For he doth not afflict willingly…”</a:t>
            </a:r>
          </a:p>
          <a:p>
            <a:pPr marL="533400" indent="-533400">
              <a:spcBef>
                <a:spcPct val="0"/>
              </a:spcBef>
              <a:spcAft>
                <a:spcPct val="5000"/>
              </a:spcAft>
            </a:pPr>
            <a:r>
              <a:rPr lang="en-AU" sz="3200" b="0" dirty="0">
                <a:solidFill>
                  <a:srgbClr val="00FF00"/>
                </a:solidFill>
                <a:latin typeface="Arial Black" pitchFamily="34" charset="0"/>
              </a:rPr>
              <a:t>4</a:t>
            </a:r>
            <a:r>
              <a:rPr lang="en-AU" sz="3200" dirty="0"/>
              <a:t> = Righteousness – </a:t>
            </a:r>
            <a:r>
              <a:rPr lang="en-AU" sz="3200" dirty="0">
                <a:solidFill>
                  <a:srgbClr val="00FF00"/>
                </a:solidFill>
              </a:rPr>
              <a:t>Clause 4</a:t>
            </a:r>
            <a:r>
              <a:rPr lang="en-AU" sz="3200" dirty="0"/>
              <a:t> – </a:t>
            </a:r>
            <a:r>
              <a:rPr lang="en-AU" sz="3200" dirty="0">
                <a:solidFill>
                  <a:srgbClr val="FFFF00"/>
                </a:solidFill>
                <a:latin typeface="Bookman Old Style" pitchFamily="18" charset="0"/>
              </a:rPr>
              <a:t>“And also that nation, whom they serve, will I judge.”</a:t>
            </a:r>
            <a:r>
              <a:rPr lang="en-AU" sz="3200" dirty="0"/>
              <a:t> (i.e. righteously).</a:t>
            </a:r>
          </a:p>
          <a:p>
            <a:pPr marL="533400" indent="-533400">
              <a:spcBef>
                <a:spcPct val="0"/>
              </a:spcBef>
              <a:spcAft>
                <a:spcPct val="5000"/>
              </a:spcAft>
            </a:pPr>
            <a:r>
              <a:rPr lang="en-AU" sz="3200" b="0" dirty="0">
                <a:solidFill>
                  <a:srgbClr val="00FF00"/>
                </a:solidFill>
                <a:latin typeface="Arial Black" pitchFamily="34" charset="0"/>
              </a:rPr>
              <a:t>5</a:t>
            </a:r>
            <a:r>
              <a:rPr lang="en-AU" sz="3200" dirty="0"/>
              <a:t> = Grace – </a:t>
            </a:r>
            <a:r>
              <a:rPr lang="en-AU" sz="3200" dirty="0">
                <a:solidFill>
                  <a:srgbClr val="00FF00"/>
                </a:solidFill>
              </a:rPr>
              <a:t>Clause 5</a:t>
            </a:r>
            <a:r>
              <a:rPr lang="en-AU" sz="3200" dirty="0"/>
              <a:t> – </a:t>
            </a:r>
            <a:r>
              <a:rPr lang="en-AU" sz="3200" dirty="0">
                <a:solidFill>
                  <a:srgbClr val="FFFF00"/>
                </a:solidFill>
                <a:latin typeface="Bookman Old Style" pitchFamily="18" charset="0"/>
              </a:rPr>
              <a:t>“and afterward shall they come out with great substance”</a:t>
            </a:r>
            <a:r>
              <a:rPr lang="en-AU" sz="3200" dirty="0"/>
              <a:t> – by God’s grace.</a:t>
            </a:r>
          </a:p>
          <a:p>
            <a:pPr marL="533400" indent="-533400">
              <a:spcBef>
                <a:spcPct val="0"/>
              </a:spcBef>
              <a:spcAft>
                <a:spcPct val="5000"/>
              </a:spcAft>
            </a:pPr>
            <a:r>
              <a:rPr lang="en-AU" sz="3200" b="0" dirty="0">
                <a:solidFill>
                  <a:srgbClr val="00FF00"/>
                </a:solidFill>
                <a:latin typeface="Arial Black" pitchFamily="34" charset="0"/>
              </a:rPr>
              <a:t>6</a:t>
            </a:r>
            <a:r>
              <a:rPr lang="en-AU" sz="3200" dirty="0"/>
              <a:t> = Man – </a:t>
            </a:r>
            <a:r>
              <a:rPr lang="en-AU" sz="3200" dirty="0">
                <a:solidFill>
                  <a:srgbClr val="00FF00"/>
                </a:solidFill>
              </a:rPr>
              <a:t>Clause 6</a:t>
            </a:r>
            <a:r>
              <a:rPr lang="en-AU" sz="3200" dirty="0"/>
              <a:t> – </a:t>
            </a:r>
            <a:r>
              <a:rPr lang="en-AU" sz="3200" dirty="0">
                <a:solidFill>
                  <a:srgbClr val="FFFF00"/>
                </a:solidFill>
                <a:latin typeface="Bookman Old Style" pitchFamily="18" charset="0"/>
              </a:rPr>
              <a:t>“And thou shalt go to thy fathers in peace.” </a:t>
            </a:r>
            <a:r>
              <a:rPr lang="en-AU" sz="2400" dirty="0">
                <a:ln>
                  <a:solidFill>
                    <a:schemeClr val="tx1"/>
                  </a:solidFill>
                </a:ln>
                <a:solidFill>
                  <a:srgbClr val="00FFFF"/>
                </a:solidFill>
                <a:latin typeface="Bookman Old Style" pitchFamily="18" charset="0"/>
              </a:rPr>
              <a:t>“In Adam all die.”</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4925" y="142875"/>
            <a:ext cx="9144000" cy="765175"/>
          </a:xfrm>
        </p:spPr>
        <p:txBody>
          <a:bodyPr/>
          <a:lstStyle/>
          <a:p>
            <a:pPr>
              <a:lnSpc>
                <a:spcPct val="95000"/>
              </a:lnSpc>
            </a:pPr>
            <a:r>
              <a:rPr lang="en-AU" dirty="0"/>
              <a:t>Spiritual </a:t>
            </a:r>
            <a:r>
              <a:rPr lang="en-AU" dirty="0" smtClean="0"/>
              <a:t>counting </a:t>
            </a:r>
            <a:r>
              <a:rPr lang="en-AU" dirty="0"/>
              <a:t>– </a:t>
            </a:r>
            <a:r>
              <a:rPr lang="en-AU" dirty="0">
                <a:ln w="19050">
                  <a:solidFill>
                    <a:schemeClr val="tx1"/>
                  </a:solidFill>
                </a:ln>
                <a:solidFill>
                  <a:srgbClr val="FF0000"/>
                </a:solidFill>
                <a:effectLst/>
              </a:rPr>
              <a:t>Gen. 15:13-16</a:t>
            </a:r>
          </a:p>
        </p:txBody>
      </p:sp>
      <p:sp>
        <p:nvSpPr>
          <p:cNvPr id="44035" name="Rectangle 3"/>
          <p:cNvSpPr>
            <a:spLocks noGrp="1" noChangeArrowheads="1"/>
          </p:cNvSpPr>
          <p:nvPr>
            <p:ph type="subTitle" idx="1"/>
          </p:nvPr>
        </p:nvSpPr>
        <p:spPr>
          <a:xfrm>
            <a:off x="107950" y="908720"/>
            <a:ext cx="8964613" cy="5505450"/>
          </a:xfrm>
        </p:spPr>
        <p:txBody>
          <a:bodyPr/>
          <a:lstStyle/>
          <a:p>
            <a:pPr marL="533400" indent="-533400">
              <a:spcBef>
                <a:spcPct val="0"/>
              </a:spcBef>
              <a:spcAft>
                <a:spcPct val="5000"/>
              </a:spcAft>
            </a:pPr>
            <a:r>
              <a:rPr lang="en-AU" sz="3200" b="0" dirty="0">
                <a:solidFill>
                  <a:srgbClr val="00FF00"/>
                </a:solidFill>
                <a:latin typeface="Arial Black" pitchFamily="34" charset="0"/>
              </a:rPr>
              <a:t>7</a:t>
            </a:r>
            <a:r>
              <a:rPr lang="en-AU" sz="3200" dirty="0"/>
              <a:t> = Completion (inter-alia) – </a:t>
            </a:r>
            <a:r>
              <a:rPr lang="en-AU" sz="3200" dirty="0">
                <a:solidFill>
                  <a:srgbClr val="00FF00"/>
                </a:solidFill>
              </a:rPr>
              <a:t>Clause 7</a:t>
            </a:r>
            <a:r>
              <a:rPr lang="en-AU" sz="3200" dirty="0"/>
              <a:t> – </a:t>
            </a:r>
            <a:r>
              <a:rPr lang="en-AU" sz="3200" dirty="0">
                <a:solidFill>
                  <a:srgbClr val="FFFF00"/>
                </a:solidFill>
                <a:latin typeface="Bookman Old Style" pitchFamily="18" charset="0"/>
              </a:rPr>
              <a:t>“thou shalt be buried in a good old age.”</a:t>
            </a:r>
            <a:r>
              <a:rPr lang="en-AU" sz="3200" dirty="0"/>
              <a:t> Abraham completes the cycle.</a:t>
            </a:r>
          </a:p>
          <a:p>
            <a:pPr marL="533400" indent="-533400">
              <a:spcBef>
                <a:spcPct val="0"/>
              </a:spcBef>
              <a:spcAft>
                <a:spcPct val="5000"/>
              </a:spcAft>
            </a:pPr>
            <a:r>
              <a:rPr lang="en-AU" sz="3200" b="0" dirty="0">
                <a:solidFill>
                  <a:srgbClr val="00FF00"/>
                </a:solidFill>
                <a:latin typeface="Arial Black" pitchFamily="34" charset="0"/>
              </a:rPr>
              <a:t>8</a:t>
            </a:r>
            <a:r>
              <a:rPr lang="en-AU" sz="3200" dirty="0"/>
              <a:t> = New beginning (inter-alia) – </a:t>
            </a:r>
            <a:r>
              <a:rPr lang="en-AU" sz="3200" dirty="0">
                <a:solidFill>
                  <a:srgbClr val="00FF00"/>
                </a:solidFill>
              </a:rPr>
              <a:t>Clause 8</a:t>
            </a:r>
            <a:r>
              <a:rPr lang="en-AU" sz="3200" dirty="0"/>
              <a:t> – </a:t>
            </a:r>
            <a:r>
              <a:rPr lang="en-AU" sz="3200" dirty="0">
                <a:solidFill>
                  <a:srgbClr val="FFFF00"/>
                </a:solidFill>
                <a:latin typeface="Bookman Old Style" pitchFamily="18" charset="0"/>
              </a:rPr>
              <a:t>“But in the 4th generation they shall come hither again”</a:t>
            </a:r>
            <a:r>
              <a:rPr lang="en-AU" sz="3200" dirty="0"/>
              <a:t> = new start.</a:t>
            </a:r>
          </a:p>
          <a:p>
            <a:pPr marL="533400" indent="-533400">
              <a:spcBef>
                <a:spcPct val="0"/>
              </a:spcBef>
              <a:spcAft>
                <a:spcPct val="5000"/>
              </a:spcAft>
            </a:pPr>
            <a:r>
              <a:rPr lang="en-AU" sz="3200" b="0" dirty="0">
                <a:solidFill>
                  <a:srgbClr val="00FF00"/>
                </a:solidFill>
                <a:latin typeface="Arial Black" pitchFamily="34" charset="0"/>
              </a:rPr>
              <a:t>9</a:t>
            </a:r>
            <a:r>
              <a:rPr lang="en-AU" sz="3200" dirty="0"/>
              <a:t> = Finality, fullness – </a:t>
            </a:r>
            <a:r>
              <a:rPr lang="en-AU" sz="3200" dirty="0">
                <a:solidFill>
                  <a:srgbClr val="00FF00"/>
                </a:solidFill>
              </a:rPr>
              <a:t>Clause 9</a:t>
            </a:r>
            <a:r>
              <a:rPr lang="en-AU" sz="3200" dirty="0"/>
              <a:t> – </a:t>
            </a:r>
            <a:r>
              <a:rPr lang="en-AU" sz="3200" dirty="0">
                <a:solidFill>
                  <a:srgbClr val="FFFF00"/>
                </a:solidFill>
                <a:latin typeface="Bookman Old Style" pitchFamily="18" charset="0"/>
              </a:rPr>
              <a:t>“for the iniquity of the Amorites is not yet full.”</a:t>
            </a:r>
          </a:p>
          <a:p>
            <a:pPr marL="533400" indent="-533400">
              <a:spcBef>
                <a:spcPct val="0"/>
              </a:spcBef>
              <a:spcAft>
                <a:spcPct val="5000"/>
              </a:spcAft>
            </a:pPr>
            <a:r>
              <a:rPr lang="en-AU" sz="3200" b="0" dirty="0">
                <a:solidFill>
                  <a:srgbClr val="00FF00"/>
                </a:solidFill>
                <a:latin typeface="Arial Black" pitchFamily="34" charset="0"/>
              </a:rPr>
              <a:t>10</a:t>
            </a:r>
            <a:r>
              <a:rPr lang="en-AU" sz="3200" dirty="0"/>
              <a:t> = All (ordinal perfection) – There are 10 nations listed in </a:t>
            </a:r>
            <a:r>
              <a:rPr lang="en-AU" sz="3200" dirty="0">
                <a:ln w="19050">
                  <a:solidFill>
                    <a:schemeClr val="tx1"/>
                  </a:solidFill>
                </a:ln>
                <a:solidFill>
                  <a:srgbClr val="FF0000"/>
                </a:solidFill>
              </a:rPr>
              <a:t>Vv.19-21</a:t>
            </a:r>
            <a:r>
              <a:rPr lang="en-AU" sz="3200" dirty="0"/>
              <a:t> = All nations.</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subTitle" idx="1"/>
          </p:nvPr>
        </p:nvSpPr>
        <p:spPr>
          <a:xfrm>
            <a:off x="107950" y="1412875"/>
            <a:ext cx="3527425" cy="5689600"/>
          </a:xfrm>
        </p:spPr>
        <p:txBody>
          <a:bodyPr/>
          <a:lstStyle/>
          <a:p>
            <a:pPr marL="355600" indent="-355600">
              <a:buFont typeface="Wingdings" pitchFamily="2" charset="2"/>
              <a:buAutoNum type="arabicPeriod"/>
            </a:pPr>
            <a:r>
              <a:rPr lang="en-AU" sz="2400" dirty="0"/>
              <a:t>Bounded north and south by </a:t>
            </a:r>
            <a:r>
              <a:rPr lang="en-AU" sz="2400" dirty="0">
                <a:ln>
                  <a:solidFill>
                    <a:schemeClr val="tx1"/>
                  </a:solidFill>
                </a:ln>
                <a:solidFill>
                  <a:srgbClr val="66FFFF"/>
                </a:solidFill>
              </a:rPr>
              <a:t>Euphrates</a:t>
            </a:r>
            <a:r>
              <a:rPr lang="en-AU" sz="2400" dirty="0"/>
              <a:t> and</a:t>
            </a:r>
            <a:r>
              <a:rPr lang="en-AU" sz="2400" dirty="0">
                <a:solidFill>
                  <a:srgbClr val="66FFFF"/>
                </a:solidFill>
              </a:rPr>
              <a:t> </a:t>
            </a:r>
            <a:r>
              <a:rPr lang="en-AU" sz="2400" dirty="0">
                <a:ln>
                  <a:solidFill>
                    <a:schemeClr val="tx1"/>
                  </a:solidFill>
                </a:ln>
                <a:solidFill>
                  <a:srgbClr val="66FFFF"/>
                </a:solidFill>
              </a:rPr>
              <a:t>Nile</a:t>
            </a:r>
            <a:r>
              <a:rPr lang="en-AU" sz="2400" dirty="0"/>
              <a:t> (</a:t>
            </a:r>
            <a:r>
              <a:rPr lang="en-AU" sz="2400" dirty="0">
                <a:ln w="12700">
                  <a:solidFill>
                    <a:schemeClr val="tx1"/>
                  </a:solidFill>
                </a:ln>
                <a:solidFill>
                  <a:srgbClr val="FF0000"/>
                </a:solidFill>
              </a:rPr>
              <a:t>Gen.15:18</a:t>
            </a:r>
            <a:r>
              <a:rPr lang="en-AU" sz="2400" dirty="0"/>
              <a:t>), and from “sea to sea” – </a:t>
            </a:r>
            <a:r>
              <a:rPr lang="en-AU" sz="2400" dirty="0" smtClean="0">
                <a:ln>
                  <a:solidFill>
                    <a:schemeClr val="tx1"/>
                  </a:solidFill>
                </a:ln>
                <a:solidFill>
                  <a:srgbClr val="66FFFF"/>
                </a:solidFill>
              </a:rPr>
              <a:t>Mediterranean </a:t>
            </a:r>
            <a:r>
              <a:rPr lang="en-AU" sz="2400" dirty="0">
                <a:ln>
                  <a:solidFill>
                    <a:schemeClr val="tx1"/>
                  </a:solidFill>
                </a:ln>
                <a:solidFill>
                  <a:srgbClr val="66FFFF"/>
                </a:solidFill>
              </a:rPr>
              <a:t>to Persian Gulf</a:t>
            </a:r>
            <a:r>
              <a:rPr lang="en-AU" sz="2400" dirty="0">
                <a:ln>
                  <a:solidFill>
                    <a:schemeClr val="tx1"/>
                  </a:solidFill>
                </a:ln>
              </a:rPr>
              <a:t> </a:t>
            </a:r>
            <a:r>
              <a:rPr lang="en-AU" sz="2400" dirty="0"/>
              <a:t>(</a:t>
            </a:r>
            <a:r>
              <a:rPr lang="en-AU" sz="2400" dirty="0">
                <a:ln w="12700">
                  <a:solidFill>
                    <a:schemeClr val="tx1"/>
                  </a:solidFill>
                </a:ln>
                <a:solidFill>
                  <a:srgbClr val="FF0000"/>
                </a:solidFill>
              </a:rPr>
              <a:t>Ps.72:8</a:t>
            </a:r>
            <a:r>
              <a:rPr lang="en-AU" sz="2400" dirty="0"/>
              <a:t>)</a:t>
            </a:r>
          </a:p>
          <a:p>
            <a:pPr marL="355600" indent="-355600">
              <a:buFont typeface="Wingdings" pitchFamily="2" charset="2"/>
              <a:buAutoNum type="arabicPeriod"/>
            </a:pPr>
            <a:r>
              <a:rPr lang="en-AU" sz="2400" dirty="0"/>
              <a:t>When Abraham inherits this land he will share it with </a:t>
            </a:r>
            <a:r>
              <a:rPr lang="en-AU" sz="2400" dirty="0" err="1"/>
              <a:t>Kenites</a:t>
            </a:r>
            <a:r>
              <a:rPr lang="en-AU" sz="2400" dirty="0"/>
              <a:t> and </a:t>
            </a:r>
            <a:r>
              <a:rPr lang="en-AU" sz="2400" dirty="0" err="1"/>
              <a:t>Kenezites</a:t>
            </a:r>
            <a:r>
              <a:rPr lang="en-AU" sz="2400" dirty="0"/>
              <a:t>! </a:t>
            </a:r>
            <a:endParaRPr lang="en-AU" sz="2400" dirty="0">
              <a:solidFill>
                <a:srgbClr val="FF0000"/>
              </a:solidFill>
              <a:effectLst>
                <a:outerShdw blurRad="38100" dist="38100" dir="2700000" algn="tl">
                  <a:srgbClr val="FFFFFF"/>
                </a:outerShdw>
              </a:effectLst>
            </a:endParaRPr>
          </a:p>
        </p:txBody>
      </p:sp>
      <p:pic>
        <p:nvPicPr>
          <p:cNvPr id="47107" name="Picture 3" descr="Cantons of the Tribes"/>
          <p:cNvPicPr>
            <a:picLocks noChangeAspect="1" noChangeArrowheads="1"/>
          </p:cNvPicPr>
          <p:nvPr/>
        </p:nvPicPr>
        <p:blipFill>
          <a:blip r:embed="rId2" cstate="print"/>
          <a:srcRect/>
          <a:stretch>
            <a:fillRect/>
          </a:stretch>
        </p:blipFill>
        <p:spPr bwMode="auto">
          <a:xfrm>
            <a:off x="3671888" y="77788"/>
            <a:ext cx="5413375" cy="6708775"/>
          </a:xfrm>
          <a:prstGeom prst="rect">
            <a:avLst/>
          </a:prstGeom>
          <a:noFill/>
          <a:ln w="76200">
            <a:solidFill>
              <a:srgbClr val="FF0000"/>
            </a:solidFill>
            <a:miter lim="800000"/>
            <a:headEnd/>
            <a:tailEnd/>
          </a:ln>
        </p:spPr>
      </p:pic>
      <p:sp>
        <p:nvSpPr>
          <p:cNvPr id="47108" name="Rectangle 4"/>
          <p:cNvSpPr>
            <a:spLocks noGrp="1" noChangeArrowheads="1"/>
          </p:cNvSpPr>
          <p:nvPr>
            <p:ph type="ctrTitle"/>
          </p:nvPr>
        </p:nvSpPr>
        <p:spPr>
          <a:xfrm>
            <a:off x="3563938" y="-100013"/>
            <a:ext cx="3311525" cy="1700213"/>
          </a:xfrm>
        </p:spPr>
        <p:txBody>
          <a:bodyPr/>
          <a:lstStyle/>
          <a:p>
            <a:r>
              <a:rPr lang="en-AU">
                <a:solidFill>
                  <a:schemeClr val="bg2"/>
                </a:solidFill>
              </a:rPr>
              <a:t>The Tribal Cantons</a:t>
            </a:r>
          </a:p>
        </p:txBody>
      </p:sp>
      <p:sp>
        <p:nvSpPr>
          <p:cNvPr id="47109" name="Text Box 5"/>
          <p:cNvSpPr txBox="1">
            <a:spLocks noChangeArrowheads="1"/>
          </p:cNvSpPr>
          <p:nvPr/>
        </p:nvSpPr>
        <p:spPr bwMode="auto">
          <a:xfrm>
            <a:off x="3976688" y="2843213"/>
            <a:ext cx="2540000" cy="946150"/>
          </a:xfrm>
          <a:prstGeom prst="rect">
            <a:avLst/>
          </a:prstGeom>
          <a:noFill/>
          <a:ln w="9525" algn="ctr">
            <a:noFill/>
            <a:miter lim="800000"/>
            <a:headEnd/>
            <a:tailEnd/>
          </a:ln>
          <a:effectLst/>
        </p:spPr>
        <p:txBody>
          <a:bodyPr>
            <a:spAutoFit/>
          </a:bodyPr>
          <a:lstStyle/>
          <a:p>
            <a:pPr algn="ctr">
              <a:spcBef>
                <a:spcPct val="20000"/>
              </a:spcBef>
              <a:buClr>
                <a:schemeClr val="hlink"/>
              </a:buClr>
              <a:buSzPct val="75000"/>
              <a:buFont typeface="Wingdings" pitchFamily="2" charset="2"/>
              <a:buNone/>
            </a:pPr>
            <a:r>
              <a:rPr lang="en-AU" sz="2800" dirty="0">
                <a:ln>
                  <a:solidFill>
                    <a:schemeClr val="bg1"/>
                  </a:solidFill>
                </a:ln>
                <a:solidFill>
                  <a:srgbClr val="0000FF"/>
                </a:solidFill>
                <a:latin typeface="Impact" pitchFamily="34" charset="0"/>
              </a:rPr>
              <a:t>Resettlement of the 12 Tribes</a:t>
            </a:r>
          </a:p>
        </p:txBody>
      </p:sp>
      <p:sp>
        <p:nvSpPr>
          <p:cNvPr id="47110" name="Text Box 6"/>
          <p:cNvSpPr txBox="1">
            <a:spLocks noChangeArrowheads="1"/>
          </p:cNvSpPr>
          <p:nvPr/>
        </p:nvSpPr>
        <p:spPr bwMode="auto">
          <a:xfrm>
            <a:off x="179388" y="148128"/>
            <a:ext cx="3313112" cy="1190625"/>
          </a:xfrm>
          <a:prstGeom prst="rect">
            <a:avLst/>
          </a:prstGeom>
          <a:noFill/>
          <a:ln w="9525">
            <a:noFill/>
            <a:miter lim="800000"/>
            <a:headEnd/>
            <a:tailEnd/>
          </a:ln>
          <a:effectLst/>
        </p:spPr>
        <p:txBody>
          <a:bodyPr>
            <a:spAutoFit/>
          </a:bodyPr>
          <a:lstStyle/>
          <a:p>
            <a:pPr algn="ctr"/>
            <a:r>
              <a:rPr lang="en-AU" sz="3600" dirty="0">
                <a:solidFill>
                  <a:srgbClr val="FFFF00"/>
                </a:solidFill>
                <a:latin typeface="Impact" pitchFamily="34" charset="0"/>
              </a:rPr>
              <a:t>Inheritance of Abraham’s seed</a:t>
            </a:r>
          </a:p>
        </p:txBody>
      </p:sp>
      <p:sp>
        <p:nvSpPr>
          <p:cNvPr id="8"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00034" y="2630616"/>
            <a:ext cx="8215370" cy="1014408"/>
          </a:xfrm>
        </p:spPr>
        <p:txBody>
          <a:bodyPr/>
          <a:lstStyle/>
          <a:p>
            <a:r>
              <a:rPr lang="en-AU" sz="4800" dirty="0"/>
              <a:t>Next </a:t>
            </a:r>
            <a:r>
              <a:rPr lang="en-AU" sz="4800" dirty="0" smtClean="0"/>
              <a:t>study…God </a:t>
            </a:r>
            <a:r>
              <a:rPr lang="en-AU" sz="4800" dirty="0"/>
              <a:t>willing</a:t>
            </a:r>
          </a:p>
        </p:txBody>
      </p:sp>
      <p:sp>
        <p:nvSpPr>
          <p:cNvPr id="14339" name="Rectangle 3"/>
          <p:cNvSpPr>
            <a:spLocks noChangeArrowheads="1"/>
          </p:cNvSpPr>
          <p:nvPr/>
        </p:nvSpPr>
        <p:spPr bwMode="auto">
          <a:xfrm>
            <a:off x="630380" y="764233"/>
            <a:ext cx="7772400" cy="1944687"/>
          </a:xfrm>
          <a:prstGeom prst="rect">
            <a:avLst/>
          </a:prstGeom>
          <a:noFill/>
          <a:ln w="9525">
            <a:noFill/>
            <a:miter lim="800000"/>
            <a:headEnd/>
            <a:tailEnd/>
          </a:ln>
          <a:effectLst/>
        </p:spPr>
        <p:txBody>
          <a:bodyPr anchor="ctr"/>
          <a:lstStyle/>
          <a:p>
            <a:pPr algn="ctr"/>
            <a:r>
              <a:rPr lang="en-US" sz="7200" b="1" dirty="0" smtClean="0">
                <a:ln>
                  <a:solidFill>
                    <a:schemeClr val="tx1"/>
                  </a:solidFill>
                </a:ln>
                <a:solidFill>
                  <a:srgbClr val="FF00FF"/>
                </a:solidFill>
                <a:effectLst>
                  <a:outerShdw blurRad="38100" dist="38100" dir="2700000" algn="tl">
                    <a:srgbClr val="C0C0C0"/>
                  </a:outerShdw>
                </a:effectLst>
                <a:latin typeface="Monotype Corsiva" pitchFamily="66" charset="0"/>
              </a:rPr>
              <a:t>Blessed with faithful Abraham</a:t>
            </a:r>
            <a:endParaRPr lang="en-AU" sz="7200" b="1" dirty="0">
              <a:ln>
                <a:solidFill>
                  <a:schemeClr val="tx1"/>
                </a:solidFill>
              </a:ln>
              <a:solidFill>
                <a:srgbClr val="FF00FF"/>
              </a:solidFill>
              <a:effectLst>
                <a:outerShdw blurRad="38100" dist="38100" dir="2700000" algn="tl">
                  <a:srgbClr val="C0C0C0"/>
                </a:outerShdw>
              </a:effectLst>
              <a:latin typeface="Monotype Corsiva" pitchFamily="66" charset="0"/>
            </a:endParaRPr>
          </a:p>
        </p:txBody>
      </p:sp>
      <p:sp>
        <p:nvSpPr>
          <p:cNvPr id="14340" name="Text Box 4"/>
          <p:cNvSpPr txBox="1">
            <a:spLocks noChangeArrowheads="1"/>
          </p:cNvSpPr>
          <p:nvPr/>
        </p:nvSpPr>
        <p:spPr bwMode="auto">
          <a:xfrm>
            <a:off x="357158" y="3803556"/>
            <a:ext cx="8429684"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rgbClr val="FFFF00"/>
                </a:solidFill>
              </a:rPr>
              <a:t>Study 3 </a:t>
            </a:r>
            <a:r>
              <a:rPr lang="en-US" sz="4800" b="1" dirty="0" smtClean="0">
                <a:solidFill>
                  <a:srgbClr val="00FF00"/>
                </a:solidFill>
              </a:rPr>
              <a:t>- “A father of many nations have I made thee"</a:t>
            </a:r>
            <a:endParaRPr lang="en-AU" sz="4800" b="1" dirty="0">
              <a:solidFill>
                <a:srgbClr val="00FF00"/>
              </a:solidFill>
            </a:endParaRPr>
          </a:p>
        </p:txBody>
      </p:sp>
      <p:sp>
        <p:nvSpPr>
          <p:cNvPr id="5" name="TextBox 4"/>
          <p:cNvSpPr txBox="1"/>
          <p:nvPr/>
        </p:nvSpPr>
        <p:spPr>
          <a:xfrm>
            <a:off x="-13856" y="6376139"/>
            <a:ext cx="5305935" cy="523220"/>
          </a:xfrm>
          <a:prstGeom prst="rect">
            <a:avLst/>
          </a:prstGeom>
          <a:noFill/>
        </p:spPr>
        <p:txBody>
          <a:bodyPr wrap="square" rtlCol="0">
            <a:spAutoFit/>
          </a:bodyPr>
          <a:lstStyle/>
          <a:p>
            <a:r>
              <a:rPr lang="en-AU" sz="2800" b="1" dirty="0" smtClean="0">
                <a:solidFill>
                  <a:srgbClr val="FFCC66"/>
                </a:solidFill>
                <a:latin typeface="Monotype Corsiva" pitchFamily="66" charset="0"/>
              </a:rPr>
              <a:t>Blessed with faithful Abraham</a:t>
            </a:r>
            <a:endParaRPr lang="en-US" sz="2800" b="1" dirty="0">
              <a:solidFill>
                <a:srgbClr val="FFCC66"/>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908720"/>
          </a:xfrm>
        </p:spPr>
        <p:txBody>
          <a:bodyPr/>
          <a:lstStyle/>
          <a:p>
            <a:pPr eaLnBrk="1" hangingPunct="1">
              <a:defRPr/>
            </a:pPr>
            <a:r>
              <a:rPr lang="en-AU" sz="4400" dirty="0" smtClean="0"/>
              <a:t>…</a:t>
            </a:r>
            <a:endParaRPr lang="en-AU" sz="4400" dirty="0" smtClean="0">
              <a:solidFill>
                <a:srgbClr val="FF0000"/>
              </a:solidFill>
            </a:endParaRPr>
          </a:p>
        </p:txBody>
      </p:sp>
      <p:sp>
        <p:nvSpPr>
          <p:cNvPr id="78851" name="Rectangle 3"/>
          <p:cNvSpPr>
            <a:spLocks noGrp="1" noChangeArrowheads="1"/>
          </p:cNvSpPr>
          <p:nvPr>
            <p:ph type="subTitle" idx="1"/>
          </p:nvPr>
        </p:nvSpPr>
        <p:spPr>
          <a:xfrm>
            <a:off x="250825" y="908050"/>
            <a:ext cx="8713788" cy="5400675"/>
          </a:xfrm>
        </p:spPr>
        <p:txBody>
          <a:bodyPr/>
          <a:lstStyle/>
          <a:p>
            <a:pPr marL="533400" indent="-533400" eaLnBrk="1" hangingPunct="1">
              <a:lnSpc>
                <a:spcPct val="95000"/>
              </a:lnSpc>
            </a:pPr>
            <a:r>
              <a:rPr lang="en-AU" dirty="0" smtClean="0"/>
              <a:t>...</a:t>
            </a:r>
          </a:p>
        </p:txBody>
      </p:sp>
      <p:sp>
        <p:nvSpPr>
          <p:cNvPr id="6" name="Rectangle 5"/>
          <p:cNvSpPr>
            <a:spLocks noGrp="1" noChangeArrowheads="1"/>
          </p:cNvSpPr>
          <p:nvPr>
            <p:ph type="ftr" sz="quarter" idx="10"/>
          </p:nvPr>
        </p:nvSpPr>
        <p:spPr>
          <a:xfrm>
            <a:off x="0" y="6425626"/>
            <a:ext cx="4695825" cy="404664"/>
          </a:xfrm>
          <a:noFill/>
        </p:spPr>
        <p:txBody>
          <a:bodyPr/>
          <a:lstStyle/>
          <a:p>
            <a:r>
              <a:rPr lang="en-AU" dirty="0"/>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122238"/>
            <a:ext cx="9144000" cy="1219200"/>
          </a:xfrm>
        </p:spPr>
        <p:txBody>
          <a:bodyPr/>
          <a:lstStyle/>
          <a:p>
            <a:r>
              <a:rPr lang="en-AU" dirty="0"/>
              <a:t>Abraham’s </a:t>
            </a:r>
            <a:r>
              <a:rPr lang="en-AU" dirty="0" smtClean="0"/>
              <a:t>oath </a:t>
            </a:r>
            <a:r>
              <a:rPr lang="en-AU" dirty="0"/>
              <a:t>in the presence of Melchizedek </a:t>
            </a:r>
            <a:endParaRPr lang="en-AU" dirty="0">
              <a:solidFill>
                <a:srgbClr val="FF0000"/>
              </a:solidFill>
            </a:endParaRPr>
          </a:p>
        </p:txBody>
      </p:sp>
      <p:sp>
        <p:nvSpPr>
          <p:cNvPr id="46083" name="Rectangle 3"/>
          <p:cNvSpPr>
            <a:spLocks noGrp="1" noChangeArrowheads="1"/>
          </p:cNvSpPr>
          <p:nvPr>
            <p:ph type="subTitle" idx="1"/>
          </p:nvPr>
        </p:nvSpPr>
        <p:spPr>
          <a:xfrm>
            <a:off x="179388" y="1268413"/>
            <a:ext cx="8785225" cy="5473700"/>
          </a:xfrm>
        </p:spPr>
        <p:txBody>
          <a:bodyPr/>
          <a:lstStyle/>
          <a:p>
            <a:pPr marL="0" indent="0" algn="just">
              <a:buFont typeface="Wingdings" pitchFamily="2" charset="2"/>
              <a:buNone/>
            </a:pPr>
            <a:r>
              <a:rPr lang="en-AU" dirty="0">
                <a:latin typeface="Bookman Old Style" pitchFamily="18" charset="0"/>
              </a:rPr>
              <a:t>It is clear from Abraham’s words that in the worship of God in company with Melchizedek Abraham had made a solemn dedication of service to God. Some intimate words had passed between priest and worshipper, and some great resolve registered. The meeting had set Abraham’s course and had given him the moral earnestness to follow it, though it meant refusing the overtures of the King of Sodom and offering a repulse to him that could make him an embittered enemy.</a:t>
            </a:r>
          </a:p>
          <a:p>
            <a:pPr marL="0" indent="0" algn="r">
              <a:buFont typeface="Wingdings" pitchFamily="2" charset="2"/>
              <a:buNone/>
            </a:pPr>
            <a:r>
              <a:rPr lang="en-AU" sz="2400" dirty="0">
                <a:ln>
                  <a:solidFill>
                    <a:schemeClr val="tx1"/>
                  </a:solidFill>
                </a:ln>
                <a:solidFill>
                  <a:srgbClr val="FF0066"/>
                </a:solidFill>
              </a:rPr>
              <a:t>Bro. John Carter – The Letter to the Hebrews</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122238"/>
            <a:ext cx="9144000" cy="765175"/>
          </a:xfrm>
        </p:spPr>
        <p:txBody>
          <a:bodyPr/>
          <a:lstStyle/>
          <a:p>
            <a:r>
              <a:rPr lang="en-AU" sz="4400" dirty="0"/>
              <a:t>The 4</a:t>
            </a:r>
            <a:r>
              <a:rPr lang="en-AU" sz="4400" baseline="30000" dirty="0"/>
              <a:t>th</a:t>
            </a:r>
            <a:r>
              <a:rPr lang="en-AU" sz="4400" dirty="0"/>
              <a:t> Promise – </a:t>
            </a:r>
            <a:r>
              <a:rPr lang="en-AU" sz="4400" dirty="0">
                <a:ln w="19050">
                  <a:solidFill>
                    <a:schemeClr val="tx1"/>
                  </a:solidFill>
                </a:ln>
                <a:solidFill>
                  <a:srgbClr val="FF0000"/>
                </a:solidFill>
                <a:effectLst/>
              </a:rPr>
              <a:t>Gen. 15</a:t>
            </a:r>
          </a:p>
        </p:txBody>
      </p:sp>
      <p:sp>
        <p:nvSpPr>
          <p:cNvPr id="11267" name="Rectangle 3"/>
          <p:cNvSpPr>
            <a:spLocks noGrp="1" noChangeArrowheads="1"/>
          </p:cNvSpPr>
          <p:nvPr>
            <p:ph type="subTitle" idx="1"/>
          </p:nvPr>
        </p:nvSpPr>
        <p:spPr>
          <a:xfrm>
            <a:off x="179388" y="813678"/>
            <a:ext cx="8785225" cy="5639658"/>
          </a:xfrm>
        </p:spPr>
        <p:txBody>
          <a:bodyPr/>
          <a:lstStyle/>
          <a:p>
            <a:pPr marL="622300" indent="-622300">
              <a:spcBef>
                <a:spcPts val="400"/>
              </a:spcBef>
            </a:pPr>
            <a:r>
              <a:rPr lang="en-AU" sz="3200" dirty="0"/>
              <a:t>Four is the scriptural number of </a:t>
            </a:r>
            <a:r>
              <a:rPr lang="en-AU" sz="3200" dirty="0">
                <a:ln>
                  <a:solidFill>
                    <a:schemeClr val="tx1"/>
                  </a:solidFill>
                </a:ln>
                <a:solidFill>
                  <a:srgbClr val="00FFFF"/>
                </a:solidFill>
              </a:rPr>
              <a:t>righteousness</a:t>
            </a:r>
            <a:r>
              <a:rPr lang="en-AU" sz="3200" dirty="0">
                <a:ln>
                  <a:solidFill>
                    <a:schemeClr val="tx1"/>
                  </a:solidFill>
                </a:ln>
              </a:rPr>
              <a:t> </a:t>
            </a:r>
            <a:r>
              <a:rPr lang="en-AU" sz="3200" dirty="0"/>
              <a:t>- The subject of </a:t>
            </a:r>
            <a:r>
              <a:rPr lang="en-AU" sz="3200" dirty="0">
                <a:ln w="19050">
                  <a:solidFill>
                    <a:schemeClr val="tx1"/>
                  </a:solidFill>
                </a:ln>
                <a:solidFill>
                  <a:srgbClr val="FF0000"/>
                </a:solidFill>
              </a:rPr>
              <a:t>Gen.15</a:t>
            </a:r>
            <a:r>
              <a:rPr lang="en-AU" sz="3200" dirty="0"/>
              <a:t> is justification (being</a:t>
            </a:r>
            <a:r>
              <a:rPr lang="en-AU" sz="3200" dirty="0">
                <a:solidFill>
                  <a:srgbClr val="00FFFF"/>
                </a:solidFill>
              </a:rPr>
              <a:t> </a:t>
            </a:r>
            <a:r>
              <a:rPr lang="en-AU" sz="3200" dirty="0">
                <a:ln>
                  <a:solidFill>
                    <a:schemeClr val="tx1"/>
                  </a:solidFill>
                </a:ln>
                <a:solidFill>
                  <a:srgbClr val="00FFFF"/>
                </a:solidFill>
              </a:rPr>
              <a:t>imputed righteous</a:t>
            </a:r>
            <a:r>
              <a:rPr lang="en-AU" sz="3200" dirty="0"/>
              <a:t>) by faith.</a:t>
            </a:r>
          </a:p>
          <a:p>
            <a:pPr marL="622300" indent="-622300">
              <a:spcBef>
                <a:spcPts val="400"/>
              </a:spcBef>
            </a:pPr>
            <a:r>
              <a:rPr lang="en-AU" sz="3200" dirty="0">
                <a:ln w="19050">
                  <a:solidFill>
                    <a:schemeClr val="tx1"/>
                  </a:solidFill>
                </a:ln>
                <a:solidFill>
                  <a:srgbClr val="FF0000"/>
                </a:solidFill>
              </a:rPr>
              <a:t>Romans 4</a:t>
            </a:r>
            <a:r>
              <a:rPr lang="en-AU" sz="3200" dirty="0"/>
              <a:t> is Paul’s exposition of the subject. “Righteousness” occurs 8 times (2x4) in </a:t>
            </a:r>
            <a:r>
              <a:rPr lang="en-AU" sz="3200" dirty="0">
                <a:ln w="19050">
                  <a:solidFill>
                    <a:schemeClr val="tx1"/>
                  </a:solidFill>
                </a:ln>
                <a:solidFill>
                  <a:srgbClr val="FF0000"/>
                </a:solidFill>
              </a:rPr>
              <a:t>Rom. 4</a:t>
            </a:r>
            <a:r>
              <a:rPr lang="en-AU" sz="3200" dirty="0"/>
              <a:t>; 36 times (9x4) in the book of Romans.</a:t>
            </a:r>
          </a:p>
          <a:p>
            <a:pPr marL="622300" indent="-622300">
              <a:spcBef>
                <a:spcPts val="400"/>
              </a:spcBef>
            </a:pPr>
            <a:r>
              <a:rPr lang="en-AU" sz="3200" dirty="0"/>
              <a:t>The O.T. word </a:t>
            </a:r>
            <a:r>
              <a:rPr lang="en-AU" sz="3200" dirty="0">
                <a:ln>
                  <a:solidFill>
                    <a:schemeClr val="tx1"/>
                  </a:solidFill>
                </a:ln>
                <a:solidFill>
                  <a:srgbClr val="00FFFF"/>
                </a:solidFill>
              </a:rPr>
              <a:t>“righteousness”</a:t>
            </a:r>
            <a:r>
              <a:rPr lang="en-AU" sz="3200" dirty="0">
                <a:ln>
                  <a:solidFill>
                    <a:schemeClr val="tx1"/>
                  </a:solidFill>
                </a:ln>
              </a:rPr>
              <a:t> </a:t>
            </a:r>
            <a:r>
              <a:rPr lang="en-AU" sz="3200" dirty="0"/>
              <a:t>- </a:t>
            </a:r>
            <a:r>
              <a:rPr lang="en-AU" sz="3200" i="1" dirty="0" err="1"/>
              <a:t>tsedaqah</a:t>
            </a:r>
            <a:r>
              <a:rPr lang="en-AU" sz="3200" dirty="0"/>
              <a:t> occurs 156 times (39x4) in the singular.</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42875"/>
            <a:ext cx="9144000" cy="765175"/>
          </a:xfrm>
        </p:spPr>
        <p:txBody>
          <a:bodyPr/>
          <a:lstStyle/>
          <a:p>
            <a:r>
              <a:rPr lang="en-AU" sz="4400" dirty="0"/>
              <a:t>The 4</a:t>
            </a:r>
            <a:r>
              <a:rPr lang="en-AU" sz="4400" baseline="30000" dirty="0"/>
              <a:t>th</a:t>
            </a:r>
            <a:r>
              <a:rPr lang="en-AU" sz="4400" dirty="0"/>
              <a:t> Promise – </a:t>
            </a:r>
            <a:r>
              <a:rPr lang="en-AU" sz="4400" dirty="0">
                <a:ln w="19050">
                  <a:solidFill>
                    <a:schemeClr val="tx1"/>
                  </a:solidFill>
                </a:ln>
                <a:solidFill>
                  <a:srgbClr val="FF0000"/>
                </a:solidFill>
                <a:effectLst/>
              </a:rPr>
              <a:t>Gen. 15</a:t>
            </a:r>
          </a:p>
        </p:txBody>
      </p:sp>
      <p:sp>
        <p:nvSpPr>
          <p:cNvPr id="12291" name="Rectangle 3"/>
          <p:cNvSpPr>
            <a:spLocks noGrp="1" noChangeArrowheads="1"/>
          </p:cNvSpPr>
          <p:nvPr>
            <p:ph type="subTitle" idx="1"/>
          </p:nvPr>
        </p:nvSpPr>
        <p:spPr>
          <a:xfrm>
            <a:off x="179388" y="874862"/>
            <a:ext cx="8785225" cy="5554662"/>
          </a:xfrm>
        </p:spPr>
        <p:txBody>
          <a:bodyPr/>
          <a:lstStyle/>
          <a:p>
            <a:pPr marL="533400" indent="-533400">
              <a:lnSpc>
                <a:spcPct val="95000"/>
              </a:lnSpc>
              <a:spcBef>
                <a:spcPts val="0"/>
              </a:spcBef>
              <a:spcAft>
                <a:spcPts val="600"/>
              </a:spcAft>
            </a:pPr>
            <a:r>
              <a:rPr lang="en-AU" sz="3200" dirty="0"/>
              <a:t>The 4</a:t>
            </a:r>
            <a:r>
              <a:rPr lang="en-AU" sz="3200" baseline="30000" dirty="0"/>
              <a:t>th</a:t>
            </a:r>
            <a:r>
              <a:rPr lang="en-AU" sz="3200" dirty="0"/>
              <a:t> promise has </a:t>
            </a:r>
            <a:r>
              <a:rPr lang="en-AU" sz="3200" dirty="0">
                <a:solidFill>
                  <a:srgbClr val="00FF00"/>
                </a:solidFill>
              </a:rPr>
              <a:t>three</a:t>
            </a:r>
            <a:r>
              <a:rPr lang="en-AU" sz="3200" dirty="0"/>
              <a:t> </a:t>
            </a:r>
            <a:r>
              <a:rPr lang="en-AU" sz="3200" dirty="0" smtClean="0"/>
              <a:t>parts/elements.</a:t>
            </a:r>
            <a:endParaRPr lang="en-AU" sz="3200" dirty="0"/>
          </a:p>
          <a:p>
            <a:pPr marL="533400" indent="-533400">
              <a:lnSpc>
                <a:spcPct val="95000"/>
              </a:lnSpc>
              <a:spcBef>
                <a:spcPts val="0"/>
              </a:spcBef>
              <a:spcAft>
                <a:spcPts val="600"/>
              </a:spcAft>
            </a:pPr>
            <a:r>
              <a:rPr lang="en-AU" sz="3200" dirty="0">
                <a:ln w="19050">
                  <a:solidFill>
                    <a:schemeClr val="tx1"/>
                  </a:solidFill>
                </a:ln>
                <a:solidFill>
                  <a:srgbClr val="FF0000"/>
                </a:solidFill>
              </a:rPr>
              <a:t>Vv.1-5</a:t>
            </a:r>
            <a:r>
              <a:rPr lang="en-AU" sz="3200" dirty="0"/>
              <a:t> - Yahweh a </a:t>
            </a:r>
            <a:r>
              <a:rPr lang="en-AU" sz="3200" dirty="0">
                <a:solidFill>
                  <a:srgbClr val="00FF00"/>
                </a:solidFill>
              </a:rPr>
              <a:t>“shield”</a:t>
            </a:r>
            <a:r>
              <a:rPr lang="en-AU" sz="3200" dirty="0"/>
              <a:t> - Promise of protection for his seed; and </a:t>
            </a:r>
            <a:r>
              <a:rPr lang="en-AU" sz="3200" dirty="0">
                <a:solidFill>
                  <a:srgbClr val="FFFF00"/>
                </a:solidFill>
              </a:rPr>
              <a:t>“great reward”</a:t>
            </a:r>
            <a:r>
              <a:rPr lang="en-AU" sz="3200" dirty="0"/>
              <a:t> - </a:t>
            </a:r>
            <a:r>
              <a:rPr lang="en-AU" sz="3200" dirty="0">
                <a:ln>
                  <a:solidFill>
                    <a:schemeClr val="tx1"/>
                  </a:solidFill>
                </a:ln>
                <a:solidFill>
                  <a:srgbClr val="00FFFF"/>
                </a:solidFill>
              </a:rPr>
              <a:t>Promise of an heir, a multitudinous seed </a:t>
            </a:r>
            <a:r>
              <a:rPr lang="en-AU" sz="3200" dirty="0"/>
              <a:t>and redemption.</a:t>
            </a:r>
          </a:p>
          <a:p>
            <a:pPr marL="533400" indent="-533400">
              <a:lnSpc>
                <a:spcPct val="95000"/>
              </a:lnSpc>
              <a:spcBef>
                <a:spcPts val="0"/>
              </a:spcBef>
              <a:spcAft>
                <a:spcPts val="600"/>
              </a:spcAft>
            </a:pPr>
            <a:r>
              <a:rPr lang="en-AU" sz="3200" dirty="0">
                <a:ln w="19050">
                  <a:solidFill>
                    <a:schemeClr val="tx1"/>
                  </a:solidFill>
                </a:ln>
                <a:solidFill>
                  <a:srgbClr val="FF0000"/>
                </a:solidFill>
              </a:rPr>
              <a:t>Vv.13-16 </a:t>
            </a:r>
            <a:r>
              <a:rPr lang="en-AU" sz="3200" dirty="0"/>
              <a:t>– (</a:t>
            </a:r>
            <a:r>
              <a:rPr lang="en-AU" sz="3200" dirty="0">
                <a:solidFill>
                  <a:srgbClr val="00FF00"/>
                </a:solidFill>
              </a:rPr>
              <a:t>Shield</a:t>
            </a:r>
            <a:r>
              <a:rPr lang="en-AU" sz="3200" dirty="0"/>
              <a:t>) The position of Abram and his natural seed in relation to the Land of Promise – Israel redeemed.</a:t>
            </a:r>
          </a:p>
          <a:p>
            <a:pPr marL="533400" indent="-533400">
              <a:lnSpc>
                <a:spcPct val="95000"/>
              </a:lnSpc>
              <a:spcBef>
                <a:spcPts val="0"/>
              </a:spcBef>
              <a:spcAft>
                <a:spcPts val="600"/>
              </a:spcAft>
            </a:pPr>
            <a:r>
              <a:rPr lang="en-AU" sz="3200" dirty="0">
                <a:ln w="19050">
                  <a:solidFill>
                    <a:schemeClr val="tx1"/>
                  </a:solidFill>
                </a:ln>
                <a:solidFill>
                  <a:srgbClr val="FF0000"/>
                </a:solidFill>
              </a:rPr>
              <a:t>Vv.18-21 </a:t>
            </a:r>
            <a:r>
              <a:rPr lang="en-AU" sz="3200" dirty="0"/>
              <a:t>– </a:t>
            </a:r>
            <a:r>
              <a:rPr lang="en-AU" sz="3200" dirty="0" smtClean="0"/>
              <a:t>(</a:t>
            </a:r>
            <a:r>
              <a:rPr lang="en-AU" sz="3200" dirty="0" smtClean="0">
                <a:solidFill>
                  <a:srgbClr val="FFFF00"/>
                </a:solidFill>
              </a:rPr>
              <a:t>Great </a:t>
            </a:r>
            <a:r>
              <a:rPr lang="en-AU" sz="3200" dirty="0">
                <a:solidFill>
                  <a:srgbClr val="FFFF00"/>
                </a:solidFill>
              </a:rPr>
              <a:t>reward</a:t>
            </a:r>
            <a:r>
              <a:rPr lang="en-AU" sz="3200" dirty="0"/>
              <a:t>) The certainty of Abram’s seed/heir Christ (incorporating the saints) inheriting the Land for ever.</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AU"/>
              <a:t>Abraham</a:t>
            </a:r>
          </a:p>
        </p:txBody>
      </p:sp>
      <p:sp>
        <p:nvSpPr>
          <p:cNvPr id="36866" name="Rectangle 2"/>
          <p:cNvSpPr>
            <a:spLocks noGrp="1" noChangeArrowheads="1"/>
          </p:cNvSpPr>
          <p:nvPr>
            <p:ph type="ctrTitle"/>
          </p:nvPr>
        </p:nvSpPr>
        <p:spPr>
          <a:xfrm>
            <a:off x="0" y="122238"/>
            <a:ext cx="9144000" cy="765175"/>
          </a:xfrm>
        </p:spPr>
        <p:txBody>
          <a:bodyPr/>
          <a:lstStyle/>
          <a:p>
            <a:r>
              <a:rPr lang="en-AU"/>
              <a:t>… - </a:t>
            </a:r>
            <a:r>
              <a:rPr lang="en-AU">
                <a:solidFill>
                  <a:srgbClr val="FF0000"/>
                </a:solidFill>
              </a:rPr>
              <a:t>…</a:t>
            </a:r>
          </a:p>
        </p:txBody>
      </p:sp>
      <p:sp>
        <p:nvSpPr>
          <p:cNvPr id="36867" name="Rectangle 3"/>
          <p:cNvSpPr>
            <a:spLocks noGrp="1" noChangeArrowheads="1"/>
          </p:cNvSpPr>
          <p:nvPr>
            <p:ph type="subTitle" idx="1"/>
          </p:nvPr>
        </p:nvSpPr>
        <p:spPr>
          <a:xfrm>
            <a:off x="179388" y="869950"/>
            <a:ext cx="8785225" cy="5616575"/>
          </a:xfrm>
        </p:spPr>
        <p:txBody>
          <a:bodyPr/>
          <a:lstStyle/>
          <a:p>
            <a:pPr marL="533400" indent="-533400">
              <a:spcBef>
                <a:spcPct val="0"/>
              </a:spcBef>
              <a:spcAft>
                <a:spcPct val="5000"/>
              </a:spcAft>
            </a:pPr>
            <a:r>
              <a:rPr lang="en-AU" sz="3200"/>
              <a:t>…..</a:t>
            </a:r>
          </a:p>
        </p:txBody>
      </p:sp>
      <p:pic>
        <p:nvPicPr>
          <p:cNvPr id="36868" name="Picture 4" descr="Glory of the heaven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9" name="Text Box 5"/>
          <p:cNvSpPr txBox="1">
            <a:spLocks noChangeArrowheads="1"/>
          </p:cNvSpPr>
          <p:nvPr/>
        </p:nvSpPr>
        <p:spPr bwMode="auto">
          <a:xfrm>
            <a:off x="1042988" y="1052513"/>
            <a:ext cx="7058025" cy="4664075"/>
          </a:xfrm>
          <a:prstGeom prst="rect">
            <a:avLst/>
          </a:prstGeom>
          <a:noFill/>
          <a:ln w="9525">
            <a:noFill/>
            <a:miter lim="800000"/>
            <a:headEnd/>
            <a:tailEnd/>
          </a:ln>
          <a:effectLst/>
        </p:spPr>
        <p:txBody>
          <a:bodyPr>
            <a:spAutoFit/>
          </a:bodyPr>
          <a:lstStyle/>
          <a:p>
            <a:pPr algn="ctr">
              <a:spcBef>
                <a:spcPct val="50000"/>
              </a:spcBef>
            </a:pPr>
            <a:r>
              <a:rPr lang="en-AU" sz="6000" b="1" dirty="0">
                <a:ln>
                  <a:solidFill>
                    <a:schemeClr val="bg1"/>
                  </a:solidFill>
                </a:ln>
                <a:solidFill>
                  <a:srgbClr val="FF0066"/>
                </a:solidFill>
                <a:latin typeface="Monotype Corsiva" pitchFamily="66" charset="0"/>
              </a:rPr>
              <a:t>Look now toward heaven, and tell the stars, if thou be able to number them: and he said unto him, So shall thy seed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3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80673"/>
            <a:ext cx="9144000" cy="765175"/>
          </a:xfrm>
        </p:spPr>
        <p:txBody>
          <a:bodyPr/>
          <a:lstStyle/>
          <a:p>
            <a:r>
              <a:rPr lang="en-AU" dirty="0"/>
              <a:t>Faith counted for righteousness</a:t>
            </a:r>
            <a:endParaRPr lang="en-AU" dirty="0">
              <a:solidFill>
                <a:srgbClr val="FF0000"/>
              </a:solidFill>
            </a:endParaRPr>
          </a:p>
        </p:txBody>
      </p:sp>
      <p:sp>
        <p:nvSpPr>
          <p:cNvPr id="37891" name="Rectangle 3"/>
          <p:cNvSpPr>
            <a:spLocks noGrp="1" noChangeArrowheads="1"/>
          </p:cNvSpPr>
          <p:nvPr>
            <p:ph type="subTitle" idx="1"/>
          </p:nvPr>
        </p:nvSpPr>
        <p:spPr>
          <a:xfrm>
            <a:off x="179388" y="828385"/>
            <a:ext cx="8785225" cy="5616575"/>
          </a:xfrm>
        </p:spPr>
        <p:txBody>
          <a:bodyPr/>
          <a:lstStyle/>
          <a:p>
            <a:pPr marL="533400" indent="-533400">
              <a:spcBef>
                <a:spcPct val="0"/>
              </a:spcBef>
              <a:spcAft>
                <a:spcPct val="5000"/>
              </a:spcAft>
            </a:pPr>
            <a:r>
              <a:rPr lang="en-AU" sz="3200" dirty="0">
                <a:ln w="19050">
                  <a:solidFill>
                    <a:schemeClr val="tx1"/>
                  </a:solidFill>
                </a:ln>
                <a:solidFill>
                  <a:srgbClr val="FF0000"/>
                </a:solidFill>
              </a:rPr>
              <a:t>Gen. 15:6</a:t>
            </a:r>
            <a:r>
              <a:rPr lang="en-AU" sz="3200" dirty="0">
                <a:ln w="19050">
                  <a:solidFill>
                    <a:schemeClr val="tx1"/>
                  </a:solidFill>
                </a:ln>
              </a:rPr>
              <a:t> </a:t>
            </a:r>
            <a:r>
              <a:rPr lang="en-AU" sz="3200" dirty="0"/>
              <a:t>is </a:t>
            </a:r>
            <a:r>
              <a:rPr lang="en-AU" sz="3200" dirty="0" smtClean="0"/>
              <a:t>cited in </a:t>
            </a:r>
            <a:r>
              <a:rPr lang="en-AU" sz="3200" dirty="0">
                <a:ln w="19050">
                  <a:solidFill>
                    <a:schemeClr val="tx1"/>
                  </a:solidFill>
                </a:ln>
                <a:solidFill>
                  <a:srgbClr val="FF0000"/>
                </a:solidFill>
              </a:rPr>
              <a:t>Romans 4:18</a:t>
            </a:r>
            <a:r>
              <a:rPr lang="en-AU" sz="3200" dirty="0"/>
              <a:t>.</a:t>
            </a:r>
          </a:p>
          <a:p>
            <a:pPr marL="533400" indent="-533400">
              <a:spcBef>
                <a:spcPct val="0"/>
              </a:spcBef>
              <a:spcAft>
                <a:spcPct val="5000"/>
              </a:spcAft>
            </a:pPr>
            <a:r>
              <a:rPr lang="en-AU" sz="3200" dirty="0">
                <a:solidFill>
                  <a:srgbClr val="00FF00"/>
                </a:solidFill>
              </a:rPr>
              <a:t>“counted”</a:t>
            </a:r>
            <a:r>
              <a:rPr lang="en-AU" sz="3200" dirty="0"/>
              <a:t> – </a:t>
            </a:r>
            <a:r>
              <a:rPr lang="en-AU" sz="3200" i="1" dirty="0" err="1"/>
              <a:t>chashab</a:t>
            </a:r>
            <a:r>
              <a:rPr lang="en-AU" sz="3200" dirty="0"/>
              <a:t> – to think, regard, compute. The </a:t>
            </a:r>
            <a:r>
              <a:rPr lang="en-AU" sz="3200" dirty="0">
                <a:ln>
                  <a:solidFill>
                    <a:schemeClr val="tx1"/>
                  </a:solidFill>
                </a:ln>
                <a:solidFill>
                  <a:srgbClr val="FFC000"/>
                </a:solidFill>
              </a:rPr>
              <a:t>Greek equivalent </a:t>
            </a:r>
            <a:r>
              <a:rPr lang="en-AU" sz="3200" dirty="0"/>
              <a:t>is </a:t>
            </a:r>
            <a:r>
              <a:rPr lang="en-AU" sz="3200" i="1" dirty="0" err="1"/>
              <a:t>logizomai</a:t>
            </a:r>
            <a:r>
              <a:rPr lang="en-AU" sz="3200" dirty="0"/>
              <a:t> - to reckon, count, compute, calculate, count over; hence metaphorically to pass to one’s account, to impute. </a:t>
            </a:r>
            <a:r>
              <a:rPr lang="en-AU" sz="3200" dirty="0">
                <a:solidFill>
                  <a:srgbClr val="FFFF00"/>
                </a:solidFill>
              </a:rPr>
              <a:t>Occurs 19 times in Romans </a:t>
            </a:r>
            <a:r>
              <a:rPr lang="en-AU" sz="3200" dirty="0"/>
              <a:t>and variously translated, “</a:t>
            </a:r>
            <a:r>
              <a:rPr lang="en-AU" sz="3200" dirty="0" err="1"/>
              <a:t>thinkest</a:t>
            </a:r>
            <a:r>
              <a:rPr lang="en-AU" sz="3200" dirty="0"/>
              <a:t>”, “counted”, “conclude”, “reckoned”, “</a:t>
            </a:r>
            <a:r>
              <a:rPr lang="en-AU" sz="3200" dirty="0" err="1"/>
              <a:t>imputeth</a:t>
            </a:r>
            <a:r>
              <a:rPr lang="en-AU" sz="3200" dirty="0"/>
              <a:t>”, “impute/d”, “accounted”, “</a:t>
            </a:r>
            <a:r>
              <a:rPr lang="en-AU" sz="3200" dirty="0" err="1"/>
              <a:t>esteemeth</a:t>
            </a:r>
            <a:r>
              <a:rPr lang="en-AU" sz="3200" dirty="0"/>
              <a:t>”.</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0" y="190500"/>
            <a:ext cx="9144000" cy="765175"/>
          </a:xfrm>
        </p:spPr>
        <p:txBody>
          <a:bodyPr/>
          <a:lstStyle/>
          <a:p>
            <a:r>
              <a:rPr lang="en-AU" sz="4400" dirty="0"/>
              <a:t>The Atonement – </a:t>
            </a:r>
            <a:r>
              <a:rPr lang="en-AU" sz="4400" dirty="0">
                <a:ln w="19050">
                  <a:solidFill>
                    <a:schemeClr val="tx1"/>
                  </a:solidFill>
                </a:ln>
                <a:solidFill>
                  <a:srgbClr val="FF0000"/>
                </a:solidFill>
                <a:effectLst/>
              </a:rPr>
              <a:t>Gen. 15:7</a:t>
            </a:r>
          </a:p>
        </p:txBody>
      </p:sp>
      <p:sp>
        <p:nvSpPr>
          <p:cNvPr id="38915" name="Rectangle 3"/>
          <p:cNvSpPr>
            <a:spLocks noGrp="1" noChangeArrowheads="1"/>
          </p:cNvSpPr>
          <p:nvPr>
            <p:ph type="subTitle" idx="1"/>
          </p:nvPr>
        </p:nvSpPr>
        <p:spPr>
          <a:xfrm>
            <a:off x="179388" y="981075"/>
            <a:ext cx="8785225" cy="5616575"/>
          </a:xfrm>
        </p:spPr>
        <p:txBody>
          <a:bodyPr/>
          <a:lstStyle/>
          <a:p>
            <a:pPr marL="533400" indent="-533400">
              <a:spcBef>
                <a:spcPct val="0"/>
              </a:spcBef>
              <a:spcAft>
                <a:spcPct val="25000"/>
              </a:spcAft>
            </a:pPr>
            <a:r>
              <a:rPr lang="en-AU" sz="3200" dirty="0">
                <a:solidFill>
                  <a:srgbClr val="00FF00"/>
                </a:solidFill>
                <a:latin typeface="Bookman Old Style" pitchFamily="18" charset="0"/>
              </a:rPr>
              <a:t>“I am Yahweh that brought…”</a:t>
            </a:r>
          </a:p>
          <a:p>
            <a:pPr marL="533400" indent="-533400">
              <a:spcBef>
                <a:spcPct val="0"/>
              </a:spcBef>
              <a:spcAft>
                <a:spcPct val="25000"/>
              </a:spcAft>
            </a:pPr>
            <a:r>
              <a:rPr lang="en-AU" sz="3200" dirty="0"/>
              <a:t>The 10 commandments (words) are introduced - </a:t>
            </a:r>
            <a:r>
              <a:rPr lang="en-AU" sz="3200" dirty="0">
                <a:ln w="19050">
                  <a:solidFill>
                    <a:schemeClr val="tx1"/>
                  </a:solidFill>
                </a:ln>
                <a:solidFill>
                  <a:srgbClr val="FF0000"/>
                </a:solidFill>
              </a:rPr>
              <a:t>Ex. 20:2</a:t>
            </a:r>
            <a:r>
              <a:rPr lang="en-AU" sz="3200" dirty="0">
                <a:ln w="19050">
                  <a:solidFill>
                    <a:schemeClr val="tx1"/>
                  </a:solidFill>
                </a:ln>
              </a:rPr>
              <a:t> </a:t>
            </a:r>
            <a:r>
              <a:rPr lang="en-AU" sz="3200" dirty="0"/>
              <a:t>– </a:t>
            </a:r>
            <a:r>
              <a:rPr lang="en-AU" sz="3200" dirty="0">
                <a:latin typeface="Bookman Old Style" pitchFamily="18" charset="0"/>
              </a:rPr>
              <a:t>“</a:t>
            </a:r>
            <a:r>
              <a:rPr lang="en-AU" sz="3200" dirty="0">
                <a:solidFill>
                  <a:srgbClr val="00FF00"/>
                </a:solidFill>
                <a:latin typeface="Bookman Old Style" pitchFamily="18" charset="0"/>
              </a:rPr>
              <a:t>I am Yahweh the God, which have brought thee out of the land of Egypt, out of the house of bondage</a:t>
            </a:r>
            <a:r>
              <a:rPr lang="en-AU" sz="3200" dirty="0">
                <a:latin typeface="Bookman Old Style" pitchFamily="18" charset="0"/>
              </a:rPr>
              <a:t>.”</a:t>
            </a:r>
            <a:r>
              <a:rPr lang="en-AU" sz="3200" dirty="0"/>
              <a:t> The fulfilment of </a:t>
            </a:r>
            <a:r>
              <a:rPr lang="en-AU" sz="3200" dirty="0">
                <a:ln w="19050">
                  <a:solidFill>
                    <a:schemeClr val="tx1"/>
                  </a:solidFill>
                </a:ln>
                <a:solidFill>
                  <a:srgbClr val="FF0000"/>
                </a:solidFill>
              </a:rPr>
              <a:t>Gen. 15:13-16</a:t>
            </a:r>
            <a:r>
              <a:rPr lang="en-AU" sz="3200" dirty="0"/>
              <a:t>.</a:t>
            </a:r>
          </a:p>
          <a:p>
            <a:pPr marL="533400" indent="-533400">
              <a:spcBef>
                <a:spcPct val="0"/>
              </a:spcBef>
              <a:spcAft>
                <a:spcPct val="25000"/>
              </a:spcAft>
            </a:pPr>
            <a:r>
              <a:rPr lang="en-AU" sz="3200" dirty="0"/>
              <a:t>The </a:t>
            </a:r>
            <a:r>
              <a:rPr lang="en-AU" sz="3200" dirty="0">
                <a:solidFill>
                  <a:srgbClr val="FFFF00"/>
                </a:solidFill>
              </a:rPr>
              <a:t>Atonement</a:t>
            </a:r>
            <a:r>
              <a:rPr lang="en-AU" sz="3200" dirty="0"/>
              <a:t> is the basis of the Law. So </a:t>
            </a:r>
            <a:r>
              <a:rPr lang="en-AU" sz="3200" dirty="0">
                <a:ln w="19050">
                  <a:solidFill>
                    <a:schemeClr val="tx1"/>
                  </a:solidFill>
                </a:ln>
                <a:solidFill>
                  <a:srgbClr val="FF0000"/>
                </a:solidFill>
              </a:rPr>
              <a:t>Gen. 15:7 </a:t>
            </a:r>
            <a:r>
              <a:rPr lang="en-AU" sz="3200" dirty="0"/>
              <a:t>reminds Abram of God’s redemptive work with him.</a:t>
            </a:r>
          </a:p>
        </p:txBody>
      </p:sp>
      <p:sp>
        <p:nvSpPr>
          <p:cNvPr id="5" name="Rectangle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215900"/>
            <a:ext cx="9144000" cy="836613"/>
          </a:xfrm>
        </p:spPr>
        <p:txBody>
          <a:bodyPr/>
          <a:lstStyle/>
          <a:p>
            <a:r>
              <a:rPr lang="en-AU" sz="4400"/>
              <a:t>Abram’s redemption to inherit</a:t>
            </a:r>
            <a:endParaRPr lang="en-AU" sz="4400">
              <a:solidFill>
                <a:srgbClr val="FF0000"/>
              </a:solidFill>
            </a:endParaRPr>
          </a:p>
        </p:txBody>
      </p:sp>
      <p:sp>
        <p:nvSpPr>
          <p:cNvPr id="30723" name="Rectangle 3"/>
          <p:cNvSpPr>
            <a:spLocks noGrp="1" noChangeArrowheads="1"/>
          </p:cNvSpPr>
          <p:nvPr>
            <p:ph type="subTitle" idx="1"/>
          </p:nvPr>
        </p:nvSpPr>
        <p:spPr>
          <a:xfrm>
            <a:off x="179388" y="1196975"/>
            <a:ext cx="8785225" cy="3240088"/>
          </a:xfrm>
        </p:spPr>
        <p:txBody>
          <a:bodyPr/>
          <a:lstStyle/>
          <a:p>
            <a:pPr marL="622300" indent="-622300">
              <a:spcBef>
                <a:spcPct val="0"/>
              </a:spcBef>
              <a:spcAft>
                <a:spcPct val="5000"/>
              </a:spcAft>
            </a:pPr>
            <a:r>
              <a:rPr lang="en-AU" sz="3200" dirty="0">
                <a:ln w="19050">
                  <a:solidFill>
                    <a:schemeClr val="tx1"/>
                  </a:solidFill>
                </a:ln>
                <a:solidFill>
                  <a:srgbClr val="FF0000"/>
                </a:solidFill>
              </a:rPr>
              <a:t>Gen. 15:8 </a:t>
            </a:r>
            <a:r>
              <a:rPr lang="en-AU" sz="3200" dirty="0"/>
              <a:t>– </a:t>
            </a:r>
            <a:r>
              <a:rPr lang="en-AU" sz="3200" dirty="0">
                <a:ln>
                  <a:solidFill>
                    <a:schemeClr val="tx1"/>
                  </a:solidFill>
                </a:ln>
                <a:solidFill>
                  <a:srgbClr val="FF33CC"/>
                </a:solidFill>
              </a:rPr>
              <a:t>Roth.</a:t>
            </a:r>
            <a:r>
              <a:rPr lang="en-AU" sz="3200" dirty="0"/>
              <a:t> – </a:t>
            </a:r>
            <a:r>
              <a:rPr lang="en-AU" sz="3200" dirty="0">
                <a:latin typeface="Bookman Old Style" pitchFamily="18" charset="0"/>
              </a:rPr>
              <a:t>“And he said, My Lord Yahweh, </a:t>
            </a:r>
            <a:r>
              <a:rPr lang="en-AU" sz="3200" dirty="0">
                <a:solidFill>
                  <a:srgbClr val="00FF00"/>
                </a:solidFill>
                <a:latin typeface="Bookman Old Style" pitchFamily="18" charset="0"/>
              </a:rPr>
              <a:t>whereby, can I know that I shall inherit it?</a:t>
            </a:r>
            <a:r>
              <a:rPr lang="en-AU" sz="3200" dirty="0">
                <a:latin typeface="Bookman Old Style" pitchFamily="18" charset="0"/>
              </a:rPr>
              <a:t>”</a:t>
            </a:r>
          </a:p>
          <a:p>
            <a:pPr marL="622300" indent="-622300">
              <a:spcBef>
                <a:spcPct val="0"/>
              </a:spcBef>
              <a:spcAft>
                <a:spcPct val="5000"/>
              </a:spcAft>
            </a:pPr>
            <a:r>
              <a:rPr lang="en-AU" sz="3200" dirty="0"/>
              <a:t>Abram asks by what </a:t>
            </a:r>
            <a:r>
              <a:rPr lang="en-AU" sz="3200" dirty="0">
                <a:ln>
                  <a:solidFill>
                    <a:schemeClr val="tx1"/>
                  </a:solidFill>
                </a:ln>
                <a:solidFill>
                  <a:srgbClr val="00FFFF"/>
                </a:solidFill>
              </a:rPr>
              <a:t>means</a:t>
            </a:r>
            <a:r>
              <a:rPr lang="en-AU" sz="3200" dirty="0">
                <a:ln>
                  <a:solidFill>
                    <a:schemeClr val="tx1"/>
                  </a:solidFill>
                </a:ln>
              </a:rPr>
              <a:t> </a:t>
            </a:r>
            <a:r>
              <a:rPr lang="en-AU" sz="3200" dirty="0"/>
              <a:t>God will be able to redeem both him and his multitudinous seed.</a:t>
            </a:r>
            <a:endParaRPr lang="en-AU" sz="4000" b="0" dirty="0">
              <a:latin typeface="Arial Black" pitchFamily="34" charset="0"/>
            </a:endParaRPr>
          </a:p>
        </p:txBody>
      </p:sp>
      <p:sp>
        <p:nvSpPr>
          <p:cNvPr id="30724" name="Text Box 4"/>
          <p:cNvSpPr txBox="1">
            <a:spLocks noChangeArrowheads="1"/>
          </p:cNvSpPr>
          <p:nvPr/>
        </p:nvSpPr>
        <p:spPr bwMode="auto">
          <a:xfrm>
            <a:off x="684213" y="4394200"/>
            <a:ext cx="7705725" cy="1555750"/>
          </a:xfrm>
          <a:prstGeom prst="rect">
            <a:avLst/>
          </a:prstGeom>
          <a:noFill/>
          <a:ln w="9525">
            <a:noFill/>
            <a:miter lim="800000"/>
            <a:headEnd/>
            <a:tailEnd/>
          </a:ln>
          <a:effectLst/>
        </p:spPr>
        <p:txBody>
          <a:bodyPr>
            <a:spAutoFit/>
          </a:bodyPr>
          <a:lstStyle/>
          <a:p>
            <a:pPr algn="ctr">
              <a:spcBef>
                <a:spcPct val="50000"/>
              </a:spcBef>
            </a:pPr>
            <a:r>
              <a:rPr lang="en-AU" sz="4800">
                <a:solidFill>
                  <a:srgbClr val="00FF00"/>
                </a:solidFill>
                <a:latin typeface="Arial Black" pitchFamily="34" charset="0"/>
              </a:rPr>
              <a:t>The response – By the sacrifice of Christ!</a:t>
            </a:r>
          </a:p>
        </p:txBody>
      </p:sp>
      <p:sp>
        <p:nvSpPr>
          <p:cNvPr id="6" name="Footer Placeholder 5"/>
          <p:cNvSpPr>
            <a:spLocks noGrp="1" noChangeArrowheads="1"/>
          </p:cNvSpPr>
          <p:nvPr>
            <p:ph type="ftr" sz="quarter" idx="4294967295"/>
          </p:nvPr>
        </p:nvSpPr>
        <p:spPr>
          <a:xfrm>
            <a:off x="1" y="6425626"/>
            <a:ext cx="4355975" cy="404664"/>
          </a:xfrm>
          <a:prstGeom prst="rect">
            <a:avLst/>
          </a:prstGeom>
          <a:noFill/>
        </p:spPr>
        <p:txBody>
          <a:bodyPr/>
          <a:lstStyle/>
          <a:p>
            <a:r>
              <a:rPr lang="en-AU" sz="2800" b="1" dirty="0">
                <a:solidFill>
                  <a:srgbClr val="FFC000"/>
                </a:solidFill>
                <a:latin typeface="Monotype Corsiva" pitchFamily="66" charset="0"/>
              </a:rPr>
              <a:t>Blessed with faithful Abraham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P spid="30724" grpId="0"/>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1397</TotalTime>
  <Words>2154</Words>
  <Application>Microsoft Office PowerPoint</Application>
  <PresentationFormat>On-screen Show (4:3)</PresentationFormat>
  <Paragraphs>135</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Generic</vt:lpstr>
      <vt:lpstr>1_Generic</vt:lpstr>
      <vt:lpstr>2_Generic</vt:lpstr>
      <vt:lpstr>Slide 1</vt:lpstr>
      <vt:lpstr>Cameo of Armageddon Gen. 14</vt:lpstr>
      <vt:lpstr>Abraham’s oath in the presence of Melchizedek </vt:lpstr>
      <vt:lpstr>The 4th Promise – Gen. 15</vt:lpstr>
      <vt:lpstr>The 4th Promise – Gen. 15</vt:lpstr>
      <vt:lpstr>… - …</vt:lpstr>
      <vt:lpstr>Faith counted for righteousness</vt:lpstr>
      <vt:lpstr>The Atonement – Gen. 15:7</vt:lpstr>
      <vt:lpstr>Abram’s redemption to inherit</vt:lpstr>
      <vt:lpstr>“Take for Me…” – Gen. 15:9-10</vt:lpstr>
      <vt:lpstr>“Take for Me…” – Gen. 15:9-10</vt:lpstr>
      <vt:lpstr>Three animals and one bird</vt:lpstr>
      <vt:lpstr>The sacrifice of Christ</vt:lpstr>
      <vt:lpstr>Cutting a Covenant - Gen. 15:10</vt:lpstr>
      <vt:lpstr>Cutting a Covenant</vt:lpstr>
      <vt:lpstr>7 pieces = Abrahamic Covenant</vt:lpstr>
      <vt:lpstr>The Type - Gen. 15:11-12</vt:lpstr>
      <vt:lpstr>The Type - Gen. 15:12,17</vt:lpstr>
      <vt:lpstr>Elpis Israel pg. 234</vt:lpstr>
      <vt:lpstr>Yahweh passes between the pieces Gen. 15:17</vt:lpstr>
      <vt:lpstr>Yahweh’s Covenant - Gen. 15:18</vt:lpstr>
      <vt:lpstr>Spiritual counting – Gen. 15:13-16</vt:lpstr>
      <vt:lpstr>Spiritual counting – Gen. 15:13-16</vt:lpstr>
      <vt:lpstr>Spiritual counting – Gen. 15:13-16</vt:lpstr>
      <vt:lpstr>The Tribal Cantons</vt:lpstr>
      <vt:lpstr>Next study…God willing</vt:lpstr>
      <vt:lpst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Promises made to Abraham</dc:title>
  <dc:creator>Jim Cowie</dc:creator>
  <cp:lastModifiedBy>Jim Cowie</cp:lastModifiedBy>
  <cp:revision>55</cp:revision>
  <dcterms:created xsi:type="dcterms:W3CDTF">2010-01-31T23:59:38Z</dcterms:created>
  <dcterms:modified xsi:type="dcterms:W3CDTF">2016-03-12T02:22:43Z</dcterms:modified>
</cp:coreProperties>
</file>