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330" r:id="rId3"/>
    <p:sldId id="331" r:id="rId4"/>
    <p:sldId id="332" r:id="rId5"/>
    <p:sldId id="328" r:id="rId6"/>
    <p:sldId id="327" r:id="rId7"/>
    <p:sldId id="334" r:id="rId8"/>
    <p:sldId id="333" r:id="rId9"/>
    <p:sldId id="314" r:id="rId10"/>
    <p:sldId id="324" r:id="rId11"/>
    <p:sldId id="337" r:id="rId12"/>
    <p:sldId id="335" r:id="rId13"/>
    <p:sldId id="338" r:id="rId14"/>
    <p:sldId id="336" r:id="rId15"/>
    <p:sldId id="329" r:id="rId16"/>
    <p:sldId id="316" r:id="rId17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FFFF"/>
    <a:srgbClr val="FFFF66"/>
    <a:srgbClr val="00FF00"/>
    <a:srgbClr val="66FF33"/>
    <a:srgbClr val="FFFF00"/>
    <a:srgbClr val="FF99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 horzBarState="maximized">
    <p:restoredLeft sz="19926" autoAdjust="0"/>
    <p:restoredTop sz="94660"/>
  </p:normalViewPr>
  <p:slideViewPr>
    <p:cSldViewPr>
      <p:cViewPr varScale="1">
        <p:scale>
          <a:sx n="69" d="100"/>
          <a:sy n="69" d="100"/>
        </p:scale>
        <p:origin x="-2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2"/>
          <p:cNvSpPr>
            <a:spLocks/>
          </p:cNvSpPr>
          <p:nvPr/>
        </p:nvSpPr>
        <p:spPr bwMode="auto">
          <a:xfrm>
            <a:off x="0" y="6237312"/>
            <a:ext cx="5148064" cy="6206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0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545138"/>
          </a:xfrm>
        </p:spPr>
        <p:txBody>
          <a:bodyPr/>
          <a:lstStyle>
            <a:lvl1pPr marL="531813" indent="-531813">
              <a:spcBef>
                <a:spcPct val="0"/>
              </a:spcBef>
              <a:spcAft>
                <a:spcPct val="15000"/>
              </a:spcAft>
              <a:buClr>
                <a:srgbClr val="FFFF00"/>
              </a:buClr>
              <a:buSzTx/>
              <a:buFont typeface="Wingdings" pitchFamily="2" charset="2"/>
              <a:buChar char="v"/>
              <a:defRPr sz="32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65910"/>
            <a:ext cx="4695825" cy="364794"/>
          </a:xfrm>
        </p:spPr>
        <p:txBody>
          <a:bodyPr/>
          <a:lstStyle>
            <a:lvl1pPr algn="l">
              <a:defRPr sz="2800" b="1" smtClean="0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pPr>
              <a:defRPr/>
            </a:pPr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175F1-9144-4B38-AB18-B8A92664452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32E05-4541-4999-B83C-DF82D99918D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151FC-BB84-447F-BDE2-874D7279306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09EDE-1D71-41D3-A2B6-721FFD1CD9D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0E05B-E219-4120-84EE-8D19FF1DCD7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FCEC7-94F2-4122-8C72-408BE2BD830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97EB5-2C0A-493B-ACEB-D9FBFA0B4BA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60ABB-2B9B-4B16-BF83-8AE1FE80965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6058E-F17D-4613-9BB0-51FFAE0DF4B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B528D-2039-4F7F-BC92-1D4B5E72DF7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9869B1A-C90C-49D7-8F87-6A2EDADEF77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225" y="730820"/>
            <a:ext cx="8713788" cy="2770188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AU" sz="8000" dirty="0" smtClean="0">
                <a:ln w="3175"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“Blessed with faithful Abraham”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68313" y="3318222"/>
            <a:ext cx="8280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dirty="0">
                <a:solidFill>
                  <a:srgbClr val="FFFF00"/>
                </a:solidFill>
                <a:latin typeface="Arial Black" pitchFamily="34" charset="0"/>
              </a:rPr>
              <a:t>Study </a:t>
            </a:r>
            <a:r>
              <a:rPr lang="en-US" sz="5400" dirty="0" smtClean="0">
                <a:solidFill>
                  <a:srgbClr val="FFFF00"/>
                </a:solidFill>
                <a:latin typeface="Arial Black" pitchFamily="34" charset="0"/>
              </a:rPr>
              <a:t>3 </a:t>
            </a:r>
            <a:r>
              <a:rPr lang="en-US" sz="5400" dirty="0">
                <a:solidFill>
                  <a:srgbClr val="FFFF00"/>
                </a:solidFill>
                <a:latin typeface="Arial Black" pitchFamily="34" charset="0"/>
              </a:rPr>
              <a:t>– </a:t>
            </a:r>
            <a:r>
              <a:rPr lang="en-US" sz="5400" dirty="0" smtClean="0">
                <a:solidFill>
                  <a:srgbClr val="FFFF00"/>
                </a:solidFill>
                <a:latin typeface="Arial Black" pitchFamily="34" charset="0"/>
              </a:rPr>
              <a:t>“</a:t>
            </a:r>
            <a:r>
              <a:rPr lang="en-AU" sz="5400" dirty="0" smtClean="0">
                <a:solidFill>
                  <a:srgbClr val="FFFF00"/>
                </a:solidFill>
                <a:latin typeface="Arial Black" pitchFamily="34" charset="0"/>
              </a:rPr>
              <a:t>A father of many nations have I made thee</a:t>
            </a:r>
            <a:r>
              <a:rPr lang="en-US" sz="5400" dirty="0" smtClean="0">
                <a:solidFill>
                  <a:srgbClr val="FFFF00"/>
                </a:solidFill>
                <a:latin typeface="Arial Black" pitchFamily="34" charset="0"/>
              </a:rPr>
              <a:t>”</a:t>
            </a:r>
            <a:endParaRPr lang="en-AU" sz="54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0673"/>
            <a:ext cx="9144000" cy="765175"/>
          </a:xfrm>
        </p:spPr>
        <p:txBody>
          <a:bodyPr/>
          <a:lstStyle/>
          <a:p>
            <a:r>
              <a:rPr lang="en-AU" dirty="0"/>
              <a:t>The </a:t>
            </a:r>
            <a:r>
              <a:rPr lang="en-AU" dirty="0" smtClean="0"/>
              <a:t>structure </a:t>
            </a:r>
            <a:r>
              <a:rPr lang="en-AU" dirty="0"/>
              <a:t>of </a:t>
            </a:r>
            <a:r>
              <a:rPr lang="en-AU" dirty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Romans 4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814530"/>
            <a:ext cx="8785225" cy="5616575"/>
          </a:xfrm>
        </p:spPr>
        <p:txBody>
          <a:bodyPr/>
          <a:lstStyle/>
          <a:p>
            <a:pPr marL="533400" indent="-533400">
              <a:spcAft>
                <a:spcPts val="0"/>
              </a:spcAft>
              <a:buFont typeface="Wingdings" pitchFamily="2" charset="2"/>
              <a:buNone/>
            </a:pPr>
            <a:r>
              <a:rPr lang="en-GB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GB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Gen.15:6</a:t>
            </a:r>
            <a:r>
              <a:rPr lang="en-GB" dirty="0"/>
              <a:t>		</a:t>
            </a:r>
            <a:r>
              <a:rPr lang="en-GB" dirty="0" smtClean="0"/>
              <a:t>   </a:t>
            </a:r>
            <a:r>
              <a:rPr lang="en-GB" dirty="0" smtClean="0">
                <a:solidFill>
                  <a:srgbClr val="FFFF00"/>
                </a:solidFill>
              </a:rPr>
              <a:t>14 years</a:t>
            </a:r>
            <a:r>
              <a:rPr lang="en-GB" dirty="0" smtClean="0"/>
              <a:t>         </a:t>
            </a:r>
            <a:r>
              <a:rPr lang="en-GB" dirty="0"/>
              <a:t>	</a:t>
            </a:r>
            <a:r>
              <a:rPr lang="en-GB" dirty="0" smtClean="0"/>
              <a:t> </a:t>
            </a:r>
            <a:r>
              <a:rPr lang="en-GB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Gen.17:5</a:t>
            </a:r>
            <a:endParaRPr lang="en-GB" dirty="0">
              <a:ln w="19050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marL="533400" indent="-533400">
              <a:spcBef>
                <a:spcPts val="600"/>
              </a:spcBef>
              <a:spcAft>
                <a:spcPts val="0"/>
              </a:spcAft>
            </a:pPr>
            <a:r>
              <a:rPr lang="en-GB" dirty="0" smtClean="0">
                <a:solidFill>
                  <a:srgbClr val="66FF33"/>
                </a:solidFill>
              </a:rPr>
              <a:t>“Abraham” </a:t>
            </a:r>
            <a:r>
              <a:rPr lang="en-GB" dirty="0"/>
              <a:t>- </a:t>
            </a:r>
            <a:r>
              <a:rPr lang="en-GB" dirty="0">
                <a:solidFill>
                  <a:srgbClr val="FFFF00"/>
                </a:solidFill>
              </a:rPr>
              <a:t>7 times </a:t>
            </a:r>
            <a:r>
              <a:rPr lang="en-GB" dirty="0"/>
              <a:t>(9 in Book</a:t>
            </a:r>
            <a:r>
              <a:rPr lang="en-GB" dirty="0" smtClean="0"/>
              <a:t>).</a:t>
            </a:r>
            <a:endParaRPr lang="en-GB" dirty="0"/>
          </a:p>
          <a:p>
            <a:pPr marL="533400" indent="-533400">
              <a:spcAft>
                <a:spcPts val="0"/>
              </a:spcAft>
            </a:pPr>
            <a:r>
              <a:rPr lang="en-GB" dirty="0" smtClean="0">
                <a:solidFill>
                  <a:srgbClr val="66FF33"/>
                </a:solidFill>
              </a:rPr>
              <a:t>“father” </a:t>
            </a:r>
            <a:r>
              <a:rPr lang="en-GB" dirty="0"/>
              <a:t>- </a:t>
            </a:r>
            <a:r>
              <a:rPr lang="en-GB" dirty="0">
                <a:solidFill>
                  <a:srgbClr val="FFFF00"/>
                </a:solidFill>
              </a:rPr>
              <a:t>7 times </a:t>
            </a:r>
            <a:r>
              <a:rPr lang="en-GB" dirty="0"/>
              <a:t>(12 in Book</a:t>
            </a:r>
            <a:r>
              <a:rPr lang="en-GB" dirty="0" smtClean="0"/>
              <a:t>).</a:t>
            </a:r>
            <a:endParaRPr lang="en-GB" dirty="0"/>
          </a:p>
          <a:p>
            <a:pPr marL="533400" indent="-533400">
              <a:spcAft>
                <a:spcPts val="0"/>
              </a:spcAft>
            </a:pPr>
            <a:r>
              <a:rPr lang="en-GB" dirty="0" smtClean="0">
                <a:solidFill>
                  <a:srgbClr val="66FF33"/>
                </a:solidFill>
              </a:rPr>
              <a:t>“circumcision” </a:t>
            </a:r>
            <a:r>
              <a:rPr lang="en-GB" dirty="0"/>
              <a:t>(6</a:t>
            </a:r>
            <a:r>
              <a:rPr lang="en-GB" dirty="0" smtClean="0"/>
              <a:t>); </a:t>
            </a:r>
            <a:r>
              <a:rPr lang="en-GB" dirty="0" smtClean="0">
                <a:solidFill>
                  <a:srgbClr val="66FF33"/>
                </a:solidFill>
              </a:rPr>
              <a:t>“circumcised” </a:t>
            </a:r>
            <a:r>
              <a:rPr lang="en-GB" dirty="0"/>
              <a:t>(1) - total </a:t>
            </a:r>
            <a:r>
              <a:rPr lang="en-GB" dirty="0">
                <a:solidFill>
                  <a:srgbClr val="FFFF00"/>
                </a:solidFill>
              </a:rPr>
              <a:t>7 </a:t>
            </a:r>
            <a:r>
              <a:rPr lang="en-GB" dirty="0" smtClean="0">
                <a:solidFill>
                  <a:srgbClr val="FFFF00"/>
                </a:solidFill>
              </a:rPr>
              <a:t>times</a:t>
            </a:r>
            <a:r>
              <a:rPr lang="en-GB" dirty="0" smtClean="0"/>
              <a:t>.</a:t>
            </a:r>
            <a:endParaRPr lang="en-GB" dirty="0"/>
          </a:p>
          <a:p>
            <a:pPr marL="533400" indent="-533400">
              <a:spcAft>
                <a:spcPts val="0"/>
              </a:spcAft>
            </a:pPr>
            <a:r>
              <a:rPr lang="en-GB" dirty="0" smtClean="0">
                <a:solidFill>
                  <a:srgbClr val="66FF33"/>
                </a:solidFill>
              </a:rPr>
              <a:t>“uncircumcised” </a:t>
            </a:r>
            <a:r>
              <a:rPr lang="en-GB" dirty="0"/>
              <a:t>(2</a:t>
            </a:r>
            <a:r>
              <a:rPr lang="en-GB" dirty="0" smtClean="0"/>
              <a:t>); </a:t>
            </a:r>
            <a:r>
              <a:rPr lang="en-GB" dirty="0" smtClean="0">
                <a:solidFill>
                  <a:srgbClr val="66FF33"/>
                </a:solidFill>
              </a:rPr>
              <a:t>“</a:t>
            </a:r>
            <a:r>
              <a:rPr lang="en-GB" dirty="0" err="1" smtClean="0">
                <a:solidFill>
                  <a:srgbClr val="66FF33"/>
                </a:solidFill>
              </a:rPr>
              <a:t>uncircumcision</a:t>
            </a:r>
            <a:r>
              <a:rPr lang="en-GB" dirty="0" smtClean="0">
                <a:solidFill>
                  <a:srgbClr val="66FF33"/>
                </a:solidFill>
              </a:rPr>
              <a:t>” </a:t>
            </a:r>
            <a:r>
              <a:rPr lang="en-GB" dirty="0"/>
              <a:t>(3) - total </a:t>
            </a:r>
            <a:r>
              <a:rPr lang="en-GB" dirty="0">
                <a:solidFill>
                  <a:srgbClr val="FFFF00"/>
                </a:solidFill>
              </a:rPr>
              <a:t>5 </a:t>
            </a:r>
            <a:r>
              <a:rPr lang="en-GB" dirty="0" smtClean="0">
                <a:solidFill>
                  <a:srgbClr val="FFFF00"/>
                </a:solidFill>
              </a:rPr>
              <a:t>times</a:t>
            </a:r>
            <a:r>
              <a:rPr lang="en-GB" dirty="0" smtClean="0"/>
              <a:t>.</a:t>
            </a:r>
            <a:endParaRPr lang="en-GB" dirty="0"/>
          </a:p>
          <a:p>
            <a:pPr marL="533400" indent="-533400">
              <a:spcAft>
                <a:spcPts val="0"/>
              </a:spcAft>
            </a:pPr>
            <a:r>
              <a:rPr lang="en-GB" dirty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V.16</a:t>
            </a:r>
            <a:r>
              <a:rPr lang="en-GB" dirty="0"/>
              <a:t> - </a:t>
            </a:r>
            <a:r>
              <a:rPr lang="en-GB" dirty="0">
                <a:ln>
                  <a:solidFill>
                    <a:schemeClr val="tx1"/>
                  </a:solidFill>
                </a:ln>
                <a:solidFill>
                  <a:srgbClr val="FF0066"/>
                </a:solidFill>
              </a:rPr>
              <a:t>Lit.</a:t>
            </a:r>
            <a:r>
              <a:rPr lang="en-GB" dirty="0"/>
              <a:t> </a:t>
            </a:r>
            <a:r>
              <a:rPr lang="en-GB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Bookman Old Style" pitchFamily="18" charset="0"/>
              </a:rPr>
              <a:t>“Wherefore </a:t>
            </a:r>
            <a:r>
              <a:rPr lang="en-GB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Bookman Old Style" pitchFamily="18" charset="0"/>
              </a:rPr>
              <a:t>out of faith, that according to grace it might be</a:t>
            </a:r>
            <a:r>
              <a:rPr lang="en-GB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Bookman Old Style" pitchFamily="18" charset="0"/>
              </a:rPr>
              <a:t>.”</a:t>
            </a:r>
            <a:endParaRPr lang="en-GB" dirty="0">
              <a:ln>
                <a:solidFill>
                  <a:schemeClr val="tx1"/>
                </a:solidFill>
              </a:ln>
              <a:solidFill>
                <a:srgbClr val="FFC000"/>
              </a:solidFill>
              <a:latin typeface="Bookman Old Style" pitchFamily="18" charset="0"/>
            </a:endParaRPr>
          </a:p>
          <a:p>
            <a:pPr marL="533400" indent="-533400">
              <a:spcAft>
                <a:spcPts val="0"/>
              </a:spcAft>
            </a:pPr>
            <a:r>
              <a:rPr lang="en-GB" dirty="0">
                <a:solidFill>
                  <a:srgbClr val="FFFF00"/>
                </a:solidFill>
              </a:rPr>
              <a:t>5</a:t>
            </a:r>
            <a:r>
              <a:rPr lang="en-GB" dirty="0"/>
              <a:t> is the No. of </a:t>
            </a:r>
            <a:r>
              <a:rPr lang="en-GB" dirty="0" smtClean="0">
                <a:solidFill>
                  <a:srgbClr val="FFFF00"/>
                </a:solidFill>
              </a:rPr>
              <a:t>grace</a:t>
            </a:r>
            <a:r>
              <a:rPr lang="en-GB" dirty="0" smtClean="0"/>
              <a:t>  </a:t>
            </a:r>
            <a:r>
              <a:rPr lang="en-GB" dirty="0"/>
              <a:t>(5 x 14 = 70 = </a:t>
            </a:r>
            <a:r>
              <a:rPr lang="en-GB" dirty="0" smtClean="0"/>
              <a:t>“all nations”).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195736" y="1124744"/>
            <a:ext cx="108012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031758" y="1124744"/>
            <a:ext cx="1656184" cy="13855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126933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AU" sz="4400" dirty="0" smtClean="0"/>
              <a:t>Father of the faithful</a:t>
            </a:r>
            <a:br>
              <a:rPr lang="en-AU" sz="4400" dirty="0" smtClean="0"/>
            </a:b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17:4-8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196752"/>
            <a:ext cx="8713788" cy="2571768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/>
              <a:t>Abram’s name changed – Responsibility of a delegated father.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V.5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AU" dirty="0" smtClean="0"/>
              <a:t>- Yahweh added the </a:t>
            </a:r>
            <a:r>
              <a:rPr lang="en-AU" dirty="0" smtClean="0">
                <a:solidFill>
                  <a:srgbClr val="00FF00"/>
                </a:solidFill>
              </a:rPr>
              <a:t>5</a:t>
            </a:r>
            <a:r>
              <a:rPr lang="en-AU" baseline="30000" dirty="0" smtClean="0">
                <a:solidFill>
                  <a:srgbClr val="00FF00"/>
                </a:solidFill>
              </a:rPr>
              <a:t>th</a:t>
            </a:r>
            <a:r>
              <a:rPr lang="en-AU" dirty="0" smtClean="0">
                <a:solidFill>
                  <a:srgbClr val="00FF00"/>
                </a:solidFill>
              </a:rPr>
              <a:t> letter </a:t>
            </a:r>
            <a:r>
              <a:rPr lang="en-AU" dirty="0" smtClean="0"/>
              <a:t>of the Hebrew alphabet with a </a:t>
            </a:r>
            <a:r>
              <a:rPr lang="en-AU" dirty="0" smtClean="0">
                <a:solidFill>
                  <a:srgbClr val="FFFF00"/>
                </a:solidFill>
              </a:rPr>
              <a:t>numerical value of 5</a:t>
            </a:r>
            <a:r>
              <a:rPr lang="en-AU" dirty="0" smtClean="0"/>
              <a:t> to the </a:t>
            </a:r>
            <a:r>
              <a:rPr lang="en-AU" dirty="0" smtClean="0">
                <a:solidFill>
                  <a:srgbClr val="00FF00"/>
                </a:solidFill>
              </a:rPr>
              <a:t>5</a:t>
            </a:r>
            <a:r>
              <a:rPr lang="en-AU" baseline="30000" dirty="0" smtClean="0">
                <a:solidFill>
                  <a:srgbClr val="00FF00"/>
                </a:solidFill>
              </a:rPr>
              <a:t>th</a:t>
            </a:r>
            <a:r>
              <a:rPr lang="en-AU" dirty="0" smtClean="0">
                <a:solidFill>
                  <a:srgbClr val="00FF00"/>
                </a:solidFill>
              </a:rPr>
              <a:t> position </a:t>
            </a:r>
            <a:r>
              <a:rPr lang="en-AU" dirty="0" smtClean="0"/>
              <a:t>of Abram’s name.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886" y="3847193"/>
            <a:ext cx="45005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Abram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latin typeface="Arial Black" pitchFamily="34" charset="0"/>
              </a:rPr>
              <a:t> </a:t>
            </a:r>
            <a:r>
              <a:rPr lang="en-AU" sz="3200" dirty="0" smtClean="0">
                <a:latin typeface="Arial Black" pitchFamily="34" charset="0"/>
              </a:rPr>
              <a:t>– </a:t>
            </a:r>
            <a:r>
              <a:rPr lang="en-AU" sz="3200" b="1" dirty="0" smtClean="0">
                <a:latin typeface="+mn-lt"/>
              </a:rPr>
              <a:t>N.V.</a:t>
            </a:r>
            <a:r>
              <a:rPr lang="en-AU" sz="3200" dirty="0" smtClean="0">
                <a:latin typeface="Arial Black" pitchFamily="34" charset="0"/>
              </a:rPr>
              <a:t> 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243</a:t>
            </a:r>
          </a:p>
          <a:p>
            <a:r>
              <a:rPr lang="en-AU" sz="3200" dirty="0" smtClean="0">
                <a:solidFill>
                  <a:srgbClr val="00FF00"/>
                </a:solidFill>
                <a:latin typeface="Arial Black" pitchFamily="34" charset="0"/>
              </a:rPr>
              <a:t>Abraham</a:t>
            </a:r>
            <a:r>
              <a:rPr lang="en-AU" sz="3200" dirty="0" smtClean="0">
                <a:latin typeface="Arial Black" pitchFamily="34" charset="0"/>
              </a:rPr>
              <a:t> – </a:t>
            </a:r>
            <a:r>
              <a:rPr lang="en-AU" sz="3200" b="1" dirty="0" smtClean="0">
                <a:latin typeface="+mn-lt"/>
              </a:rPr>
              <a:t>N.V.</a:t>
            </a:r>
            <a:r>
              <a:rPr lang="en-AU" sz="3200" dirty="0" smtClean="0">
                <a:latin typeface="Arial Black" pitchFamily="34" charset="0"/>
              </a:rPr>
              <a:t> </a:t>
            </a:r>
            <a:r>
              <a:rPr lang="en-AU" sz="3200" dirty="0" smtClean="0">
                <a:solidFill>
                  <a:srgbClr val="00FF00"/>
                </a:solidFill>
                <a:latin typeface="Arial Black" pitchFamily="34" charset="0"/>
              </a:rPr>
              <a:t>248</a:t>
            </a:r>
            <a:endParaRPr lang="en-US" sz="3200" dirty="0">
              <a:solidFill>
                <a:srgbClr val="00FF00"/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45194" y="3889664"/>
            <a:ext cx="4243386" cy="954107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800" dirty="0" smtClean="0">
                <a:solidFill>
                  <a:schemeClr val="bg1"/>
                </a:solidFill>
                <a:latin typeface="Impact" pitchFamily="34" charset="0"/>
              </a:rPr>
              <a:t>The name Abraham occurs 248 times in Scripture</a:t>
            </a:r>
            <a:endParaRPr lang="en-US" sz="28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5002799"/>
            <a:ext cx="4071966" cy="131112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AU" sz="3200" dirty="0" smtClean="0">
                <a:solidFill>
                  <a:schemeClr val="bg1"/>
                </a:solidFill>
                <a:latin typeface="Arial Black" pitchFamily="34" charset="0"/>
              </a:rPr>
              <a:t>Abram</a:t>
            </a:r>
          </a:p>
          <a:p>
            <a:pPr algn="ctr">
              <a:lnSpc>
                <a:spcPct val="90000"/>
              </a:lnSpc>
            </a:pPr>
            <a:r>
              <a:rPr lang="en-AU" sz="2800" b="1" dirty="0" smtClean="0">
                <a:solidFill>
                  <a:schemeClr val="bg1"/>
                </a:solidFill>
                <a:latin typeface="+mn-lt"/>
              </a:rPr>
              <a:t>Has 5 letters – 4 consonants (1 vowel)</a:t>
            </a:r>
            <a:endParaRPr lang="en-US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27879" y="5016654"/>
            <a:ext cx="4071966" cy="131112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AU" sz="3200" dirty="0" smtClean="0">
                <a:solidFill>
                  <a:schemeClr val="bg1"/>
                </a:solidFill>
                <a:latin typeface="Arial Black" pitchFamily="34" charset="0"/>
              </a:rPr>
              <a:t>Abraham</a:t>
            </a:r>
          </a:p>
          <a:p>
            <a:pPr algn="ctr">
              <a:lnSpc>
                <a:spcPct val="90000"/>
              </a:lnSpc>
            </a:pPr>
            <a:r>
              <a:rPr lang="en-AU" sz="2800" b="1" dirty="0" smtClean="0">
                <a:solidFill>
                  <a:schemeClr val="bg1"/>
                </a:solidFill>
                <a:latin typeface="+mn-lt"/>
              </a:rPr>
              <a:t>Has 7 letters – 5 consonants (2 vowels)</a:t>
            </a:r>
            <a:endParaRPr lang="en-US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  <p:bldP spid="6" grpId="0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4704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“As for </a:t>
            </a:r>
            <a:r>
              <a:rPr lang="en-AU" sz="4400" dirty="0" err="1" smtClean="0"/>
              <a:t>Sarai</a:t>
            </a:r>
            <a:r>
              <a:rPr lang="en-AU" sz="4400" dirty="0" smtClean="0"/>
              <a:t>” ...and Mary</a:t>
            </a:r>
            <a:endParaRPr lang="en-AU" sz="4400" dirty="0" smtClean="0">
              <a:solidFill>
                <a:srgbClr val="FF0000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718682"/>
            <a:ext cx="8784976" cy="5596104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dirty="0" smtClean="0"/>
              <a:t>The promised seed could not be conceived without faith in the humanly impossible 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Rom. 4:18-22 </a:t>
            </a:r>
            <a:r>
              <a:rPr lang="en-AU" dirty="0" smtClean="0"/>
              <a:t>(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17</a:t>
            </a:r>
            <a:r>
              <a:rPr lang="en-AU" dirty="0" smtClean="0"/>
              <a:t>).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1:34-38,45 </a:t>
            </a:r>
            <a:r>
              <a:rPr lang="en-AU" dirty="0" smtClean="0"/>
              <a:t>– The Divine pattern demanded Sarah acquire Abraham’s faith concerning the promised seed.</a:t>
            </a:r>
          </a:p>
          <a:p>
            <a:pPr marL="533400" indent="-533400" eaLnBrk="1" hangingPunct="1">
              <a:lnSpc>
                <a:spcPct val="80000"/>
              </a:lnSpc>
              <a:spcAft>
                <a:spcPts val="600"/>
              </a:spcAft>
            </a:pPr>
            <a:r>
              <a:rPr lang="en-AU" dirty="0" smtClean="0">
                <a:solidFill>
                  <a:srgbClr val="FFFF00"/>
                </a:solidFill>
              </a:rPr>
              <a:t>Forming Christ in Sarah </a:t>
            </a:r>
            <a:r>
              <a:rPr lang="en-AU" dirty="0" smtClean="0"/>
              <a:t>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18 </a:t>
            </a:r>
            <a:r>
              <a:rPr lang="en-AU" dirty="0" smtClean="0"/>
              <a:t>(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Gal. 4:19 </a:t>
            </a:r>
            <a:r>
              <a:rPr lang="en-AU" dirty="0" smtClean="0"/>
              <a:t>– </a:t>
            </a:r>
            <a:r>
              <a:rPr lang="en-AU" sz="2400" dirty="0" smtClean="0">
                <a:solidFill>
                  <a:srgbClr val="00FF00"/>
                </a:solidFill>
                <a:latin typeface="Bookman Old Style" pitchFamily="18" charset="0"/>
              </a:rPr>
              <a:t>“My little children, of whom I travail in birth again until Christ be formed in you.”</a:t>
            </a:r>
            <a:r>
              <a:rPr lang="en-AU" dirty="0" smtClean="0"/>
              <a:t>).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dirty="0" smtClean="0"/>
              <a:t>The events of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18 </a:t>
            </a:r>
            <a:r>
              <a:rPr lang="en-AU" dirty="0" smtClean="0"/>
              <a:t>to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21</a:t>
            </a:r>
            <a:r>
              <a:rPr lang="en-AU" dirty="0" smtClean="0"/>
              <a:t> are designed to accomplish this in just </a:t>
            </a:r>
            <a:r>
              <a:rPr lang="en-AU" dirty="0" smtClean="0">
                <a:solidFill>
                  <a:srgbClr val="FFFF00"/>
                </a:solidFill>
              </a:rPr>
              <a:t>2</a:t>
            </a:r>
            <a:r>
              <a:rPr lang="en-AU" baseline="16000" dirty="0" smtClean="0">
                <a:solidFill>
                  <a:srgbClr val="FFFF00"/>
                </a:solidFill>
              </a:rPr>
              <a:t>1/2 </a:t>
            </a:r>
            <a:r>
              <a:rPr lang="en-AU" dirty="0" smtClean="0"/>
              <a:t>months.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dirty="0" smtClean="0"/>
              <a:t>Sarah’s submission memorialised.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1428736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AU" sz="4400" dirty="0" smtClean="0"/>
              <a:t>Heirs together of the grace of life – </a:t>
            </a: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17 </a:t>
            </a:r>
            <a:r>
              <a:rPr lang="en-AU" sz="4400" dirty="0" smtClean="0"/>
              <a:t>(</a:t>
            </a: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Pet. 3:7</a:t>
            </a:r>
            <a:r>
              <a:rPr lang="en-AU" sz="4400" dirty="0" smtClean="0"/>
              <a:t>)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428737"/>
            <a:ext cx="8713788" cy="2571768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5</a:t>
            </a:r>
            <a:r>
              <a:rPr lang="en-AU" dirty="0" smtClean="0"/>
              <a:t> is the Biblical number of </a:t>
            </a:r>
            <a:r>
              <a:rPr lang="en-AU" dirty="0" smtClean="0">
                <a:solidFill>
                  <a:srgbClr val="00FF00"/>
                </a:solidFill>
              </a:rPr>
              <a:t>grace</a:t>
            </a:r>
            <a:r>
              <a:rPr lang="en-AU" dirty="0" smtClean="0"/>
              <a:t>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V.15 </a:t>
            </a:r>
            <a:r>
              <a:rPr lang="en-AU" dirty="0" smtClean="0"/>
              <a:t>- Yahweh replaced the </a:t>
            </a:r>
            <a:r>
              <a:rPr lang="en-AU" dirty="0" smtClean="0">
                <a:solidFill>
                  <a:srgbClr val="00FF00"/>
                </a:solidFill>
              </a:rPr>
              <a:t>5</a:t>
            </a:r>
            <a:r>
              <a:rPr lang="en-AU" baseline="30000" dirty="0" smtClean="0">
                <a:solidFill>
                  <a:srgbClr val="00FF00"/>
                </a:solidFill>
              </a:rPr>
              <a:t>th</a:t>
            </a:r>
            <a:r>
              <a:rPr lang="en-AU" dirty="0" smtClean="0">
                <a:solidFill>
                  <a:srgbClr val="00FF00"/>
                </a:solidFill>
              </a:rPr>
              <a:t> letter </a:t>
            </a:r>
            <a:r>
              <a:rPr lang="en-AU" dirty="0" smtClean="0"/>
              <a:t>of </a:t>
            </a:r>
            <a:r>
              <a:rPr lang="en-AU" dirty="0" err="1" smtClean="0"/>
              <a:t>Sarai’s</a:t>
            </a:r>
            <a:r>
              <a:rPr lang="en-AU" dirty="0" smtClean="0"/>
              <a:t> name with a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numerical value of 10</a:t>
            </a:r>
            <a:r>
              <a:rPr lang="en-AU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dirty="0" smtClean="0"/>
              <a:t>with the 5</a:t>
            </a:r>
            <a:r>
              <a:rPr lang="en-AU" baseline="30000" dirty="0" smtClean="0"/>
              <a:t>th</a:t>
            </a:r>
            <a:r>
              <a:rPr lang="en-AU" dirty="0" smtClean="0"/>
              <a:t> letter of the Hebrew alphabet with a </a:t>
            </a:r>
            <a:r>
              <a:rPr lang="en-AU" dirty="0" smtClean="0">
                <a:solidFill>
                  <a:srgbClr val="FFFF00"/>
                </a:solidFill>
              </a:rPr>
              <a:t>numerical value of 5</a:t>
            </a:r>
            <a:r>
              <a:rPr lang="en-AU" dirty="0" smtClean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4000504"/>
            <a:ext cx="4071966" cy="131112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AU" sz="3200" dirty="0" err="1" smtClean="0">
                <a:solidFill>
                  <a:schemeClr val="bg1"/>
                </a:solidFill>
                <a:latin typeface="Arial Black" pitchFamily="34" charset="0"/>
              </a:rPr>
              <a:t>Sarai</a:t>
            </a:r>
            <a:r>
              <a:rPr lang="en-AU" sz="3200" dirty="0" smtClean="0">
                <a:solidFill>
                  <a:schemeClr val="bg1"/>
                </a:solidFill>
                <a:latin typeface="Arial Black" pitchFamily="34" charset="0"/>
              </a:rPr>
              <a:t> – </a:t>
            </a:r>
            <a:r>
              <a:rPr lang="en-AU" sz="2800" b="1" dirty="0" smtClean="0">
                <a:solidFill>
                  <a:schemeClr val="bg1"/>
                </a:solidFill>
                <a:latin typeface="+mn-lt"/>
              </a:rPr>
              <a:t>N.V.</a:t>
            </a:r>
            <a:r>
              <a:rPr lang="en-AU" sz="3200" dirty="0" smtClean="0">
                <a:solidFill>
                  <a:schemeClr val="bg1"/>
                </a:solidFill>
                <a:latin typeface="Arial Black" pitchFamily="34" charset="0"/>
              </a:rPr>
              <a:t> 510</a:t>
            </a:r>
          </a:p>
          <a:p>
            <a:pPr algn="ctr">
              <a:lnSpc>
                <a:spcPct val="90000"/>
              </a:lnSpc>
            </a:pPr>
            <a:r>
              <a:rPr lang="en-AU" sz="2800" b="1" dirty="0" smtClean="0">
                <a:solidFill>
                  <a:schemeClr val="bg1"/>
                </a:solidFill>
                <a:latin typeface="+mn-lt"/>
              </a:rPr>
              <a:t>Has 5 letters – 3 consonants (2 vowels)</a:t>
            </a:r>
            <a:endParaRPr lang="en-US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58604" y="4000504"/>
            <a:ext cx="4071966" cy="131112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AU" sz="3200" dirty="0" smtClean="0">
                <a:solidFill>
                  <a:schemeClr val="bg1"/>
                </a:solidFill>
                <a:latin typeface="Arial Black" pitchFamily="34" charset="0"/>
              </a:rPr>
              <a:t>Sarah – </a:t>
            </a:r>
            <a:r>
              <a:rPr lang="en-AU" sz="2800" b="1" dirty="0" smtClean="0">
                <a:solidFill>
                  <a:schemeClr val="bg1"/>
                </a:solidFill>
                <a:latin typeface="+mn-lt"/>
              </a:rPr>
              <a:t>N.V.</a:t>
            </a:r>
            <a:r>
              <a:rPr lang="en-AU" sz="3200" dirty="0" smtClean="0">
                <a:solidFill>
                  <a:schemeClr val="bg1"/>
                </a:solidFill>
                <a:latin typeface="Arial Black" pitchFamily="34" charset="0"/>
              </a:rPr>
              <a:t> 505</a:t>
            </a:r>
          </a:p>
          <a:p>
            <a:pPr algn="ctr">
              <a:lnSpc>
                <a:spcPct val="90000"/>
              </a:lnSpc>
            </a:pPr>
            <a:r>
              <a:rPr lang="en-AU" sz="2800" b="1" dirty="0" smtClean="0">
                <a:solidFill>
                  <a:schemeClr val="bg1"/>
                </a:solidFill>
                <a:latin typeface="+mn-lt"/>
              </a:rPr>
              <a:t>Has 5 letters – 3 consonants (2 vowels)</a:t>
            </a:r>
            <a:endParaRPr lang="en-US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5429264"/>
            <a:ext cx="86439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>
                <a:solidFill>
                  <a:srgbClr val="00FF00"/>
                </a:solidFill>
                <a:latin typeface="Impact" pitchFamily="34" charset="0"/>
              </a:rPr>
              <a:t>Net result = 10 - Sarah is reduced by 5 – Abraham increased by 5. 10 = all; hence Sarah is in complete submission to Abraham.</a:t>
            </a:r>
            <a:endParaRPr lang="en-US" sz="2600" dirty="0">
              <a:solidFill>
                <a:srgbClr val="00FF00"/>
              </a:solidFill>
              <a:latin typeface="Impact" pitchFamily="34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20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1" grpId="0" build="p"/>
      <p:bldP spid="8" grpId="0" animBg="1"/>
      <p:bldP spid="9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855"/>
            <a:ext cx="9144000" cy="928670"/>
          </a:xfrm>
        </p:spPr>
        <p:txBody>
          <a:bodyPr/>
          <a:lstStyle/>
          <a:p>
            <a:r>
              <a:rPr lang="en-AU" sz="4400" dirty="0" smtClean="0"/>
              <a:t>The </a:t>
            </a:r>
            <a:r>
              <a:rPr lang="en-AU" sz="4400" dirty="0" smtClean="0"/>
              <a:t>set </a:t>
            </a:r>
            <a:r>
              <a:rPr lang="en-AU" sz="4400" dirty="0" smtClean="0"/>
              <a:t>t</a:t>
            </a:r>
            <a:r>
              <a:rPr lang="en-AU" sz="4400" dirty="0" smtClean="0"/>
              <a:t>ime </a:t>
            </a:r>
            <a:r>
              <a:rPr lang="en-AU" sz="4400" dirty="0" smtClean="0"/>
              <a:t>- </a:t>
            </a:r>
            <a:r>
              <a:rPr lang="en-AU" sz="40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Gen.17:21; 21:2</a:t>
            </a:r>
            <a:endParaRPr lang="en-AU" sz="4000" dirty="0">
              <a:ln w="19050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5775" y="914860"/>
            <a:ext cx="8713788" cy="5400675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400"/>
              </a:spcBef>
              <a:buNone/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17:1, 24 </a:t>
            </a:r>
            <a:r>
              <a:rPr lang="en-AU" dirty="0" smtClean="0"/>
              <a:t>– Abraham 99</a:t>
            </a:r>
          </a:p>
          <a:p>
            <a:pPr marL="533400" indent="-533400">
              <a:lnSpc>
                <a:spcPct val="95000"/>
              </a:lnSpc>
              <a:spcBef>
                <a:spcPts val="400"/>
              </a:spcBef>
              <a:buNone/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21:5 </a:t>
            </a:r>
            <a:r>
              <a:rPr lang="en-AU" dirty="0" smtClean="0"/>
              <a:t>- Abraham 100</a:t>
            </a:r>
          </a:p>
          <a:p>
            <a:pPr marL="533400" indent="-533400">
              <a:lnSpc>
                <a:spcPct val="95000"/>
              </a:lnSpc>
              <a:spcBef>
                <a:spcPts val="400"/>
              </a:spcBef>
            </a:pPr>
            <a:r>
              <a:rPr lang="en-AU" dirty="0" smtClean="0"/>
              <a:t>Normal gestation period - 9 months 10 days - leaves just over </a:t>
            </a:r>
            <a:r>
              <a:rPr lang="en-AU" dirty="0" smtClean="0">
                <a:solidFill>
                  <a:srgbClr val="FFFF00"/>
                </a:solidFill>
              </a:rPr>
              <a:t>2</a:t>
            </a:r>
            <a:r>
              <a:rPr lang="en-AU" baseline="16000" dirty="0" smtClean="0">
                <a:solidFill>
                  <a:srgbClr val="FFFF00"/>
                </a:solidFill>
              </a:rPr>
              <a:t>1/2</a:t>
            </a:r>
            <a:r>
              <a:rPr lang="en-AU" dirty="0" smtClean="0">
                <a:solidFill>
                  <a:srgbClr val="FFFF00"/>
                </a:solidFill>
              </a:rPr>
              <a:t> months </a:t>
            </a:r>
            <a:r>
              <a:rPr lang="en-AU" dirty="0" smtClean="0"/>
              <a:t>for events of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Gen.17</a:t>
            </a:r>
            <a:r>
              <a:rPr lang="en-AU" dirty="0" smtClean="0"/>
              <a:t> to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20</a:t>
            </a:r>
            <a:r>
              <a:rPr lang="en-AU" dirty="0" smtClean="0"/>
              <a:t>:</a:t>
            </a:r>
          </a:p>
          <a:p>
            <a:pPr marL="1079500" indent="-539750"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</a:pPr>
            <a:r>
              <a:rPr lang="en-AU" sz="2800" dirty="0" smtClean="0"/>
              <a:t>Abraham circumcised - </a:t>
            </a:r>
            <a:r>
              <a:rPr lang="en-AU" sz="28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17:24</a:t>
            </a:r>
          </a:p>
          <a:p>
            <a:pPr marL="1079500" indent="-539750"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</a:pPr>
            <a:r>
              <a:rPr lang="en-AU" sz="2800" dirty="0" smtClean="0"/>
              <a:t>Visit by 3 angels - </a:t>
            </a:r>
            <a:r>
              <a:rPr lang="en-AU" sz="28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18:1-15</a:t>
            </a:r>
          </a:p>
          <a:p>
            <a:pPr marL="1079500" indent="-539750"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</a:pPr>
            <a:r>
              <a:rPr lang="en-AU" sz="2800" dirty="0" smtClean="0"/>
              <a:t>Sodom destroyed - Lot delivered - </a:t>
            </a:r>
            <a:r>
              <a:rPr lang="en-AU" sz="28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Gen.19</a:t>
            </a:r>
          </a:p>
          <a:p>
            <a:pPr marL="1079500" indent="-539750"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</a:pPr>
            <a:r>
              <a:rPr lang="en-AU" sz="2800" dirty="0" smtClean="0"/>
              <a:t>Move from Hebron to </a:t>
            </a:r>
            <a:r>
              <a:rPr lang="en-AU" sz="2800" dirty="0" err="1" smtClean="0"/>
              <a:t>Gerar</a:t>
            </a:r>
            <a:r>
              <a:rPr lang="en-AU" sz="2800" dirty="0" smtClean="0"/>
              <a:t> - </a:t>
            </a:r>
            <a:r>
              <a:rPr lang="en-AU" sz="28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20:1</a:t>
            </a:r>
          </a:p>
          <a:p>
            <a:pPr marL="1079500" indent="-539750"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</a:pPr>
            <a:r>
              <a:rPr lang="en-AU" sz="2800" dirty="0" smtClean="0"/>
              <a:t>Sarah in </a:t>
            </a:r>
            <a:r>
              <a:rPr lang="en-AU" sz="2800" dirty="0" err="1" smtClean="0"/>
              <a:t>Abimelech's</a:t>
            </a:r>
            <a:r>
              <a:rPr lang="en-AU" sz="2800" dirty="0" smtClean="0"/>
              <a:t> house - </a:t>
            </a:r>
            <a:r>
              <a:rPr lang="en-AU" sz="28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20:2-16</a:t>
            </a:r>
          </a:p>
          <a:p>
            <a:pPr marL="1079500" indent="-539750"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</a:pPr>
            <a:r>
              <a:rPr lang="en-AU" sz="2800" dirty="0" smtClean="0"/>
              <a:t>Prays for </a:t>
            </a:r>
            <a:r>
              <a:rPr lang="en-AU" sz="2800" dirty="0" err="1" smtClean="0"/>
              <a:t>Abimelech's</a:t>
            </a:r>
            <a:r>
              <a:rPr lang="en-AU" sz="2800" dirty="0" smtClean="0"/>
              <a:t> house - </a:t>
            </a:r>
            <a:r>
              <a:rPr lang="en-AU" sz="28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20:17-18</a:t>
            </a:r>
          </a:p>
        </p:txBody>
      </p:sp>
      <p:sp>
        <p:nvSpPr>
          <p:cNvPr id="5" name="Right Brace 4"/>
          <p:cNvSpPr/>
          <p:nvPr/>
        </p:nvSpPr>
        <p:spPr>
          <a:xfrm>
            <a:off x="5857884" y="1085401"/>
            <a:ext cx="285752" cy="785818"/>
          </a:xfrm>
          <a:prstGeom prst="rightBrac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71522" y="1186712"/>
            <a:ext cx="19383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b="1" dirty="0" smtClean="0">
                <a:solidFill>
                  <a:srgbClr val="00FF00"/>
                </a:solidFill>
              </a:rPr>
              <a:t>One year</a:t>
            </a:r>
            <a:endParaRPr lang="en-US" sz="3200" b="1" dirty="0">
              <a:solidFill>
                <a:srgbClr val="00FF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4" y="2630616"/>
            <a:ext cx="8215370" cy="1014408"/>
          </a:xfrm>
        </p:spPr>
        <p:txBody>
          <a:bodyPr/>
          <a:lstStyle/>
          <a:p>
            <a:r>
              <a:rPr lang="en-AU" sz="4800" dirty="0"/>
              <a:t>Next </a:t>
            </a:r>
            <a:r>
              <a:rPr lang="en-AU" sz="4800" dirty="0" smtClean="0"/>
              <a:t>study…God </a:t>
            </a:r>
            <a:r>
              <a:rPr lang="en-AU" sz="4800" dirty="0"/>
              <a:t>willing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30380" y="764233"/>
            <a:ext cx="7772400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Blessed with faithful Abraham</a:t>
            </a:r>
            <a:endParaRPr lang="en-AU" sz="7200" b="1" dirty="0">
              <a:ln>
                <a:solidFill>
                  <a:schemeClr val="tx1"/>
                </a:solidFill>
              </a:ln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57158" y="3803556"/>
            <a:ext cx="84296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rgbClr val="FFFF00"/>
                </a:solidFill>
              </a:rPr>
              <a:t>Study 4</a:t>
            </a:r>
            <a:r>
              <a:rPr lang="en-US" sz="4800" b="1" dirty="0" smtClean="0">
                <a:solidFill>
                  <a:srgbClr val="00FF00"/>
                </a:solidFill>
              </a:rPr>
              <a:t> - “Is anything too hard for Yahweh"</a:t>
            </a:r>
            <a:endParaRPr lang="en-AU" sz="4800" b="1" dirty="0">
              <a:solidFill>
                <a:srgbClr val="00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3856" y="6376139"/>
            <a:ext cx="53059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 smtClean="0">
                <a:solidFill>
                  <a:srgbClr val="FFCC66"/>
                </a:solidFill>
                <a:latin typeface="Monotype Corsiva" pitchFamily="66" charset="0"/>
              </a:rPr>
              <a:t>Blessed with faithful Abraham</a:t>
            </a:r>
            <a:endParaRPr lang="en-US" sz="2800" b="1" dirty="0">
              <a:solidFill>
                <a:srgbClr val="FFCC66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…</a:t>
            </a:r>
            <a:endParaRPr lang="en-AU" sz="4400" dirty="0" smtClean="0">
              <a:solidFill>
                <a:srgbClr val="FF0000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400675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/>
              <a:t>...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4318291"/>
            <a:ext cx="8785225" cy="2193197"/>
          </a:xfrm>
        </p:spPr>
        <p:txBody>
          <a:bodyPr/>
          <a:lstStyle/>
          <a:p>
            <a:pPr marL="0" indent="0" algn="just">
              <a:lnSpc>
                <a:spcPct val="85000"/>
              </a:lnSpc>
              <a:buNone/>
            </a:pPr>
            <a:r>
              <a:rPr lang="en-AU" b="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Gen. </a:t>
            </a:r>
            <a:r>
              <a:rPr lang="en-AU" b="0" dirty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17:21</a:t>
            </a:r>
            <a:r>
              <a:rPr lang="en-AU" dirty="0">
                <a:ln w="19050">
                  <a:solidFill>
                    <a:schemeClr val="tx1"/>
                  </a:solidFill>
                </a:ln>
              </a:rPr>
              <a:t> </a:t>
            </a:r>
            <a:r>
              <a:rPr lang="en-AU" dirty="0"/>
              <a:t>– </a:t>
            </a:r>
            <a:r>
              <a:rPr lang="en-AU" dirty="0">
                <a:solidFill>
                  <a:srgbClr val="00FF00"/>
                </a:solidFill>
                <a:latin typeface="Bookman Old Style" pitchFamily="18" charset="0"/>
              </a:rPr>
              <a:t>“But my covenant will I establish with Isaac, which Sarah shall bear unto thee at this set time in the next year.”</a:t>
            </a:r>
            <a:r>
              <a:rPr lang="en-AU" dirty="0"/>
              <a:t> Exactly 12 months from </a:t>
            </a:r>
            <a:r>
              <a:rPr lang="en-AU" dirty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Gen.</a:t>
            </a:r>
            <a:r>
              <a:rPr lang="en-AU" dirty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AU" dirty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17</a:t>
            </a:r>
            <a:r>
              <a:rPr lang="en-AU" dirty="0">
                <a:ln w="28575">
                  <a:solidFill>
                    <a:schemeClr val="tx1"/>
                  </a:solidFill>
                </a:ln>
              </a:rPr>
              <a:t> </a:t>
            </a:r>
            <a:r>
              <a:rPr lang="en-AU" dirty="0">
                <a:solidFill>
                  <a:srgbClr val="00FF00"/>
                </a:solidFill>
                <a:latin typeface="Bookman Old Style" pitchFamily="18" charset="0"/>
              </a:rPr>
              <a:t>to</a:t>
            </a:r>
            <a:r>
              <a:rPr lang="en-AU" dirty="0">
                <a:ln w="28575">
                  <a:solidFill>
                    <a:schemeClr val="tx1"/>
                  </a:solidFill>
                </a:ln>
              </a:rPr>
              <a:t> </a:t>
            </a:r>
            <a:r>
              <a:rPr lang="en-AU" dirty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</a:t>
            </a:r>
            <a:r>
              <a:rPr lang="en-AU" dirty="0"/>
              <a:t>.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58920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</a:t>
            </a:r>
            <a:r>
              <a:rPr lang="en-US" sz="4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times </a:t>
            </a:r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of Abraham</a:t>
            </a:r>
            <a:endParaRPr lang="en-AU" sz="4400" b="1" dirty="0">
              <a:solidFill>
                <a:srgbClr val="FFFF66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323850" y="2276475"/>
            <a:ext cx="8640763" cy="50482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336550" y="1989138"/>
            <a:ext cx="0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2519363" y="1989138"/>
            <a:ext cx="0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7596188" y="1989138"/>
            <a:ext cx="0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8459788" y="1989138"/>
            <a:ext cx="0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58750" y="2892425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75</a:t>
            </a:r>
            <a:endParaRPr lang="en-AU" sz="2800" b="1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222500" y="2884488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/>
              <a:t>85</a:t>
            </a:r>
            <a:endParaRPr lang="en-AU" sz="2800" b="1" dirty="0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8185150" y="2903538"/>
            <a:ext cx="7794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100</a:t>
            </a:r>
            <a:endParaRPr lang="en-AU" sz="2800" b="1"/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7304088" y="2925763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99</a:t>
            </a:r>
            <a:endParaRPr lang="en-AU" sz="2800" b="1"/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282950" y="2890838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86</a:t>
            </a:r>
            <a:endParaRPr lang="en-AU" sz="2800" b="1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3597275" y="1989138"/>
            <a:ext cx="0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107950" y="971550"/>
            <a:ext cx="11858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00FF00"/>
                </a:solidFill>
                <a:latin typeface="Impact" pitchFamily="34" charset="0"/>
              </a:rPr>
              <a:t>Leaves</a:t>
            </a:r>
          </a:p>
          <a:p>
            <a:pPr algn="ctr"/>
            <a:r>
              <a:rPr lang="en-US" sz="2800">
                <a:solidFill>
                  <a:srgbClr val="00FF00"/>
                </a:solidFill>
                <a:latin typeface="Impact" pitchFamily="34" charset="0"/>
              </a:rPr>
              <a:t>Haran</a:t>
            </a:r>
            <a:endParaRPr lang="en-AU" sz="2800">
              <a:solidFill>
                <a:srgbClr val="00FF00"/>
              </a:solidFill>
              <a:latin typeface="Impact" pitchFamily="34" charset="0"/>
            </a:endParaRP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2051050" y="1055688"/>
            <a:ext cx="812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n w="158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Gen.</a:t>
            </a:r>
          </a:p>
          <a:p>
            <a:pPr algn="ctr"/>
            <a:r>
              <a:rPr lang="en-US" sz="2800" dirty="0">
                <a:ln w="158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15</a:t>
            </a:r>
            <a:endParaRPr lang="en-AU" sz="2800" dirty="0">
              <a:ln w="15875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2962275" y="692150"/>
            <a:ext cx="1373188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Impact" pitchFamily="34" charset="0"/>
              </a:rPr>
              <a:t>Ishmael</a:t>
            </a:r>
          </a:p>
          <a:p>
            <a:pPr algn="ctr"/>
            <a:r>
              <a:rPr lang="en-US" sz="2800" dirty="0">
                <a:solidFill>
                  <a:srgbClr val="FFFF00"/>
                </a:solidFill>
                <a:latin typeface="Impact" pitchFamily="34" charset="0"/>
              </a:rPr>
              <a:t>Born</a:t>
            </a:r>
          </a:p>
          <a:p>
            <a:pPr algn="ctr"/>
            <a:r>
              <a:rPr lang="en-US" sz="2800" dirty="0">
                <a:ln w="15875">
                  <a:solidFill>
                    <a:schemeClr val="tx1"/>
                  </a:solidFill>
                </a:ln>
                <a:solidFill>
                  <a:srgbClr val="FF0000"/>
                </a:solidFill>
                <a:latin typeface="Impact" pitchFamily="34" charset="0"/>
              </a:rPr>
              <a:t>Gen. 16</a:t>
            </a:r>
            <a:endParaRPr lang="en-AU" sz="2800" dirty="0">
              <a:ln w="15875">
                <a:solidFill>
                  <a:schemeClr val="tx1"/>
                </a:solidFill>
              </a:ln>
              <a:solidFill>
                <a:srgbClr val="FF0000"/>
              </a:solidFill>
              <a:latin typeface="Impact" pitchFamily="34" charset="0"/>
            </a:endParaRP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4778375" y="1782763"/>
            <a:ext cx="1593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Impact" pitchFamily="34" charset="0"/>
              </a:rPr>
              <a:t>At Hebron</a:t>
            </a:r>
            <a:endParaRPr lang="en-AU" sz="2800" dirty="0">
              <a:solidFill>
                <a:schemeClr val="tx2">
                  <a:lumMod val="75000"/>
                </a:schemeClr>
              </a:solidFill>
              <a:latin typeface="Impact" pitchFamily="34" charset="0"/>
            </a:endParaRP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7143750" y="1055688"/>
            <a:ext cx="812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n w="15875">
                  <a:solidFill>
                    <a:schemeClr val="tx1"/>
                  </a:solidFill>
                </a:ln>
                <a:solidFill>
                  <a:srgbClr val="FF0000"/>
                </a:solidFill>
                <a:latin typeface="Impact" pitchFamily="34" charset="0"/>
              </a:rPr>
              <a:t>Gen.</a:t>
            </a:r>
          </a:p>
          <a:p>
            <a:pPr algn="ctr"/>
            <a:r>
              <a:rPr lang="en-US" sz="2800" dirty="0" smtClean="0">
                <a:ln w="15875">
                  <a:solidFill>
                    <a:schemeClr val="tx1"/>
                  </a:solidFill>
                </a:ln>
                <a:solidFill>
                  <a:srgbClr val="FF0000"/>
                </a:solidFill>
                <a:latin typeface="Impact" pitchFamily="34" charset="0"/>
              </a:rPr>
              <a:t>17</a:t>
            </a:r>
            <a:endParaRPr lang="en-AU" sz="2800" dirty="0">
              <a:ln w="15875">
                <a:solidFill>
                  <a:schemeClr val="tx1"/>
                </a:solidFill>
              </a:ln>
              <a:solidFill>
                <a:srgbClr val="FF0000"/>
              </a:solidFill>
              <a:latin typeface="Impact" pitchFamily="34" charset="0"/>
            </a:endParaRP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8007350" y="1057275"/>
            <a:ext cx="812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n w="15875">
                  <a:solidFill>
                    <a:schemeClr val="tx1"/>
                  </a:solidFill>
                </a:ln>
                <a:solidFill>
                  <a:srgbClr val="FF0000"/>
                </a:solidFill>
                <a:latin typeface="Impact" pitchFamily="34" charset="0"/>
              </a:rPr>
              <a:t>Gen.</a:t>
            </a:r>
          </a:p>
          <a:p>
            <a:pPr algn="ctr"/>
            <a:r>
              <a:rPr lang="en-US" sz="2800" dirty="0" smtClean="0">
                <a:ln w="15875">
                  <a:solidFill>
                    <a:schemeClr val="tx1"/>
                  </a:solidFill>
                </a:ln>
                <a:solidFill>
                  <a:srgbClr val="FF0000"/>
                </a:solidFill>
                <a:latin typeface="Impact" pitchFamily="34" charset="0"/>
              </a:rPr>
              <a:t>21</a:t>
            </a:r>
            <a:endParaRPr lang="en-AU" sz="2800" dirty="0">
              <a:ln w="15875">
                <a:solidFill>
                  <a:schemeClr val="tx1"/>
                </a:solidFill>
              </a:ln>
              <a:solidFill>
                <a:srgbClr val="FF0000"/>
              </a:solidFill>
              <a:latin typeface="Impact" pitchFamily="34" charset="0"/>
            </a:endParaRP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8075613" y="3343275"/>
            <a:ext cx="9890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FFFF00"/>
                </a:solidFill>
                <a:latin typeface="Impact" pitchFamily="34" charset="0"/>
              </a:rPr>
              <a:t>Isaac</a:t>
            </a:r>
          </a:p>
          <a:p>
            <a:pPr algn="ctr"/>
            <a:r>
              <a:rPr lang="en-US" sz="2800">
                <a:solidFill>
                  <a:srgbClr val="FFFF00"/>
                </a:solidFill>
                <a:latin typeface="Impact" pitchFamily="34" charset="0"/>
              </a:rPr>
              <a:t>born</a:t>
            </a:r>
            <a:endParaRPr lang="en-AU" sz="2800">
              <a:solidFill>
                <a:srgbClr val="FFFF00"/>
              </a:solidFill>
              <a:latin typeface="Impact" pitchFamily="34" charset="0"/>
            </a:endParaRP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1782956" y="3394075"/>
            <a:ext cx="1404552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rgbClr val="FFFF00"/>
                </a:solidFill>
                <a:latin typeface="Impact" pitchFamily="34" charset="0"/>
              </a:rPr>
              <a:t>4</a:t>
            </a:r>
            <a:r>
              <a:rPr lang="en-US" sz="2800" baseline="30000" dirty="0">
                <a:solidFill>
                  <a:srgbClr val="FFFF00"/>
                </a:solidFill>
                <a:latin typeface="Impact" pitchFamily="34" charset="0"/>
              </a:rPr>
              <a:t>th</a:t>
            </a:r>
          </a:p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rgbClr val="FFFF00"/>
                </a:solidFill>
                <a:latin typeface="Impact" pitchFamily="34" charset="0"/>
              </a:rPr>
              <a:t>Promise</a:t>
            </a:r>
            <a:endParaRPr lang="en-AU" sz="2800" dirty="0">
              <a:solidFill>
                <a:srgbClr val="FFFF00"/>
              </a:solidFill>
              <a:latin typeface="Impact" pitchFamily="34" charset="0"/>
            </a:endParaRP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6500813" y="3390900"/>
            <a:ext cx="13922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>
                <a:solidFill>
                  <a:srgbClr val="00FF00"/>
                </a:solidFill>
                <a:latin typeface="Impact" pitchFamily="34" charset="0"/>
              </a:rPr>
              <a:t>5</a:t>
            </a:r>
            <a:r>
              <a:rPr lang="en-US" sz="2800" baseline="30000">
                <a:solidFill>
                  <a:srgbClr val="00FF00"/>
                </a:solidFill>
                <a:latin typeface="Impact" pitchFamily="34" charset="0"/>
              </a:rPr>
              <a:t>th</a:t>
            </a:r>
          </a:p>
          <a:p>
            <a:pPr algn="r"/>
            <a:r>
              <a:rPr lang="en-US" sz="2800">
                <a:solidFill>
                  <a:srgbClr val="00FF00"/>
                </a:solidFill>
                <a:latin typeface="Impact" pitchFamily="34" charset="0"/>
              </a:rPr>
              <a:t>Promise</a:t>
            </a:r>
            <a:endParaRPr lang="en-AU" sz="2800">
              <a:solidFill>
                <a:srgbClr val="00FF00"/>
              </a:solidFill>
              <a:latin typeface="Impact" pitchFamily="34" charset="0"/>
            </a:endParaRPr>
          </a:p>
        </p:txBody>
      </p:sp>
      <p:sp>
        <p:nvSpPr>
          <p:cNvPr id="2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5</a:t>
            </a:r>
            <a:r>
              <a:rPr lang="en-AU" sz="4400" baseline="30000" dirty="0" smtClean="0"/>
              <a:t>th</a:t>
            </a:r>
            <a:r>
              <a:rPr lang="en-AU" sz="4400" dirty="0" smtClean="0"/>
              <a:t> promise to Abraham</a:t>
            </a:r>
            <a:endParaRPr lang="en-AU" sz="4400" dirty="0" smtClean="0">
              <a:solidFill>
                <a:srgbClr val="FF0000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873250"/>
            <a:ext cx="8713788" cy="5429288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  <a:spcAft>
                <a:spcPts val="400"/>
              </a:spcAft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17:1 </a:t>
            </a:r>
            <a:r>
              <a:rPr lang="en-AU" dirty="0" smtClean="0"/>
              <a:t>– Abram 99 = fullness/finality.</a:t>
            </a:r>
          </a:p>
          <a:p>
            <a:pPr marL="533400" indent="-533400" eaLnBrk="1" hangingPunct="1">
              <a:lnSpc>
                <a:spcPct val="95000"/>
              </a:lnSpc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“Yahweh appeared” </a:t>
            </a:r>
            <a:r>
              <a:rPr lang="en-AU" dirty="0" smtClean="0"/>
              <a:t>– 5</a:t>
            </a:r>
            <a:r>
              <a:rPr lang="en-AU" baseline="30000" dirty="0" smtClean="0"/>
              <a:t>th</a:t>
            </a:r>
            <a:r>
              <a:rPr lang="en-AU" dirty="0" smtClean="0"/>
              <a:t> appearance, probably via Michael (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63:9</a:t>
            </a:r>
            <a:r>
              <a:rPr lang="en-AU" dirty="0" smtClean="0"/>
              <a:t>).</a:t>
            </a:r>
          </a:p>
          <a:p>
            <a:pPr marL="533400" indent="-533400" eaLnBrk="1" hangingPunct="1">
              <a:lnSpc>
                <a:spcPct val="95000"/>
              </a:lnSpc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“the Almighty God” </a:t>
            </a:r>
            <a:r>
              <a:rPr lang="en-AU" dirty="0" smtClean="0"/>
              <a:t>– </a:t>
            </a:r>
            <a:r>
              <a:rPr lang="en-AU" i="1" dirty="0" smtClean="0"/>
              <a:t>El </a:t>
            </a:r>
            <a:r>
              <a:rPr lang="en-AU" i="1" dirty="0" err="1" smtClean="0"/>
              <a:t>shaddai</a:t>
            </a:r>
            <a:r>
              <a:rPr lang="en-AU" i="1" dirty="0" smtClean="0"/>
              <a:t> </a:t>
            </a:r>
            <a:r>
              <a:rPr lang="en-AU" dirty="0" smtClean="0"/>
              <a:t>– the 1</a:t>
            </a:r>
            <a:r>
              <a:rPr lang="en-AU" baseline="30000" dirty="0" smtClean="0"/>
              <a:t>st</a:t>
            </a:r>
            <a:r>
              <a:rPr lang="en-AU" dirty="0" smtClean="0"/>
              <a:t> of 48 occurrences of this Divine title in O.T. Refers here to the builder of a family – final occ.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Joel 1:15 </a:t>
            </a:r>
            <a:r>
              <a:rPr lang="en-AU" dirty="0" smtClean="0"/>
              <a:t>of destroyer.</a:t>
            </a:r>
          </a:p>
          <a:p>
            <a:pPr marL="533400" indent="-533400" eaLnBrk="1" hangingPunct="1">
              <a:lnSpc>
                <a:spcPct val="95000"/>
              </a:lnSpc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“walk before me”</a:t>
            </a:r>
            <a:r>
              <a:rPr lang="en-AU" dirty="0" smtClean="0"/>
              <a:t> – </a:t>
            </a:r>
            <a:r>
              <a:rPr lang="en-AU" i="1" dirty="0" err="1" smtClean="0"/>
              <a:t>halak</a:t>
            </a:r>
            <a:r>
              <a:rPr lang="en-AU" i="1" dirty="0" smtClean="0"/>
              <a:t> </a:t>
            </a:r>
            <a:r>
              <a:rPr lang="en-AU" i="1" dirty="0" err="1" smtClean="0"/>
              <a:t>paniym</a:t>
            </a:r>
            <a:r>
              <a:rPr lang="en-AU" i="1" dirty="0" smtClean="0"/>
              <a:t> </a:t>
            </a:r>
            <a:r>
              <a:rPr lang="en-AU" dirty="0" smtClean="0"/>
              <a:t>– Lit.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“walk as though in my presence”.</a:t>
            </a:r>
          </a:p>
          <a:p>
            <a:pPr marL="533400" indent="-533400" eaLnBrk="1" hangingPunct="1">
              <a:lnSpc>
                <a:spcPct val="95000"/>
              </a:lnSpc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“perfect” </a:t>
            </a:r>
            <a:r>
              <a:rPr lang="en-AU" dirty="0" smtClean="0"/>
              <a:t>– </a:t>
            </a:r>
            <a:r>
              <a:rPr lang="en-AU" i="1" dirty="0" err="1" smtClean="0"/>
              <a:t>tamiym</a:t>
            </a:r>
            <a:r>
              <a:rPr lang="en-AU" dirty="0" smtClean="0"/>
              <a:t> – entire, complete.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After 24 years in the Truth!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en-AU" sz="4800" dirty="0" smtClean="0"/>
              <a:t>El </a:t>
            </a:r>
            <a:r>
              <a:rPr lang="en-AU" sz="4800" dirty="0" err="1" smtClean="0"/>
              <a:t>Shaddai</a:t>
            </a:r>
            <a:endParaRPr lang="en-AU" sz="4800" dirty="0">
              <a:solidFill>
                <a:srgbClr val="FF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222" y="841215"/>
            <a:ext cx="8713788" cy="5540114"/>
          </a:xfrm>
        </p:spPr>
        <p:txBody>
          <a:bodyPr/>
          <a:lstStyle/>
          <a:p>
            <a:pPr marL="627063" indent="-627063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17:1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</a:rPr>
              <a:t> </a:t>
            </a:r>
            <a:r>
              <a:rPr lang="en-AU" dirty="0" smtClean="0"/>
              <a:t>– 1</a:t>
            </a:r>
            <a:r>
              <a:rPr lang="en-AU" baseline="30000" dirty="0" smtClean="0"/>
              <a:t>st</a:t>
            </a:r>
            <a:r>
              <a:rPr lang="en-AU" dirty="0" smtClean="0"/>
              <a:t> occ. links with </a:t>
            </a:r>
            <a:r>
              <a:rPr lang="en-AU" dirty="0" err="1" smtClean="0"/>
              <a:t>Abrahamic</a:t>
            </a:r>
            <a:r>
              <a:rPr lang="en-AU" dirty="0" smtClean="0"/>
              <a:t> Covenant and Yahweh’s delegated Fatherhood 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Rom. 4:17</a:t>
            </a:r>
            <a:r>
              <a:rPr lang="en-AU" dirty="0" smtClean="0"/>
              <a:t>.</a:t>
            </a:r>
          </a:p>
          <a:p>
            <a:pPr marL="627063" indent="-627063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err="1" smtClean="0">
                <a:solidFill>
                  <a:srgbClr val="00FF00"/>
                </a:solidFill>
              </a:rPr>
              <a:t>Shaddai</a:t>
            </a:r>
            <a:r>
              <a:rPr lang="en-AU" dirty="0" smtClean="0">
                <a:solidFill>
                  <a:srgbClr val="00FF00"/>
                </a:solidFill>
              </a:rPr>
              <a:t> </a:t>
            </a:r>
            <a:r>
              <a:rPr lang="en-AU" dirty="0" smtClean="0"/>
              <a:t>derived from </a:t>
            </a:r>
            <a:r>
              <a:rPr lang="en-AU" i="1" dirty="0" smtClean="0">
                <a:solidFill>
                  <a:srgbClr val="66FF33"/>
                </a:solidFill>
              </a:rPr>
              <a:t>shad</a:t>
            </a:r>
            <a:r>
              <a:rPr lang="en-AU" dirty="0" smtClean="0">
                <a:solidFill>
                  <a:srgbClr val="66FF33"/>
                </a:solidFill>
              </a:rPr>
              <a:t> – the breast</a:t>
            </a:r>
            <a:r>
              <a:rPr lang="en-AU" dirty="0" smtClean="0"/>
              <a:t> (as nourishing); and </a:t>
            </a:r>
            <a:r>
              <a:rPr lang="en-AU" i="1" dirty="0" err="1" smtClean="0">
                <a:solidFill>
                  <a:srgbClr val="FFFF00"/>
                </a:solidFill>
              </a:rPr>
              <a:t>shadad</a:t>
            </a:r>
            <a:r>
              <a:rPr lang="en-AU" dirty="0" smtClean="0">
                <a:solidFill>
                  <a:srgbClr val="FFFF00"/>
                </a:solidFill>
              </a:rPr>
              <a:t> – burly; i.e. powerful; hence to devastate, destroy</a:t>
            </a:r>
            <a:r>
              <a:rPr lang="en-AU" dirty="0" smtClean="0"/>
              <a:t>.</a:t>
            </a:r>
          </a:p>
          <a:p>
            <a:pPr marL="627063" indent="-627063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The primary meaning of El </a:t>
            </a:r>
            <a:r>
              <a:rPr lang="en-AU" dirty="0" err="1" smtClean="0">
                <a:solidFill>
                  <a:srgbClr val="00FF00"/>
                </a:solidFill>
              </a:rPr>
              <a:t>Shaddai</a:t>
            </a:r>
            <a:r>
              <a:rPr lang="en-AU" dirty="0" smtClean="0">
                <a:solidFill>
                  <a:srgbClr val="00FF00"/>
                </a:solidFill>
              </a:rPr>
              <a:t> </a:t>
            </a:r>
            <a:r>
              <a:rPr lang="en-AU" dirty="0" smtClean="0"/>
              <a:t>– the strength of the </a:t>
            </a:r>
            <a:r>
              <a:rPr lang="en-AU" dirty="0" err="1" smtClean="0"/>
              <a:t>nourishers</a:t>
            </a:r>
            <a:r>
              <a:rPr lang="en-AU" dirty="0" smtClean="0"/>
              <a:t> = building the Divine family.</a:t>
            </a:r>
          </a:p>
          <a:p>
            <a:pPr marL="622300" indent="-6223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/>
              <a:t>Both aspects revealed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17 </a:t>
            </a:r>
            <a:r>
              <a:rPr lang="en-AU" dirty="0" smtClean="0"/>
              <a:t>to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19</a:t>
            </a:r>
            <a:r>
              <a:rPr lang="en-AU" dirty="0" smtClean="0"/>
              <a:t> with one aim – </a:t>
            </a:r>
            <a:r>
              <a:rPr lang="en-AU" dirty="0" smtClean="0">
                <a:solidFill>
                  <a:srgbClr val="FFFF00"/>
                </a:solidFill>
              </a:rPr>
              <a:t>to build the Divine family</a:t>
            </a:r>
            <a:r>
              <a:rPr lang="en-AU" dirty="0" smtClean="0"/>
              <a:t>.</a:t>
            </a:r>
          </a:p>
          <a:p>
            <a:pPr marL="627063" indent="-627063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396" y="3428999"/>
            <a:ext cx="1374321" cy="3304305"/>
          </a:xfrm>
          <a:prstGeom prst="rect">
            <a:avLst/>
          </a:prstGeom>
          <a:noFill/>
        </p:spPr>
      </p:pic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5716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AU" sz="4400" dirty="0" smtClean="0"/>
              <a:t>Abraham’s delegated fatherhood</a:t>
            </a:r>
            <a:br>
              <a:rPr lang="en-AU" sz="4400" dirty="0" smtClean="0"/>
            </a:b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Rom. 4:17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643051"/>
            <a:ext cx="8713788" cy="2500330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“before him” </a:t>
            </a:r>
            <a:r>
              <a:rPr lang="en-AU" dirty="0" smtClean="0"/>
              <a:t>– </a:t>
            </a:r>
            <a:r>
              <a:rPr lang="en-AU" i="1" dirty="0" err="1" smtClean="0"/>
              <a:t>katenanti</a:t>
            </a:r>
            <a:r>
              <a:rPr lang="en-AU" dirty="0" smtClean="0"/>
              <a:t> – down over against; i.e. in the sight and estimation of. Hence, he was </a:t>
            </a:r>
            <a:r>
              <a:rPr lang="en-AU" dirty="0" smtClean="0">
                <a:solidFill>
                  <a:srgbClr val="FFFF00"/>
                </a:solidFill>
              </a:rPr>
              <a:t>“like unto” </a:t>
            </a:r>
            <a:r>
              <a:rPr lang="en-AU" dirty="0" smtClean="0"/>
              <a:t>God – allowed to stand in His presence as father of the Divine family.</a:t>
            </a:r>
          </a:p>
        </p:txBody>
      </p:sp>
      <p:sp>
        <p:nvSpPr>
          <p:cNvPr id="7" name="Right Arrow 6"/>
          <p:cNvSpPr/>
          <p:nvPr/>
        </p:nvSpPr>
        <p:spPr>
          <a:xfrm rot="562883">
            <a:off x="5488755" y="3920346"/>
            <a:ext cx="2379269" cy="1357322"/>
          </a:xfrm>
          <a:prstGeom prst="rightArrow">
            <a:avLst/>
          </a:prstGeom>
          <a:solidFill>
            <a:srgbClr val="FFFF00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28596" y="4143380"/>
            <a:ext cx="48577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 smtClean="0">
                <a:solidFill>
                  <a:srgbClr val="00FF00"/>
                </a:solidFill>
                <a:latin typeface="Impact" pitchFamily="34" charset="0"/>
              </a:rPr>
              <a:t>For this reason, God handed Abraham a knife and commanded him to ‘cut off ‘ his flesh – circumcision.</a:t>
            </a:r>
            <a:endParaRPr lang="en-US" sz="3200" dirty="0">
              <a:solidFill>
                <a:srgbClr val="00FF00"/>
              </a:solidFill>
              <a:latin typeface="Impact" pitchFamily="34" charset="0"/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500174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AU" sz="4400" dirty="0" smtClean="0"/>
              <a:t>Our </a:t>
            </a:r>
            <a:r>
              <a:rPr lang="en-AU" sz="4400" dirty="0" smtClean="0"/>
              <a:t>father </a:t>
            </a:r>
            <a:r>
              <a:rPr lang="en-AU" sz="4400" dirty="0" smtClean="0"/>
              <a:t>and </a:t>
            </a:r>
            <a:r>
              <a:rPr lang="en-AU" sz="4400" dirty="0" smtClean="0"/>
              <a:t>mother</a:t>
            </a:r>
            <a:r>
              <a:rPr lang="en-AU" sz="4400" dirty="0" smtClean="0"/>
              <a:t/>
            </a:r>
            <a:br>
              <a:rPr lang="en-AU" sz="4400" dirty="0" smtClean="0"/>
            </a:br>
            <a:r>
              <a:rPr lang="en-AU" sz="4400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Isa. 51:2-3 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500175"/>
            <a:ext cx="8713788" cy="2786082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b="0" dirty="0" smtClean="0">
                <a:solidFill>
                  <a:srgbClr val="00FF00"/>
                </a:solidFill>
                <a:latin typeface="Arial Black" pitchFamily="34" charset="0"/>
              </a:rPr>
              <a:t>Abraham</a:t>
            </a:r>
            <a:r>
              <a:rPr lang="en-AU" dirty="0" smtClean="0"/>
              <a:t> – the father of the faithful 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Rom. 4:12,16</a:t>
            </a:r>
            <a:r>
              <a:rPr lang="en-AU" dirty="0" smtClean="0"/>
              <a:t>. Cp. Christ 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53:10-11</a:t>
            </a:r>
            <a:r>
              <a:rPr lang="en-AU" dirty="0" smtClean="0"/>
              <a:t>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AU" b="0" dirty="0" smtClean="0">
                <a:solidFill>
                  <a:srgbClr val="00FF00"/>
                </a:solidFill>
                <a:latin typeface="Arial Black" pitchFamily="34" charset="0"/>
              </a:rPr>
              <a:t>Sarah</a:t>
            </a:r>
            <a:r>
              <a:rPr lang="en-AU" dirty="0" smtClean="0"/>
              <a:t> – the mother of us all 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54:1,5; Gal. 4:22-26</a:t>
            </a:r>
            <a:r>
              <a:rPr lang="en-AU" dirty="0" smtClean="0"/>
              <a:t>.</a:t>
            </a:r>
          </a:p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AU" dirty="0" smtClean="0"/>
              <a:t>– </a:t>
            </a:r>
            <a:r>
              <a:rPr lang="en-AU" sz="3000" dirty="0" smtClean="0">
                <a:solidFill>
                  <a:srgbClr val="FFFF00"/>
                </a:solidFill>
                <a:latin typeface="Bookman Old Style" pitchFamily="18" charset="0"/>
              </a:rPr>
              <a:t>“For Yahweh shall comfort Zion...”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6618" y="5429264"/>
            <a:ext cx="28259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8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Yahweh</a:t>
            </a:r>
            <a:endParaRPr lang="en-US" sz="4800" dirty="0" smtClean="0">
              <a:ln>
                <a:solidFill>
                  <a:schemeClr val="tx1"/>
                </a:solidFill>
              </a:ln>
              <a:solidFill>
                <a:srgbClr val="00FFFF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25105" y="4098201"/>
            <a:ext cx="32040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8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Abraham</a:t>
            </a:r>
            <a:endParaRPr lang="en-US" sz="4800" dirty="0">
              <a:ln>
                <a:solidFill>
                  <a:schemeClr val="tx1"/>
                </a:solidFill>
              </a:ln>
              <a:solidFill>
                <a:srgbClr val="00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0694" y="4143380"/>
            <a:ext cx="21428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8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Sarah</a:t>
            </a:r>
            <a:endParaRPr lang="en-US" sz="4800" dirty="0" smtClean="0">
              <a:ln>
                <a:solidFill>
                  <a:schemeClr val="tx1"/>
                </a:solidFill>
              </a:ln>
              <a:solidFill>
                <a:srgbClr val="00FFFF"/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0780" y="5427813"/>
            <a:ext cx="17187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8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Zion</a:t>
            </a:r>
            <a:r>
              <a:rPr lang="en-AU" dirty="0" smtClean="0">
                <a:ln>
                  <a:solidFill>
                    <a:schemeClr val="tx1"/>
                  </a:solidFill>
                </a:ln>
              </a:rPr>
              <a:t> 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357422" y="4843905"/>
            <a:ext cx="642942" cy="742090"/>
          </a:xfrm>
          <a:prstGeom prst="downArrow">
            <a:avLst/>
          </a:prstGeom>
          <a:solidFill>
            <a:srgbClr val="00FFFF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6215074" y="4857760"/>
            <a:ext cx="642942" cy="714380"/>
          </a:xfrm>
          <a:prstGeom prst="downArrow">
            <a:avLst/>
          </a:prstGeom>
          <a:solidFill>
            <a:srgbClr val="00FFFF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  <p:bldP spid="6" grpId="0"/>
      <p:bldP spid="8" grpId="0"/>
      <p:bldP spid="9" grpId="0"/>
      <p:bldP spid="10" grpId="0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Divine Allegory</a:t>
            </a:r>
            <a:endParaRPr lang="en-AU" sz="4400" dirty="0" smtClean="0">
              <a:solidFill>
                <a:srgbClr val="FF0000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16979"/>
            <a:ext cx="8713788" cy="1143008"/>
          </a:xfrm>
        </p:spPr>
        <p:txBody>
          <a:bodyPr/>
          <a:lstStyle/>
          <a:p>
            <a:pPr marL="533400" indent="-533400" eaLnBrk="1" hangingPunct="1">
              <a:lnSpc>
                <a:spcPct val="95000"/>
              </a:lnSpc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Gal.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</a:rPr>
              <a:t>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4:22-31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</a:rPr>
              <a:t> </a:t>
            </a:r>
            <a:r>
              <a:rPr lang="en-AU" dirty="0" smtClean="0"/>
              <a:t>– Paul uses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16 </a:t>
            </a:r>
            <a:r>
              <a:rPr lang="en-AU" dirty="0" smtClean="0"/>
              <a:t>and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17</a:t>
            </a:r>
            <a:r>
              <a:rPr lang="en-AU" dirty="0" smtClean="0"/>
              <a:t> as the basis of an allegory.</a:t>
            </a:r>
          </a:p>
          <a:p>
            <a:pPr marL="533400" indent="-533400" eaLnBrk="1" hangingPunct="1">
              <a:lnSpc>
                <a:spcPct val="95000"/>
              </a:lnSpc>
              <a:buNone/>
            </a:pPr>
            <a:endParaRPr lang="en-A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14282" y="1928802"/>
            <a:ext cx="407196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Arial Black" pitchFamily="34" charset="0"/>
              </a:rPr>
              <a:t>Hagar</a:t>
            </a:r>
          </a:p>
          <a:p>
            <a:pPr algn="ctr"/>
            <a:r>
              <a:rPr lang="en-AU" sz="3200" dirty="0" smtClean="0">
                <a:latin typeface="Impact" pitchFamily="34" charset="0"/>
              </a:rPr>
              <a:t>= </a:t>
            </a:r>
            <a:r>
              <a:rPr lang="en-AU" sz="3200" dirty="0" smtClean="0">
                <a:solidFill>
                  <a:srgbClr val="FFFF00"/>
                </a:solidFill>
                <a:latin typeface="Impact" pitchFamily="34" charset="0"/>
              </a:rPr>
              <a:t>Mosaic Covenant</a:t>
            </a:r>
          </a:p>
          <a:p>
            <a:pPr algn="ctr"/>
            <a:r>
              <a:rPr lang="en-AU" sz="360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Arial Black" pitchFamily="34" charset="0"/>
              </a:rPr>
              <a:t>Ishmael</a:t>
            </a:r>
          </a:p>
          <a:p>
            <a:pPr algn="ctr"/>
            <a:r>
              <a:rPr lang="en-AU" sz="3200" dirty="0" smtClean="0">
                <a:latin typeface="Impact" pitchFamily="34" charset="0"/>
              </a:rPr>
              <a:t>= </a:t>
            </a:r>
            <a:r>
              <a:rPr lang="en-AU" sz="3200" dirty="0" smtClean="0">
                <a:solidFill>
                  <a:srgbClr val="FFFF00"/>
                </a:solidFill>
                <a:latin typeface="Impact" pitchFamily="34" charset="0"/>
              </a:rPr>
              <a:t>Israel under Law</a:t>
            </a:r>
            <a:r>
              <a:rPr lang="en-AU" sz="3200" dirty="0" smtClean="0">
                <a:latin typeface="Impact" pitchFamily="34" charset="0"/>
              </a:rPr>
              <a:t> </a:t>
            </a:r>
            <a:r>
              <a:rPr lang="en-AU" sz="3200" b="1" dirty="0" smtClean="0">
                <a:latin typeface="+mn-lt"/>
              </a:rPr>
              <a:t>(</a:t>
            </a:r>
            <a:r>
              <a:rPr lang="en-AU" sz="3200" dirty="0" smtClean="0">
                <a:latin typeface="Impact" pitchFamily="34" charset="0"/>
              </a:rPr>
              <a:t>circumcised in flesh but not in heart – </a:t>
            </a:r>
            <a:r>
              <a:rPr lang="en-AU" sz="3200" b="1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Gen. 17:25</a:t>
            </a:r>
            <a:r>
              <a:rPr lang="en-AU" sz="3200" b="1" dirty="0" smtClean="0"/>
              <a:t>)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86248" y="1928802"/>
            <a:ext cx="478631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Sarah</a:t>
            </a:r>
          </a:p>
          <a:p>
            <a:pPr algn="ctr"/>
            <a:r>
              <a:rPr lang="en-AU" sz="3200" dirty="0" smtClean="0">
                <a:latin typeface="Impact" pitchFamily="34" charset="0"/>
              </a:rPr>
              <a:t>= </a:t>
            </a:r>
            <a:r>
              <a:rPr lang="en-AU" sz="3200" dirty="0" err="1" smtClean="0">
                <a:solidFill>
                  <a:srgbClr val="00FF00"/>
                </a:solidFill>
                <a:latin typeface="Impact" pitchFamily="34" charset="0"/>
              </a:rPr>
              <a:t>Abrahamic</a:t>
            </a:r>
            <a:r>
              <a:rPr lang="en-AU" sz="3200" dirty="0" smtClean="0">
                <a:solidFill>
                  <a:srgbClr val="00FF00"/>
                </a:solidFill>
                <a:latin typeface="Impact" pitchFamily="34" charset="0"/>
              </a:rPr>
              <a:t> Covenant</a:t>
            </a:r>
          </a:p>
          <a:p>
            <a:pPr algn="ctr"/>
            <a:r>
              <a:rPr lang="en-AU" sz="36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Isaac</a:t>
            </a:r>
          </a:p>
          <a:p>
            <a:pPr algn="ctr"/>
            <a:r>
              <a:rPr lang="en-AU" sz="3200" dirty="0" smtClean="0">
                <a:latin typeface="Impact" pitchFamily="34" charset="0"/>
              </a:rPr>
              <a:t>= </a:t>
            </a:r>
            <a:r>
              <a:rPr lang="en-AU" sz="3200" dirty="0" smtClean="0">
                <a:solidFill>
                  <a:srgbClr val="FFFF00"/>
                </a:solidFill>
                <a:latin typeface="Impact" pitchFamily="34" charset="0"/>
              </a:rPr>
              <a:t>Spiritual Israel under grace </a:t>
            </a:r>
            <a:r>
              <a:rPr lang="en-AU" sz="3200" b="1" dirty="0" smtClean="0">
                <a:latin typeface="+mn-lt"/>
              </a:rPr>
              <a:t>(</a:t>
            </a:r>
            <a:r>
              <a:rPr lang="en-AU" sz="3200" dirty="0" smtClean="0">
                <a:latin typeface="Impact" pitchFamily="34" charset="0"/>
              </a:rPr>
              <a:t>circumcised in heart – Jews inwardly – </a:t>
            </a:r>
            <a:r>
              <a:rPr lang="en-AU" sz="3200" b="1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Rom. 2:29</a:t>
            </a:r>
            <a:r>
              <a:rPr lang="en-AU" sz="3200" b="1" dirty="0" smtClean="0"/>
              <a:t>)</a:t>
            </a:r>
            <a:endParaRPr lang="en-US" sz="3200" b="1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0" y="5736158"/>
            <a:ext cx="9144000" cy="107721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3200" dirty="0" smtClean="0">
                <a:solidFill>
                  <a:schemeClr val="bg1"/>
                </a:solidFill>
                <a:latin typeface="Arial Black" pitchFamily="34" charset="0"/>
              </a:rPr>
              <a:t>Ishmael was the result of human failure</a:t>
            </a:r>
          </a:p>
          <a:p>
            <a:pPr algn="ctr"/>
            <a:r>
              <a:rPr lang="en-AU" sz="3200" dirty="0" smtClean="0">
                <a:solidFill>
                  <a:schemeClr val="bg1"/>
                </a:solidFill>
                <a:latin typeface="Arial Black" pitchFamily="34" charset="0"/>
              </a:rPr>
              <a:t> – “Is anything too hard for Yahweh?”</a:t>
            </a:r>
            <a:endParaRPr lang="en-US" sz="32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4704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“As for me...”</a:t>
            </a:r>
            <a:endParaRPr lang="en-AU" sz="4400" dirty="0" smtClean="0">
              <a:solidFill>
                <a:srgbClr val="FF0000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734700"/>
            <a:ext cx="8784976" cy="590695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17:4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</a:rPr>
              <a:t> </a:t>
            </a:r>
            <a:r>
              <a:rPr lang="en-AU" dirty="0" smtClean="0"/>
              <a:t>– El </a:t>
            </a:r>
            <a:r>
              <a:rPr lang="en-AU" dirty="0" err="1" smtClean="0"/>
              <a:t>Shaddai</a:t>
            </a:r>
            <a:r>
              <a:rPr lang="en-AU" dirty="0" smtClean="0"/>
              <a:t> guarantees His involvement in the desired outcome – the completed Divine family 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V.4-8</a:t>
            </a:r>
            <a:r>
              <a:rPr lang="en-AU" dirty="0" smtClean="0"/>
              <a:t>.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“I will be their God and they shall be my people” </a:t>
            </a:r>
            <a:r>
              <a:rPr lang="en-AU" dirty="0" smtClean="0"/>
              <a:t>– </a:t>
            </a:r>
            <a:r>
              <a:rPr lang="en-AU" dirty="0" err="1" smtClean="0"/>
              <a:t>occs</a:t>
            </a:r>
            <a:r>
              <a:rPr lang="en-AU" dirty="0" smtClean="0"/>
              <a:t>.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7 times </a:t>
            </a:r>
            <a:r>
              <a:rPr lang="en-AU" dirty="0" smtClean="0"/>
              <a:t>in the prophets.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V.9</a:t>
            </a:r>
            <a:r>
              <a:rPr lang="en-AU" dirty="0" smtClean="0"/>
              <a:t> 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66"/>
                </a:solidFill>
              </a:rPr>
              <a:t>Roth.</a:t>
            </a:r>
            <a:r>
              <a:rPr lang="en-AU" dirty="0" smtClean="0"/>
              <a:t> – </a:t>
            </a:r>
            <a:r>
              <a:rPr lang="en-AU" dirty="0" smtClean="0">
                <a:latin typeface="Bookman Old Style" pitchFamily="18" charset="0"/>
              </a:rPr>
              <a:t>“</a:t>
            </a:r>
            <a:r>
              <a:rPr lang="en-US" dirty="0" smtClean="0">
                <a:latin typeface="Bookman Old Style" pitchFamily="18" charset="0"/>
              </a:rPr>
              <a:t>But,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as for thee</a:t>
            </a:r>
            <a:r>
              <a:rPr lang="en-US" dirty="0" smtClean="0">
                <a:latin typeface="Bookman Old Style" pitchFamily="18" charset="0"/>
              </a:rPr>
              <a:t>, my covenant, must thou keep”.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V.14</a:t>
            </a:r>
            <a:r>
              <a:rPr lang="en-AU" dirty="0" smtClean="0"/>
              <a:t> 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66"/>
                </a:solidFill>
              </a:rPr>
              <a:t>Roth.</a:t>
            </a:r>
            <a:r>
              <a:rPr lang="en-AU" dirty="0" smtClean="0"/>
              <a:t> – </a:t>
            </a:r>
            <a:r>
              <a:rPr lang="en-AU" dirty="0" smtClean="0">
                <a:latin typeface="Bookman Old Style" pitchFamily="18" charset="0"/>
              </a:rPr>
              <a:t>“</a:t>
            </a:r>
            <a:r>
              <a:rPr lang="en-US" dirty="0" smtClean="0">
                <a:latin typeface="Bookman Old Style" pitchFamily="18" charset="0"/>
              </a:rPr>
              <a:t>But,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as for </a:t>
            </a:r>
            <a:r>
              <a:rPr lang="en-US" dirty="0" smtClean="0">
                <a:latin typeface="Bookman Old Style" pitchFamily="18" charset="0"/>
              </a:rPr>
              <a:t>the un-circumcised male.”</a:t>
            </a:r>
            <a:endParaRPr lang="en-AU" dirty="0" smtClean="0">
              <a:latin typeface="Bookman Old Style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V.15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“As for </a:t>
            </a:r>
            <a:r>
              <a:rPr lang="en-AU" dirty="0" err="1" smtClean="0">
                <a:solidFill>
                  <a:srgbClr val="00FF00"/>
                </a:solidFill>
              </a:rPr>
              <a:t>Sarai</a:t>
            </a:r>
            <a:r>
              <a:rPr lang="en-AU" dirty="0" smtClean="0">
                <a:solidFill>
                  <a:srgbClr val="00FF00"/>
                </a:solidFill>
              </a:rPr>
              <a:t>...” </a:t>
            </a:r>
            <a:r>
              <a:rPr lang="en-AU" dirty="0" smtClean="0"/>
              <a:t>– She must have Abraham’s faith 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V.16</a:t>
            </a:r>
            <a:r>
              <a:rPr lang="en-AU" dirty="0" smtClean="0"/>
              <a:t>.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V.20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“As for Ishmael...” </a:t>
            </a:r>
            <a:r>
              <a:rPr lang="en-AU" dirty="0" smtClean="0"/>
              <a:t>= Israel (flesh).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covenant of circumcision</a:t>
            </a:r>
            <a:endParaRPr lang="en-AU" sz="4400" dirty="0" smtClean="0">
              <a:solidFill>
                <a:srgbClr val="FF0000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908720"/>
            <a:ext cx="8785101" cy="5544616"/>
          </a:xfrm>
        </p:spPr>
        <p:txBody>
          <a:bodyPr/>
          <a:lstStyle/>
          <a:p>
            <a:pPr marL="533400" indent="-533400" eaLnBrk="1" hangingPunct="1"/>
            <a:r>
              <a:rPr lang="en-AU" dirty="0" smtClean="0"/>
              <a:t>Introduced to demonstrate the method of participation in the Abrahamic promise.</a:t>
            </a:r>
          </a:p>
          <a:p>
            <a:pPr marL="533400" indent="-533400" eaLnBrk="1" hangingPunct="1"/>
            <a:r>
              <a:rPr lang="en-AU" dirty="0" smtClean="0"/>
              <a:t>Preceded the Law of Moses 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7:22</a:t>
            </a:r>
            <a:r>
              <a:rPr lang="en-AU" dirty="0" smtClean="0"/>
              <a:t>.</a:t>
            </a:r>
          </a:p>
          <a:p>
            <a:pPr marL="533400" indent="-533400" eaLnBrk="1" hangingPunct="1"/>
            <a:r>
              <a:rPr lang="en-AU" dirty="0" smtClean="0"/>
              <a:t>Seal of imputed righteousness by faith 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Rom. 4:9-11</a:t>
            </a:r>
            <a:r>
              <a:rPr lang="en-AU" dirty="0" smtClean="0"/>
              <a:t>.</a:t>
            </a:r>
          </a:p>
          <a:p>
            <a:pPr marL="533400" indent="-533400" eaLnBrk="1" hangingPunct="1"/>
            <a:r>
              <a:rPr lang="en-AU" dirty="0" smtClean="0"/>
              <a:t>Typically foreshadowed baptism into Christ and that translated into a way of life </a:t>
            </a:r>
            <a:r>
              <a:rPr lang="en-AU" dirty="0" smtClean="0"/>
              <a:t>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Col.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2:11-13</a:t>
            </a:r>
            <a:r>
              <a:rPr lang="en-AU" dirty="0" smtClean="0"/>
              <a:t>.</a:t>
            </a:r>
          </a:p>
          <a:p>
            <a:pPr marL="533400" indent="-533400" eaLnBrk="1" hangingPunct="1"/>
            <a:r>
              <a:rPr lang="en-AU" dirty="0" smtClean="0"/>
              <a:t>Intended to be an outward sign of an inward change </a:t>
            </a:r>
            <a:r>
              <a:rPr lang="en-AU" dirty="0" smtClean="0"/>
              <a:t>–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Rom. </a:t>
            </a:r>
            <a:r>
              <a:rPr lang="en-AU" dirty="0" smtClean="0">
                <a:ln w="1905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2:25-29</a:t>
            </a:r>
            <a:r>
              <a:rPr lang="en-AU" dirty="0" smtClean="0"/>
              <a:t>.</a:t>
            </a:r>
          </a:p>
          <a:p>
            <a:pPr marL="533400" indent="-533400" eaLnBrk="1" hangingPunct="1"/>
            <a:endParaRPr lang="en-AU" dirty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25626"/>
            <a:ext cx="4695825" cy="404664"/>
          </a:xfrm>
          <a:noFill/>
        </p:spPr>
        <p:txBody>
          <a:bodyPr/>
          <a:lstStyle/>
          <a:p>
            <a:r>
              <a:rPr lang="en-AU" dirty="0" smtClean="0"/>
              <a:t>Blessed with faithful Abraham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2555</TotalTime>
  <Words>1126</Words>
  <Application>Microsoft Office PowerPoint</Application>
  <PresentationFormat>On-screen Show (4:3)</PresentationFormat>
  <Paragraphs>137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Generic</vt:lpstr>
      <vt:lpstr>Slide 1</vt:lpstr>
      <vt:lpstr>Slide 2</vt:lpstr>
      <vt:lpstr>The 5th promise to Abraham</vt:lpstr>
      <vt:lpstr>El Shaddai</vt:lpstr>
      <vt:lpstr>Abraham’s delegated fatherhood Rom. 4:17</vt:lpstr>
      <vt:lpstr>Our father and mother Isa. 51:2-3 </vt:lpstr>
      <vt:lpstr>The Divine Allegory</vt:lpstr>
      <vt:lpstr>“As for me...”</vt:lpstr>
      <vt:lpstr>The covenant of circumcision</vt:lpstr>
      <vt:lpstr>The structure of Romans 4</vt:lpstr>
      <vt:lpstr>Father of the faithful Gen. 17:4-8</vt:lpstr>
      <vt:lpstr>“As for Sarai” ...and Mary</vt:lpstr>
      <vt:lpstr>Heirs together of the grace of life – Gen. 17 (1 Pet. 3:7)</vt:lpstr>
      <vt:lpstr>The set time - Gen.17:21; 21:2</vt:lpstr>
      <vt:lpstr>Next study…God willing</vt:lpstr>
      <vt:lpstr>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177</cp:revision>
  <dcterms:created xsi:type="dcterms:W3CDTF">2005-04-02T07:15:28Z</dcterms:created>
  <dcterms:modified xsi:type="dcterms:W3CDTF">2016-03-12T02:42:22Z</dcterms:modified>
</cp:coreProperties>
</file>