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7" r:id="rId2"/>
    <p:sldId id="325" r:id="rId3"/>
    <p:sldId id="352" r:id="rId4"/>
    <p:sldId id="337" r:id="rId5"/>
    <p:sldId id="319" r:id="rId6"/>
    <p:sldId id="348" r:id="rId7"/>
    <p:sldId id="349" r:id="rId8"/>
    <p:sldId id="353" r:id="rId9"/>
    <p:sldId id="338" r:id="rId10"/>
    <p:sldId id="339" r:id="rId11"/>
    <p:sldId id="340" r:id="rId12"/>
    <p:sldId id="343" r:id="rId13"/>
    <p:sldId id="344" r:id="rId14"/>
    <p:sldId id="345" r:id="rId15"/>
    <p:sldId id="346" r:id="rId16"/>
    <p:sldId id="347" r:id="rId17"/>
    <p:sldId id="342" r:id="rId18"/>
    <p:sldId id="324" r:id="rId19"/>
    <p:sldId id="354" r:id="rId20"/>
    <p:sldId id="350" r:id="rId21"/>
  </p:sldIdLst>
  <p:sldSz cx="9144000" cy="6858000" type="screen4x3"/>
  <p:notesSz cx="6858000" cy="9144000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9933"/>
    <a:srgbClr val="FF0066"/>
    <a:srgbClr val="00FFFF"/>
    <a:srgbClr val="FF66CC"/>
    <a:srgbClr val="FFFF00"/>
    <a:srgbClr val="FFFF66"/>
    <a:srgbClr val="66FF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0882" autoAdjust="0"/>
    <p:restoredTop sz="94660"/>
  </p:normalViewPr>
  <p:slideViewPr>
    <p:cSldViewPr>
      <p:cViewPr varScale="1">
        <p:scale>
          <a:sx n="69" d="100"/>
          <a:sy n="69" d="100"/>
        </p:scale>
        <p:origin x="-2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2"/>
          <p:cNvSpPr>
            <a:spLocks/>
          </p:cNvSpPr>
          <p:nvPr/>
        </p:nvSpPr>
        <p:spPr bwMode="auto">
          <a:xfrm>
            <a:off x="0" y="6237312"/>
            <a:ext cx="5148064" cy="62068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kumimoji="1" lang="en-US" sz="2400">
              <a:latin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2413" cy="765175"/>
          </a:xfrm>
        </p:spPr>
        <p:txBody>
          <a:bodyPr anchor="b"/>
          <a:lstStyle>
            <a:lvl1pPr algn="ctr">
              <a:lnSpc>
                <a:spcPct val="80000"/>
              </a:lnSpc>
              <a:defRPr sz="4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r>
              <a:rPr lang="en-AU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79388" y="908050"/>
            <a:ext cx="8785225" cy="5545138"/>
          </a:xfrm>
        </p:spPr>
        <p:txBody>
          <a:bodyPr/>
          <a:lstStyle>
            <a:lvl1pPr marL="531813" indent="-531813">
              <a:spcBef>
                <a:spcPct val="0"/>
              </a:spcBef>
              <a:spcAft>
                <a:spcPct val="15000"/>
              </a:spcAft>
              <a:buClr>
                <a:srgbClr val="FFFF00"/>
              </a:buClr>
              <a:buSzTx/>
              <a:buFont typeface="Wingdings" pitchFamily="2" charset="2"/>
              <a:buChar char="v"/>
              <a:defRPr sz="3200" b="1"/>
            </a:lvl1pPr>
          </a:lstStyle>
          <a:p>
            <a:r>
              <a:rPr lang="en-AU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65910"/>
            <a:ext cx="4695825" cy="364794"/>
          </a:xfrm>
        </p:spPr>
        <p:txBody>
          <a:bodyPr/>
          <a:lstStyle>
            <a:lvl1pPr algn="l">
              <a:defRPr sz="2800" b="1" smtClean="0">
                <a:solidFill>
                  <a:srgbClr val="FF9900"/>
                </a:solidFill>
                <a:latin typeface="Monotype Corsiva" pitchFamily="66" charset="0"/>
              </a:defRPr>
            </a:lvl1pPr>
          </a:lstStyle>
          <a:p>
            <a:pPr>
              <a:defRPr/>
            </a:pPr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175F1-9144-4B38-AB18-B8A926644524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32E05-4541-4999-B83C-DF82D99918D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151FC-BB84-447F-BDE2-874D7279306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09EDE-1D71-41D3-A2B6-721FFD1CD9D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0E05B-E219-4120-84EE-8D19FF1DCD7D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FCEC7-94F2-4122-8C72-408BE2BD830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B97EB5-2C0A-493B-ACEB-D9FBFA0B4BA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60ABB-2B9B-4B16-BF83-8AE1FE809655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6058E-F17D-4613-9BB0-51FFAE0DF4B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B528D-2039-4F7F-BC92-1D4B5E72DF7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kumimoji="1" lang="en-US" sz="2400">
              <a:latin typeface="Times New Roman" pitchFamily="18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9869B1A-C90C-49D7-8F87-6A2EDADEF773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225" y="730820"/>
            <a:ext cx="8713788" cy="2770188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AU" sz="8000" dirty="0" smtClean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“Blessed with faithful Abraham”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68313" y="3318222"/>
            <a:ext cx="82804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Study </a:t>
            </a:r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4 </a:t>
            </a:r>
            <a:r>
              <a:rPr lang="en-US" sz="5400" dirty="0">
                <a:solidFill>
                  <a:srgbClr val="FFFF00"/>
                </a:solidFill>
                <a:latin typeface="Arial Black" pitchFamily="34" charset="0"/>
              </a:rPr>
              <a:t>– </a:t>
            </a:r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“</a:t>
            </a:r>
            <a:r>
              <a:rPr lang="en-AU" sz="5400" dirty="0" smtClean="0">
                <a:solidFill>
                  <a:srgbClr val="FFFF00"/>
                </a:solidFill>
                <a:latin typeface="Arial Black" pitchFamily="34" charset="0"/>
              </a:rPr>
              <a:t>Is anything too hard for Yahweh</a:t>
            </a:r>
            <a:r>
              <a:rPr lang="en-US" sz="5400" dirty="0" smtClean="0">
                <a:solidFill>
                  <a:srgbClr val="FFFF00"/>
                </a:solidFill>
                <a:latin typeface="Arial Black" pitchFamily="34" charset="0"/>
              </a:rPr>
              <a:t>”</a:t>
            </a:r>
            <a:endParaRPr lang="en-AU" sz="5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4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0" y="6308725"/>
            <a:ext cx="5580063" cy="549275"/>
          </a:xfrm>
          <a:prstGeom prst="rect">
            <a:avLst/>
          </a:prstGeom>
        </p:spPr>
        <p:txBody>
          <a:bodyPr/>
          <a:lstStyle/>
          <a:p>
            <a:r>
              <a:rPr lang="en-AU"/>
              <a:t>Weightier Matters of the Law - Judgement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836613"/>
            <a:ext cx="8785225" cy="5400675"/>
          </a:xfrm>
        </p:spPr>
        <p:txBody>
          <a:bodyPr/>
          <a:lstStyle/>
          <a:p>
            <a:endParaRPr lang="en-US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4445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Abraham’s view from Hebron to Sodom</a:t>
            </a:r>
            <a:endParaRPr lang="en-AU" sz="3600" b="1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9701" name="Picture 5" descr="From Hebron to Sod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6278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836613"/>
            <a:ext cx="8785225" cy="5400675"/>
          </a:xfrm>
        </p:spPr>
        <p:txBody>
          <a:bodyPr/>
          <a:lstStyle/>
          <a:p>
            <a:endParaRPr lang="en-US"/>
          </a:p>
        </p:txBody>
      </p:sp>
      <p:pic>
        <p:nvPicPr>
          <p:cNvPr id="27652" name="Picture 4" descr="Abraham flees Hebr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1925"/>
            <a:ext cx="9144000" cy="6696075"/>
          </a:xfrm>
          <a:prstGeom prst="rect">
            <a:avLst/>
          </a:prstGeom>
          <a:noFill/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0" y="2885"/>
            <a:ext cx="9144000" cy="70167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Abraham flees from Hebron</a:t>
            </a:r>
            <a:endParaRPr lang="en-AU" sz="40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2555875" y="1360488"/>
            <a:ext cx="1944688" cy="1490662"/>
          </a:xfrm>
          <a:prstGeom prst="line">
            <a:avLst/>
          </a:prstGeom>
          <a:noFill/>
          <a:ln w="1524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23850" y="908050"/>
            <a:ext cx="3835400" cy="5191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 Black" pitchFamily="34" charset="0"/>
              </a:rPr>
              <a:t>20 years in Hebron</a:t>
            </a:r>
            <a:endParaRPr lang="en-AU" sz="280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 rot="847675">
            <a:off x="5435600" y="4437063"/>
            <a:ext cx="1511300" cy="1439862"/>
          </a:xfrm>
          <a:prstGeom prst="irregularSeal2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Freeform 8"/>
          <p:cNvSpPr>
            <a:spLocks/>
          </p:cNvSpPr>
          <p:nvPr/>
        </p:nvSpPr>
        <p:spPr bwMode="auto">
          <a:xfrm>
            <a:off x="4835525" y="2901950"/>
            <a:ext cx="1031875" cy="2182813"/>
          </a:xfrm>
          <a:custGeom>
            <a:avLst/>
            <a:gdLst/>
            <a:ahLst/>
            <a:cxnLst>
              <a:cxn ang="0">
                <a:pos x="650" y="1375"/>
              </a:cxn>
              <a:cxn ang="0">
                <a:pos x="378" y="1239"/>
              </a:cxn>
              <a:cxn ang="0">
                <a:pos x="106" y="922"/>
              </a:cxn>
              <a:cxn ang="0">
                <a:pos x="15" y="151"/>
              </a:cxn>
              <a:cxn ang="0">
                <a:pos x="15" y="14"/>
              </a:cxn>
            </a:cxnLst>
            <a:rect l="0" t="0" r="r" b="b"/>
            <a:pathLst>
              <a:path w="650" h="1375">
                <a:moveTo>
                  <a:pt x="650" y="1375"/>
                </a:moveTo>
                <a:cubicBezTo>
                  <a:pt x="559" y="1344"/>
                  <a:pt x="469" y="1314"/>
                  <a:pt x="378" y="1239"/>
                </a:cubicBezTo>
                <a:cubicBezTo>
                  <a:pt x="287" y="1164"/>
                  <a:pt x="166" y="1103"/>
                  <a:pt x="106" y="922"/>
                </a:cubicBezTo>
                <a:cubicBezTo>
                  <a:pt x="46" y="741"/>
                  <a:pt x="30" y="302"/>
                  <a:pt x="15" y="151"/>
                </a:cubicBezTo>
                <a:cubicBezTo>
                  <a:pt x="0" y="0"/>
                  <a:pt x="7" y="7"/>
                  <a:pt x="15" y="14"/>
                </a:cubicBezTo>
              </a:path>
            </a:pathLst>
          </a:custGeom>
          <a:noFill/>
          <a:ln w="1524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7" name="Freeform 9"/>
          <p:cNvSpPr>
            <a:spLocks/>
          </p:cNvSpPr>
          <p:nvPr/>
        </p:nvSpPr>
        <p:spPr bwMode="auto">
          <a:xfrm>
            <a:off x="2916238" y="5300663"/>
            <a:ext cx="2808287" cy="1368425"/>
          </a:xfrm>
          <a:custGeom>
            <a:avLst/>
            <a:gdLst/>
            <a:ahLst/>
            <a:cxnLst>
              <a:cxn ang="0">
                <a:pos x="1860" y="0"/>
              </a:cxn>
              <a:cxn ang="0">
                <a:pos x="1452" y="91"/>
              </a:cxn>
              <a:cxn ang="0">
                <a:pos x="998" y="227"/>
              </a:cxn>
              <a:cxn ang="0">
                <a:pos x="635" y="363"/>
              </a:cxn>
              <a:cxn ang="0">
                <a:pos x="227" y="726"/>
              </a:cxn>
              <a:cxn ang="0">
                <a:pos x="91" y="908"/>
              </a:cxn>
              <a:cxn ang="0">
                <a:pos x="0" y="908"/>
              </a:cxn>
            </a:cxnLst>
            <a:rect l="0" t="0" r="r" b="b"/>
            <a:pathLst>
              <a:path w="1860" h="938">
                <a:moveTo>
                  <a:pt x="1860" y="0"/>
                </a:moveTo>
                <a:cubicBezTo>
                  <a:pt x="1728" y="26"/>
                  <a:pt x="1596" y="53"/>
                  <a:pt x="1452" y="91"/>
                </a:cubicBezTo>
                <a:cubicBezTo>
                  <a:pt x="1308" y="129"/>
                  <a:pt x="1134" y="182"/>
                  <a:pt x="998" y="227"/>
                </a:cubicBezTo>
                <a:cubicBezTo>
                  <a:pt x="862" y="272"/>
                  <a:pt x="763" y="280"/>
                  <a:pt x="635" y="363"/>
                </a:cubicBezTo>
                <a:cubicBezTo>
                  <a:pt x="507" y="446"/>
                  <a:pt x="318" y="635"/>
                  <a:pt x="227" y="726"/>
                </a:cubicBezTo>
                <a:cubicBezTo>
                  <a:pt x="136" y="817"/>
                  <a:pt x="129" y="878"/>
                  <a:pt x="91" y="908"/>
                </a:cubicBezTo>
                <a:cubicBezTo>
                  <a:pt x="53" y="938"/>
                  <a:pt x="26" y="923"/>
                  <a:pt x="0" y="908"/>
                </a:cubicBezTo>
              </a:path>
            </a:pathLst>
          </a:custGeom>
          <a:noFill/>
          <a:ln w="1524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8" name="Freeform 10"/>
          <p:cNvSpPr>
            <a:spLocks/>
          </p:cNvSpPr>
          <p:nvPr/>
        </p:nvSpPr>
        <p:spPr bwMode="auto">
          <a:xfrm>
            <a:off x="6443663" y="4052888"/>
            <a:ext cx="2471737" cy="1031875"/>
          </a:xfrm>
          <a:custGeom>
            <a:avLst/>
            <a:gdLst/>
            <a:ahLst/>
            <a:cxnLst>
              <a:cxn ang="0">
                <a:pos x="0" y="650"/>
              </a:cxn>
              <a:cxn ang="0">
                <a:pos x="182" y="378"/>
              </a:cxn>
              <a:cxn ang="0">
                <a:pos x="635" y="106"/>
              </a:cxn>
              <a:cxn ang="0">
                <a:pos x="1134" y="15"/>
              </a:cxn>
              <a:cxn ang="0">
                <a:pos x="1180" y="15"/>
              </a:cxn>
              <a:cxn ang="0">
                <a:pos x="1497" y="15"/>
              </a:cxn>
              <a:cxn ang="0">
                <a:pos x="1543" y="15"/>
              </a:cxn>
            </a:cxnLst>
            <a:rect l="0" t="0" r="r" b="b"/>
            <a:pathLst>
              <a:path w="1557" h="650">
                <a:moveTo>
                  <a:pt x="0" y="650"/>
                </a:moveTo>
                <a:cubicBezTo>
                  <a:pt x="38" y="559"/>
                  <a:pt x="76" y="469"/>
                  <a:pt x="182" y="378"/>
                </a:cubicBezTo>
                <a:cubicBezTo>
                  <a:pt x="288" y="287"/>
                  <a:pt x="476" y="166"/>
                  <a:pt x="635" y="106"/>
                </a:cubicBezTo>
                <a:cubicBezTo>
                  <a:pt x="794" y="46"/>
                  <a:pt x="1043" y="30"/>
                  <a:pt x="1134" y="15"/>
                </a:cubicBezTo>
                <a:cubicBezTo>
                  <a:pt x="1225" y="0"/>
                  <a:pt x="1120" y="15"/>
                  <a:pt x="1180" y="15"/>
                </a:cubicBezTo>
                <a:cubicBezTo>
                  <a:pt x="1240" y="15"/>
                  <a:pt x="1437" y="15"/>
                  <a:pt x="1497" y="15"/>
                </a:cubicBezTo>
                <a:cubicBezTo>
                  <a:pt x="1557" y="15"/>
                  <a:pt x="1550" y="15"/>
                  <a:pt x="1543" y="15"/>
                </a:cubicBezTo>
              </a:path>
            </a:pathLst>
          </a:custGeom>
          <a:noFill/>
          <a:ln w="1524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64" name="AutoShape 16"/>
          <p:cNvSpPr>
            <a:spLocks noChangeArrowheads="1"/>
          </p:cNvSpPr>
          <p:nvPr/>
        </p:nvSpPr>
        <p:spPr bwMode="auto">
          <a:xfrm>
            <a:off x="4500563" y="3860800"/>
            <a:ext cx="3311525" cy="1871663"/>
          </a:xfrm>
          <a:prstGeom prst="cloudCallout">
            <a:avLst>
              <a:gd name="adj1" fmla="val -5463"/>
              <a:gd name="adj2" fmla="val 34394"/>
            </a:avLst>
          </a:prstGeom>
          <a:gradFill rotWithShape="1">
            <a:gsLst>
              <a:gs pos="0">
                <a:schemeClr val="bg2"/>
              </a:gs>
              <a:gs pos="100000">
                <a:srgbClr val="0000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27665" name="Freeform 17"/>
          <p:cNvSpPr>
            <a:spLocks/>
          </p:cNvSpPr>
          <p:nvPr/>
        </p:nvSpPr>
        <p:spPr bwMode="auto">
          <a:xfrm>
            <a:off x="2411760" y="3068638"/>
            <a:ext cx="2015778" cy="936625"/>
          </a:xfrm>
          <a:custGeom>
            <a:avLst/>
            <a:gdLst/>
            <a:ahLst/>
            <a:cxnLst>
              <a:cxn ang="0">
                <a:pos x="1391" y="0"/>
              </a:cxn>
              <a:cxn ang="0">
                <a:pos x="1164" y="227"/>
              </a:cxn>
              <a:cxn ang="0">
                <a:pos x="756" y="499"/>
              </a:cxn>
              <a:cxn ang="0">
                <a:pos x="121" y="363"/>
              </a:cxn>
              <a:cxn ang="0">
                <a:pos x="31" y="318"/>
              </a:cxn>
            </a:cxnLst>
            <a:rect l="0" t="0" r="r" b="b"/>
            <a:pathLst>
              <a:path w="1391" h="522">
                <a:moveTo>
                  <a:pt x="1391" y="0"/>
                </a:moveTo>
                <a:cubicBezTo>
                  <a:pt x="1330" y="72"/>
                  <a:pt x="1270" y="144"/>
                  <a:pt x="1164" y="227"/>
                </a:cubicBezTo>
                <a:cubicBezTo>
                  <a:pt x="1058" y="310"/>
                  <a:pt x="930" y="476"/>
                  <a:pt x="756" y="499"/>
                </a:cubicBezTo>
                <a:cubicBezTo>
                  <a:pt x="582" y="522"/>
                  <a:pt x="242" y="393"/>
                  <a:pt x="121" y="363"/>
                </a:cubicBezTo>
                <a:cubicBezTo>
                  <a:pt x="0" y="333"/>
                  <a:pt x="15" y="325"/>
                  <a:pt x="31" y="318"/>
                </a:cubicBezTo>
              </a:path>
            </a:pathLst>
          </a:custGeom>
          <a:noFill/>
          <a:ln w="152400">
            <a:solidFill>
              <a:schemeClr val="accent6">
                <a:lumMod val="75000"/>
              </a:schemeClr>
            </a:solidFill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>
                <a:ln>
                  <a:solidFill>
                    <a:schemeClr val="bg1"/>
                  </a:solidFill>
                </a:ln>
              </a:rPr>
              <a:t>Blessed with faithful Abraham</a:t>
            </a:r>
            <a:endParaRPr lang="en-AU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802" y="2348880"/>
            <a:ext cx="3456384" cy="1077218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Hebron becomes a dangerous place</a:t>
            </a:r>
            <a:endParaRPr lang="en-US" sz="3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76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500"/>
                            </p:stCondLst>
                            <p:childTnLst>
                              <p:par>
                                <p:cTn id="27" presetID="10" presetClass="exit" presetSubtype="0" fill="hold" grpId="2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000"/>
                                        <p:tgtEl>
                                          <p:spTgt spid="27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3" grpId="0" animBg="1"/>
      <p:bldP spid="27655" grpId="0" animBg="1"/>
      <p:bldP spid="27655" grpId="1" animBg="1"/>
      <p:bldP spid="27656" grpId="0" animBg="1"/>
      <p:bldP spid="27657" grpId="0" animBg="1"/>
      <p:bldP spid="27658" grpId="0" animBg="1"/>
      <p:bldP spid="27664" grpId="0" animBg="1"/>
      <p:bldP spid="27664" grpId="1" animBg="1"/>
      <p:bldP spid="27664" grpId="2" animBg="1"/>
      <p:bldP spid="27665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2876"/>
            <a:ext cx="9144000" cy="128586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AU" sz="4400" dirty="0" smtClean="0"/>
              <a:t>The crisis before a spirit birth</a:t>
            </a:r>
            <a:br>
              <a:rPr lang="en-AU" sz="4400" dirty="0" smtClean="0"/>
            </a:b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Gen. 20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357298"/>
            <a:ext cx="8713788" cy="5143536"/>
          </a:xfrm>
        </p:spPr>
        <p:txBody>
          <a:bodyPr/>
          <a:lstStyle/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/>
              <a:t>The </a:t>
            </a:r>
            <a:r>
              <a:rPr lang="en-AU" dirty="0" smtClean="0">
                <a:solidFill>
                  <a:srgbClr val="00FF00"/>
                </a:solidFill>
              </a:rPr>
              <a:t>“set time” </a:t>
            </a:r>
            <a:r>
              <a:rPr lang="en-AU" dirty="0" smtClean="0"/>
              <a:t>nears –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17:21</a:t>
            </a:r>
            <a:r>
              <a:rPr lang="en-AU" dirty="0" smtClean="0"/>
              <a:t>.</a:t>
            </a:r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 </a:t>
            </a:r>
            <a:r>
              <a:rPr lang="en-AU" dirty="0" smtClean="0"/>
              <a:t>- 20 years peaceful sojourn at Hebron ends – </a:t>
            </a:r>
            <a:r>
              <a:rPr lang="en-AU" dirty="0" smtClean="0">
                <a:solidFill>
                  <a:srgbClr val="FFFF00"/>
                </a:solidFill>
              </a:rPr>
              <a:t>Trial to produce spirit birth</a:t>
            </a:r>
            <a:r>
              <a:rPr lang="en-AU" dirty="0" smtClean="0"/>
              <a:t>.</a:t>
            </a:r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V.2</a:t>
            </a:r>
            <a:r>
              <a:rPr lang="en-AU" dirty="0" smtClean="0"/>
              <a:t> - The fallacy of retaining a long-standing agreement that has proven dangerous and is clearly wrong.</a:t>
            </a:r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V.3 </a:t>
            </a:r>
            <a:r>
              <a:rPr lang="en-AU" dirty="0" smtClean="0"/>
              <a:t>– Only Divine intervention averts a disaster for all concerned.</a:t>
            </a:r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V.4-6</a:t>
            </a:r>
            <a:r>
              <a:rPr lang="en-AU" dirty="0" smtClean="0"/>
              <a:t> – </a:t>
            </a:r>
            <a:r>
              <a:rPr lang="en-AU" dirty="0" err="1" smtClean="0"/>
              <a:t>Abimelech</a:t>
            </a:r>
            <a:r>
              <a:rPr lang="en-AU" dirty="0" smtClean="0"/>
              <a:t> asserts his integrity and innocence – Confirmed by God.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1420542"/>
            <a:ext cx="8569325" cy="4824413"/>
          </a:xfrm>
        </p:spPr>
        <p:txBody>
          <a:bodyPr/>
          <a:lstStyle/>
          <a:p>
            <a:pPr marL="631825" indent="-631825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dirty="0"/>
              <a:t>Signifies – </a:t>
            </a:r>
            <a:r>
              <a:rPr lang="en-US" sz="3200" dirty="0">
                <a:solidFill>
                  <a:srgbClr val="FFFF00"/>
                </a:solidFill>
              </a:rPr>
              <a:t>“father-king”</a:t>
            </a:r>
            <a:r>
              <a:rPr lang="en-US" sz="3200" dirty="0"/>
              <a:t>. 24 </a:t>
            </a:r>
            <a:r>
              <a:rPr lang="en-US" sz="3200" dirty="0" err="1"/>
              <a:t>occs</a:t>
            </a:r>
            <a:r>
              <a:rPr lang="en-US" sz="3200" dirty="0"/>
              <a:t>. </a:t>
            </a:r>
            <a:r>
              <a:rPr lang="en-US" sz="3200" dirty="0" smtClean="0"/>
              <a:t>in 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Genesis</a:t>
            </a:r>
            <a:r>
              <a:rPr lang="en-US" sz="3200" dirty="0" smtClean="0"/>
              <a:t>.</a:t>
            </a:r>
            <a:endParaRPr lang="en-US" sz="3200" dirty="0"/>
          </a:p>
          <a:p>
            <a:pPr marL="631825" indent="-631825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sz="3200" dirty="0">
                <a:solidFill>
                  <a:srgbClr val="66FFFF"/>
                </a:solidFill>
              </a:rPr>
              <a:t>Key characteristic</a:t>
            </a:r>
            <a:r>
              <a:rPr lang="en-US" sz="3200" dirty="0"/>
              <a:t> – </a:t>
            </a:r>
            <a:r>
              <a:rPr lang="en-US" sz="3200" dirty="0">
                <a:solidFill>
                  <a:srgbClr val="00FF00"/>
                </a:solidFill>
              </a:rPr>
              <a:t>“integrity” </a:t>
            </a:r>
            <a:r>
              <a:rPr lang="en-US" sz="3200" dirty="0"/>
              <a:t>– </a:t>
            </a:r>
            <a:r>
              <a:rPr lang="en-US" sz="3200" i="1" dirty="0"/>
              <a:t>tom</a:t>
            </a:r>
            <a:r>
              <a:rPr lang="en-US" sz="3200" dirty="0"/>
              <a:t> - integrity, completeness – 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v.5,6</a:t>
            </a:r>
            <a:r>
              <a:rPr lang="en-US" sz="3200" dirty="0"/>
              <a:t>.</a:t>
            </a:r>
          </a:p>
          <a:p>
            <a:pPr marL="631825" indent="-631825"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US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21:22-31 </a:t>
            </a:r>
            <a:r>
              <a:rPr lang="en-US" sz="3200" dirty="0"/>
              <a:t>– </a:t>
            </a:r>
            <a:r>
              <a:rPr lang="en-US" sz="3200" dirty="0" err="1"/>
              <a:t>Abimelech’s</a:t>
            </a:r>
            <a:r>
              <a:rPr lang="en-US" sz="3200" dirty="0"/>
              <a:t> integrity</a:t>
            </a:r>
            <a:r>
              <a:rPr lang="en-US" sz="3200" dirty="0" smtClean="0"/>
              <a:t>!</a:t>
            </a:r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>
                <a:solidFill>
                  <a:srgbClr val="00FF00"/>
                </a:solidFill>
              </a:rPr>
              <a:t>The embarrassing situation of a Gentile with more integrity than a friend of God.</a:t>
            </a:r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V.6-7</a:t>
            </a:r>
            <a:r>
              <a:rPr lang="en-AU" dirty="0" smtClean="0"/>
              <a:t> – God provides a way of escape.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188913"/>
            <a:ext cx="91440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Abimelech</a:t>
            </a: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– Man of Integrity</a:t>
            </a:r>
          </a:p>
          <a:p>
            <a:pPr algn="ctr">
              <a:lnSpc>
                <a:spcPct val="90000"/>
              </a:lnSpc>
            </a:pP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20</a:t>
            </a:r>
            <a:endParaRPr lang="en-AU" sz="4000" b="1" dirty="0">
              <a:ln w="1905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855"/>
            <a:ext cx="9144000" cy="928670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The power of prayer in a crisis</a:t>
            </a:r>
            <a:endParaRPr lang="en-AU" sz="4400" dirty="0" smtClean="0">
              <a:solidFill>
                <a:srgbClr val="FF0000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930833"/>
            <a:ext cx="8713788" cy="5492060"/>
          </a:xfrm>
        </p:spPr>
        <p:txBody>
          <a:bodyPr/>
          <a:lstStyle/>
          <a:p>
            <a:pPr marL="533400" indent="-533400" eaLnBrk="1" hangingPunct="1"/>
            <a:r>
              <a:rPr lang="en-AU" dirty="0" smtClean="0"/>
              <a:t>Abraham a </a:t>
            </a:r>
            <a:r>
              <a:rPr lang="en-AU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</a:rPr>
              <a:t>prophet</a:t>
            </a:r>
            <a:r>
              <a:rPr lang="en-AU" dirty="0" smtClean="0">
                <a:ln>
                  <a:solidFill>
                    <a:schemeClr val="tx1"/>
                  </a:solidFill>
                </a:ln>
              </a:rPr>
              <a:t> </a:t>
            </a:r>
            <a:r>
              <a:rPr lang="en-AU" dirty="0" smtClean="0"/>
              <a:t>of Yahweh –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Ps. 105:9-15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</a:rPr>
              <a:t> </a:t>
            </a:r>
            <a:r>
              <a:rPr lang="en-AU" dirty="0" smtClean="0"/>
              <a:t>– Intercessor for </a:t>
            </a:r>
            <a:r>
              <a:rPr lang="en-AU" dirty="0" err="1" smtClean="0"/>
              <a:t>Abimelech</a:t>
            </a:r>
            <a:r>
              <a:rPr lang="en-AU" dirty="0" smtClean="0"/>
              <a:t>.</a:t>
            </a:r>
          </a:p>
          <a:p>
            <a:pPr marL="533400" indent="-533400" eaLnBrk="1" hangingPunct="1"/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V.8</a:t>
            </a:r>
            <a:r>
              <a:rPr lang="en-AU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AU" dirty="0" smtClean="0"/>
              <a:t>– Public witness of integrity watched by 14 year old Ishmael (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21:9</a:t>
            </a:r>
            <a:r>
              <a:rPr lang="en-AU" dirty="0" smtClean="0"/>
              <a:t>).</a:t>
            </a:r>
          </a:p>
          <a:p>
            <a:pPr marL="533400" indent="-533400" eaLnBrk="1" hangingPunct="1"/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V.9-13</a:t>
            </a:r>
            <a:r>
              <a:rPr lang="en-AU" dirty="0" smtClean="0"/>
              <a:t> – Awkward silence and then embarrassing confession.</a:t>
            </a:r>
          </a:p>
          <a:p>
            <a:pPr marL="533400" indent="-533400" eaLnBrk="1" hangingPunct="1"/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V.9</a:t>
            </a:r>
            <a:r>
              <a:rPr lang="en-AU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AU" dirty="0" smtClean="0"/>
              <a:t>– </a:t>
            </a:r>
            <a:r>
              <a:rPr lang="en-AU" dirty="0" err="1" smtClean="0"/>
              <a:t>Abimelech’s</a:t>
            </a:r>
            <a:r>
              <a:rPr lang="en-AU" dirty="0" smtClean="0"/>
              <a:t> public reproof of Abraham followed by submission.</a:t>
            </a:r>
            <a:r>
              <a:rPr lang="en-AU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</a:p>
          <a:p>
            <a:pPr marL="533400" indent="-533400" eaLnBrk="1" hangingPunct="1"/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V.11</a:t>
            </a:r>
            <a:r>
              <a:rPr lang="en-AU" dirty="0" smtClean="0"/>
              <a:t> – </a:t>
            </a:r>
            <a:r>
              <a:rPr lang="en-AU" dirty="0" smtClean="0">
                <a:solidFill>
                  <a:srgbClr val="00FF00"/>
                </a:solidFill>
              </a:rPr>
              <a:t>“I thought” </a:t>
            </a:r>
            <a:r>
              <a:rPr lang="en-AU" dirty="0" smtClean="0"/>
              <a:t>– Assumptions can sometimes be incorrect.</a:t>
            </a:r>
          </a:p>
          <a:p>
            <a:pPr marL="533400" indent="-533400" eaLnBrk="1" hangingPunct="1"/>
            <a:endParaRPr lang="en-AU" dirty="0" smtClean="0"/>
          </a:p>
          <a:p>
            <a:pPr marL="533400" indent="-533400" eaLnBrk="1" hangingPunct="1"/>
            <a:endParaRPr lang="en-AU" dirty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Honour restored when right done</a:t>
            </a:r>
            <a:endParaRPr lang="en-AU" sz="4400" dirty="0" smtClean="0">
              <a:solidFill>
                <a:srgbClr val="FF0000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282" y="839445"/>
            <a:ext cx="8750331" cy="5616624"/>
          </a:xfrm>
        </p:spPr>
        <p:txBody>
          <a:bodyPr/>
          <a:lstStyle/>
          <a:p>
            <a:pPr marL="533400" indent="-533400" eaLnBrk="1" hangingPunct="1">
              <a:spcAft>
                <a:spcPts val="0"/>
              </a:spcAft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V.14</a:t>
            </a:r>
            <a:r>
              <a:rPr lang="en-AU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AU" dirty="0" smtClean="0"/>
              <a:t>- Sarah publicly restored.</a:t>
            </a:r>
          </a:p>
          <a:p>
            <a:pPr marL="533400" indent="-533400" eaLnBrk="1" hangingPunct="1">
              <a:spcAft>
                <a:spcPts val="0"/>
              </a:spcAft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V.16</a:t>
            </a:r>
            <a:r>
              <a:rPr lang="en-AU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AU" dirty="0" smtClean="0"/>
              <a:t>- </a:t>
            </a:r>
            <a:r>
              <a:rPr lang="en-AU" dirty="0" smtClean="0">
                <a:solidFill>
                  <a:srgbClr val="FFFF00"/>
                </a:solidFill>
              </a:rPr>
              <a:t>1,000 pieces of silver </a:t>
            </a:r>
            <a:r>
              <a:rPr lang="en-AU" dirty="0" smtClean="0"/>
              <a:t>(redemption) acknowledges Abraham’s ownership of Sarah –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Song of Solomon 8:11-12</a:t>
            </a:r>
            <a:r>
              <a:rPr lang="en-AU" dirty="0" smtClean="0"/>
              <a:t>.</a:t>
            </a:r>
          </a:p>
          <a:p>
            <a:pPr marL="533400" indent="-533400" eaLnBrk="1" hangingPunct="1">
              <a:spcAft>
                <a:spcPts val="0"/>
              </a:spcAft>
            </a:pPr>
            <a:r>
              <a:rPr lang="en-AU" dirty="0" smtClean="0">
                <a:solidFill>
                  <a:srgbClr val="00FF00"/>
                </a:solidFill>
              </a:rPr>
              <a:t>“thus she was reproved” </a:t>
            </a:r>
            <a:r>
              <a:rPr lang="en-AU" dirty="0" smtClean="0"/>
              <a:t>– </a:t>
            </a:r>
            <a:r>
              <a:rPr lang="en-AU" i="1" dirty="0" err="1" smtClean="0"/>
              <a:t>yakach</a:t>
            </a:r>
            <a:r>
              <a:rPr lang="en-AU" dirty="0" smtClean="0"/>
              <a:t> – to be right; justify, convict. Sarah’s honour restored – </a:t>
            </a:r>
            <a:r>
              <a:rPr lang="en-AU" dirty="0" smtClean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New O.T. </a:t>
            </a:r>
            <a:r>
              <a:rPr lang="en-AU" dirty="0" smtClean="0"/>
              <a:t>– </a:t>
            </a:r>
            <a:r>
              <a:rPr lang="en-AU" dirty="0" smtClean="0">
                <a:solidFill>
                  <a:srgbClr val="FFFF00"/>
                </a:solidFill>
                <a:latin typeface="Bookman Old Style" pitchFamily="18" charset="0"/>
              </a:rPr>
              <a:t>“...and thou art justified.”</a:t>
            </a:r>
            <a:r>
              <a:rPr lang="en-AU" dirty="0" smtClean="0"/>
              <a:t> </a:t>
            </a:r>
            <a:r>
              <a:rPr lang="en-AU" dirty="0" smtClean="0">
                <a:ln>
                  <a:solidFill>
                    <a:schemeClr val="tx1"/>
                  </a:solidFill>
                </a:ln>
                <a:solidFill>
                  <a:srgbClr val="FF66FF"/>
                </a:solidFill>
              </a:rPr>
              <a:t>RSV</a:t>
            </a:r>
            <a:r>
              <a:rPr lang="en-AU" dirty="0" smtClean="0"/>
              <a:t> – </a:t>
            </a:r>
            <a:r>
              <a:rPr lang="en-AU" dirty="0" smtClean="0">
                <a:solidFill>
                  <a:srgbClr val="FFFF00"/>
                </a:solidFill>
                <a:latin typeface="Bookman Old Style" pitchFamily="18" charset="0"/>
              </a:rPr>
              <a:t>“...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and before every one you are righted.“</a:t>
            </a:r>
          </a:p>
          <a:p>
            <a:pPr marL="533400" indent="-533400" eaLnBrk="1" hangingPunct="1">
              <a:spcAft>
                <a:spcPts val="0"/>
              </a:spcAft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20:17-18 </a:t>
            </a:r>
            <a:r>
              <a:rPr lang="en-AU" dirty="0" smtClean="0"/>
              <a:t>- Abraham’s intercession successful – </a:t>
            </a:r>
            <a:r>
              <a:rPr lang="en-AU" dirty="0" smtClean="0">
                <a:solidFill>
                  <a:srgbClr val="00FF00"/>
                </a:solidFill>
              </a:rPr>
              <a:t>Sarah observes!</a:t>
            </a:r>
          </a:p>
          <a:p>
            <a:pPr marL="533400" indent="-533400" eaLnBrk="1" hangingPunct="1">
              <a:spcAft>
                <a:spcPts val="0"/>
              </a:spcAft>
            </a:pPr>
            <a:endParaRPr lang="en-US" dirty="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Sarah reveals full faith in God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6573" y="861558"/>
            <a:ext cx="8572560" cy="5484708"/>
          </a:xfrm>
        </p:spPr>
        <p:txBody>
          <a:bodyPr/>
          <a:lstStyle/>
          <a:p>
            <a:pPr marL="533400" indent="-533400" algn="just" eaLnBrk="1" hangingPunct="1">
              <a:lnSpc>
                <a:spcPct val="95000"/>
              </a:lnSpc>
            </a:pPr>
            <a:r>
              <a:rPr lang="en-AU" b="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Heb.11:11</a:t>
            </a:r>
            <a:r>
              <a:rPr lang="en-AU" dirty="0" smtClean="0"/>
              <a:t> – </a:t>
            </a:r>
            <a:r>
              <a:rPr lang="en-AU" dirty="0" smtClean="0">
                <a:latin typeface="Bookman Old Style" pitchFamily="18" charset="0"/>
              </a:rPr>
              <a:t>“</a:t>
            </a:r>
            <a:r>
              <a:rPr lang="en-US" dirty="0" smtClean="0">
                <a:latin typeface="Bookman Old Style" pitchFamily="18" charset="0"/>
              </a:rPr>
              <a:t>Through faith also </a:t>
            </a:r>
            <a:r>
              <a:rPr lang="en-US" dirty="0" smtClean="0">
                <a:solidFill>
                  <a:srgbClr val="00FF00"/>
                </a:solidFill>
                <a:latin typeface="Bookman Old Style" pitchFamily="18" charset="0"/>
              </a:rPr>
              <a:t>Sara herself</a:t>
            </a:r>
            <a:r>
              <a:rPr lang="en-US" dirty="0" smtClean="0">
                <a:latin typeface="Bookman Old Style" pitchFamily="18" charset="0"/>
              </a:rPr>
              <a:t> received strength to conceive seed, and was delivered of a child when she was past age, because she judged him faithful who had promised.” – 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21:6</a:t>
            </a:r>
            <a:r>
              <a:rPr lang="en-US" dirty="0" smtClean="0"/>
              <a:t>.</a:t>
            </a:r>
            <a:endParaRPr lang="en-AU" dirty="0" smtClean="0"/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21:1 </a:t>
            </a:r>
            <a:r>
              <a:rPr lang="en-AU" dirty="0" smtClean="0"/>
              <a:t>- Sarah conceives Isaac by faith.</a:t>
            </a:r>
            <a:endParaRPr lang="en-AU" sz="2800" dirty="0" smtClean="0">
              <a:solidFill>
                <a:srgbClr val="FFFF00"/>
              </a:solidFill>
              <a:latin typeface="Bookman Old Style" pitchFamily="18" charset="0"/>
            </a:endParaRPr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V.6</a:t>
            </a:r>
            <a:r>
              <a:rPr lang="en-AU" dirty="0" smtClean="0"/>
              <a:t> – Cp. Language of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Isa. 66:7-13</a:t>
            </a:r>
            <a:r>
              <a:rPr lang="en-AU" dirty="0" smtClean="0"/>
              <a:t>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327285" y="5373216"/>
            <a:ext cx="8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i="1" dirty="0" smtClean="0">
                <a:solidFill>
                  <a:srgbClr val="00FF00"/>
                </a:solidFill>
                <a:latin typeface="Bookman Old Style" pitchFamily="18" charset="0"/>
              </a:rPr>
              <a:t>Is anything too hard for Yahweh?</a:t>
            </a:r>
            <a:endParaRPr lang="en-US" sz="3600" b="1" i="1" dirty="0">
              <a:solidFill>
                <a:srgbClr val="00FF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uiExpand="1" build="p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1438"/>
            <a:ext cx="9144000" cy="928670"/>
          </a:xfrm>
        </p:spPr>
        <p:txBody>
          <a:bodyPr/>
          <a:lstStyle/>
          <a:p>
            <a:pPr eaLnBrk="1" hangingPunct="1">
              <a:defRPr/>
            </a:pPr>
            <a:r>
              <a:rPr lang="en-AU" sz="4800" dirty="0" smtClean="0"/>
              <a:t>The lessons for us</a:t>
            </a:r>
            <a:endParaRPr lang="en-AU" sz="4800" dirty="0" smtClean="0">
              <a:solidFill>
                <a:srgbClr val="FF0000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977903"/>
            <a:ext cx="8713788" cy="5308617"/>
          </a:xfrm>
        </p:spPr>
        <p:txBody>
          <a:bodyPr/>
          <a:lstStyle/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>
                <a:solidFill>
                  <a:srgbClr val="00FF00"/>
                </a:solidFill>
              </a:rPr>
              <a:t>All of this is recorded for us</a:t>
            </a:r>
            <a:r>
              <a:rPr lang="en-AU" dirty="0" smtClean="0"/>
              <a:t> – </a:t>
            </a:r>
            <a:r>
              <a:rPr lang="en-AU" dirty="0" smtClean="0">
                <a:solidFill>
                  <a:srgbClr val="FFFF00"/>
                </a:solidFill>
                <a:latin typeface="Bookman Old Style" pitchFamily="18" charset="0"/>
              </a:rPr>
              <a:t>“Now it was not written for his sake alone...” </a:t>
            </a:r>
            <a:r>
              <a:rPr lang="en-AU" dirty="0" smtClean="0"/>
              <a:t>–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Rom. 4:23</a:t>
            </a:r>
            <a:r>
              <a:rPr lang="en-AU" dirty="0" smtClean="0"/>
              <a:t>. </a:t>
            </a:r>
            <a:r>
              <a:rPr lang="en-AU" dirty="0" smtClean="0">
                <a:solidFill>
                  <a:srgbClr val="00FF00"/>
                </a:solidFill>
              </a:rPr>
              <a:t>That we might....</a:t>
            </a:r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/>
              <a:t>Have </a:t>
            </a:r>
            <a:r>
              <a:rPr lang="en-AU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</a:rPr>
              <a:t>absolute confidence </a:t>
            </a:r>
            <a:r>
              <a:rPr lang="en-AU" dirty="0" smtClean="0"/>
              <a:t>in God to finish His work in us –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Phil. 1:6; 2:13</a:t>
            </a:r>
            <a:r>
              <a:rPr lang="en-AU" dirty="0" smtClean="0"/>
              <a:t>.</a:t>
            </a:r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/>
              <a:t>Develop the patience of Job –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Job 42:2</a:t>
            </a:r>
            <a:r>
              <a:rPr lang="en-AU" dirty="0" smtClean="0"/>
              <a:t>.</a:t>
            </a:r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/>
              <a:t>Mimic Jeremiah’s confidence in Yahweh –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Jer. 32:17-19</a:t>
            </a:r>
            <a:r>
              <a:rPr lang="en-AU" dirty="0" smtClean="0"/>
              <a:t>.</a:t>
            </a:r>
          </a:p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/>
              <a:t>Duplicate Paul’s prayer for the Divine family –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Eph. 3:14-21</a:t>
            </a:r>
            <a:r>
              <a:rPr lang="en-AU" dirty="0" smtClean="0"/>
              <a:t>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0034" y="2630616"/>
            <a:ext cx="8215370" cy="1014408"/>
          </a:xfrm>
        </p:spPr>
        <p:txBody>
          <a:bodyPr/>
          <a:lstStyle/>
          <a:p>
            <a:r>
              <a:rPr lang="en-AU" sz="4800" dirty="0" smtClean="0"/>
              <a:t>Next study…God </a:t>
            </a:r>
            <a:r>
              <a:rPr lang="en-AU" sz="4800" dirty="0"/>
              <a:t>willing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30380" y="764233"/>
            <a:ext cx="77724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Blessed with faithful Abraham</a:t>
            </a:r>
            <a:endParaRPr lang="en-AU" sz="7200" b="1" dirty="0">
              <a:ln>
                <a:solidFill>
                  <a:schemeClr val="tx1"/>
                </a:solidFill>
              </a:ln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57158" y="3803556"/>
            <a:ext cx="84296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smtClean="0">
                <a:solidFill>
                  <a:srgbClr val="FFFF00"/>
                </a:solidFill>
              </a:rPr>
              <a:t>Study 5</a:t>
            </a:r>
            <a:r>
              <a:rPr lang="en-US" sz="4800" b="1" dirty="0" smtClean="0">
                <a:solidFill>
                  <a:srgbClr val="00FF00"/>
                </a:solidFill>
              </a:rPr>
              <a:t> – “The parable of Genesis 21 to 26”</a:t>
            </a:r>
            <a:endParaRPr lang="en-AU" sz="4800" b="1" dirty="0">
              <a:solidFill>
                <a:srgbClr val="00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0034" y="2630616"/>
            <a:ext cx="8215370" cy="1014408"/>
          </a:xfrm>
        </p:spPr>
        <p:txBody>
          <a:bodyPr/>
          <a:lstStyle/>
          <a:p>
            <a:r>
              <a:rPr lang="en-AU" sz="4800" dirty="0" smtClean="0"/>
              <a:t>Final study…God </a:t>
            </a:r>
            <a:r>
              <a:rPr lang="en-AU" sz="4800" dirty="0"/>
              <a:t>willing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630380" y="764233"/>
            <a:ext cx="777240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7200" b="1" dirty="0" smtClean="0">
                <a:ln>
                  <a:solidFill>
                    <a:schemeClr val="tx1"/>
                  </a:solidFill>
                </a:ln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Blessed with faithful Abraham</a:t>
            </a:r>
            <a:endParaRPr lang="en-AU" sz="7200" b="1" dirty="0">
              <a:ln>
                <a:solidFill>
                  <a:schemeClr val="tx1"/>
                </a:solidFill>
              </a:ln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57158" y="3803556"/>
            <a:ext cx="84296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smtClean="0">
                <a:solidFill>
                  <a:srgbClr val="FFFF00"/>
                </a:solidFill>
              </a:rPr>
              <a:t>Study 5</a:t>
            </a:r>
            <a:r>
              <a:rPr lang="en-US" sz="4800" b="1" dirty="0" smtClean="0">
                <a:solidFill>
                  <a:srgbClr val="00FF00"/>
                </a:solidFill>
              </a:rPr>
              <a:t> – “They went both of them together”</a:t>
            </a:r>
            <a:endParaRPr lang="en-AU" sz="4800" b="1" dirty="0">
              <a:solidFill>
                <a:srgbClr val="00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…</a:t>
            </a:r>
            <a:endParaRPr lang="en-AU" sz="4400" dirty="0" smtClean="0">
              <a:solidFill>
                <a:srgbClr val="FF0000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1214422"/>
            <a:ext cx="2963853" cy="4714908"/>
          </a:xfrm>
        </p:spPr>
        <p:txBody>
          <a:bodyPr/>
          <a:lstStyle/>
          <a:p>
            <a:pPr marL="0" indent="0" algn="ctr" eaLnBrk="1" hangingPunct="1">
              <a:lnSpc>
                <a:spcPct val="95000"/>
              </a:lnSpc>
              <a:buNone/>
            </a:pPr>
            <a:r>
              <a:rPr lang="en-AU" sz="3600" dirty="0" smtClean="0"/>
              <a:t>The events of </a:t>
            </a:r>
            <a:r>
              <a:rPr lang="en-AU" sz="36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18 </a:t>
            </a:r>
            <a:r>
              <a:rPr lang="en-AU" sz="3600" dirty="0" smtClean="0"/>
              <a:t>arise out of the 5</a:t>
            </a:r>
            <a:r>
              <a:rPr lang="en-AU" sz="3600" baseline="30000" dirty="0" smtClean="0"/>
              <a:t>th</a:t>
            </a:r>
            <a:r>
              <a:rPr lang="en-AU" sz="3600" dirty="0" smtClean="0"/>
              <a:t> visitation by Yahweh to Abraham in </a:t>
            </a:r>
            <a:r>
              <a:rPr lang="en-AU" sz="36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17</a:t>
            </a:r>
            <a:r>
              <a:rPr lang="en-AU" sz="3600" dirty="0" smtClean="0"/>
              <a:t>.</a:t>
            </a:r>
          </a:p>
        </p:txBody>
      </p:sp>
      <p:pic>
        <p:nvPicPr>
          <p:cNvPr id="5" name="Picture 4" descr="Captured Photos 00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9543" y="0"/>
            <a:ext cx="5894457" cy="6858000"/>
          </a:xfrm>
          <a:prstGeom prst="rect">
            <a:avLst/>
          </a:prstGeom>
        </p:spPr>
      </p:pic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…</a:t>
            </a:r>
            <a:endParaRPr lang="en-AU" sz="4400" dirty="0" smtClean="0">
              <a:solidFill>
                <a:srgbClr val="FF0000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908050"/>
            <a:ext cx="8713788" cy="5400675"/>
          </a:xfrm>
        </p:spPr>
        <p:txBody>
          <a:bodyPr/>
          <a:lstStyle/>
          <a:p>
            <a:pPr marL="533400" indent="-533400" eaLnBrk="1" hangingPunct="1">
              <a:lnSpc>
                <a:spcPct val="95000"/>
              </a:lnSpc>
            </a:pPr>
            <a:r>
              <a:rPr lang="en-AU" dirty="0" smtClean="0"/>
              <a:t>...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79388" y="4318291"/>
            <a:ext cx="8785225" cy="2193197"/>
          </a:xfrm>
        </p:spPr>
        <p:txBody>
          <a:bodyPr/>
          <a:lstStyle/>
          <a:p>
            <a:pPr marL="0" indent="0" algn="just">
              <a:lnSpc>
                <a:spcPct val="85000"/>
              </a:lnSpc>
              <a:buNone/>
            </a:pPr>
            <a:r>
              <a:rPr lang="en-AU" b="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Gen. </a:t>
            </a:r>
            <a:r>
              <a:rPr lang="en-AU" b="0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17:21</a:t>
            </a:r>
            <a:r>
              <a:rPr lang="en-AU" dirty="0">
                <a:ln w="19050">
                  <a:solidFill>
                    <a:schemeClr val="tx1"/>
                  </a:solidFill>
                </a:ln>
              </a:rPr>
              <a:t> </a:t>
            </a:r>
            <a:r>
              <a:rPr lang="en-AU" dirty="0"/>
              <a:t>– </a:t>
            </a:r>
            <a:r>
              <a:rPr lang="en-AU" dirty="0">
                <a:solidFill>
                  <a:srgbClr val="00FF00"/>
                </a:solidFill>
                <a:latin typeface="Bookman Old Style" pitchFamily="18" charset="0"/>
              </a:rPr>
              <a:t>“But my covenant will I establish with Isaac, which Sarah shall bear unto thee at this set time in the next year.”</a:t>
            </a:r>
            <a:r>
              <a:rPr lang="en-AU" dirty="0"/>
              <a:t> Exactly 12 months from </a:t>
            </a:r>
            <a:r>
              <a:rPr lang="en-AU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Gen.</a:t>
            </a:r>
            <a:r>
              <a:rPr lang="en-AU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AU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17</a:t>
            </a:r>
            <a:r>
              <a:rPr lang="en-AU" dirty="0">
                <a:ln w="28575">
                  <a:solidFill>
                    <a:schemeClr val="tx1"/>
                  </a:solidFill>
                </a:ln>
              </a:rPr>
              <a:t> </a:t>
            </a:r>
            <a:r>
              <a:rPr lang="en-AU" dirty="0">
                <a:solidFill>
                  <a:srgbClr val="00FF00"/>
                </a:solidFill>
                <a:latin typeface="Bookman Old Style" pitchFamily="18" charset="0"/>
              </a:rPr>
              <a:t>to</a:t>
            </a:r>
            <a:r>
              <a:rPr lang="en-AU" dirty="0">
                <a:ln w="28575">
                  <a:solidFill>
                    <a:schemeClr val="tx1"/>
                  </a:solidFill>
                </a:ln>
              </a:rPr>
              <a:t> </a:t>
            </a:r>
            <a:r>
              <a:rPr lang="en-AU" dirty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</a:t>
            </a:r>
            <a:r>
              <a:rPr lang="en-AU" dirty="0"/>
              <a:t>.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0" y="58920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</a:t>
            </a:r>
            <a:r>
              <a:rPr lang="en-US" sz="44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set time – 1 year</a:t>
            </a:r>
            <a:endParaRPr lang="en-AU" sz="4400" b="1" dirty="0">
              <a:solidFill>
                <a:srgbClr val="FFFF66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23850" y="2276475"/>
            <a:ext cx="8640763" cy="504825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336550" y="1989138"/>
            <a:ext cx="0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>
            <a:off x="2519363" y="1989138"/>
            <a:ext cx="0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>
            <a:off x="7596188" y="1989138"/>
            <a:ext cx="0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8459788" y="1989138"/>
            <a:ext cx="0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58750" y="2892425"/>
            <a:ext cx="581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75</a:t>
            </a:r>
            <a:endParaRPr lang="en-AU" sz="2800" b="1"/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2222500" y="2884488"/>
            <a:ext cx="581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/>
              <a:t>85</a:t>
            </a:r>
            <a:endParaRPr lang="en-AU" sz="2800" b="1" dirty="0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8185150" y="2903538"/>
            <a:ext cx="7794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100</a:t>
            </a:r>
            <a:endParaRPr lang="en-AU" sz="2800" b="1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7304088" y="2925763"/>
            <a:ext cx="581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99</a:t>
            </a:r>
            <a:endParaRPr lang="en-AU" sz="2800" b="1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3282950" y="2890838"/>
            <a:ext cx="581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/>
              <a:t>86</a:t>
            </a:r>
            <a:endParaRPr lang="en-AU" sz="2800" b="1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>
            <a:off x="3597275" y="1989138"/>
            <a:ext cx="0" cy="28733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107950" y="971550"/>
            <a:ext cx="11858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00FF00"/>
                </a:solidFill>
                <a:latin typeface="Impact" pitchFamily="34" charset="0"/>
              </a:rPr>
              <a:t>Leaves</a:t>
            </a:r>
          </a:p>
          <a:p>
            <a:pPr algn="ctr"/>
            <a:r>
              <a:rPr lang="en-US" sz="2800">
                <a:solidFill>
                  <a:srgbClr val="00FF00"/>
                </a:solidFill>
                <a:latin typeface="Impact" pitchFamily="34" charset="0"/>
              </a:rPr>
              <a:t>Haran</a:t>
            </a:r>
            <a:endParaRPr lang="en-AU" sz="2800">
              <a:solidFill>
                <a:srgbClr val="00FF00"/>
              </a:solidFill>
              <a:latin typeface="Impact" pitchFamily="34" charset="0"/>
            </a:endParaRP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2051050" y="1055688"/>
            <a:ext cx="812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Gen.</a:t>
            </a:r>
          </a:p>
          <a:p>
            <a:pPr algn="ctr"/>
            <a:r>
              <a:rPr lang="en-US" sz="28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15</a:t>
            </a:r>
            <a:endParaRPr lang="en-AU" sz="28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2962275" y="692150"/>
            <a:ext cx="1373188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Impact" pitchFamily="34" charset="0"/>
              </a:rPr>
              <a:t>Ishmael</a:t>
            </a:r>
          </a:p>
          <a:p>
            <a:pPr algn="ctr"/>
            <a:r>
              <a:rPr lang="en-US" sz="2800" dirty="0">
                <a:solidFill>
                  <a:srgbClr val="FFFF00"/>
                </a:solidFill>
                <a:latin typeface="Impact" pitchFamily="34" charset="0"/>
              </a:rPr>
              <a:t>Born</a:t>
            </a:r>
          </a:p>
          <a:p>
            <a:pPr algn="ctr"/>
            <a:r>
              <a:rPr lang="en-US" sz="2800" dirty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Gen. 16</a:t>
            </a:r>
            <a:endParaRPr lang="en-AU" sz="28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4778375" y="1782763"/>
            <a:ext cx="1593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Impact" pitchFamily="34" charset="0"/>
              </a:rPr>
              <a:t>At Hebron</a:t>
            </a:r>
            <a:endParaRPr lang="en-AU" sz="2800" dirty="0">
              <a:solidFill>
                <a:schemeClr val="tx2">
                  <a:lumMod val="75000"/>
                </a:schemeClr>
              </a:solidFill>
              <a:latin typeface="Impact" pitchFamily="34" charset="0"/>
            </a:endParaRPr>
          </a:p>
        </p:txBody>
      </p:sp>
      <p:sp>
        <p:nvSpPr>
          <p:cNvPr id="26643" name="Text Box 19"/>
          <p:cNvSpPr txBox="1">
            <a:spLocks noChangeArrowheads="1"/>
          </p:cNvSpPr>
          <p:nvPr/>
        </p:nvSpPr>
        <p:spPr bwMode="auto">
          <a:xfrm>
            <a:off x="7143750" y="1055688"/>
            <a:ext cx="812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Gen.</a:t>
            </a:r>
          </a:p>
          <a:p>
            <a:pPr algn="ctr"/>
            <a:r>
              <a:rPr lang="en-US" sz="28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17</a:t>
            </a:r>
            <a:endParaRPr lang="en-AU" sz="28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8007350" y="1057275"/>
            <a:ext cx="812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Gen.</a:t>
            </a:r>
          </a:p>
          <a:p>
            <a:pPr algn="ctr"/>
            <a:r>
              <a:rPr lang="en-US" sz="2800" dirty="0" smtClean="0">
                <a:ln w="12700">
                  <a:solidFill>
                    <a:schemeClr val="tx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21</a:t>
            </a:r>
            <a:endParaRPr lang="en-AU" sz="2800" dirty="0">
              <a:ln w="12700">
                <a:solidFill>
                  <a:schemeClr val="tx1"/>
                </a:solidFill>
              </a:ln>
              <a:solidFill>
                <a:srgbClr val="FF0000"/>
              </a:solidFill>
              <a:latin typeface="Impact" pitchFamily="34" charset="0"/>
            </a:endParaRPr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8075613" y="3343275"/>
            <a:ext cx="9890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FF00"/>
                </a:solidFill>
                <a:latin typeface="Impact" pitchFamily="34" charset="0"/>
              </a:rPr>
              <a:t>Isaac</a:t>
            </a:r>
          </a:p>
          <a:p>
            <a:pPr algn="ctr"/>
            <a:r>
              <a:rPr lang="en-US" sz="2800">
                <a:solidFill>
                  <a:srgbClr val="FFFF00"/>
                </a:solidFill>
                <a:latin typeface="Impact" pitchFamily="34" charset="0"/>
              </a:rPr>
              <a:t>born</a:t>
            </a:r>
            <a:endParaRPr lang="en-AU" sz="2800"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1782956" y="3394075"/>
            <a:ext cx="1404552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  <a:latin typeface="Impact" pitchFamily="34" charset="0"/>
              </a:rPr>
              <a:t>4</a:t>
            </a:r>
            <a:r>
              <a:rPr lang="en-US" sz="2800" baseline="30000" dirty="0">
                <a:solidFill>
                  <a:srgbClr val="FFFF00"/>
                </a:solidFill>
                <a:latin typeface="Impact" pitchFamily="34" charset="0"/>
              </a:rPr>
              <a:t>th</a:t>
            </a:r>
          </a:p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rgbClr val="FFFF00"/>
                </a:solidFill>
                <a:latin typeface="Impact" pitchFamily="34" charset="0"/>
              </a:rPr>
              <a:t>Promise</a:t>
            </a:r>
            <a:endParaRPr lang="en-AU" sz="2800" dirty="0">
              <a:solidFill>
                <a:srgbClr val="FFFF00"/>
              </a:solidFill>
              <a:latin typeface="Impact" pitchFamily="34" charset="0"/>
            </a:endParaRP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6500813" y="3390900"/>
            <a:ext cx="13922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800">
                <a:solidFill>
                  <a:srgbClr val="00FF00"/>
                </a:solidFill>
                <a:latin typeface="Impact" pitchFamily="34" charset="0"/>
              </a:rPr>
              <a:t>5</a:t>
            </a:r>
            <a:r>
              <a:rPr lang="en-US" sz="2800" baseline="30000">
                <a:solidFill>
                  <a:srgbClr val="00FF00"/>
                </a:solidFill>
                <a:latin typeface="Impact" pitchFamily="34" charset="0"/>
              </a:rPr>
              <a:t>th</a:t>
            </a:r>
          </a:p>
          <a:p>
            <a:pPr algn="r"/>
            <a:r>
              <a:rPr lang="en-US" sz="2800">
                <a:solidFill>
                  <a:srgbClr val="00FF00"/>
                </a:solidFill>
                <a:latin typeface="Impact" pitchFamily="34" charset="0"/>
              </a:rPr>
              <a:t>Promise</a:t>
            </a:r>
            <a:endParaRPr lang="en-AU" sz="2800">
              <a:solidFill>
                <a:srgbClr val="00FF00"/>
              </a:solidFill>
              <a:latin typeface="Impact" pitchFamily="34" charset="0"/>
            </a:endParaRPr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  <p:sp>
        <p:nvSpPr>
          <p:cNvPr id="27" name="Down Arrow 26"/>
          <p:cNvSpPr/>
          <p:nvPr/>
        </p:nvSpPr>
        <p:spPr>
          <a:xfrm>
            <a:off x="7552038" y="460084"/>
            <a:ext cx="792088" cy="720080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093296"/>
            <a:ext cx="3059832" cy="764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28670"/>
          </a:xfrm>
        </p:spPr>
        <p:txBody>
          <a:bodyPr/>
          <a:lstStyle/>
          <a:p>
            <a:r>
              <a:rPr lang="en-AU" sz="4400" dirty="0" smtClean="0"/>
              <a:t>Three Angelic visitors</a:t>
            </a:r>
            <a:endParaRPr lang="en-AU" sz="4400" dirty="0">
              <a:solidFill>
                <a:srgbClr val="FF0000"/>
              </a:solidFill>
            </a:endParaRPr>
          </a:p>
        </p:txBody>
      </p:sp>
      <p:pic>
        <p:nvPicPr>
          <p:cNvPr id="5" name="Picture 4" descr="3 angels Gen. 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6509" y="1071546"/>
            <a:ext cx="6160748" cy="57864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65" y="970235"/>
            <a:ext cx="3037603" cy="564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AU" sz="3200" b="1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18:1-15 </a:t>
            </a:r>
          </a:p>
          <a:p>
            <a:pPr marL="442913" indent="-442913"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b="1" dirty="0" smtClean="0"/>
              <a:t>Abraham welcomes 3 angels, one of whom he knows well.</a:t>
            </a:r>
          </a:p>
          <a:p>
            <a:pPr marL="442913" indent="-442913"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b="1" dirty="0" smtClean="0"/>
              <a:t>The visit is for Sarah’s sake.</a:t>
            </a:r>
          </a:p>
          <a:p>
            <a:pPr marL="442913" indent="-442913">
              <a:lnSpc>
                <a:spcPct val="90000"/>
              </a:lnSpc>
              <a:spcAft>
                <a:spcPts val="600"/>
              </a:spcAft>
              <a:buClr>
                <a:srgbClr val="FFFF00"/>
              </a:buClr>
              <a:buFont typeface="Wingdings" pitchFamily="2" charset="2"/>
              <a:buChar char="v"/>
            </a:pPr>
            <a:r>
              <a:rPr lang="en-AU" sz="3200" b="1" dirty="0" smtClean="0">
                <a:solidFill>
                  <a:srgbClr val="00FF00"/>
                </a:solidFill>
              </a:rPr>
              <a:t>Urgency -There is a </a:t>
            </a:r>
            <a:r>
              <a:rPr lang="en-AU" sz="3200" b="1" dirty="0" smtClean="0">
                <a:solidFill>
                  <a:srgbClr val="FFFF00"/>
                </a:solidFill>
              </a:rPr>
              <a:t>set time</a:t>
            </a:r>
            <a:r>
              <a:rPr lang="en-AU" sz="3200" b="1" dirty="0" smtClean="0">
                <a:solidFill>
                  <a:srgbClr val="00FF00"/>
                </a:solidFill>
              </a:rPr>
              <a:t>!</a:t>
            </a:r>
            <a:endParaRPr lang="en-US" sz="3200" b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340768"/>
          </a:xfrm>
        </p:spPr>
        <p:txBody>
          <a:bodyPr/>
          <a:lstStyle/>
          <a:p>
            <a:pPr eaLnBrk="1" hangingPunct="1">
              <a:lnSpc>
                <a:spcPct val="85000"/>
              </a:lnSpc>
              <a:defRPr/>
            </a:pPr>
            <a:r>
              <a:rPr lang="en-AU" sz="4400" dirty="0" smtClean="0"/>
              <a:t>Believing in the humanly impossible – </a:t>
            </a:r>
            <a:r>
              <a:rPr lang="en-AU" sz="44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Rom. 4:18-21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390" y="1299203"/>
            <a:ext cx="8497639" cy="5123690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spcAft>
                <a:spcPts val="400"/>
              </a:spcAft>
              <a:buNone/>
            </a:pPr>
            <a:r>
              <a:rPr lang="en-AU" dirty="0" smtClean="0">
                <a:ln>
                  <a:solidFill>
                    <a:schemeClr val="tx1"/>
                  </a:solidFill>
                </a:ln>
                <a:solidFill>
                  <a:srgbClr val="FF66CC"/>
                </a:solidFill>
              </a:rPr>
              <a:t>RSV</a:t>
            </a:r>
            <a:r>
              <a:rPr lang="en-AU" dirty="0" smtClean="0"/>
              <a:t> – </a:t>
            </a:r>
            <a:r>
              <a:rPr lang="en-AU" dirty="0" smtClean="0">
                <a:latin typeface="Bookman Old Style" pitchFamily="18" charset="0"/>
              </a:rPr>
              <a:t>“</a:t>
            </a:r>
            <a:r>
              <a:rPr lang="en-US" dirty="0" smtClean="0">
                <a:latin typeface="Bookman Old Style" pitchFamily="18" charset="0"/>
              </a:rPr>
              <a:t>He did not weaken in faith 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when he considered his own body</a:t>
            </a:r>
            <a:r>
              <a:rPr lang="en-US" dirty="0" smtClean="0">
                <a:latin typeface="Bookman Old Style" pitchFamily="18" charset="0"/>
              </a:rPr>
              <a:t>, which was as good as dead because he was about a hundred years old, or 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when he considered the barrenness of Sarah’s womb</a:t>
            </a:r>
            <a:r>
              <a:rPr lang="en-US" dirty="0" smtClean="0">
                <a:latin typeface="Bookman Old Style" pitchFamily="18" charset="0"/>
              </a:rPr>
              <a:t>.”</a:t>
            </a:r>
          </a:p>
          <a:p>
            <a:pPr marL="0" indent="0" algn="just" eaLnBrk="1" hangingPunct="1">
              <a:lnSpc>
                <a:spcPct val="90000"/>
              </a:lnSpc>
              <a:spcAft>
                <a:spcPts val="400"/>
              </a:spcAft>
              <a:buNone/>
            </a:pP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66CC"/>
                </a:solidFill>
              </a:rPr>
              <a:t>Roth.</a:t>
            </a:r>
            <a:r>
              <a:rPr lang="en-US" dirty="0" smtClean="0"/>
              <a:t> </a:t>
            </a:r>
            <a:r>
              <a:rPr lang="en-AU" dirty="0" smtClean="0"/>
              <a:t>–</a:t>
            </a:r>
            <a:r>
              <a:rPr lang="en-US" dirty="0" smtClean="0"/>
              <a:t> </a:t>
            </a:r>
            <a:r>
              <a:rPr lang="en-US" dirty="0" smtClean="0">
                <a:latin typeface="Bookman Old Style" pitchFamily="18" charset="0"/>
              </a:rPr>
              <a:t>“And, without becoming weak in his faith, 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he attentively considered his own body</a:t>
            </a:r>
            <a:r>
              <a:rPr lang="en-US" dirty="0" smtClean="0">
                <a:latin typeface="Bookman Old Style" pitchFamily="18" charset="0"/>
              </a:rPr>
              <a:t>, already deadened—he being a hundred years old, 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the deadening also of Sarah’s womb</a:t>
            </a:r>
            <a:r>
              <a:rPr lang="en-US" dirty="0" smtClean="0">
                <a:latin typeface="Bookman Old Style" pitchFamily="18" charset="0"/>
              </a:rPr>
              <a:t>.”</a:t>
            </a:r>
          </a:p>
          <a:p>
            <a:pPr marL="533400" indent="-533400" algn="just" eaLnBrk="1" hangingPunct="1">
              <a:lnSpc>
                <a:spcPct val="90000"/>
              </a:lnSpc>
              <a:spcAft>
                <a:spcPts val="400"/>
              </a:spcAft>
              <a:buNone/>
            </a:pPr>
            <a:endParaRPr lang="en-AU" dirty="0" smtClean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1565"/>
            <a:ext cx="9144000" cy="723139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Known of God</a:t>
            </a:r>
            <a:endParaRPr lang="en-AU" sz="4400" dirty="0" smtClean="0">
              <a:solidFill>
                <a:srgbClr val="FF0000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9260" y="670452"/>
            <a:ext cx="8713788" cy="5616624"/>
          </a:xfrm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en-US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1 Cor. 8:3 </a:t>
            </a:r>
            <a:r>
              <a:rPr lang="en-US" dirty="0" smtClean="0"/>
              <a:t>– </a:t>
            </a:r>
            <a:r>
              <a:rPr lang="en-US" dirty="0" smtClean="0">
                <a:solidFill>
                  <a:srgbClr val="00FF00"/>
                </a:solidFill>
                <a:latin typeface="Bookman Old Style" pitchFamily="18" charset="0"/>
              </a:rPr>
              <a:t>“But if any man love God, the same is known of him.”</a:t>
            </a:r>
          </a:p>
          <a:p>
            <a:pPr>
              <a:spcAft>
                <a:spcPts val="0"/>
              </a:spcAft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18:9-15 </a:t>
            </a:r>
            <a:r>
              <a:rPr lang="en-AU" dirty="0" smtClean="0"/>
              <a:t>– Sarah’s unbelief in the promise exposed in seclusion.</a:t>
            </a:r>
          </a:p>
          <a:p>
            <a:pPr>
              <a:spcAft>
                <a:spcPts val="0"/>
              </a:spcAft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V.15</a:t>
            </a:r>
            <a:r>
              <a:rPr lang="en-AU" dirty="0" smtClean="0"/>
              <a:t> – Untruthful denial begins a painful process to develop her faith.</a:t>
            </a:r>
          </a:p>
          <a:p>
            <a:pPr>
              <a:spcAft>
                <a:spcPts val="0"/>
              </a:spcAft>
            </a:pP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V.17-19</a:t>
            </a:r>
            <a:r>
              <a:rPr lang="en-AU" dirty="0" smtClean="0"/>
              <a:t> – </a:t>
            </a:r>
            <a:r>
              <a:rPr lang="en-AU" dirty="0" smtClean="0">
                <a:solidFill>
                  <a:srgbClr val="00FF00"/>
                </a:solidFill>
                <a:latin typeface="Bookman Old Style" pitchFamily="18" charset="0"/>
              </a:rPr>
              <a:t>“</a:t>
            </a:r>
            <a:r>
              <a:rPr lang="en-US" dirty="0" smtClean="0">
                <a:solidFill>
                  <a:srgbClr val="00FF00"/>
                </a:solidFill>
                <a:latin typeface="Bookman Old Style" pitchFamily="18" charset="0"/>
              </a:rPr>
              <a:t>For I know him” </a:t>
            </a:r>
            <a:r>
              <a:rPr lang="en-US" dirty="0" smtClean="0"/>
              <a:t>-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66CC"/>
                </a:solidFill>
              </a:rPr>
              <a:t>I.B., </a:t>
            </a:r>
            <a:r>
              <a:rPr lang="en-US" dirty="0" err="1" smtClean="0">
                <a:ln>
                  <a:solidFill>
                    <a:schemeClr val="tx1"/>
                  </a:solidFill>
                </a:ln>
                <a:solidFill>
                  <a:srgbClr val="FF66CC"/>
                </a:solidFill>
              </a:rPr>
              <a:t>Ygs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66CC"/>
                </a:solidFill>
              </a:rPr>
              <a:t>, RV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FF00"/>
                </a:solidFill>
              </a:rPr>
              <a:t>“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For I have known him”</a:t>
            </a:r>
            <a:r>
              <a:rPr lang="en-US" dirty="0" smtClean="0"/>
              <a:t>. See 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Gal. 4:6-9</a:t>
            </a:r>
            <a:r>
              <a:rPr lang="en-US" dirty="0" smtClean="0"/>
              <a:t>.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FF66CC"/>
                </a:solidFill>
              </a:rPr>
              <a:t>Roth. </a:t>
            </a:r>
            <a:r>
              <a:rPr lang="en-US" dirty="0" smtClean="0"/>
              <a:t>– </a:t>
            </a:r>
            <a:r>
              <a:rPr lang="en-US" dirty="0" smtClean="0">
                <a:solidFill>
                  <a:srgbClr val="FFFF00"/>
                </a:solidFill>
                <a:latin typeface="Bookman Old Style" pitchFamily="18" charset="0"/>
              </a:rPr>
              <a:t>“For I have become his intimate friend”</a:t>
            </a:r>
            <a:r>
              <a:rPr lang="en-US" dirty="0" smtClean="0"/>
              <a:t>. </a:t>
            </a:r>
            <a:r>
              <a:rPr lang="en-US" dirty="0" smtClean="0">
                <a:ln>
                  <a:solidFill>
                    <a:schemeClr val="tx1"/>
                  </a:solidFill>
                </a:ln>
                <a:solidFill>
                  <a:srgbClr val="00FFFF"/>
                </a:solidFill>
              </a:rPr>
              <a:t>3 times so called - </a:t>
            </a:r>
            <a:r>
              <a:rPr lang="en-US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 Chron. 20:7; Isa. 41:8; James 2:23</a:t>
            </a:r>
            <a:r>
              <a:rPr lang="en-US" dirty="0" smtClean="0"/>
              <a:t>.</a:t>
            </a:r>
          </a:p>
          <a:p>
            <a:pPr>
              <a:spcAft>
                <a:spcPts val="0"/>
              </a:spcAft>
            </a:pPr>
            <a:endParaRPr lang="en-US" dirty="0" smtClean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148716"/>
            <a:ext cx="9144000" cy="684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000" dirty="0" smtClean="0">
                <a:solidFill>
                  <a:schemeClr val="bg1"/>
                </a:solidFill>
                <a:latin typeface="Impact" pitchFamily="34" charset="0"/>
              </a:rPr>
              <a:t>Friends have confidence in each other!</a:t>
            </a:r>
            <a:endParaRPr lang="en-US" sz="4000" dirty="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uiExpand="1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eaLnBrk="1" hangingPunct="1">
              <a:defRPr/>
            </a:pPr>
            <a:r>
              <a:rPr lang="en-AU" sz="4400" dirty="0" smtClean="0"/>
              <a:t>El </a:t>
            </a:r>
            <a:r>
              <a:rPr lang="en-AU" sz="4400" dirty="0" err="1" smtClean="0"/>
              <a:t>Shaddai</a:t>
            </a:r>
            <a:r>
              <a:rPr lang="en-AU" sz="4400" dirty="0" smtClean="0"/>
              <a:t> at work</a:t>
            </a:r>
            <a:endParaRPr lang="en-AU" sz="4400" dirty="0" smtClean="0">
              <a:solidFill>
                <a:srgbClr val="FF0000"/>
              </a:solidFill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970" y="797210"/>
            <a:ext cx="8713788" cy="5528698"/>
          </a:xfrm>
        </p:spPr>
        <p:txBody>
          <a:bodyPr/>
          <a:lstStyle/>
          <a:p>
            <a:pPr marL="627063" indent="-627063">
              <a:spcBef>
                <a:spcPts val="0"/>
              </a:spcBef>
              <a:spcAft>
                <a:spcPts val="0"/>
              </a:spcAft>
            </a:pPr>
            <a:r>
              <a:rPr lang="en-AU" dirty="0" err="1" smtClean="0">
                <a:solidFill>
                  <a:srgbClr val="00FF00"/>
                </a:solidFill>
              </a:rPr>
              <a:t>Shaddai</a:t>
            </a:r>
            <a:r>
              <a:rPr lang="en-AU" dirty="0" smtClean="0">
                <a:solidFill>
                  <a:srgbClr val="00FF00"/>
                </a:solidFill>
              </a:rPr>
              <a:t> </a:t>
            </a:r>
            <a:r>
              <a:rPr lang="en-AU" dirty="0" smtClean="0"/>
              <a:t>derived from </a:t>
            </a:r>
            <a:r>
              <a:rPr lang="en-AU" i="1" dirty="0" smtClean="0">
                <a:solidFill>
                  <a:srgbClr val="66FF33"/>
                </a:solidFill>
              </a:rPr>
              <a:t>shad</a:t>
            </a:r>
            <a:r>
              <a:rPr lang="en-AU" dirty="0" smtClean="0">
                <a:solidFill>
                  <a:srgbClr val="66FF33"/>
                </a:solidFill>
              </a:rPr>
              <a:t> – the breast</a:t>
            </a:r>
            <a:r>
              <a:rPr lang="en-AU" dirty="0" smtClean="0"/>
              <a:t> (as nourishing); and </a:t>
            </a:r>
            <a:r>
              <a:rPr lang="en-AU" i="1" dirty="0" err="1" smtClean="0">
                <a:solidFill>
                  <a:srgbClr val="FFFF00"/>
                </a:solidFill>
              </a:rPr>
              <a:t>shadad</a:t>
            </a:r>
            <a:r>
              <a:rPr lang="en-AU" dirty="0" smtClean="0">
                <a:solidFill>
                  <a:srgbClr val="FFFF00"/>
                </a:solidFill>
              </a:rPr>
              <a:t> – burly; i.e. powerful; hence to devastate, destroy</a:t>
            </a:r>
            <a:r>
              <a:rPr lang="en-AU" dirty="0" smtClean="0"/>
              <a:t>.</a:t>
            </a:r>
          </a:p>
          <a:p>
            <a:pPr marL="627063" indent="-627063">
              <a:spcBef>
                <a:spcPts val="0"/>
              </a:spcBef>
              <a:spcAft>
                <a:spcPts val="0"/>
              </a:spcAft>
            </a:pPr>
            <a:r>
              <a:rPr lang="en-AU" dirty="0" smtClean="0"/>
              <a:t>Hence – </a:t>
            </a:r>
            <a:r>
              <a:rPr lang="en-AU" dirty="0" smtClean="0">
                <a:solidFill>
                  <a:srgbClr val="00FF00"/>
                </a:solidFill>
              </a:rPr>
              <a:t>‘the strength of the </a:t>
            </a:r>
            <a:r>
              <a:rPr lang="en-AU" dirty="0" err="1" smtClean="0">
                <a:solidFill>
                  <a:srgbClr val="00FF00"/>
                </a:solidFill>
              </a:rPr>
              <a:t>nourishers</a:t>
            </a:r>
            <a:r>
              <a:rPr lang="en-AU" dirty="0" smtClean="0">
                <a:solidFill>
                  <a:srgbClr val="00FF00"/>
                </a:solidFill>
              </a:rPr>
              <a:t>’ </a:t>
            </a:r>
            <a:r>
              <a:rPr lang="en-AU" dirty="0" smtClean="0"/>
              <a:t>= building the Divine family; and </a:t>
            </a:r>
            <a:r>
              <a:rPr lang="en-AU" dirty="0" smtClean="0">
                <a:ln w="19050">
                  <a:noFill/>
                </a:ln>
                <a:solidFill>
                  <a:srgbClr val="FFFF00"/>
                </a:solidFill>
              </a:rPr>
              <a:t>‘the strength of the destroyers’</a:t>
            </a:r>
            <a:r>
              <a:rPr lang="en-AU" dirty="0" smtClean="0"/>
              <a:t>.</a:t>
            </a:r>
          </a:p>
          <a:p>
            <a:pPr marL="627063" indent="-627063">
              <a:spcBef>
                <a:spcPts val="0"/>
              </a:spcBef>
              <a:spcAft>
                <a:spcPts val="0"/>
              </a:spcAft>
            </a:pPr>
            <a:r>
              <a:rPr lang="en-AU" dirty="0" smtClean="0">
                <a:ln>
                  <a:solidFill>
                    <a:schemeClr val="tx1"/>
                  </a:solidFill>
                </a:ln>
                <a:solidFill>
                  <a:srgbClr val="FF9933"/>
                </a:solidFill>
              </a:rPr>
              <a:t>Two purposes to be accomplished in one act of judgement </a:t>
            </a:r>
            <a:r>
              <a:rPr lang="en-AU" dirty="0" smtClean="0"/>
              <a:t>– (1) Sarah’s faith built; (2) Responding to Lot’s cry.</a:t>
            </a:r>
          </a:p>
          <a:p>
            <a:pPr marL="627063" indent="-627063">
              <a:spcBef>
                <a:spcPts val="0"/>
              </a:spcBef>
              <a:spcAft>
                <a:spcPts val="0"/>
              </a:spcAft>
            </a:pPr>
            <a:r>
              <a:rPr lang="en-AU" dirty="0" smtClean="0"/>
              <a:t>The destruction is designed to build the Divine family – Principle </a:t>
            </a:r>
            <a:r>
              <a:rPr lang="en-AU" dirty="0" smtClean="0">
                <a:ln w="222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2 Cor. 4:15</a:t>
            </a:r>
            <a:r>
              <a:rPr lang="en-AU" dirty="0" smtClean="0"/>
              <a:t>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4016"/>
            <a:ext cx="9144000" cy="908720"/>
          </a:xfrm>
        </p:spPr>
        <p:txBody>
          <a:bodyPr/>
          <a:lstStyle/>
          <a:p>
            <a:pPr eaLnBrk="1" hangingPunct="1">
              <a:defRPr/>
            </a:pPr>
            <a:r>
              <a:rPr lang="en-AU" sz="4800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</a:rPr>
              <a:t>2 Cor. 4:15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1032745"/>
            <a:ext cx="8316416" cy="5400675"/>
          </a:xfrm>
        </p:spPr>
        <p:txBody>
          <a:bodyPr/>
          <a:lstStyle/>
          <a:p>
            <a:pPr marL="0" indent="0" algn="just">
              <a:buNone/>
            </a:pPr>
            <a:r>
              <a:rPr lang="en-US" sz="4800" dirty="0" smtClean="0">
                <a:solidFill>
                  <a:srgbClr val="00FF00"/>
                </a:solidFill>
                <a:latin typeface="Bookman Old Style" pitchFamily="18" charset="0"/>
              </a:rPr>
              <a:t>For all things are for your sakes, that the abundant grace might through the thanksgiving of many redound to the glory of God.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/>
              <a:t>Blessed with faithful Abraham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1565"/>
            <a:ext cx="9144000" cy="836712"/>
          </a:xfrm>
        </p:spPr>
        <p:txBody>
          <a:bodyPr/>
          <a:lstStyle/>
          <a:p>
            <a:r>
              <a:rPr lang="en-AU" sz="4400" dirty="0" smtClean="0"/>
              <a:t>Two angels head towards Sodom</a:t>
            </a:r>
            <a:endParaRPr lang="en-US" sz="4400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2845" y="1214422"/>
            <a:ext cx="3071834" cy="4929222"/>
          </a:xfrm>
        </p:spPr>
        <p:txBody>
          <a:bodyPr/>
          <a:lstStyle/>
          <a:p>
            <a:pPr marL="0" indent="0" algn="ctr">
              <a:lnSpc>
                <a:spcPct val="95000"/>
              </a:lnSpc>
              <a:spcAft>
                <a:spcPts val="400"/>
              </a:spcAft>
              <a:buNone/>
            </a:pPr>
            <a:r>
              <a:rPr lang="en-AU" sz="3600" dirty="0" smtClean="0">
                <a:solidFill>
                  <a:srgbClr val="00FF00"/>
                </a:solidFill>
                <a:latin typeface="Bookman Old Style" pitchFamily="18" charset="0"/>
              </a:rPr>
              <a:t>“And the men turned their faces from thence, and went toward Sodom” </a:t>
            </a:r>
            <a:r>
              <a:rPr lang="en-AU" dirty="0" smtClean="0">
                <a:solidFill>
                  <a:srgbClr val="00FF00"/>
                </a:solidFill>
              </a:rPr>
              <a:t>– </a:t>
            </a:r>
            <a:r>
              <a:rPr lang="en-AU" dirty="0" smtClean="0">
                <a:ln w="19050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Gen. 18:22</a:t>
            </a:r>
            <a:endParaRPr lang="en-AU" dirty="0" smtClean="0"/>
          </a:p>
        </p:txBody>
      </p:sp>
      <p:pic>
        <p:nvPicPr>
          <p:cNvPr id="5" name="Picture 4" descr="The cities of the plai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86116" y="984760"/>
            <a:ext cx="5857884" cy="58732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530567" y="4657301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56966" y="492919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57818" y="5214950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87691" y="5629723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143768" y="2615509"/>
            <a:ext cx="18573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800" dirty="0" smtClean="0">
                <a:solidFill>
                  <a:schemeClr val="bg1"/>
                </a:solidFill>
                <a:latin typeface="Impact" pitchFamily="34" charset="0"/>
              </a:rPr>
              <a:t>The Canaanite high place</a:t>
            </a:r>
            <a:endParaRPr lang="en-US" sz="2800" dirty="0">
              <a:solidFill>
                <a:schemeClr val="bg1"/>
              </a:solidFill>
              <a:latin typeface="Impact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6357950" y="3786190"/>
            <a:ext cx="857256" cy="214314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00892" y="4286256"/>
            <a:ext cx="2143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 smtClean="0">
                <a:solidFill>
                  <a:schemeClr val="bg1"/>
                </a:solidFill>
                <a:latin typeface="Impact" pitchFamily="34" charset="0"/>
              </a:rPr>
              <a:t>The Vale of </a:t>
            </a:r>
            <a:r>
              <a:rPr lang="en-AU" sz="2400" dirty="0" err="1" smtClean="0">
                <a:solidFill>
                  <a:schemeClr val="bg1"/>
                </a:solidFill>
                <a:latin typeface="Impact" pitchFamily="34" charset="0"/>
              </a:rPr>
              <a:t>Siddim</a:t>
            </a:r>
            <a:r>
              <a:rPr lang="en-AU" sz="2400" dirty="0" smtClean="0">
                <a:solidFill>
                  <a:schemeClr val="bg1"/>
                </a:solidFill>
                <a:latin typeface="Impact" pitchFamily="34" charset="0"/>
              </a:rPr>
              <a:t> is the Salt Sea – </a:t>
            </a:r>
            <a:r>
              <a:rPr lang="en-AU" sz="24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Impact" pitchFamily="34" charset="0"/>
              </a:rPr>
              <a:t>Gen. 14:3</a:t>
            </a:r>
            <a:r>
              <a:rPr lang="en-AU" sz="2400" dirty="0" smtClean="0">
                <a:solidFill>
                  <a:schemeClr val="bg1"/>
                </a:solidFill>
                <a:latin typeface="Impact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Impact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5927159" y="4689337"/>
            <a:ext cx="1214446" cy="50006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15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25626"/>
            <a:ext cx="4695825" cy="404664"/>
          </a:xfrm>
          <a:noFill/>
        </p:spPr>
        <p:txBody>
          <a:bodyPr/>
          <a:lstStyle/>
          <a:p>
            <a:r>
              <a:rPr lang="en-AU" dirty="0" smtClean="0">
                <a:ln>
                  <a:solidFill>
                    <a:schemeClr val="bg1"/>
                  </a:solidFill>
                </a:ln>
              </a:rPr>
              <a:t>Blessed with faithful Abraham</a:t>
            </a:r>
            <a:endParaRPr lang="en-AU" dirty="0">
              <a:ln>
                <a:solidFill>
                  <a:schemeClr val="bg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theme/theme1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2158</TotalTime>
  <Words>1093</Words>
  <Application>Microsoft Office PowerPoint</Application>
  <PresentationFormat>On-screen Show (4:3)</PresentationFormat>
  <Paragraphs>120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Generic</vt:lpstr>
      <vt:lpstr>Slide 1</vt:lpstr>
      <vt:lpstr>…</vt:lpstr>
      <vt:lpstr>Slide 3</vt:lpstr>
      <vt:lpstr>Three Angelic visitors</vt:lpstr>
      <vt:lpstr>Believing in the humanly impossible – Rom. 4:18-21</vt:lpstr>
      <vt:lpstr>Known of God</vt:lpstr>
      <vt:lpstr>El Shaddai at work</vt:lpstr>
      <vt:lpstr>2 Cor. 4:15</vt:lpstr>
      <vt:lpstr>Two angels head towards Sodom</vt:lpstr>
      <vt:lpstr>Slide 10</vt:lpstr>
      <vt:lpstr>Slide 11</vt:lpstr>
      <vt:lpstr>The crisis before a spirit birth Gen. 20</vt:lpstr>
      <vt:lpstr>Slide 13</vt:lpstr>
      <vt:lpstr>The power of prayer in a crisis</vt:lpstr>
      <vt:lpstr>Honour restored when right done</vt:lpstr>
      <vt:lpstr>Sarah reveals full faith in God</vt:lpstr>
      <vt:lpstr>The lessons for us</vt:lpstr>
      <vt:lpstr>Next study…God willing</vt:lpstr>
      <vt:lpstr>Final study…God willing</vt:lpstr>
      <vt:lpstr>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Cowie</dc:creator>
  <cp:lastModifiedBy>Jim Cowie</cp:lastModifiedBy>
  <cp:revision>173</cp:revision>
  <dcterms:created xsi:type="dcterms:W3CDTF">2005-04-02T07:15:28Z</dcterms:created>
  <dcterms:modified xsi:type="dcterms:W3CDTF">2016-03-12T22:33:12Z</dcterms:modified>
</cp:coreProperties>
</file>