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36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54" r:id="rId13"/>
    <p:sldId id="350" r:id="rId14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FF"/>
    <a:srgbClr val="FF66CC"/>
    <a:srgbClr val="FF9933"/>
    <a:srgbClr val="FF0066"/>
    <a:srgbClr val="00FFFF"/>
    <a:srgbClr val="FFFF00"/>
    <a:srgbClr val="FFFF66"/>
    <a:srgbClr val="66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882" autoAdjust="0"/>
    <p:restoredTop sz="94660"/>
  </p:normalViewPr>
  <p:slideViewPr>
    <p:cSldViewPr>
      <p:cViewPr varScale="1">
        <p:scale>
          <a:sx n="69" d="100"/>
          <a:sy n="69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6237312"/>
            <a:ext cx="5148064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spcBef>
                <a:spcPct val="0"/>
              </a:spcBef>
              <a:spcAft>
                <a:spcPct val="15000"/>
              </a:spcAft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65910"/>
            <a:ext cx="4695825" cy="364794"/>
          </a:xfrm>
        </p:spPr>
        <p:txBody>
          <a:bodyPr/>
          <a:lstStyle>
            <a:lvl1pPr algn="l">
              <a:defRPr sz="2800" b="1" smtClean="0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175F1-9144-4B38-AB18-B8A92664452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32E05-4541-4999-B83C-DF82D99918D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151FC-BB84-447F-BDE2-874D7279306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09EDE-1D71-41D3-A2B6-721FFD1CD9D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0E05B-E219-4120-84EE-8D19FF1DCD7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FCEC7-94F2-4122-8C72-408BE2BD830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97EB5-2C0A-493B-ACEB-D9FBFA0B4BA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0ABB-2B9B-4B16-BF83-8AE1FE8096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6058E-F17D-4613-9BB0-51FFAE0DF4B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B528D-2039-4F7F-BC92-1D4B5E72DF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9869B1A-C90C-49D7-8F87-6A2EDADEF77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225" y="730820"/>
            <a:ext cx="8713788" cy="277018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AU" sz="80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“Blessed with faithful Abraham”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68313" y="3318222"/>
            <a:ext cx="8280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5 </a:t>
            </a: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–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“</a:t>
            </a:r>
            <a:r>
              <a:rPr lang="en-AU" sz="5400" dirty="0" smtClean="0">
                <a:solidFill>
                  <a:srgbClr val="FFFF00"/>
                </a:solidFill>
                <a:latin typeface="Arial Black" pitchFamily="34" charset="0"/>
              </a:rPr>
              <a:t>The parable of Genesis 21 to 26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”</a:t>
            </a:r>
            <a:endParaRPr lang="en-AU" sz="5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26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908050"/>
            <a:ext cx="8856984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/>
              <a:t>Isaac’s sojourn at </a:t>
            </a:r>
            <a:r>
              <a:rPr lang="en-AU" dirty="0" err="1" smtClean="0"/>
              <a:t>Gerar</a:t>
            </a:r>
            <a:r>
              <a:rPr lang="en-AU" dirty="0" smtClean="0"/>
              <a:t> among the Philistines a type of Christ’s community in the lands of probation.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V.2-5</a:t>
            </a:r>
            <a:r>
              <a:rPr lang="en-US" dirty="0" smtClean="0"/>
              <a:t> – The Abrahamic promises repeated to Isaac with conditions attached.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V.6-11</a:t>
            </a:r>
            <a:r>
              <a:rPr lang="en-US" dirty="0" smtClean="0"/>
              <a:t> – An uncertain start produces mixed results and embarrassment.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V.12-16</a:t>
            </a:r>
            <a:r>
              <a:rPr lang="en-US" dirty="0" smtClean="0"/>
              <a:t> – Truthfulness produces a full crop and obvious progress.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V.17-22</a:t>
            </a:r>
            <a:r>
              <a:rPr lang="en-US" dirty="0" smtClean="0"/>
              <a:t> – Continual struggle with the flesh ultimately produces rest.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26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AU" dirty="0" smtClean="0"/>
              <a:t> – Return to the “well of the seven” means a new start = Kingdom period.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V.24</a:t>
            </a:r>
            <a:r>
              <a:rPr lang="en-US" dirty="0" smtClean="0"/>
              <a:t> – The promise made unconditional.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V.26-31</a:t>
            </a:r>
            <a:r>
              <a:rPr lang="en-US" dirty="0" smtClean="0"/>
              <a:t> – Covenant with submissive Gentiles brings peace and harmony.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V.32-33</a:t>
            </a:r>
            <a:r>
              <a:rPr lang="en-US" dirty="0" smtClean="0"/>
              <a:t> – A new well of living water confirms Beersheba as the place of life and peace.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2630616"/>
            <a:ext cx="8215370" cy="1014408"/>
          </a:xfrm>
        </p:spPr>
        <p:txBody>
          <a:bodyPr/>
          <a:lstStyle/>
          <a:p>
            <a:r>
              <a:rPr lang="en-AU" sz="4800" dirty="0" smtClean="0"/>
              <a:t>Final study…God </a:t>
            </a:r>
            <a:r>
              <a:rPr lang="en-AU" sz="4800" dirty="0"/>
              <a:t>willing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30380" y="764233"/>
            <a:ext cx="777240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Blessed with faithful Abraham</a:t>
            </a:r>
            <a:endParaRPr lang="en-AU" sz="7200" b="1" dirty="0">
              <a:ln>
                <a:solidFill>
                  <a:schemeClr val="tx1"/>
                </a:solidFill>
              </a:ln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7158" y="3803556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FF00"/>
                </a:solidFill>
              </a:rPr>
              <a:t>Study 6</a:t>
            </a:r>
            <a:r>
              <a:rPr lang="en-US" sz="4800" b="1" dirty="0" smtClean="0">
                <a:solidFill>
                  <a:srgbClr val="00FF00"/>
                </a:solidFill>
              </a:rPr>
              <a:t> – “They went both of them together”</a:t>
            </a:r>
            <a:endParaRPr lang="en-AU" sz="4800" b="1" dirty="0">
              <a:solidFill>
                <a:srgbClr val="00FF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…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/>
              <a:t>...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Divine Allegory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692696"/>
            <a:ext cx="8713788" cy="114300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Gal.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4:22-31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– Paul uses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16 </a:t>
            </a:r>
            <a:r>
              <a:rPr lang="en-AU" dirty="0" smtClean="0"/>
              <a:t>and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17</a:t>
            </a:r>
            <a:r>
              <a:rPr lang="en-AU" dirty="0" smtClean="0"/>
              <a:t> as the basis of an allegory.</a:t>
            </a:r>
          </a:p>
          <a:p>
            <a:pPr marL="533400" indent="-533400" eaLnBrk="1" hangingPunct="1">
              <a:lnSpc>
                <a:spcPct val="95000"/>
              </a:lnSpc>
              <a:buNone/>
            </a:pPr>
            <a:endParaRPr lang="en-A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14282" y="1710675"/>
            <a:ext cx="407196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 Black" pitchFamily="34" charset="0"/>
              </a:rPr>
              <a:t>Hagar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Mosaic Covenant</a:t>
            </a:r>
          </a:p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 Black" pitchFamily="34" charset="0"/>
              </a:rPr>
              <a:t>Ishmael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Israel under Law</a:t>
            </a:r>
            <a:r>
              <a:rPr lang="en-AU" sz="3200" dirty="0" smtClean="0">
                <a:latin typeface="Impact" pitchFamily="34" charset="0"/>
              </a:rPr>
              <a:t> </a:t>
            </a:r>
            <a:r>
              <a:rPr lang="en-AU" sz="3200" b="1" dirty="0" smtClean="0">
                <a:latin typeface="+mn-lt"/>
              </a:rPr>
              <a:t>(</a:t>
            </a:r>
            <a:r>
              <a:rPr lang="en-AU" sz="3200" dirty="0" smtClean="0">
                <a:latin typeface="Impact" pitchFamily="34" charset="0"/>
              </a:rPr>
              <a:t>circumcised in flesh but not in heart – </a:t>
            </a:r>
            <a:r>
              <a:rPr lang="en-AU" sz="3200" b="1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Gen. 17:25</a:t>
            </a:r>
            <a:r>
              <a:rPr lang="en-AU" sz="3200" b="1" dirty="0" smtClean="0"/>
              <a:t>)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6248" y="1710675"/>
            <a:ext cx="47863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Sarah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err="1" smtClean="0">
                <a:solidFill>
                  <a:srgbClr val="00FF00"/>
                </a:solidFill>
                <a:latin typeface="Impact" pitchFamily="34" charset="0"/>
              </a:rPr>
              <a:t>Abrahamic</a:t>
            </a:r>
            <a:r>
              <a:rPr lang="en-AU" sz="3200" dirty="0" smtClean="0">
                <a:solidFill>
                  <a:srgbClr val="00FF00"/>
                </a:solidFill>
                <a:latin typeface="Impact" pitchFamily="34" charset="0"/>
              </a:rPr>
              <a:t> Covenant</a:t>
            </a:r>
          </a:p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Isaac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Spiritual Israel under grace </a:t>
            </a:r>
            <a:r>
              <a:rPr lang="en-AU" sz="3200" b="1" dirty="0" smtClean="0">
                <a:latin typeface="+mn-lt"/>
              </a:rPr>
              <a:t>(</a:t>
            </a:r>
            <a:r>
              <a:rPr lang="en-AU" sz="3200" dirty="0" smtClean="0">
                <a:latin typeface="Impact" pitchFamily="34" charset="0"/>
              </a:rPr>
              <a:t>circumcised in heart – Jews inwardly – </a:t>
            </a:r>
            <a:r>
              <a:rPr lang="en-AU" sz="3200" b="1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Rom. 2:29</a:t>
            </a:r>
            <a:r>
              <a:rPr lang="en-AU" sz="3200" b="1" dirty="0" smtClean="0"/>
              <a:t>)</a:t>
            </a:r>
            <a:endParaRPr lang="en-US" sz="3200" b="1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459079"/>
            <a:ext cx="9144000" cy="137459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tIns="7200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3200" b="1" dirty="0" smtClean="0">
                <a:solidFill>
                  <a:schemeClr val="bg1"/>
                </a:solidFill>
                <a:latin typeface="+mn-lt"/>
              </a:rPr>
              <a:t>The banishment of Hagar and Ishmael from Abraham’s house is typical of the eviction of the Jews from the Land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21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5" y="692696"/>
            <a:ext cx="8713788" cy="576064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V.10-16</a:t>
            </a:r>
            <a:r>
              <a:rPr lang="en-AU" dirty="0" smtClean="0"/>
              <a:t> – Natural Israel banished to the wilderness and wanders aimlessly.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V.17-21</a:t>
            </a:r>
            <a:r>
              <a:rPr lang="en-US" dirty="0" smtClean="0"/>
              <a:t> – Scattered Israel preserved from destruction by angelic intervention.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V.22-34</a:t>
            </a:r>
            <a:r>
              <a:rPr lang="en-US" dirty="0" smtClean="0"/>
              <a:t> – Willing Gentiles converted and brought into the Abrahamic Covenant.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V.22,32</a:t>
            </a:r>
            <a:r>
              <a:rPr lang="en-US" dirty="0" smtClean="0"/>
              <a:t> – </a:t>
            </a:r>
            <a:r>
              <a:rPr lang="en-US" dirty="0" err="1" smtClean="0">
                <a:solidFill>
                  <a:srgbClr val="00FF00"/>
                </a:solidFill>
              </a:rPr>
              <a:t>Phicol</a:t>
            </a:r>
            <a:r>
              <a:rPr lang="en-US" dirty="0" smtClean="0"/>
              <a:t> mentioned twice in chapter. His name means </a:t>
            </a:r>
            <a:r>
              <a:rPr lang="en-US" dirty="0" smtClean="0">
                <a:solidFill>
                  <a:srgbClr val="FFFF00"/>
                </a:solidFill>
              </a:rPr>
              <a:t>“the mouth of all.”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US" dirty="0" smtClean="0"/>
              <a:t> – Alluded to in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59:21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solidFill>
                  <a:srgbClr val="00FF00"/>
                </a:solidFill>
              </a:rPr>
              <a:t>“Beersheba” </a:t>
            </a:r>
            <a:r>
              <a:rPr lang="en-US" dirty="0" smtClean="0"/>
              <a:t>named here. Shaba/</a:t>
            </a:r>
            <a:r>
              <a:rPr lang="en-US" dirty="0" err="1" smtClean="0"/>
              <a:t>sheba</a:t>
            </a:r>
            <a:r>
              <a:rPr lang="en-US" dirty="0" smtClean="0"/>
              <a:t> – 7 times in chapter. Cp. 7 ewe lambs.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771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22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115" y="817391"/>
            <a:ext cx="8713788" cy="5791083"/>
          </a:xfrm>
        </p:spPr>
        <p:txBody>
          <a:bodyPr/>
          <a:lstStyle/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21:33 </a:t>
            </a:r>
            <a:r>
              <a:rPr lang="en-AU" dirty="0" smtClean="0"/>
              <a:t>– Abraham left for </a:t>
            </a:r>
            <a:r>
              <a:rPr lang="en-AU" dirty="0" err="1" smtClean="0"/>
              <a:t>Moriah</a:t>
            </a:r>
            <a:r>
              <a:rPr lang="en-AU" dirty="0" smtClean="0"/>
              <a:t> from Beersheba – “well of the seven.”</a:t>
            </a:r>
          </a:p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22:19 </a:t>
            </a:r>
            <a:r>
              <a:rPr lang="en-US" dirty="0" smtClean="0"/>
              <a:t>– After the ‘sacrifice’ of Isaac he returned to Beersheba.</a:t>
            </a:r>
          </a:p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</a:t>
            </a:r>
            <a:r>
              <a:rPr lang="en-US" dirty="0" smtClean="0"/>
              <a:t> – Two servants and the ass (</a:t>
            </a:r>
            <a:r>
              <a:rPr lang="en-US" i="1" dirty="0" err="1" smtClean="0"/>
              <a:t>chamor</a:t>
            </a:r>
            <a:r>
              <a:rPr lang="en-US" dirty="0" smtClean="0"/>
              <a:t>) = Jew and Gentile related to Israel.</a:t>
            </a:r>
          </a:p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</a:t>
            </a:r>
            <a:r>
              <a:rPr lang="en-US" dirty="0" smtClean="0"/>
              <a:t> – Isaac ‘dead’ for three day journey to a hill in </a:t>
            </a:r>
            <a:r>
              <a:rPr lang="en-US" dirty="0" err="1" smtClean="0"/>
              <a:t>Moriah</a:t>
            </a:r>
            <a:r>
              <a:rPr lang="en-US" dirty="0" smtClean="0"/>
              <a:t> = </a:t>
            </a:r>
            <a:r>
              <a:rPr lang="en-US" dirty="0" smtClean="0"/>
              <a:t>death </a:t>
            </a:r>
            <a:r>
              <a:rPr lang="en-US" dirty="0" smtClean="0"/>
              <a:t>of Christ.</a:t>
            </a:r>
          </a:p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</a:t>
            </a:r>
            <a:r>
              <a:rPr lang="en-US" dirty="0" smtClean="0"/>
              <a:t> – Isaac’s release likened to a resurrection –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Heb. 11:19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V.20-24</a:t>
            </a:r>
            <a:r>
              <a:rPr lang="en-US" dirty="0" smtClean="0"/>
              <a:t> – Abraham’s ‘family’ outside Land – 12 = Israel of God.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23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5" y="769500"/>
            <a:ext cx="8784000" cy="561182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Records the death and burial of Sarah in the cave of </a:t>
            </a:r>
            <a:r>
              <a:rPr lang="en-US" dirty="0" err="1" smtClean="0"/>
              <a:t>Machpelah</a:t>
            </a:r>
            <a:r>
              <a:rPr lang="en-US" dirty="0" smtClean="0"/>
              <a:t> </a:t>
            </a:r>
            <a:r>
              <a:rPr lang="en-US" sz="2800" dirty="0" smtClean="0"/>
              <a:t>= “folded together”.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“and Abraham came to mourn for Sarah” </a:t>
            </a:r>
            <a:r>
              <a:rPr lang="en-US" dirty="0" smtClean="0"/>
              <a:t>–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RSV</a:t>
            </a:r>
            <a:r>
              <a:rPr lang="en-US" dirty="0" smtClean="0"/>
              <a:t> – “Abraham went in” (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Roth.</a:t>
            </a:r>
            <a:r>
              <a:rPr lang="en-US" dirty="0" smtClean="0"/>
              <a:t>;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LITV</a:t>
            </a:r>
            <a:r>
              <a:rPr lang="en-US" dirty="0" smtClean="0"/>
              <a:t>); i.e. into her tent.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Sarah is a type of Zion –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51:2-3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In </a:t>
            </a:r>
            <a:r>
              <a:rPr lang="en-US" dirty="0" smtClean="0">
                <a:solidFill>
                  <a:srgbClr val="FFFF00"/>
                </a:solidFill>
              </a:rPr>
              <a:t>AD 70 </a:t>
            </a:r>
            <a:r>
              <a:rPr lang="en-US" dirty="0" smtClean="0"/>
              <a:t>Zion ‘fell asleep’ and was hid. Must be brought back –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52:8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Isaac is not mentioned in the chapter but was obviously present at the funeral.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Why? In AD 70 Christ was in heaven.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866485"/>
            <a:ext cx="8820000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24:1-9 </a:t>
            </a:r>
            <a:r>
              <a:rPr lang="en-AU" dirty="0" smtClean="0"/>
              <a:t>– Abraham seeks a bride for Isaac in Gentile lands as God sought a bride for Christ among the Gentiles.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“hand under my thigh” </a:t>
            </a:r>
            <a:r>
              <a:rPr lang="en-US" dirty="0" smtClean="0"/>
              <a:t>– Sign that the mission related to the promised seed.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The story retold several times = The Gospel message has been repeated many times since the Apostle’s work.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V.15, 26, 52 </a:t>
            </a:r>
            <a:r>
              <a:rPr lang="en-US" dirty="0" smtClean="0"/>
              <a:t>– The actions of the servant convinces </a:t>
            </a:r>
            <a:r>
              <a:rPr lang="en-US" dirty="0" err="1" smtClean="0"/>
              <a:t>Rebekah</a:t>
            </a:r>
            <a:r>
              <a:rPr lang="en-US" dirty="0" smtClean="0"/>
              <a:t> of the character of his master – Cp.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Gal. 3:1; 1 Pet. 1:8</a:t>
            </a:r>
            <a:r>
              <a:rPr lang="en-US" dirty="0" smtClean="0"/>
              <a:t>.</a:t>
            </a:r>
            <a:endParaRPr lang="en-AU" dirty="0" smtClean="0"/>
          </a:p>
          <a:p>
            <a:pPr marL="533400" indent="-533400" eaLnBrk="1" hangingPunct="1">
              <a:lnSpc>
                <a:spcPct val="95000"/>
              </a:lnSpc>
            </a:pP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908050"/>
            <a:ext cx="8856984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V.58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“I will go” </a:t>
            </a:r>
            <a:r>
              <a:rPr lang="en-AU" dirty="0" smtClean="0"/>
              <a:t>– </a:t>
            </a:r>
            <a:r>
              <a:rPr lang="en-AU" dirty="0" err="1" smtClean="0"/>
              <a:t>Rebekah’s</a:t>
            </a:r>
            <a:r>
              <a:rPr lang="en-AU" dirty="0" smtClean="0"/>
              <a:t> faith is exhibited in leaving behind her family – see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45:10-11</a:t>
            </a:r>
            <a:r>
              <a:rPr lang="en-AU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V.60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“thousands of millions” </a:t>
            </a:r>
            <a:r>
              <a:rPr lang="en-US" dirty="0" smtClean="0"/>
              <a:t>– The purpose of the marriage to fulfill the Abrahamic promises –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22:17-18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V.63</a:t>
            </a:r>
            <a:r>
              <a:rPr lang="en-US" dirty="0" smtClean="0"/>
              <a:t> – Isaac’s mourning for his mother 3 years after her death = Christ mourning for Zion.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V.67</a:t>
            </a:r>
            <a:r>
              <a:rPr lang="en-US" dirty="0" smtClean="0"/>
              <a:t> – Isaac comforted in Sarah’s tent = Christ and bride rejoicing in Zion.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25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866485"/>
            <a:ext cx="8856984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V.1-6</a:t>
            </a:r>
            <a:r>
              <a:rPr lang="en-AU" dirty="0" smtClean="0"/>
              <a:t> – </a:t>
            </a:r>
            <a:r>
              <a:rPr lang="en-AU" dirty="0" err="1" smtClean="0"/>
              <a:t>Keturah’s</a:t>
            </a:r>
            <a:r>
              <a:rPr lang="en-AU" dirty="0" smtClean="0"/>
              <a:t> sons create ecclesias outside the Land = Spread of ecclesias to many lands.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</a:t>
            </a:r>
            <a:r>
              <a:rPr lang="en-US" dirty="0" smtClean="0"/>
              <a:t> – Abraham gives all to Isaac = God put all authority in Christ’s hands.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V.11</a:t>
            </a:r>
            <a:r>
              <a:rPr lang="en-US" dirty="0" smtClean="0"/>
              <a:t> – Isaac dwells by the well </a:t>
            </a:r>
            <a:r>
              <a:rPr lang="en-US" dirty="0" err="1" smtClean="0"/>
              <a:t>Lahai-roi</a:t>
            </a:r>
            <a:r>
              <a:rPr lang="en-US" dirty="0" smtClean="0"/>
              <a:t>. Cp. allegory of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16:10-15</a:t>
            </a:r>
            <a:r>
              <a:rPr lang="en-US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V.12-18</a:t>
            </a:r>
            <a:r>
              <a:rPr lang="en-US" dirty="0" smtClean="0"/>
              <a:t> – Generations and death of Ishmael not in chronological sequence = end of Judah’s Commonwealth in AD 70. Cp.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V.16</a:t>
            </a:r>
            <a:r>
              <a:rPr lang="en-US" dirty="0" smtClean="0"/>
              <a:t> – 12 princes and </a:t>
            </a:r>
            <a:r>
              <a:rPr lang="en-US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23:5</a:t>
            </a:r>
            <a:r>
              <a:rPr lang="en-US" dirty="0" smtClean="0"/>
              <a:t>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parable of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25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894195"/>
            <a:ext cx="8713788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V.21-23</a:t>
            </a:r>
            <a:r>
              <a:rPr lang="en-AU" dirty="0" smtClean="0"/>
              <a:t> – </a:t>
            </a:r>
            <a:r>
              <a:rPr lang="en-AU" dirty="0" err="1" smtClean="0"/>
              <a:t>Rebekah’s</a:t>
            </a:r>
            <a:r>
              <a:rPr lang="en-AU" dirty="0" smtClean="0"/>
              <a:t> troubled pregnancy brought about by Divine intervention - type of the struggle between flesh and spirit in the bride of Christ.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God has started a violent struggle between two totally different ways.</a:t>
            </a:r>
            <a:endParaRPr lang="en-AU" dirty="0" smtClean="0"/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Struggle will continue until ‘birth’ when flesh and spirit will be parted for good.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US" dirty="0" smtClean="0"/>
              <a:t>Ultimately, the ‘elder’ = flesh, will serve the ‘younger’ = spirit.</a:t>
            </a:r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955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Generic</vt:lpstr>
      <vt:lpstr>Slide 1</vt:lpstr>
      <vt:lpstr>The Divine Allegory</vt:lpstr>
      <vt:lpstr>The parable of Gen. 21</vt:lpstr>
      <vt:lpstr>The parable of Gen. 22</vt:lpstr>
      <vt:lpstr>The parable of Gen. 23</vt:lpstr>
      <vt:lpstr>The parable of Gen. 24</vt:lpstr>
      <vt:lpstr>The parable of Gen. 24</vt:lpstr>
      <vt:lpstr>The parable of Gen. 25</vt:lpstr>
      <vt:lpstr>The parable of Gen. 25</vt:lpstr>
      <vt:lpstr>The parable of Gen. 26</vt:lpstr>
      <vt:lpstr>The parable of Gen. 26</vt:lpstr>
      <vt:lpstr>Final study…God willing</vt:lpstr>
      <vt:lpstr>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183</cp:revision>
  <dcterms:created xsi:type="dcterms:W3CDTF">2005-04-02T07:15:28Z</dcterms:created>
  <dcterms:modified xsi:type="dcterms:W3CDTF">2016-03-13T12:49:06Z</dcterms:modified>
</cp:coreProperties>
</file>