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 id="2147483685" r:id="rId3"/>
  </p:sldMasterIdLst>
  <p:sldIdLst>
    <p:sldId id="257" r:id="rId4"/>
    <p:sldId id="325" r:id="rId5"/>
    <p:sldId id="324" r:id="rId6"/>
    <p:sldId id="327" r:id="rId7"/>
    <p:sldId id="314" r:id="rId8"/>
    <p:sldId id="315" r:id="rId9"/>
    <p:sldId id="316" r:id="rId10"/>
    <p:sldId id="326" r:id="rId11"/>
    <p:sldId id="317" r:id="rId12"/>
    <p:sldId id="330" r:id="rId13"/>
    <p:sldId id="318" r:id="rId14"/>
    <p:sldId id="319" r:id="rId15"/>
    <p:sldId id="323" r:id="rId16"/>
    <p:sldId id="322" r:id="rId17"/>
    <p:sldId id="329" r:id="rId18"/>
    <p:sldId id="321" r:id="rId19"/>
    <p:sldId id="328" r:id="rId20"/>
    <p:sldId id="320" r:id="rId21"/>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0000"/>
    <a:srgbClr val="FF33CC"/>
    <a:srgbClr val="00FFFF"/>
    <a:srgbClr val="FF0066"/>
    <a:srgbClr val="FFFF00"/>
    <a:srgbClr val="FFFF66"/>
    <a:srgbClr val="FF99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134" autoAdjust="0"/>
    <p:restoredTop sz="94660"/>
  </p:normalViewPr>
  <p:slideViewPr>
    <p:cSldViewPr>
      <p:cViewPr varScale="1">
        <p:scale>
          <a:sx n="72" d="100"/>
          <a:sy n="72" d="100"/>
        </p:scale>
        <p:origin x="-1092" y="-10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rc 2"/>
          <p:cNvSpPr>
            <a:spLocks/>
          </p:cNvSpPr>
          <p:nvPr/>
        </p:nvSpPr>
        <p:spPr bwMode="auto">
          <a:xfrm>
            <a:off x="0" y="6237312"/>
            <a:ext cx="5148064"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kumimoji="1" lang="en-US" sz="2400">
              <a:latin typeface="Times New Roman" pitchFamily="18" charset="0"/>
            </a:endParaRPr>
          </a:p>
        </p:txBody>
      </p:sp>
      <p:sp>
        <p:nvSpPr>
          <p:cNvPr id="6147" name="Rectangle 3"/>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6148" name="Rectangle 4"/>
          <p:cNvSpPr>
            <a:spLocks noGrp="1" noChangeArrowheads="1"/>
          </p:cNvSpPr>
          <p:nvPr>
            <p:ph type="subTitle" sz="quarter" idx="1"/>
          </p:nvPr>
        </p:nvSpPr>
        <p:spPr>
          <a:xfrm>
            <a:off x="179388" y="908050"/>
            <a:ext cx="8785225" cy="5545138"/>
          </a:xfrm>
        </p:spPr>
        <p:txBody>
          <a:bodyPr/>
          <a:lstStyle>
            <a:lvl1pPr marL="531813" indent="-531813">
              <a:spcBef>
                <a:spcPct val="0"/>
              </a:spcBef>
              <a:spcAft>
                <a:spcPct val="15000"/>
              </a:spcAft>
              <a:buClr>
                <a:srgbClr val="FFFF00"/>
              </a:buClr>
              <a:buSzTx/>
              <a:buFont typeface="Wingdings" pitchFamily="2" charset="2"/>
              <a:buChar char="v"/>
              <a:defRPr sz="3200" b="1"/>
            </a:lvl1pPr>
          </a:lstStyle>
          <a:p>
            <a:r>
              <a:rPr lang="en-AU" dirty="0"/>
              <a:t>Click to edit Master subtitle style</a:t>
            </a:r>
          </a:p>
        </p:txBody>
      </p:sp>
      <p:sp>
        <p:nvSpPr>
          <p:cNvPr id="5" name="Rectangle 5"/>
          <p:cNvSpPr>
            <a:spLocks noGrp="1" noChangeArrowheads="1"/>
          </p:cNvSpPr>
          <p:nvPr>
            <p:ph type="ftr" sz="quarter" idx="10"/>
          </p:nvPr>
        </p:nvSpPr>
        <p:spPr>
          <a:xfrm>
            <a:off x="0" y="6465910"/>
            <a:ext cx="4695825" cy="364794"/>
          </a:xfrm>
        </p:spPr>
        <p:txBody>
          <a:bodyPr/>
          <a:lstStyle>
            <a:lvl1pPr algn="l">
              <a:defRPr sz="2800" b="1" smtClean="0">
                <a:solidFill>
                  <a:srgbClr val="FF9900"/>
                </a:solidFill>
                <a:latin typeface="Monotype Corsiva" pitchFamily="66" charset="0"/>
              </a:defRPr>
            </a:lvl1pPr>
          </a:lstStyle>
          <a:p>
            <a:pPr>
              <a:defRPr/>
            </a:pPr>
            <a:r>
              <a:rPr lang="en-AU" dirty="0" smtClean="0"/>
              <a:t>Blessed with faithful Abraham</a:t>
            </a:r>
            <a:endParaRPr lang="en-AU"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465175F1-9144-4B38-AB18-B8A926644524}"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EA332E05-4541-4999-B83C-DF82D99918D9}" type="slidenum">
              <a:rPr lang="en-AU"/>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3850" y="1052513"/>
            <a:ext cx="4208463"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4713" y="1052513"/>
            <a:ext cx="4208462" cy="5616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373151FC-BB84-447F-BDE2-874D72793065}" type="slidenum">
              <a:rPr lang="en-AU"/>
              <a:pPr>
                <a:defRPr/>
              </a:pPr>
              <a:t>‹#›</a:t>
            </a:fld>
            <a:endParaRPr lang="en-A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44450"/>
            <a:ext cx="2286000" cy="6624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44450"/>
            <a:ext cx="6705600" cy="6624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rc 2"/>
          <p:cNvSpPr>
            <a:spLocks/>
          </p:cNvSpPr>
          <p:nvPr/>
        </p:nvSpPr>
        <p:spPr bwMode="auto">
          <a:xfrm>
            <a:off x="0" y="6237312"/>
            <a:ext cx="5148064"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kumimoji="1" lang="en-US" sz="2400">
              <a:solidFill>
                <a:srgbClr val="FFFFFF"/>
              </a:solidFill>
              <a:latin typeface="Times New Roman" pitchFamily="18" charset="0"/>
            </a:endParaRPr>
          </a:p>
        </p:txBody>
      </p:sp>
      <p:sp>
        <p:nvSpPr>
          <p:cNvPr id="6147" name="Rectangle 3"/>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6148" name="Rectangle 4"/>
          <p:cNvSpPr>
            <a:spLocks noGrp="1" noChangeArrowheads="1"/>
          </p:cNvSpPr>
          <p:nvPr>
            <p:ph type="subTitle" sz="quarter" idx="1"/>
          </p:nvPr>
        </p:nvSpPr>
        <p:spPr>
          <a:xfrm>
            <a:off x="179388" y="908050"/>
            <a:ext cx="8785225" cy="5545138"/>
          </a:xfrm>
        </p:spPr>
        <p:txBody>
          <a:bodyPr/>
          <a:lstStyle>
            <a:lvl1pPr marL="531813" indent="-531813">
              <a:spcBef>
                <a:spcPct val="0"/>
              </a:spcBef>
              <a:spcAft>
                <a:spcPct val="15000"/>
              </a:spcAft>
              <a:buClr>
                <a:srgbClr val="FFFF00"/>
              </a:buClr>
              <a:buSzTx/>
              <a:buFont typeface="Wingdings" pitchFamily="2" charset="2"/>
              <a:buChar char="v"/>
              <a:defRPr sz="3200" b="1"/>
            </a:lvl1pPr>
          </a:lstStyle>
          <a:p>
            <a:r>
              <a:rPr lang="en-AU"/>
              <a:t>Click to edit Master subtitle style</a:t>
            </a:r>
          </a:p>
        </p:txBody>
      </p:sp>
      <p:sp>
        <p:nvSpPr>
          <p:cNvPr id="5" name="Rectangle 5"/>
          <p:cNvSpPr>
            <a:spLocks noGrp="1" noChangeArrowheads="1"/>
          </p:cNvSpPr>
          <p:nvPr>
            <p:ph type="ftr" sz="quarter" idx="10"/>
          </p:nvPr>
        </p:nvSpPr>
        <p:spPr>
          <a:xfrm>
            <a:off x="0" y="6465910"/>
            <a:ext cx="4695825" cy="364794"/>
          </a:xfrm>
        </p:spPr>
        <p:txBody>
          <a:bodyPr/>
          <a:lstStyle>
            <a:lvl1pPr algn="l">
              <a:defRPr sz="2800" b="1" smtClean="0">
                <a:solidFill>
                  <a:srgbClr val="FF9900"/>
                </a:solidFill>
                <a:latin typeface="Monotype Corsiva" pitchFamily="66" charset="0"/>
              </a:defRPr>
            </a:lvl1pPr>
          </a:lstStyle>
          <a:p>
            <a:pPr>
              <a:defRPr/>
            </a:pPr>
            <a:r>
              <a:rPr lang="en-AU" dirty="0"/>
              <a:t>Blessed with faithful Abraham</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373151FC-BB84-447F-BDE2-874D72793065}"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24409EDE-1D71-41D3-A2B6-721FFD1CD9DA}"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2F70E05B-E219-4120-84EE-8D19FF1DCD7D}"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9" name="Rectangle 7"/>
          <p:cNvSpPr>
            <a:spLocks noGrp="1" noChangeArrowheads="1"/>
          </p:cNvSpPr>
          <p:nvPr>
            <p:ph type="sldNum" sz="quarter" idx="12"/>
          </p:nvPr>
        </p:nvSpPr>
        <p:spPr>
          <a:ln/>
        </p:spPr>
        <p:txBody>
          <a:bodyPr/>
          <a:lstStyle>
            <a:lvl1pPr>
              <a:defRPr/>
            </a:lvl1pPr>
          </a:lstStyle>
          <a:p>
            <a:pPr>
              <a:defRPr/>
            </a:pPr>
            <a:fld id="{F57FCEC7-94F2-4122-8C72-408BE2BD830F}"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5" name="Rectangle 7"/>
          <p:cNvSpPr>
            <a:spLocks noGrp="1" noChangeArrowheads="1"/>
          </p:cNvSpPr>
          <p:nvPr>
            <p:ph type="sldNum" sz="quarter" idx="12"/>
          </p:nvPr>
        </p:nvSpPr>
        <p:spPr>
          <a:ln/>
        </p:spPr>
        <p:txBody>
          <a:bodyPr/>
          <a:lstStyle>
            <a:lvl1pPr>
              <a:defRPr/>
            </a:lvl1pPr>
          </a:lstStyle>
          <a:p>
            <a:pPr>
              <a:defRPr/>
            </a:pPr>
            <a:fld id="{56B97EB5-2C0A-493B-ACEB-D9FBFA0B4BAF}"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4" name="Rectangle 7"/>
          <p:cNvSpPr>
            <a:spLocks noGrp="1" noChangeArrowheads="1"/>
          </p:cNvSpPr>
          <p:nvPr>
            <p:ph type="sldNum" sz="quarter" idx="12"/>
          </p:nvPr>
        </p:nvSpPr>
        <p:spPr>
          <a:ln/>
        </p:spPr>
        <p:txBody>
          <a:bodyPr/>
          <a:lstStyle>
            <a:lvl1pPr>
              <a:defRPr/>
            </a:lvl1pPr>
          </a:lstStyle>
          <a:p>
            <a:pPr>
              <a:defRPr/>
            </a:pPr>
            <a:fld id="{2A360ABB-2B9B-4B16-BF83-8AE1FE809655}"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AU"/>
          </a:p>
        </p:txBody>
      </p:sp>
      <p:sp>
        <p:nvSpPr>
          <p:cNvPr id="5" name="Rectangle 6"/>
          <p:cNvSpPr>
            <a:spLocks noGrp="1" noChangeArrowheads="1"/>
          </p:cNvSpPr>
          <p:nvPr>
            <p:ph type="ftr" sz="quarter" idx="11"/>
          </p:nvPr>
        </p:nvSpPr>
        <p:spPr>
          <a:ln/>
        </p:spPr>
        <p:txBody>
          <a:bodyPr/>
          <a:lstStyle>
            <a:lvl1pPr>
              <a:defRPr/>
            </a:lvl1pPr>
          </a:lstStyle>
          <a:p>
            <a:pPr>
              <a:defRPr/>
            </a:pPr>
            <a:endParaRPr lang="en-AU"/>
          </a:p>
        </p:txBody>
      </p:sp>
      <p:sp>
        <p:nvSpPr>
          <p:cNvPr id="6" name="Rectangle 7"/>
          <p:cNvSpPr>
            <a:spLocks noGrp="1" noChangeArrowheads="1"/>
          </p:cNvSpPr>
          <p:nvPr>
            <p:ph type="sldNum" sz="quarter" idx="12"/>
          </p:nvPr>
        </p:nvSpPr>
        <p:spPr>
          <a:ln/>
        </p:spPr>
        <p:txBody>
          <a:bodyPr/>
          <a:lstStyle>
            <a:lvl1pPr>
              <a:defRPr/>
            </a:lvl1pPr>
          </a:lstStyle>
          <a:p>
            <a:pPr>
              <a:defRPr/>
            </a:pPr>
            <a:fld id="{24409EDE-1D71-41D3-A2B6-721FFD1CD9DA}" type="slidenum">
              <a:rPr lang="en-AU"/>
              <a:pPr>
                <a:defRPr/>
              </a:pPr>
              <a:t>‹#›</a:t>
            </a:fld>
            <a:endParaRPr lang="en-A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C446058E-F17D-4613-9BB0-51FFAE0DF4B3}"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729B528D-2039-4F7F-BC92-1D4B5E72DF7A}"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465175F1-9144-4B38-AB18-B8A926644524}"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AU">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AU">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EA332E05-4541-4999-B83C-DF82D99918D9}" type="slidenum">
              <a:rPr lang="en-AU">
                <a:solidFill>
                  <a:srgbClr val="FFFFFF"/>
                </a:solidFill>
              </a:rPr>
              <a:pPr>
                <a:defRPr/>
              </a:pPr>
              <a:t>‹#›</a:t>
            </a:fld>
            <a:endParaRPr lang="en-AU">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2F70E05B-E219-4120-84EE-8D19FF1DCD7D}"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AU"/>
          </a:p>
        </p:txBody>
      </p:sp>
      <p:sp>
        <p:nvSpPr>
          <p:cNvPr id="8" name="Rectangle 6"/>
          <p:cNvSpPr>
            <a:spLocks noGrp="1" noChangeArrowheads="1"/>
          </p:cNvSpPr>
          <p:nvPr>
            <p:ph type="ftr" sz="quarter" idx="11"/>
          </p:nvPr>
        </p:nvSpPr>
        <p:spPr>
          <a:ln/>
        </p:spPr>
        <p:txBody>
          <a:bodyPr/>
          <a:lstStyle>
            <a:lvl1pPr>
              <a:defRPr/>
            </a:lvl1pPr>
          </a:lstStyle>
          <a:p>
            <a:pPr>
              <a:defRPr/>
            </a:pPr>
            <a:endParaRPr lang="en-AU"/>
          </a:p>
        </p:txBody>
      </p:sp>
      <p:sp>
        <p:nvSpPr>
          <p:cNvPr id="9" name="Rectangle 7"/>
          <p:cNvSpPr>
            <a:spLocks noGrp="1" noChangeArrowheads="1"/>
          </p:cNvSpPr>
          <p:nvPr>
            <p:ph type="sldNum" sz="quarter" idx="12"/>
          </p:nvPr>
        </p:nvSpPr>
        <p:spPr>
          <a:ln/>
        </p:spPr>
        <p:txBody>
          <a:bodyPr/>
          <a:lstStyle>
            <a:lvl1pPr>
              <a:defRPr/>
            </a:lvl1pPr>
          </a:lstStyle>
          <a:p>
            <a:pPr>
              <a:defRPr/>
            </a:pPr>
            <a:fld id="{F57FCEC7-94F2-4122-8C72-408BE2BD830F}"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AU"/>
          </a:p>
        </p:txBody>
      </p:sp>
      <p:sp>
        <p:nvSpPr>
          <p:cNvPr id="4" name="Rectangle 6"/>
          <p:cNvSpPr>
            <a:spLocks noGrp="1" noChangeArrowheads="1"/>
          </p:cNvSpPr>
          <p:nvPr>
            <p:ph type="ftr" sz="quarter" idx="11"/>
          </p:nvPr>
        </p:nvSpPr>
        <p:spPr>
          <a:ln/>
        </p:spPr>
        <p:txBody>
          <a:bodyPr/>
          <a:lstStyle>
            <a:lvl1pPr>
              <a:defRPr/>
            </a:lvl1pPr>
          </a:lstStyle>
          <a:p>
            <a:pPr>
              <a:defRPr/>
            </a:pPr>
            <a:endParaRPr lang="en-AU"/>
          </a:p>
        </p:txBody>
      </p:sp>
      <p:sp>
        <p:nvSpPr>
          <p:cNvPr id="5" name="Rectangle 7"/>
          <p:cNvSpPr>
            <a:spLocks noGrp="1" noChangeArrowheads="1"/>
          </p:cNvSpPr>
          <p:nvPr>
            <p:ph type="sldNum" sz="quarter" idx="12"/>
          </p:nvPr>
        </p:nvSpPr>
        <p:spPr>
          <a:ln/>
        </p:spPr>
        <p:txBody>
          <a:bodyPr/>
          <a:lstStyle>
            <a:lvl1pPr>
              <a:defRPr/>
            </a:lvl1pPr>
          </a:lstStyle>
          <a:p>
            <a:pPr>
              <a:defRPr/>
            </a:pPr>
            <a:fld id="{56B97EB5-2C0A-493B-ACEB-D9FBFA0B4BAF}"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AU"/>
          </a:p>
        </p:txBody>
      </p:sp>
      <p:sp>
        <p:nvSpPr>
          <p:cNvPr id="3" name="Rectangle 6"/>
          <p:cNvSpPr>
            <a:spLocks noGrp="1" noChangeArrowheads="1"/>
          </p:cNvSpPr>
          <p:nvPr>
            <p:ph type="ftr" sz="quarter" idx="11"/>
          </p:nvPr>
        </p:nvSpPr>
        <p:spPr>
          <a:ln/>
        </p:spPr>
        <p:txBody>
          <a:bodyPr/>
          <a:lstStyle>
            <a:lvl1pPr>
              <a:defRPr/>
            </a:lvl1pPr>
          </a:lstStyle>
          <a:p>
            <a:pPr>
              <a:defRPr/>
            </a:pPr>
            <a:endParaRPr lang="en-AU"/>
          </a:p>
        </p:txBody>
      </p:sp>
      <p:sp>
        <p:nvSpPr>
          <p:cNvPr id="4" name="Rectangle 7"/>
          <p:cNvSpPr>
            <a:spLocks noGrp="1" noChangeArrowheads="1"/>
          </p:cNvSpPr>
          <p:nvPr>
            <p:ph type="sldNum" sz="quarter" idx="12"/>
          </p:nvPr>
        </p:nvSpPr>
        <p:spPr>
          <a:ln/>
        </p:spPr>
        <p:txBody>
          <a:bodyPr/>
          <a:lstStyle>
            <a:lvl1pPr>
              <a:defRPr/>
            </a:lvl1pPr>
          </a:lstStyle>
          <a:p>
            <a:pPr>
              <a:defRPr/>
            </a:pPr>
            <a:fld id="{2A360ABB-2B9B-4B16-BF83-8AE1FE809655}"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C446058E-F17D-4613-9BB0-51FFAE0DF4B3}"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AU"/>
          </a:p>
        </p:txBody>
      </p:sp>
      <p:sp>
        <p:nvSpPr>
          <p:cNvPr id="6" name="Rectangle 6"/>
          <p:cNvSpPr>
            <a:spLocks noGrp="1" noChangeArrowheads="1"/>
          </p:cNvSpPr>
          <p:nvPr>
            <p:ph type="ftr" sz="quarter" idx="11"/>
          </p:nvPr>
        </p:nvSpPr>
        <p:spPr>
          <a:ln/>
        </p:spPr>
        <p:txBody>
          <a:bodyPr/>
          <a:lstStyle>
            <a:lvl1pPr>
              <a:defRPr/>
            </a:lvl1pPr>
          </a:lstStyle>
          <a:p>
            <a:pPr>
              <a:defRPr/>
            </a:pPr>
            <a:endParaRPr lang="en-AU"/>
          </a:p>
        </p:txBody>
      </p:sp>
      <p:sp>
        <p:nvSpPr>
          <p:cNvPr id="7" name="Rectangle 7"/>
          <p:cNvSpPr>
            <a:spLocks noGrp="1" noChangeArrowheads="1"/>
          </p:cNvSpPr>
          <p:nvPr>
            <p:ph type="sldNum" sz="quarter" idx="12"/>
          </p:nvPr>
        </p:nvSpPr>
        <p:spPr>
          <a:ln/>
        </p:spPr>
        <p:txBody>
          <a:bodyPr/>
          <a:lstStyle>
            <a:lvl1pPr>
              <a:defRPr/>
            </a:lvl1pPr>
          </a:lstStyle>
          <a:p>
            <a:pPr>
              <a:defRPr/>
            </a:pPr>
            <a:fld id="{729B528D-2039-4F7F-BC92-1D4B5E72DF7A}"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kumimoji="1" lang="en-US" sz="2400">
              <a:latin typeface="Times New Roman" pitchFamily="18" charset="0"/>
            </a:endParaRPr>
          </a:p>
        </p:txBody>
      </p:sp>
      <p:sp>
        <p:nvSpPr>
          <p:cNvPr id="1027"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125"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sz="1400" smtClean="0"/>
            </a:lvl1pPr>
          </a:lstStyle>
          <a:p>
            <a:pPr>
              <a:defRPr/>
            </a:pPr>
            <a:endParaRPr lang="en-AU"/>
          </a:p>
        </p:txBody>
      </p:sp>
      <p:sp>
        <p:nvSpPr>
          <p:cNvPr id="5126"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sz="1400" smtClean="0"/>
            </a:lvl1pPr>
          </a:lstStyle>
          <a:p>
            <a:pPr>
              <a:defRPr/>
            </a:pPr>
            <a:endParaRPr lang="en-AU"/>
          </a:p>
        </p:txBody>
      </p:sp>
      <p:sp>
        <p:nvSpPr>
          <p:cNvPr id="5127"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sz="1400" smtClean="0"/>
            </a:lvl1pPr>
          </a:lstStyle>
          <a:p>
            <a:pPr>
              <a:defRPr/>
            </a:pPr>
            <a:fld id="{E9869B1A-C90C-49D7-8F87-6A2EDADEF773}" type="slidenum">
              <a:rPr lang="en-AU"/>
              <a:pPr>
                <a:defRPr/>
              </a:pPr>
              <a:t>‹#›</a:t>
            </a:fld>
            <a:endParaRPr lang="en-AU"/>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rial Narrow" pitchFamily="34" charset="0"/>
        </a:defRPr>
      </a:lvl2pPr>
      <a:lvl3pPr algn="l" rtl="0" eaLnBrk="0" fontAlgn="base" hangingPunct="0">
        <a:lnSpc>
          <a:spcPct val="70000"/>
        </a:lnSpc>
        <a:spcBef>
          <a:spcPct val="0"/>
        </a:spcBef>
        <a:spcAft>
          <a:spcPct val="0"/>
        </a:spcAft>
        <a:defRPr sz="4800" b="1">
          <a:solidFill>
            <a:schemeClr val="tx2"/>
          </a:solidFill>
          <a:latin typeface="Arial Narrow" pitchFamily="34" charset="0"/>
        </a:defRPr>
      </a:lvl3pPr>
      <a:lvl4pPr algn="l" rtl="0" eaLnBrk="0" fontAlgn="base" hangingPunct="0">
        <a:lnSpc>
          <a:spcPct val="70000"/>
        </a:lnSpc>
        <a:spcBef>
          <a:spcPct val="0"/>
        </a:spcBef>
        <a:spcAft>
          <a:spcPct val="0"/>
        </a:spcAft>
        <a:defRPr sz="4800" b="1">
          <a:solidFill>
            <a:schemeClr val="tx2"/>
          </a:solidFill>
          <a:latin typeface="Arial Narrow" pitchFamily="34" charset="0"/>
        </a:defRPr>
      </a:lvl4pPr>
      <a:lvl5pPr algn="l" rtl="0" eaLnBrk="0" fontAlgn="base" hangingPunct="0">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0"/>
            <a:ext cx="9144000" cy="6858000"/>
          </a:xfrm>
          <a:prstGeom prst="rect">
            <a:avLst/>
          </a:prstGeom>
          <a:solidFill>
            <a:srgbClr val="000000"/>
          </a:solidFill>
          <a:ln w="9525">
            <a:solidFill>
              <a:schemeClr val="tx1"/>
            </a:solidFill>
            <a:miter lim="800000"/>
            <a:headEnd/>
            <a:tailEnd/>
          </a:ln>
          <a:effectLst/>
        </p:spPr>
        <p:txBody>
          <a:bodyPr wrap="none" anchor="ctr"/>
          <a:lstStyle/>
          <a:p>
            <a:endParaRPr lang="en-US">
              <a:solidFill>
                <a:srgbClr val="000000"/>
              </a:solidFill>
            </a:endParaRPr>
          </a:p>
        </p:txBody>
      </p:sp>
      <p:sp>
        <p:nvSpPr>
          <p:cNvPr id="8195" name="Rectangle 3"/>
          <p:cNvSpPr>
            <a:spLocks noGrp="1" noChangeArrowheads="1"/>
          </p:cNvSpPr>
          <p:nvPr>
            <p:ph type="title"/>
          </p:nvPr>
        </p:nvSpPr>
        <p:spPr bwMode="auto">
          <a:xfrm>
            <a:off x="0" y="44450"/>
            <a:ext cx="9144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8196" name="Rectangle 4"/>
          <p:cNvSpPr>
            <a:spLocks noGrp="1" noChangeArrowheads="1"/>
          </p:cNvSpPr>
          <p:nvPr>
            <p:ph type="body" idx="1"/>
          </p:nvPr>
        </p:nvSpPr>
        <p:spPr bwMode="auto">
          <a:xfrm>
            <a:off x="323850" y="1052513"/>
            <a:ext cx="8569325" cy="5616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fontAlgn="base">
        <a:spcBef>
          <a:spcPct val="0"/>
        </a:spcBef>
        <a:spcAft>
          <a:spcPct val="0"/>
        </a:spcAft>
        <a:defRPr sz="4000" b="1">
          <a:solidFill>
            <a:srgbClr val="FFFF66"/>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2pPr>
      <a:lvl3pPr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3pPr>
      <a:lvl4pPr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4pPr>
      <a:lvl5pPr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5pPr>
      <a:lvl6pPr marL="457200"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6pPr>
      <a:lvl7pPr marL="914400"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7pPr>
      <a:lvl8pPr marL="1371600"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8pPr>
      <a:lvl9pPr marL="1828800" algn="ctr" rtl="0" fontAlgn="base">
        <a:spcBef>
          <a:spcPct val="0"/>
        </a:spcBef>
        <a:spcAft>
          <a:spcPct val="0"/>
        </a:spcAft>
        <a:defRPr sz="4000" b="1">
          <a:solidFill>
            <a:srgbClr val="FFFF66"/>
          </a:solidFill>
          <a:effectLst>
            <a:outerShdw blurRad="38100" dist="38100" dir="2700000" algn="tl">
              <a:srgbClr val="C0C0C0"/>
            </a:outerShdw>
          </a:effectLst>
          <a:latin typeface="Arial" charset="0"/>
        </a:defRPr>
      </a:lvl9pPr>
    </p:titleStyle>
    <p:bodyStyle>
      <a:lvl1pPr marL="342900" indent="-342900" algn="l" rtl="0" fontAlgn="base">
        <a:spcBef>
          <a:spcPct val="20000"/>
        </a:spcBef>
        <a:spcAft>
          <a:spcPct val="0"/>
        </a:spcAft>
        <a:buChar char="•"/>
        <a:defRPr sz="3200" b="1">
          <a:solidFill>
            <a:schemeClr val="bg1"/>
          </a:solidFill>
          <a:latin typeface="+mn-lt"/>
          <a:ea typeface="+mn-ea"/>
          <a:cs typeface="+mn-cs"/>
        </a:defRPr>
      </a:lvl1pPr>
      <a:lvl2pPr marL="742950" indent="-285750" algn="l" rtl="0" fontAlgn="base">
        <a:spcBef>
          <a:spcPct val="20000"/>
        </a:spcBef>
        <a:spcAft>
          <a:spcPct val="0"/>
        </a:spcAft>
        <a:buChar char="–"/>
        <a:defRPr sz="2800" b="1">
          <a:solidFill>
            <a:schemeClr val="bg1"/>
          </a:solidFill>
          <a:latin typeface="+mn-lt"/>
        </a:defRPr>
      </a:lvl2pPr>
      <a:lvl3pPr marL="1143000" indent="-228600" algn="l" rtl="0" fontAlgn="base">
        <a:spcBef>
          <a:spcPct val="20000"/>
        </a:spcBef>
        <a:spcAft>
          <a:spcPct val="0"/>
        </a:spcAft>
        <a:buChar char="•"/>
        <a:defRPr sz="2400" b="1">
          <a:solidFill>
            <a:schemeClr val="bg1"/>
          </a:solidFill>
          <a:latin typeface="+mn-lt"/>
        </a:defRPr>
      </a:lvl3pPr>
      <a:lvl4pPr marL="1600200" indent="-228600" algn="l" rtl="0" fontAlgn="base">
        <a:spcBef>
          <a:spcPct val="20000"/>
        </a:spcBef>
        <a:spcAft>
          <a:spcPct val="0"/>
        </a:spcAft>
        <a:buChar char="–"/>
        <a:defRPr sz="2000" b="1">
          <a:solidFill>
            <a:schemeClr val="bg1"/>
          </a:solidFill>
          <a:latin typeface="+mn-lt"/>
        </a:defRPr>
      </a:lvl4pPr>
      <a:lvl5pPr marL="2057400" indent="-228600" algn="l" rtl="0" fontAlgn="base">
        <a:spcBef>
          <a:spcPct val="20000"/>
        </a:spcBef>
        <a:spcAft>
          <a:spcPct val="0"/>
        </a:spcAft>
        <a:buChar char="»"/>
        <a:defRPr sz="2000" b="1">
          <a:solidFill>
            <a:schemeClr val="bg1"/>
          </a:solidFill>
          <a:latin typeface="+mn-lt"/>
        </a:defRPr>
      </a:lvl5pPr>
      <a:lvl6pPr marL="2514600" indent="-228600" algn="l" rtl="0" fontAlgn="base">
        <a:spcBef>
          <a:spcPct val="20000"/>
        </a:spcBef>
        <a:spcAft>
          <a:spcPct val="0"/>
        </a:spcAft>
        <a:buChar char="»"/>
        <a:defRPr sz="2000" b="1">
          <a:solidFill>
            <a:schemeClr val="bg1"/>
          </a:solidFill>
          <a:latin typeface="+mn-lt"/>
        </a:defRPr>
      </a:lvl6pPr>
      <a:lvl7pPr marL="2971800" indent="-228600" algn="l" rtl="0" fontAlgn="base">
        <a:spcBef>
          <a:spcPct val="20000"/>
        </a:spcBef>
        <a:spcAft>
          <a:spcPct val="0"/>
        </a:spcAft>
        <a:buChar char="»"/>
        <a:defRPr sz="2000" b="1">
          <a:solidFill>
            <a:schemeClr val="bg1"/>
          </a:solidFill>
          <a:latin typeface="+mn-lt"/>
        </a:defRPr>
      </a:lvl7pPr>
      <a:lvl8pPr marL="3429000" indent="-228600" algn="l" rtl="0" fontAlgn="base">
        <a:spcBef>
          <a:spcPct val="20000"/>
        </a:spcBef>
        <a:spcAft>
          <a:spcPct val="0"/>
        </a:spcAft>
        <a:buChar char="»"/>
        <a:defRPr sz="2000" b="1">
          <a:solidFill>
            <a:schemeClr val="bg1"/>
          </a:solidFill>
          <a:latin typeface="+mn-lt"/>
        </a:defRPr>
      </a:lvl8pPr>
      <a:lvl9pPr marL="3886200" indent="-228600" algn="l" rtl="0" fontAlgn="base">
        <a:spcBef>
          <a:spcPct val="20000"/>
        </a:spcBef>
        <a:spcAft>
          <a:spcPct val="0"/>
        </a:spcAft>
        <a:buChar char="»"/>
        <a:defRPr sz="20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kumimoji="1" lang="en-US" sz="2400">
              <a:solidFill>
                <a:srgbClr val="FFFFFF"/>
              </a:solidFill>
              <a:latin typeface="Times New Roman" pitchFamily="18" charset="0"/>
            </a:endParaRPr>
          </a:p>
        </p:txBody>
      </p:sp>
      <p:sp>
        <p:nvSpPr>
          <p:cNvPr id="1027"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125"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sz="1400" smtClean="0"/>
            </a:lvl1pPr>
          </a:lstStyle>
          <a:p>
            <a:pPr>
              <a:defRPr/>
            </a:pPr>
            <a:endParaRPr lang="en-AU">
              <a:solidFill>
                <a:srgbClr val="FFFFFF"/>
              </a:solidFill>
            </a:endParaRPr>
          </a:p>
        </p:txBody>
      </p:sp>
      <p:sp>
        <p:nvSpPr>
          <p:cNvPr id="5126"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sz="1400" smtClean="0"/>
            </a:lvl1pPr>
          </a:lstStyle>
          <a:p>
            <a:pPr>
              <a:defRPr/>
            </a:pPr>
            <a:endParaRPr lang="en-AU">
              <a:solidFill>
                <a:srgbClr val="FFFFFF"/>
              </a:solidFill>
            </a:endParaRPr>
          </a:p>
        </p:txBody>
      </p:sp>
      <p:sp>
        <p:nvSpPr>
          <p:cNvPr id="5127"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sz="1400" smtClean="0"/>
            </a:lvl1pPr>
          </a:lstStyle>
          <a:p>
            <a:pPr>
              <a:defRPr/>
            </a:pPr>
            <a:fld id="{E9869B1A-C90C-49D7-8F87-6A2EDADEF773}" type="slidenum">
              <a:rPr lang="en-AU">
                <a:solidFill>
                  <a:srgbClr val="FFFFFF"/>
                </a:solidFill>
              </a:rPr>
              <a:pPr>
                <a:defRPr/>
              </a:pPr>
              <a:t>‹#›</a:t>
            </a:fld>
            <a:endParaRPr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rial Narrow" pitchFamily="34" charset="0"/>
        </a:defRPr>
      </a:lvl2pPr>
      <a:lvl3pPr algn="l" rtl="0" eaLnBrk="0" fontAlgn="base" hangingPunct="0">
        <a:lnSpc>
          <a:spcPct val="70000"/>
        </a:lnSpc>
        <a:spcBef>
          <a:spcPct val="0"/>
        </a:spcBef>
        <a:spcAft>
          <a:spcPct val="0"/>
        </a:spcAft>
        <a:defRPr sz="4800" b="1">
          <a:solidFill>
            <a:schemeClr val="tx2"/>
          </a:solidFill>
          <a:latin typeface="Arial Narrow" pitchFamily="34" charset="0"/>
        </a:defRPr>
      </a:lvl3pPr>
      <a:lvl4pPr algn="l" rtl="0" eaLnBrk="0" fontAlgn="base" hangingPunct="0">
        <a:lnSpc>
          <a:spcPct val="70000"/>
        </a:lnSpc>
        <a:spcBef>
          <a:spcPct val="0"/>
        </a:spcBef>
        <a:spcAft>
          <a:spcPct val="0"/>
        </a:spcAft>
        <a:defRPr sz="4800" b="1">
          <a:solidFill>
            <a:schemeClr val="tx2"/>
          </a:solidFill>
          <a:latin typeface="Arial Narrow" pitchFamily="34" charset="0"/>
        </a:defRPr>
      </a:lvl4pPr>
      <a:lvl5pPr algn="l" rtl="0" eaLnBrk="0" fontAlgn="base" hangingPunct="0">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
        <p:nvSpPr>
          <p:cNvPr id="7170" name="Rectangle 2"/>
          <p:cNvSpPr>
            <a:spLocks noGrp="1" noChangeArrowheads="1"/>
          </p:cNvSpPr>
          <p:nvPr>
            <p:ph type="subTitle" idx="1"/>
          </p:nvPr>
        </p:nvSpPr>
        <p:spPr>
          <a:xfrm>
            <a:off x="22225" y="730820"/>
            <a:ext cx="8713788" cy="2770188"/>
          </a:xfrm>
        </p:spPr>
        <p:txBody>
          <a:bodyPr/>
          <a:lstStyle/>
          <a:p>
            <a:pPr marL="0" indent="0" algn="ctr" eaLnBrk="1" hangingPunct="1">
              <a:lnSpc>
                <a:spcPct val="90000"/>
              </a:lnSpc>
              <a:buFont typeface="Wingdings" pitchFamily="2" charset="2"/>
              <a:buNone/>
              <a:defRPr/>
            </a:pPr>
            <a:r>
              <a:rPr lang="en-AU" sz="8000" dirty="0" smtClean="0">
                <a:ln>
                  <a:solidFill>
                    <a:schemeClr val="tx1"/>
                  </a:solidFill>
                </a:ln>
                <a:solidFill>
                  <a:srgbClr val="FF3399"/>
                </a:solidFill>
                <a:effectLst>
                  <a:outerShdw blurRad="38100" dist="38100" dir="2700000" algn="tl">
                    <a:srgbClr val="FFFFFF"/>
                  </a:outerShdw>
                </a:effectLst>
                <a:latin typeface="Monotype Corsiva" pitchFamily="66" charset="0"/>
              </a:rPr>
              <a:t>“Blessed with faithful Abraham”</a:t>
            </a:r>
          </a:p>
        </p:txBody>
      </p:sp>
      <p:sp>
        <p:nvSpPr>
          <p:cNvPr id="3076" name="Text Box 4"/>
          <p:cNvSpPr txBox="1">
            <a:spLocks noChangeArrowheads="1"/>
          </p:cNvSpPr>
          <p:nvPr/>
        </p:nvSpPr>
        <p:spPr bwMode="auto">
          <a:xfrm>
            <a:off x="468313" y="3318222"/>
            <a:ext cx="8280400" cy="2585323"/>
          </a:xfrm>
          <a:prstGeom prst="rect">
            <a:avLst/>
          </a:prstGeom>
          <a:noFill/>
          <a:ln w="9525">
            <a:noFill/>
            <a:miter lim="800000"/>
            <a:headEnd/>
            <a:tailEnd/>
          </a:ln>
        </p:spPr>
        <p:txBody>
          <a:bodyPr>
            <a:spAutoFit/>
          </a:bodyPr>
          <a:lstStyle/>
          <a:p>
            <a:pPr algn="ctr">
              <a:spcBef>
                <a:spcPct val="50000"/>
              </a:spcBef>
            </a:pPr>
            <a:r>
              <a:rPr lang="en-US" sz="5400">
                <a:solidFill>
                  <a:srgbClr val="FFFF00"/>
                </a:solidFill>
                <a:latin typeface="Arial Black" pitchFamily="34" charset="0"/>
              </a:rPr>
              <a:t>Study </a:t>
            </a:r>
            <a:r>
              <a:rPr lang="en-US" sz="5400" dirty="0">
                <a:solidFill>
                  <a:srgbClr val="FFFF00"/>
                </a:solidFill>
                <a:latin typeface="Arial Black" pitchFamily="34" charset="0"/>
              </a:rPr>
              <a:t>6</a:t>
            </a:r>
            <a:r>
              <a:rPr lang="en-US" sz="5400" smtClean="0">
                <a:solidFill>
                  <a:srgbClr val="FFFF00"/>
                </a:solidFill>
                <a:latin typeface="Arial Black" pitchFamily="34" charset="0"/>
              </a:rPr>
              <a:t> </a:t>
            </a:r>
            <a:r>
              <a:rPr lang="en-US" sz="5400" dirty="0">
                <a:solidFill>
                  <a:srgbClr val="FFFF00"/>
                </a:solidFill>
                <a:latin typeface="Arial Black" pitchFamily="34" charset="0"/>
              </a:rPr>
              <a:t>– </a:t>
            </a:r>
            <a:r>
              <a:rPr lang="en-US" sz="5400" dirty="0" smtClean="0">
                <a:solidFill>
                  <a:srgbClr val="FFFF00"/>
                </a:solidFill>
                <a:latin typeface="Arial Black" pitchFamily="34" charset="0"/>
              </a:rPr>
              <a:t>“</a:t>
            </a:r>
            <a:r>
              <a:rPr lang="en-AU" sz="5400" dirty="0" smtClean="0">
                <a:solidFill>
                  <a:srgbClr val="FFFF00"/>
                </a:solidFill>
                <a:latin typeface="Arial Black" pitchFamily="34" charset="0"/>
              </a:rPr>
              <a:t>They went both of them together</a:t>
            </a:r>
            <a:r>
              <a:rPr lang="en-US" sz="5400" dirty="0" smtClean="0">
                <a:solidFill>
                  <a:srgbClr val="FFFF00"/>
                </a:solidFill>
                <a:latin typeface="Arial Black" pitchFamily="34" charset="0"/>
              </a:rPr>
              <a:t>”</a:t>
            </a:r>
            <a:endParaRPr lang="en-AU" sz="5400"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Sacrifice of the ram</a:t>
            </a:r>
            <a:endParaRPr lang="en-AU" sz="4400" dirty="0" smtClean="0">
              <a:solidFill>
                <a:srgbClr val="FF0000"/>
              </a:solidFill>
            </a:endParaRPr>
          </a:p>
        </p:txBody>
      </p:sp>
      <p:sp>
        <p:nvSpPr>
          <p:cNvPr id="78851" name="Rectangle 3"/>
          <p:cNvSpPr>
            <a:spLocks noGrp="1" noChangeArrowheads="1"/>
          </p:cNvSpPr>
          <p:nvPr>
            <p:ph type="subTitle" idx="1"/>
          </p:nvPr>
        </p:nvSpPr>
        <p:spPr>
          <a:xfrm>
            <a:off x="223115" y="855363"/>
            <a:ext cx="8713788" cy="3869782"/>
          </a:xfrm>
        </p:spPr>
        <p:txBody>
          <a:bodyPr/>
          <a:lstStyle/>
          <a:p>
            <a:pPr marL="533400" indent="-533400" eaLnBrk="1" hangingPunct="1">
              <a:spcAft>
                <a:spcPts val="600"/>
              </a:spcAft>
            </a:pPr>
            <a:r>
              <a:rPr lang="en-AU" dirty="0" smtClean="0">
                <a:solidFill>
                  <a:srgbClr val="00FF00"/>
                </a:solidFill>
              </a:rPr>
              <a:t>“thicket” </a:t>
            </a:r>
            <a:r>
              <a:rPr lang="en-AU" dirty="0" smtClean="0"/>
              <a:t>– </a:t>
            </a:r>
            <a:r>
              <a:rPr lang="en-AU" i="1" dirty="0" err="1" smtClean="0"/>
              <a:t>sebak</a:t>
            </a:r>
            <a:r>
              <a:rPr lang="en-AU" dirty="0" smtClean="0"/>
              <a:t> – a copse. 4 </a:t>
            </a:r>
            <a:r>
              <a:rPr lang="en-AU" dirty="0" err="1" smtClean="0"/>
              <a:t>occs</a:t>
            </a:r>
            <a:r>
              <a:rPr lang="en-AU" dirty="0" smtClean="0"/>
              <a:t>. O.T. Linked with briers and thorns – </a:t>
            </a:r>
            <a:r>
              <a:rPr lang="en-AU" dirty="0" smtClean="0">
                <a:ln w="22225">
                  <a:solidFill>
                    <a:schemeClr val="tx1"/>
                  </a:solidFill>
                </a:ln>
                <a:solidFill>
                  <a:srgbClr val="FF0000"/>
                </a:solidFill>
              </a:rPr>
              <a:t>Isa. 9:18</a:t>
            </a:r>
            <a:r>
              <a:rPr lang="en-AU" dirty="0" smtClean="0"/>
              <a:t>.</a:t>
            </a:r>
          </a:p>
          <a:p>
            <a:pPr marL="533400" indent="-533400" eaLnBrk="1" hangingPunct="1">
              <a:spcAft>
                <a:spcPts val="600"/>
              </a:spcAft>
            </a:pPr>
            <a:r>
              <a:rPr lang="en-AU" dirty="0" smtClean="0">
                <a:solidFill>
                  <a:srgbClr val="00FF00"/>
                </a:solidFill>
              </a:rPr>
              <a:t>“horns” </a:t>
            </a:r>
            <a:r>
              <a:rPr lang="en-AU" dirty="0" smtClean="0"/>
              <a:t>– Symbol of power (in the head).</a:t>
            </a:r>
          </a:p>
          <a:p>
            <a:pPr marL="533400" indent="-533400" eaLnBrk="1" hangingPunct="1">
              <a:spcAft>
                <a:spcPts val="600"/>
              </a:spcAft>
            </a:pPr>
            <a:r>
              <a:rPr lang="en-AU" dirty="0" smtClean="0">
                <a:solidFill>
                  <a:srgbClr val="00FF00"/>
                </a:solidFill>
              </a:rPr>
              <a:t>“offered” </a:t>
            </a:r>
            <a:r>
              <a:rPr lang="en-AU" dirty="0" smtClean="0"/>
              <a:t>– </a:t>
            </a:r>
            <a:r>
              <a:rPr lang="en-AU" i="1" dirty="0" err="1" smtClean="0"/>
              <a:t>alah</a:t>
            </a:r>
            <a:r>
              <a:rPr lang="en-AU" dirty="0" smtClean="0"/>
              <a:t> – cause to ascend. Same word “offer” </a:t>
            </a:r>
            <a:r>
              <a:rPr lang="en-AU" dirty="0" smtClean="0">
                <a:ln w="22225">
                  <a:solidFill>
                    <a:schemeClr val="tx1"/>
                  </a:solidFill>
                </a:ln>
                <a:solidFill>
                  <a:srgbClr val="FF0000"/>
                </a:solidFill>
              </a:rPr>
              <a:t>v.2</a:t>
            </a:r>
            <a:r>
              <a:rPr lang="en-AU" dirty="0" smtClean="0"/>
              <a:t>.</a:t>
            </a:r>
          </a:p>
          <a:p>
            <a:pPr marL="533400" indent="-533400" eaLnBrk="1" hangingPunct="1">
              <a:spcAft>
                <a:spcPts val="600"/>
              </a:spcAft>
            </a:pPr>
            <a:r>
              <a:rPr lang="en-AU" dirty="0" smtClean="0">
                <a:solidFill>
                  <a:srgbClr val="00FF00"/>
                </a:solidFill>
              </a:rPr>
              <a:t>“burnt offering” </a:t>
            </a:r>
            <a:r>
              <a:rPr lang="en-AU" dirty="0" smtClean="0"/>
              <a:t>– </a:t>
            </a:r>
            <a:r>
              <a:rPr lang="en-AU" i="1" dirty="0" err="1" smtClean="0"/>
              <a:t>olah</a:t>
            </a:r>
            <a:r>
              <a:rPr lang="en-AU" dirty="0" smtClean="0"/>
              <a:t> – to ascend in smoke (its root is </a:t>
            </a:r>
            <a:r>
              <a:rPr lang="en-AU" i="1" dirty="0" err="1" smtClean="0"/>
              <a:t>alah</a:t>
            </a:r>
            <a:r>
              <a:rPr lang="en-AU" dirty="0" smtClean="0"/>
              <a:t>).</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
        <p:nvSpPr>
          <p:cNvPr id="5" name="TextBox 4"/>
          <p:cNvSpPr txBox="1"/>
          <p:nvPr/>
        </p:nvSpPr>
        <p:spPr>
          <a:xfrm>
            <a:off x="41565" y="3631169"/>
            <a:ext cx="9072000" cy="3194721"/>
          </a:xfrm>
          <a:prstGeom prst="rect">
            <a:avLst/>
          </a:prstGeom>
          <a:solidFill>
            <a:srgbClr val="FFFF00"/>
          </a:solidFill>
          <a:ln w="57150">
            <a:solidFill>
              <a:srgbClr val="FF0000"/>
            </a:solidFill>
          </a:ln>
        </p:spPr>
        <p:txBody>
          <a:bodyPr wrap="square" rtlCol="0">
            <a:spAutoFit/>
          </a:bodyPr>
          <a:lstStyle/>
          <a:p>
            <a:pPr algn="ctr">
              <a:lnSpc>
                <a:spcPct val="90000"/>
              </a:lnSpc>
            </a:pPr>
            <a:r>
              <a:rPr lang="en-AU" sz="3200" b="1" dirty="0" smtClean="0">
                <a:solidFill>
                  <a:schemeClr val="bg1"/>
                </a:solidFill>
              </a:rPr>
              <a:t>Christ knew from birth his mission – entangled in the problems of Adam’s stricken race, he understood that release from the curse was only possible through death. As head of the flock he willingly surrendered to the will of his Father as the perfect sacrifice, and then ascended to Him.</a:t>
            </a:r>
            <a:endParaRPr lang="en-US" sz="32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Effect transition="in" filter="fade">
                                      <p:cBhvr>
                                        <p:cTn id="2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Yahweh sevens Himself</a:t>
            </a:r>
            <a:endParaRPr lang="en-AU" sz="4400" dirty="0" smtClean="0">
              <a:solidFill>
                <a:srgbClr val="FF0000"/>
              </a:solidFill>
            </a:endParaRPr>
          </a:p>
        </p:txBody>
      </p:sp>
      <p:sp>
        <p:nvSpPr>
          <p:cNvPr id="78851" name="Rectangle 3"/>
          <p:cNvSpPr>
            <a:spLocks noGrp="1" noChangeArrowheads="1"/>
          </p:cNvSpPr>
          <p:nvPr>
            <p:ph type="subTitle" idx="1"/>
          </p:nvPr>
        </p:nvSpPr>
        <p:spPr>
          <a:xfrm>
            <a:off x="250825" y="908050"/>
            <a:ext cx="8713788" cy="5401270"/>
          </a:xfrm>
        </p:spPr>
        <p:txBody>
          <a:bodyPr/>
          <a:lstStyle/>
          <a:p>
            <a:pPr marL="533400" indent="-533400" eaLnBrk="1" hangingPunct="1">
              <a:lnSpc>
                <a:spcPct val="95000"/>
              </a:lnSpc>
            </a:pPr>
            <a:r>
              <a:rPr lang="en-AU" dirty="0" smtClean="0">
                <a:ln w="22225">
                  <a:solidFill>
                    <a:schemeClr val="tx1"/>
                  </a:solidFill>
                </a:ln>
                <a:solidFill>
                  <a:srgbClr val="FF0000"/>
                </a:solidFill>
              </a:rPr>
              <a:t>V.15</a:t>
            </a:r>
            <a:r>
              <a:rPr lang="en-AU" dirty="0" smtClean="0"/>
              <a:t> - </a:t>
            </a:r>
            <a:r>
              <a:rPr lang="en-AU" dirty="0" smtClean="0">
                <a:solidFill>
                  <a:srgbClr val="00FF00"/>
                </a:solidFill>
              </a:rPr>
              <a:t>“called...the second time” </a:t>
            </a:r>
            <a:r>
              <a:rPr lang="en-AU" dirty="0" smtClean="0"/>
              <a:t>– 1</a:t>
            </a:r>
            <a:r>
              <a:rPr lang="en-AU" baseline="30000" dirty="0" smtClean="0"/>
              <a:t>st</a:t>
            </a:r>
            <a:r>
              <a:rPr lang="en-AU" dirty="0" smtClean="0"/>
              <a:t> call </a:t>
            </a:r>
            <a:r>
              <a:rPr lang="en-AU" dirty="0" smtClean="0">
                <a:ln w="22225">
                  <a:solidFill>
                    <a:schemeClr val="tx1"/>
                  </a:solidFill>
                </a:ln>
                <a:solidFill>
                  <a:srgbClr val="FF0000"/>
                </a:solidFill>
              </a:rPr>
              <a:t>v.11</a:t>
            </a:r>
            <a:r>
              <a:rPr lang="en-AU" dirty="0" smtClean="0"/>
              <a:t> had to do with Christ’s first advent. The 2</a:t>
            </a:r>
            <a:r>
              <a:rPr lang="en-AU" baseline="30000" dirty="0" smtClean="0"/>
              <a:t>nd</a:t>
            </a:r>
            <a:r>
              <a:rPr lang="en-AU" dirty="0" smtClean="0"/>
              <a:t> call with the second advent.</a:t>
            </a:r>
          </a:p>
          <a:p>
            <a:pPr marL="533400" indent="-533400" eaLnBrk="1" hangingPunct="1">
              <a:lnSpc>
                <a:spcPct val="95000"/>
              </a:lnSpc>
            </a:pPr>
            <a:r>
              <a:rPr lang="en-AU" dirty="0" smtClean="0">
                <a:ln w="22225">
                  <a:solidFill>
                    <a:schemeClr val="tx1"/>
                  </a:solidFill>
                </a:ln>
                <a:solidFill>
                  <a:srgbClr val="FF0000"/>
                </a:solidFill>
              </a:rPr>
              <a:t>V.16</a:t>
            </a:r>
            <a:r>
              <a:rPr lang="en-AU" dirty="0" smtClean="0"/>
              <a:t> – </a:t>
            </a:r>
            <a:r>
              <a:rPr lang="en-AU" dirty="0" smtClean="0">
                <a:solidFill>
                  <a:srgbClr val="00FF00"/>
                </a:solidFill>
              </a:rPr>
              <a:t>“sworn” </a:t>
            </a:r>
            <a:r>
              <a:rPr lang="en-AU" dirty="0" smtClean="0"/>
              <a:t>– </a:t>
            </a:r>
            <a:r>
              <a:rPr lang="en-AU" i="1" dirty="0" err="1" smtClean="0"/>
              <a:t>shaba</a:t>
            </a:r>
            <a:r>
              <a:rPr lang="en-AU" dirty="0" smtClean="0"/>
              <a:t> – to seven oneself; to be complete; to swear. 5 times had Abraham “seven-</a:t>
            </a:r>
            <a:r>
              <a:rPr lang="en-AU" dirty="0" err="1" smtClean="0"/>
              <a:t>ed</a:t>
            </a:r>
            <a:r>
              <a:rPr lang="en-AU" dirty="0" smtClean="0"/>
              <a:t>” himself – </a:t>
            </a:r>
            <a:r>
              <a:rPr lang="en-AU" dirty="0" smtClean="0">
                <a:ln w="22225">
                  <a:solidFill>
                    <a:schemeClr val="tx1"/>
                  </a:solidFill>
                </a:ln>
                <a:solidFill>
                  <a:srgbClr val="FF0000"/>
                </a:solidFill>
              </a:rPr>
              <a:t>Gen. 21 &amp; 22</a:t>
            </a:r>
            <a:r>
              <a:rPr lang="en-AU" dirty="0" smtClean="0"/>
              <a:t>.</a:t>
            </a:r>
          </a:p>
          <a:p>
            <a:pPr marL="533400" indent="-533400" eaLnBrk="1" hangingPunct="1">
              <a:lnSpc>
                <a:spcPct val="95000"/>
              </a:lnSpc>
            </a:pPr>
            <a:r>
              <a:rPr lang="en-AU" dirty="0" smtClean="0">
                <a:solidFill>
                  <a:srgbClr val="00FF00"/>
                </a:solidFill>
              </a:rPr>
              <a:t>“because thou hast done this thing” </a:t>
            </a:r>
            <a:r>
              <a:rPr lang="en-AU" dirty="0" smtClean="0"/>
              <a:t>– Proof that Abraham’s sacrifice of Isaac was a foreshadowing of Yahweh’s. Basis of </a:t>
            </a:r>
            <a:r>
              <a:rPr lang="en-AU" dirty="0" smtClean="0">
                <a:ln w="22225">
                  <a:solidFill>
                    <a:schemeClr val="tx1"/>
                  </a:solidFill>
                </a:ln>
                <a:solidFill>
                  <a:srgbClr val="FF0000"/>
                </a:solidFill>
              </a:rPr>
              <a:t>Ps. 22:31 </a:t>
            </a:r>
            <a:r>
              <a:rPr lang="en-AU" dirty="0" smtClean="0"/>
              <a:t>– </a:t>
            </a:r>
            <a:r>
              <a:rPr lang="en-AU" dirty="0" smtClean="0">
                <a:solidFill>
                  <a:srgbClr val="FFFF00"/>
                </a:solidFill>
              </a:rPr>
              <a:t>“It is done”</a:t>
            </a:r>
            <a:r>
              <a:rPr lang="en-AU" dirty="0" smtClean="0"/>
              <a:t>.</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dirty="0" smtClean="0"/>
              <a:t>The covenant made unconditional</a:t>
            </a:r>
            <a:endParaRPr lang="en-AU" dirty="0" smtClean="0">
              <a:solidFill>
                <a:srgbClr val="FF0000"/>
              </a:solidFill>
            </a:endParaRPr>
          </a:p>
        </p:txBody>
      </p:sp>
      <p:sp>
        <p:nvSpPr>
          <p:cNvPr id="78851" name="Rectangle 3"/>
          <p:cNvSpPr>
            <a:spLocks noGrp="1" noChangeArrowheads="1"/>
          </p:cNvSpPr>
          <p:nvPr>
            <p:ph type="subTitle" idx="1"/>
          </p:nvPr>
        </p:nvSpPr>
        <p:spPr>
          <a:xfrm>
            <a:off x="250825" y="908050"/>
            <a:ext cx="8569647" cy="5400675"/>
          </a:xfrm>
        </p:spPr>
        <p:txBody>
          <a:bodyPr/>
          <a:lstStyle/>
          <a:p>
            <a:pPr marL="533400" indent="-533400" algn="just" eaLnBrk="1" hangingPunct="1">
              <a:lnSpc>
                <a:spcPct val="95000"/>
              </a:lnSpc>
            </a:pPr>
            <a:r>
              <a:rPr lang="en-US" dirty="0" smtClean="0">
                <a:ln w="22225">
                  <a:solidFill>
                    <a:schemeClr val="tx1"/>
                  </a:solidFill>
                </a:ln>
                <a:solidFill>
                  <a:srgbClr val="FF0000"/>
                </a:solidFill>
              </a:rPr>
              <a:t>V.17</a:t>
            </a:r>
            <a:r>
              <a:rPr lang="en-US" dirty="0" smtClean="0"/>
              <a:t> – </a:t>
            </a:r>
            <a:r>
              <a:rPr lang="en-US" dirty="0" smtClean="0">
                <a:latin typeface="Bookman Old Style" pitchFamily="18" charset="0"/>
              </a:rPr>
              <a:t>“That in blessing </a:t>
            </a:r>
            <a:r>
              <a:rPr lang="en-US" dirty="0" smtClean="0">
                <a:solidFill>
                  <a:srgbClr val="00FF00"/>
                </a:solidFill>
                <a:latin typeface="Bookman Old Style" pitchFamily="18" charset="0"/>
              </a:rPr>
              <a:t>I will bless thee</a:t>
            </a:r>
            <a:r>
              <a:rPr lang="en-US" dirty="0" smtClean="0">
                <a:latin typeface="Bookman Old Style" pitchFamily="18" charset="0"/>
              </a:rPr>
              <a:t>, and in multiplying </a:t>
            </a:r>
            <a:r>
              <a:rPr lang="en-US" dirty="0" smtClean="0">
                <a:solidFill>
                  <a:srgbClr val="00FF00"/>
                </a:solidFill>
                <a:latin typeface="Bookman Old Style" pitchFamily="18" charset="0"/>
              </a:rPr>
              <a:t>I will multiply thy seed</a:t>
            </a:r>
            <a:r>
              <a:rPr lang="en-US" dirty="0" smtClean="0">
                <a:latin typeface="Bookman Old Style" pitchFamily="18" charset="0"/>
              </a:rPr>
              <a:t> as the stars of the heaven.”</a:t>
            </a:r>
          </a:p>
          <a:p>
            <a:pPr marL="533400" indent="-533400" eaLnBrk="1" hangingPunct="1">
              <a:lnSpc>
                <a:spcPct val="95000"/>
              </a:lnSpc>
            </a:pPr>
            <a:r>
              <a:rPr lang="en-AU" dirty="0" smtClean="0">
                <a:ln w="22225">
                  <a:solidFill>
                    <a:schemeClr val="tx1"/>
                  </a:solidFill>
                </a:ln>
                <a:solidFill>
                  <a:srgbClr val="FF0000"/>
                </a:solidFill>
              </a:rPr>
              <a:t>Heb. 6:13-18 </a:t>
            </a:r>
            <a:r>
              <a:rPr lang="en-AU" dirty="0" smtClean="0"/>
              <a:t>– Abraham “obtained” the promise.</a:t>
            </a:r>
          </a:p>
          <a:p>
            <a:pPr marL="533400" indent="-533400" algn="just" eaLnBrk="1" hangingPunct="1">
              <a:lnSpc>
                <a:spcPct val="95000"/>
              </a:lnSpc>
            </a:pPr>
            <a:r>
              <a:rPr lang="en-AU" dirty="0" smtClean="0">
                <a:ln w="22225">
                  <a:solidFill>
                    <a:schemeClr val="tx1"/>
                  </a:solidFill>
                </a:ln>
                <a:solidFill>
                  <a:srgbClr val="FF0000"/>
                </a:solidFill>
              </a:rPr>
              <a:t>V.16</a:t>
            </a:r>
            <a:r>
              <a:rPr lang="en-AU" dirty="0" smtClean="0"/>
              <a:t> – </a:t>
            </a:r>
            <a:r>
              <a:rPr lang="en-AU" dirty="0" smtClean="0">
                <a:latin typeface="Bookman Old Style" pitchFamily="18" charset="0"/>
              </a:rPr>
              <a:t>“By myself have I sworn” </a:t>
            </a:r>
            <a:r>
              <a:rPr lang="en-AU" dirty="0" smtClean="0"/>
              <a:t>– </a:t>
            </a:r>
            <a:r>
              <a:rPr lang="en-AU" dirty="0" smtClean="0">
                <a:ln w="22225">
                  <a:solidFill>
                    <a:schemeClr val="tx1"/>
                  </a:solidFill>
                </a:ln>
                <a:solidFill>
                  <a:srgbClr val="FF0000"/>
                </a:solidFill>
              </a:rPr>
              <a:t>Heb. 6:13</a:t>
            </a:r>
            <a:r>
              <a:rPr lang="en-AU" dirty="0" smtClean="0"/>
              <a:t> – </a:t>
            </a:r>
            <a:r>
              <a:rPr lang="en-AU" dirty="0" smtClean="0">
                <a:latin typeface="Bookman Old Style" pitchFamily="18" charset="0"/>
              </a:rPr>
              <a:t>“</a:t>
            </a:r>
            <a:r>
              <a:rPr lang="en-US" dirty="0" smtClean="0">
                <a:latin typeface="Bookman Old Style" pitchFamily="18" charset="0"/>
              </a:rPr>
              <a:t>because he could swear by no greater, he </a:t>
            </a:r>
            <a:r>
              <a:rPr lang="en-US" dirty="0" err="1" smtClean="0">
                <a:latin typeface="Bookman Old Style" pitchFamily="18" charset="0"/>
              </a:rPr>
              <a:t>sware</a:t>
            </a:r>
            <a:r>
              <a:rPr lang="en-US" dirty="0" smtClean="0">
                <a:latin typeface="Bookman Old Style" pitchFamily="18" charset="0"/>
              </a:rPr>
              <a:t> by himself.”</a:t>
            </a:r>
          </a:p>
          <a:p>
            <a:pPr marL="533400" indent="-533400" eaLnBrk="1" hangingPunct="1">
              <a:lnSpc>
                <a:spcPct val="95000"/>
              </a:lnSpc>
            </a:pPr>
            <a:r>
              <a:rPr lang="en-AU" dirty="0" smtClean="0">
                <a:ln w="22225">
                  <a:solidFill>
                    <a:schemeClr val="tx1"/>
                  </a:solidFill>
                </a:ln>
                <a:solidFill>
                  <a:srgbClr val="FF0000"/>
                </a:solidFill>
              </a:rPr>
              <a:t>Heb. 6:18 </a:t>
            </a:r>
            <a:r>
              <a:rPr lang="en-AU" dirty="0" smtClean="0"/>
              <a:t>– </a:t>
            </a:r>
            <a:r>
              <a:rPr lang="en-AU" dirty="0" smtClean="0">
                <a:solidFill>
                  <a:srgbClr val="00FF00"/>
                </a:solidFill>
              </a:rPr>
              <a:t>“immutable” </a:t>
            </a:r>
            <a:r>
              <a:rPr lang="en-AU" dirty="0" smtClean="0"/>
              <a:t>– </a:t>
            </a:r>
            <a:r>
              <a:rPr lang="en-US" i="1" dirty="0" err="1" smtClean="0"/>
              <a:t>ametathetos</a:t>
            </a:r>
            <a:r>
              <a:rPr lang="en-US" dirty="0" smtClean="0"/>
              <a:t> – unchangeable.</a:t>
            </a:r>
            <a:endParaRPr lang="en-AU" dirty="0" smtClean="0"/>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1412776"/>
          </a:xfrm>
        </p:spPr>
        <p:txBody>
          <a:bodyPr/>
          <a:lstStyle/>
          <a:p>
            <a:pPr eaLnBrk="1" hangingPunct="1">
              <a:lnSpc>
                <a:spcPct val="90000"/>
              </a:lnSpc>
              <a:defRPr/>
            </a:pPr>
            <a:r>
              <a:rPr lang="en-AU" sz="4400" dirty="0" smtClean="0"/>
              <a:t>Abraham’s family in far lands</a:t>
            </a:r>
            <a:br>
              <a:rPr lang="en-AU" sz="4400" dirty="0" smtClean="0"/>
            </a:br>
            <a:r>
              <a:rPr lang="en-AU" dirty="0" smtClean="0">
                <a:ln w="28575">
                  <a:solidFill>
                    <a:schemeClr val="tx1"/>
                  </a:solidFill>
                </a:ln>
                <a:solidFill>
                  <a:srgbClr val="FF0000"/>
                </a:solidFill>
                <a:effectLst/>
              </a:rPr>
              <a:t>Gen. 22:20-24</a:t>
            </a:r>
          </a:p>
        </p:txBody>
      </p:sp>
      <p:sp>
        <p:nvSpPr>
          <p:cNvPr id="78851" name="Rectangle 3"/>
          <p:cNvSpPr>
            <a:spLocks noGrp="1" noChangeArrowheads="1"/>
          </p:cNvSpPr>
          <p:nvPr>
            <p:ph type="subTitle" idx="1"/>
          </p:nvPr>
        </p:nvSpPr>
        <p:spPr>
          <a:xfrm>
            <a:off x="250825" y="1357356"/>
            <a:ext cx="8569647" cy="4951964"/>
          </a:xfrm>
        </p:spPr>
        <p:txBody>
          <a:bodyPr/>
          <a:lstStyle/>
          <a:p>
            <a:pPr marL="533400" indent="-533400" algn="just" eaLnBrk="1" hangingPunct="1"/>
            <a:r>
              <a:rPr lang="en-US" dirty="0" smtClean="0">
                <a:ln w="22225">
                  <a:solidFill>
                    <a:schemeClr val="tx1"/>
                  </a:solidFill>
                </a:ln>
                <a:solidFill>
                  <a:srgbClr val="FF0000"/>
                </a:solidFill>
              </a:rPr>
              <a:t>V.20 </a:t>
            </a:r>
            <a:r>
              <a:rPr lang="en-US" dirty="0" smtClean="0"/>
              <a:t>– </a:t>
            </a:r>
            <a:r>
              <a:rPr lang="en-US" dirty="0" smtClean="0">
                <a:latin typeface="Bookman Old Style" pitchFamily="18" charset="0"/>
              </a:rPr>
              <a:t>“</a:t>
            </a:r>
            <a:r>
              <a:rPr lang="en-US" dirty="0" smtClean="0">
                <a:solidFill>
                  <a:srgbClr val="00FF00"/>
                </a:solidFill>
                <a:latin typeface="Bookman Old Style" pitchFamily="18" charset="0"/>
              </a:rPr>
              <a:t>And it came to pass after these things</a:t>
            </a:r>
            <a:r>
              <a:rPr lang="en-US" dirty="0" smtClean="0">
                <a:latin typeface="Bookman Old Style" pitchFamily="18" charset="0"/>
              </a:rPr>
              <a:t>, that it was told Abraham.”</a:t>
            </a:r>
          </a:p>
          <a:p>
            <a:pPr marL="533400" indent="-533400" eaLnBrk="1" hangingPunct="1"/>
            <a:r>
              <a:rPr lang="en-AU" dirty="0" smtClean="0"/>
              <a:t>News arrives after the events of </a:t>
            </a:r>
            <a:r>
              <a:rPr lang="en-AU" dirty="0" err="1" smtClean="0"/>
              <a:t>Moriah</a:t>
            </a:r>
            <a:r>
              <a:rPr lang="en-AU" dirty="0" smtClean="0"/>
              <a:t>.</a:t>
            </a:r>
          </a:p>
          <a:p>
            <a:pPr marL="533400" indent="-533400" eaLnBrk="1" hangingPunct="1"/>
            <a:r>
              <a:rPr lang="en-AU" dirty="0" smtClean="0"/>
              <a:t>Abraham’s brother </a:t>
            </a:r>
            <a:r>
              <a:rPr lang="en-AU" dirty="0" err="1" smtClean="0"/>
              <a:t>Nahor</a:t>
            </a:r>
            <a:r>
              <a:rPr lang="en-AU" dirty="0" smtClean="0"/>
              <a:t> produced 12 sons through </a:t>
            </a:r>
            <a:r>
              <a:rPr lang="en-AU" dirty="0" err="1" smtClean="0"/>
              <a:t>Milcah</a:t>
            </a:r>
            <a:r>
              <a:rPr lang="en-AU" dirty="0" smtClean="0"/>
              <a:t> his wife (8) and </a:t>
            </a:r>
            <a:r>
              <a:rPr lang="en-AU" dirty="0" err="1" smtClean="0"/>
              <a:t>Reumah</a:t>
            </a:r>
            <a:r>
              <a:rPr lang="en-AU" dirty="0" smtClean="0"/>
              <a:t> his concubine (4).</a:t>
            </a:r>
          </a:p>
          <a:p>
            <a:pPr marL="533400" indent="-533400" eaLnBrk="1" hangingPunct="1"/>
            <a:r>
              <a:rPr lang="en-AU" dirty="0" smtClean="0"/>
              <a:t>Typically, these represent the “Israel of God” in far off lands.</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Blessed with faithful Abraham</a:t>
            </a:r>
            <a:endParaRPr lang="en-AU" sz="4400" dirty="0" smtClean="0">
              <a:solidFill>
                <a:srgbClr val="FF0000"/>
              </a:solidFill>
            </a:endParaRPr>
          </a:p>
        </p:txBody>
      </p:sp>
      <p:sp>
        <p:nvSpPr>
          <p:cNvPr id="78851" name="Rectangle 3"/>
          <p:cNvSpPr>
            <a:spLocks noGrp="1" noChangeArrowheads="1"/>
          </p:cNvSpPr>
          <p:nvPr>
            <p:ph type="subTitle" idx="1"/>
          </p:nvPr>
        </p:nvSpPr>
        <p:spPr>
          <a:xfrm>
            <a:off x="139985" y="824920"/>
            <a:ext cx="8934740" cy="5514843"/>
          </a:xfrm>
        </p:spPr>
        <p:txBody>
          <a:bodyPr/>
          <a:lstStyle/>
          <a:p>
            <a:pPr marL="533400" indent="-533400" eaLnBrk="1" hangingPunct="1"/>
            <a:r>
              <a:rPr lang="en-AU" dirty="0" smtClean="0"/>
              <a:t>The promises to Abraham unfolded in harmony with the process of redemption God was working out in his life.</a:t>
            </a:r>
          </a:p>
          <a:p>
            <a:pPr marL="533400" indent="-533400" eaLnBrk="1" hangingPunct="1"/>
            <a:r>
              <a:rPr lang="en-AU" dirty="0" smtClean="0">
                <a:solidFill>
                  <a:srgbClr val="00FF00"/>
                </a:solidFill>
              </a:rPr>
              <a:t>Ur</a:t>
            </a:r>
            <a:r>
              <a:rPr lang="en-AU" dirty="0" smtClean="0"/>
              <a:t> – </a:t>
            </a:r>
            <a:r>
              <a:rPr lang="en-AU" dirty="0" smtClean="0">
                <a:ln>
                  <a:solidFill>
                    <a:schemeClr val="tx1"/>
                  </a:solidFill>
                </a:ln>
                <a:solidFill>
                  <a:srgbClr val="00FFFF"/>
                </a:solidFill>
              </a:rPr>
              <a:t>Call</a:t>
            </a:r>
            <a:r>
              <a:rPr lang="en-AU" dirty="0" smtClean="0"/>
              <a:t> – Abram obeys Gospel</a:t>
            </a:r>
          </a:p>
          <a:p>
            <a:pPr marL="533400" indent="-533400" eaLnBrk="1" hangingPunct="1"/>
            <a:r>
              <a:rPr lang="en-AU" dirty="0" smtClean="0">
                <a:solidFill>
                  <a:srgbClr val="00FF00"/>
                </a:solidFill>
              </a:rPr>
              <a:t>Haran</a:t>
            </a:r>
            <a:r>
              <a:rPr lang="en-AU" dirty="0" smtClean="0"/>
              <a:t> – </a:t>
            </a:r>
            <a:r>
              <a:rPr lang="en-AU" dirty="0" smtClean="0">
                <a:ln>
                  <a:solidFill>
                    <a:schemeClr val="tx1"/>
                  </a:solidFill>
                </a:ln>
                <a:solidFill>
                  <a:srgbClr val="00FFFF"/>
                </a:solidFill>
              </a:rPr>
              <a:t>Separation</a:t>
            </a:r>
            <a:r>
              <a:rPr lang="en-AU" dirty="0" smtClean="0"/>
              <a:t> – becomes a Hebrew</a:t>
            </a:r>
          </a:p>
          <a:p>
            <a:pPr marL="533400" indent="-533400" eaLnBrk="1" hangingPunct="1"/>
            <a:r>
              <a:rPr lang="en-AU" dirty="0" err="1" smtClean="0">
                <a:solidFill>
                  <a:srgbClr val="00FF00"/>
                </a:solidFill>
              </a:rPr>
              <a:t>Shechem</a:t>
            </a:r>
            <a:r>
              <a:rPr lang="en-AU" dirty="0" smtClean="0"/>
              <a:t> – </a:t>
            </a:r>
            <a:r>
              <a:rPr lang="en-AU" dirty="0" smtClean="0">
                <a:ln>
                  <a:solidFill>
                    <a:schemeClr val="tx1"/>
                  </a:solidFill>
                </a:ln>
                <a:solidFill>
                  <a:srgbClr val="00FFFF"/>
                </a:solidFill>
              </a:rPr>
              <a:t>Responsibility</a:t>
            </a:r>
          </a:p>
          <a:p>
            <a:pPr marL="533400" indent="-533400" eaLnBrk="1" hangingPunct="1"/>
            <a:r>
              <a:rPr lang="en-AU" dirty="0" smtClean="0">
                <a:solidFill>
                  <a:srgbClr val="00FF00"/>
                </a:solidFill>
              </a:rPr>
              <a:t>Bethel</a:t>
            </a:r>
            <a:r>
              <a:rPr lang="en-AU" dirty="0" smtClean="0"/>
              <a:t> – </a:t>
            </a:r>
            <a:r>
              <a:rPr lang="en-AU" dirty="0" smtClean="0">
                <a:ln>
                  <a:solidFill>
                    <a:schemeClr val="tx1"/>
                  </a:solidFill>
                </a:ln>
                <a:solidFill>
                  <a:srgbClr val="00FFFF"/>
                </a:solidFill>
              </a:rPr>
              <a:t>Dedication</a:t>
            </a:r>
          </a:p>
          <a:p>
            <a:pPr marL="533400" indent="-533400" eaLnBrk="1" hangingPunct="1"/>
            <a:r>
              <a:rPr lang="en-AU" dirty="0" smtClean="0">
                <a:ln w="22225">
                  <a:solidFill>
                    <a:schemeClr val="tx1"/>
                  </a:solidFill>
                </a:ln>
                <a:solidFill>
                  <a:srgbClr val="FF0000"/>
                </a:solidFill>
              </a:rPr>
              <a:t>Gen. 13 </a:t>
            </a:r>
            <a:r>
              <a:rPr lang="en-AU" dirty="0" smtClean="0"/>
              <a:t>– </a:t>
            </a:r>
            <a:r>
              <a:rPr lang="en-AU" dirty="0" smtClean="0">
                <a:ln>
                  <a:solidFill>
                    <a:schemeClr val="tx1"/>
                  </a:solidFill>
                </a:ln>
                <a:solidFill>
                  <a:srgbClr val="00FFFF"/>
                </a:solidFill>
              </a:rPr>
              <a:t>Isolation</a:t>
            </a:r>
            <a:r>
              <a:rPr lang="en-AU" dirty="0" smtClean="0"/>
              <a:t> – Blessings come</a:t>
            </a:r>
          </a:p>
          <a:p>
            <a:pPr marL="533400" indent="-533400" eaLnBrk="1" hangingPunct="1"/>
            <a:r>
              <a:rPr lang="en-AU" dirty="0" smtClean="0">
                <a:ln w="22225">
                  <a:solidFill>
                    <a:schemeClr val="tx1"/>
                  </a:solidFill>
                </a:ln>
                <a:solidFill>
                  <a:srgbClr val="FF0000"/>
                </a:solidFill>
              </a:rPr>
              <a:t>Gen. 15 </a:t>
            </a:r>
            <a:r>
              <a:rPr lang="en-AU" dirty="0" smtClean="0"/>
              <a:t>– </a:t>
            </a:r>
            <a:r>
              <a:rPr lang="en-AU" dirty="0" smtClean="0">
                <a:ln>
                  <a:solidFill>
                    <a:schemeClr val="tx1"/>
                  </a:solidFill>
                </a:ln>
                <a:solidFill>
                  <a:srgbClr val="00FFFF"/>
                </a:solidFill>
              </a:rPr>
              <a:t>Justification</a:t>
            </a:r>
            <a:r>
              <a:rPr lang="en-AU" dirty="0" smtClean="0"/>
              <a:t> – by faith</a:t>
            </a:r>
          </a:p>
          <a:p>
            <a:pPr marL="533400" indent="-533400" eaLnBrk="1" hangingPunct="1"/>
            <a:r>
              <a:rPr lang="en-AU" dirty="0" smtClean="0">
                <a:ln w="22225">
                  <a:solidFill>
                    <a:schemeClr val="tx1"/>
                  </a:solidFill>
                </a:ln>
                <a:solidFill>
                  <a:srgbClr val="FF0000"/>
                </a:solidFill>
              </a:rPr>
              <a:t>Gen. 17 </a:t>
            </a:r>
            <a:r>
              <a:rPr lang="en-AU" dirty="0" smtClean="0"/>
              <a:t>– </a:t>
            </a:r>
            <a:r>
              <a:rPr lang="en-AU" dirty="0" smtClean="0">
                <a:ln>
                  <a:solidFill>
                    <a:schemeClr val="tx1"/>
                  </a:solidFill>
                </a:ln>
                <a:solidFill>
                  <a:srgbClr val="00FFFF"/>
                </a:solidFill>
              </a:rPr>
              <a:t>Participation</a:t>
            </a:r>
            <a:r>
              <a:rPr lang="en-AU" dirty="0" smtClean="0"/>
              <a:t> – Flesh repudiated</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
        <p:nvSpPr>
          <p:cNvPr id="5" name="Right Brace 4"/>
          <p:cNvSpPr/>
          <p:nvPr/>
        </p:nvSpPr>
        <p:spPr>
          <a:xfrm>
            <a:off x="5940152" y="3697711"/>
            <a:ext cx="288032" cy="720080"/>
          </a:xfrm>
          <a:prstGeom prst="rightBrace">
            <a:avLst>
              <a:gd name="adj1" fmla="val 8333"/>
              <a:gd name="adj2" fmla="val 50000"/>
            </a:avLst>
          </a:prstGeom>
          <a:ln w="38100">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6377666" y="3772452"/>
            <a:ext cx="2232248" cy="584775"/>
          </a:xfrm>
          <a:prstGeom prst="rect">
            <a:avLst/>
          </a:prstGeom>
          <a:noFill/>
        </p:spPr>
        <p:txBody>
          <a:bodyPr wrap="square" rtlCol="0">
            <a:spAutoFit/>
          </a:bodyPr>
          <a:lstStyle/>
          <a:p>
            <a:r>
              <a:rPr lang="en-AU" sz="3200" b="1" dirty="0" smtClean="0">
                <a:solidFill>
                  <a:srgbClr val="FFFF00"/>
                </a:solidFill>
              </a:rPr>
              <a:t>Sacrifice</a:t>
            </a:r>
            <a:endParaRPr lang="en-US" sz="32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851">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8851">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885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88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P spid="5" grpId="0" animBg="1"/>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Blessed with faithful Abraham</a:t>
            </a:r>
            <a:endParaRPr lang="en-AU" sz="4400" dirty="0" smtClean="0">
              <a:solidFill>
                <a:srgbClr val="FF0000"/>
              </a:solidFill>
            </a:endParaRPr>
          </a:p>
        </p:txBody>
      </p:sp>
      <p:sp>
        <p:nvSpPr>
          <p:cNvPr id="78851" name="Rectangle 3"/>
          <p:cNvSpPr>
            <a:spLocks noGrp="1" noChangeArrowheads="1"/>
          </p:cNvSpPr>
          <p:nvPr>
            <p:ph type="subTitle" idx="1"/>
          </p:nvPr>
        </p:nvSpPr>
        <p:spPr>
          <a:xfrm>
            <a:off x="195405" y="824920"/>
            <a:ext cx="8680487" cy="5514843"/>
          </a:xfrm>
        </p:spPr>
        <p:txBody>
          <a:bodyPr/>
          <a:lstStyle/>
          <a:p>
            <a:pPr marL="533400" indent="-533400" eaLnBrk="1" hangingPunct="1"/>
            <a:r>
              <a:rPr lang="en-AU" dirty="0" smtClean="0">
                <a:ln w="22225">
                  <a:solidFill>
                    <a:schemeClr val="tx1"/>
                  </a:solidFill>
                </a:ln>
                <a:solidFill>
                  <a:srgbClr val="FF0000"/>
                </a:solidFill>
              </a:rPr>
              <a:t>Gen. 18 </a:t>
            </a:r>
            <a:r>
              <a:rPr lang="en-AU" dirty="0" smtClean="0"/>
              <a:t>– </a:t>
            </a:r>
            <a:r>
              <a:rPr lang="en-AU" dirty="0" smtClean="0">
                <a:ln>
                  <a:solidFill>
                    <a:schemeClr val="tx1"/>
                  </a:solidFill>
                </a:ln>
                <a:solidFill>
                  <a:srgbClr val="00FFFF"/>
                </a:solidFill>
              </a:rPr>
              <a:t>Realisation</a:t>
            </a:r>
            <a:r>
              <a:rPr lang="en-AU" dirty="0" smtClean="0"/>
              <a:t> – Promised seed</a:t>
            </a:r>
          </a:p>
          <a:p>
            <a:pPr marL="533400" indent="-533400" eaLnBrk="1" hangingPunct="1"/>
            <a:r>
              <a:rPr lang="en-AU" dirty="0" smtClean="0">
                <a:ln w="22225">
                  <a:solidFill>
                    <a:schemeClr val="tx1"/>
                  </a:solidFill>
                </a:ln>
                <a:solidFill>
                  <a:srgbClr val="FF0000"/>
                </a:solidFill>
              </a:rPr>
              <a:t>Gen. 22 </a:t>
            </a:r>
            <a:r>
              <a:rPr lang="en-AU" dirty="0" smtClean="0"/>
              <a:t>– </a:t>
            </a:r>
            <a:r>
              <a:rPr lang="en-AU" dirty="0" smtClean="0">
                <a:ln>
                  <a:solidFill>
                    <a:schemeClr val="tx1"/>
                  </a:solidFill>
                </a:ln>
                <a:solidFill>
                  <a:srgbClr val="00FFFF"/>
                </a:solidFill>
              </a:rPr>
              <a:t>God manifestation </a:t>
            </a:r>
            <a:r>
              <a:rPr lang="en-AU" dirty="0" smtClean="0"/>
              <a:t>– Justified by works of faith</a:t>
            </a:r>
          </a:p>
          <a:p>
            <a:pPr marL="533400" indent="-533400" eaLnBrk="1" hangingPunct="1"/>
            <a:r>
              <a:rPr lang="en-AU" dirty="0" smtClean="0">
                <a:solidFill>
                  <a:srgbClr val="00FF00"/>
                </a:solidFill>
              </a:rPr>
              <a:t>Principle</a:t>
            </a:r>
            <a:r>
              <a:rPr lang="en-AU" dirty="0" smtClean="0"/>
              <a:t> – </a:t>
            </a:r>
            <a:r>
              <a:rPr lang="en-AU" dirty="0" smtClean="0">
                <a:ln w="22225">
                  <a:solidFill>
                    <a:schemeClr val="tx1"/>
                  </a:solidFill>
                </a:ln>
                <a:solidFill>
                  <a:srgbClr val="FF0000"/>
                </a:solidFill>
              </a:rPr>
              <a:t>Gal. 5:6 </a:t>
            </a:r>
            <a:r>
              <a:rPr lang="en-AU" dirty="0" smtClean="0"/>
              <a:t>– “Faith which works by love (</a:t>
            </a:r>
            <a:r>
              <a:rPr lang="en-AU" i="1" dirty="0" smtClean="0"/>
              <a:t>agape</a:t>
            </a:r>
            <a:r>
              <a:rPr lang="en-AU" dirty="0" smtClean="0"/>
              <a:t>)”.</a:t>
            </a:r>
          </a:p>
          <a:p>
            <a:r>
              <a:rPr lang="en-AU" dirty="0" smtClean="0">
                <a:ln>
                  <a:solidFill>
                    <a:schemeClr val="tx1"/>
                  </a:solidFill>
                </a:ln>
                <a:solidFill>
                  <a:srgbClr val="FF33CC"/>
                </a:solidFill>
              </a:rPr>
              <a:t>Eureka Vol. 5 pg. 338 </a:t>
            </a:r>
            <a:r>
              <a:rPr lang="en-AU" dirty="0" smtClean="0"/>
              <a:t>– </a:t>
            </a:r>
          </a:p>
          <a:p>
            <a:pPr marL="0" indent="0" algn="just">
              <a:lnSpc>
                <a:spcPct val="90000"/>
              </a:lnSpc>
              <a:spcAft>
                <a:spcPts val="0"/>
              </a:spcAft>
              <a:buNone/>
            </a:pPr>
            <a:r>
              <a:rPr lang="en-US" dirty="0" smtClean="0">
                <a:latin typeface="Bookman Old Style" pitchFamily="18" charset="0"/>
              </a:rPr>
              <a:t>Such is the consummation of the Divine purpose… He desired a society for our planet consisting of tried and faithful friends, such as  Abraham, who loved Him better than his dearest son. </a:t>
            </a:r>
            <a:endParaRPr lang="en-AU" dirty="0" smtClean="0">
              <a:latin typeface="Bookman Old Style" pitchFamily="18" charset="0"/>
            </a:endParaRP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subTitle" idx="1"/>
          </p:nvPr>
        </p:nvSpPr>
        <p:spPr>
          <a:xfrm>
            <a:off x="333955" y="219008"/>
            <a:ext cx="8497639" cy="6192763"/>
          </a:xfrm>
        </p:spPr>
        <p:txBody>
          <a:bodyPr/>
          <a:lstStyle/>
          <a:p>
            <a:pPr marL="0" indent="0" algn="just">
              <a:lnSpc>
                <a:spcPct val="95000"/>
              </a:lnSpc>
              <a:spcAft>
                <a:spcPts val="0"/>
              </a:spcAft>
              <a:buNone/>
            </a:pPr>
            <a:r>
              <a:rPr lang="en-US" dirty="0" smtClean="0">
                <a:latin typeface="Bookman Old Style" pitchFamily="18" charset="0"/>
              </a:rPr>
              <a:t>He proposed to develop it upon the principle of </a:t>
            </a:r>
            <a:r>
              <a:rPr lang="en-US" i="1" dirty="0" smtClean="0">
                <a:solidFill>
                  <a:srgbClr val="FFFF00"/>
                </a:solidFill>
                <a:latin typeface="Bookman Old Style" pitchFamily="18" charset="0"/>
              </a:rPr>
              <a:t>belief in His promises and obedience under trial; </a:t>
            </a:r>
            <a:r>
              <a:rPr lang="en-US" dirty="0" smtClean="0">
                <a:latin typeface="Bookman Old Style" pitchFamily="18" charset="0"/>
              </a:rPr>
              <a:t>and to crown the whole</a:t>
            </a:r>
            <a:r>
              <a:rPr lang="en-US" i="1" dirty="0" smtClean="0">
                <a:latin typeface="Bookman Old Style" pitchFamily="18" charset="0"/>
              </a:rPr>
              <a:t> </a:t>
            </a:r>
            <a:r>
              <a:rPr lang="en-US" dirty="0" smtClean="0">
                <a:latin typeface="Bookman Old Style" pitchFamily="18" charset="0"/>
              </a:rPr>
              <a:t>with incorruptibility and life. Having prepared such a society as this, and concentrated it from all ages and generations into one glorious community, He would then put His hand to the final completion of its dwelling-place, as he declared to John, saying, “Behold, I make all things new”. When these true and faithful words are fulfilled, “IT is DONE”.</a:t>
            </a:r>
            <a:endParaRPr lang="en-AU" dirty="0" smtClean="0">
              <a:latin typeface="Bookman Old Style" pitchFamily="18" charset="0"/>
            </a:endParaRP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0" y="0"/>
            <a:ext cx="9144000" cy="1428736"/>
          </a:xfrm>
        </p:spPr>
        <p:txBody>
          <a:bodyPr/>
          <a:lstStyle/>
          <a:p>
            <a:pPr>
              <a:lnSpc>
                <a:spcPct val="90000"/>
              </a:lnSpc>
            </a:pPr>
            <a:r>
              <a:rPr lang="en-AU" dirty="0" smtClean="0">
                <a:ln>
                  <a:solidFill>
                    <a:schemeClr val="tx1"/>
                  </a:solidFill>
                </a:ln>
                <a:effectLst>
                  <a:outerShdw blurRad="38100" dist="38100" dir="2700000" algn="tl">
                    <a:srgbClr val="000000">
                      <a:alpha val="43137"/>
                    </a:srgbClr>
                  </a:outerShdw>
                </a:effectLst>
                <a:latin typeface="+mn-lt"/>
              </a:rPr>
              <a:t>Development of the Patriarchs’ faith - </a:t>
            </a:r>
            <a:r>
              <a:rPr lang="en-AU" dirty="0" smtClean="0">
                <a:ln w="22225">
                  <a:solidFill>
                    <a:schemeClr val="tx1"/>
                  </a:solidFill>
                </a:ln>
                <a:solidFill>
                  <a:srgbClr val="FF0000"/>
                </a:solidFill>
                <a:effectLst/>
                <a:latin typeface="+mn-lt"/>
              </a:rPr>
              <a:t>Heb. 11:13</a:t>
            </a:r>
            <a:endParaRPr lang="en-US" dirty="0">
              <a:ln w="22225">
                <a:solidFill>
                  <a:schemeClr val="tx1"/>
                </a:solidFill>
              </a:ln>
              <a:solidFill>
                <a:srgbClr val="FF0000"/>
              </a:solidFill>
              <a:effectLst/>
              <a:latin typeface="+mn-lt"/>
            </a:endParaRPr>
          </a:p>
        </p:txBody>
      </p:sp>
      <p:sp>
        <p:nvSpPr>
          <p:cNvPr id="28675" name="Rectangle 3"/>
          <p:cNvSpPr>
            <a:spLocks noGrp="1" noChangeArrowheads="1"/>
          </p:cNvSpPr>
          <p:nvPr>
            <p:ph type="subTitle" idx="1"/>
          </p:nvPr>
        </p:nvSpPr>
        <p:spPr>
          <a:xfrm>
            <a:off x="250825" y="1401026"/>
            <a:ext cx="8713788" cy="3643338"/>
          </a:xfrm>
        </p:spPr>
        <p:txBody>
          <a:bodyPr/>
          <a:lstStyle/>
          <a:p>
            <a:pPr marL="0" indent="0">
              <a:lnSpc>
                <a:spcPct val="95000"/>
              </a:lnSpc>
              <a:buFont typeface="Wingdings" pitchFamily="2" charset="2"/>
              <a:buNone/>
            </a:pPr>
            <a:r>
              <a:rPr lang="en-AU" b="0" dirty="0" smtClean="0">
                <a:solidFill>
                  <a:srgbClr val="FFCC66"/>
                </a:solidFill>
                <a:latin typeface="Arial Black" pitchFamily="34" charset="0"/>
              </a:rPr>
              <a:t>FAITH</a:t>
            </a:r>
            <a:r>
              <a:rPr lang="en-AU" dirty="0" smtClean="0"/>
              <a:t> - </a:t>
            </a:r>
            <a:r>
              <a:rPr lang="en-AU" dirty="0" smtClean="0">
                <a:solidFill>
                  <a:srgbClr val="00FF00"/>
                </a:solidFill>
              </a:rPr>
              <a:t>“persuaded” </a:t>
            </a:r>
            <a:r>
              <a:rPr lang="en-AU" dirty="0" smtClean="0"/>
              <a:t>– </a:t>
            </a:r>
            <a:r>
              <a:rPr lang="en-AU" i="1" dirty="0" err="1" smtClean="0"/>
              <a:t>peitho</a:t>
            </a:r>
            <a:r>
              <a:rPr lang="en-AU" dirty="0" smtClean="0"/>
              <a:t> – to be convinced (</a:t>
            </a:r>
            <a:r>
              <a:rPr lang="en-AU" dirty="0" smtClean="0">
                <a:solidFill>
                  <a:srgbClr val="FFCC66"/>
                </a:solidFill>
              </a:rPr>
              <a:t>Passive Voice</a:t>
            </a:r>
            <a:r>
              <a:rPr lang="en-AU" dirty="0" smtClean="0"/>
              <a:t>).</a:t>
            </a:r>
          </a:p>
          <a:p>
            <a:pPr marL="0" indent="0">
              <a:lnSpc>
                <a:spcPct val="95000"/>
              </a:lnSpc>
              <a:buFont typeface="Wingdings" pitchFamily="2" charset="2"/>
              <a:buNone/>
            </a:pPr>
            <a:r>
              <a:rPr lang="en-AU" b="0" dirty="0" smtClean="0">
                <a:solidFill>
                  <a:srgbClr val="00FFFF"/>
                </a:solidFill>
                <a:latin typeface="Arial Black" pitchFamily="34" charset="0"/>
              </a:rPr>
              <a:t>HOPE</a:t>
            </a:r>
            <a:r>
              <a:rPr lang="en-AU" dirty="0" smtClean="0"/>
              <a:t> – </a:t>
            </a:r>
            <a:r>
              <a:rPr lang="en-AU" dirty="0" smtClean="0">
                <a:solidFill>
                  <a:srgbClr val="00FF00"/>
                </a:solidFill>
              </a:rPr>
              <a:t>“embraced”</a:t>
            </a:r>
            <a:r>
              <a:rPr lang="en-AU" dirty="0" smtClean="0"/>
              <a:t> – </a:t>
            </a:r>
            <a:r>
              <a:rPr lang="en-AU" i="1" dirty="0" err="1" smtClean="0"/>
              <a:t>aspazomai</a:t>
            </a:r>
            <a:r>
              <a:rPr lang="en-AU" dirty="0" smtClean="0"/>
              <a:t> – to enfold in the arms (</a:t>
            </a:r>
            <a:r>
              <a:rPr lang="en-AU" dirty="0" smtClean="0">
                <a:solidFill>
                  <a:srgbClr val="00FFFF"/>
                </a:solidFill>
              </a:rPr>
              <a:t>Middle Voice</a:t>
            </a:r>
            <a:r>
              <a:rPr lang="en-AU" dirty="0" smtClean="0"/>
              <a:t>).</a:t>
            </a:r>
          </a:p>
          <a:p>
            <a:pPr marL="0" indent="0">
              <a:lnSpc>
                <a:spcPct val="95000"/>
              </a:lnSpc>
              <a:buFont typeface="Wingdings" pitchFamily="2" charset="2"/>
              <a:buNone/>
            </a:pPr>
            <a:r>
              <a:rPr lang="en-AU" b="0" dirty="0" smtClean="0">
                <a:solidFill>
                  <a:srgbClr val="FFFF00"/>
                </a:solidFill>
                <a:latin typeface="Arial Black" pitchFamily="34" charset="0"/>
              </a:rPr>
              <a:t>LOVE</a:t>
            </a:r>
            <a:r>
              <a:rPr lang="en-AU" dirty="0" smtClean="0"/>
              <a:t> – </a:t>
            </a:r>
            <a:r>
              <a:rPr lang="en-AU" dirty="0" smtClean="0">
                <a:solidFill>
                  <a:srgbClr val="00FF00"/>
                </a:solidFill>
              </a:rPr>
              <a:t>“confessed” </a:t>
            </a:r>
            <a:r>
              <a:rPr lang="en-AU" dirty="0" smtClean="0"/>
              <a:t>– </a:t>
            </a:r>
            <a:r>
              <a:rPr lang="en-AU" i="1" dirty="0" err="1" smtClean="0"/>
              <a:t>homologeo</a:t>
            </a:r>
            <a:r>
              <a:rPr lang="en-AU" dirty="0" smtClean="0"/>
              <a:t> – to assent; i.e. Covenant, acknowledge (</a:t>
            </a:r>
            <a:r>
              <a:rPr lang="en-AU" dirty="0" smtClean="0">
                <a:solidFill>
                  <a:srgbClr val="FFFF00"/>
                </a:solidFill>
              </a:rPr>
              <a:t>Active Voice</a:t>
            </a:r>
            <a:r>
              <a:rPr lang="en-AU" dirty="0" smtClean="0"/>
              <a:t>).</a:t>
            </a:r>
          </a:p>
        </p:txBody>
      </p:sp>
      <p:sp>
        <p:nvSpPr>
          <p:cNvPr id="5" name="TextBox 4"/>
          <p:cNvSpPr txBox="1"/>
          <p:nvPr/>
        </p:nvSpPr>
        <p:spPr>
          <a:xfrm>
            <a:off x="301738" y="4959071"/>
            <a:ext cx="8572560" cy="1384995"/>
          </a:xfrm>
          <a:prstGeom prst="rect">
            <a:avLst/>
          </a:prstGeom>
          <a:solidFill>
            <a:srgbClr val="FFFF00"/>
          </a:solidFill>
          <a:ln w="57150">
            <a:solidFill>
              <a:srgbClr val="FF0000"/>
            </a:solidFill>
          </a:ln>
        </p:spPr>
        <p:txBody>
          <a:bodyPr wrap="square" rtlCol="0">
            <a:spAutoFit/>
          </a:bodyPr>
          <a:lstStyle/>
          <a:p>
            <a:r>
              <a:rPr lang="en-AU" sz="2800" b="1" dirty="0" smtClean="0">
                <a:solidFill>
                  <a:srgbClr val="000000"/>
                </a:solidFill>
              </a:rPr>
              <a:t>Passive Voice = Subject is receiver of the action</a:t>
            </a:r>
          </a:p>
          <a:p>
            <a:r>
              <a:rPr lang="en-AU" sz="2800" b="1" dirty="0" smtClean="0">
                <a:solidFill>
                  <a:srgbClr val="000000"/>
                </a:solidFill>
              </a:rPr>
              <a:t>Middle Voice = Action is done to or for yourself</a:t>
            </a:r>
          </a:p>
          <a:p>
            <a:r>
              <a:rPr lang="en-AU" sz="2800" b="1" dirty="0" smtClean="0">
                <a:solidFill>
                  <a:srgbClr val="000000"/>
                </a:solidFill>
              </a:rPr>
              <a:t>Active Voice = Subject is the doer of the action</a:t>
            </a:r>
            <a:endParaRPr lang="en-US" sz="2800" b="1" dirty="0">
              <a:solidFill>
                <a:srgbClr val="000000"/>
              </a:solidFill>
            </a:endParaRP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a:t>
            </a:r>
            <a:endParaRPr lang="en-AU" sz="4400" dirty="0" smtClean="0">
              <a:solidFill>
                <a:srgbClr val="FF0000"/>
              </a:solidFill>
            </a:endParaRPr>
          </a:p>
        </p:txBody>
      </p:sp>
      <p:sp>
        <p:nvSpPr>
          <p:cNvPr id="78851" name="Rectangle 3"/>
          <p:cNvSpPr>
            <a:spLocks noGrp="1" noChangeArrowheads="1"/>
          </p:cNvSpPr>
          <p:nvPr>
            <p:ph type="subTitle" idx="1"/>
          </p:nvPr>
        </p:nvSpPr>
        <p:spPr>
          <a:xfrm>
            <a:off x="250825" y="908050"/>
            <a:ext cx="8713788" cy="5400675"/>
          </a:xfrm>
        </p:spPr>
        <p:txBody>
          <a:bodyPr/>
          <a:lstStyle/>
          <a:p>
            <a:pPr marL="533400" indent="-533400" eaLnBrk="1" hangingPunct="1">
              <a:lnSpc>
                <a:spcPct val="95000"/>
              </a:lnSpc>
            </a:pPr>
            <a:r>
              <a:rPr lang="en-AU" dirty="0" smtClean="0"/>
              <a:t>...</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0" y="215900"/>
            <a:ext cx="9144000" cy="765175"/>
          </a:xfrm>
        </p:spPr>
        <p:txBody>
          <a:bodyPr/>
          <a:lstStyle/>
          <a:p>
            <a:pPr>
              <a:lnSpc>
                <a:spcPct val="100000"/>
              </a:lnSpc>
            </a:pPr>
            <a:r>
              <a:rPr lang="en-AU" sz="4400"/>
              <a:t>The Abrahamic Covenant</a:t>
            </a:r>
            <a:endParaRPr lang="en-AU" sz="4400">
              <a:solidFill>
                <a:srgbClr val="FF0000"/>
              </a:solidFill>
            </a:endParaRPr>
          </a:p>
        </p:txBody>
      </p:sp>
      <p:sp>
        <p:nvSpPr>
          <p:cNvPr id="34819" name="Text Box 3"/>
          <p:cNvSpPr txBox="1">
            <a:spLocks noChangeArrowheads="1"/>
          </p:cNvSpPr>
          <p:nvPr/>
        </p:nvSpPr>
        <p:spPr bwMode="auto">
          <a:xfrm>
            <a:off x="192088" y="980728"/>
            <a:ext cx="8640762" cy="5940088"/>
          </a:xfrm>
          <a:prstGeom prst="rect">
            <a:avLst/>
          </a:prstGeom>
          <a:noFill/>
          <a:ln w="9525">
            <a:noFill/>
            <a:miter lim="800000"/>
            <a:headEnd/>
            <a:tailEnd/>
          </a:ln>
          <a:effectLst/>
        </p:spPr>
        <p:txBody>
          <a:bodyPr wrap="square">
            <a:spAutoFit/>
          </a:bodyPr>
          <a:lstStyle/>
          <a:p>
            <a:pPr>
              <a:spcBef>
                <a:spcPct val="25000"/>
              </a:spcBef>
              <a:buClr>
                <a:srgbClr val="FFFF00"/>
              </a:buClr>
            </a:pPr>
            <a:r>
              <a:rPr lang="en-AU" sz="3600" dirty="0" smtClean="0">
                <a:ln w="22225">
                  <a:noFill/>
                </a:ln>
                <a:solidFill>
                  <a:srgbClr val="00FF00"/>
                </a:solidFill>
                <a:latin typeface="Arial Black" pitchFamily="34" charset="0"/>
              </a:rPr>
              <a:t>The Seventh and final Promise - </a:t>
            </a:r>
            <a:r>
              <a:rPr lang="en-AU" sz="3200" b="1" dirty="0" smtClean="0">
                <a:ln w="22225">
                  <a:solidFill>
                    <a:schemeClr val="tx1"/>
                  </a:solidFill>
                </a:ln>
                <a:solidFill>
                  <a:srgbClr val="FF0000"/>
                </a:solidFill>
                <a:latin typeface="+mn-lt"/>
              </a:rPr>
              <a:t>Gen</a:t>
            </a:r>
            <a:r>
              <a:rPr lang="en-AU" sz="3200" b="1" dirty="0">
                <a:ln w="22225">
                  <a:solidFill>
                    <a:schemeClr val="tx1"/>
                  </a:solidFill>
                </a:ln>
                <a:solidFill>
                  <a:srgbClr val="FF0000"/>
                </a:solidFill>
                <a:latin typeface="+mn-lt"/>
              </a:rPr>
              <a:t>. 22:16-18 </a:t>
            </a:r>
            <a:r>
              <a:rPr lang="en-AU" sz="3200" b="1" dirty="0"/>
              <a:t>– The promises made unconditional (</a:t>
            </a:r>
            <a:r>
              <a:rPr lang="en-AU" sz="3200" b="1" dirty="0">
                <a:ln w="22225">
                  <a:solidFill>
                    <a:schemeClr val="tx1"/>
                  </a:solidFill>
                </a:ln>
                <a:solidFill>
                  <a:srgbClr val="FF0000"/>
                </a:solidFill>
                <a:latin typeface="+mn-lt"/>
              </a:rPr>
              <a:t>Heb. 6:13-18</a:t>
            </a:r>
            <a:r>
              <a:rPr lang="en-AU" sz="3200" b="1" dirty="0"/>
              <a:t>) to Abraham.</a:t>
            </a:r>
          </a:p>
          <a:p>
            <a:pPr marL="1257300" lvl="1" indent="-544513">
              <a:spcBef>
                <a:spcPct val="25000"/>
              </a:spcBef>
              <a:buClr>
                <a:srgbClr val="FFFF00"/>
              </a:buClr>
              <a:buFont typeface="Wingdings" pitchFamily="2" charset="2"/>
              <a:buChar char="Ø"/>
            </a:pPr>
            <a:r>
              <a:rPr lang="en-AU" sz="3200" b="1" dirty="0"/>
              <a:t>Preceded by covenant with Gentiles – </a:t>
            </a:r>
            <a:r>
              <a:rPr lang="en-AU" sz="3200" b="1" dirty="0">
                <a:solidFill>
                  <a:srgbClr val="00FF00"/>
                </a:solidFill>
              </a:rPr>
              <a:t>7 ewe lambs</a:t>
            </a:r>
            <a:r>
              <a:rPr lang="en-AU" sz="3200" b="1" dirty="0"/>
              <a:t> offered – </a:t>
            </a:r>
            <a:r>
              <a:rPr lang="en-AU" sz="3200" b="1" dirty="0">
                <a:ln w="22225">
                  <a:solidFill>
                    <a:schemeClr val="tx1"/>
                  </a:solidFill>
                </a:ln>
                <a:solidFill>
                  <a:srgbClr val="FF0000"/>
                </a:solidFill>
                <a:latin typeface="+mn-lt"/>
              </a:rPr>
              <a:t>Gen. 21:22-32</a:t>
            </a:r>
            <a:r>
              <a:rPr lang="en-AU" sz="3200" b="1" dirty="0"/>
              <a:t>; hence “Beer-</a:t>
            </a:r>
            <a:r>
              <a:rPr lang="en-AU" sz="3200" b="1" dirty="0" err="1"/>
              <a:t>sheba</a:t>
            </a:r>
            <a:r>
              <a:rPr lang="en-AU" sz="3200" b="1" dirty="0"/>
              <a:t>” (“Well of the </a:t>
            </a:r>
            <a:r>
              <a:rPr lang="en-AU" sz="3200" b="1" dirty="0">
                <a:solidFill>
                  <a:srgbClr val="00FF00"/>
                </a:solidFill>
              </a:rPr>
              <a:t>seven</a:t>
            </a:r>
            <a:r>
              <a:rPr lang="en-AU" sz="3200" b="1" dirty="0"/>
              <a:t>” (</a:t>
            </a:r>
            <a:r>
              <a:rPr lang="en-AU" sz="3200" b="1" i="1" dirty="0" err="1"/>
              <a:t>shaba</a:t>
            </a:r>
            <a:r>
              <a:rPr lang="en-AU" sz="3200" b="1" dirty="0"/>
              <a:t>/</a:t>
            </a:r>
            <a:r>
              <a:rPr lang="en-AU" sz="3200" b="1" i="1" dirty="0" err="1"/>
              <a:t>sheba</a:t>
            </a:r>
            <a:r>
              <a:rPr lang="en-AU" sz="3200" b="1" dirty="0"/>
              <a:t> – 7 times).</a:t>
            </a:r>
          </a:p>
          <a:p>
            <a:pPr marL="1257300" lvl="1" indent="-544513">
              <a:spcBef>
                <a:spcPct val="25000"/>
              </a:spcBef>
              <a:buClr>
                <a:srgbClr val="FFFF00"/>
              </a:buClr>
              <a:buFont typeface="Wingdings" pitchFamily="2" charset="2"/>
              <a:buChar char="Ø"/>
            </a:pPr>
            <a:r>
              <a:rPr lang="en-AU" sz="3200" b="1" dirty="0"/>
              <a:t>Abraham does </a:t>
            </a:r>
            <a:r>
              <a:rPr lang="en-AU" sz="3200" b="1" dirty="0">
                <a:solidFill>
                  <a:srgbClr val="00FF00"/>
                </a:solidFill>
              </a:rPr>
              <a:t>7 things</a:t>
            </a:r>
            <a:r>
              <a:rPr lang="en-AU" sz="3200" b="1" dirty="0"/>
              <a:t> to prepare to leave Beer-</a:t>
            </a:r>
            <a:r>
              <a:rPr lang="en-AU" sz="3200" b="1" dirty="0" err="1"/>
              <a:t>sheba</a:t>
            </a:r>
            <a:r>
              <a:rPr lang="en-AU" sz="3200" b="1" dirty="0"/>
              <a:t> for </a:t>
            </a:r>
            <a:r>
              <a:rPr lang="en-AU" sz="3200" b="1" dirty="0" err="1"/>
              <a:t>Moriah</a:t>
            </a:r>
            <a:r>
              <a:rPr lang="en-AU" sz="3200" b="1" dirty="0"/>
              <a:t> – </a:t>
            </a:r>
            <a:r>
              <a:rPr lang="en-AU" sz="3200" b="1" dirty="0">
                <a:ln w="22225">
                  <a:solidFill>
                    <a:schemeClr val="tx1"/>
                  </a:solidFill>
                </a:ln>
                <a:solidFill>
                  <a:srgbClr val="FF0000"/>
                </a:solidFill>
                <a:latin typeface="+mn-lt"/>
              </a:rPr>
              <a:t>Gen. 22:3</a:t>
            </a:r>
            <a:r>
              <a:rPr lang="en-AU" sz="3200" b="1" dirty="0"/>
              <a:t>.</a:t>
            </a:r>
          </a:p>
          <a:p>
            <a:pPr marL="1257300" lvl="1" indent="-544513">
              <a:spcBef>
                <a:spcPct val="25000"/>
              </a:spcBef>
              <a:buClr>
                <a:srgbClr val="FFFF00"/>
              </a:buClr>
              <a:buFont typeface="Wingdings" pitchFamily="2" charset="2"/>
              <a:buChar char="Ø"/>
            </a:pPr>
            <a:endParaRPr lang="en-AU" sz="3200" b="1" dirty="0"/>
          </a:p>
        </p:txBody>
      </p:sp>
      <p:sp>
        <p:nvSpPr>
          <p:cNvPr id="5"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0" y="188190"/>
            <a:ext cx="9144000" cy="765175"/>
          </a:xfrm>
        </p:spPr>
        <p:txBody>
          <a:bodyPr/>
          <a:lstStyle/>
          <a:p>
            <a:pPr>
              <a:lnSpc>
                <a:spcPct val="100000"/>
              </a:lnSpc>
            </a:pPr>
            <a:r>
              <a:rPr lang="en-AU" sz="4400" dirty="0"/>
              <a:t>The Abrahamic Covenant</a:t>
            </a:r>
            <a:endParaRPr lang="en-AU" sz="4400" dirty="0">
              <a:solidFill>
                <a:srgbClr val="FF0000"/>
              </a:solidFill>
            </a:endParaRPr>
          </a:p>
        </p:txBody>
      </p:sp>
      <p:sp>
        <p:nvSpPr>
          <p:cNvPr id="35843" name="Text Box 3"/>
          <p:cNvSpPr txBox="1">
            <a:spLocks noChangeArrowheads="1"/>
          </p:cNvSpPr>
          <p:nvPr/>
        </p:nvSpPr>
        <p:spPr bwMode="auto">
          <a:xfrm>
            <a:off x="7786" y="980728"/>
            <a:ext cx="8901282" cy="4985980"/>
          </a:xfrm>
          <a:prstGeom prst="rect">
            <a:avLst/>
          </a:prstGeom>
          <a:noFill/>
          <a:ln w="9525">
            <a:noFill/>
            <a:miter lim="800000"/>
            <a:headEnd/>
            <a:tailEnd/>
          </a:ln>
          <a:effectLst/>
        </p:spPr>
        <p:txBody>
          <a:bodyPr wrap="square">
            <a:spAutoFit/>
          </a:bodyPr>
          <a:lstStyle/>
          <a:p>
            <a:pPr marL="812800" lvl="1" indent="-544513">
              <a:spcBef>
                <a:spcPts val="0"/>
              </a:spcBef>
              <a:spcAft>
                <a:spcPts val="1200"/>
              </a:spcAft>
              <a:buClr>
                <a:srgbClr val="FFFF00"/>
              </a:buClr>
              <a:buFont typeface="Wingdings" pitchFamily="2" charset="2"/>
              <a:buChar char="Ø"/>
            </a:pPr>
            <a:r>
              <a:rPr lang="en-AU" sz="3200" b="1" dirty="0"/>
              <a:t>Abraham does </a:t>
            </a:r>
            <a:r>
              <a:rPr lang="en-AU" sz="3200" b="1" dirty="0">
                <a:solidFill>
                  <a:srgbClr val="00FF00"/>
                </a:solidFill>
              </a:rPr>
              <a:t>7 things</a:t>
            </a:r>
            <a:r>
              <a:rPr lang="en-AU" sz="3200" b="1" dirty="0"/>
              <a:t> at foot of </a:t>
            </a:r>
            <a:r>
              <a:rPr lang="en-AU" sz="3200" b="1" dirty="0" err="1"/>
              <a:t>Moriah</a:t>
            </a:r>
            <a:r>
              <a:rPr lang="en-AU" sz="3200" b="1" dirty="0"/>
              <a:t> to ready Isaac for sacrifice – </a:t>
            </a:r>
            <a:r>
              <a:rPr lang="en-AU" sz="3200" b="1" dirty="0">
                <a:ln w="22225">
                  <a:solidFill>
                    <a:schemeClr val="tx1"/>
                  </a:solidFill>
                </a:ln>
                <a:solidFill>
                  <a:srgbClr val="FF0000"/>
                </a:solidFill>
                <a:latin typeface="+mn-lt"/>
              </a:rPr>
              <a:t>Gen. 22:5-6</a:t>
            </a:r>
            <a:r>
              <a:rPr lang="en-AU" sz="3200" b="1" dirty="0"/>
              <a:t>.</a:t>
            </a:r>
          </a:p>
          <a:p>
            <a:pPr marL="812800" lvl="1" indent="-544513">
              <a:spcBef>
                <a:spcPts val="0"/>
              </a:spcBef>
              <a:spcAft>
                <a:spcPts val="1200"/>
              </a:spcAft>
              <a:buClr>
                <a:srgbClr val="FFFF00"/>
              </a:buClr>
              <a:buFont typeface="Wingdings" pitchFamily="2" charset="2"/>
              <a:buChar char="Ø"/>
            </a:pPr>
            <a:r>
              <a:rPr lang="en-AU" sz="3200" b="1" dirty="0"/>
              <a:t>Abraham does </a:t>
            </a:r>
            <a:r>
              <a:rPr lang="en-AU" sz="3200" b="1" dirty="0">
                <a:solidFill>
                  <a:srgbClr val="00FF00"/>
                </a:solidFill>
              </a:rPr>
              <a:t>7 things</a:t>
            </a:r>
            <a:r>
              <a:rPr lang="en-AU" sz="3200" b="1" dirty="0"/>
              <a:t> on </a:t>
            </a:r>
            <a:r>
              <a:rPr lang="en-AU" sz="3200" b="1" dirty="0" err="1"/>
              <a:t>Moriah</a:t>
            </a:r>
            <a:r>
              <a:rPr lang="en-AU" sz="3200" b="1" dirty="0"/>
              <a:t> to offer Isaac – </a:t>
            </a:r>
            <a:r>
              <a:rPr lang="en-AU" sz="3200" b="1" dirty="0">
                <a:ln w="22225">
                  <a:solidFill>
                    <a:schemeClr val="tx1"/>
                  </a:solidFill>
                </a:ln>
                <a:solidFill>
                  <a:srgbClr val="FF0000"/>
                </a:solidFill>
                <a:latin typeface="+mn-lt"/>
              </a:rPr>
              <a:t>Gen. 22:9-10</a:t>
            </a:r>
            <a:r>
              <a:rPr lang="en-AU" sz="3200" b="1" dirty="0"/>
              <a:t>.</a:t>
            </a:r>
          </a:p>
          <a:p>
            <a:pPr marL="812800" lvl="1" indent="-544513">
              <a:spcBef>
                <a:spcPts val="0"/>
              </a:spcBef>
              <a:spcAft>
                <a:spcPts val="1200"/>
              </a:spcAft>
              <a:buClr>
                <a:srgbClr val="FFFF00"/>
              </a:buClr>
              <a:buFont typeface="Wingdings" pitchFamily="2" charset="2"/>
              <a:buChar char="Ø"/>
            </a:pPr>
            <a:r>
              <a:rPr lang="en-AU" sz="3200" b="1" dirty="0"/>
              <a:t>Abraham does </a:t>
            </a:r>
            <a:r>
              <a:rPr lang="en-AU" sz="3200" b="1" dirty="0">
                <a:solidFill>
                  <a:srgbClr val="00FF00"/>
                </a:solidFill>
              </a:rPr>
              <a:t>7 things</a:t>
            </a:r>
            <a:r>
              <a:rPr lang="en-AU" sz="3200" b="1" dirty="0"/>
              <a:t> to offer the ram in sacrifice and rename </a:t>
            </a:r>
            <a:r>
              <a:rPr lang="en-AU" sz="3200" b="1" dirty="0" err="1"/>
              <a:t>Moriah</a:t>
            </a:r>
            <a:r>
              <a:rPr lang="en-AU" sz="3200" b="1" dirty="0"/>
              <a:t> – </a:t>
            </a:r>
            <a:r>
              <a:rPr lang="en-AU" sz="3200" b="1" dirty="0">
                <a:ln w="22225">
                  <a:solidFill>
                    <a:schemeClr val="tx1"/>
                  </a:solidFill>
                </a:ln>
                <a:solidFill>
                  <a:srgbClr val="FF0000"/>
                </a:solidFill>
                <a:latin typeface="+mn-lt"/>
              </a:rPr>
              <a:t>Gen. 22:13-14</a:t>
            </a:r>
            <a:r>
              <a:rPr lang="en-AU" sz="3200" b="1" dirty="0"/>
              <a:t>.</a:t>
            </a:r>
          </a:p>
          <a:p>
            <a:pPr marL="812800" lvl="1" indent="-544513">
              <a:spcBef>
                <a:spcPts val="0"/>
              </a:spcBef>
              <a:spcAft>
                <a:spcPts val="1200"/>
              </a:spcAft>
              <a:buClr>
                <a:srgbClr val="FFFF00"/>
              </a:buClr>
              <a:buFont typeface="Wingdings" pitchFamily="2" charset="2"/>
              <a:buChar char="Ø"/>
            </a:pPr>
            <a:r>
              <a:rPr lang="en-AU" sz="3200" b="1" dirty="0"/>
              <a:t>Yahweh “</a:t>
            </a:r>
            <a:r>
              <a:rPr lang="en-AU" sz="3200" b="1" dirty="0">
                <a:solidFill>
                  <a:srgbClr val="00FF00"/>
                </a:solidFill>
              </a:rPr>
              <a:t>sevens himself</a:t>
            </a:r>
            <a:r>
              <a:rPr lang="en-AU" sz="3200" b="1" dirty="0"/>
              <a:t>” (</a:t>
            </a:r>
            <a:r>
              <a:rPr lang="en-AU" sz="3200" b="1" i="1" dirty="0" err="1"/>
              <a:t>shaba</a:t>
            </a:r>
            <a:r>
              <a:rPr lang="en-AU" sz="3200" b="1" dirty="0"/>
              <a:t>) and delivers the 7</a:t>
            </a:r>
            <a:r>
              <a:rPr lang="en-AU" sz="3200" b="1" baseline="30000" dirty="0"/>
              <a:t>th</a:t>
            </a:r>
            <a:r>
              <a:rPr lang="en-AU" sz="3200" b="1" dirty="0"/>
              <a:t> promise – </a:t>
            </a:r>
            <a:r>
              <a:rPr lang="en-AU" sz="3200" b="1" dirty="0">
                <a:ln w="22225">
                  <a:solidFill>
                    <a:schemeClr val="tx1"/>
                  </a:solidFill>
                </a:ln>
                <a:solidFill>
                  <a:srgbClr val="FF0000"/>
                </a:solidFill>
                <a:latin typeface="+mn-lt"/>
              </a:rPr>
              <a:t>Gen. 22:16-18</a:t>
            </a:r>
            <a:r>
              <a:rPr lang="en-AU" sz="3200" b="1" dirty="0"/>
              <a:t>.</a:t>
            </a:r>
          </a:p>
        </p:txBody>
      </p:sp>
      <p:sp>
        <p:nvSpPr>
          <p:cNvPr id="5" name="Rectangle 5"/>
          <p:cNvSpPr>
            <a:spLocks noGrp="1" noChangeArrowheads="1"/>
          </p:cNvSpPr>
          <p:nvPr>
            <p:ph type="ftr" sz="quarter" idx="4294967295"/>
          </p:nvPr>
        </p:nvSpPr>
        <p:spPr>
          <a:xfrm>
            <a:off x="1" y="6425626"/>
            <a:ext cx="4355975" cy="404664"/>
          </a:xfrm>
          <a:prstGeom prst="rect">
            <a:avLst/>
          </a:prstGeom>
          <a:noFill/>
        </p:spPr>
        <p:txBody>
          <a:bodyPr/>
          <a:lstStyle/>
          <a:p>
            <a:r>
              <a:rPr lang="en-AU" sz="2800" b="1" dirty="0">
                <a:solidFill>
                  <a:srgbClr val="FFC000"/>
                </a:solidFill>
                <a:latin typeface="Monotype Corsiva" pitchFamily="66" charset="0"/>
              </a:rPr>
              <a:t>Blessed with faithful Abraham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0" y="104410"/>
            <a:ext cx="9144000" cy="863600"/>
          </a:xfrm>
        </p:spPr>
        <p:txBody>
          <a:bodyPr/>
          <a:lstStyle/>
          <a:p>
            <a:r>
              <a:rPr lang="en-US" sz="4400" dirty="0" smtClean="0"/>
              <a:t>“</a:t>
            </a:r>
            <a:r>
              <a:rPr lang="en-US" sz="4400" dirty="0"/>
              <a:t>Only One”</a:t>
            </a:r>
            <a:endParaRPr lang="en-AU" sz="4400" dirty="0"/>
          </a:p>
        </p:txBody>
      </p:sp>
      <p:sp>
        <p:nvSpPr>
          <p:cNvPr id="18435" name="Rectangle 3"/>
          <p:cNvSpPr>
            <a:spLocks noGrp="1" noChangeArrowheads="1"/>
          </p:cNvSpPr>
          <p:nvPr>
            <p:ph type="subTitle" idx="1"/>
          </p:nvPr>
        </p:nvSpPr>
        <p:spPr>
          <a:xfrm>
            <a:off x="323850" y="836613"/>
            <a:ext cx="8569325" cy="4248571"/>
          </a:xfrm>
        </p:spPr>
        <p:txBody>
          <a:bodyPr/>
          <a:lstStyle/>
          <a:p>
            <a:pPr algn="l"/>
            <a:r>
              <a:rPr lang="en-AU" i="1" dirty="0" err="1">
                <a:solidFill>
                  <a:srgbClr val="00FF00"/>
                </a:solidFill>
              </a:rPr>
              <a:t>yachiyd</a:t>
            </a:r>
            <a:r>
              <a:rPr lang="en-AU" i="1" dirty="0"/>
              <a:t> </a:t>
            </a:r>
            <a:r>
              <a:rPr lang="en-AU" dirty="0"/>
              <a:t>- united; sole - </a:t>
            </a:r>
            <a:r>
              <a:rPr lang="en-AU" dirty="0">
                <a:ln w="22225">
                  <a:solidFill>
                    <a:schemeClr val="bg1"/>
                  </a:solidFill>
                </a:ln>
                <a:solidFill>
                  <a:srgbClr val="FF0000"/>
                </a:solidFill>
              </a:rPr>
              <a:t>Gen. 22:2,12,16</a:t>
            </a:r>
            <a:r>
              <a:rPr lang="en-AU" dirty="0"/>
              <a:t>.  </a:t>
            </a:r>
            <a:r>
              <a:rPr lang="en-AU" sz="3000" dirty="0"/>
              <a:t>There are 12 occurrences in the O.T.</a:t>
            </a:r>
            <a:r>
              <a:rPr lang="en-AU" dirty="0"/>
              <a:t>  </a:t>
            </a:r>
          </a:p>
          <a:p>
            <a:pPr algn="l"/>
            <a:r>
              <a:rPr lang="en-AU" dirty="0"/>
              <a:t>Used of an </a:t>
            </a:r>
            <a:r>
              <a:rPr lang="en-AU" dirty="0">
                <a:solidFill>
                  <a:srgbClr val="FFFF00"/>
                </a:solidFill>
              </a:rPr>
              <a:t>only</a:t>
            </a:r>
            <a:r>
              <a:rPr lang="en-AU" dirty="0"/>
              <a:t> and therefore </a:t>
            </a:r>
            <a:r>
              <a:rPr lang="en-AU" dirty="0">
                <a:solidFill>
                  <a:srgbClr val="FFFF00"/>
                </a:solidFill>
              </a:rPr>
              <a:t>beloved child</a:t>
            </a:r>
            <a:r>
              <a:rPr lang="en-AU" dirty="0"/>
              <a:t> - </a:t>
            </a:r>
            <a:r>
              <a:rPr lang="en-AU" dirty="0">
                <a:ln w="22225">
                  <a:solidFill>
                    <a:schemeClr val="bg1"/>
                  </a:solidFill>
                </a:ln>
                <a:solidFill>
                  <a:srgbClr val="FF0000"/>
                </a:solidFill>
              </a:rPr>
              <a:t>Jud. 11:34; Prov. 4:3; Jer. 6:26; Amos 8:10; </a:t>
            </a:r>
            <a:r>
              <a:rPr lang="en-AU" b="0" dirty="0">
                <a:ln w="25400">
                  <a:solidFill>
                    <a:schemeClr val="bg1"/>
                  </a:solidFill>
                </a:ln>
                <a:solidFill>
                  <a:srgbClr val="FF0000"/>
                </a:solidFill>
                <a:latin typeface="Arial Black" pitchFamily="34" charset="0"/>
              </a:rPr>
              <a:t>Zech. 12:10</a:t>
            </a:r>
            <a:r>
              <a:rPr lang="en-AU" dirty="0">
                <a:ln>
                  <a:solidFill>
                    <a:schemeClr val="bg1"/>
                  </a:solidFill>
                </a:ln>
              </a:rPr>
              <a:t>; of life </a:t>
            </a:r>
            <a:r>
              <a:rPr lang="en-AU" dirty="0">
                <a:ln w="22225">
                  <a:solidFill>
                    <a:schemeClr val="bg1"/>
                  </a:solidFill>
                </a:ln>
                <a:solidFill>
                  <a:srgbClr val="FF0000"/>
                </a:solidFill>
              </a:rPr>
              <a:t>Ps. 22:20; 35:17</a:t>
            </a:r>
            <a:r>
              <a:rPr lang="en-AU" dirty="0"/>
              <a:t>; of the solitary </a:t>
            </a:r>
            <a:r>
              <a:rPr lang="en-AU" dirty="0">
                <a:ln w="22225">
                  <a:solidFill>
                    <a:schemeClr val="bg1"/>
                  </a:solidFill>
                </a:ln>
                <a:solidFill>
                  <a:srgbClr val="FF0000"/>
                </a:solidFill>
              </a:rPr>
              <a:t>Ps. 25:16; 68:7</a:t>
            </a:r>
            <a:r>
              <a:rPr lang="en-AU" dirty="0"/>
              <a:t>.</a:t>
            </a:r>
            <a:endParaRPr lang="en-AU" altLang="zh-CN" dirty="0">
              <a:ea typeface="SimSun" pitchFamily="2" charset="-122"/>
            </a:endParaRPr>
          </a:p>
          <a:p>
            <a:pPr algn="l"/>
            <a:r>
              <a:rPr lang="en-AU" altLang="zh-CN" i="1" dirty="0" err="1">
                <a:solidFill>
                  <a:srgbClr val="00FF00"/>
                </a:solidFill>
                <a:ea typeface="SimSun" pitchFamily="2" charset="-122"/>
              </a:rPr>
              <a:t>yachad</a:t>
            </a:r>
            <a:r>
              <a:rPr lang="en-AU" altLang="zh-CN" dirty="0">
                <a:ea typeface="SimSun" pitchFamily="2" charset="-122"/>
              </a:rPr>
              <a:t> - unitedly; as one.  Same root as </a:t>
            </a:r>
            <a:r>
              <a:rPr lang="en-AU" altLang="zh-CN" i="1" dirty="0" err="1">
                <a:ea typeface="SimSun" pitchFamily="2" charset="-122"/>
              </a:rPr>
              <a:t>yachiyd</a:t>
            </a:r>
            <a:r>
              <a:rPr lang="en-AU" altLang="zh-CN" i="1" dirty="0">
                <a:ea typeface="SimSun" pitchFamily="2" charset="-122"/>
              </a:rPr>
              <a:t> -</a:t>
            </a:r>
            <a:r>
              <a:rPr lang="en-AU" altLang="zh-CN" dirty="0">
                <a:ea typeface="SimSun" pitchFamily="2" charset="-122"/>
              </a:rPr>
              <a:t> 3 </a:t>
            </a:r>
            <a:r>
              <a:rPr lang="en-AU" altLang="zh-CN" dirty="0" err="1">
                <a:ea typeface="SimSun" pitchFamily="2" charset="-122"/>
              </a:rPr>
              <a:t>occs</a:t>
            </a:r>
            <a:r>
              <a:rPr lang="en-AU" altLang="zh-CN" dirty="0">
                <a:ea typeface="SimSun" pitchFamily="2" charset="-122"/>
              </a:rPr>
              <a:t>. </a:t>
            </a:r>
            <a:r>
              <a:rPr lang="en-AU" altLang="zh-CN" dirty="0">
                <a:ln w="22225">
                  <a:solidFill>
                    <a:schemeClr val="bg1"/>
                  </a:solidFill>
                </a:ln>
                <a:solidFill>
                  <a:srgbClr val="FF0000"/>
                </a:solidFill>
              </a:rPr>
              <a:t>Gen. 22:6,8,19</a:t>
            </a:r>
            <a:r>
              <a:rPr lang="en-AU" altLang="zh-CN" dirty="0">
                <a:ea typeface="SimSun" pitchFamily="2" charset="-122"/>
              </a:rPr>
              <a:t>.</a:t>
            </a:r>
          </a:p>
          <a:p>
            <a:pPr algn="l">
              <a:spcBef>
                <a:spcPct val="50000"/>
              </a:spcBef>
            </a:pPr>
            <a:r>
              <a:rPr lang="en-AU" altLang="zh-CN" sz="2800" dirty="0">
                <a:ea typeface="SimSun" pitchFamily="2" charset="-122"/>
              </a:rPr>
              <a:t>Note </a:t>
            </a:r>
            <a:r>
              <a:rPr lang="en-AU" altLang="zh-CN" sz="2800" dirty="0" smtClean="0">
                <a:ea typeface="SimSun" pitchFamily="2" charset="-122"/>
              </a:rPr>
              <a:t>Strong’s </a:t>
            </a:r>
            <a:r>
              <a:rPr lang="en-AU" altLang="zh-CN" sz="2800" dirty="0">
                <a:ea typeface="SimSun" pitchFamily="2" charset="-122"/>
              </a:rPr>
              <a:t>says </a:t>
            </a:r>
            <a:r>
              <a:rPr lang="en-AU" altLang="zh-CN" sz="2800" dirty="0" smtClean="0">
                <a:ea typeface="SimSun" pitchFamily="2" charset="-122"/>
              </a:rPr>
              <a:t>“only” </a:t>
            </a:r>
            <a:r>
              <a:rPr lang="en-AU" altLang="zh-CN" sz="2800" dirty="0">
                <a:ln w="22225">
                  <a:solidFill>
                    <a:schemeClr val="bg1"/>
                  </a:solidFill>
                </a:ln>
                <a:solidFill>
                  <a:srgbClr val="FF0000"/>
                </a:solidFill>
              </a:rPr>
              <a:t>v.12</a:t>
            </a:r>
            <a:r>
              <a:rPr lang="en-AU" altLang="zh-CN" sz="2800" dirty="0">
                <a:ea typeface="SimSun" pitchFamily="2" charset="-122"/>
              </a:rPr>
              <a:t> is </a:t>
            </a:r>
            <a:r>
              <a:rPr lang="en-AU" altLang="zh-CN" sz="2800" i="1" dirty="0" err="1">
                <a:ea typeface="SimSun" pitchFamily="2" charset="-122"/>
              </a:rPr>
              <a:t>yachad</a:t>
            </a:r>
            <a:r>
              <a:rPr lang="en-AU" altLang="zh-CN" sz="2800" dirty="0">
                <a:ea typeface="SimSun" pitchFamily="2" charset="-122"/>
              </a:rPr>
              <a:t> - this is incorrect - it is </a:t>
            </a:r>
            <a:r>
              <a:rPr lang="en-AU" altLang="zh-CN" sz="2800" i="1" dirty="0" err="1">
                <a:ea typeface="SimSun" pitchFamily="2" charset="-122"/>
              </a:rPr>
              <a:t>yachiyd</a:t>
            </a:r>
            <a:r>
              <a:rPr lang="en-AU" altLang="zh-CN" sz="2800" dirty="0">
                <a:ea typeface="SimSun" pitchFamily="2" charset="-122"/>
              </a:rPr>
              <a:t>.</a:t>
            </a:r>
            <a:r>
              <a:rPr lang="en-AU" altLang="zh-CN" dirty="0">
                <a:ea typeface="SimSun" pitchFamily="2" charset="-122"/>
              </a:rPr>
              <a:t> </a:t>
            </a:r>
            <a:r>
              <a:rPr lang="en-AU" altLang="zh-CN" sz="2800" dirty="0">
                <a:ln>
                  <a:solidFill>
                    <a:schemeClr val="bg1"/>
                  </a:solidFill>
                </a:ln>
                <a:solidFill>
                  <a:srgbClr val="00FFFF"/>
                </a:solidFill>
                <a:ea typeface="SimSun" pitchFamily="2" charset="-122"/>
              </a:rPr>
              <a:t>Corrected </a:t>
            </a:r>
            <a:r>
              <a:rPr lang="en-AU" altLang="zh-CN" sz="2800" dirty="0" smtClean="0">
                <a:ln>
                  <a:solidFill>
                    <a:schemeClr val="bg1"/>
                  </a:solidFill>
                </a:ln>
                <a:solidFill>
                  <a:srgbClr val="00FFFF"/>
                </a:solidFill>
                <a:ea typeface="SimSun" pitchFamily="2" charset="-122"/>
              </a:rPr>
              <a:t>by e-Sword</a:t>
            </a:r>
            <a:r>
              <a:rPr lang="en-AU" altLang="zh-CN" sz="2800" dirty="0">
                <a:ln>
                  <a:solidFill>
                    <a:schemeClr val="bg1"/>
                  </a:solidFill>
                </a:ln>
                <a:solidFill>
                  <a:srgbClr val="00FFFF"/>
                </a:solidFill>
                <a:ea typeface="SimSun" pitchFamily="2" charset="-122"/>
              </a:rPr>
              <a:t>.</a:t>
            </a:r>
            <a:endParaRPr lang="en-AU" sz="2800" dirty="0">
              <a:ln>
                <a:solidFill>
                  <a:schemeClr val="bg1"/>
                </a:solidFill>
              </a:ln>
              <a:solidFill>
                <a:srgbClr val="00FFFF"/>
              </a:solidFill>
            </a:endParaRPr>
          </a:p>
        </p:txBody>
      </p:sp>
      <p:sp>
        <p:nvSpPr>
          <p:cNvPr id="18436" name="Rectangle 4"/>
          <p:cNvSpPr>
            <a:spLocks noChangeArrowheads="1"/>
          </p:cNvSpPr>
          <p:nvPr/>
        </p:nvSpPr>
        <p:spPr bwMode="auto">
          <a:xfrm>
            <a:off x="323850" y="5159975"/>
            <a:ext cx="8496622" cy="1008062"/>
          </a:xfrm>
          <a:prstGeom prst="rect">
            <a:avLst/>
          </a:prstGeom>
          <a:noFill/>
          <a:ln w="28575">
            <a:solidFill>
              <a:srgbClr val="FFFF00"/>
            </a:solidFill>
            <a:miter lim="800000"/>
            <a:headEnd/>
            <a:tailEnd/>
          </a:ln>
          <a:effectLst/>
        </p:spPr>
        <p:txBody>
          <a:bodyPr wrap="none" tIns="72000" anchor="ctr" anchorCtr="0"/>
          <a:lstStyle/>
          <a:p>
            <a:endParaRPr lang="en-US">
              <a:solidFill>
                <a:srgbClr val="000000"/>
              </a:solidFill>
            </a:endParaRPr>
          </a:p>
        </p:txBody>
      </p:sp>
      <p:sp>
        <p:nvSpPr>
          <p:cNvPr id="6" name="Arc 2"/>
          <p:cNvSpPr>
            <a:spLocks/>
          </p:cNvSpPr>
          <p:nvPr/>
        </p:nvSpPr>
        <p:spPr bwMode="auto">
          <a:xfrm>
            <a:off x="0" y="6237312"/>
            <a:ext cx="5148064"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rgbClr val="000000"/>
              </a:gs>
              <a:gs pos="100000">
                <a:srgbClr val="0033CC"/>
              </a:gs>
            </a:gsLst>
            <a:lin ang="5400000" scaled="1"/>
          </a:gradFill>
          <a:ln w="9525">
            <a:noFill/>
            <a:round/>
            <a:headEnd type="none" w="sm" len="sm"/>
            <a:tailEnd type="none" w="sm" len="sm"/>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sz="2400" b="0" i="0" u="none" strike="noStrike" kern="0" cap="none" spc="0" normalizeH="0" baseline="0" noProof="0">
              <a:ln>
                <a:noFill/>
              </a:ln>
              <a:solidFill>
                <a:sysClr val="windowText" lastClr="171717"/>
              </a:solidFill>
              <a:effectLst/>
              <a:uLnTx/>
              <a:uFillTx/>
              <a:latin typeface="Times New Roman" pitchFamily="18" charset="0"/>
            </a:endParaRPr>
          </a:p>
        </p:txBody>
      </p:sp>
      <p:sp>
        <p:nvSpPr>
          <p:cNvPr id="8" name="Rectangle 5"/>
          <p:cNvSpPr txBox="1">
            <a:spLocks noChangeArrowheads="1"/>
          </p:cNvSpPr>
          <p:nvPr/>
        </p:nvSpPr>
        <p:spPr bwMode="auto">
          <a:xfrm>
            <a:off x="0" y="6425626"/>
            <a:ext cx="4695825" cy="404664"/>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sz="2800" b="1" i="0" u="none" strike="noStrike" kern="1200" cap="none" spc="0" normalizeH="0" baseline="0" noProof="0" smtClean="0">
                <a:ln>
                  <a:noFill/>
                </a:ln>
                <a:solidFill>
                  <a:srgbClr val="FF9900"/>
                </a:solidFill>
                <a:effectLst/>
                <a:uLnTx/>
                <a:uFillTx/>
                <a:latin typeface="Monotype Corsiva" pitchFamily="66" charset="0"/>
                <a:ea typeface="+mn-ea"/>
                <a:cs typeface="+mn-cs"/>
              </a:rPr>
              <a:t>Blessed with faithful Abraham</a:t>
            </a:r>
            <a:endParaRPr kumimoji="0" lang="en-AU" sz="2800" b="1" i="0" u="none" strike="noStrike" kern="1200" cap="none" spc="0" normalizeH="0" baseline="0" noProof="0" dirty="0">
              <a:ln>
                <a:noFill/>
              </a:ln>
              <a:solidFill>
                <a:srgbClr val="FF9900"/>
              </a:solidFill>
              <a:effectLst/>
              <a:uLnTx/>
              <a:uFillTx/>
              <a:latin typeface="Monotype Corsiva" pitchFamily="66"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p:bldP spid="184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err="1" smtClean="0"/>
              <a:t>Moriah</a:t>
            </a:r>
            <a:r>
              <a:rPr lang="en-AU" sz="4400" dirty="0" smtClean="0"/>
              <a:t> – </a:t>
            </a:r>
            <a:r>
              <a:rPr lang="en-AU" sz="4400" dirty="0" smtClean="0">
                <a:ln w="28575">
                  <a:solidFill>
                    <a:schemeClr val="tx1"/>
                  </a:solidFill>
                </a:ln>
                <a:solidFill>
                  <a:srgbClr val="FF0000"/>
                </a:solidFill>
                <a:effectLst/>
              </a:rPr>
              <a:t>Gen. 22:2</a:t>
            </a:r>
          </a:p>
        </p:txBody>
      </p:sp>
      <p:sp>
        <p:nvSpPr>
          <p:cNvPr id="78851" name="Rectangle 3"/>
          <p:cNvSpPr>
            <a:spLocks noGrp="1" noChangeArrowheads="1"/>
          </p:cNvSpPr>
          <p:nvPr>
            <p:ph type="subTitle" idx="1"/>
          </p:nvPr>
        </p:nvSpPr>
        <p:spPr>
          <a:xfrm>
            <a:off x="179512" y="880340"/>
            <a:ext cx="8713788" cy="5400675"/>
          </a:xfrm>
        </p:spPr>
        <p:txBody>
          <a:bodyPr/>
          <a:lstStyle/>
          <a:p>
            <a:pPr marL="533400" indent="-533400" eaLnBrk="1" hangingPunct="1">
              <a:lnSpc>
                <a:spcPct val="95000"/>
              </a:lnSpc>
            </a:pPr>
            <a:r>
              <a:rPr lang="en-AU" dirty="0" smtClean="0"/>
              <a:t>The name consists of two Hebrew words – </a:t>
            </a:r>
            <a:r>
              <a:rPr lang="en-AU" i="1" dirty="0" err="1" smtClean="0">
                <a:solidFill>
                  <a:srgbClr val="00FF00"/>
                </a:solidFill>
              </a:rPr>
              <a:t>ra’ah</a:t>
            </a:r>
            <a:r>
              <a:rPr lang="en-AU" dirty="0" smtClean="0">
                <a:solidFill>
                  <a:srgbClr val="00FF00"/>
                </a:solidFill>
              </a:rPr>
              <a:t> – to see</a:t>
            </a:r>
            <a:r>
              <a:rPr lang="en-AU" dirty="0" smtClean="0"/>
              <a:t>; and </a:t>
            </a:r>
            <a:r>
              <a:rPr lang="en-AU" i="1" dirty="0" smtClean="0">
                <a:solidFill>
                  <a:srgbClr val="FFFF00"/>
                </a:solidFill>
              </a:rPr>
              <a:t>Yah</a:t>
            </a:r>
            <a:r>
              <a:rPr lang="en-AU" dirty="0" smtClean="0"/>
              <a:t> – the Divine name. Hence, means “Seen of Yah”.</a:t>
            </a:r>
          </a:p>
          <a:p>
            <a:pPr marL="533400" indent="-533400" eaLnBrk="1" hangingPunct="1">
              <a:lnSpc>
                <a:spcPct val="95000"/>
              </a:lnSpc>
            </a:pPr>
            <a:r>
              <a:rPr lang="en-AU" dirty="0" smtClean="0"/>
              <a:t>The drama lies in Abraham and Isaac being seen by Yahweh foreshadowing His own sacrificial mission with Christ in the very place where it would be done.</a:t>
            </a:r>
          </a:p>
          <a:p>
            <a:pPr marL="533400" indent="-533400" eaLnBrk="1" hangingPunct="1">
              <a:lnSpc>
                <a:spcPct val="95000"/>
              </a:lnSpc>
            </a:pPr>
            <a:r>
              <a:rPr lang="en-AU" dirty="0" smtClean="0"/>
              <a:t>When the ram is finally offered, Abraham renames the place </a:t>
            </a:r>
            <a:r>
              <a:rPr lang="en-AU" dirty="0" smtClean="0">
                <a:solidFill>
                  <a:srgbClr val="FFFF00"/>
                </a:solidFill>
              </a:rPr>
              <a:t>Yahweh-</a:t>
            </a:r>
            <a:r>
              <a:rPr lang="en-AU" dirty="0" err="1" smtClean="0">
                <a:solidFill>
                  <a:srgbClr val="FFFF00"/>
                </a:solidFill>
              </a:rPr>
              <a:t>Jireh</a:t>
            </a:r>
            <a:r>
              <a:rPr lang="en-AU" dirty="0" smtClean="0"/>
              <a:t> – the same two Hebrew words reversed – Lit. - </a:t>
            </a:r>
            <a:r>
              <a:rPr lang="en-AU" dirty="0" smtClean="0">
                <a:solidFill>
                  <a:srgbClr val="FFFF00"/>
                </a:solidFill>
              </a:rPr>
              <a:t>“He who will be seen” </a:t>
            </a:r>
            <a:r>
              <a:rPr lang="en-AU" dirty="0" smtClean="0"/>
              <a:t>– </a:t>
            </a:r>
            <a:r>
              <a:rPr lang="en-AU" dirty="0" smtClean="0">
                <a:ln w="22225">
                  <a:solidFill>
                    <a:schemeClr val="tx1"/>
                  </a:solidFill>
                </a:ln>
                <a:solidFill>
                  <a:srgbClr val="FF0000"/>
                </a:solidFill>
              </a:rPr>
              <a:t>V.14</a:t>
            </a:r>
            <a:r>
              <a:rPr lang="en-AU" dirty="0" smtClean="0"/>
              <a:t>.</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Isaac ‘dead’ for 3 days</a:t>
            </a:r>
            <a:endParaRPr lang="en-AU" sz="4400" dirty="0" smtClean="0">
              <a:solidFill>
                <a:srgbClr val="FF0000"/>
              </a:solidFill>
            </a:endParaRPr>
          </a:p>
        </p:txBody>
      </p:sp>
      <p:sp>
        <p:nvSpPr>
          <p:cNvPr id="78851" name="Rectangle 3"/>
          <p:cNvSpPr>
            <a:spLocks noGrp="1" noChangeArrowheads="1"/>
          </p:cNvSpPr>
          <p:nvPr>
            <p:ph type="subTitle" idx="1"/>
          </p:nvPr>
        </p:nvSpPr>
        <p:spPr>
          <a:xfrm>
            <a:off x="209260" y="852630"/>
            <a:ext cx="8713788" cy="5545286"/>
          </a:xfrm>
        </p:spPr>
        <p:txBody>
          <a:bodyPr/>
          <a:lstStyle/>
          <a:p>
            <a:pPr marL="533400" indent="-533400" eaLnBrk="1" hangingPunct="1">
              <a:lnSpc>
                <a:spcPct val="95000"/>
              </a:lnSpc>
            </a:pPr>
            <a:r>
              <a:rPr lang="en-AU" dirty="0" smtClean="0">
                <a:ln w="22225">
                  <a:solidFill>
                    <a:schemeClr val="tx1"/>
                  </a:solidFill>
                </a:ln>
                <a:solidFill>
                  <a:srgbClr val="FF0000"/>
                </a:solidFill>
              </a:rPr>
              <a:t>Heb. 11:17-19 </a:t>
            </a:r>
            <a:r>
              <a:rPr lang="en-AU" dirty="0" smtClean="0"/>
              <a:t>– Abraham ‘offered’ Isaac. Hence, he was ‘resurrected’.</a:t>
            </a:r>
          </a:p>
          <a:p>
            <a:pPr marL="533400" indent="-533400" eaLnBrk="1" hangingPunct="1">
              <a:lnSpc>
                <a:spcPct val="95000"/>
              </a:lnSpc>
            </a:pPr>
            <a:r>
              <a:rPr lang="en-AU" dirty="0" smtClean="0">
                <a:ln w="22225">
                  <a:solidFill>
                    <a:schemeClr val="tx1"/>
                  </a:solidFill>
                </a:ln>
                <a:solidFill>
                  <a:srgbClr val="FF0000"/>
                </a:solidFill>
              </a:rPr>
              <a:t>Gen. 22:5 </a:t>
            </a:r>
            <a:r>
              <a:rPr lang="en-AU" dirty="0" smtClean="0"/>
              <a:t>– Jew and Gentile abide with Israel – Father and son sacrifice and return.</a:t>
            </a:r>
          </a:p>
          <a:p>
            <a:pPr marL="533400" indent="-533400" eaLnBrk="1" hangingPunct="1">
              <a:lnSpc>
                <a:spcPct val="95000"/>
              </a:lnSpc>
            </a:pPr>
            <a:r>
              <a:rPr lang="en-AU" dirty="0" smtClean="0">
                <a:ln w="22225">
                  <a:solidFill>
                    <a:schemeClr val="tx1"/>
                  </a:solidFill>
                </a:ln>
                <a:solidFill>
                  <a:srgbClr val="FF0000"/>
                </a:solidFill>
              </a:rPr>
              <a:t>V.6</a:t>
            </a:r>
            <a:r>
              <a:rPr lang="en-AU" dirty="0" smtClean="0"/>
              <a:t> – </a:t>
            </a:r>
            <a:r>
              <a:rPr lang="en-AU" dirty="0" smtClean="0">
                <a:solidFill>
                  <a:srgbClr val="00FF00"/>
                </a:solidFill>
              </a:rPr>
              <a:t>“wood” </a:t>
            </a:r>
            <a:r>
              <a:rPr lang="en-AU" dirty="0" smtClean="0"/>
              <a:t>– </a:t>
            </a:r>
            <a:r>
              <a:rPr lang="en-AU" i="1" dirty="0" err="1" smtClean="0"/>
              <a:t>ets</a:t>
            </a:r>
            <a:r>
              <a:rPr lang="en-AU" dirty="0" smtClean="0"/>
              <a:t> – tree. Cross carried by the beloved son.</a:t>
            </a:r>
          </a:p>
          <a:p>
            <a:pPr marL="533400" indent="-533400" eaLnBrk="1" hangingPunct="1">
              <a:lnSpc>
                <a:spcPct val="95000"/>
              </a:lnSpc>
            </a:pPr>
            <a:r>
              <a:rPr lang="en-AU" dirty="0" smtClean="0">
                <a:solidFill>
                  <a:srgbClr val="00FF00"/>
                </a:solidFill>
              </a:rPr>
              <a:t>“fire” </a:t>
            </a:r>
            <a:r>
              <a:rPr lang="en-AU" dirty="0" smtClean="0"/>
              <a:t>and </a:t>
            </a:r>
            <a:r>
              <a:rPr lang="en-AU" dirty="0" smtClean="0">
                <a:solidFill>
                  <a:srgbClr val="00FF00"/>
                </a:solidFill>
              </a:rPr>
              <a:t>“knife” </a:t>
            </a:r>
            <a:r>
              <a:rPr lang="en-AU" dirty="0" smtClean="0"/>
              <a:t>– Father in control of the sacrifice.</a:t>
            </a:r>
          </a:p>
          <a:p>
            <a:pPr marL="533400" indent="-533400" eaLnBrk="1" hangingPunct="1">
              <a:lnSpc>
                <a:spcPct val="95000"/>
              </a:lnSpc>
            </a:pPr>
            <a:r>
              <a:rPr lang="en-AU" dirty="0" smtClean="0">
                <a:solidFill>
                  <a:srgbClr val="00FF00"/>
                </a:solidFill>
              </a:rPr>
              <a:t>“they went both of them together” </a:t>
            </a:r>
            <a:r>
              <a:rPr lang="en-AU" dirty="0" smtClean="0"/>
              <a:t>– Father and son work together.</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200" dirty="0" smtClean="0"/>
              <a:t>They went both of them together</a:t>
            </a:r>
            <a:endParaRPr lang="en-AU" sz="4200" dirty="0" smtClean="0">
              <a:solidFill>
                <a:srgbClr val="FF0000"/>
              </a:solidFill>
            </a:endParaRPr>
          </a:p>
        </p:txBody>
      </p:sp>
      <p:sp>
        <p:nvSpPr>
          <p:cNvPr id="78851" name="Rectangle 3"/>
          <p:cNvSpPr>
            <a:spLocks noGrp="1" noChangeArrowheads="1"/>
          </p:cNvSpPr>
          <p:nvPr>
            <p:ph type="subTitle" idx="1"/>
          </p:nvPr>
        </p:nvSpPr>
        <p:spPr>
          <a:xfrm>
            <a:off x="250825" y="908050"/>
            <a:ext cx="8713788" cy="5473278"/>
          </a:xfrm>
        </p:spPr>
        <p:txBody>
          <a:bodyPr/>
          <a:lstStyle/>
          <a:p>
            <a:pPr marL="533400" indent="-533400" eaLnBrk="1" hangingPunct="1">
              <a:lnSpc>
                <a:spcPct val="95000"/>
              </a:lnSpc>
            </a:pPr>
            <a:r>
              <a:rPr lang="en-AU" dirty="0" smtClean="0">
                <a:ln w="22225">
                  <a:solidFill>
                    <a:schemeClr val="tx1"/>
                  </a:solidFill>
                </a:ln>
                <a:solidFill>
                  <a:srgbClr val="FF0000"/>
                </a:solidFill>
              </a:rPr>
              <a:t>Gen. 22:7 </a:t>
            </a:r>
            <a:r>
              <a:rPr lang="en-AU" dirty="0" smtClean="0"/>
              <a:t>– </a:t>
            </a:r>
            <a:r>
              <a:rPr lang="en-AU" dirty="0" smtClean="0">
                <a:solidFill>
                  <a:srgbClr val="00FF00"/>
                </a:solidFill>
              </a:rPr>
              <a:t>“My father” </a:t>
            </a:r>
            <a:r>
              <a:rPr lang="en-AU" dirty="0" smtClean="0"/>
              <a:t>and </a:t>
            </a:r>
            <a:r>
              <a:rPr lang="en-AU" dirty="0" smtClean="0">
                <a:solidFill>
                  <a:srgbClr val="00FF00"/>
                </a:solidFill>
              </a:rPr>
              <a:t>“my son” </a:t>
            </a:r>
            <a:r>
              <a:rPr lang="en-AU" dirty="0" smtClean="0"/>
              <a:t>– First time either phrase is used in Bible of father to son and vice versa.</a:t>
            </a:r>
          </a:p>
          <a:p>
            <a:pPr marL="533400" indent="-533400" eaLnBrk="1" hangingPunct="1">
              <a:lnSpc>
                <a:spcPct val="95000"/>
              </a:lnSpc>
            </a:pPr>
            <a:r>
              <a:rPr lang="en-AU" dirty="0" smtClean="0">
                <a:ln w="22225">
                  <a:solidFill>
                    <a:schemeClr val="tx1"/>
                  </a:solidFill>
                </a:ln>
                <a:solidFill>
                  <a:srgbClr val="FF0000"/>
                </a:solidFill>
              </a:rPr>
              <a:t>V.8</a:t>
            </a:r>
            <a:r>
              <a:rPr lang="en-AU" dirty="0" smtClean="0"/>
              <a:t> – </a:t>
            </a:r>
            <a:r>
              <a:rPr lang="en-AU" dirty="0" smtClean="0">
                <a:solidFill>
                  <a:srgbClr val="00FF00"/>
                </a:solidFill>
              </a:rPr>
              <a:t>“provide” </a:t>
            </a:r>
            <a:r>
              <a:rPr lang="en-AU" dirty="0" smtClean="0"/>
              <a:t>– </a:t>
            </a:r>
            <a:r>
              <a:rPr lang="en-AU" i="1" dirty="0" err="1" smtClean="0"/>
              <a:t>ra’ah</a:t>
            </a:r>
            <a:r>
              <a:rPr lang="en-AU" dirty="0" smtClean="0"/>
              <a:t> – to see (to it).</a:t>
            </a:r>
          </a:p>
          <a:p>
            <a:pPr marL="533400" indent="-533400" eaLnBrk="1" hangingPunct="1">
              <a:lnSpc>
                <a:spcPct val="95000"/>
              </a:lnSpc>
            </a:pPr>
            <a:r>
              <a:rPr lang="en-AU" dirty="0" smtClean="0">
                <a:ln w="22225">
                  <a:solidFill>
                    <a:schemeClr val="tx1"/>
                  </a:solidFill>
                </a:ln>
                <a:solidFill>
                  <a:srgbClr val="FF0000"/>
                </a:solidFill>
              </a:rPr>
              <a:t>V.9</a:t>
            </a:r>
            <a:r>
              <a:rPr lang="en-AU" dirty="0" smtClean="0"/>
              <a:t> – </a:t>
            </a:r>
            <a:r>
              <a:rPr lang="en-AU" dirty="0" smtClean="0">
                <a:solidFill>
                  <a:srgbClr val="00FF00"/>
                </a:solidFill>
              </a:rPr>
              <a:t>“the place which God had told him of”</a:t>
            </a:r>
            <a:r>
              <a:rPr lang="en-AU" dirty="0" smtClean="0"/>
              <a:t> – </a:t>
            </a:r>
            <a:r>
              <a:rPr lang="en-AU" dirty="0" err="1" smtClean="0"/>
              <a:t>Moriah</a:t>
            </a:r>
            <a:r>
              <a:rPr lang="en-AU" dirty="0" smtClean="0"/>
              <a:t>  - </a:t>
            </a:r>
            <a:r>
              <a:rPr lang="en-AU" dirty="0" smtClean="0">
                <a:ln w="22225">
                  <a:solidFill>
                    <a:schemeClr val="tx1"/>
                  </a:solidFill>
                </a:ln>
                <a:solidFill>
                  <a:srgbClr val="FF0000"/>
                </a:solidFill>
              </a:rPr>
              <a:t>v.2,4</a:t>
            </a:r>
            <a:r>
              <a:rPr lang="en-AU" dirty="0" smtClean="0"/>
              <a:t> – the site of Christ’s crucifixion.</a:t>
            </a:r>
          </a:p>
          <a:p>
            <a:pPr marL="533400" indent="-533400" eaLnBrk="1" hangingPunct="1">
              <a:lnSpc>
                <a:spcPct val="95000"/>
              </a:lnSpc>
            </a:pPr>
            <a:r>
              <a:rPr lang="en-AU" dirty="0" smtClean="0">
                <a:ln w="22225">
                  <a:solidFill>
                    <a:schemeClr val="tx1"/>
                  </a:solidFill>
                </a:ln>
                <a:solidFill>
                  <a:srgbClr val="FF0000"/>
                </a:solidFill>
              </a:rPr>
              <a:t>V.19</a:t>
            </a:r>
            <a:r>
              <a:rPr lang="en-AU" dirty="0" smtClean="0"/>
              <a:t> – From Beersheba to Beersheba they went both of them together. But where is Isaac?</a:t>
            </a:r>
          </a:p>
          <a:p>
            <a:pPr marL="533400" indent="-533400" eaLnBrk="1" hangingPunct="1">
              <a:lnSpc>
                <a:spcPct val="95000"/>
              </a:lnSpc>
            </a:pPr>
            <a:r>
              <a:rPr lang="en-AU" dirty="0" smtClean="0"/>
              <a:t>Father and son together eternally.</a:t>
            </a:r>
          </a:p>
          <a:p>
            <a:pPr marL="533400" indent="-533400" eaLnBrk="1" hangingPunct="1">
              <a:lnSpc>
                <a:spcPct val="95000"/>
              </a:lnSpc>
            </a:pPr>
            <a:endParaRPr lang="en-AU" dirty="0" smtClean="0"/>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0" y="117475"/>
            <a:ext cx="9144000" cy="863600"/>
          </a:xfrm>
        </p:spPr>
        <p:txBody>
          <a:bodyPr/>
          <a:lstStyle/>
          <a:p>
            <a:r>
              <a:rPr lang="en-US" sz="4400" dirty="0">
                <a:ln w="28575">
                  <a:solidFill>
                    <a:schemeClr val="bg1"/>
                  </a:solidFill>
                </a:ln>
                <a:solidFill>
                  <a:srgbClr val="FF0000"/>
                </a:solidFill>
                <a:effectLst/>
              </a:rPr>
              <a:t>Ps. 22</a:t>
            </a:r>
            <a:r>
              <a:rPr lang="en-US" sz="4400" dirty="0">
                <a:ln w="28575">
                  <a:solidFill>
                    <a:schemeClr val="bg1"/>
                  </a:solidFill>
                </a:ln>
                <a:effectLst/>
              </a:rPr>
              <a:t> </a:t>
            </a:r>
            <a:r>
              <a:rPr lang="en-US" sz="4400" dirty="0"/>
              <a:t>based on </a:t>
            </a:r>
            <a:r>
              <a:rPr lang="en-US" sz="4400" dirty="0">
                <a:ln w="28575">
                  <a:solidFill>
                    <a:schemeClr val="bg1"/>
                  </a:solidFill>
                </a:ln>
                <a:solidFill>
                  <a:srgbClr val="FF0000"/>
                </a:solidFill>
                <a:effectLst/>
              </a:rPr>
              <a:t>Gen. 22</a:t>
            </a:r>
            <a:endParaRPr lang="en-AU" sz="4400" dirty="0">
              <a:ln w="28575">
                <a:solidFill>
                  <a:schemeClr val="bg1"/>
                </a:solidFill>
              </a:ln>
              <a:solidFill>
                <a:srgbClr val="FF0000"/>
              </a:solidFill>
              <a:effectLst/>
            </a:endParaRPr>
          </a:p>
        </p:txBody>
      </p:sp>
      <p:sp>
        <p:nvSpPr>
          <p:cNvPr id="17411" name="Rectangle 3"/>
          <p:cNvSpPr>
            <a:spLocks noGrp="1" noChangeArrowheads="1"/>
          </p:cNvSpPr>
          <p:nvPr>
            <p:ph type="subTitle" idx="1"/>
          </p:nvPr>
        </p:nvSpPr>
        <p:spPr>
          <a:xfrm>
            <a:off x="250825" y="908050"/>
            <a:ext cx="8642350" cy="5689600"/>
          </a:xfrm>
        </p:spPr>
        <p:txBody>
          <a:bodyPr/>
          <a:lstStyle/>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V.1</a:t>
            </a:r>
            <a:r>
              <a:rPr lang="en-US" sz="3000" dirty="0">
                <a:ln w="22225">
                  <a:solidFill>
                    <a:schemeClr val="tx1"/>
                  </a:solidFill>
                </a:ln>
              </a:rPr>
              <a:t> </a:t>
            </a:r>
            <a:r>
              <a:rPr lang="en-US" sz="3000" dirty="0"/>
              <a:t>– Quoted </a:t>
            </a:r>
            <a:r>
              <a:rPr lang="en-US" sz="3000" dirty="0">
                <a:ln w="22225">
                  <a:solidFill>
                    <a:schemeClr val="bg1"/>
                  </a:solidFill>
                </a:ln>
                <a:solidFill>
                  <a:srgbClr val="FF0000"/>
                </a:solidFill>
              </a:rPr>
              <a:t>Matt. 27:46 </a:t>
            </a:r>
            <a:r>
              <a:rPr lang="en-US" sz="3000" dirty="0"/>
              <a:t>– Semantic link with </a:t>
            </a:r>
            <a:r>
              <a:rPr lang="en-US" sz="3000" i="1" dirty="0" err="1">
                <a:solidFill>
                  <a:srgbClr val="00FF00"/>
                </a:solidFill>
              </a:rPr>
              <a:t>cebak</a:t>
            </a:r>
            <a:r>
              <a:rPr lang="en-US" sz="3000" dirty="0">
                <a:solidFill>
                  <a:srgbClr val="00FF00"/>
                </a:solidFill>
              </a:rPr>
              <a:t> </a:t>
            </a:r>
            <a:r>
              <a:rPr lang="en-US" sz="3000" dirty="0"/>
              <a:t>– “thicket” in </a:t>
            </a:r>
            <a:r>
              <a:rPr lang="en-US" sz="3000" dirty="0">
                <a:ln w="22225">
                  <a:solidFill>
                    <a:schemeClr val="bg1"/>
                  </a:solidFill>
                </a:ln>
                <a:solidFill>
                  <a:srgbClr val="FF0000"/>
                </a:solidFill>
              </a:rPr>
              <a:t>Gen. 22:13</a:t>
            </a:r>
            <a:r>
              <a:rPr lang="en-US" sz="3000" dirty="0"/>
              <a:t>.</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V.4</a:t>
            </a:r>
            <a:r>
              <a:rPr lang="en-US" sz="3000" dirty="0"/>
              <a:t> – Abraham and Isaac in act of sacrifice.</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V.20</a:t>
            </a:r>
            <a:r>
              <a:rPr lang="en-US" sz="3000" dirty="0"/>
              <a:t> – </a:t>
            </a:r>
            <a:r>
              <a:rPr lang="en-US" sz="3000" i="1" dirty="0" err="1">
                <a:solidFill>
                  <a:srgbClr val="FFFF00"/>
                </a:solidFill>
              </a:rPr>
              <a:t>yachiyd</a:t>
            </a:r>
            <a:r>
              <a:rPr lang="en-US" sz="3000" dirty="0"/>
              <a:t> – only 12 </a:t>
            </a:r>
            <a:r>
              <a:rPr lang="en-US" sz="3000" dirty="0" err="1"/>
              <a:t>occs</a:t>
            </a:r>
            <a:r>
              <a:rPr lang="en-US" sz="3000" dirty="0"/>
              <a:t>. in O.T.</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V.23</a:t>
            </a:r>
            <a:r>
              <a:rPr lang="en-US" sz="3000" dirty="0"/>
              <a:t> – All the seed of Jacob involved.</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V.27 </a:t>
            </a:r>
            <a:r>
              <a:rPr lang="en-US" sz="3000" dirty="0"/>
              <a:t>– Quotes promise to Abraham (</a:t>
            </a:r>
            <a:r>
              <a:rPr lang="en-US" sz="3000" dirty="0">
                <a:ln w="22225">
                  <a:solidFill>
                    <a:schemeClr val="bg1"/>
                  </a:solidFill>
                </a:ln>
                <a:solidFill>
                  <a:srgbClr val="FF0000"/>
                </a:solidFill>
              </a:rPr>
              <a:t>Gen. 12:3</a:t>
            </a:r>
            <a:r>
              <a:rPr lang="en-US" sz="3000" dirty="0"/>
              <a:t>) and Jacob (</a:t>
            </a:r>
            <a:r>
              <a:rPr lang="en-US" sz="3000" dirty="0">
                <a:ln w="22225">
                  <a:solidFill>
                    <a:schemeClr val="bg1"/>
                  </a:solidFill>
                </a:ln>
                <a:solidFill>
                  <a:srgbClr val="FF0000"/>
                </a:solidFill>
              </a:rPr>
              <a:t>Gen. 28:14</a:t>
            </a:r>
            <a:r>
              <a:rPr lang="en-US" sz="3000" dirty="0"/>
              <a:t>).</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V.28</a:t>
            </a:r>
            <a:r>
              <a:rPr lang="en-US" sz="3000" dirty="0"/>
              <a:t> – Governor possesses gate of enemies – </a:t>
            </a:r>
            <a:r>
              <a:rPr lang="en-US" sz="3000" dirty="0">
                <a:ln w="22225">
                  <a:solidFill>
                    <a:schemeClr val="bg1"/>
                  </a:solidFill>
                </a:ln>
                <a:solidFill>
                  <a:srgbClr val="FF0000"/>
                </a:solidFill>
              </a:rPr>
              <a:t>Gen. 22:17</a:t>
            </a:r>
            <a:r>
              <a:rPr lang="en-US" sz="3000" dirty="0"/>
              <a:t>.</a:t>
            </a:r>
          </a:p>
          <a:p>
            <a:pPr marL="538163" indent="-538163" algn="l">
              <a:spcBef>
                <a:spcPct val="0"/>
              </a:spcBef>
              <a:spcAft>
                <a:spcPct val="15000"/>
              </a:spcAft>
              <a:buClr>
                <a:srgbClr val="FFFF00"/>
              </a:buClr>
              <a:buFont typeface="Wingdings" pitchFamily="2" charset="2"/>
              <a:buChar char="v"/>
            </a:pPr>
            <a:r>
              <a:rPr lang="en-US" sz="3000" dirty="0">
                <a:ln w="22225">
                  <a:solidFill>
                    <a:schemeClr val="bg1"/>
                  </a:solidFill>
                </a:ln>
                <a:solidFill>
                  <a:srgbClr val="FF0000"/>
                </a:solidFill>
              </a:rPr>
              <a:t>V.31</a:t>
            </a:r>
            <a:r>
              <a:rPr lang="en-US" sz="3000" dirty="0"/>
              <a:t> – </a:t>
            </a:r>
            <a:r>
              <a:rPr lang="en-US" sz="3000" dirty="0">
                <a:solidFill>
                  <a:srgbClr val="FFFF00"/>
                </a:solidFill>
                <a:latin typeface="Bookman Old Style" pitchFamily="18" charset="0"/>
              </a:rPr>
              <a:t>“Because thou hast done this thing” </a:t>
            </a:r>
            <a:r>
              <a:rPr lang="en-US" sz="3000" dirty="0"/>
              <a:t>– </a:t>
            </a:r>
            <a:r>
              <a:rPr lang="en-US" sz="3000" dirty="0">
                <a:ln w="22225">
                  <a:solidFill>
                    <a:schemeClr val="bg1"/>
                  </a:solidFill>
                </a:ln>
                <a:solidFill>
                  <a:srgbClr val="FF0000"/>
                </a:solidFill>
              </a:rPr>
              <a:t>Gen. 22:16</a:t>
            </a:r>
            <a:r>
              <a:rPr lang="en-US" sz="3000" dirty="0"/>
              <a:t>.</a:t>
            </a:r>
            <a:endParaRPr lang="en-AU"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0" y="0"/>
            <a:ext cx="9144000" cy="908720"/>
          </a:xfrm>
        </p:spPr>
        <p:txBody>
          <a:bodyPr/>
          <a:lstStyle/>
          <a:p>
            <a:pPr eaLnBrk="1" hangingPunct="1">
              <a:defRPr/>
            </a:pPr>
            <a:r>
              <a:rPr lang="en-AU" sz="4400" dirty="0" smtClean="0"/>
              <a:t>Sacrifice of the ram</a:t>
            </a:r>
            <a:endParaRPr lang="en-AU" sz="4400" dirty="0" smtClean="0">
              <a:solidFill>
                <a:srgbClr val="FF0000"/>
              </a:solidFill>
            </a:endParaRPr>
          </a:p>
        </p:txBody>
      </p:sp>
      <p:sp>
        <p:nvSpPr>
          <p:cNvPr id="78851" name="Rectangle 3"/>
          <p:cNvSpPr>
            <a:spLocks noGrp="1" noChangeArrowheads="1"/>
          </p:cNvSpPr>
          <p:nvPr>
            <p:ph type="subTitle" idx="1"/>
          </p:nvPr>
        </p:nvSpPr>
        <p:spPr>
          <a:xfrm>
            <a:off x="223115" y="924638"/>
            <a:ext cx="8713788" cy="5384682"/>
          </a:xfrm>
        </p:spPr>
        <p:txBody>
          <a:bodyPr/>
          <a:lstStyle/>
          <a:p>
            <a:pPr marL="533400" indent="-533400" eaLnBrk="1" hangingPunct="1">
              <a:spcAft>
                <a:spcPts val="600"/>
              </a:spcAft>
            </a:pPr>
            <a:r>
              <a:rPr lang="en-AU" dirty="0" smtClean="0">
                <a:ln w="22225">
                  <a:solidFill>
                    <a:schemeClr val="tx1"/>
                  </a:solidFill>
                </a:ln>
                <a:solidFill>
                  <a:srgbClr val="FF0000"/>
                </a:solidFill>
              </a:rPr>
              <a:t>V.13</a:t>
            </a:r>
            <a:r>
              <a:rPr lang="en-AU" dirty="0" smtClean="0"/>
              <a:t> – </a:t>
            </a:r>
            <a:r>
              <a:rPr lang="en-AU" dirty="0" smtClean="0">
                <a:solidFill>
                  <a:srgbClr val="00FF00"/>
                </a:solidFill>
              </a:rPr>
              <a:t>“looked” </a:t>
            </a:r>
            <a:r>
              <a:rPr lang="en-AU" dirty="0" smtClean="0"/>
              <a:t>– </a:t>
            </a:r>
            <a:r>
              <a:rPr lang="en-AU" i="1" dirty="0" err="1" smtClean="0"/>
              <a:t>ra’ah</a:t>
            </a:r>
            <a:r>
              <a:rPr lang="en-AU" dirty="0" smtClean="0"/>
              <a:t> – to see. Having been seen by Yahweh – now Abraham sees a type of Yahweh and Christ.</a:t>
            </a:r>
          </a:p>
          <a:p>
            <a:pPr marL="533400" indent="-533400" eaLnBrk="1" hangingPunct="1">
              <a:spcAft>
                <a:spcPts val="600"/>
              </a:spcAft>
            </a:pPr>
            <a:r>
              <a:rPr lang="en-AU" dirty="0" smtClean="0">
                <a:solidFill>
                  <a:srgbClr val="00FF00"/>
                </a:solidFill>
              </a:rPr>
              <a:t>“behind him” </a:t>
            </a:r>
            <a:r>
              <a:rPr lang="en-AU" dirty="0" smtClean="0"/>
              <a:t>– i.e. was always there just like Christ – </a:t>
            </a:r>
            <a:r>
              <a:rPr lang="en-AU" dirty="0" smtClean="0">
                <a:ln w="22225">
                  <a:solidFill>
                    <a:schemeClr val="tx1"/>
                  </a:solidFill>
                </a:ln>
                <a:solidFill>
                  <a:srgbClr val="FF0000"/>
                </a:solidFill>
              </a:rPr>
              <a:t>Gen. 3:15 </a:t>
            </a:r>
            <a:r>
              <a:rPr lang="en-AU" dirty="0" smtClean="0"/>
              <a:t>(</a:t>
            </a:r>
            <a:r>
              <a:rPr lang="en-AU" dirty="0" smtClean="0">
                <a:ln w="22225">
                  <a:solidFill>
                    <a:schemeClr val="tx1"/>
                  </a:solidFill>
                </a:ln>
                <a:solidFill>
                  <a:srgbClr val="FF0000"/>
                </a:solidFill>
              </a:rPr>
              <a:t>John 8:56</a:t>
            </a:r>
            <a:r>
              <a:rPr lang="en-AU" dirty="0" smtClean="0"/>
              <a:t>).</a:t>
            </a:r>
          </a:p>
          <a:p>
            <a:pPr marL="533400" indent="-533400" eaLnBrk="1" hangingPunct="1">
              <a:spcAft>
                <a:spcPts val="600"/>
              </a:spcAft>
            </a:pPr>
            <a:r>
              <a:rPr lang="en-AU" dirty="0" smtClean="0">
                <a:solidFill>
                  <a:srgbClr val="00FF00"/>
                </a:solidFill>
              </a:rPr>
              <a:t>“ram” </a:t>
            </a:r>
            <a:r>
              <a:rPr lang="en-AU" dirty="0" smtClean="0"/>
              <a:t>– </a:t>
            </a:r>
            <a:r>
              <a:rPr lang="en-AU" i="1" dirty="0" err="1" smtClean="0"/>
              <a:t>ayil</a:t>
            </a:r>
            <a:r>
              <a:rPr lang="en-AU" dirty="0" smtClean="0"/>
              <a:t> – strength; a chief, a ram. 2</a:t>
            </a:r>
            <a:r>
              <a:rPr lang="en-AU" baseline="30000" dirty="0" smtClean="0"/>
              <a:t>nd</a:t>
            </a:r>
            <a:r>
              <a:rPr lang="en-AU" dirty="0" smtClean="0"/>
              <a:t> occ. – 1</a:t>
            </a:r>
            <a:r>
              <a:rPr lang="en-AU" baseline="30000" dirty="0" smtClean="0"/>
              <a:t>st</a:t>
            </a:r>
            <a:r>
              <a:rPr lang="en-AU" dirty="0" smtClean="0"/>
              <a:t> </a:t>
            </a:r>
            <a:r>
              <a:rPr lang="en-AU" dirty="0" smtClean="0">
                <a:ln w="22225">
                  <a:solidFill>
                    <a:schemeClr val="tx1"/>
                  </a:solidFill>
                </a:ln>
                <a:solidFill>
                  <a:srgbClr val="FF0000"/>
                </a:solidFill>
              </a:rPr>
              <a:t>Gen. 15:9</a:t>
            </a:r>
            <a:r>
              <a:rPr lang="en-AU" dirty="0" smtClean="0"/>
              <a:t>. Head of the flock – strength and protector.</a:t>
            </a:r>
          </a:p>
          <a:p>
            <a:pPr marL="533400" indent="-533400" eaLnBrk="1" hangingPunct="1">
              <a:spcAft>
                <a:spcPts val="600"/>
              </a:spcAft>
            </a:pPr>
            <a:r>
              <a:rPr lang="en-AU" dirty="0" smtClean="0">
                <a:solidFill>
                  <a:srgbClr val="00FF00"/>
                </a:solidFill>
              </a:rPr>
              <a:t>“caught” </a:t>
            </a:r>
            <a:r>
              <a:rPr lang="en-AU" dirty="0" smtClean="0"/>
              <a:t>– </a:t>
            </a:r>
            <a:r>
              <a:rPr lang="en-AU" i="1" dirty="0" err="1" smtClean="0"/>
              <a:t>achaz</a:t>
            </a:r>
            <a:r>
              <a:rPr lang="en-AU" dirty="0" smtClean="0"/>
              <a:t> – to seize. Christ was inherently connected to Adam’s race.</a:t>
            </a:r>
          </a:p>
        </p:txBody>
      </p:sp>
      <p:sp>
        <p:nvSpPr>
          <p:cNvPr id="6" name="Rectangle 5"/>
          <p:cNvSpPr>
            <a:spLocks noGrp="1" noChangeArrowheads="1"/>
          </p:cNvSpPr>
          <p:nvPr>
            <p:ph type="ftr" sz="quarter" idx="10"/>
          </p:nvPr>
        </p:nvSpPr>
        <p:spPr>
          <a:xfrm>
            <a:off x="0" y="6425626"/>
            <a:ext cx="4695825" cy="404664"/>
          </a:xfrm>
          <a:noFill/>
        </p:spPr>
        <p:txBody>
          <a:bodyPr/>
          <a:lstStyle/>
          <a:p>
            <a:r>
              <a:rPr lang="en-AU" dirty="0" smtClean="0"/>
              <a:t>Blessed with faithful Abraham</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2186</TotalTime>
  <Words>1532</Words>
  <Application>Microsoft Office PowerPoint</Application>
  <PresentationFormat>On-screen Show (4:3)</PresentationFormat>
  <Paragraphs>108</Paragraphs>
  <Slides>18</Slides>
  <Notes>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Generic</vt:lpstr>
      <vt:lpstr>1_Default Design</vt:lpstr>
      <vt:lpstr>1_Generic</vt:lpstr>
      <vt:lpstr>PowerPoint Presentation</vt:lpstr>
      <vt:lpstr>The Abrahamic Covenant</vt:lpstr>
      <vt:lpstr>The Abrahamic Covenant</vt:lpstr>
      <vt:lpstr>“Only One”</vt:lpstr>
      <vt:lpstr>Moriah – Gen. 22:2</vt:lpstr>
      <vt:lpstr>Isaac ‘dead’ for 3 days</vt:lpstr>
      <vt:lpstr>They went both of them together</vt:lpstr>
      <vt:lpstr>Ps. 22 based on Gen. 22</vt:lpstr>
      <vt:lpstr>Sacrifice of the ram</vt:lpstr>
      <vt:lpstr>Sacrifice of the ram</vt:lpstr>
      <vt:lpstr>Yahweh sevens Himself</vt:lpstr>
      <vt:lpstr>The covenant made unconditional</vt:lpstr>
      <vt:lpstr>Abraham’s family in far lands Gen. 22:20-24</vt:lpstr>
      <vt:lpstr>Blessed with faithful Abraham</vt:lpstr>
      <vt:lpstr>Blessed with faithful Abraham</vt:lpstr>
      <vt:lpstr>PowerPoint Presentation</vt:lpstr>
      <vt:lpstr>Development of the Patriarchs’ faith - Heb. 11:13</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Cowie</dc:creator>
  <cp:lastModifiedBy>Joey</cp:lastModifiedBy>
  <cp:revision>185</cp:revision>
  <dcterms:created xsi:type="dcterms:W3CDTF">2005-04-02T07:15:28Z</dcterms:created>
  <dcterms:modified xsi:type="dcterms:W3CDTF">2016-03-15T00:04:32Z</dcterms:modified>
</cp:coreProperties>
</file>