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0" r:id="rId2"/>
    <p:sldId id="325" r:id="rId3"/>
    <p:sldId id="317" r:id="rId4"/>
    <p:sldId id="277" r:id="rId5"/>
    <p:sldId id="278" r:id="rId6"/>
    <p:sldId id="279" r:id="rId7"/>
    <p:sldId id="280" r:id="rId8"/>
    <p:sldId id="304" r:id="rId9"/>
    <p:sldId id="324" r:id="rId10"/>
    <p:sldId id="303" r:id="rId11"/>
    <p:sldId id="318" r:id="rId12"/>
    <p:sldId id="301" r:id="rId13"/>
    <p:sldId id="309" r:id="rId14"/>
    <p:sldId id="319" r:id="rId15"/>
    <p:sldId id="308" r:id="rId16"/>
    <p:sldId id="307" r:id="rId17"/>
    <p:sldId id="320" r:id="rId18"/>
    <p:sldId id="321" r:id="rId19"/>
    <p:sldId id="306" r:id="rId20"/>
    <p:sldId id="305" r:id="rId21"/>
    <p:sldId id="326" r:id="rId22"/>
    <p:sldId id="314" r:id="rId23"/>
    <p:sldId id="313" r:id="rId24"/>
    <p:sldId id="322" r:id="rId25"/>
    <p:sldId id="312" r:id="rId26"/>
    <p:sldId id="311" r:id="rId27"/>
    <p:sldId id="323" r:id="rId28"/>
    <p:sldId id="310" r:id="rId29"/>
    <p:sldId id="327" r:id="rId30"/>
    <p:sldId id="284" r:id="rId31"/>
    <p:sldId id="285" r:id="rId32"/>
    <p:sldId id="28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3399"/>
    <a:srgbClr val="993300"/>
    <a:srgbClr val="660066"/>
    <a:srgbClr val="663300"/>
    <a:srgbClr val="8000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035" autoAdjust="0"/>
    <p:restoredTop sz="94660"/>
  </p:normalViewPr>
  <p:slideViewPr>
    <p:cSldViewPr>
      <p:cViewPr varScale="1">
        <p:scale>
          <a:sx n="65" d="100"/>
          <a:sy n="65" d="100"/>
        </p:scale>
        <p:origin x="-12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10/8/2012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10/8/2012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10/8/2012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10/8/2012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subTitle" idx="1"/>
          </p:nvPr>
        </p:nvSpPr>
        <p:spPr>
          <a:xfrm>
            <a:off x="521110" y="5158054"/>
            <a:ext cx="4584290" cy="1584223"/>
          </a:xfrm>
        </p:spPr>
        <p:txBody>
          <a:bodyPr>
            <a:normAutofit lnSpcReduction="10000"/>
          </a:bodyPr>
          <a:lstStyle/>
          <a:p>
            <a:pPr eaLnBrk="1" hangingPunct="1"/>
            <a:r>
              <a:rPr lang="en-US" sz="3600" b="1" dirty="0" smtClean="0">
                <a:solidFill>
                  <a:srgbClr val="0000CC"/>
                </a:solidFill>
                <a:latin typeface="Comic Sans MS" pitchFamily="66" charset="0"/>
              </a:rPr>
              <a:t>Class 1:  God set us Free to work in His Service!</a:t>
            </a:r>
          </a:p>
        </p:txBody>
      </p:sp>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743200"/>
            <a:ext cx="31772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003"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chive.com/web_gallery/reproductions/201501-202000/201788/size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68"/>
          <a:stretch/>
        </p:blipFill>
        <p:spPr bwMode="auto">
          <a:xfrm>
            <a:off x="5771535" y="213852"/>
            <a:ext cx="3030486" cy="29309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228600" y="457200"/>
            <a:ext cx="5124450" cy="2362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5000"/>
              </a:lnSpc>
              <a:spcBef>
                <a:spcPct val="0"/>
              </a:spcBef>
              <a:spcAft>
                <a:spcPts val="0"/>
              </a:spcAft>
              <a:buClrTx/>
              <a:buSzTx/>
              <a:buFontTx/>
              <a:buNone/>
              <a:tabLst/>
              <a:defRPr/>
            </a:pPr>
            <a:r>
              <a:rPr kumimoji="0" lang="en-US" sz="8800" b="1" i="0" u="none" strike="noStrike" kern="1200" cap="none" spc="0" normalizeH="0" baseline="0" noProof="0" smtClean="0">
                <a:ln>
                  <a:noFill/>
                </a:ln>
                <a:solidFill>
                  <a:srgbClr val="FF0000"/>
                </a:solidFill>
                <a:effectLst/>
                <a:uLnTx/>
                <a:uFillTx/>
                <a:latin typeface="Comic Sans MS" pitchFamily="66" charset="0"/>
                <a:ea typeface="+mj-ea"/>
                <a:cs typeface="+mj-cs"/>
              </a:rPr>
              <a:t>Ezra:   </a:t>
            </a:r>
            <a:r>
              <a:rPr kumimoji="0" lang="en-US" sz="4400" b="1" i="0" u="none" strike="noStrike" kern="1200" cap="none" spc="0" normalizeH="0" baseline="0" noProof="0" smtClean="0">
                <a:ln>
                  <a:noFill/>
                </a:ln>
                <a:solidFill>
                  <a:srgbClr val="FF0000"/>
                </a:solidFill>
                <a:effectLst/>
                <a:uLnTx/>
                <a:uFillTx/>
                <a:latin typeface="Comic Sans MS" pitchFamily="66" charset="0"/>
                <a:ea typeface="+mj-ea"/>
                <a:cs typeface="+mj-cs"/>
              </a:rPr>
              <a:t>Working together in God’s service</a:t>
            </a:r>
            <a:endParaRPr kumimoji="0" lang="en-US" sz="5400" b="1" i="0" u="none" strike="noStrike" kern="1200" cap="none" spc="0" normalizeH="0" baseline="0" noProof="0" dirty="0" smtClean="0">
              <a:ln>
                <a:noFill/>
              </a:ln>
              <a:solidFill>
                <a:srgbClr val="FF0000"/>
              </a:solidFill>
              <a:effectLst/>
              <a:uLnTx/>
              <a:uFillTx/>
              <a:latin typeface="Comic Sans MS" pitchFamily="66" charset="0"/>
              <a:ea typeface="+mj-ea"/>
              <a:cs typeface="+mj-cs"/>
            </a:endParaRPr>
          </a:p>
        </p:txBody>
      </p:sp>
    </p:spTree>
    <p:extLst>
      <p:ext uri="{BB962C8B-B14F-4D97-AF65-F5344CB8AC3E}">
        <p14:creationId xmlns:p14="http://schemas.microsoft.com/office/powerpoint/2010/main" val="2831284928"/>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6629400" cy="1143000"/>
          </a:xfrm>
        </p:spPr>
        <p:txBody>
          <a:bodyPr>
            <a:noAutofit/>
          </a:bodyPr>
          <a:lstStyle/>
          <a:p>
            <a:r>
              <a:rPr lang="en-US" sz="4000" b="1" dirty="0" smtClean="0">
                <a:solidFill>
                  <a:srgbClr val="FF0000"/>
                </a:solidFill>
              </a:rPr>
              <a:t>Political </a:t>
            </a:r>
            <a:r>
              <a:rPr lang="en-US" sz="4000" b="1" dirty="0">
                <a:solidFill>
                  <a:srgbClr val="FF0000"/>
                </a:solidFill>
              </a:rPr>
              <a:t>Situation:  </a:t>
            </a:r>
            <a:r>
              <a:rPr lang="en-US" sz="4000" b="1" dirty="0" smtClean="0">
                <a:solidFill>
                  <a:srgbClr val="FF0000"/>
                </a:solidFill>
              </a:rPr>
              <a:t>Looked </a:t>
            </a:r>
            <a:r>
              <a:rPr lang="en-US" sz="4000" b="1" dirty="0">
                <a:solidFill>
                  <a:srgbClr val="FF0000"/>
                </a:solidFill>
              </a:rPr>
              <a:t>Hopeless for Jews to </a:t>
            </a:r>
            <a:r>
              <a:rPr lang="en-US" sz="4000" b="1" dirty="0" smtClean="0">
                <a:solidFill>
                  <a:srgbClr val="FF0000"/>
                </a:solidFill>
              </a:rPr>
              <a:t>Return</a:t>
            </a:r>
          </a:p>
        </p:txBody>
      </p:sp>
      <p:sp>
        <p:nvSpPr>
          <p:cNvPr id="4099" name="Rectangle 3"/>
          <p:cNvSpPr>
            <a:spLocks noGrp="1" noChangeArrowheads="1"/>
          </p:cNvSpPr>
          <p:nvPr>
            <p:ph type="body" idx="1"/>
          </p:nvPr>
        </p:nvSpPr>
        <p:spPr>
          <a:xfrm>
            <a:off x="468993" y="1690914"/>
            <a:ext cx="8229600" cy="3276600"/>
          </a:xfrm>
        </p:spPr>
        <p:txBody>
          <a:bodyPr>
            <a:normAutofit/>
          </a:bodyPr>
          <a:lstStyle/>
          <a:p>
            <a:r>
              <a:rPr lang="en-US" dirty="0" smtClean="0"/>
              <a:t>Cyrus </a:t>
            </a:r>
            <a:r>
              <a:rPr lang="en-US" dirty="0"/>
              <a:t>entered Babylon without </a:t>
            </a:r>
            <a:r>
              <a:rPr lang="en-US" dirty="0" smtClean="0"/>
              <a:t>a                        battle </a:t>
            </a:r>
            <a:r>
              <a:rPr lang="en-US" dirty="0"/>
              <a:t>&amp; liberated city </a:t>
            </a:r>
          </a:p>
          <a:p>
            <a:r>
              <a:rPr lang="en-US" b="1" dirty="0" smtClean="0">
                <a:solidFill>
                  <a:srgbClr val="0000CC"/>
                </a:solidFill>
              </a:rPr>
              <a:t>Different </a:t>
            </a:r>
            <a:r>
              <a:rPr lang="en-US" b="1" dirty="0">
                <a:solidFill>
                  <a:srgbClr val="0000CC"/>
                </a:solidFill>
              </a:rPr>
              <a:t>Strategies:  </a:t>
            </a:r>
            <a:r>
              <a:rPr lang="en-US" dirty="0"/>
              <a:t>Babylonians exiled people.  Persians left people and incorporated existing governments &amp; people</a:t>
            </a:r>
            <a:r>
              <a:rPr lang="en-US" dirty="0" smtClean="0"/>
              <a:t>.</a:t>
            </a:r>
            <a:endParaRPr lang="en-US" dirty="0"/>
          </a:p>
        </p:txBody>
      </p:sp>
      <p:sp>
        <p:nvSpPr>
          <p:cNvPr id="4100" name="Text Box 5"/>
          <p:cNvSpPr txBox="1">
            <a:spLocks noChangeArrowheads="1"/>
          </p:cNvSpPr>
          <p:nvPr/>
        </p:nvSpPr>
        <p:spPr bwMode="auto">
          <a:xfrm>
            <a:off x="479879" y="4648200"/>
            <a:ext cx="8229600" cy="1569660"/>
          </a:xfrm>
          <a:prstGeom prst="rect">
            <a:avLst/>
          </a:prstGeom>
          <a:noFill/>
          <a:ln w="9525">
            <a:noFill/>
            <a:miter lim="800000"/>
            <a:headEnd/>
            <a:tailEnd/>
          </a:ln>
        </p:spPr>
        <p:txBody>
          <a:bodyPr>
            <a:spAutoFit/>
          </a:bodyPr>
          <a:lstStyle/>
          <a:p>
            <a:pPr algn="ctr"/>
            <a:r>
              <a:rPr lang="en-US" sz="3200" b="1" i="1" dirty="0" smtClean="0">
                <a:solidFill>
                  <a:srgbClr val="CC3399"/>
                </a:solidFill>
                <a:latin typeface="Comic Sans MS" pitchFamily="66" charset="0"/>
              </a:rPr>
              <a:t>Similar </a:t>
            </a:r>
            <a:r>
              <a:rPr lang="en-US" sz="3200" b="1" i="1" dirty="0">
                <a:solidFill>
                  <a:srgbClr val="CC3399"/>
                </a:solidFill>
                <a:latin typeface="Comic Sans MS" pitchFamily="66" charset="0"/>
              </a:rPr>
              <a:t>situation to our day: </a:t>
            </a:r>
            <a:r>
              <a:rPr lang="en-US" sz="3200" b="1" dirty="0">
                <a:solidFill>
                  <a:srgbClr val="00B050"/>
                </a:solidFill>
                <a:latin typeface="Comic Sans MS" pitchFamily="66" charset="0"/>
              </a:rPr>
              <a:t>No angelic visits, No spirit gifts – Yet God still working in the nations for His people</a:t>
            </a:r>
            <a:r>
              <a:rPr lang="en-US" sz="3200" b="1" dirty="0" smtClean="0">
                <a:solidFill>
                  <a:srgbClr val="00B050"/>
                </a:solidFill>
                <a:latin typeface="Comic Sans MS" pitchFamily="66" charset="0"/>
              </a:rPr>
              <a:t>!</a:t>
            </a:r>
            <a:endParaRPr lang="en-US" sz="4000" b="1" dirty="0">
              <a:solidFill>
                <a:srgbClr val="00B050"/>
              </a:solidFill>
              <a:latin typeface="Comic Sans MS" pitchFamily="66" charset="0"/>
            </a:endParaRPr>
          </a:p>
        </p:txBody>
      </p:sp>
      <p:pic>
        <p:nvPicPr>
          <p:cNvPr id="8194" name="Picture 2" descr="https://encrypted-tbn3.google.com/images?q=tbn:ANd9GcSOSJdv_gBgPG1k6XvmW_Vp59Zy8OJpm3NzDAmosHMOigTp_Apkx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52400"/>
            <a:ext cx="23622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91631"/>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486400" cy="914400"/>
          </a:xfrm>
        </p:spPr>
        <p:txBody>
          <a:bodyPr/>
          <a:lstStyle/>
          <a:p>
            <a:pPr eaLnBrk="1" hangingPunct="1"/>
            <a:r>
              <a:rPr lang="en-US" sz="4000" b="1" dirty="0" smtClean="0">
                <a:solidFill>
                  <a:srgbClr val="FF0000"/>
                </a:solidFill>
              </a:rPr>
              <a:t>The Lesson for Us!</a:t>
            </a:r>
          </a:p>
        </p:txBody>
      </p:sp>
      <p:sp>
        <p:nvSpPr>
          <p:cNvPr id="4099" name="Rectangle 3"/>
          <p:cNvSpPr>
            <a:spLocks noGrp="1" noChangeArrowheads="1"/>
          </p:cNvSpPr>
          <p:nvPr>
            <p:ph type="body" idx="1"/>
          </p:nvPr>
        </p:nvSpPr>
        <p:spPr>
          <a:xfrm>
            <a:off x="435429" y="831850"/>
            <a:ext cx="7924800" cy="4343400"/>
          </a:xfrm>
        </p:spPr>
        <p:txBody>
          <a:bodyPr/>
          <a:lstStyle/>
          <a:p>
            <a:pPr eaLnBrk="1" hangingPunct="1">
              <a:lnSpc>
                <a:spcPct val="90000"/>
              </a:lnSpc>
            </a:pPr>
            <a:r>
              <a:rPr lang="en-US" dirty="0" smtClean="0"/>
              <a:t>Events of the last days can                               change and happen fast!</a:t>
            </a:r>
          </a:p>
          <a:p>
            <a:pPr eaLnBrk="1" hangingPunct="1">
              <a:lnSpc>
                <a:spcPct val="90000"/>
              </a:lnSpc>
            </a:pPr>
            <a:r>
              <a:rPr lang="en-US" dirty="0" smtClean="0"/>
              <a:t>We need to watch always, and be ready at all times </a:t>
            </a:r>
            <a:r>
              <a:rPr lang="en-US" i="1" dirty="0" smtClean="0"/>
              <a:t>“for the son of man is coming at an hour you do not expect” </a:t>
            </a:r>
            <a:r>
              <a:rPr lang="en-US" dirty="0" smtClean="0"/>
              <a:t>(Mat 24:44)</a:t>
            </a:r>
          </a:p>
          <a:p>
            <a:pPr eaLnBrk="1" hangingPunct="1">
              <a:lnSpc>
                <a:spcPct val="90000"/>
              </a:lnSpc>
            </a:pPr>
            <a:r>
              <a:rPr lang="en-US" dirty="0" smtClean="0"/>
              <a:t>The angels are working tirelessly today to prepare for the Day of the Lord – they will get it done on time!</a:t>
            </a:r>
          </a:p>
        </p:txBody>
      </p:sp>
      <p:sp>
        <p:nvSpPr>
          <p:cNvPr id="4100" name="Text Box 5"/>
          <p:cNvSpPr txBox="1">
            <a:spLocks noChangeArrowheads="1"/>
          </p:cNvSpPr>
          <p:nvPr/>
        </p:nvSpPr>
        <p:spPr bwMode="auto">
          <a:xfrm>
            <a:off x="337457" y="4695371"/>
            <a:ext cx="8382000" cy="1938992"/>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But </a:t>
            </a:r>
            <a:r>
              <a:rPr lang="en-US" sz="2400" b="1" dirty="0">
                <a:solidFill>
                  <a:srgbClr val="0000CC"/>
                </a:solidFill>
                <a:latin typeface="Comic Sans MS" pitchFamily="66" charset="0"/>
              </a:rPr>
              <a:t>you, brethren, are not in darkness, so that this Day should overtake you as a thief. </a:t>
            </a:r>
            <a:r>
              <a:rPr lang="en-US" sz="2400" b="1" dirty="0" smtClean="0">
                <a:solidFill>
                  <a:srgbClr val="0000CC"/>
                </a:solidFill>
                <a:latin typeface="Comic Sans MS" pitchFamily="66" charset="0"/>
              </a:rPr>
              <a:t>You </a:t>
            </a:r>
            <a:r>
              <a:rPr lang="en-US" sz="2400" b="1" dirty="0">
                <a:solidFill>
                  <a:srgbClr val="0000CC"/>
                </a:solidFill>
                <a:latin typeface="Comic Sans MS" pitchFamily="66" charset="0"/>
              </a:rPr>
              <a:t>are all sons of light and sons of the day. We are not of the night nor of darkness. </a:t>
            </a:r>
            <a:r>
              <a:rPr lang="en-US" sz="2400" b="1" dirty="0" smtClean="0">
                <a:solidFill>
                  <a:srgbClr val="0000CC"/>
                </a:solidFill>
                <a:latin typeface="Comic Sans MS" pitchFamily="66" charset="0"/>
              </a:rPr>
              <a:t>Therefore </a:t>
            </a:r>
            <a:r>
              <a:rPr lang="en-US" sz="2400" b="1" dirty="0">
                <a:solidFill>
                  <a:srgbClr val="0000CC"/>
                </a:solidFill>
                <a:latin typeface="Comic Sans MS" pitchFamily="66" charset="0"/>
              </a:rPr>
              <a:t>let us not sleep, as others do, but let us watch and be sober</a:t>
            </a:r>
            <a:r>
              <a:rPr lang="en-US" sz="2400" b="1" dirty="0" smtClean="0">
                <a:solidFill>
                  <a:srgbClr val="0000CC"/>
                </a:solidFill>
                <a:latin typeface="Comic Sans MS" pitchFamily="66" charset="0"/>
              </a:rPr>
              <a:t>. (1 </a:t>
            </a:r>
            <a:r>
              <a:rPr lang="en-US" sz="2400" b="1" dirty="0" err="1" smtClean="0">
                <a:solidFill>
                  <a:srgbClr val="0000CC"/>
                </a:solidFill>
                <a:latin typeface="Comic Sans MS" pitchFamily="66" charset="0"/>
              </a:rPr>
              <a:t>Thes</a:t>
            </a:r>
            <a:r>
              <a:rPr lang="en-US" sz="2400" b="1" dirty="0" smtClean="0">
                <a:solidFill>
                  <a:srgbClr val="0000CC"/>
                </a:solidFill>
                <a:latin typeface="Comic Sans MS" pitchFamily="66" charset="0"/>
              </a:rPr>
              <a:t> 5:4-6)</a:t>
            </a:r>
            <a:endParaRPr lang="en-US" sz="2400" b="1" dirty="0">
              <a:solidFill>
                <a:srgbClr val="0000CC"/>
              </a:solidFill>
              <a:latin typeface="Comic Sans MS" pitchFamily="66" charset="0"/>
            </a:endParaRPr>
          </a:p>
        </p:txBody>
      </p:sp>
      <p:pic>
        <p:nvPicPr>
          <p:cNvPr id="2050" name="Picture 2" descr="https://encrypted-tbn1.google.com/images?q=tbn:ANd9GcRV082wtYHASeEOr5kgzQWZxSz5HIKnJIqCyD57mRBK6asdYJPm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23371"/>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6496050" y="656771"/>
            <a:ext cx="2171700" cy="1338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400"/>
              </a:lnSpc>
            </a:pPr>
            <a:r>
              <a:rPr lang="en-US" sz="3600" b="1" dirty="0" smtClean="0">
                <a:solidFill>
                  <a:srgbClr val="0000CC"/>
                </a:solidFill>
              </a:rPr>
              <a:t>You must be ready!</a:t>
            </a:r>
          </a:p>
        </p:txBody>
      </p:sp>
    </p:spTree>
    <p:extLst>
      <p:ext uri="{BB962C8B-B14F-4D97-AF65-F5344CB8AC3E}">
        <p14:creationId xmlns:p14="http://schemas.microsoft.com/office/powerpoint/2010/main" val="327593174"/>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553200" cy="1143000"/>
          </a:xfrm>
        </p:spPr>
        <p:txBody>
          <a:bodyPr>
            <a:normAutofit/>
          </a:bodyPr>
          <a:lstStyle/>
          <a:p>
            <a:r>
              <a:rPr lang="en-US" sz="4000" b="1" dirty="0" smtClean="0">
                <a:solidFill>
                  <a:srgbClr val="FF0000"/>
                </a:solidFill>
              </a:rPr>
              <a:t>Author of the Book of Ezra</a:t>
            </a:r>
          </a:p>
        </p:txBody>
      </p:sp>
      <p:sp>
        <p:nvSpPr>
          <p:cNvPr id="4099" name="Rectangle 3"/>
          <p:cNvSpPr>
            <a:spLocks noGrp="1" noChangeArrowheads="1"/>
          </p:cNvSpPr>
          <p:nvPr>
            <p:ph type="body" idx="1"/>
          </p:nvPr>
        </p:nvSpPr>
        <p:spPr>
          <a:xfrm>
            <a:off x="1676400" y="3429000"/>
            <a:ext cx="5410200" cy="2332037"/>
          </a:xfrm>
        </p:spPr>
        <p:txBody>
          <a:bodyPr>
            <a:normAutofit/>
          </a:bodyPr>
          <a:lstStyle/>
          <a:p>
            <a:pPr>
              <a:spcBef>
                <a:spcPts val="0"/>
              </a:spcBef>
            </a:pPr>
            <a:r>
              <a:rPr lang="en-US" sz="2800" b="1" dirty="0" smtClean="0"/>
              <a:t>Hebrew</a:t>
            </a:r>
            <a:r>
              <a:rPr lang="en-US" sz="2800" b="1" dirty="0"/>
              <a:t>: </a:t>
            </a:r>
            <a:r>
              <a:rPr lang="en-US" sz="2800" b="1" dirty="0" smtClean="0"/>
              <a:t>  </a:t>
            </a:r>
            <a:r>
              <a:rPr lang="en-US" sz="2800" b="1" dirty="0"/>
              <a:t>1:1 – 4:7</a:t>
            </a:r>
            <a:endParaRPr lang="en-US" sz="2800" dirty="0"/>
          </a:p>
          <a:p>
            <a:pPr>
              <a:spcBef>
                <a:spcPts val="0"/>
              </a:spcBef>
            </a:pPr>
            <a:r>
              <a:rPr lang="en-US" sz="2800" b="1" dirty="0" smtClean="0"/>
              <a:t>Aramaic</a:t>
            </a:r>
            <a:r>
              <a:rPr lang="en-US" sz="2800" b="1" dirty="0"/>
              <a:t>:  4:8 – 6:18</a:t>
            </a:r>
          </a:p>
          <a:p>
            <a:pPr>
              <a:spcBef>
                <a:spcPts val="0"/>
              </a:spcBef>
            </a:pPr>
            <a:r>
              <a:rPr lang="en-US" sz="2800" b="1" dirty="0" smtClean="0"/>
              <a:t>Hebrew</a:t>
            </a:r>
            <a:r>
              <a:rPr lang="en-US" sz="2800" b="1" dirty="0"/>
              <a:t>:   6:19 – 7:11</a:t>
            </a:r>
            <a:endParaRPr lang="en-US" sz="2800" dirty="0"/>
          </a:p>
          <a:p>
            <a:pPr>
              <a:spcBef>
                <a:spcPts val="0"/>
              </a:spcBef>
            </a:pPr>
            <a:r>
              <a:rPr lang="en-US" sz="2800" b="1" dirty="0" smtClean="0"/>
              <a:t>Aramaic</a:t>
            </a:r>
            <a:r>
              <a:rPr lang="en-US" sz="2800" b="1" dirty="0"/>
              <a:t>:  7:12-26</a:t>
            </a:r>
          </a:p>
          <a:p>
            <a:pPr>
              <a:spcBef>
                <a:spcPts val="0"/>
              </a:spcBef>
            </a:pPr>
            <a:r>
              <a:rPr lang="en-US" sz="2800" b="1" dirty="0" smtClean="0"/>
              <a:t>Hebrew</a:t>
            </a:r>
            <a:r>
              <a:rPr lang="en-US" sz="2800" b="1" dirty="0"/>
              <a:t>:   7:27 – </a:t>
            </a:r>
            <a:r>
              <a:rPr lang="en-US" sz="2800" b="1" dirty="0" smtClean="0"/>
              <a:t>end</a:t>
            </a:r>
            <a:endParaRPr lang="en-US" sz="2800" dirty="0"/>
          </a:p>
        </p:txBody>
      </p:sp>
      <p:sp>
        <p:nvSpPr>
          <p:cNvPr id="4100" name="Text Box 5"/>
          <p:cNvSpPr txBox="1">
            <a:spLocks noChangeArrowheads="1"/>
          </p:cNvSpPr>
          <p:nvPr/>
        </p:nvSpPr>
        <p:spPr bwMode="auto">
          <a:xfrm>
            <a:off x="304800" y="5657671"/>
            <a:ext cx="6379029"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Probably switches because book was compiled by Ezra</a:t>
            </a:r>
            <a:endParaRPr lang="en-US" sz="3600" b="1" dirty="0">
              <a:solidFill>
                <a:srgbClr val="00B050"/>
              </a:solidFill>
              <a:latin typeface="Comic Sans MS" pitchFamily="66" charset="0"/>
            </a:endParaRPr>
          </a:p>
        </p:txBody>
      </p:sp>
      <p:sp>
        <p:nvSpPr>
          <p:cNvPr id="5" name="Rectangle 3"/>
          <p:cNvSpPr txBox="1">
            <a:spLocks noChangeArrowheads="1"/>
          </p:cNvSpPr>
          <p:nvPr/>
        </p:nvSpPr>
        <p:spPr>
          <a:xfrm>
            <a:off x="457200" y="914400"/>
            <a:ext cx="79248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srgbClr val="0000CC"/>
                </a:solidFill>
              </a:rPr>
              <a:t>Ezra:  </a:t>
            </a:r>
            <a:r>
              <a:rPr lang="en-US" dirty="0" smtClean="0"/>
              <a:t>note his use of “I”,  “me”                         (8:15, etc.)</a:t>
            </a:r>
          </a:p>
          <a:p>
            <a:pPr>
              <a:lnSpc>
                <a:spcPct val="90000"/>
              </a:lnSpc>
            </a:pPr>
            <a:r>
              <a:rPr lang="en-US" dirty="0" smtClean="0"/>
              <a:t>Earlier information was probably compiled later by Ezra</a:t>
            </a:r>
          </a:p>
          <a:p>
            <a:pPr>
              <a:lnSpc>
                <a:spcPct val="90000"/>
              </a:lnSpc>
            </a:pPr>
            <a:r>
              <a:rPr lang="en-US" dirty="0" smtClean="0"/>
              <a:t>Clear sections of Hebrew &amp; Aramaic:</a:t>
            </a:r>
          </a:p>
        </p:txBody>
      </p:sp>
      <p:pic>
        <p:nvPicPr>
          <p:cNvPr id="3074" name="Picture 2" descr="https://encrypted-tbn0.google.com/images?q=tbn:ANd9GcSaMuCS8gGt0CFxbT8GGLCqmD6WgI_eOynIYPcz_5YDwafHVFn9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1458"/>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descr="http://1.bp.blogspot.com/-7nN1dW2-4ME/TsCp8rp-BtI/AAAAAAAAAd8/mqVjVsghPI8/s1600/scribe.jpg"/>
          <p:cNvPicPr>
            <a:picLocks noChangeAspect="1" noChangeArrowheads="1"/>
          </p:cNvPicPr>
          <p:nvPr/>
        </p:nvPicPr>
        <p:blipFill>
          <a:blip r:embed="rId4" cstate="print"/>
          <a:srcRect/>
          <a:stretch>
            <a:fillRect/>
          </a:stretch>
        </p:blipFill>
        <p:spPr bwMode="auto">
          <a:xfrm>
            <a:off x="6705600" y="3634081"/>
            <a:ext cx="2209800" cy="2932760"/>
          </a:xfrm>
          <a:prstGeom prst="rect">
            <a:avLst/>
          </a:prstGeom>
          <a:noFill/>
        </p:spPr>
      </p:pic>
    </p:spTree>
    <p:extLst>
      <p:ext uri="{BB962C8B-B14F-4D97-AF65-F5344CB8AC3E}">
        <p14:creationId xmlns:p14="http://schemas.microsoft.com/office/powerpoint/2010/main" val="1900491631"/>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Time Line for Ezra</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18" t="25027" b="3798"/>
          <a:stretch/>
        </p:blipFill>
        <p:spPr bwMode="auto">
          <a:xfrm>
            <a:off x="53783" y="762000"/>
            <a:ext cx="9036434"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105229" y="5959020"/>
            <a:ext cx="4495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rPr>
              <a:t>Book of Ezra starts here</a:t>
            </a:r>
          </a:p>
        </p:txBody>
      </p:sp>
      <p:cxnSp>
        <p:nvCxnSpPr>
          <p:cNvPr id="3" name="Straight Arrow Connector 2"/>
          <p:cNvCxnSpPr/>
          <p:nvPr/>
        </p:nvCxnSpPr>
        <p:spPr>
          <a:xfrm flipV="1">
            <a:off x="762000" y="4876800"/>
            <a:ext cx="990600" cy="138747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4539343" y="5413826"/>
            <a:ext cx="4495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rPr>
              <a:t>Ezra returns here</a:t>
            </a:r>
          </a:p>
        </p:txBody>
      </p:sp>
      <p:cxnSp>
        <p:nvCxnSpPr>
          <p:cNvPr id="10" name="Straight Arrow Connector 9"/>
          <p:cNvCxnSpPr/>
          <p:nvPr/>
        </p:nvCxnSpPr>
        <p:spPr>
          <a:xfrm flipH="1" flipV="1">
            <a:off x="4343400" y="4876800"/>
            <a:ext cx="838200" cy="105546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85292"/>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010400" cy="1143000"/>
          </a:xfrm>
        </p:spPr>
        <p:txBody>
          <a:bodyPr/>
          <a:lstStyle/>
          <a:p>
            <a:pPr eaLnBrk="1" hangingPunct="1"/>
            <a:r>
              <a:rPr lang="en-US" sz="4000" b="1" dirty="0" smtClean="0">
                <a:solidFill>
                  <a:srgbClr val="FF0000"/>
                </a:solidFill>
              </a:rPr>
              <a:t>The First Year of Cyrus (1:1)</a:t>
            </a:r>
          </a:p>
        </p:txBody>
      </p:sp>
      <p:sp>
        <p:nvSpPr>
          <p:cNvPr id="4099" name="Rectangle 3"/>
          <p:cNvSpPr>
            <a:spLocks noGrp="1" noChangeArrowheads="1"/>
          </p:cNvSpPr>
          <p:nvPr>
            <p:ph type="body" idx="1"/>
          </p:nvPr>
        </p:nvSpPr>
        <p:spPr>
          <a:xfrm>
            <a:off x="317177" y="1143000"/>
            <a:ext cx="8064823" cy="2057400"/>
          </a:xfrm>
        </p:spPr>
        <p:txBody>
          <a:bodyPr/>
          <a:lstStyle/>
          <a:p>
            <a:pPr eaLnBrk="1" hangingPunct="1">
              <a:lnSpc>
                <a:spcPct val="90000"/>
              </a:lnSpc>
            </a:pPr>
            <a:r>
              <a:rPr lang="en-US" dirty="0" smtClean="0"/>
              <a:t>The 1</a:t>
            </a:r>
            <a:r>
              <a:rPr lang="en-US" baseline="30000" dirty="0" smtClean="0"/>
              <a:t>st</a:t>
            </a:r>
            <a:r>
              <a:rPr lang="en-US" dirty="0" smtClean="0"/>
              <a:t> year Persia took over Babylon                         and Cyrus ruled over Babylon</a:t>
            </a:r>
          </a:p>
          <a:p>
            <a:pPr eaLnBrk="1" hangingPunct="1">
              <a:lnSpc>
                <a:spcPct val="90000"/>
              </a:lnSpc>
            </a:pPr>
            <a:r>
              <a:rPr lang="en-US" dirty="0" smtClean="0"/>
              <a:t>Cyrus actually became a Persian ruler                 about 10 years earlier</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18" t="40464" r="2797" b="19710"/>
          <a:stretch/>
        </p:blipFill>
        <p:spPr bwMode="auto">
          <a:xfrm>
            <a:off x="317177" y="3276600"/>
            <a:ext cx="8509646" cy="316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encrypted-tbn3.google.com/images?q=tbn:ANd9GcQrxPz2p_IJ3cCTNouK_BQawWEO3r71mAlaz64Bb2AKnUVVnWcAI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010401" y="228599"/>
            <a:ext cx="1981200" cy="234315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988457" y="3106057"/>
            <a:ext cx="0" cy="3505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85800" y="2971800"/>
            <a:ext cx="11430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1780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60829" y="609600"/>
            <a:ext cx="8229600" cy="990600"/>
          </a:xfrm>
        </p:spPr>
        <p:txBody>
          <a:bodyPr/>
          <a:lstStyle/>
          <a:p>
            <a:pPr eaLnBrk="1" hangingPunct="1"/>
            <a:r>
              <a:rPr lang="en-US" sz="4000" b="1" dirty="0" smtClean="0">
                <a:solidFill>
                  <a:srgbClr val="993300"/>
                </a:solidFill>
              </a:rPr>
              <a:t>Isaiah 44:28 – 45:2 (NKJV)</a:t>
            </a:r>
          </a:p>
        </p:txBody>
      </p:sp>
      <p:sp>
        <p:nvSpPr>
          <p:cNvPr id="4099" name="Rectangle 3"/>
          <p:cNvSpPr>
            <a:spLocks noGrp="1" noChangeArrowheads="1"/>
          </p:cNvSpPr>
          <p:nvPr>
            <p:ph type="body" idx="1"/>
          </p:nvPr>
        </p:nvSpPr>
        <p:spPr>
          <a:xfrm>
            <a:off x="990600" y="1371600"/>
            <a:ext cx="7162800" cy="5013325"/>
          </a:xfrm>
        </p:spPr>
        <p:txBody>
          <a:bodyPr>
            <a:normAutofit fontScale="92500" lnSpcReduction="10000"/>
          </a:bodyPr>
          <a:lstStyle/>
          <a:p>
            <a:pPr marL="0" indent="0">
              <a:lnSpc>
                <a:spcPct val="90000"/>
              </a:lnSpc>
              <a:buNone/>
            </a:pPr>
            <a:r>
              <a:rPr lang="en-US" dirty="0" smtClean="0"/>
              <a:t>28 </a:t>
            </a:r>
            <a:r>
              <a:rPr lang="en-US" dirty="0"/>
              <a:t>Who says of </a:t>
            </a:r>
            <a:r>
              <a:rPr lang="en-US" b="1" dirty="0">
                <a:solidFill>
                  <a:srgbClr val="C00000"/>
                </a:solidFill>
              </a:rPr>
              <a:t>Cyrus</a:t>
            </a:r>
            <a:r>
              <a:rPr lang="en-US" dirty="0"/>
              <a:t>, 'He is </a:t>
            </a:r>
            <a:r>
              <a:rPr lang="en-US" b="1" i="1" dirty="0">
                <a:solidFill>
                  <a:srgbClr val="00B050"/>
                </a:solidFill>
              </a:rPr>
              <a:t>My </a:t>
            </a:r>
            <a:r>
              <a:rPr lang="en-US" b="1" i="1" dirty="0" smtClean="0">
                <a:solidFill>
                  <a:srgbClr val="00B050"/>
                </a:solidFill>
              </a:rPr>
              <a:t>shepherd</a:t>
            </a:r>
            <a:r>
              <a:rPr lang="en-US" dirty="0" smtClean="0"/>
              <a:t>, And </a:t>
            </a:r>
            <a:r>
              <a:rPr lang="en-US" dirty="0"/>
              <a:t>he shall perform all My </a:t>
            </a:r>
            <a:r>
              <a:rPr lang="en-US" dirty="0" smtClean="0"/>
              <a:t>pleasure, Saying </a:t>
            </a:r>
            <a:r>
              <a:rPr lang="en-US" b="1" dirty="0">
                <a:solidFill>
                  <a:srgbClr val="0070C0"/>
                </a:solidFill>
              </a:rPr>
              <a:t>to Jerusalem, "You shall be built</a:t>
            </a:r>
            <a:r>
              <a:rPr lang="en-US" b="1" dirty="0" smtClean="0">
                <a:solidFill>
                  <a:srgbClr val="0070C0"/>
                </a:solidFill>
              </a:rPr>
              <a:t>,“ And </a:t>
            </a:r>
            <a:r>
              <a:rPr lang="en-US" b="1" dirty="0">
                <a:solidFill>
                  <a:srgbClr val="0070C0"/>
                </a:solidFill>
              </a:rPr>
              <a:t>to the temple, "Your foundation shall be laid</a:t>
            </a:r>
            <a:r>
              <a:rPr lang="en-US" b="1" dirty="0" smtClean="0">
                <a:solidFill>
                  <a:srgbClr val="0070C0"/>
                </a:solidFill>
              </a:rPr>
              <a:t>."‘  </a:t>
            </a:r>
          </a:p>
          <a:p>
            <a:pPr marL="0" indent="0">
              <a:lnSpc>
                <a:spcPct val="90000"/>
              </a:lnSpc>
              <a:buNone/>
            </a:pPr>
            <a:r>
              <a:rPr lang="en-US" dirty="0"/>
              <a:t>1</a:t>
            </a:r>
            <a:r>
              <a:rPr lang="en-US" dirty="0" smtClean="0"/>
              <a:t> </a:t>
            </a:r>
            <a:r>
              <a:rPr lang="en-US" dirty="0"/>
              <a:t>"Thus says the Lord to </a:t>
            </a:r>
            <a:r>
              <a:rPr lang="en-US" b="1" i="1" dirty="0">
                <a:solidFill>
                  <a:srgbClr val="00B050"/>
                </a:solidFill>
              </a:rPr>
              <a:t>His anointed</a:t>
            </a:r>
            <a:r>
              <a:rPr lang="en-US" dirty="0" smtClean="0"/>
              <a:t>, To </a:t>
            </a:r>
            <a:r>
              <a:rPr lang="en-US" b="1" dirty="0">
                <a:solidFill>
                  <a:srgbClr val="C00000"/>
                </a:solidFill>
              </a:rPr>
              <a:t>Cyrus</a:t>
            </a:r>
            <a:r>
              <a:rPr lang="en-US" dirty="0"/>
              <a:t>, whose right hand I have held — To subdue nations before </a:t>
            </a:r>
            <a:r>
              <a:rPr lang="en-US" dirty="0" smtClean="0"/>
              <a:t>him And </a:t>
            </a:r>
            <a:r>
              <a:rPr lang="en-US" dirty="0"/>
              <a:t>loose the armor of kings</a:t>
            </a:r>
            <a:r>
              <a:rPr lang="en-US" dirty="0" smtClean="0"/>
              <a:t>, To </a:t>
            </a:r>
            <a:r>
              <a:rPr lang="en-US" dirty="0"/>
              <a:t>open before him the double doors</a:t>
            </a:r>
            <a:r>
              <a:rPr lang="en-US" dirty="0" smtClean="0"/>
              <a:t>, So </a:t>
            </a:r>
            <a:r>
              <a:rPr lang="en-US" dirty="0"/>
              <a:t>that the gates will not be shut: 2 'I will go before </a:t>
            </a:r>
            <a:r>
              <a:rPr lang="en-US" dirty="0" smtClean="0"/>
              <a:t>you And </a:t>
            </a:r>
            <a:r>
              <a:rPr lang="en-US" dirty="0"/>
              <a:t>make the crooked places straight</a:t>
            </a:r>
            <a:r>
              <a:rPr lang="en-US" dirty="0" smtClean="0"/>
              <a:t>; I </a:t>
            </a:r>
            <a:r>
              <a:rPr lang="en-US" dirty="0"/>
              <a:t>will break in pieces the gates of </a:t>
            </a:r>
            <a:r>
              <a:rPr lang="en-US" dirty="0" smtClean="0"/>
              <a:t>bronze And </a:t>
            </a:r>
            <a:r>
              <a:rPr lang="en-US" dirty="0"/>
              <a:t>cut the bars of iron.</a:t>
            </a:r>
            <a:r>
              <a:rPr lang="en-US" dirty="0" smtClean="0"/>
              <a:t>     </a:t>
            </a:r>
            <a:endParaRPr lang="en-US" dirty="0"/>
          </a:p>
          <a:p>
            <a:pPr eaLnBrk="1" hangingPunct="1">
              <a:lnSpc>
                <a:spcPct val="90000"/>
              </a:lnSpc>
            </a:pPr>
            <a:endParaRPr lang="en-US" dirty="0" smtClean="0"/>
          </a:p>
        </p:txBody>
      </p:sp>
    </p:spTree>
    <p:extLst>
      <p:ext uri="{BB962C8B-B14F-4D97-AF65-F5344CB8AC3E}">
        <p14:creationId xmlns:p14="http://schemas.microsoft.com/office/powerpoint/2010/main" val="393285292"/>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49943" y="838200"/>
            <a:ext cx="8229600" cy="990600"/>
          </a:xfrm>
        </p:spPr>
        <p:txBody>
          <a:bodyPr/>
          <a:lstStyle/>
          <a:p>
            <a:pPr eaLnBrk="1" hangingPunct="1"/>
            <a:r>
              <a:rPr lang="en-US" sz="4000" b="1" dirty="0" smtClean="0">
                <a:solidFill>
                  <a:srgbClr val="993300"/>
                </a:solidFill>
              </a:rPr>
              <a:t>Isaiah 45:3-6</a:t>
            </a:r>
          </a:p>
        </p:txBody>
      </p:sp>
      <p:sp>
        <p:nvSpPr>
          <p:cNvPr id="4099" name="Rectangle 3"/>
          <p:cNvSpPr>
            <a:spLocks noGrp="1" noChangeArrowheads="1"/>
          </p:cNvSpPr>
          <p:nvPr>
            <p:ph type="body" idx="1"/>
          </p:nvPr>
        </p:nvSpPr>
        <p:spPr>
          <a:xfrm>
            <a:off x="990600" y="1580923"/>
            <a:ext cx="7315200" cy="4343400"/>
          </a:xfrm>
        </p:spPr>
        <p:txBody>
          <a:bodyPr>
            <a:normAutofit fontScale="92500" lnSpcReduction="20000"/>
          </a:bodyPr>
          <a:lstStyle/>
          <a:p>
            <a:pPr marL="0" indent="0">
              <a:lnSpc>
                <a:spcPct val="90000"/>
              </a:lnSpc>
              <a:buNone/>
            </a:pPr>
            <a:r>
              <a:rPr lang="en-US" dirty="0" smtClean="0"/>
              <a:t>3 </a:t>
            </a:r>
            <a:r>
              <a:rPr lang="en-US" dirty="0"/>
              <a:t>I will give you the treasures of </a:t>
            </a:r>
            <a:r>
              <a:rPr lang="en-US" dirty="0" smtClean="0"/>
              <a:t>darkness And </a:t>
            </a:r>
            <a:r>
              <a:rPr lang="en-US" dirty="0"/>
              <a:t>hidden riches of secret places</a:t>
            </a:r>
            <a:r>
              <a:rPr lang="en-US" dirty="0" smtClean="0"/>
              <a:t>, That </a:t>
            </a:r>
            <a:r>
              <a:rPr lang="en-US" dirty="0"/>
              <a:t>you may know that I, the Lord</a:t>
            </a:r>
            <a:r>
              <a:rPr lang="en-US" dirty="0" smtClean="0"/>
              <a:t>, Who </a:t>
            </a:r>
            <a:r>
              <a:rPr lang="en-US" dirty="0"/>
              <a:t>call you by your name</a:t>
            </a:r>
            <a:r>
              <a:rPr lang="en-US" dirty="0" smtClean="0"/>
              <a:t>, Am </a:t>
            </a:r>
            <a:r>
              <a:rPr lang="en-US" dirty="0"/>
              <a:t>the God of Israel. 4 For Jacob My servant's sake</a:t>
            </a:r>
            <a:r>
              <a:rPr lang="en-US" dirty="0" smtClean="0"/>
              <a:t>, And </a:t>
            </a:r>
            <a:r>
              <a:rPr lang="en-US" dirty="0"/>
              <a:t>Israel My elect</a:t>
            </a:r>
            <a:r>
              <a:rPr lang="en-US" dirty="0" smtClean="0"/>
              <a:t>, I </a:t>
            </a:r>
            <a:r>
              <a:rPr lang="en-US" dirty="0"/>
              <a:t>have even called you by your name</a:t>
            </a:r>
            <a:r>
              <a:rPr lang="en-US" dirty="0" smtClean="0"/>
              <a:t>; </a:t>
            </a:r>
            <a:r>
              <a:rPr lang="en-US" b="1" dirty="0" smtClean="0">
                <a:solidFill>
                  <a:srgbClr val="0070C0"/>
                </a:solidFill>
              </a:rPr>
              <a:t>I </a:t>
            </a:r>
            <a:r>
              <a:rPr lang="en-US" b="1" dirty="0">
                <a:solidFill>
                  <a:srgbClr val="0070C0"/>
                </a:solidFill>
              </a:rPr>
              <a:t>have named you</a:t>
            </a:r>
            <a:r>
              <a:rPr lang="en-US" dirty="0"/>
              <a:t>, though you have not known Me. 5 I am the Lord, and there is no other</a:t>
            </a:r>
            <a:r>
              <a:rPr lang="en-US" dirty="0" smtClean="0"/>
              <a:t>; There </a:t>
            </a:r>
            <a:r>
              <a:rPr lang="en-US" dirty="0"/>
              <a:t>is no God besides Me</a:t>
            </a:r>
            <a:r>
              <a:rPr lang="en-US" dirty="0" smtClean="0"/>
              <a:t>. I </a:t>
            </a:r>
            <a:r>
              <a:rPr lang="en-US" dirty="0"/>
              <a:t>will gird you, though you have not known Me, 6 That they may know from the rising of the sun to its </a:t>
            </a:r>
            <a:r>
              <a:rPr lang="en-US" dirty="0" smtClean="0"/>
              <a:t>setting That </a:t>
            </a:r>
            <a:r>
              <a:rPr lang="en-US" dirty="0"/>
              <a:t>there is none besides Me</a:t>
            </a:r>
            <a:r>
              <a:rPr lang="en-US" dirty="0" smtClean="0"/>
              <a:t>. I </a:t>
            </a:r>
            <a:r>
              <a:rPr lang="en-US" dirty="0"/>
              <a:t>am the Lord, and there is no </a:t>
            </a:r>
            <a:r>
              <a:rPr lang="en-US" dirty="0" smtClean="0"/>
              <a:t>other.</a:t>
            </a:r>
            <a:endParaRPr lang="en-US" dirty="0"/>
          </a:p>
          <a:p>
            <a:pPr marL="0" indent="0" eaLnBrk="1" hangingPunct="1">
              <a:lnSpc>
                <a:spcPct val="90000"/>
              </a:lnSpc>
              <a:buNone/>
            </a:pPr>
            <a:endParaRPr lang="en-US" dirty="0" smtClean="0"/>
          </a:p>
        </p:txBody>
      </p:sp>
    </p:spTree>
    <p:extLst>
      <p:ext uri="{BB962C8B-B14F-4D97-AF65-F5344CB8AC3E}">
        <p14:creationId xmlns:p14="http://schemas.microsoft.com/office/powerpoint/2010/main" val="393285292"/>
      </p:ext>
    </p:ext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Cyrus as a type of Christ</a:t>
            </a:r>
          </a:p>
        </p:txBody>
      </p:sp>
      <p:sp>
        <p:nvSpPr>
          <p:cNvPr id="4099" name="Rectangle 3"/>
          <p:cNvSpPr>
            <a:spLocks noGrp="1" noChangeArrowheads="1"/>
          </p:cNvSpPr>
          <p:nvPr>
            <p:ph type="body" idx="1"/>
          </p:nvPr>
        </p:nvSpPr>
        <p:spPr>
          <a:xfrm>
            <a:off x="457200" y="1143000"/>
            <a:ext cx="7924800" cy="4343400"/>
          </a:xfrm>
        </p:spPr>
        <p:txBody>
          <a:bodyPr/>
          <a:lstStyle/>
          <a:p>
            <a:pPr marL="1654175" indent="-333375" eaLnBrk="1" hangingPunct="1">
              <a:lnSpc>
                <a:spcPct val="90000"/>
              </a:lnSpc>
            </a:pPr>
            <a:r>
              <a:rPr lang="en-US" dirty="0" smtClean="0">
                <a:solidFill>
                  <a:srgbClr val="0000CC"/>
                </a:solidFill>
              </a:rPr>
              <a:t>God’s shepherd </a:t>
            </a:r>
            <a:r>
              <a:rPr lang="en-US" dirty="0" smtClean="0"/>
              <a:t>(Isa 44:28)</a:t>
            </a:r>
          </a:p>
          <a:p>
            <a:pPr marL="1654175" indent="-333375" eaLnBrk="1" hangingPunct="1">
              <a:lnSpc>
                <a:spcPct val="90000"/>
              </a:lnSpc>
            </a:pPr>
            <a:r>
              <a:rPr lang="en-US" dirty="0" smtClean="0">
                <a:solidFill>
                  <a:srgbClr val="0000CC"/>
                </a:solidFill>
              </a:rPr>
              <a:t>God’s anointed </a:t>
            </a:r>
            <a:r>
              <a:rPr lang="en-US" dirty="0" smtClean="0"/>
              <a:t>(Isa 45:1)</a:t>
            </a:r>
            <a:endParaRPr lang="en-US" dirty="0"/>
          </a:p>
          <a:p>
            <a:pPr eaLnBrk="1" hangingPunct="1">
              <a:lnSpc>
                <a:spcPct val="90000"/>
              </a:lnSpc>
            </a:pPr>
            <a:r>
              <a:rPr lang="en-US" dirty="0" smtClean="0"/>
              <a:t>Illustrated God’s ultimate salvation of Israel through God’s Son</a:t>
            </a:r>
          </a:p>
          <a:p>
            <a:pPr eaLnBrk="1" hangingPunct="1">
              <a:lnSpc>
                <a:spcPct val="90000"/>
              </a:lnSpc>
            </a:pPr>
            <a:r>
              <a:rPr lang="en-US" dirty="0" smtClean="0"/>
              <a:t>This is a study in itself…. Our goal is to focus on lessons from family &amp; ecclesial issues of Ezra’s time</a:t>
            </a:r>
          </a:p>
        </p:txBody>
      </p:sp>
      <p:sp>
        <p:nvSpPr>
          <p:cNvPr id="4100" name="Text Box 5"/>
          <p:cNvSpPr txBox="1">
            <a:spLocks noChangeArrowheads="1"/>
          </p:cNvSpPr>
          <p:nvPr/>
        </p:nvSpPr>
        <p:spPr bwMode="auto">
          <a:xfrm>
            <a:off x="486229" y="48006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Many of the prophecies about the return of the Jews from captivity apply at this time &amp; to Christ’s time too</a:t>
            </a:r>
            <a:endParaRPr lang="en-US" sz="3200" b="1" dirty="0">
              <a:solidFill>
                <a:srgbClr val="00B050"/>
              </a:solidFill>
              <a:latin typeface="Comic Sans MS" pitchFamily="66" charset="0"/>
            </a:endParaRPr>
          </a:p>
        </p:txBody>
      </p:sp>
      <p:pic>
        <p:nvPicPr>
          <p:cNvPr id="10242" name="Picture 2" descr="https://encrypted-tbn0.google.com/images?q=tbn:ANd9GcQVLDoinBKaZ2IXPjB2_5slFydWOJ5CiwtqJW4uv_dyQn5AjZN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90" y="152400"/>
            <a:ext cx="140909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3.bp.blogspot.com/_FzGj6AXhAqs/TS9KXYONkgI/AAAAAAAAAHQ/4KFWu5fzQqo/s1600/Christ%252520-%252520The%252520Good%252520Shepherd%252520-%252520Simon%252520Dew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45143"/>
            <a:ext cx="1298277" cy="181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791687"/>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4457" y="228600"/>
            <a:ext cx="8229600" cy="1143000"/>
          </a:xfrm>
        </p:spPr>
        <p:txBody>
          <a:bodyPr>
            <a:normAutofit fontScale="90000"/>
          </a:bodyPr>
          <a:lstStyle/>
          <a:p>
            <a:pPr eaLnBrk="1" hangingPunct="1"/>
            <a:r>
              <a:rPr lang="en-US" sz="4000" b="1" dirty="0" smtClean="0">
                <a:solidFill>
                  <a:srgbClr val="FF0000"/>
                </a:solidFill>
              </a:rPr>
              <a:t>God used Unbelieving Rulers during the Captivity to Illustrate His </a:t>
            </a:r>
            <a:r>
              <a:rPr lang="en-US" sz="4000" b="1" dirty="0">
                <a:solidFill>
                  <a:srgbClr val="FF0000"/>
                </a:solidFill>
              </a:rPr>
              <a:t>R</a:t>
            </a:r>
            <a:r>
              <a:rPr lang="en-US" sz="4000" b="1" dirty="0" smtClean="0">
                <a:solidFill>
                  <a:srgbClr val="FF0000"/>
                </a:solidFill>
              </a:rPr>
              <a:t>edemptive Plan</a:t>
            </a:r>
          </a:p>
        </p:txBody>
      </p:sp>
      <p:sp>
        <p:nvSpPr>
          <p:cNvPr id="4099" name="Rectangle 3"/>
          <p:cNvSpPr>
            <a:spLocks noGrp="1" noChangeArrowheads="1"/>
          </p:cNvSpPr>
          <p:nvPr>
            <p:ph type="body" idx="1"/>
          </p:nvPr>
        </p:nvSpPr>
        <p:spPr>
          <a:xfrm>
            <a:off x="457200" y="1691859"/>
            <a:ext cx="7924800" cy="3429000"/>
          </a:xfrm>
        </p:spPr>
        <p:txBody>
          <a:bodyPr/>
          <a:lstStyle/>
          <a:p>
            <a:pPr eaLnBrk="1" hangingPunct="1">
              <a:lnSpc>
                <a:spcPct val="90000"/>
              </a:lnSpc>
            </a:pPr>
            <a:r>
              <a:rPr lang="en-US" sz="3600" dirty="0" smtClean="0"/>
              <a:t>Cyrus (represented Christ)</a:t>
            </a:r>
          </a:p>
          <a:p>
            <a:pPr eaLnBrk="1" hangingPunct="1">
              <a:lnSpc>
                <a:spcPct val="90000"/>
              </a:lnSpc>
            </a:pPr>
            <a:r>
              <a:rPr lang="en-US" sz="3600" dirty="0" smtClean="0"/>
              <a:t>King </a:t>
            </a:r>
            <a:r>
              <a:rPr lang="en-US" sz="3600" dirty="0" err="1" smtClean="0"/>
              <a:t>Ahaseurus</a:t>
            </a:r>
            <a:r>
              <a:rPr lang="en-US" sz="3600" dirty="0" smtClean="0"/>
              <a:t> </a:t>
            </a:r>
            <a:r>
              <a:rPr lang="en-US" sz="3600" dirty="0"/>
              <a:t> </a:t>
            </a:r>
            <a:r>
              <a:rPr lang="en-US" sz="3600" dirty="0" smtClean="0"/>
              <a:t>(represented                        God)</a:t>
            </a:r>
          </a:p>
          <a:p>
            <a:pPr lvl="1">
              <a:lnSpc>
                <a:spcPct val="90000"/>
              </a:lnSpc>
            </a:pPr>
            <a:r>
              <a:rPr lang="en-US" sz="3200" dirty="0" smtClean="0"/>
              <a:t>Mordecai (represented Christ)</a:t>
            </a:r>
          </a:p>
          <a:p>
            <a:pPr lvl="1">
              <a:lnSpc>
                <a:spcPct val="90000"/>
              </a:lnSpc>
            </a:pPr>
            <a:r>
              <a:rPr lang="en-US" sz="3200" dirty="0" smtClean="0"/>
              <a:t>Esther (represented God’s                          faithful remnant</a:t>
            </a:r>
            <a:r>
              <a:rPr lang="en-US" dirty="0" smtClean="0"/>
              <a:t>)</a:t>
            </a:r>
          </a:p>
        </p:txBody>
      </p:sp>
      <p:sp>
        <p:nvSpPr>
          <p:cNvPr id="4100" name="Text Box 5"/>
          <p:cNvSpPr txBox="1">
            <a:spLocks noChangeArrowheads="1"/>
          </p:cNvSpPr>
          <p:nvPr/>
        </p:nvSpPr>
        <p:spPr bwMode="auto">
          <a:xfrm>
            <a:off x="457200" y="52578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The kingdom of Israel didn’t exist during this period</a:t>
            </a:r>
            <a:endParaRPr lang="en-US" sz="4000" b="1" dirty="0">
              <a:solidFill>
                <a:srgbClr val="0000CC"/>
              </a:solidFill>
              <a:latin typeface="Comic Sans MS" pitchFamily="66" charset="0"/>
            </a:endParaRPr>
          </a:p>
        </p:txBody>
      </p:sp>
      <p:pic>
        <p:nvPicPr>
          <p:cNvPr id="5122" name="Picture 2" descr="https://encrypted-tbn0.google.com/images?q=tbn:ANd9GcRbgaSAAvksHJVeoP5MMLntQ3nrptTuUPYLYC2_y3UXHqWzH1XRH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768059"/>
            <a:ext cx="2362200" cy="297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791687"/>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04800"/>
            <a:ext cx="5791200" cy="1447800"/>
          </a:xfrm>
        </p:spPr>
        <p:txBody>
          <a:bodyPr>
            <a:noAutofit/>
          </a:bodyPr>
          <a:lstStyle/>
          <a:p>
            <a:r>
              <a:rPr lang="en-US" sz="4800" b="1" dirty="0" smtClean="0">
                <a:solidFill>
                  <a:srgbClr val="FF0000"/>
                </a:solidFill>
              </a:rPr>
              <a:t>Jeremiah’s </a:t>
            </a:r>
            <a:r>
              <a:rPr lang="en-US" sz="4800" b="1" dirty="0">
                <a:solidFill>
                  <a:srgbClr val="FF0000"/>
                </a:solidFill>
              </a:rPr>
              <a:t>Prophecies about the 70 </a:t>
            </a:r>
            <a:r>
              <a:rPr lang="en-US" sz="4800" b="1" dirty="0" smtClean="0">
                <a:solidFill>
                  <a:srgbClr val="FF0000"/>
                </a:solidFill>
              </a:rPr>
              <a:t>Years</a:t>
            </a:r>
          </a:p>
        </p:txBody>
      </p:sp>
      <p:sp>
        <p:nvSpPr>
          <p:cNvPr id="4099" name="Rectangle 3"/>
          <p:cNvSpPr>
            <a:spLocks noGrp="1" noChangeArrowheads="1"/>
          </p:cNvSpPr>
          <p:nvPr>
            <p:ph type="body" idx="1"/>
          </p:nvPr>
        </p:nvSpPr>
        <p:spPr>
          <a:xfrm>
            <a:off x="312510" y="1981200"/>
            <a:ext cx="8518979" cy="3276600"/>
          </a:xfrm>
        </p:spPr>
        <p:txBody>
          <a:bodyPr>
            <a:normAutofit/>
          </a:bodyPr>
          <a:lstStyle/>
          <a:p>
            <a:pPr marL="0" indent="0">
              <a:buNone/>
            </a:pPr>
            <a:r>
              <a:rPr lang="en-US" b="1" u="sng" dirty="0" err="1" smtClean="0"/>
              <a:t>Jer</a:t>
            </a:r>
            <a:r>
              <a:rPr lang="en-US" b="1" u="sng" dirty="0" smtClean="0"/>
              <a:t> </a:t>
            </a:r>
            <a:r>
              <a:rPr lang="en-US" b="1" u="sng" dirty="0"/>
              <a:t>25:11-14</a:t>
            </a:r>
            <a:r>
              <a:rPr lang="en-US" dirty="0"/>
              <a:t>  after 70 </a:t>
            </a:r>
            <a:r>
              <a:rPr lang="en-US" dirty="0" err="1" smtClean="0"/>
              <a:t>yrs</a:t>
            </a:r>
            <a:r>
              <a:rPr lang="en-US" dirty="0" smtClean="0"/>
              <a:t> </a:t>
            </a:r>
            <a:r>
              <a:rPr lang="en-US" dirty="0"/>
              <a:t>God will punish Babylon</a:t>
            </a:r>
          </a:p>
          <a:p>
            <a:pPr marL="0" indent="0">
              <a:buNone/>
            </a:pPr>
            <a:r>
              <a:rPr lang="en-US" sz="1800" dirty="0"/>
              <a:t> </a:t>
            </a:r>
            <a:endParaRPr lang="en-US" sz="600" dirty="0"/>
          </a:p>
          <a:p>
            <a:pPr marL="0" indent="0">
              <a:buNone/>
            </a:pPr>
            <a:r>
              <a:rPr lang="en-US" b="1" u="sng" dirty="0" err="1"/>
              <a:t>Jer</a:t>
            </a:r>
            <a:r>
              <a:rPr lang="en-US" b="1" u="sng" dirty="0"/>
              <a:t> 29:10-14</a:t>
            </a:r>
            <a:r>
              <a:rPr lang="en-US" dirty="0"/>
              <a:t>  after 70 years God will bring Jews back and give them a future with peace and hope</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3074" name="Picture 2" descr="https://encrypted-tbn1.google.com/images?q=tbn:ANd9GcSoEf2vsEAkgk09EAXk-68V-_LC-fmYQFx7M4bVr7NymJmI3K6is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52400"/>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86" b="24697"/>
          <a:stretch/>
        </p:blipFill>
        <p:spPr bwMode="auto">
          <a:xfrm>
            <a:off x="201390" y="4191000"/>
            <a:ext cx="8942610" cy="229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85292"/>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28600"/>
            <a:ext cx="6248400" cy="1143000"/>
          </a:xfrm>
        </p:spPr>
        <p:txBody>
          <a:bodyPr>
            <a:normAutofit fontScale="90000"/>
          </a:bodyPr>
          <a:lstStyle/>
          <a:p>
            <a:pPr eaLnBrk="1" hangingPunct="1"/>
            <a:r>
              <a:rPr lang="en-US" sz="4000" b="1" dirty="0" smtClean="0">
                <a:solidFill>
                  <a:srgbClr val="FF0000"/>
                </a:solidFill>
                <a:latin typeface="Comic Sans MS" pitchFamily="66" charset="0"/>
              </a:rPr>
              <a:t>Christadelphian Resources on Ezra</a:t>
            </a:r>
          </a:p>
        </p:txBody>
      </p:sp>
      <p:sp>
        <p:nvSpPr>
          <p:cNvPr id="4099" name="Rectangle 3"/>
          <p:cNvSpPr>
            <a:spLocks noGrp="1" noChangeArrowheads="1"/>
          </p:cNvSpPr>
          <p:nvPr>
            <p:ph type="body" idx="1"/>
          </p:nvPr>
        </p:nvSpPr>
        <p:spPr>
          <a:xfrm>
            <a:off x="228600" y="1447800"/>
            <a:ext cx="7924800" cy="2438400"/>
          </a:xfrm>
        </p:spPr>
        <p:txBody>
          <a:bodyPr>
            <a:normAutofit lnSpcReduction="10000"/>
          </a:bodyPr>
          <a:lstStyle/>
          <a:p>
            <a:pPr eaLnBrk="1" hangingPunct="1">
              <a:lnSpc>
                <a:spcPct val="90000"/>
              </a:lnSpc>
            </a:pPr>
            <a:r>
              <a:rPr lang="en-US" dirty="0" smtClean="0"/>
              <a:t>Story of the Bible (</a:t>
            </a:r>
            <a:r>
              <a:rPr lang="en-US" dirty="0" err="1" smtClean="0"/>
              <a:t>vol</a:t>
            </a:r>
            <a:r>
              <a:rPr lang="en-US" dirty="0" smtClean="0"/>
              <a:t> 4) by H.P. Mansfield</a:t>
            </a:r>
          </a:p>
          <a:p>
            <a:pPr eaLnBrk="1" hangingPunct="1">
              <a:lnSpc>
                <a:spcPct val="90000"/>
              </a:lnSpc>
            </a:pPr>
            <a:r>
              <a:rPr lang="en-US" dirty="0" smtClean="0"/>
              <a:t>The Exiles Return by Michael Ashton</a:t>
            </a:r>
          </a:p>
          <a:p>
            <a:pPr eaLnBrk="1" hangingPunct="1">
              <a:lnSpc>
                <a:spcPct val="90000"/>
              </a:lnSpc>
            </a:pPr>
            <a:r>
              <a:rPr lang="en-US" dirty="0" smtClean="0"/>
              <a:t>Haggai, Zechariah, Malachi (Expositor) by                H. P. Mansfield</a:t>
            </a:r>
          </a:p>
          <a:p>
            <a:pPr eaLnBrk="1" hangingPunct="1">
              <a:lnSpc>
                <a:spcPct val="90000"/>
              </a:lnSpc>
            </a:pPr>
            <a:r>
              <a:rPr lang="en-US" dirty="0" smtClean="0"/>
              <a:t>The Prophets after the Exile by John Carter</a:t>
            </a:r>
          </a:p>
        </p:txBody>
      </p:sp>
      <p:sp>
        <p:nvSpPr>
          <p:cNvPr id="4100" name="Text Box 5"/>
          <p:cNvSpPr txBox="1">
            <a:spLocks noChangeArrowheads="1"/>
          </p:cNvSpPr>
          <p:nvPr/>
        </p:nvSpPr>
        <p:spPr bwMode="auto">
          <a:xfrm>
            <a:off x="2514600" y="4114800"/>
            <a:ext cx="6096000" cy="701675"/>
          </a:xfrm>
          <a:prstGeom prst="rect">
            <a:avLst/>
          </a:prstGeom>
          <a:noFill/>
          <a:ln w="9525">
            <a:noFill/>
            <a:miter lim="800000"/>
            <a:headEnd/>
            <a:tailEnd/>
          </a:ln>
        </p:spPr>
        <p:txBody>
          <a:bodyPr wrap="square">
            <a:spAutoFit/>
          </a:bodyPr>
          <a:lstStyle/>
          <a:p>
            <a:pPr algn="ctr">
              <a:spcBef>
                <a:spcPct val="50000"/>
              </a:spcBef>
            </a:pPr>
            <a:r>
              <a:rPr lang="en-US" sz="4000" b="1" i="1" dirty="0" smtClean="0">
                <a:solidFill>
                  <a:srgbClr val="0000CC"/>
                </a:solidFill>
                <a:latin typeface="Comic Sans MS" pitchFamily="66" charset="0"/>
              </a:rPr>
              <a:t>For the audio learners:</a:t>
            </a:r>
            <a:endParaRPr lang="en-US" sz="4000" b="1" i="1" dirty="0">
              <a:solidFill>
                <a:srgbClr val="0000CC"/>
              </a:solidFill>
              <a:latin typeface="Comic Sans MS" pitchFamily="66" charset="0"/>
            </a:endParaRPr>
          </a:p>
        </p:txBody>
      </p:sp>
      <p:pic>
        <p:nvPicPr>
          <p:cNvPr id="1028" name="Picture 4"/>
          <p:cNvPicPr>
            <a:picLocks noChangeAspect="1" noChangeArrowheads="1"/>
          </p:cNvPicPr>
          <p:nvPr/>
        </p:nvPicPr>
        <p:blipFill>
          <a:blip r:embed="rId3" cstate="print"/>
          <a:srcRect/>
          <a:stretch>
            <a:fillRect/>
          </a:stretch>
        </p:blipFill>
        <p:spPr bwMode="auto">
          <a:xfrm>
            <a:off x="381000" y="4343400"/>
            <a:ext cx="2143125" cy="2143125"/>
          </a:xfrm>
          <a:prstGeom prst="rect">
            <a:avLst/>
          </a:prstGeom>
          <a:noFill/>
          <a:ln w="9525">
            <a:noFill/>
            <a:miter lim="800000"/>
            <a:headEnd/>
            <a:tailEnd/>
          </a:ln>
        </p:spPr>
      </p:pic>
      <p:sp>
        <p:nvSpPr>
          <p:cNvPr id="8" name="Rectangle 3"/>
          <p:cNvSpPr txBox="1">
            <a:spLocks noChangeArrowheads="1"/>
          </p:cNvSpPr>
          <p:nvPr/>
        </p:nvSpPr>
        <p:spPr>
          <a:xfrm>
            <a:off x="2514600" y="4876800"/>
            <a:ext cx="6324600" cy="106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Audio – 8 classes by Jim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Cowie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Audio – 6 classes by Jim Styles</a:t>
            </a:r>
          </a:p>
        </p:txBody>
      </p:sp>
      <p:pic>
        <p:nvPicPr>
          <p:cNvPr id="2050" name="Picture 2" descr="https://encrypted-tbn1.google.com/images?q=tbn:ANd9GcTeMC-MQgPYUIlwF3SYm8VtqpRH10v0Bn-9D95MUt-4kPfsP2k4"/>
          <p:cNvPicPr>
            <a:picLocks noChangeAspect="1" noChangeArrowheads="1"/>
          </p:cNvPicPr>
          <p:nvPr/>
        </p:nvPicPr>
        <p:blipFill>
          <a:blip r:embed="rId4" cstate="print"/>
          <a:srcRect/>
          <a:stretch>
            <a:fillRect/>
          </a:stretch>
        </p:blipFill>
        <p:spPr bwMode="auto">
          <a:xfrm>
            <a:off x="7924800" y="2362200"/>
            <a:ext cx="1081392" cy="1703645"/>
          </a:xfrm>
          <a:prstGeom prst="rect">
            <a:avLst/>
          </a:prstGeom>
          <a:noFill/>
        </p:spPr>
      </p:pic>
      <p:pic>
        <p:nvPicPr>
          <p:cNvPr id="60418" name="Picture 2" descr="https://encrypted-tbn3.gstatic.com/images?q=tbn:ANd9GcTh3srNqQPo-icYZNpgpSvHGJlTwEQbAaQXCCZjZVV1FbRQAbgq"/>
          <p:cNvPicPr>
            <a:picLocks noChangeAspect="1" noChangeArrowheads="1"/>
          </p:cNvPicPr>
          <p:nvPr/>
        </p:nvPicPr>
        <p:blipFill>
          <a:blip r:embed="rId5" cstate="print"/>
          <a:srcRect/>
          <a:stretch>
            <a:fillRect/>
          </a:stretch>
        </p:blipFill>
        <p:spPr bwMode="auto">
          <a:xfrm>
            <a:off x="7696200" y="152399"/>
            <a:ext cx="1273351" cy="2078039"/>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wipe(down)">
                                      <p:cBhvr>
                                        <p:cTn id="23" dur="580">
                                          <p:stCondLst>
                                            <p:cond delay="0"/>
                                          </p:stCondLst>
                                        </p:cTn>
                                        <p:tgtEl>
                                          <p:spTgt spid="4100"/>
                                        </p:tgtEl>
                                      </p:cBhvr>
                                    </p:animEffect>
                                    <p:anim calcmode="lin" valueType="num">
                                      <p:cBhvr>
                                        <p:cTn id="24"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29" dur="26">
                                          <p:stCondLst>
                                            <p:cond delay="650"/>
                                          </p:stCondLst>
                                        </p:cTn>
                                        <p:tgtEl>
                                          <p:spTgt spid="4100"/>
                                        </p:tgtEl>
                                      </p:cBhvr>
                                      <p:to x="100000" y="60000"/>
                                    </p:animScale>
                                    <p:animScale>
                                      <p:cBhvr>
                                        <p:cTn id="30" dur="166" decel="50000">
                                          <p:stCondLst>
                                            <p:cond delay="676"/>
                                          </p:stCondLst>
                                        </p:cTn>
                                        <p:tgtEl>
                                          <p:spTgt spid="4100"/>
                                        </p:tgtEl>
                                      </p:cBhvr>
                                      <p:to x="100000" y="100000"/>
                                    </p:animScale>
                                    <p:animScale>
                                      <p:cBhvr>
                                        <p:cTn id="31" dur="26">
                                          <p:stCondLst>
                                            <p:cond delay="1312"/>
                                          </p:stCondLst>
                                        </p:cTn>
                                        <p:tgtEl>
                                          <p:spTgt spid="4100"/>
                                        </p:tgtEl>
                                      </p:cBhvr>
                                      <p:to x="100000" y="80000"/>
                                    </p:animScale>
                                    <p:animScale>
                                      <p:cBhvr>
                                        <p:cTn id="32" dur="166" decel="50000">
                                          <p:stCondLst>
                                            <p:cond delay="1338"/>
                                          </p:stCondLst>
                                        </p:cTn>
                                        <p:tgtEl>
                                          <p:spTgt spid="4100"/>
                                        </p:tgtEl>
                                      </p:cBhvr>
                                      <p:to x="100000" y="100000"/>
                                    </p:animScale>
                                    <p:animScale>
                                      <p:cBhvr>
                                        <p:cTn id="33" dur="26">
                                          <p:stCondLst>
                                            <p:cond delay="1642"/>
                                          </p:stCondLst>
                                        </p:cTn>
                                        <p:tgtEl>
                                          <p:spTgt spid="4100"/>
                                        </p:tgtEl>
                                      </p:cBhvr>
                                      <p:to x="100000" y="90000"/>
                                    </p:animScale>
                                    <p:animScale>
                                      <p:cBhvr>
                                        <p:cTn id="34" dur="166" decel="50000">
                                          <p:stCondLst>
                                            <p:cond delay="1668"/>
                                          </p:stCondLst>
                                        </p:cTn>
                                        <p:tgtEl>
                                          <p:spTgt spid="4100"/>
                                        </p:tgtEl>
                                      </p:cBhvr>
                                      <p:to x="100000" y="100000"/>
                                    </p:animScale>
                                    <p:animScale>
                                      <p:cBhvr>
                                        <p:cTn id="35" dur="26">
                                          <p:stCondLst>
                                            <p:cond delay="1808"/>
                                          </p:stCondLst>
                                        </p:cTn>
                                        <p:tgtEl>
                                          <p:spTgt spid="4100"/>
                                        </p:tgtEl>
                                      </p:cBhvr>
                                      <p:to x="100000" y="95000"/>
                                    </p:animScale>
                                    <p:animScale>
                                      <p:cBhvr>
                                        <p:cTn id="36" dur="166" decel="50000">
                                          <p:stCondLst>
                                            <p:cond delay="1834"/>
                                          </p:stCondLst>
                                        </p:cTn>
                                        <p:tgtEl>
                                          <p:spTgt spid="410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533400"/>
            <a:ext cx="9158514" cy="7391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49943" y="228600"/>
            <a:ext cx="8229600" cy="762000"/>
          </a:xfrm>
        </p:spPr>
        <p:txBody>
          <a:bodyPr>
            <a:normAutofit/>
          </a:bodyPr>
          <a:lstStyle/>
          <a:p>
            <a:r>
              <a:rPr lang="en-US" sz="4000" b="1" dirty="0" smtClean="0">
                <a:solidFill>
                  <a:srgbClr val="993300"/>
                </a:solidFill>
              </a:rPr>
              <a:t>Jeremiah 29:10-14</a:t>
            </a:r>
          </a:p>
        </p:txBody>
      </p:sp>
      <p:sp>
        <p:nvSpPr>
          <p:cNvPr id="4099" name="Rectangle 3"/>
          <p:cNvSpPr>
            <a:spLocks noGrp="1" noChangeArrowheads="1"/>
          </p:cNvSpPr>
          <p:nvPr>
            <p:ph type="body" idx="1"/>
          </p:nvPr>
        </p:nvSpPr>
        <p:spPr>
          <a:xfrm>
            <a:off x="990600" y="914400"/>
            <a:ext cx="7086600" cy="4876800"/>
          </a:xfrm>
        </p:spPr>
        <p:txBody>
          <a:bodyPr>
            <a:normAutofit fontScale="70000" lnSpcReduction="20000"/>
          </a:bodyPr>
          <a:lstStyle/>
          <a:p>
            <a:pPr marL="0" indent="0" algn="ctr">
              <a:buNone/>
            </a:pPr>
            <a:r>
              <a:rPr lang="en-US" sz="4500" b="1" dirty="0" smtClean="0">
                <a:solidFill>
                  <a:srgbClr val="CC0099"/>
                </a:solidFill>
              </a:rPr>
              <a:t>God’s </a:t>
            </a:r>
            <a:r>
              <a:rPr lang="en-US" sz="4500" b="1" dirty="0">
                <a:solidFill>
                  <a:srgbClr val="CC0099"/>
                </a:solidFill>
              </a:rPr>
              <a:t>Unconditional Promise</a:t>
            </a:r>
          </a:p>
          <a:p>
            <a:pPr marL="0" indent="0">
              <a:buNone/>
            </a:pPr>
            <a:r>
              <a:rPr lang="en-US" b="1" dirty="0"/>
              <a:t> </a:t>
            </a:r>
            <a:r>
              <a:rPr lang="en-US" dirty="0" smtClean="0"/>
              <a:t>10  For thus </a:t>
            </a:r>
            <a:r>
              <a:rPr lang="en-US" dirty="0"/>
              <a:t>says the LORD: </a:t>
            </a:r>
            <a:r>
              <a:rPr lang="en-US" b="1" i="1" dirty="0">
                <a:solidFill>
                  <a:srgbClr val="0000CC"/>
                </a:solidFill>
              </a:rPr>
              <a:t>After seventy years are completed at Babylon, I will visit you and perform My good word toward you, and cause you to return to this place</a:t>
            </a:r>
            <a:r>
              <a:rPr lang="en-US" b="1" i="1" dirty="0"/>
              <a:t>.</a:t>
            </a:r>
            <a:endParaRPr lang="en-US" dirty="0"/>
          </a:p>
          <a:p>
            <a:pPr marL="0" indent="0">
              <a:buNone/>
            </a:pPr>
            <a:r>
              <a:rPr lang="en-US" dirty="0" smtClean="0"/>
              <a:t>11  For </a:t>
            </a:r>
            <a:r>
              <a:rPr lang="en-US" dirty="0"/>
              <a:t>I know the thoughts that I think toward you, says the LORD, </a:t>
            </a:r>
            <a:r>
              <a:rPr lang="en-US" b="1" i="1" dirty="0">
                <a:solidFill>
                  <a:srgbClr val="0000CC"/>
                </a:solidFill>
              </a:rPr>
              <a:t>thoughts of peace and not of evil, to give you a future and a hope.</a:t>
            </a:r>
            <a:endParaRPr lang="en-US" dirty="0">
              <a:solidFill>
                <a:srgbClr val="0000CC"/>
              </a:solidFill>
            </a:endParaRPr>
          </a:p>
          <a:p>
            <a:pPr marL="0" indent="0">
              <a:buNone/>
            </a:pPr>
            <a:r>
              <a:rPr lang="en-US" dirty="0" smtClean="0"/>
              <a:t>12  Then </a:t>
            </a:r>
            <a:r>
              <a:rPr lang="en-US" dirty="0"/>
              <a:t>you will call upon Me and go and pray to Me, and I will listen to you.</a:t>
            </a:r>
          </a:p>
          <a:p>
            <a:pPr marL="0" indent="0">
              <a:buNone/>
            </a:pPr>
            <a:r>
              <a:rPr lang="en-US" dirty="0" smtClean="0"/>
              <a:t>13  And </a:t>
            </a:r>
            <a:r>
              <a:rPr lang="en-US" b="1" i="1" dirty="0">
                <a:solidFill>
                  <a:srgbClr val="0000CC"/>
                </a:solidFill>
              </a:rPr>
              <a:t>you will seek Me and find Me, when you search for Me with all your heart.</a:t>
            </a:r>
            <a:endParaRPr lang="en-US" dirty="0">
              <a:solidFill>
                <a:srgbClr val="0000CC"/>
              </a:solidFill>
            </a:endParaRPr>
          </a:p>
          <a:p>
            <a:pPr marL="0" indent="0">
              <a:buNone/>
            </a:pPr>
            <a:r>
              <a:rPr lang="en-US" dirty="0" smtClean="0"/>
              <a:t>14  I </a:t>
            </a:r>
            <a:r>
              <a:rPr lang="en-US" dirty="0"/>
              <a:t>will be found by you, says the LORD, and I will bring you back from your captivity; I will gather you from all the nations and from all the places where I have driven you, says the LORD, and I will bring you to the place from which I cause you to be carried away captive.</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457200" y="56388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660066"/>
                </a:solidFill>
                <a:latin typeface="Comic Sans MS" pitchFamily="66" charset="0"/>
              </a:rPr>
              <a:t>God promised to get this done!</a:t>
            </a:r>
            <a:endParaRPr lang="en-US" sz="2800" b="1" dirty="0">
              <a:solidFill>
                <a:srgbClr val="660066"/>
              </a:solidFill>
              <a:latin typeface="Comic Sans MS" pitchFamily="66" charset="0"/>
            </a:endParaRPr>
          </a:p>
        </p:txBody>
      </p:sp>
    </p:spTree>
    <p:extLst>
      <p:ext uri="{BB962C8B-B14F-4D97-AF65-F5344CB8AC3E}">
        <p14:creationId xmlns:p14="http://schemas.microsoft.com/office/powerpoint/2010/main" val="393285292"/>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0" y="0"/>
            <a:ext cx="3886200" cy="1752600"/>
          </a:xfrm>
        </p:spPr>
        <p:txBody>
          <a:bodyPr>
            <a:normAutofit/>
          </a:bodyPr>
          <a:lstStyle/>
          <a:p>
            <a:pPr eaLnBrk="1" hangingPunct="1"/>
            <a:r>
              <a:rPr lang="en-US" sz="4000" b="1" dirty="0" smtClean="0">
                <a:solidFill>
                  <a:srgbClr val="FF0000"/>
                </a:solidFill>
              </a:rPr>
              <a:t>Cyrus’ Decree was recorded</a:t>
            </a:r>
          </a:p>
        </p:txBody>
      </p:sp>
      <p:sp>
        <p:nvSpPr>
          <p:cNvPr id="4099" name="Rectangle 3"/>
          <p:cNvSpPr>
            <a:spLocks noGrp="1" noChangeArrowheads="1"/>
          </p:cNvSpPr>
          <p:nvPr>
            <p:ph type="body" idx="1"/>
          </p:nvPr>
        </p:nvSpPr>
        <p:spPr>
          <a:xfrm>
            <a:off x="457200" y="1752600"/>
            <a:ext cx="7924800" cy="3581400"/>
          </a:xfrm>
        </p:spPr>
        <p:txBody>
          <a:bodyPr/>
          <a:lstStyle/>
          <a:p>
            <a:pPr eaLnBrk="1" hangingPunct="1">
              <a:lnSpc>
                <a:spcPct val="90000"/>
              </a:lnSpc>
            </a:pPr>
            <a:r>
              <a:rPr lang="en-US" b="1" dirty="0" smtClean="0">
                <a:solidFill>
                  <a:srgbClr val="0000CC"/>
                </a:solidFill>
              </a:rPr>
              <a:t>Put it in writing:  </a:t>
            </a:r>
            <a:r>
              <a:rPr lang="en-US" dirty="0" smtClean="0"/>
              <a:t>worth noting                 because this was really important                    later in 6:1-3</a:t>
            </a:r>
          </a:p>
          <a:p>
            <a:pPr eaLnBrk="1" hangingPunct="1">
              <a:lnSpc>
                <a:spcPct val="90000"/>
              </a:lnSpc>
              <a:spcBef>
                <a:spcPts val="2400"/>
              </a:spcBef>
            </a:pPr>
            <a:r>
              <a:rPr lang="en-US" b="1" dirty="0" smtClean="0">
                <a:solidFill>
                  <a:srgbClr val="0000CC"/>
                </a:solidFill>
              </a:rPr>
              <a:t>It was all of God:  </a:t>
            </a:r>
          </a:p>
          <a:p>
            <a:pPr lvl="1">
              <a:lnSpc>
                <a:spcPct val="90000"/>
              </a:lnSpc>
            </a:pPr>
            <a:r>
              <a:rPr lang="en-US" dirty="0" smtClean="0"/>
              <a:t>Freedom of the Jews from captivity</a:t>
            </a:r>
          </a:p>
          <a:p>
            <a:pPr lvl="1">
              <a:lnSpc>
                <a:spcPct val="90000"/>
              </a:lnSpc>
            </a:pPr>
            <a:r>
              <a:rPr lang="en-US" dirty="0" smtClean="0"/>
              <a:t>Opportunity to build God’s house in Jerusalem</a:t>
            </a:r>
          </a:p>
        </p:txBody>
      </p:sp>
      <p:sp>
        <p:nvSpPr>
          <p:cNvPr id="4100" name="Text Box 5"/>
          <p:cNvSpPr txBox="1">
            <a:spLocks noChangeArrowheads="1"/>
          </p:cNvSpPr>
          <p:nvPr/>
        </p:nvSpPr>
        <p:spPr bwMode="auto">
          <a:xfrm>
            <a:off x="457200" y="50292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It’s good to reflect daily on our freedom in Christ &amp; the opportunities we have to work in God’s family</a:t>
            </a:r>
            <a:endParaRPr lang="en-US" sz="3200" b="1" dirty="0">
              <a:solidFill>
                <a:srgbClr val="00B050"/>
              </a:solidFill>
              <a:latin typeface="Comic Sans MS" pitchFamily="66" charset="0"/>
            </a:endParaRPr>
          </a:p>
        </p:txBody>
      </p:sp>
      <p:pic>
        <p:nvPicPr>
          <p:cNvPr id="83970" name="Picture 2" descr="https://encrypted-tbn1.google.com/images?q=tbn:ANd9GcRR4v51Saf8gBrv8x3k82u_fC0pV7C-bxE4l5QrnAzpROxUXEKF2Q"/>
          <p:cNvPicPr>
            <a:picLocks noChangeAspect="1" noChangeArrowheads="1"/>
          </p:cNvPicPr>
          <p:nvPr/>
        </p:nvPicPr>
        <p:blipFill>
          <a:blip r:embed="rId3" cstate="print"/>
          <a:srcRect/>
          <a:stretch>
            <a:fillRect/>
          </a:stretch>
        </p:blipFill>
        <p:spPr bwMode="auto">
          <a:xfrm>
            <a:off x="152400" y="152400"/>
            <a:ext cx="3028950" cy="1514475"/>
          </a:xfrm>
          <a:prstGeom prst="rect">
            <a:avLst/>
          </a:prstGeom>
          <a:noFill/>
        </p:spPr>
      </p:pic>
      <p:pic>
        <p:nvPicPr>
          <p:cNvPr id="83972" name="Picture 4" descr="http://www.iranchamber.com/history/cyrus/images/cyrus_portrait.jpg"/>
          <p:cNvPicPr>
            <a:picLocks noChangeAspect="1" noChangeArrowheads="1"/>
          </p:cNvPicPr>
          <p:nvPr/>
        </p:nvPicPr>
        <p:blipFill>
          <a:blip r:embed="rId4" cstate="print"/>
          <a:srcRect/>
          <a:stretch>
            <a:fillRect/>
          </a:stretch>
        </p:blipFill>
        <p:spPr bwMode="auto">
          <a:xfrm>
            <a:off x="6858000" y="152400"/>
            <a:ext cx="2057400" cy="2712026"/>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0.google.com/images?q=tbn:ANd9GcTjeMR1YUs-sKMZhjm_oUTSsEv1LHSc2dUcAv4agtcY--H4CeS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36" y="140930"/>
            <a:ext cx="2729593" cy="194971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1295400"/>
            <a:ext cx="8229600" cy="1143000"/>
          </a:xfrm>
        </p:spPr>
        <p:txBody>
          <a:bodyPr>
            <a:normAutofit/>
          </a:bodyPr>
          <a:lstStyle/>
          <a:p>
            <a:r>
              <a:rPr lang="en-US" sz="3600" b="1" i="1" dirty="0">
                <a:solidFill>
                  <a:srgbClr val="993300"/>
                </a:solidFill>
              </a:rPr>
              <a:t>God Stirred up the Spirit </a:t>
            </a:r>
            <a:endParaRPr lang="en-US" sz="3600" b="1" i="1" dirty="0" smtClean="0">
              <a:solidFill>
                <a:srgbClr val="993300"/>
              </a:solidFill>
            </a:endParaRPr>
          </a:p>
        </p:txBody>
      </p:sp>
      <p:sp>
        <p:nvSpPr>
          <p:cNvPr id="4099" name="Rectangle 3"/>
          <p:cNvSpPr>
            <a:spLocks noGrp="1" noChangeArrowheads="1"/>
          </p:cNvSpPr>
          <p:nvPr>
            <p:ph type="body" idx="1"/>
          </p:nvPr>
        </p:nvSpPr>
        <p:spPr>
          <a:xfrm>
            <a:off x="457200" y="2133600"/>
            <a:ext cx="8534400" cy="4268334"/>
          </a:xfrm>
        </p:spPr>
        <p:txBody>
          <a:bodyPr>
            <a:normAutofit fontScale="85000" lnSpcReduction="20000"/>
          </a:bodyPr>
          <a:lstStyle/>
          <a:p>
            <a:pPr marL="347663" indent="-347663">
              <a:spcBef>
                <a:spcPts val="0"/>
              </a:spcBef>
              <a:spcAft>
                <a:spcPts val="1200"/>
              </a:spcAft>
              <a:buNone/>
            </a:pPr>
            <a:r>
              <a:rPr lang="en-US" b="1" dirty="0" smtClean="0">
                <a:solidFill>
                  <a:srgbClr val="0000CC"/>
                </a:solidFill>
              </a:rPr>
              <a:t>Ex 35:21</a:t>
            </a:r>
            <a:r>
              <a:rPr lang="en-US" dirty="0">
                <a:solidFill>
                  <a:srgbClr val="0000CC"/>
                </a:solidFill>
              </a:rPr>
              <a:t> </a:t>
            </a:r>
            <a:r>
              <a:rPr lang="en-US" dirty="0" smtClean="0">
                <a:solidFill>
                  <a:srgbClr val="0000CC"/>
                </a:solidFill>
              </a:rPr>
              <a:t> </a:t>
            </a:r>
            <a:r>
              <a:rPr lang="en-US" b="1" i="1" dirty="0" smtClean="0">
                <a:solidFill>
                  <a:srgbClr val="00B050"/>
                </a:solidFill>
              </a:rPr>
              <a:t>LORD </a:t>
            </a:r>
            <a:r>
              <a:rPr lang="en-US" b="1" i="1" dirty="0">
                <a:solidFill>
                  <a:srgbClr val="00B050"/>
                </a:solidFill>
              </a:rPr>
              <a:t>stirred up spirits and hearts</a:t>
            </a:r>
            <a:r>
              <a:rPr lang="en-US" dirty="0">
                <a:solidFill>
                  <a:srgbClr val="00B050"/>
                </a:solidFill>
              </a:rPr>
              <a:t> </a:t>
            </a:r>
            <a:r>
              <a:rPr lang="en-US" dirty="0"/>
              <a:t>of everyone to bring supplies for His tabernacle</a:t>
            </a:r>
          </a:p>
          <a:p>
            <a:pPr marL="347663" indent="-347663">
              <a:spcBef>
                <a:spcPts val="0"/>
              </a:spcBef>
              <a:spcAft>
                <a:spcPts val="1200"/>
              </a:spcAft>
              <a:buNone/>
            </a:pPr>
            <a:r>
              <a:rPr lang="en-US" b="1" dirty="0" err="1" smtClean="0">
                <a:solidFill>
                  <a:srgbClr val="0000CC"/>
                </a:solidFill>
              </a:rPr>
              <a:t>Jer</a:t>
            </a:r>
            <a:r>
              <a:rPr lang="en-US" b="1" dirty="0" smtClean="0">
                <a:solidFill>
                  <a:srgbClr val="0000CC"/>
                </a:solidFill>
              </a:rPr>
              <a:t> </a:t>
            </a:r>
            <a:r>
              <a:rPr lang="en-US" b="1" dirty="0">
                <a:solidFill>
                  <a:srgbClr val="0000CC"/>
                </a:solidFill>
              </a:rPr>
              <a:t>51:11</a:t>
            </a:r>
            <a:r>
              <a:rPr lang="en-US" dirty="0">
                <a:solidFill>
                  <a:srgbClr val="0000CC"/>
                </a:solidFill>
              </a:rPr>
              <a:t>  </a:t>
            </a:r>
            <a:r>
              <a:rPr lang="en-US" b="1" i="1" dirty="0">
                <a:solidFill>
                  <a:srgbClr val="00B050"/>
                </a:solidFill>
              </a:rPr>
              <a:t>LORD has raised up the spirit</a:t>
            </a:r>
            <a:r>
              <a:rPr lang="en-US" dirty="0">
                <a:solidFill>
                  <a:srgbClr val="00B050"/>
                </a:solidFill>
              </a:rPr>
              <a:t> </a:t>
            </a:r>
            <a:r>
              <a:rPr lang="en-US" dirty="0"/>
              <a:t>of the kings of the Medes against Babylon</a:t>
            </a:r>
          </a:p>
          <a:p>
            <a:pPr marL="347663" indent="-347663">
              <a:spcBef>
                <a:spcPts val="0"/>
              </a:spcBef>
              <a:spcAft>
                <a:spcPts val="1200"/>
              </a:spcAft>
              <a:buNone/>
            </a:pPr>
            <a:r>
              <a:rPr lang="en-US" b="1" dirty="0" smtClean="0">
                <a:solidFill>
                  <a:srgbClr val="0000CC"/>
                </a:solidFill>
              </a:rPr>
              <a:t>Ezra </a:t>
            </a:r>
            <a:r>
              <a:rPr lang="en-US" b="1" dirty="0">
                <a:solidFill>
                  <a:srgbClr val="0000CC"/>
                </a:solidFill>
              </a:rPr>
              <a:t>1:1</a:t>
            </a:r>
            <a:r>
              <a:rPr lang="en-US" dirty="0">
                <a:solidFill>
                  <a:srgbClr val="0000CC"/>
                </a:solidFill>
              </a:rPr>
              <a:t>  </a:t>
            </a:r>
            <a:r>
              <a:rPr lang="en-US" b="1" i="1" dirty="0">
                <a:solidFill>
                  <a:srgbClr val="00B050"/>
                </a:solidFill>
              </a:rPr>
              <a:t>LORD stirred up the spirit</a:t>
            </a:r>
            <a:r>
              <a:rPr lang="en-US" dirty="0">
                <a:solidFill>
                  <a:srgbClr val="00B050"/>
                </a:solidFill>
              </a:rPr>
              <a:t> </a:t>
            </a:r>
            <a:r>
              <a:rPr lang="en-US" dirty="0"/>
              <a:t>of Cyrus to make a decree</a:t>
            </a:r>
          </a:p>
          <a:p>
            <a:pPr marL="347663" indent="-347663">
              <a:spcBef>
                <a:spcPts val="0"/>
              </a:spcBef>
              <a:spcAft>
                <a:spcPts val="1200"/>
              </a:spcAft>
              <a:buNone/>
            </a:pPr>
            <a:r>
              <a:rPr lang="en-US" b="1" dirty="0" smtClean="0">
                <a:solidFill>
                  <a:srgbClr val="0000CC"/>
                </a:solidFill>
              </a:rPr>
              <a:t>Ezra </a:t>
            </a:r>
            <a:r>
              <a:rPr lang="en-US" b="1" dirty="0">
                <a:solidFill>
                  <a:srgbClr val="0000CC"/>
                </a:solidFill>
              </a:rPr>
              <a:t>1:5</a:t>
            </a:r>
            <a:r>
              <a:rPr lang="en-US" dirty="0">
                <a:solidFill>
                  <a:srgbClr val="0000CC"/>
                </a:solidFill>
              </a:rPr>
              <a:t>  </a:t>
            </a:r>
            <a:r>
              <a:rPr lang="en-US" b="1" i="1" dirty="0">
                <a:solidFill>
                  <a:srgbClr val="00B050"/>
                </a:solidFill>
              </a:rPr>
              <a:t>God stirred up the spirits</a:t>
            </a:r>
            <a:r>
              <a:rPr lang="en-US" dirty="0">
                <a:solidFill>
                  <a:srgbClr val="00B050"/>
                </a:solidFill>
              </a:rPr>
              <a:t> </a:t>
            </a:r>
            <a:r>
              <a:rPr lang="en-US" dirty="0"/>
              <a:t>of heads of Judah and Benjamin, priests and Levites, to rebuild His house</a:t>
            </a:r>
          </a:p>
          <a:p>
            <a:pPr marL="347663" indent="-347663">
              <a:spcBef>
                <a:spcPts val="0"/>
              </a:spcBef>
              <a:spcAft>
                <a:spcPts val="1200"/>
              </a:spcAft>
              <a:buNone/>
            </a:pPr>
            <a:r>
              <a:rPr lang="en-US" b="1" dirty="0" smtClean="0">
                <a:solidFill>
                  <a:srgbClr val="0000CC"/>
                </a:solidFill>
              </a:rPr>
              <a:t>Hag </a:t>
            </a:r>
            <a:r>
              <a:rPr lang="en-US" b="1" dirty="0">
                <a:solidFill>
                  <a:srgbClr val="0000CC"/>
                </a:solidFill>
              </a:rPr>
              <a:t>1:14</a:t>
            </a:r>
            <a:r>
              <a:rPr lang="en-US" dirty="0">
                <a:solidFill>
                  <a:srgbClr val="0000CC"/>
                </a:solidFill>
              </a:rPr>
              <a:t>  </a:t>
            </a:r>
            <a:r>
              <a:rPr lang="en-US" b="1" i="1" dirty="0">
                <a:solidFill>
                  <a:srgbClr val="00B050"/>
                </a:solidFill>
              </a:rPr>
              <a:t>LORD stirred up the spirit</a:t>
            </a:r>
            <a:r>
              <a:rPr lang="en-US" dirty="0">
                <a:solidFill>
                  <a:srgbClr val="00B050"/>
                </a:solidFill>
              </a:rPr>
              <a:t> </a:t>
            </a:r>
            <a:r>
              <a:rPr lang="en-US" dirty="0"/>
              <a:t>of </a:t>
            </a:r>
            <a:r>
              <a:rPr lang="en-US" dirty="0" err="1"/>
              <a:t>Zerubbabel</a:t>
            </a:r>
            <a:r>
              <a:rPr lang="en-US" dirty="0"/>
              <a:t>, Joshua and all the remnant to go and work on His house</a:t>
            </a:r>
          </a:p>
          <a:p>
            <a:pPr marL="0" indent="0">
              <a:lnSpc>
                <a:spcPct val="90000"/>
              </a:lnSpc>
              <a:buNone/>
            </a:pPr>
            <a:endParaRPr lang="en-US" dirty="0" smtClean="0"/>
          </a:p>
        </p:txBody>
      </p:sp>
      <p:sp>
        <p:nvSpPr>
          <p:cNvPr id="4100" name="Text Box 5"/>
          <p:cNvSpPr txBox="1">
            <a:spLocks noChangeArrowheads="1"/>
          </p:cNvSpPr>
          <p:nvPr/>
        </p:nvSpPr>
        <p:spPr bwMode="auto">
          <a:xfrm>
            <a:off x="0" y="6172200"/>
            <a:ext cx="9144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660066"/>
                </a:solidFill>
                <a:latin typeface="Comic Sans MS" pitchFamily="66" charset="0"/>
              </a:rPr>
              <a:t>Thank God daily for initiating our salvation</a:t>
            </a:r>
            <a:endParaRPr lang="en-US" sz="3200" b="1" dirty="0">
              <a:solidFill>
                <a:srgbClr val="660066"/>
              </a:solidFill>
              <a:latin typeface="Comic Sans MS" pitchFamily="66" charset="0"/>
            </a:endParaRPr>
          </a:p>
        </p:txBody>
      </p:sp>
      <p:sp>
        <p:nvSpPr>
          <p:cNvPr id="5" name="Rectangle 2"/>
          <p:cNvSpPr txBox="1">
            <a:spLocks noChangeArrowheads="1"/>
          </p:cNvSpPr>
          <p:nvPr/>
        </p:nvSpPr>
        <p:spPr>
          <a:xfrm>
            <a:off x="5334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God was in complete control</a:t>
            </a:r>
          </a:p>
        </p:txBody>
      </p:sp>
      <p:sp>
        <p:nvSpPr>
          <p:cNvPr id="6" name="Rectangle 3"/>
          <p:cNvSpPr txBox="1">
            <a:spLocks noChangeArrowheads="1"/>
          </p:cNvSpPr>
          <p:nvPr/>
        </p:nvSpPr>
        <p:spPr>
          <a:xfrm>
            <a:off x="2438400" y="762000"/>
            <a:ext cx="6197600" cy="7692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Had Cyrus’ decree put in writing</a:t>
            </a:r>
          </a:p>
          <a:p>
            <a:pPr marL="0" indent="0">
              <a:buFont typeface="Arial" pitchFamily="34" charset="0"/>
              <a:buNone/>
            </a:pPr>
            <a:endParaRPr lang="en-US" dirty="0" smtClean="0"/>
          </a:p>
        </p:txBody>
      </p:sp>
    </p:spTree>
    <p:extLst>
      <p:ext uri="{BB962C8B-B14F-4D97-AF65-F5344CB8AC3E}">
        <p14:creationId xmlns:p14="http://schemas.microsoft.com/office/powerpoint/2010/main" val="664072393"/>
      </p:ext>
    </p:extLst>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5638800" cy="1600200"/>
          </a:xfrm>
        </p:spPr>
        <p:txBody>
          <a:bodyPr>
            <a:normAutofit fontScale="90000"/>
          </a:bodyPr>
          <a:lstStyle/>
          <a:p>
            <a:r>
              <a:rPr lang="en-US" sz="4000" b="1" dirty="0" smtClean="0">
                <a:solidFill>
                  <a:srgbClr val="FF0000"/>
                </a:solidFill>
              </a:rPr>
              <a:t>God Stirs </a:t>
            </a:r>
            <a:r>
              <a:rPr lang="en-US" sz="4000" b="1" dirty="0">
                <a:solidFill>
                  <a:srgbClr val="FF0000"/>
                </a:solidFill>
              </a:rPr>
              <a:t>up the Spirit of others Against His People </a:t>
            </a:r>
            <a:r>
              <a:rPr lang="en-US" sz="4000" b="1" dirty="0" smtClean="0">
                <a:solidFill>
                  <a:srgbClr val="FF0000"/>
                </a:solidFill>
              </a:rPr>
              <a:t>when they go astray</a:t>
            </a:r>
          </a:p>
        </p:txBody>
      </p:sp>
      <p:sp>
        <p:nvSpPr>
          <p:cNvPr id="4099" name="Rectangle 3"/>
          <p:cNvSpPr>
            <a:spLocks noGrp="1" noChangeArrowheads="1"/>
          </p:cNvSpPr>
          <p:nvPr>
            <p:ph type="body" idx="1"/>
          </p:nvPr>
        </p:nvSpPr>
        <p:spPr>
          <a:xfrm>
            <a:off x="457200" y="1981200"/>
            <a:ext cx="7924800" cy="2577191"/>
          </a:xfrm>
        </p:spPr>
        <p:txBody>
          <a:bodyPr>
            <a:normAutofit/>
          </a:bodyPr>
          <a:lstStyle/>
          <a:p>
            <a:pPr marL="290513" indent="-290513">
              <a:buNone/>
            </a:pPr>
            <a:r>
              <a:rPr lang="en-US" b="1" dirty="0" smtClean="0">
                <a:solidFill>
                  <a:srgbClr val="0000CC"/>
                </a:solidFill>
              </a:rPr>
              <a:t>1 </a:t>
            </a:r>
            <a:r>
              <a:rPr lang="en-US" b="1" dirty="0" err="1">
                <a:solidFill>
                  <a:srgbClr val="0000CC"/>
                </a:solidFill>
              </a:rPr>
              <a:t>Chron</a:t>
            </a:r>
            <a:r>
              <a:rPr lang="en-US" b="1" dirty="0">
                <a:solidFill>
                  <a:srgbClr val="0000CC"/>
                </a:solidFill>
              </a:rPr>
              <a:t> 5:26</a:t>
            </a:r>
            <a:r>
              <a:rPr lang="en-US" dirty="0">
                <a:solidFill>
                  <a:srgbClr val="0000CC"/>
                </a:solidFill>
              </a:rPr>
              <a:t>  </a:t>
            </a:r>
            <a:r>
              <a:rPr lang="en-US" b="1" i="1" dirty="0"/>
              <a:t>God stirred up the spirit</a:t>
            </a:r>
            <a:r>
              <a:rPr lang="en-US" dirty="0"/>
              <a:t> of </a:t>
            </a:r>
            <a:r>
              <a:rPr lang="en-US" dirty="0" err="1"/>
              <a:t>Tiglath-Pileser</a:t>
            </a:r>
            <a:r>
              <a:rPr lang="en-US" dirty="0"/>
              <a:t> to carry away the 2.5 </a:t>
            </a:r>
            <a:r>
              <a:rPr lang="en-US" dirty="0" smtClean="0"/>
              <a:t>tribes</a:t>
            </a:r>
            <a:endParaRPr lang="en-US" dirty="0"/>
          </a:p>
          <a:p>
            <a:pPr marL="290513" indent="-290513">
              <a:spcBef>
                <a:spcPts val="1800"/>
              </a:spcBef>
              <a:buNone/>
            </a:pPr>
            <a:r>
              <a:rPr lang="en-US" b="1" dirty="0">
                <a:solidFill>
                  <a:srgbClr val="0000CC"/>
                </a:solidFill>
              </a:rPr>
              <a:t>2 </a:t>
            </a:r>
            <a:r>
              <a:rPr lang="en-US" b="1" dirty="0" err="1">
                <a:solidFill>
                  <a:srgbClr val="0000CC"/>
                </a:solidFill>
              </a:rPr>
              <a:t>Chron</a:t>
            </a:r>
            <a:r>
              <a:rPr lang="en-US" b="1" dirty="0">
                <a:solidFill>
                  <a:srgbClr val="0000CC"/>
                </a:solidFill>
              </a:rPr>
              <a:t> 21:16</a:t>
            </a:r>
            <a:r>
              <a:rPr lang="en-US" dirty="0">
                <a:solidFill>
                  <a:srgbClr val="0000CC"/>
                </a:solidFill>
              </a:rPr>
              <a:t>  </a:t>
            </a:r>
            <a:r>
              <a:rPr lang="en-US" b="1" i="1" dirty="0"/>
              <a:t>LORD stirred up</a:t>
            </a:r>
            <a:r>
              <a:rPr lang="en-US" dirty="0"/>
              <a:t> </a:t>
            </a:r>
            <a:r>
              <a:rPr lang="en-US" b="1" i="1" dirty="0"/>
              <a:t>the spirit</a:t>
            </a:r>
            <a:r>
              <a:rPr lang="en-US" dirty="0"/>
              <a:t> of  Philistines and Arabians against </a:t>
            </a:r>
            <a:r>
              <a:rPr lang="en-US" dirty="0" err="1"/>
              <a:t>Jehoram</a:t>
            </a:r>
            <a:r>
              <a:rPr lang="en-US" dirty="0"/>
              <a:t>  </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457200" y="42672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7030A0"/>
                </a:solidFill>
                <a:latin typeface="Comic Sans MS" pitchFamily="66" charset="0"/>
              </a:rPr>
              <a:t>Whether for good or bad, God is in control and trying to save a remnant</a:t>
            </a:r>
            <a:endParaRPr lang="en-US" sz="3200" b="1" dirty="0">
              <a:solidFill>
                <a:srgbClr val="7030A0"/>
              </a:solidFill>
              <a:latin typeface="Comic Sans MS" pitchFamily="66" charset="0"/>
            </a:endParaRPr>
          </a:p>
        </p:txBody>
      </p:sp>
      <p:pic>
        <p:nvPicPr>
          <p:cNvPr id="12290" name="Picture 2" descr="https://encrypted-tbn3.google.com/images?q=tbn:ANd9GcTMpBPfjJtre_aOD3VO9oIGI3sEVI6EQwXlvXdHi-GhpIIl06c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52400"/>
            <a:ext cx="2514600" cy="181927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228600" y="5638800"/>
            <a:ext cx="8686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We know that in everything God works for good with those who love Him </a:t>
            </a:r>
            <a:r>
              <a:rPr lang="en-US" sz="2400" b="1" dirty="0" smtClean="0">
                <a:solidFill>
                  <a:srgbClr val="00B050"/>
                </a:solidFill>
                <a:latin typeface="Comic Sans MS" pitchFamily="66" charset="0"/>
              </a:rPr>
              <a:t>(Rom 8:28 RSV)</a:t>
            </a:r>
            <a:endParaRPr lang="en-US" sz="3200" b="1" dirty="0">
              <a:solidFill>
                <a:srgbClr val="00B050"/>
              </a:solidFill>
              <a:latin typeface="Comic Sans MS" pitchFamily="66" charset="0"/>
            </a:endParaRPr>
          </a:p>
        </p:txBody>
      </p:sp>
    </p:spTree>
    <p:extLst>
      <p:ext uri="{BB962C8B-B14F-4D97-AF65-F5344CB8AC3E}">
        <p14:creationId xmlns:p14="http://schemas.microsoft.com/office/powerpoint/2010/main" val="664072393"/>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4000" b="1" dirty="0" smtClean="0">
                <a:solidFill>
                  <a:srgbClr val="FF0000"/>
                </a:solidFill>
              </a:rPr>
              <a:t>Cyrus learned a key Lesson:  The God of Heaven has given me all kingdoms (v.2)</a:t>
            </a:r>
          </a:p>
        </p:txBody>
      </p:sp>
      <p:sp>
        <p:nvSpPr>
          <p:cNvPr id="4099" name="Rectangle 3"/>
          <p:cNvSpPr>
            <a:spLocks noGrp="1" noChangeArrowheads="1"/>
          </p:cNvSpPr>
          <p:nvPr>
            <p:ph type="body" idx="1"/>
          </p:nvPr>
        </p:nvSpPr>
        <p:spPr>
          <a:xfrm>
            <a:off x="313871" y="1201057"/>
            <a:ext cx="7924800" cy="4343400"/>
          </a:xfrm>
        </p:spPr>
        <p:txBody>
          <a:bodyPr/>
          <a:lstStyle/>
          <a:p>
            <a:pPr eaLnBrk="1" hangingPunct="1">
              <a:lnSpc>
                <a:spcPct val="90000"/>
              </a:lnSpc>
            </a:pPr>
            <a:r>
              <a:rPr lang="en-US" dirty="0" smtClean="0"/>
              <a:t>Same lesson God tried to teach Nebuchadnezzar through Daniel</a:t>
            </a:r>
          </a:p>
          <a:p>
            <a:pPr eaLnBrk="1" hangingPunct="1">
              <a:lnSpc>
                <a:spcPct val="90000"/>
              </a:lnSpc>
            </a:pPr>
            <a:r>
              <a:rPr lang="en-US" dirty="0" smtClean="0"/>
              <a:t>God wanted all foreign nations to           realize that He had allowed other          nations to take Jews captive – not that their gods had triumphed over Yahweh!</a:t>
            </a:r>
          </a:p>
          <a:p>
            <a:pPr eaLnBrk="1" hangingPunct="1">
              <a:lnSpc>
                <a:spcPct val="90000"/>
              </a:lnSpc>
            </a:pPr>
            <a:r>
              <a:rPr lang="en-US" b="1" dirty="0" smtClean="0">
                <a:solidFill>
                  <a:srgbClr val="0000CC"/>
                </a:solidFill>
              </a:rPr>
              <a:t>Build Him a house:  </a:t>
            </a:r>
            <a:r>
              <a:rPr lang="en-US" dirty="0" smtClean="0"/>
              <a:t>Note that the house is 1</a:t>
            </a:r>
            <a:r>
              <a:rPr lang="en-US" baseline="30000" dirty="0" smtClean="0"/>
              <a:t>st</a:t>
            </a:r>
            <a:r>
              <a:rPr lang="en-US" dirty="0" smtClean="0"/>
              <a:t> priority!  The Jews’ freedom is a result of God wanted His house built!</a:t>
            </a:r>
          </a:p>
        </p:txBody>
      </p:sp>
      <p:sp>
        <p:nvSpPr>
          <p:cNvPr id="4100" name="Text Box 5"/>
          <p:cNvSpPr txBox="1">
            <a:spLocks noChangeArrowheads="1"/>
          </p:cNvSpPr>
          <p:nvPr/>
        </p:nvSpPr>
        <p:spPr bwMode="auto">
          <a:xfrm>
            <a:off x="228600" y="5580743"/>
            <a:ext cx="8686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This must be a priority in our lives &amp; ecclesias too – build a house unto our God</a:t>
            </a:r>
            <a:endParaRPr lang="en-US" sz="3200" b="1" dirty="0">
              <a:solidFill>
                <a:srgbClr val="00B050"/>
              </a:solidFill>
              <a:latin typeface="Comic Sans MS" pitchFamily="66" charset="0"/>
            </a:endParaRPr>
          </a:p>
        </p:txBody>
      </p:sp>
      <p:pic>
        <p:nvPicPr>
          <p:cNvPr id="13314" name="Picture 2" descr="https://encrypted-tbn2.google.com/images?q=tbn:ANd9GcQ3JVRMFKOB5u_-Jmf11P3jikohiKL-wPklfEP691aJBABnZi5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211943"/>
            <a:ext cx="1810657" cy="181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877745"/>
      </p:ext>
    </p:extLst>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encrypted-tbn3.google.com/images?q=tbn:ANd9GcQTMja0C9bEKmf1UBaCY_ttXZjAOTtoOnWGjDMINeAQwi6wui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6805" y="304799"/>
            <a:ext cx="3362138" cy="123248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0" y="0"/>
            <a:ext cx="6019800" cy="1143000"/>
          </a:xfrm>
        </p:spPr>
        <p:txBody>
          <a:bodyPr>
            <a:normAutofit/>
          </a:bodyPr>
          <a:lstStyle/>
          <a:p>
            <a:r>
              <a:rPr lang="en-US" sz="4800" b="1" dirty="0" smtClean="0">
                <a:solidFill>
                  <a:srgbClr val="FF0000"/>
                </a:solidFill>
              </a:rPr>
              <a:t>2 </a:t>
            </a:r>
            <a:r>
              <a:rPr lang="en-US" sz="4800" b="1" dirty="0">
                <a:solidFill>
                  <a:srgbClr val="FF0000"/>
                </a:solidFill>
              </a:rPr>
              <a:t>Types of Service</a:t>
            </a:r>
            <a:r>
              <a:rPr lang="en-US" sz="4800" b="1" dirty="0" smtClean="0">
                <a:solidFill>
                  <a:srgbClr val="FF0000"/>
                </a:solidFill>
              </a:rPr>
              <a:t>:</a:t>
            </a:r>
          </a:p>
        </p:txBody>
      </p:sp>
      <p:sp>
        <p:nvSpPr>
          <p:cNvPr id="4099" name="Rectangle 3"/>
          <p:cNvSpPr>
            <a:spLocks noGrp="1" noChangeArrowheads="1"/>
          </p:cNvSpPr>
          <p:nvPr>
            <p:ph type="body" idx="1"/>
          </p:nvPr>
        </p:nvSpPr>
        <p:spPr>
          <a:xfrm>
            <a:off x="152400" y="914400"/>
            <a:ext cx="8458200" cy="4343400"/>
          </a:xfrm>
        </p:spPr>
        <p:txBody>
          <a:bodyPr>
            <a:normAutofit fontScale="92500" lnSpcReduction="10000"/>
          </a:bodyPr>
          <a:lstStyle/>
          <a:p>
            <a:pPr marL="566738" indent="-566738">
              <a:buFont typeface="+mj-lt"/>
              <a:buAutoNum type="arabicPeriod"/>
            </a:pPr>
            <a:r>
              <a:rPr lang="en-US" sz="4300" b="1" dirty="0" smtClean="0">
                <a:solidFill>
                  <a:srgbClr val="0000CC"/>
                </a:solidFill>
              </a:rPr>
              <a:t>Return </a:t>
            </a:r>
            <a:r>
              <a:rPr lang="en-US" sz="4300" b="1" dirty="0">
                <a:solidFill>
                  <a:srgbClr val="0000CC"/>
                </a:solidFill>
              </a:rPr>
              <a:t>to Israel &amp;</a:t>
            </a:r>
            <a:r>
              <a:rPr lang="en-US" sz="4300" b="1" dirty="0" smtClean="0">
                <a:solidFill>
                  <a:srgbClr val="0000CC"/>
                </a:solidFill>
              </a:rPr>
              <a:t> build</a:t>
            </a:r>
          </a:p>
          <a:p>
            <a:pPr marL="400050" lvl="1" indent="0">
              <a:spcBef>
                <a:spcPts val="0"/>
              </a:spcBef>
              <a:buNone/>
            </a:pPr>
            <a:r>
              <a:rPr lang="en-US" sz="3500" b="1" dirty="0" smtClean="0">
                <a:solidFill>
                  <a:srgbClr val="00B050"/>
                </a:solidFill>
              </a:rPr>
              <a:t>1Cor 12:  </a:t>
            </a:r>
            <a:r>
              <a:rPr lang="en-US" sz="3500" dirty="0" smtClean="0"/>
              <a:t>lots of variety in body of Christ</a:t>
            </a:r>
          </a:p>
          <a:p>
            <a:pPr marL="400050" lvl="1" indent="0">
              <a:spcBef>
                <a:spcPts val="0"/>
              </a:spcBef>
              <a:buNone/>
            </a:pPr>
            <a:r>
              <a:rPr lang="en-US" sz="3500" b="1" dirty="0" smtClean="0">
                <a:solidFill>
                  <a:srgbClr val="00B050"/>
                </a:solidFill>
              </a:rPr>
              <a:t>v.18</a:t>
            </a:r>
            <a:r>
              <a:rPr lang="en-US" sz="3500" dirty="0" smtClean="0"/>
              <a:t>  God has set members as He pleased</a:t>
            </a:r>
          </a:p>
          <a:p>
            <a:pPr marL="973138" lvl="1" indent="-573088">
              <a:spcBef>
                <a:spcPts val="0"/>
              </a:spcBef>
              <a:buNone/>
            </a:pPr>
            <a:r>
              <a:rPr lang="en-US" sz="3500" b="1" dirty="0" smtClean="0">
                <a:solidFill>
                  <a:srgbClr val="00B050"/>
                </a:solidFill>
              </a:rPr>
              <a:t>v.24-26</a:t>
            </a:r>
            <a:r>
              <a:rPr lang="en-US" sz="3500" b="1" dirty="0" smtClean="0">
                <a:solidFill>
                  <a:srgbClr val="0000CC"/>
                </a:solidFill>
              </a:rPr>
              <a:t> </a:t>
            </a:r>
            <a:r>
              <a:rPr lang="en-US" sz="3500" dirty="0" smtClean="0"/>
              <a:t>God composed body that there be no schism</a:t>
            </a:r>
            <a:endParaRPr lang="en-US" sz="3500" dirty="0"/>
          </a:p>
          <a:p>
            <a:pPr marL="623888" indent="-623888">
              <a:spcBef>
                <a:spcPts val="300"/>
              </a:spcBef>
              <a:buFont typeface="+mj-lt"/>
              <a:buAutoNum type="arabicPeriod"/>
            </a:pPr>
            <a:r>
              <a:rPr lang="en-US" sz="4300" b="1" dirty="0" smtClean="0">
                <a:solidFill>
                  <a:srgbClr val="0000CC"/>
                </a:solidFill>
              </a:rPr>
              <a:t>Stay put:  </a:t>
            </a:r>
            <a:r>
              <a:rPr lang="en-US" sz="4300" dirty="0" smtClean="0"/>
              <a:t>send </a:t>
            </a:r>
            <a:r>
              <a:rPr lang="en-US" sz="4300" dirty="0"/>
              <a:t>money &amp;</a:t>
            </a:r>
            <a:r>
              <a:rPr lang="en-US" sz="4300" dirty="0" smtClean="0"/>
              <a:t> supplies</a:t>
            </a:r>
          </a:p>
          <a:p>
            <a:pPr marL="400050" lvl="1" indent="0">
              <a:spcBef>
                <a:spcPts val="300"/>
              </a:spcBef>
              <a:buNone/>
            </a:pPr>
            <a:r>
              <a:rPr lang="en-US" sz="3900" b="1" dirty="0" smtClean="0">
                <a:solidFill>
                  <a:srgbClr val="00B050"/>
                </a:solidFill>
              </a:rPr>
              <a:t>Rom 12:  </a:t>
            </a:r>
            <a:r>
              <a:rPr lang="en-US" sz="3900" dirty="0" smtClean="0"/>
              <a:t>he who gives….liberally!</a:t>
            </a:r>
            <a:endParaRPr lang="en-US" sz="3900" dirty="0"/>
          </a:p>
          <a:p>
            <a:pPr marL="0" indent="0">
              <a:buNone/>
            </a:pPr>
            <a:r>
              <a:rPr lang="en-US" dirty="0"/>
              <a:t>  </a:t>
            </a:r>
            <a:endParaRPr lang="en-US" dirty="0" smtClean="0"/>
          </a:p>
        </p:txBody>
      </p:sp>
      <p:sp>
        <p:nvSpPr>
          <p:cNvPr id="4100" name="Text Box 5"/>
          <p:cNvSpPr txBox="1">
            <a:spLocks noChangeArrowheads="1"/>
          </p:cNvSpPr>
          <p:nvPr/>
        </p:nvSpPr>
        <p:spPr bwMode="auto">
          <a:xfrm>
            <a:off x="304800" y="4572000"/>
            <a:ext cx="8534400" cy="2092881"/>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CC3399"/>
                </a:solidFill>
                <a:latin typeface="Comic Sans MS" pitchFamily="66" charset="0"/>
              </a:rPr>
              <a:t>We </a:t>
            </a:r>
            <a:r>
              <a:rPr lang="en-US" sz="2600" b="1" dirty="0">
                <a:solidFill>
                  <a:srgbClr val="CC3399"/>
                </a:solidFill>
                <a:latin typeface="Comic Sans MS" pitchFamily="66" charset="0"/>
              </a:rPr>
              <a:t>need everyone involved in whatever capacity you can </a:t>
            </a:r>
            <a:r>
              <a:rPr lang="en-US" sz="2600" b="1" dirty="0" smtClean="0">
                <a:solidFill>
                  <a:srgbClr val="CC3399"/>
                </a:solidFill>
                <a:latin typeface="Comic Sans MS" pitchFamily="66" charset="0"/>
              </a:rPr>
              <a:t>serve! So many jobs to do! Fun &amp; exciting ecclesias tap into all the talents of its members!    </a:t>
            </a:r>
            <a:r>
              <a:rPr lang="en-US" sz="2600" b="1" dirty="0" smtClean="0">
                <a:solidFill>
                  <a:srgbClr val="663300"/>
                </a:solidFill>
                <a:latin typeface="Comic Sans MS" pitchFamily="66" charset="0"/>
              </a:rPr>
              <a:t>Learn to appreciate the help!                        </a:t>
            </a:r>
            <a:r>
              <a:rPr lang="en-US" sz="2600" b="1" dirty="0" smtClean="0">
                <a:solidFill>
                  <a:srgbClr val="0000CC"/>
                </a:solidFill>
                <a:latin typeface="Comic Sans MS" pitchFamily="66" charset="0"/>
              </a:rPr>
              <a:t>It’s not just about Bible Study</a:t>
            </a:r>
            <a:endParaRPr lang="en-US" sz="2600" b="1" dirty="0">
              <a:solidFill>
                <a:srgbClr val="0000CC"/>
              </a:solidFill>
              <a:latin typeface="Comic Sans MS" pitchFamily="66" charset="0"/>
            </a:endParaRPr>
          </a:p>
        </p:txBody>
      </p:sp>
      <p:pic>
        <p:nvPicPr>
          <p:cNvPr id="14342" name="Picture 6" descr="https://encrypted-tbn0.google.com/images?q=tbn:ANd9GcQrNGbyW7UiH20dVduQbemrwfJwC9epDbfvudMGviAxth3R1lOD8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3048000"/>
            <a:ext cx="1011350" cy="134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72393"/>
      </p:ext>
    </p:extLst>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115175" cy="1143000"/>
          </a:xfrm>
        </p:spPr>
        <p:txBody>
          <a:bodyPr>
            <a:normAutofit/>
          </a:bodyPr>
          <a:lstStyle/>
          <a:p>
            <a:r>
              <a:rPr lang="en-US" b="1" dirty="0">
                <a:solidFill>
                  <a:srgbClr val="FF0000"/>
                </a:solidFill>
              </a:rPr>
              <a:t>Vessels of God’s </a:t>
            </a:r>
            <a:r>
              <a:rPr lang="en-US" b="1" dirty="0" smtClean="0">
                <a:solidFill>
                  <a:srgbClr val="FF0000"/>
                </a:solidFill>
              </a:rPr>
              <a:t>House (v.7)</a:t>
            </a:r>
          </a:p>
        </p:txBody>
      </p:sp>
      <p:sp>
        <p:nvSpPr>
          <p:cNvPr id="4099" name="Rectangle 3"/>
          <p:cNvSpPr>
            <a:spLocks noGrp="1" noChangeArrowheads="1"/>
          </p:cNvSpPr>
          <p:nvPr>
            <p:ph type="body" idx="1"/>
          </p:nvPr>
        </p:nvSpPr>
        <p:spPr>
          <a:xfrm>
            <a:off x="254944" y="1028700"/>
            <a:ext cx="7924800" cy="4343400"/>
          </a:xfrm>
        </p:spPr>
        <p:txBody>
          <a:bodyPr>
            <a:normAutofit lnSpcReduction="10000"/>
          </a:bodyPr>
          <a:lstStyle/>
          <a:p>
            <a:pPr marL="508000" indent="-508000">
              <a:buNone/>
            </a:pPr>
            <a:r>
              <a:rPr lang="en-US" dirty="0" smtClean="0"/>
              <a:t>1</a:t>
            </a:r>
            <a:r>
              <a:rPr lang="en-US" dirty="0"/>
              <a:t>) Some taken by Nebuchadnezzar during </a:t>
            </a:r>
            <a:r>
              <a:rPr lang="en-US" dirty="0" err="1"/>
              <a:t>Jehoiakim’s</a:t>
            </a:r>
            <a:r>
              <a:rPr lang="en-US" dirty="0"/>
              <a:t> reign (2 </a:t>
            </a:r>
            <a:r>
              <a:rPr lang="en-US" dirty="0" err="1"/>
              <a:t>Chron</a:t>
            </a:r>
            <a:r>
              <a:rPr lang="en-US" dirty="0"/>
              <a:t> 36:7) others taken at end of Zedekiah’s (2 </a:t>
            </a:r>
            <a:r>
              <a:rPr lang="en-US" dirty="0" err="1"/>
              <a:t>Kgs</a:t>
            </a:r>
            <a:r>
              <a:rPr lang="en-US" dirty="0"/>
              <a:t> 25:14)</a:t>
            </a:r>
            <a:endParaRPr lang="en-US" b="1" dirty="0"/>
          </a:p>
          <a:p>
            <a:pPr marL="508000" indent="-508000">
              <a:buNone/>
            </a:pPr>
            <a:r>
              <a:rPr lang="en-US" dirty="0" smtClean="0"/>
              <a:t>2</a:t>
            </a:r>
            <a:r>
              <a:rPr lang="en-US" dirty="0"/>
              <a:t>) God promised he would bring them back (</a:t>
            </a:r>
            <a:r>
              <a:rPr lang="en-US" dirty="0" err="1"/>
              <a:t>Jer</a:t>
            </a:r>
            <a:r>
              <a:rPr lang="en-US" dirty="0"/>
              <a:t> 27:21-22)</a:t>
            </a:r>
          </a:p>
          <a:p>
            <a:pPr marL="508000" indent="-508000">
              <a:buNone/>
            </a:pPr>
            <a:r>
              <a:rPr lang="en-US" dirty="0" smtClean="0"/>
              <a:t>3</a:t>
            </a:r>
            <a:r>
              <a:rPr lang="en-US" dirty="0"/>
              <a:t>) Misused by Belshazzar (Dan 5:2-4)</a:t>
            </a:r>
          </a:p>
          <a:p>
            <a:pPr marL="508000" indent="-508000">
              <a:buNone/>
            </a:pPr>
            <a:r>
              <a:rPr lang="en-US" dirty="0" smtClean="0"/>
              <a:t>4</a:t>
            </a:r>
            <a:r>
              <a:rPr lang="en-US" dirty="0"/>
              <a:t>) Returned by Cyrus (Ezra 1:7)</a:t>
            </a:r>
          </a:p>
          <a:p>
            <a:pPr marL="0" indent="0">
              <a:buNone/>
            </a:pPr>
            <a:r>
              <a:rPr lang="en-US" dirty="0"/>
              <a:t> </a:t>
            </a:r>
          </a:p>
          <a:p>
            <a:pPr marL="0" indent="0">
              <a:lnSpc>
                <a:spcPct val="90000"/>
              </a:lnSpc>
              <a:buNone/>
            </a:pPr>
            <a:endParaRPr lang="en-US" dirty="0" smtClean="0"/>
          </a:p>
        </p:txBody>
      </p:sp>
      <p:sp>
        <p:nvSpPr>
          <p:cNvPr id="4100" name="Text Box 5"/>
          <p:cNvSpPr txBox="1">
            <a:spLocks noChangeArrowheads="1"/>
          </p:cNvSpPr>
          <p:nvPr/>
        </p:nvSpPr>
        <p:spPr bwMode="auto">
          <a:xfrm>
            <a:off x="304800" y="4572000"/>
            <a:ext cx="8382000" cy="1200329"/>
          </a:xfrm>
          <a:prstGeom prst="rect">
            <a:avLst/>
          </a:prstGeom>
          <a:noFill/>
          <a:ln w="9525">
            <a:noFill/>
            <a:miter lim="800000"/>
            <a:headEnd/>
            <a:tailEnd/>
          </a:ln>
        </p:spPr>
        <p:txBody>
          <a:bodyPr wrap="square">
            <a:spAutoFit/>
          </a:bodyPr>
          <a:lstStyle/>
          <a:p>
            <a:pPr algn="ctr"/>
            <a:r>
              <a:rPr lang="en-US" sz="3600" b="1" dirty="0" smtClean="0">
                <a:solidFill>
                  <a:srgbClr val="0000CC"/>
                </a:solidFill>
                <a:latin typeface="Comic Sans MS" pitchFamily="66" charset="0"/>
              </a:rPr>
              <a:t>God </a:t>
            </a:r>
            <a:r>
              <a:rPr lang="en-US" sz="3600" b="1" dirty="0">
                <a:solidFill>
                  <a:srgbClr val="0000CC"/>
                </a:solidFill>
                <a:latin typeface="Comic Sans MS" pitchFamily="66" charset="0"/>
              </a:rPr>
              <a:t>used the vessels of His </a:t>
            </a:r>
            <a:r>
              <a:rPr lang="en-US" sz="3600" b="1" dirty="0" smtClean="0">
                <a:solidFill>
                  <a:srgbClr val="0000CC"/>
                </a:solidFill>
                <a:latin typeface="Comic Sans MS" pitchFamily="66" charset="0"/>
              </a:rPr>
              <a:t>house to </a:t>
            </a:r>
            <a:r>
              <a:rPr lang="en-US" sz="3600" b="1" dirty="0">
                <a:solidFill>
                  <a:srgbClr val="0000CC"/>
                </a:solidFill>
                <a:latin typeface="Comic Sans MS" pitchFamily="66" charset="0"/>
              </a:rPr>
              <a:t>represent the people in His </a:t>
            </a:r>
            <a:r>
              <a:rPr lang="en-US" sz="3600" b="1" dirty="0" smtClean="0">
                <a:solidFill>
                  <a:srgbClr val="0000CC"/>
                </a:solidFill>
                <a:latin typeface="Comic Sans MS" pitchFamily="66" charset="0"/>
              </a:rPr>
              <a:t>house</a:t>
            </a:r>
            <a:endParaRPr lang="en-US" sz="3600" b="1" dirty="0">
              <a:solidFill>
                <a:srgbClr val="0000CC"/>
              </a:solidFill>
              <a:latin typeface="Comic Sans MS" pitchFamily="66" charset="0"/>
            </a:endParaRPr>
          </a:p>
        </p:txBody>
      </p:sp>
      <p:pic>
        <p:nvPicPr>
          <p:cNvPr id="15362" name="Picture 2" descr="https://encrypted-tbn2.google.com/images?q=tbn:ANd9GcScBV04FK-o_bwtqSSuBf74mkmaEloI4ENbCOgOknPm9FkvJniiz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6246" y="2971800"/>
            <a:ext cx="2152650" cy="144557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encrypted-tbn0.google.com/images?q=tbn:ANd9GcRGBywQ3O0UwMbD89Qu_nMYzUk1N1kvS_fBBVpNDhu4UG1nGx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0474" y="152400"/>
            <a:ext cx="1618270" cy="205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381000" y="5842337"/>
            <a:ext cx="8382000" cy="1015663"/>
          </a:xfrm>
          <a:prstGeom prst="rect">
            <a:avLst/>
          </a:prstGeom>
          <a:noFill/>
          <a:ln w="9525">
            <a:noFill/>
            <a:miter lim="800000"/>
            <a:headEnd/>
            <a:tailEnd/>
          </a:ln>
        </p:spPr>
        <p:txBody>
          <a:bodyPr wrap="square">
            <a:spAutoFit/>
          </a:bodyPr>
          <a:lstStyle/>
          <a:p>
            <a:pPr algn="ctr"/>
            <a:r>
              <a:rPr lang="en-US" sz="3600" b="1" dirty="0" err="1" smtClean="0">
                <a:solidFill>
                  <a:srgbClr val="663300"/>
                </a:solidFill>
                <a:latin typeface="Comic Sans MS" pitchFamily="66" charset="0"/>
              </a:rPr>
              <a:t>Sheshbazzar</a:t>
            </a:r>
            <a:r>
              <a:rPr lang="en-US" sz="3600" b="1" dirty="0" smtClean="0">
                <a:solidFill>
                  <a:srgbClr val="663300"/>
                </a:solidFill>
                <a:latin typeface="Comic Sans MS" pitchFamily="66" charset="0"/>
              </a:rPr>
              <a:t> (v.8) = </a:t>
            </a:r>
            <a:r>
              <a:rPr lang="en-US" sz="3600" b="1" dirty="0" err="1" smtClean="0">
                <a:solidFill>
                  <a:srgbClr val="663300"/>
                </a:solidFill>
                <a:latin typeface="Comic Sans MS" pitchFamily="66" charset="0"/>
              </a:rPr>
              <a:t>Zerubbabel</a:t>
            </a:r>
            <a:r>
              <a:rPr lang="en-US" sz="3600" b="1" dirty="0" smtClean="0">
                <a:solidFill>
                  <a:srgbClr val="663300"/>
                </a:solidFill>
                <a:latin typeface="Comic Sans MS" pitchFamily="66" charset="0"/>
              </a:rPr>
              <a:t>         </a:t>
            </a:r>
            <a:r>
              <a:rPr lang="en-US" sz="2400" b="1" i="1" dirty="0" smtClean="0">
                <a:solidFill>
                  <a:srgbClr val="663300"/>
                </a:solidFill>
                <a:latin typeface="Comic Sans MS" pitchFamily="66" charset="0"/>
              </a:rPr>
              <a:t>more on this in Ezra 5</a:t>
            </a:r>
            <a:endParaRPr lang="en-US" sz="3600" b="1" i="1" dirty="0">
              <a:solidFill>
                <a:srgbClr val="663300"/>
              </a:solidFill>
              <a:latin typeface="Comic Sans MS" pitchFamily="66" charset="0"/>
            </a:endParaRPr>
          </a:p>
        </p:txBody>
      </p:sp>
    </p:spTree>
    <p:extLst>
      <p:ext uri="{BB962C8B-B14F-4D97-AF65-F5344CB8AC3E}">
        <p14:creationId xmlns:p14="http://schemas.microsoft.com/office/powerpoint/2010/main" val="664072393"/>
      </p:ext>
    </p:extLst>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encrypted-tbn3.google.com/images?q=tbn:ANd9GcTEWALvc8wx51yqrCqgkrG0mvcDp60DKflRrGFXdPbxa34KReOT4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94286" y="2438400"/>
            <a:ext cx="1828800" cy="197843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0" y="0"/>
            <a:ext cx="7400925" cy="1143000"/>
          </a:xfrm>
        </p:spPr>
        <p:txBody>
          <a:bodyPr>
            <a:normAutofit/>
          </a:bodyPr>
          <a:lstStyle/>
          <a:p>
            <a:pPr eaLnBrk="1" hangingPunct="1"/>
            <a:r>
              <a:rPr lang="en-US" sz="4000" b="1" dirty="0" smtClean="0">
                <a:solidFill>
                  <a:srgbClr val="FF0000"/>
                </a:solidFill>
              </a:rPr>
              <a:t>Set free to serve in God’s service</a:t>
            </a:r>
          </a:p>
        </p:txBody>
      </p:sp>
      <p:sp>
        <p:nvSpPr>
          <p:cNvPr id="4099" name="Rectangle 3"/>
          <p:cNvSpPr>
            <a:spLocks noGrp="1" noChangeArrowheads="1"/>
          </p:cNvSpPr>
          <p:nvPr>
            <p:ph type="body" idx="1"/>
          </p:nvPr>
        </p:nvSpPr>
        <p:spPr>
          <a:xfrm>
            <a:off x="347662" y="990600"/>
            <a:ext cx="7924800" cy="4343400"/>
          </a:xfrm>
        </p:spPr>
        <p:txBody>
          <a:bodyPr/>
          <a:lstStyle/>
          <a:p>
            <a:pPr eaLnBrk="1" hangingPunct="1">
              <a:lnSpc>
                <a:spcPct val="90000"/>
              </a:lnSpc>
            </a:pPr>
            <a:r>
              <a:rPr lang="en-US" b="1" dirty="0" smtClean="0">
                <a:solidFill>
                  <a:srgbClr val="0000CC"/>
                </a:solidFill>
              </a:rPr>
              <a:t>Gal 5:1, 13-16  </a:t>
            </a:r>
            <a:r>
              <a:rPr lang="en-US" dirty="0" smtClean="0"/>
              <a:t>Christ has set us free</a:t>
            </a:r>
          </a:p>
          <a:p>
            <a:pPr lvl="1">
              <a:lnSpc>
                <a:spcPct val="90000"/>
              </a:lnSpc>
            </a:pPr>
            <a:r>
              <a:rPr lang="en-US" dirty="0"/>
              <a:t>Don’t use freedom for the flesh</a:t>
            </a:r>
          </a:p>
          <a:p>
            <a:pPr lvl="1">
              <a:lnSpc>
                <a:spcPct val="90000"/>
              </a:lnSpc>
            </a:pPr>
            <a:r>
              <a:rPr lang="en-US" dirty="0"/>
              <a:t>Through love serve one another</a:t>
            </a:r>
          </a:p>
          <a:p>
            <a:pPr eaLnBrk="1" hangingPunct="1">
              <a:lnSpc>
                <a:spcPct val="90000"/>
              </a:lnSpc>
            </a:pPr>
            <a:r>
              <a:rPr lang="en-US" dirty="0" smtClean="0"/>
              <a:t>Rejoice in our freedom</a:t>
            </a:r>
          </a:p>
          <a:p>
            <a:pPr lvl="1">
              <a:lnSpc>
                <a:spcPct val="90000"/>
              </a:lnSpc>
            </a:pPr>
            <a:r>
              <a:rPr lang="en-US" dirty="0" smtClean="0"/>
              <a:t>Use it to build God’s house by working in our ecclesias</a:t>
            </a:r>
          </a:p>
          <a:p>
            <a:pPr lvl="1">
              <a:lnSpc>
                <a:spcPct val="90000"/>
              </a:lnSpc>
            </a:pPr>
            <a:r>
              <a:rPr lang="en-US" dirty="0" smtClean="0"/>
              <a:t>Conduct ourselves like God’s children</a:t>
            </a:r>
          </a:p>
        </p:txBody>
      </p:sp>
      <p:sp>
        <p:nvSpPr>
          <p:cNvPr id="4100" name="Text Box 5"/>
          <p:cNvSpPr txBox="1">
            <a:spLocks noChangeArrowheads="1"/>
          </p:cNvSpPr>
          <p:nvPr/>
        </p:nvSpPr>
        <p:spPr bwMode="auto">
          <a:xfrm>
            <a:off x="3429000" y="4876800"/>
            <a:ext cx="5455963" cy="1661993"/>
          </a:xfrm>
          <a:prstGeom prst="rect">
            <a:avLst/>
          </a:prstGeom>
          <a:noFill/>
          <a:ln w="9525">
            <a:noFill/>
            <a:miter lim="800000"/>
            <a:headEnd/>
            <a:tailEnd/>
          </a:ln>
        </p:spPr>
        <p:txBody>
          <a:bodyPr wrap="square">
            <a:spAutoFit/>
          </a:bodyPr>
          <a:lstStyle/>
          <a:p>
            <a:pPr algn="ctr">
              <a:spcBef>
                <a:spcPct val="50000"/>
              </a:spcBef>
            </a:pPr>
            <a:r>
              <a:rPr lang="en-US" sz="3400" b="1" dirty="0" smtClean="0">
                <a:solidFill>
                  <a:srgbClr val="00B050"/>
                </a:solidFill>
                <a:latin typeface="Comic Sans MS" pitchFamily="66" charset="0"/>
              </a:rPr>
              <a:t>Freedom brings the responsibility to serve the one who set us free!</a:t>
            </a:r>
            <a:endParaRPr lang="en-US" sz="3400" b="1" dirty="0">
              <a:solidFill>
                <a:srgbClr val="00B050"/>
              </a:solidFill>
              <a:latin typeface="Comic Sans MS" pitchFamily="66" charset="0"/>
            </a:endParaRPr>
          </a:p>
        </p:txBody>
      </p:sp>
      <p:pic>
        <p:nvPicPr>
          <p:cNvPr id="7176" name="Picture 8" descr="https://encrypted-tbn0.google.com/images?q=tbn:ANd9GcS9kcOvIKty_uGHjjaiMO4YXyI3Ovg89MXRDJB_DhLpCROQ5dXaT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925" y="-457200"/>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encrypted-tbn0.google.com/images?q=tbn:ANd9GcRcDofvAng-ieius5heoKnQVOCrJEIZQhfpLk6cWf-ZXo06BAqkJ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718" y="4416830"/>
            <a:ext cx="3093405" cy="231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95104"/>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7391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49942" y="228600"/>
            <a:ext cx="8229600" cy="1143000"/>
          </a:xfrm>
        </p:spPr>
        <p:txBody>
          <a:bodyPr>
            <a:normAutofit/>
          </a:bodyPr>
          <a:lstStyle/>
          <a:p>
            <a:r>
              <a:rPr lang="en-US" sz="4800" b="1" dirty="0">
                <a:solidFill>
                  <a:srgbClr val="993300"/>
                </a:solidFill>
              </a:rPr>
              <a:t>1 Timothy </a:t>
            </a:r>
            <a:r>
              <a:rPr lang="en-US" sz="4800" b="1" dirty="0" smtClean="0">
                <a:solidFill>
                  <a:srgbClr val="993300"/>
                </a:solidFill>
              </a:rPr>
              <a:t>3:15</a:t>
            </a:r>
          </a:p>
        </p:txBody>
      </p:sp>
      <p:sp>
        <p:nvSpPr>
          <p:cNvPr id="4099" name="Rectangle 3"/>
          <p:cNvSpPr>
            <a:spLocks noGrp="1" noChangeArrowheads="1"/>
          </p:cNvSpPr>
          <p:nvPr>
            <p:ph type="body" idx="1"/>
          </p:nvPr>
        </p:nvSpPr>
        <p:spPr>
          <a:xfrm>
            <a:off x="1513114" y="1162050"/>
            <a:ext cx="6141357" cy="4000500"/>
          </a:xfrm>
        </p:spPr>
        <p:txBody>
          <a:bodyPr>
            <a:normAutofit/>
          </a:bodyPr>
          <a:lstStyle/>
          <a:p>
            <a:pPr marL="0" indent="0" algn="ctr">
              <a:buNone/>
            </a:pPr>
            <a:r>
              <a:rPr lang="en-US" sz="3600" dirty="0" smtClean="0"/>
              <a:t>I </a:t>
            </a:r>
            <a:r>
              <a:rPr lang="en-US" sz="3600" dirty="0"/>
              <a:t>write so </a:t>
            </a:r>
            <a:r>
              <a:rPr lang="en-US" sz="3600" b="1" dirty="0">
                <a:solidFill>
                  <a:srgbClr val="0000CC"/>
                </a:solidFill>
              </a:rPr>
              <a:t>that you may know how you ought to conduct yourself </a:t>
            </a:r>
            <a:r>
              <a:rPr lang="en-US" sz="3600" dirty="0"/>
              <a:t>in </a:t>
            </a:r>
            <a:r>
              <a:rPr lang="en-US" sz="3600" b="1" i="1" dirty="0">
                <a:solidFill>
                  <a:srgbClr val="993300"/>
                </a:solidFill>
              </a:rPr>
              <a:t>the house of God</a:t>
            </a:r>
            <a:r>
              <a:rPr lang="en-US" sz="3600" dirty="0">
                <a:solidFill>
                  <a:srgbClr val="993300"/>
                </a:solidFill>
              </a:rPr>
              <a:t>, </a:t>
            </a:r>
            <a:r>
              <a:rPr lang="en-US" sz="3600" dirty="0"/>
              <a:t>which is the </a:t>
            </a:r>
            <a:r>
              <a:rPr lang="en-US" sz="3600" b="1" i="1" dirty="0">
                <a:solidFill>
                  <a:srgbClr val="993300"/>
                </a:solidFill>
              </a:rPr>
              <a:t>ecclesia of the living God</a:t>
            </a:r>
            <a:r>
              <a:rPr lang="en-US" sz="3600" dirty="0">
                <a:solidFill>
                  <a:srgbClr val="993300"/>
                </a:solidFill>
              </a:rPr>
              <a:t>,</a:t>
            </a:r>
            <a:r>
              <a:rPr lang="en-US" sz="3600" dirty="0"/>
              <a:t> the pillar and ground of the truth. </a:t>
            </a:r>
          </a:p>
        </p:txBody>
      </p:sp>
      <p:sp>
        <p:nvSpPr>
          <p:cNvPr id="4100" name="Text Box 5"/>
          <p:cNvSpPr txBox="1">
            <a:spLocks noChangeArrowheads="1"/>
          </p:cNvSpPr>
          <p:nvPr/>
        </p:nvSpPr>
        <p:spPr bwMode="auto">
          <a:xfrm>
            <a:off x="1211943" y="4724400"/>
            <a:ext cx="67056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Let’s </a:t>
            </a:r>
            <a:r>
              <a:rPr lang="en-US" sz="3200" b="1" smtClean="0">
                <a:solidFill>
                  <a:srgbClr val="00B050"/>
                </a:solidFill>
                <a:latin typeface="Comic Sans MS" pitchFamily="66" charset="0"/>
              </a:rPr>
              <a:t>get building </a:t>
            </a:r>
            <a:r>
              <a:rPr lang="en-US" sz="3200" b="1" dirty="0" smtClean="0">
                <a:solidFill>
                  <a:srgbClr val="00B050"/>
                </a:solidFill>
                <a:latin typeface="Comic Sans MS" pitchFamily="66" charset="0"/>
              </a:rPr>
              <a:t>&amp; serve with love, joy, peace, patience, etc…</a:t>
            </a:r>
            <a:endParaRPr lang="en-US" sz="3200" b="1" dirty="0">
              <a:solidFill>
                <a:srgbClr val="00B050"/>
              </a:solidFill>
              <a:latin typeface="Comic Sans MS" pitchFamily="66" charset="0"/>
            </a:endParaRPr>
          </a:p>
        </p:txBody>
      </p:sp>
    </p:spTree>
    <p:extLst>
      <p:ext uri="{BB962C8B-B14F-4D97-AF65-F5344CB8AC3E}">
        <p14:creationId xmlns:p14="http://schemas.microsoft.com/office/powerpoint/2010/main" val="664072393"/>
      </p:ext>
    </p:extLst>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s://encrypted-tbn2.gstatic.com/images?q=tbn:ANd9GcTHoJmR6szho9Skf70-YYOpthjWn9pxHEoZuUAkrYz72m33FuwY"/>
          <p:cNvPicPr>
            <a:picLocks noChangeAspect="1" noChangeArrowheads="1"/>
          </p:cNvPicPr>
          <p:nvPr/>
        </p:nvPicPr>
        <p:blipFill>
          <a:blip r:embed="rId3" cstate="print"/>
          <a:srcRect/>
          <a:stretch>
            <a:fillRect/>
          </a:stretch>
        </p:blipFill>
        <p:spPr bwMode="auto">
          <a:xfrm>
            <a:off x="838200" y="152400"/>
            <a:ext cx="4648200" cy="2390929"/>
          </a:xfrm>
          <a:prstGeom prst="rect">
            <a:avLst/>
          </a:prstGeom>
          <a:noFill/>
        </p:spPr>
      </p:pic>
      <p:sp>
        <p:nvSpPr>
          <p:cNvPr id="2052" name="Rectangle 3"/>
          <p:cNvSpPr>
            <a:spLocks noGrp="1" noChangeArrowheads="1"/>
          </p:cNvSpPr>
          <p:nvPr>
            <p:ph type="subTitle" idx="1"/>
          </p:nvPr>
        </p:nvSpPr>
        <p:spPr>
          <a:xfrm>
            <a:off x="533400" y="4724400"/>
            <a:ext cx="4584290" cy="1584223"/>
          </a:xfrm>
        </p:spPr>
        <p:txBody>
          <a:bodyPr>
            <a:normAutofit lnSpcReduction="10000"/>
          </a:bodyPr>
          <a:lstStyle/>
          <a:p>
            <a:pPr eaLnBrk="1" hangingPunct="1"/>
            <a:r>
              <a:rPr lang="en-US" sz="3600" b="1" dirty="0" smtClean="0">
                <a:solidFill>
                  <a:srgbClr val="0000CC"/>
                </a:solidFill>
                <a:latin typeface="Comic Sans MS" pitchFamily="66" charset="0"/>
              </a:rPr>
              <a:t>Class 2:          We must learn to   work together now!</a:t>
            </a:r>
          </a:p>
        </p:txBody>
      </p:sp>
      <p:pic>
        <p:nvPicPr>
          <p:cNvPr id="4098" name="Picture 2" descr="https://encrypted-tbn0.google.com/images?q=tbn:ANd9GcTPOwR4BSEtMrv9xBT85uM6zieksWvchrSBJ9xK0Aw-izvcmVIj7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09800"/>
            <a:ext cx="31772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0003"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chive.com/web_gallery/reproductions/201501-202000/201788/size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868"/>
          <a:stretch/>
        </p:blipFill>
        <p:spPr bwMode="auto">
          <a:xfrm>
            <a:off x="5771535" y="213852"/>
            <a:ext cx="3030486" cy="29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8189"/>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sz="5400" b="1" dirty="0" smtClean="0">
                <a:solidFill>
                  <a:srgbClr val="0000CC"/>
                </a:solidFill>
              </a:rPr>
              <a:t>www.livoniatapes.com</a:t>
            </a:r>
            <a:endParaRPr lang="en-US" b="1" dirty="0">
              <a:solidFill>
                <a:srgbClr val="0000CC"/>
              </a:solidFill>
            </a:endParaRP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15" t="21389" r="11801"/>
          <a:stretch/>
        </p:blipFill>
        <p:spPr bwMode="auto">
          <a:xfrm>
            <a:off x="1" y="1143000"/>
            <a:ext cx="9143999"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88004"/>
      </p:ext>
    </p:extLst>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Daniel &amp; His Contemporaries</a:t>
            </a:r>
          </a:p>
        </p:txBody>
      </p:sp>
      <p:sp>
        <p:nvSpPr>
          <p:cNvPr id="4100" name="Text Box 5"/>
          <p:cNvSpPr txBox="1">
            <a:spLocks noChangeArrowheads="1"/>
          </p:cNvSpPr>
          <p:nvPr/>
        </p:nvSpPr>
        <p:spPr bwMode="auto">
          <a:xfrm>
            <a:off x="457200" y="5930643"/>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120"/>
          <a:stretch/>
        </p:blipFill>
        <p:spPr bwMode="auto">
          <a:xfrm>
            <a:off x="122818" y="1143000"/>
            <a:ext cx="8942610" cy="45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3" cstate="print"/>
          <a:srcRect/>
          <a:stretch>
            <a:fillRect/>
          </a:stretch>
        </p:blipFill>
        <p:spPr bwMode="auto">
          <a:xfrm>
            <a:off x="7712710" y="1066800"/>
            <a:ext cx="1431290" cy="1752600"/>
          </a:xfrm>
          <a:prstGeom prst="rect">
            <a:avLst/>
          </a:prstGeom>
          <a:noFill/>
          <a:ln w="9525">
            <a:noFill/>
            <a:miter lim="800000"/>
            <a:headEnd/>
            <a:tailEnd/>
          </a:ln>
        </p:spPr>
      </p:pic>
      <p:sp>
        <p:nvSpPr>
          <p:cNvPr id="4098" name="Rectangle 2"/>
          <p:cNvSpPr>
            <a:spLocks noGrp="1" noChangeArrowheads="1"/>
          </p:cNvSpPr>
          <p:nvPr>
            <p:ph type="title"/>
          </p:nvPr>
        </p:nvSpPr>
        <p:spPr>
          <a:xfrm>
            <a:off x="76200" y="0"/>
            <a:ext cx="7239000" cy="1143000"/>
          </a:xfrm>
        </p:spPr>
        <p:txBody>
          <a:bodyPr>
            <a:normAutofit fontScale="90000"/>
          </a:bodyPr>
          <a:lstStyle/>
          <a:p>
            <a:pPr eaLnBrk="1" hangingPunct="1"/>
            <a:r>
              <a:rPr lang="en-US" sz="4000" b="1" dirty="0" smtClean="0">
                <a:solidFill>
                  <a:srgbClr val="FF0000"/>
                </a:solidFill>
                <a:latin typeface="Comic Sans MS" pitchFamily="66" charset="0"/>
              </a:rPr>
              <a:t>An Exciting Study for Today!</a:t>
            </a:r>
          </a:p>
        </p:txBody>
      </p:sp>
      <p:sp>
        <p:nvSpPr>
          <p:cNvPr id="4099" name="Rectangle 3"/>
          <p:cNvSpPr>
            <a:spLocks noGrp="1" noChangeArrowheads="1"/>
          </p:cNvSpPr>
          <p:nvPr>
            <p:ph type="body" idx="1"/>
          </p:nvPr>
        </p:nvSpPr>
        <p:spPr>
          <a:xfrm>
            <a:off x="152400" y="1066800"/>
            <a:ext cx="8077200" cy="4343400"/>
          </a:xfrm>
        </p:spPr>
        <p:txBody>
          <a:bodyPr/>
          <a:lstStyle/>
          <a:p>
            <a:pPr eaLnBrk="1" hangingPunct="1">
              <a:lnSpc>
                <a:spcPct val="90000"/>
              </a:lnSpc>
            </a:pPr>
            <a:r>
              <a:rPr lang="en-US" dirty="0" smtClean="0"/>
              <a:t>Experience brothers &amp; sisters working together through troubles in ecclesial life</a:t>
            </a:r>
          </a:p>
          <a:p>
            <a:pPr eaLnBrk="1" hangingPunct="1">
              <a:lnSpc>
                <a:spcPct val="90000"/>
              </a:lnSpc>
            </a:pPr>
            <a:r>
              <a:rPr lang="en-US" dirty="0" smtClean="0"/>
              <a:t>Practical lessons in family life &amp; ecclesial life</a:t>
            </a:r>
          </a:p>
          <a:p>
            <a:pPr eaLnBrk="1" hangingPunct="1">
              <a:lnSpc>
                <a:spcPct val="90000"/>
              </a:lnSpc>
            </a:pPr>
            <a:r>
              <a:rPr lang="en-US" dirty="0" smtClean="0"/>
              <a:t>Parallels to Christ’s soon return to restore &amp; build the everlasting household of God</a:t>
            </a:r>
          </a:p>
          <a:p>
            <a:pPr eaLnBrk="1" hangingPunct="1">
              <a:lnSpc>
                <a:spcPct val="90000"/>
              </a:lnSpc>
            </a:pPr>
            <a:r>
              <a:rPr lang="en-US" dirty="0" smtClean="0"/>
              <a:t>Confidence &amp; peace that grows as we watch the unseen angels working behind the scenes to carry out God’s plan</a:t>
            </a:r>
          </a:p>
        </p:txBody>
      </p:sp>
      <p:sp>
        <p:nvSpPr>
          <p:cNvPr id="4100" name="Text Box 5"/>
          <p:cNvSpPr txBox="1">
            <a:spLocks noChangeArrowheads="1"/>
          </p:cNvSpPr>
          <p:nvPr/>
        </p:nvSpPr>
        <p:spPr bwMode="auto">
          <a:xfrm>
            <a:off x="533400" y="52578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Everyone will find practical lessons in this study!</a:t>
            </a:r>
            <a:endParaRPr lang="en-US" sz="4000" b="1" dirty="0">
              <a:solidFill>
                <a:srgbClr val="0000CC"/>
              </a:solidFill>
              <a:latin typeface="Comic Sans MS" pitchFamily="66" charset="0"/>
            </a:endParaRPr>
          </a:p>
        </p:txBody>
      </p:sp>
      <p:sp>
        <p:nvSpPr>
          <p:cNvPr id="8" name="Oval Callout 7"/>
          <p:cNvSpPr/>
          <p:nvPr/>
        </p:nvSpPr>
        <p:spPr>
          <a:xfrm>
            <a:off x="7162800" y="76200"/>
            <a:ext cx="1447800" cy="914400"/>
          </a:xfrm>
          <a:prstGeom prst="wedgeEllipseCallout">
            <a:avLst>
              <a:gd name="adj1" fmla="val 26536"/>
              <a:gd name="adj2" fmla="val 11666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67600" y="228600"/>
            <a:ext cx="914400" cy="646331"/>
          </a:xfrm>
          <a:prstGeom prst="rect">
            <a:avLst/>
          </a:prstGeom>
          <a:noFill/>
        </p:spPr>
        <p:txBody>
          <a:bodyPr wrap="square" rtlCol="0">
            <a:spAutoFit/>
          </a:bodyPr>
          <a:lstStyle/>
          <a:p>
            <a:r>
              <a:rPr lang="en-US" b="1" dirty="0" smtClean="0">
                <a:solidFill>
                  <a:srgbClr val="00B050"/>
                </a:solidFill>
                <a:latin typeface="Comic Sans MS" pitchFamily="66" charset="0"/>
              </a:rPr>
              <a:t>Study Ezra!</a:t>
            </a:r>
            <a:endParaRPr lang="en-US" b="1" dirty="0">
              <a:solidFill>
                <a:srgbClr val="00B050"/>
              </a:solidFill>
              <a:latin typeface="Comic Sans MS" pitchFamily="66" charset="0"/>
            </a:endParaRPr>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176939"/>
            <a:ext cx="4648200" cy="634047"/>
          </a:xfrm>
        </p:spPr>
        <p:txBody>
          <a:bodyPr>
            <a:noAutofit/>
          </a:bodyPr>
          <a:lstStyle/>
          <a:p>
            <a:r>
              <a:rPr lang="en-US" sz="4000" b="1" dirty="0">
                <a:solidFill>
                  <a:srgbClr val="FF0000"/>
                </a:solidFill>
              </a:rPr>
              <a:t>Sequence of </a:t>
            </a:r>
            <a:r>
              <a:rPr lang="en-US" sz="4000" b="1" dirty="0" smtClean="0">
                <a:solidFill>
                  <a:srgbClr val="FF0000"/>
                </a:solidFill>
              </a:rPr>
              <a:t>Events</a:t>
            </a:r>
          </a:p>
        </p:txBody>
      </p:sp>
      <p:sp>
        <p:nvSpPr>
          <p:cNvPr id="4099" name="Rectangle 3"/>
          <p:cNvSpPr>
            <a:spLocks noGrp="1" noChangeArrowheads="1"/>
          </p:cNvSpPr>
          <p:nvPr>
            <p:ph type="body" idx="1"/>
          </p:nvPr>
        </p:nvSpPr>
        <p:spPr>
          <a:xfrm>
            <a:off x="381000" y="2362200"/>
            <a:ext cx="8382000" cy="4343400"/>
          </a:xfrm>
        </p:spPr>
        <p:txBody>
          <a:bodyPr>
            <a:normAutofit fontScale="92500" lnSpcReduction="10000"/>
          </a:bodyPr>
          <a:lstStyle/>
          <a:p>
            <a:pPr marL="515938" indent="-515938">
              <a:buNone/>
            </a:pPr>
            <a:r>
              <a:rPr lang="en-US" dirty="0"/>
              <a:t> </a:t>
            </a:r>
            <a:r>
              <a:rPr lang="en-US" dirty="0" smtClean="0"/>
              <a:t>1</a:t>
            </a:r>
            <a:r>
              <a:rPr lang="en-US" dirty="0"/>
              <a:t>) Some return with </a:t>
            </a:r>
            <a:r>
              <a:rPr lang="en-US" dirty="0" err="1"/>
              <a:t>Jeshua</a:t>
            </a:r>
            <a:r>
              <a:rPr lang="en-US" dirty="0"/>
              <a:t> &amp; </a:t>
            </a:r>
            <a:r>
              <a:rPr lang="en-US" dirty="0" err="1"/>
              <a:t>Zerubbabel</a:t>
            </a:r>
            <a:r>
              <a:rPr lang="en-US" dirty="0"/>
              <a:t> (Ezra 1-2)</a:t>
            </a:r>
          </a:p>
          <a:p>
            <a:pPr marL="515938" indent="-515938">
              <a:buNone/>
            </a:pPr>
            <a:r>
              <a:rPr lang="en-US" dirty="0"/>
              <a:t> </a:t>
            </a:r>
            <a:r>
              <a:rPr lang="en-US" dirty="0" smtClean="0"/>
              <a:t>2</a:t>
            </a:r>
            <a:r>
              <a:rPr lang="en-US" dirty="0"/>
              <a:t>) Rebuilding the temple (Ezra 3-4)</a:t>
            </a:r>
          </a:p>
          <a:p>
            <a:pPr marL="515938" indent="-515938">
              <a:buNone/>
            </a:pPr>
            <a:r>
              <a:rPr lang="en-US" dirty="0"/>
              <a:t> </a:t>
            </a:r>
            <a:r>
              <a:rPr lang="en-US" dirty="0" smtClean="0"/>
              <a:t>3) </a:t>
            </a:r>
            <a:r>
              <a:rPr lang="en-US" dirty="0"/>
              <a:t>Zechariah &amp; Haggai motivate the finishing of the temple (Ezra 5-6)</a:t>
            </a:r>
          </a:p>
          <a:p>
            <a:pPr marL="515938" indent="-515938">
              <a:buNone/>
            </a:pPr>
            <a:r>
              <a:rPr lang="en-US" dirty="0"/>
              <a:t> </a:t>
            </a:r>
            <a:r>
              <a:rPr lang="en-US" dirty="0" smtClean="0"/>
              <a:t>4</a:t>
            </a:r>
            <a:r>
              <a:rPr lang="en-US" dirty="0"/>
              <a:t>) Ezra Returns with more exiles (Ezra 7-10)</a:t>
            </a:r>
          </a:p>
          <a:p>
            <a:pPr marL="515938" indent="-515938">
              <a:buNone/>
            </a:pPr>
            <a:r>
              <a:rPr lang="en-US" dirty="0"/>
              <a:t> </a:t>
            </a:r>
            <a:r>
              <a:rPr lang="en-US" dirty="0" smtClean="0"/>
              <a:t>5</a:t>
            </a:r>
            <a:r>
              <a:rPr lang="en-US" dirty="0"/>
              <a:t>) God uses Haman to convince the Jews to return home (Esther)</a:t>
            </a:r>
          </a:p>
          <a:p>
            <a:pPr marL="515938" indent="-515938">
              <a:buNone/>
            </a:pPr>
            <a:r>
              <a:rPr lang="en-US" dirty="0"/>
              <a:t> </a:t>
            </a:r>
            <a:r>
              <a:rPr lang="en-US" dirty="0" smtClean="0"/>
              <a:t>6</a:t>
            </a:r>
            <a:r>
              <a:rPr lang="en-US" dirty="0"/>
              <a:t>) Nehemiah builds the walls of Jerusalem </a:t>
            </a:r>
          </a:p>
          <a:p>
            <a:pPr marL="515938" indent="-515938">
              <a:buNone/>
            </a:pPr>
            <a:r>
              <a:rPr lang="en-US" dirty="0"/>
              <a:t> </a:t>
            </a:r>
            <a:r>
              <a:rPr lang="en-US" dirty="0" smtClean="0"/>
              <a:t>7</a:t>
            </a:r>
            <a:r>
              <a:rPr lang="en-US" dirty="0"/>
              <a:t>) Malachi, then time between the Testaments</a:t>
            </a:r>
          </a:p>
          <a:p>
            <a:pPr eaLnBrk="1" hangingPunct="1">
              <a:lnSpc>
                <a:spcPct val="90000"/>
              </a:lnSpc>
            </a:pPr>
            <a:endParaRPr lang="en-US" dirty="0" smtClean="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867" t="68598" r="6056" b="14229"/>
          <a:stretch/>
        </p:blipFill>
        <p:spPr bwMode="auto">
          <a:xfrm>
            <a:off x="798286" y="863600"/>
            <a:ext cx="7547428" cy="136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www.ellenwhite.info/images/chapt-illus/PK/PP-IsraelitesReturning_JS_01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523"/>
          <a:stretch/>
        </p:blipFill>
        <p:spPr bwMode="auto">
          <a:xfrm>
            <a:off x="6553200" y="152400"/>
            <a:ext cx="2135853" cy="1093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 Sections in the Book of Ezra</a:t>
            </a:r>
          </a:p>
        </p:txBody>
      </p:sp>
      <p:sp>
        <p:nvSpPr>
          <p:cNvPr id="4099" name="Rectangle 3"/>
          <p:cNvSpPr>
            <a:spLocks noGrp="1" noChangeArrowheads="1"/>
          </p:cNvSpPr>
          <p:nvPr>
            <p:ph type="body" idx="1"/>
          </p:nvPr>
        </p:nvSpPr>
        <p:spPr>
          <a:xfrm>
            <a:off x="457200" y="1143000"/>
            <a:ext cx="7924800" cy="4343400"/>
          </a:xfrm>
        </p:spPr>
        <p:txBody>
          <a:bodyPr>
            <a:normAutofit fontScale="85000" lnSpcReduction="20000"/>
          </a:bodyPr>
          <a:lstStyle/>
          <a:p>
            <a:pPr marL="0" indent="0">
              <a:buNone/>
            </a:pPr>
            <a:r>
              <a:rPr lang="en-US" sz="3800" b="1" u="sng" dirty="0" smtClean="0">
                <a:solidFill>
                  <a:srgbClr val="CC0099"/>
                </a:solidFill>
              </a:rPr>
              <a:t>Chapters </a:t>
            </a:r>
            <a:r>
              <a:rPr lang="en-US" sz="3800" b="1" u="sng" dirty="0">
                <a:solidFill>
                  <a:srgbClr val="CC0099"/>
                </a:solidFill>
              </a:rPr>
              <a:t>1-6</a:t>
            </a:r>
            <a:r>
              <a:rPr lang="en-US" sz="3800" b="1" dirty="0">
                <a:solidFill>
                  <a:srgbClr val="CC0099"/>
                </a:solidFill>
              </a:rPr>
              <a:t> </a:t>
            </a:r>
            <a:r>
              <a:rPr lang="en-US" sz="3800" b="1" dirty="0" smtClean="0">
                <a:solidFill>
                  <a:srgbClr val="CC0099"/>
                </a:solidFill>
              </a:rPr>
              <a:t>  </a:t>
            </a:r>
            <a:r>
              <a:rPr lang="en-US" b="1" dirty="0" smtClean="0">
                <a:solidFill>
                  <a:srgbClr val="00B050"/>
                </a:solidFill>
              </a:rPr>
              <a:t>Don’t involve Ezra himself</a:t>
            </a:r>
            <a:endParaRPr lang="en-US" b="1" dirty="0">
              <a:solidFill>
                <a:srgbClr val="00B050"/>
              </a:solidFill>
            </a:endParaRPr>
          </a:p>
          <a:p>
            <a:pPr indent="-168275"/>
            <a:r>
              <a:rPr lang="en-US" b="1" dirty="0"/>
              <a:t> </a:t>
            </a:r>
            <a:r>
              <a:rPr lang="en-US" b="1" dirty="0" smtClean="0"/>
              <a:t> </a:t>
            </a:r>
            <a:r>
              <a:rPr lang="en-US" dirty="0" smtClean="0"/>
              <a:t>Continue 2 Chronicles 36:23</a:t>
            </a:r>
            <a:endParaRPr lang="en-US" dirty="0"/>
          </a:p>
          <a:p>
            <a:pPr indent="-168275"/>
            <a:r>
              <a:rPr lang="en-US" dirty="0"/>
              <a:t>  initial return from captivity</a:t>
            </a:r>
          </a:p>
          <a:p>
            <a:pPr indent="-168275"/>
            <a:r>
              <a:rPr lang="en-US" dirty="0"/>
              <a:t>  rebuilding of the </a:t>
            </a:r>
            <a:r>
              <a:rPr lang="en-US" dirty="0" smtClean="0"/>
              <a:t>temple</a:t>
            </a:r>
          </a:p>
          <a:p>
            <a:pPr indent="-168275"/>
            <a:r>
              <a:rPr lang="en-US" dirty="0"/>
              <a:t> </a:t>
            </a:r>
            <a:r>
              <a:rPr lang="en-US" dirty="0" smtClean="0"/>
              <a:t> Don’t involve Ezra himself</a:t>
            </a:r>
            <a:endParaRPr lang="en-US" dirty="0"/>
          </a:p>
          <a:p>
            <a:pPr marL="0" indent="0">
              <a:buNone/>
            </a:pPr>
            <a:r>
              <a:rPr lang="en-US" dirty="0">
                <a:solidFill>
                  <a:srgbClr val="CC0099"/>
                </a:solidFill>
              </a:rPr>
              <a:t> </a:t>
            </a:r>
          </a:p>
          <a:p>
            <a:pPr marL="0" indent="0">
              <a:buNone/>
            </a:pPr>
            <a:r>
              <a:rPr lang="en-US" sz="3800" b="1" u="sng" dirty="0">
                <a:solidFill>
                  <a:srgbClr val="CC0099"/>
                </a:solidFill>
              </a:rPr>
              <a:t>Chapters 7-10</a:t>
            </a:r>
            <a:r>
              <a:rPr lang="en-US" sz="3800" b="1" dirty="0">
                <a:solidFill>
                  <a:srgbClr val="CC0099"/>
                </a:solidFill>
              </a:rPr>
              <a:t> </a:t>
            </a:r>
            <a:r>
              <a:rPr lang="en-US" sz="3800" b="1" dirty="0" smtClean="0">
                <a:solidFill>
                  <a:srgbClr val="CC0099"/>
                </a:solidFill>
              </a:rPr>
              <a:t>   </a:t>
            </a:r>
            <a:r>
              <a:rPr lang="en-US" b="1" dirty="0" smtClean="0">
                <a:solidFill>
                  <a:srgbClr val="00B050"/>
                </a:solidFill>
              </a:rPr>
              <a:t>involve </a:t>
            </a:r>
            <a:r>
              <a:rPr lang="en-US" b="1" dirty="0">
                <a:solidFill>
                  <a:srgbClr val="00B050"/>
                </a:solidFill>
              </a:rPr>
              <a:t>Ezra himself</a:t>
            </a:r>
          </a:p>
          <a:p>
            <a:pPr indent="-111125"/>
            <a:r>
              <a:rPr lang="en-US" dirty="0"/>
              <a:t> </a:t>
            </a:r>
            <a:r>
              <a:rPr lang="en-US" dirty="0" smtClean="0"/>
              <a:t> Ezra </a:t>
            </a:r>
            <a:r>
              <a:rPr lang="en-US" dirty="0"/>
              <a:t>returns to work in the temple	</a:t>
            </a:r>
          </a:p>
          <a:p>
            <a:pPr indent="-111125"/>
            <a:r>
              <a:rPr lang="en-US" dirty="0" smtClean="0"/>
              <a:t>  Solving </a:t>
            </a:r>
            <a:r>
              <a:rPr lang="en-US" dirty="0"/>
              <a:t>the mixed marriages problem</a:t>
            </a:r>
          </a:p>
          <a:p>
            <a:pPr marL="0" indent="0">
              <a:buNone/>
            </a:pPr>
            <a:r>
              <a:rPr lang="en-US" dirty="0"/>
              <a:t> </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454742" y="5103674"/>
            <a:ext cx="5638800" cy="1754326"/>
          </a:xfrm>
          <a:prstGeom prst="rect">
            <a:avLst/>
          </a:prstGeom>
          <a:noFill/>
          <a:ln w="9525">
            <a:noFill/>
            <a:miter lim="800000"/>
            <a:headEnd/>
            <a:tailEnd/>
          </a:ln>
        </p:spPr>
        <p:txBody>
          <a:bodyPr wrap="square">
            <a:spAutoFit/>
          </a:bodyPr>
          <a:lstStyle/>
          <a:p>
            <a:pPr algn="ctr">
              <a:spcBef>
                <a:spcPct val="50000"/>
              </a:spcBef>
            </a:pPr>
            <a:r>
              <a:rPr lang="en-US" sz="3600" b="1" dirty="0">
                <a:solidFill>
                  <a:srgbClr val="0000CC"/>
                </a:solidFill>
                <a:latin typeface="Comic Sans MS" pitchFamily="66" charset="0"/>
              </a:rPr>
              <a:t>E</a:t>
            </a:r>
            <a:r>
              <a:rPr lang="en-US" sz="3600" b="1" dirty="0" smtClean="0">
                <a:solidFill>
                  <a:srgbClr val="0000CC"/>
                </a:solidFill>
                <a:latin typeface="Comic Sans MS" pitchFamily="66" charset="0"/>
              </a:rPr>
              <a:t>zra probably returned as soon as the temple was finished</a:t>
            </a:r>
            <a:endParaRPr lang="en-US" sz="3600" b="1" dirty="0">
              <a:solidFill>
                <a:srgbClr val="0000CC"/>
              </a:solidFill>
              <a:latin typeface="Comic Sans MS" pitchFamily="66" charset="0"/>
            </a:endParaRPr>
          </a:p>
        </p:txBody>
      </p:sp>
      <p:pic>
        <p:nvPicPr>
          <p:cNvPr id="7172" name="Picture 4" descr="https://encrypted-tbn1.google.com/images?q=tbn:ANd9GcQGwV1OHvKp3tvQoKVi1BFqUroowVcMQk6MTjpJs4kveiFNX0-uw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733800"/>
            <a:ext cx="19431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0.google.com/images?q=tbn:ANd9GcS3-vjOmKXsGBtglrlS9YNyw4Mg8gmdr5VFQTKp9f7Xk9hpM4kqU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5799" y="160020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Autofit/>
          </a:bodyPr>
          <a:lstStyle/>
          <a:p>
            <a:r>
              <a:rPr lang="en-US" sz="5400" b="1" dirty="0" smtClean="0">
                <a:solidFill>
                  <a:srgbClr val="FF0000"/>
                </a:solidFill>
              </a:rPr>
              <a:t>Purpose </a:t>
            </a:r>
            <a:r>
              <a:rPr lang="en-US" sz="5400" b="1" dirty="0">
                <a:solidFill>
                  <a:srgbClr val="FF0000"/>
                </a:solidFill>
              </a:rPr>
              <a:t>of the Book of </a:t>
            </a:r>
            <a:r>
              <a:rPr lang="en-US" sz="5400" b="1" dirty="0" smtClean="0">
                <a:solidFill>
                  <a:srgbClr val="FF0000"/>
                </a:solidFill>
              </a:rPr>
              <a:t>Ezra</a:t>
            </a:r>
          </a:p>
        </p:txBody>
      </p:sp>
      <p:sp>
        <p:nvSpPr>
          <p:cNvPr id="4099" name="Rectangle 3"/>
          <p:cNvSpPr>
            <a:spLocks noGrp="1" noChangeArrowheads="1"/>
          </p:cNvSpPr>
          <p:nvPr>
            <p:ph type="body" idx="1"/>
          </p:nvPr>
        </p:nvSpPr>
        <p:spPr>
          <a:xfrm>
            <a:off x="2209800" y="1276350"/>
            <a:ext cx="2819400" cy="1828800"/>
          </a:xfrm>
        </p:spPr>
        <p:txBody>
          <a:bodyPr>
            <a:normAutofit fontScale="92500"/>
          </a:bodyPr>
          <a:lstStyle/>
          <a:p>
            <a:pPr marL="457200" indent="-457200">
              <a:spcBef>
                <a:spcPts val="0"/>
              </a:spcBef>
              <a:spcAft>
                <a:spcPts val="1800"/>
              </a:spcAft>
              <a:buNone/>
            </a:pPr>
            <a:r>
              <a:rPr lang="en-US" b="1" dirty="0" smtClean="0">
                <a:solidFill>
                  <a:srgbClr val="0000CC"/>
                </a:solidFill>
              </a:rPr>
              <a:t>1</a:t>
            </a:r>
            <a:r>
              <a:rPr lang="en-US" b="1" dirty="0">
                <a:solidFill>
                  <a:srgbClr val="0000CC"/>
                </a:solidFill>
              </a:rPr>
              <a:t>) God is faithful – He will restore </a:t>
            </a:r>
            <a:r>
              <a:rPr lang="en-US" b="1" dirty="0" smtClean="0">
                <a:solidFill>
                  <a:srgbClr val="0000CC"/>
                </a:solidFill>
              </a:rPr>
              <a:t>Israel</a:t>
            </a:r>
            <a:endParaRPr lang="en-US" b="1" dirty="0">
              <a:solidFill>
                <a:srgbClr val="0000CC"/>
              </a:solidFill>
            </a:endParaRPr>
          </a:p>
        </p:txBody>
      </p:sp>
      <p:pic>
        <p:nvPicPr>
          <p:cNvPr id="8194" name="Picture 2" descr="https://encrypted-tbn1.google.com/images?q=tbn:ANd9GcQMbfKcmWuxNyQIYq8eP5qZ7ZQ9o6y8fwAi4gwM7dvYIWbtikl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1.google.com/images?q=tbn:ANd9GcTVIsoL-4ZlK9eUvTAUPBqFK-xbo9tGIwju7t61oKlTb62x_E4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993058"/>
            <a:ext cx="2162175" cy="2114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367059" y="3105150"/>
            <a:ext cx="48768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spcBef>
                <a:spcPts val="0"/>
              </a:spcBef>
              <a:buFont typeface="Arial" pitchFamily="34" charset="0"/>
              <a:buNone/>
            </a:pPr>
            <a:r>
              <a:rPr lang="en-US" b="1" dirty="0" smtClean="0">
                <a:solidFill>
                  <a:srgbClr val="0000CC"/>
                </a:solidFill>
              </a:rPr>
              <a:t>2) God will build His house          (both physical </a:t>
            </a:r>
            <a:r>
              <a:rPr lang="en-US" b="1" dirty="0">
                <a:solidFill>
                  <a:srgbClr val="0000CC"/>
                </a:solidFill>
              </a:rPr>
              <a:t>&amp;</a:t>
            </a:r>
            <a:r>
              <a:rPr lang="en-US" b="1" dirty="0" smtClean="0">
                <a:solidFill>
                  <a:srgbClr val="0000CC"/>
                </a:solidFill>
              </a:rPr>
              <a:t> spiritual)</a:t>
            </a:r>
          </a:p>
        </p:txBody>
      </p:sp>
      <p:sp>
        <p:nvSpPr>
          <p:cNvPr id="8" name="Rectangle 3"/>
          <p:cNvSpPr txBox="1">
            <a:spLocks noChangeArrowheads="1"/>
          </p:cNvSpPr>
          <p:nvPr/>
        </p:nvSpPr>
        <p:spPr>
          <a:xfrm>
            <a:off x="6426092" y="4626086"/>
            <a:ext cx="2717908" cy="169851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indent="-347663">
              <a:spcBef>
                <a:spcPts val="0"/>
              </a:spcBef>
              <a:spcAft>
                <a:spcPts val="1800"/>
              </a:spcAft>
              <a:buFont typeface="Arial" pitchFamily="34" charset="0"/>
              <a:buNone/>
            </a:pPr>
            <a:r>
              <a:rPr lang="en-US" b="1" dirty="0">
                <a:solidFill>
                  <a:srgbClr val="0000CC"/>
                </a:solidFill>
              </a:rPr>
              <a:t>4</a:t>
            </a:r>
            <a:r>
              <a:rPr lang="en-US" b="1" dirty="0" smtClean="0">
                <a:solidFill>
                  <a:srgbClr val="0000CC"/>
                </a:solidFill>
              </a:rPr>
              <a:t>) Warnings </a:t>
            </a:r>
            <a:r>
              <a:rPr lang="en-US" sz="3500" b="1" dirty="0" smtClean="0">
                <a:solidFill>
                  <a:srgbClr val="0000CC"/>
                </a:solidFill>
              </a:rPr>
              <a:t>about</a:t>
            </a:r>
            <a:r>
              <a:rPr lang="en-US" b="1" dirty="0" smtClean="0">
                <a:solidFill>
                  <a:srgbClr val="0000CC"/>
                </a:solidFill>
              </a:rPr>
              <a:t> mixed marriages</a:t>
            </a:r>
            <a:endParaRPr lang="en-US" b="1" dirty="0">
              <a:solidFill>
                <a:srgbClr val="0000CC"/>
              </a:solidFill>
            </a:endParaRPr>
          </a:p>
        </p:txBody>
      </p:sp>
      <p:pic>
        <p:nvPicPr>
          <p:cNvPr id="8198" name="Picture 6" descr="https://encrypted-tbn2.google.com/images?q=tbn:ANd9GcTp-X9pIm_CZT2QVNkKs2FY5zxunGBW1cWxPYeYfnJUmYnLPHG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490" r="19521"/>
          <a:stretch/>
        </p:blipFill>
        <p:spPr bwMode="auto">
          <a:xfrm>
            <a:off x="4038600" y="4586626"/>
            <a:ext cx="2235092" cy="1920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a:xfrm>
            <a:off x="193595" y="5663066"/>
            <a:ext cx="3368301" cy="1194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5938" indent="-515938">
              <a:spcBef>
                <a:spcPts val="0"/>
              </a:spcBef>
              <a:spcAft>
                <a:spcPts val="1800"/>
              </a:spcAft>
              <a:buFont typeface="Arial" pitchFamily="34" charset="0"/>
              <a:buNone/>
            </a:pPr>
            <a:r>
              <a:rPr lang="en-US" b="1" dirty="0">
                <a:solidFill>
                  <a:srgbClr val="0000CC"/>
                </a:solidFill>
              </a:rPr>
              <a:t>3</a:t>
            </a:r>
            <a:r>
              <a:rPr lang="en-US" b="1" dirty="0" smtClean="0">
                <a:solidFill>
                  <a:srgbClr val="0000CC"/>
                </a:solidFill>
              </a:rPr>
              <a:t>) Illustrates the cost of Unity</a:t>
            </a:r>
            <a:endParaRPr lang="en-US" b="1" dirty="0">
              <a:solidFill>
                <a:srgbClr val="0000CC"/>
              </a:solidFill>
            </a:endParaRPr>
          </a:p>
        </p:txBody>
      </p:sp>
      <p:pic>
        <p:nvPicPr>
          <p:cNvPr id="1026" name="Picture 2" descr="https://encrypted-tbn0.google.com/images?q=tbn:ANd9GcS2mMn3MBA4Zckgu0dqKvRyaXdI_FPy1cMrJHUTcGFNC_gEmG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35545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00"/>
                                        <p:tgtEl>
                                          <p:spTgt spid="819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wipe(down)">
                                      <p:cBhvr>
                                        <p:cTn id="23" dur="500"/>
                                        <p:tgtEl>
                                          <p:spTgt spid="819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04800"/>
            <a:ext cx="6812474" cy="1143000"/>
          </a:xfrm>
        </p:spPr>
        <p:txBody>
          <a:bodyPr>
            <a:noAutofit/>
          </a:bodyPr>
          <a:lstStyle/>
          <a:p>
            <a:pPr>
              <a:lnSpc>
                <a:spcPts val="4800"/>
              </a:lnSpc>
            </a:pPr>
            <a:r>
              <a:rPr lang="en-US" sz="4800" b="1" dirty="0" smtClean="0">
                <a:solidFill>
                  <a:srgbClr val="FF0000"/>
                </a:solidFill>
              </a:rPr>
              <a:t>Reasons </a:t>
            </a:r>
            <a:r>
              <a:rPr lang="en-US" sz="4800" b="1" dirty="0">
                <a:solidFill>
                  <a:srgbClr val="FF0000"/>
                </a:solidFill>
              </a:rPr>
              <a:t>for the </a:t>
            </a:r>
            <a:r>
              <a:rPr lang="en-US" sz="4800" b="1" dirty="0" smtClean="0">
                <a:solidFill>
                  <a:srgbClr val="FF0000"/>
                </a:solidFill>
              </a:rPr>
              <a:t>              70-year Captivity</a:t>
            </a:r>
          </a:p>
        </p:txBody>
      </p:sp>
      <p:sp>
        <p:nvSpPr>
          <p:cNvPr id="4099" name="Rectangle 3"/>
          <p:cNvSpPr>
            <a:spLocks noGrp="1" noChangeArrowheads="1"/>
          </p:cNvSpPr>
          <p:nvPr>
            <p:ph type="body" idx="1"/>
          </p:nvPr>
        </p:nvSpPr>
        <p:spPr>
          <a:xfrm>
            <a:off x="228600" y="1545456"/>
            <a:ext cx="8382000" cy="4343400"/>
          </a:xfrm>
        </p:spPr>
        <p:txBody>
          <a:bodyPr>
            <a:normAutofit fontScale="92500" lnSpcReduction="10000"/>
          </a:bodyPr>
          <a:lstStyle/>
          <a:p>
            <a:pPr marL="515938" indent="-515938">
              <a:buNone/>
            </a:pPr>
            <a:r>
              <a:rPr lang="en-US" dirty="0" smtClean="0"/>
              <a:t>1</a:t>
            </a:r>
            <a:r>
              <a:rPr lang="en-US" dirty="0"/>
              <a:t>)  Idol worship was so integrated in </a:t>
            </a:r>
            <a:r>
              <a:rPr lang="en-US" dirty="0" smtClean="0"/>
              <a:t>the           </a:t>
            </a:r>
            <a:r>
              <a:rPr lang="en-US" smtClean="0"/>
              <a:t>people’s minds </a:t>
            </a:r>
            <a:r>
              <a:rPr lang="en-US" dirty="0"/>
              <a:t>(Ezekiel </a:t>
            </a:r>
            <a:r>
              <a:rPr lang="en-US"/>
              <a:t>14:1-5</a:t>
            </a:r>
            <a:r>
              <a:rPr lang="en-US" smtClean="0"/>
              <a:t>)                        </a:t>
            </a:r>
            <a:r>
              <a:rPr lang="en-US" i="1" dirty="0" smtClean="0"/>
              <a:t>(God’s </a:t>
            </a:r>
            <a:r>
              <a:rPr lang="en-US" i="1" smtClean="0"/>
              <a:t>plan worked</a:t>
            </a:r>
            <a:r>
              <a:rPr lang="en-US" i="1" dirty="0"/>
              <a:t>! </a:t>
            </a:r>
            <a:r>
              <a:rPr lang="en-US" i="1" dirty="0" smtClean="0"/>
              <a:t> Idolatry was abolished</a:t>
            </a:r>
            <a:r>
              <a:rPr lang="en-US" i="1" dirty="0"/>
              <a:t>)</a:t>
            </a:r>
            <a:endParaRPr lang="en-US" dirty="0"/>
          </a:p>
          <a:p>
            <a:pPr marL="515938" indent="-515938">
              <a:buNone/>
            </a:pPr>
            <a:r>
              <a:rPr lang="en-US" dirty="0"/>
              <a:t> </a:t>
            </a:r>
            <a:r>
              <a:rPr lang="en-US" dirty="0" smtClean="0"/>
              <a:t>2</a:t>
            </a:r>
            <a:r>
              <a:rPr lang="en-US" dirty="0"/>
              <a:t>)  God wanted to save a remnant </a:t>
            </a:r>
            <a:r>
              <a:rPr lang="en-US" dirty="0" smtClean="0"/>
              <a:t>    </a:t>
            </a:r>
            <a:r>
              <a:rPr lang="en-US" i="1" dirty="0" smtClean="0"/>
              <a:t>(</a:t>
            </a:r>
            <a:r>
              <a:rPr lang="en-US" i="1" dirty="0"/>
              <a:t>He had promised Abraham)</a:t>
            </a:r>
            <a:endParaRPr lang="en-US" dirty="0"/>
          </a:p>
          <a:p>
            <a:pPr marL="515938" indent="-515938">
              <a:buNone/>
            </a:pPr>
            <a:r>
              <a:rPr lang="en-US" dirty="0"/>
              <a:t> </a:t>
            </a:r>
            <a:r>
              <a:rPr lang="en-US" dirty="0" smtClean="0"/>
              <a:t>3</a:t>
            </a:r>
            <a:r>
              <a:rPr lang="en-US" dirty="0"/>
              <a:t>)  United Judah </a:t>
            </a:r>
            <a:r>
              <a:rPr lang="en-US" dirty="0" smtClean="0"/>
              <a:t>&amp; </a:t>
            </a:r>
            <a:r>
              <a:rPr lang="en-US" dirty="0"/>
              <a:t>Israel </a:t>
            </a:r>
            <a:r>
              <a:rPr lang="en-US" dirty="0" smtClean="0"/>
              <a:t>again  </a:t>
            </a:r>
            <a:r>
              <a:rPr lang="en-US" i="1" dirty="0" smtClean="0"/>
              <a:t>(the </a:t>
            </a:r>
            <a:r>
              <a:rPr lang="en-US" i="1" dirty="0"/>
              <a:t>power of adversity</a:t>
            </a:r>
            <a:r>
              <a:rPr lang="en-US" i="1" dirty="0" smtClean="0"/>
              <a:t>!) Sad it takes this to bring unity </a:t>
            </a:r>
            <a:r>
              <a:rPr lang="en-US" i="1" dirty="0" smtClean="0">
                <a:sym typeface="Wingdings" pitchFamily="2" charset="2"/>
              </a:rPr>
              <a:t></a:t>
            </a:r>
            <a:endParaRPr lang="en-US" dirty="0"/>
          </a:p>
          <a:p>
            <a:pPr marL="515938" indent="-515938">
              <a:buNone/>
            </a:pPr>
            <a:r>
              <a:rPr lang="en-US" dirty="0"/>
              <a:t> </a:t>
            </a:r>
            <a:r>
              <a:rPr lang="en-US" dirty="0" smtClean="0"/>
              <a:t>4</a:t>
            </a:r>
            <a:r>
              <a:rPr lang="en-US" dirty="0"/>
              <a:t>)  So the land could enjoy its </a:t>
            </a:r>
            <a:r>
              <a:rPr lang="en-US" dirty="0" smtClean="0"/>
              <a:t>Sabbaths         </a:t>
            </a:r>
            <a:r>
              <a:rPr lang="en-US" dirty="0"/>
              <a:t>	</a:t>
            </a:r>
            <a:r>
              <a:rPr lang="en-US" i="1" dirty="0"/>
              <a:t>(Lev 26:43; 2 </a:t>
            </a:r>
            <a:r>
              <a:rPr lang="en-US" i="1" dirty="0" err="1"/>
              <a:t>Chron</a:t>
            </a:r>
            <a:r>
              <a:rPr lang="en-US" i="1" dirty="0"/>
              <a:t> 36:21)</a:t>
            </a: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0" y="5997714"/>
            <a:ext cx="91440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Captivity accomplished God’s plan</a:t>
            </a:r>
            <a:endParaRPr lang="en-US" sz="4000" b="1" dirty="0">
              <a:solidFill>
                <a:srgbClr val="0000CC"/>
              </a:solidFill>
              <a:latin typeface="Comic Sans MS" pitchFamily="66" charset="0"/>
            </a:endParaRPr>
          </a:p>
        </p:txBody>
      </p:sp>
      <p:pic>
        <p:nvPicPr>
          <p:cNvPr id="9218" name="Picture 2" descr="https://encrypted-tbn1.google.com/images?q=tbn:ANd9GcT8gxOS6TLRO4-ZRk_2pJSQUroDbCMnfD3polz8CAT2FLYInhb6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1074" y="74510"/>
            <a:ext cx="2009775" cy="2266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2971800"/>
            <a:ext cx="8915400" cy="376951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1202" name="Picture 2" descr="http://www.effectivemusicministry.com/gebc/scroll-stock.jpg"/>
          <p:cNvPicPr>
            <a:picLocks noChangeAspect="1" noChangeArrowheads="1"/>
          </p:cNvPicPr>
          <p:nvPr/>
        </p:nvPicPr>
        <p:blipFill>
          <a:blip r:embed="rId4" cstate="print"/>
          <a:srcRect/>
          <a:stretch>
            <a:fillRect/>
          </a:stretch>
        </p:blipFill>
        <p:spPr bwMode="auto">
          <a:xfrm rot="5400000">
            <a:off x="2552700" y="266701"/>
            <a:ext cx="4038600" cy="9144000"/>
          </a:xfrm>
          <a:prstGeom prst="rect">
            <a:avLst/>
          </a:prstGeom>
          <a:noFill/>
        </p:spPr>
      </p:pic>
      <p:sp>
        <p:nvSpPr>
          <p:cNvPr id="8" name="TextBox 7"/>
          <p:cNvSpPr txBox="1"/>
          <p:nvPr/>
        </p:nvSpPr>
        <p:spPr>
          <a:xfrm>
            <a:off x="1371600" y="3200400"/>
            <a:ext cx="6553200" cy="3416320"/>
          </a:xfrm>
          <a:prstGeom prst="rect">
            <a:avLst/>
          </a:prstGeom>
          <a:noFill/>
        </p:spPr>
        <p:txBody>
          <a:bodyPr wrap="square" rtlCol="0">
            <a:spAutoFit/>
          </a:bodyPr>
          <a:lstStyle/>
          <a:p>
            <a:r>
              <a:rPr lang="en-US" dirty="0" smtClean="0"/>
              <a:t>1  Now some of the elders of Israel came to me and sat before me.</a:t>
            </a:r>
          </a:p>
          <a:p>
            <a:r>
              <a:rPr lang="en-US" dirty="0" smtClean="0"/>
              <a:t>2  And the word of the LORD came to me, saying,</a:t>
            </a:r>
          </a:p>
          <a:p>
            <a:r>
              <a:rPr lang="en-US" dirty="0" smtClean="0"/>
              <a:t>3  "Son of man, </a:t>
            </a:r>
            <a:r>
              <a:rPr lang="en-US" b="1" dirty="0" smtClean="0">
                <a:solidFill>
                  <a:srgbClr val="0000CC"/>
                </a:solidFill>
              </a:rPr>
              <a:t>these men have set up their idols in their hearts</a:t>
            </a:r>
            <a:r>
              <a:rPr lang="en-US" dirty="0" smtClean="0"/>
              <a:t>, and put before them that which causes them to stumble into iniquity. Should I let Myself be inquired of at all by them?</a:t>
            </a:r>
          </a:p>
          <a:p>
            <a:r>
              <a:rPr lang="en-US" dirty="0" smtClean="0"/>
              <a:t>4  "Therefore speak to them, and say to them, 'Thus says the Lord GOD: "Everyone of the house of Israel who sets up his idols in his heart, and puts before him what causes him to stumble into iniquity, and then comes to the prophet, I the LORD will answer him who comes, according to the multitude of his idols,</a:t>
            </a:r>
          </a:p>
          <a:p>
            <a:r>
              <a:rPr lang="en-US" dirty="0" smtClean="0"/>
              <a:t>5  "that I may seize the house of Israel by their heart, because they are all estranged from Me by their idols.“’</a:t>
            </a:r>
            <a:endParaRPr lang="en-US" dirty="0"/>
          </a:p>
        </p:txBody>
      </p:sp>
    </p:spTree>
    <p:extLst>
      <p:ext uri="{BB962C8B-B14F-4D97-AF65-F5344CB8AC3E}">
        <p14:creationId xmlns:p14="http://schemas.microsoft.com/office/powerpoint/2010/main" val="190049163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51202"/>
                                        </p:tgtEl>
                                      </p:cBhvr>
                                    </p:animEffect>
                                    <p:set>
                                      <p:cBhvr>
                                        <p:cTn id="13" dur="1" fill="hold">
                                          <p:stCondLst>
                                            <p:cond delay="499"/>
                                          </p:stCondLst>
                                        </p:cTn>
                                        <p:tgtEl>
                                          <p:spTgt spid="51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srcRect t="8257" b="52510"/>
          <a:stretch/>
        </p:blipFill>
        <p:spPr bwMode="auto">
          <a:xfrm>
            <a:off x="322489" y="4191000"/>
            <a:ext cx="8610600" cy="2551853"/>
          </a:xfrm>
          <a:prstGeom prst="rect">
            <a:avLst/>
          </a:prstGeom>
          <a:noFill/>
          <a:ln w="9525">
            <a:noFill/>
            <a:miter lim="800000"/>
            <a:headEnd/>
            <a:tailEnd/>
          </a:ln>
        </p:spPr>
      </p:pic>
      <p:sp>
        <p:nvSpPr>
          <p:cNvPr id="4098" name="Rectangle 2"/>
          <p:cNvSpPr>
            <a:spLocks noGrp="1" noChangeArrowheads="1"/>
          </p:cNvSpPr>
          <p:nvPr>
            <p:ph type="title"/>
          </p:nvPr>
        </p:nvSpPr>
        <p:spPr>
          <a:xfrm>
            <a:off x="152400" y="228600"/>
            <a:ext cx="6400800" cy="1143000"/>
          </a:xfrm>
        </p:spPr>
        <p:txBody>
          <a:bodyPr>
            <a:noAutofit/>
          </a:bodyPr>
          <a:lstStyle/>
          <a:p>
            <a:r>
              <a:rPr lang="en-US" sz="4000" b="1" dirty="0" smtClean="0">
                <a:solidFill>
                  <a:srgbClr val="FF0000"/>
                </a:solidFill>
              </a:rPr>
              <a:t>Political </a:t>
            </a:r>
            <a:r>
              <a:rPr lang="en-US" sz="4000" b="1" dirty="0">
                <a:solidFill>
                  <a:srgbClr val="FF0000"/>
                </a:solidFill>
              </a:rPr>
              <a:t>Situation:  </a:t>
            </a:r>
            <a:r>
              <a:rPr lang="en-US" sz="4000" b="1" dirty="0" smtClean="0">
                <a:solidFill>
                  <a:srgbClr val="FF0000"/>
                </a:solidFill>
              </a:rPr>
              <a:t>Looked </a:t>
            </a:r>
            <a:r>
              <a:rPr lang="en-US" sz="4000" b="1" dirty="0">
                <a:solidFill>
                  <a:srgbClr val="FF0000"/>
                </a:solidFill>
              </a:rPr>
              <a:t>Hopeless for Jews to </a:t>
            </a:r>
            <a:r>
              <a:rPr lang="en-US" sz="4000" b="1" dirty="0" smtClean="0">
                <a:solidFill>
                  <a:srgbClr val="FF0000"/>
                </a:solidFill>
              </a:rPr>
              <a:t>Return</a:t>
            </a:r>
          </a:p>
        </p:txBody>
      </p:sp>
      <p:sp>
        <p:nvSpPr>
          <p:cNvPr id="4099" name="Rectangle 3"/>
          <p:cNvSpPr>
            <a:spLocks noGrp="1" noChangeArrowheads="1"/>
          </p:cNvSpPr>
          <p:nvPr>
            <p:ph type="body" idx="1"/>
          </p:nvPr>
        </p:nvSpPr>
        <p:spPr>
          <a:xfrm>
            <a:off x="228600" y="1516128"/>
            <a:ext cx="8762999" cy="2827272"/>
          </a:xfrm>
        </p:spPr>
        <p:txBody>
          <a:bodyPr>
            <a:normAutofit fontScale="92500" lnSpcReduction="20000"/>
          </a:bodyPr>
          <a:lstStyle/>
          <a:p>
            <a:r>
              <a:rPr lang="en-US" dirty="0" err="1" smtClean="0"/>
              <a:t>Nabonidus</a:t>
            </a:r>
            <a:r>
              <a:rPr lang="en-US" dirty="0" smtClean="0"/>
              <a:t> </a:t>
            </a:r>
            <a:r>
              <a:rPr lang="en-US" dirty="0"/>
              <a:t>king of Babylon – very </a:t>
            </a:r>
            <a:r>
              <a:rPr lang="en-US" dirty="0" smtClean="0"/>
              <a:t>                     religious </a:t>
            </a:r>
            <a:r>
              <a:rPr lang="en-US" dirty="0"/>
              <a:t>– built temples for gods of other nations</a:t>
            </a:r>
          </a:p>
          <a:p>
            <a:r>
              <a:rPr lang="en-US" dirty="0" smtClean="0"/>
              <a:t>Belshazzar </a:t>
            </a:r>
            <a:r>
              <a:rPr lang="en-US" dirty="0"/>
              <a:t>(</a:t>
            </a:r>
            <a:r>
              <a:rPr lang="en-US" dirty="0" err="1"/>
              <a:t>Nabonidus</a:t>
            </a:r>
            <a:r>
              <a:rPr lang="en-US" dirty="0"/>
              <a:t>’ son) left in charge (Dan 5)</a:t>
            </a:r>
          </a:p>
          <a:p>
            <a:r>
              <a:rPr lang="en-US" dirty="0" err="1" smtClean="0"/>
              <a:t>Nabonidus</a:t>
            </a:r>
            <a:r>
              <a:rPr lang="en-US" dirty="0" smtClean="0"/>
              <a:t> </a:t>
            </a:r>
            <a:r>
              <a:rPr lang="en-US" dirty="0"/>
              <a:t>brought foreign gods to Babylon to protect it.</a:t>
            </a:r>
          </a:p>
          <a:p>
            <a:r>
              <a:rPr lang="en-US" dirty="0" smtClean="0"/>
              <a:t>This </a:t>
            </a:r>
            <a:r>
              <a:rPr lang="en-US" dirty="0"/>
              <a:t>really upset the Babylonian priests and people</a:t>
            </a:r>
            <a:r>
              <a:rPr lang="en-US" dirty="0" smtClean="0"/>
              <a:t>!</a:t>
            </a:r>
          </a:p>
        </p:txBody>
      </p:sp>
      <p:pic>
        <p:nvPicPr>
          <p:cNvPr id="9218" name="Picture 2" descr="https://encrypted-tbn1.google.com/images?q=tbn:ANd9GcRrfVS8oMLzmq46Bw88mR9HY4EPRQAqeGEeBt-bGehJ-3RyAr9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68262"/>
            <a:ext cx="2379889" cy="175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59450"/>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3147</TotalTime>
  <Words>1901</Words>
  <Application>Microsoft Office PowerPoint</Application>
  <PresentationFormat>On-screen Show (4:3)</PresentationFormat>
  <Paragraphs>222</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Christadelphian Resources on Ezra</vt:lpstr>
      <vt:lpstr>www.livoniatapes.com</vt:lpstr>
      <vt:lpstr>An Exciting Study for Today!</vt:lpstr>
      <vt:lpstr>Sequence of Events</vt:lpstr>
      <vt:lpstr>2 Sections in the Book of Ezra</vt:lpstr>
      <vt:lpstr>Purpose of the Book of Ezra</vt:lpstr>
      <vt:lpstr>Reasons for the               70-year Captivity</vt:lpstr>
      <vt:lpstr>Political Situation:  Looked Hopeless for Jews to Return</vt:lpstr>
      <vt:lpstr>Political Situation:  Looked Hopeless for Jews to Return</vt:lpstr>
      <vt:lpstr>The Lesson for Us!</vt:lpstr>
      <vt:lpstr>Author of the Book of Ezra</vt:lpstr>
      <vt:lpstr>Time Line for Ezra</vt:lpstr>
      <vt:lpstr>The First Year of Cyrus (1:1)</vt:lpstr>
      <vt:lpstr>Isaiah 44:28 – 45:2 (NKJV)</vt:lpstr>
      <vt:lpstr>Isaiah 45:3-6</vt:lpstr>
      <vt:lpstr>Cyrus as a type of Christ</vt:lpstr>
      <vt:lpstr>God used Unbelieving Rulers during the Captivity to Illustrate His Redemptive Plan</vt:lpstr>
      <vt:lpstr>Jeremiah’s Prophecies about the 70 Years</vt:lpstr>
      <vt:lpstr>Jeremiah 29:10-14</vt:lpstr>
      <vt:lpstr>Cyrus’ Decree was recorded</vt:lpstr>
      <vt:lpstr>God Stirred up the Spirit </vt:lpstr>
      <vt:lpstr>God Stirs up the Spirit of others Against His People when they go astray</vt:lpstr>
      <vt:lpstr>Cyrus learned a key Lesson:  The God of Heaven has given me all kingdoms (v.2)</vt:lpstr>
      <vt:lpstr>2 Types of Service:</vt:lpstr>
      <vt:lpstr>Vessels of God’s House (v.7)</vt:lpstr>
      <vt:lpstr>Set free to serve in God’s service</vt:lpstr>
      <vt:lpstr>1 Timothy 3:15</vt:lpstr>
      <vt:lpstr>PowerPoint Presentation</vt:lpstr>
      <vt:lpstr>2</vt:lpstr>
      <vt:lpstr>2</vt:lpstr>
      <vt:lpstr>Daniel &amp; His Contemporaries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88</cp:revision>
  <dcterms:created xsi:type="dcterms:W3CDTF">2010-08-16T17:29:37Z</dcterms:created>
  <dcterms:modified xsi:type="dcterms:W3CDTF">2012-10-09T04:44:42Z</dcterms:modified>
</cp:coreProperties>
</file>