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01" r:id="rId2"/>
    <p:sldId id="277" r:id="rId3"/>
    <p:sldId id="302" r:id="rId4"/>
    <p:sldId id="278" r:id="rId5"/>
    <p:sldId id="279" r:id="rId6"/>
    <p:sldId id="280" r:id="rId7"/>
    <p:sldId id="311" r:id="rId8"/>
    <p:sldId id="281" r:id="rId9"/>
    <p:sldId id="282" r:id="rId10"/>
    <p:sldId id="312" r:id="rId11"/>
    <p:sldId id="283" r:id="rId12"/>
    <p:sldId id="284" r:id="rId13"/>
    <p:sldId id="305" r:id="rId14"/>
    <p:sldId id="306" r:id="rId15"/>
    <p:sldId id="303" r:id="rId16"/>
    <p:sldId id="287" r:id="rId17"/>
    <p:sldId id="304" r:id="rId18"/>
    <p:sldId id="307" r:id="rId19"/>
    <p:sldId id="308" r:id="rId20"/>
    <p:sldId id="288" r:id="rId21"/>
    <p:sldId id="313" r:id="rId22"/>
    <p:sldId id="289" r:id="rId23"/>
    <p:sldId id="290" r:id="rId24"/>
    <p:sldId id="291" r:id="rId25"/>
    <p:sldId id="296" r:id="rId26"/>
    <p:sldId id="314" r:id="rId27"/>
    <p:sldId id="293" r:id="rId28"/>
    <p:sldId id="294" r:id="rId29"/>
    <p:sldId id="295" r:id="rId30"/>
    <p:sldId id="292" r:id="rId31"/>
    <p:sldId id="315" r:id="rId32"/>
    <p:sldId id="257" r:id="rId33"/>
    <p:sldId id="298" r:id="rId34"/>
    <p:sldId id="31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0099"/>
    <a:srgbClr val="663300"/>
    <a:srgbClr val="9900CC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8C481-C12E-4E5E-8C97-17372D1217D9}" type="datetimeFigureOut">
              <a:rPr lang="en-US" smtClean="0"/>
              <a:pPr/>
              <a:t>10/6/2012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5166E-042E-477A-8CA1-B8E10594A2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3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123481-AB31-44D1-A232-68ECA5977535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123481-AB31-44D1-A232-68ECA5977535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5166E-042E-477A-8CA1-B8E10594A22A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10/6/2012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10/6/2012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10/6/2012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10/6/2012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10/6/2012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10/6/2012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10/6/2012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10/6/2012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10/6/2012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10/6/2012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10/6/2012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AB5A5-581C-4AC5-9A7A-7B9A2E6D0C32}" type="datetimeFigureOut">
              <a:rPr lang="en-US" smtClean="0"/>
              <a:pPr/>
              <a:t>10/6/2012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5029200"/>
            <a:ext cx="4584290" cy="158422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3600" b="1" dirty="0" smtClean="0">
                <a:solidFill>
                  <a:srgbClr val="0000CC"/>
                </a:solidFill>
                <a:latin typeface="Comic Sans MS" pitchFamily="66" charset="0"/>
              </a:rPr>
              <a:t>Class 2:          We must learn to   work together now!</a:t>
            </a:r>
          </a:p>
        </p:txBody>
      </p:sp>
      <p:pic>
        <p:nvPicPr>
          <p:cNvPr id="4098" name="Picture 2" descr="https://encrypted-tbn0.google.com/images?q=tbn:ANd9GcTPOwR4BSEtMrv9xBT85uM6zieksWvchrSBJ9xK0Aw-izvcmVIj7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43200"/>
            <a:ext cx="3177209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3.bp.blogspot.com/-hwR60eFfpKY/T6OrUF6iPGI/AAAAAAAABFE/9k2_AavRDWo/s1600/building_altar_galler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03" y="4038600"/>
            <a:ext cx="3371850" cy="223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artchive.com/web_gallery/reproductions/201501-202000/201788/size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68"/>
          <a:stretch/>
        </p:blipFill>
        <p:spPr bwMode="auto">
          <a:xfrm>
            <a:off x="5771535" y="213852"/>
            <a:ext cx="3030486" cy="293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28600" y="457200"/>
            <a:ext cx="5124450" cy="236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Ezra:  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Working together in God’s service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68248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5638800" cy="1905000"/>
          </a:xfrm>
        </p:spPr>
        <p:txBody>
          <a:bodyPr/>
          <a:lstStyle/>
          <a:p>
            <a:pPr eaLnBrk="1" hangingPunct="1"/>
            <a:r>
              <a:rPr lang="en-US" sz="4000" b="1" dirty="0" err="1" smtClean="0">
                <a:solidFill>
                  <a:srgbClr val="FF0000"/>
                </a:solidFill>
              </a:rPr>
              <a:t>Zerubbabel</a:t>
            </a:r>
            <a:r>
              <a:rPr lang="en-US" sz="4000" b="1" dirty="0" smtClean="0">
                <a:solidFill>
                  <a:srgbClr val="FF0000"/>
                </a:solidFill>
              </a:rPr>
              <a:t> =              “shoot of Babylon” (</a:t>
            </a:r>
            <a:r>
              <a:rPr lang="en-US" sz="4000" b="1" dirty="0" err="1" smtClean="0">
                <a:solidFill>
                  <a:srgbClr val="FF0000"/>
                </a:solidFill>
              </a:rPr>
              <a:t>Yg</a:t>
            </a:r>
            <a:r>
              <a:rPr lang="en-US" sz="4000" b="1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79248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Organized the return from                          Babylon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Would have been king now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Really the son of </a:t>
            </a:r>
            <a:r>
              <a:rPr lang="en-US" dirty="0" err="1" smtClean="0"/>
              <a:t>Pedaiah</a:t>
            </a:r>
            <a:r>
              <a:rPr lang="en-US" dirty="0" smtClean="0"/>
              <a:t> (1 </a:t>
            </a:r>
            <a:r>
              <a:rPr lang="en-US" dirty="0" err="1" smtClean="0"/>
              <a:t>Chr</a:t>
            </a:r>
            <a:r>
              <a:rPr lang="en-US" dirty="0" smtClean="0"/>
              <a:t> 3:19), but counts as </a:t>
            </a:r>
            <a:r>
              <a:rPr lang="en-US" dirty="0" err="1" smtClean="0"/>
              <a:t>Shealtiel’s</a:t>
            </a:r>
            <a:r>
              <a:rPr lang="en-US" dirty="0" smtClean="0"/>
              <a:t> son (maybe a Levirate marriage?)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457200" y="4876800"/>
            <a:ext cx="822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 smtClean="0">
                <a:solidFill>
                  <a:srgbClr val="00B050"/>
                </a:solidFill>
                <a:latin typeface="Comic Sans MS" pitchFamily="66" charset="0"/>
              </a:rPr>
              <a:t>Zerubbabel</a:t>
            </a:r>
            <a:r>
              <a:rPr lang="en-US" sz="3600" b="1" dirty="0" smtClean="0">
                <a:solidFill>
                  <a:srgbClr val="00B050"/>
                </a:solidFill>
                <a:latin typeface="Comic Sans MS" pitchFamily="66" charset="0"/>
              </a:rPr>
              <a:t> represents “the king” and Joshua represents “the priest”</a:t>
            </a:r>
            <a:endParaRPr lang="en-US" sz="36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93186" name="Picture 2" descr="https://encrypted-tbn0.google.com/images?q=tbn:ANd9GcS-QTVRnsHm2_5UMriXg6cwkHDTJQDvdLZHBy5l5LL383GMxWAX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81000"/>
            <a:ext cx="3014133" cy="2133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22"/>
          <a:stretch/>
        </p:blipFill>
        <p:spPr bwMode="auto">
          <a:xfrm>
            <a:off x="990600" y="76200"/>
            <a:ext cx="6400800" cy="659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1905000"/>
            <a:ext cx="6019800" cy="1905000"/>
          </a:xfrm>
        </p:spPr>
        <p:txBody>
          <a:bodyPr>
            <a:noAutofit/>
          </a:bodyPr>
          <a:lstStyle/>
          <a:p>
            <a:pPr marL="1600200" indent="-1600200" eaLnBrk="1" hangingPunct="1"/>
            <a:r>
              <a:rPr lang="en-US" sz="5400" b="1" dirty="0" smtClean="0">
                <a:solidFill>
                  <a:srgbClr val="FF0000"/>
                </a:solidFill>
              </a:rPr>
              <a:t>Family Line of               Jeshua (          )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5638800" y="5334000"/>
            <a:ext cx="303479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0000CC"/>
                </a:solidFill>
                <a:latin typeface="Comic Sans MS" pitchFamily="66" charset="0"/>
              </a:rPr>
              <a:t>Ezra was his Uncle</a:t>
            </a:r>
            <a:endParaRPr lang="en-US" sz="40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62000" y="5410200"/>
            <a:ext cx="2895600" cy="1219200"/>
          </a:xfrm>
          <a:prstGeom prst="ellipse">
            <a:avLst/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72000" y="4038600"/>
            <a:ext cx="1905000" cy="1066800"/>
          </a:xfrm>
          <a:prstGeom prst="ellipse">
            <a:avLst/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781800" y="2895600"/>
            <a:ext cx="1905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“God is Salvation”</a:t>
            </a:r>
            <a:endParaRPr lang="en-US" sz="24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3962400"/>
            <a:ext cx="1524000" cy="980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400" b="1" dirty="0" smtClean="0">
                <a:solidFill>
                  <a:srgbClr val="00B0F0"/>
                </a:solidFill>
                <a:latin typeface="Comic Sans MS" pitchFamily="66" charset="0"/>
              </a:rPr>
              <a:t>Carried away captive</a:t>
            </a:r>
            <a:endParaRPr lang="en-US" sz="24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6" grpId="0" animBg="1"/>
      <p:bldP spid="7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0456"/>
            <a:ext cx="8839200" cy="647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5410200" y="228600"/>
            <a:ext cx="3429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0000CC"/>
                </a:solidFill>
                <a:latin typeface="Comic Sans MS" pitchFamily="66" charset="0"/>
              </a:rPr>
              <a:t>1Chr 3:17-20</a:t>
            </a:r>
            <a:endParaRPr lang="en-US" sz="36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342900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chemeClr val="bg1"/>
                </a:solidFill>
                <a:latin typeface="Comic Sans MS" pitchFamily="66" charset="0"/>
              </a:rPr>
              <a:t>1Chr 3:17-20</a:t>
            </a:r>
            <a:endParaRPr lang="en-US" sz="3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374" y="0"/>
            <a:ext cx="3352800" cy="1600200"/>
          </a:xfrm>
        </p:spPr>
        <p:txBody>
          <a:bodyPr>
            <a:normAutofit/>
          </a:bodyPr>
          <a:lstStyle/>
          <a:p>
            <a:pPr eaLnBrk="1" hangingPunct="1">
              <a:lnSpc>
                <a:spcPts val="3900"/>
              </a:lnSpc>
            </a:pPr>
            <a:r>
              <a:rPr lang="en-US" sz="4000" b="1" dirty="0" err="1" smtClean="0">
                <a:solidFill>
                  <a:srgbClr val="FF0000"/>
                </a:solidFill>
              </a:rPr>
              <a:t>Zerubbabel’s</a:t>
            </a:r>
            <a:r>
              <a:rPr lang="en-US" sz="4000" b="1" dirty="0" smtClean="0">
                <a:solidFill>
                  <a:srgbClr val="FF0000"/>
                </a:solidFill>
              </a:rPr>
              <a:t> Family Tree</a:t>
            </a:r>
          </a:p>
        </p:txBody>
      </p:sp>
      <p:sp>
        <p:nvSpPr>
          <p:cNvPr id="7" name="Bent Arrow 6"/>
          <p:cNvSpPr/>
          <p:nvPr/>
        </p:nvSpPr>
        <p:spPr>
          <a:xfrm flipV="1">
            <a:off x="838200" y="2895600"/>
            <a:ext cx="762000" cy="1219200"/>
          </a:xfrm>
          <a:prstGeom prst="bentArrow">
            <a:avLst>
              <a:gd name="adj1" fmla="val 15424"/>
              <a:gd name="adj2" fmla="val 11780"/>
              <a:gd name="adj3" fmla="val 25000"/>
              <a:gd name="adj4" fmla="val 4375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800600" y="3200400"/>
            <a:ext cx="4114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B050"/>
                </a:solidFill>
                <a:latin typeface="Comic Sans MS" pitchFamily="66" charset="0"/>
              </a:rPr>
              <a:t>Zerubbabel</a:t>
            </a: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 is called the “son of </a:t>
            </a:r>
            <a:r>
              <a:rPr lang="en-US" sz="2400" b="1" dirty="0" err="1" smtClean="0">
                <a:solidFill>
                  <a:srgbClr val="00B050"/>
                </a:solidFill>
                <a:latin typeface="Comic Sans MS" pitchFamily="66" charset="0"/>
              </a:rPr>
              <a:t>Shealtiel</a:t>
            </a: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” so there was probably a Levirate marriage involved</a:t>
            </a:r>
            <a:endParaRPr lang="en-US" sz="24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Josiah's Family Tree to Zerubbab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915400" cy="642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4648200" y="2209800"/>
            <a:ext cx="2286000" cy="11430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2133600" y="2209800"/>
            <a:ext cx="2286000" cy="8382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auto">
          <a:xfrm>
            <a:off x="2133600" y="3810000"/>
            <a:ext cx="2286000" cy="11430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7239000" y="2209800"/>
            <a:ext cx="1905000" cy="15240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00CC"/>
                </a:solidFill>
              </a:rPr>
              <a:t>King Josiah’s Descendants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09800" y="2286000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400" b="1" kern="0" dirty="0">
                <a:solidFill>
                  <a:srgbClr val="00B050"/>
                </a:solidFill>
                <a:latin typeface="Comic Sans MS" pitchFamily="66" charset="0"/>
                <a:ea typeface="+mj-ea"/>
                <a:cs typeface="+mj-cs"/>
              </a:rPr>
              <a:t>2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724400" y="2286000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400" b="1" kern="0" dirty="0">
                <a:solidFill>
                  <a:srgbClr val="00B050"/>
                </a:solidFill>
                <a:latin typeface="Comic Sans MS" pitchFamily="66" charset="0"/>
                <a:ea typeface="+mj-ea"/>
                <a:cs typeface="+mj-cs"/>
              </a:rPr>
              <a:t>1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524000" y="3886200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400" b="1" kern="0" dirty="0">
                <a:solidFill>
                  <a:srgbClr val="00B050"/>
                </a:solidFill>
                <a:latin typeface="Comic Sans MS" pitchFamily="66" charset="0"/>
                <a:ea typeface="+mj-ea"/>
                <a:cs typeface="+mj-cs"/>
              </a:rPr>
              <a:t>3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7239000" y="2286000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400" b="1" kern="0" dirty="0">
                <a:solidFill>
                  <a:srgbClr val="00B050"/>
                </a:solidFill>
                <a:latin typeface="Comic Sans MS" pitchFamily="66" charset="0"/>
                <a:ea typeface="+mj-ea"/>
                <a:cs typeface="+mj-cs"/>
              </a:rPr>
              <a:t>4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124200" y="838200"/>
            <a:ext cx="2286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400" b="1" kern="0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Josiah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5562600" y="4191000"/>
            <a:ext cx="3276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400" b="1" kern="0" dirty="0">
                <a:solidFill>
                  <a:srgbClr val="7030A0"/>
                </a:solidFill>
                <a:latin typeface="Comic Sans MS" pitchFamily="66" charset="0"/>
                <a:ea typeface="+mj-ea"/>
                <a:cs typeface="+mj-cs"/>
              </a:rPr>
              <a:t>Good King Josiah had no children who were like him!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1510" grpId="0" animBg="1"/>
      <p:bldP spid="21511" grpId="0" animBg="1"/>
      <p:bldP spid="21512" grpId="0" animBg="1"/>
      <p:bldP spid="8" grpId="0"/>
      <p:bldP spid="9" grpId="0"/>
      <p:bldP spid="10" grpId="0"/>
      <p:bldP spid="11" grpId="0"/>
      <p:bldP spid="12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C:\Documents and Settings\Jim Styles\Desktop\Adam to Chr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0613" y="152400"/>
            <a:ext cx="6783387" cy="683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4953000" y="4495800"/>
            <a:ext cx="1600200" cy="9144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04800" y="2590800"/>
            <a:ext cx="2819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0000CC"/>
                </a:solidFill>
                <a:latin typeface="Comic Sans MS" pitchFamily="66" charset="0"/>
              </a:rPr>
              <a:t>Both Family lines go thru </a:t>
            </a:r>
            <a:r>
              <a:rPr lang="en-US" sz="3600" b="1" dirty="0" err="1" smtClean="0">
                <a:solidFill>
                  <a:srgbClr val="0000CC"/>
                </a:solidFill>
                <a:latin typeface="Comic Sans MS" pitchFamily="66" charset="0"/>
              </a:rPr>
              <a:t>Zerubabbel</a:t>
            </a:r>
            <a:endParaRPr lang="en-US" sz="36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04800" y="0"/>
            <a:ext cx="3657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Geneologies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Jesus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0"/>
            <a:ext cx="91585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9943" y="685800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900" b="1" dirty="0" smtClean="0">
                <a:solidFill>
                  <a:srgbClr val="663300"/>
                </a:solidFill>
              </a:rPr>
              <a:t>Jeremiah 22:24-30</a:t>
            </a:r>
            <a:endParaRPr lang="en-US" sz="4000" b="1" dirty="0" smtClean="0">
              <a:solidFill>
                <a:srgbClr val="6633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642" y="1600200"/>
            <a:ext cx="7131958" cy="4343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 </a:t>
            </a:r>
            <a:r>
              <a:rPr lang="en-US" dirty="0" smtClean="0"/>
              <a:t>24</a:t>
            </a:r>
            <a:r>
              <a:rPr lang="en-US" dirty="0"/>
              <a:t> </a:t>
            </a:r>
            <a:r>
              <a:rPr lang="en-US" dirty="0" smtClean="0"/>
              <a:t> "As </a:t>
            </a:r>
            <a:r>
              <a:rPr lang="en-US" dirty="0"/>
              <a:t>I live," says the LORD, "though </a:t>
            </a:r>
            <a:r>
              <a:rPr lang="en-US" b="1" i="1" dirty="0" err="1" smtClean="0"/>
              <a:t>Coniah</a:t>
            </a:r>
            <a:r>
              <a:rPr lang="en-US" b="1" i="1" dirty="0" smtClean="0"/>
              <a:t> (</a:t>
            </a:r>
            <a:r>
              <a:rPr lang="en-US" b="1" i="1" dirty="0" err="1" smtClean="0"/>
              <a:t>Jehoiachin</a:t>
            </a:r>
            <a:r>
              <a:rPr lang="en-US" b="1" i="1" dirty="0" smtClean="0"/>
              <a:t>) </a:t>
            </a:r>
            <a:r>
              <a:rPr lang="en-US" b="1" i="1" dirty="0"/>
              <a:t>the son of </a:t>
            </a:r>
            <a:r>
              <a:rPr lang="en-US" b="1" i="1" dirty="0" err="1"/>
              <a:t>Jehoiakim</a:t>
            </a:r>
            <a:r>
              <a:rPr lang="en-US" dirty="0"/>
              <a:t>, king of Judah, were the signet on My right hand, yet I would pluck you off;</a:t>
            </a:r>
          </a:p>
          <a:p>
            <a:pPr marL="0" indent="0">
              <a:buNone/>
            </a:pPr>
            <a:r>
              <a:rPr lang="en-US" dirty="0" smtClean="0"/>
              <a:t>25  "and </a:t>
            </a:r>
            <a:r>
              <a:rPr lang="en-US" dirty="0"/>
              <a:t>I will give you into the hand of those who seek your life, and into the hand of those whose face you fear-- the hand of Nebuchadnezzar king of Babylon and the hand of the Chaldeans.</a:t>
            </a:r>
          </a:p>
          <a:p>
            <a:pPr marL="0" indent="0">
              <a:buNone/>
            </a:pPr>
            <a:r>
              <a:rPr lang="en-US" dirty="0" smtClean="0"/>
              <a:t>26  </a:t>
            </a:r>
            <a:r>
              <a:rPr lang="en-US" b="1" i="1" dirty="0" smtClean="0"/>
              <a:t>"So </a:t>
            </a:r>
            <a:r>
              <a:rPr lang="en-US" b="1" i="1" dirty="0"/>
              <a:t>I will cast you out, and your mother who bore you, into another country where you were not born; and there you shall die</a:t>
            </a:r>
            <a:r>
              <a:rPr lang="en-US" b="1" i="1" dirty="0" smtClean="0"/>
              <a:t>.</a:t>
            </a:r>
            <a:r>
              <a:rPr lang="en-US" dirty="0"/>
              <a:t>	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6827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0"/>
            <a:ext cx="91585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86697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663300"/>
                </a:solidFill>
              </a:rPr>
              <a:t>Jeremiah 22:24-30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547914"/>
            <a:ext cx="6553200" cy="37098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27</a:t>
            </a:r>
            <a:r>
              <a:rPr lang="en-US" dirty="0"/>
              <a:t> </a:t>
            </a:r>
            <a:r>
              <a:rPr lang="en-US" dirty="0" smtClean="0"/>
              <a:t>"But </a:t>
            </a:r>
            <a:r>
              <a:rPr lang="en-US" dirty="0"/>
              <a:t>to the land to which they desire to return, there they shall not return.</a:t>
            </a:r>
          </a:p>
          <a:p>
            <a:pPr marL="0" indent="0">
              <a:buNone/>
            </a:pPr>
            <a:r>
              <a:rPr lang="en-US" dirty="0" smtClean="0"/>
              <a:t>28  "Is </a:t>
            </a:r>
            <a:r>
              <a:rPr lang="en-US" dirty="0"/>
              <a:t>this man </a:t>
            </a:r>
            <a:r>
              <a:rPr lang="en-US" dirty="0" err="1"/>
              <a:t>Coniah</a:t>
            </a:r>
            <a:r>
              <a:rPr lang="en-US" dirty="0"/>
              <a:t> a despised, broken idol-- a vessel in which is no pleasure? Why are they cast out, he and his descendants, and cast into a land which they do not know?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 smtClean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457200" y="5334000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 smtClean="0">
                <a:solidFill>
                  <a:srgbClr val="0000CC"/>
                </a:solidFill>
                <a:latin typeface="Comic Sans MS" pitchFamily="66" charset="0"/>
              </a:rPr>
              <a:t>Jer</a:t>
            </a:r>
            <a:r>
              <a:rPr lang="en-US" sz="4000" b="1" dirty="0" smtClean="0">
                <a:solidFill>
                  <a:srgbClr val="0000CC"/>
                </a:solidFill>
                <a:latin typeface="Comic Sans MS" pitchFamily="66" charset="0"/>
              </a:rPr>
              <a:t> 22 was conditional:  </a:t>
            </a:r>
            <a:endParaRPr lang="en-US" sz="40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0"/>
            <a:ext cx="91585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86697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663300"/>
                </a:solidFill>
              </a:rPr>
              <a:t>Jeremiah 22:24-30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3950" y="1524000"/>
            <a:ext cx="6896100" cy="317648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29 O </a:t>
            </a:r>
            <a:r>
              <a:rPr lang="en-US" dirty="0"/>
              <a:t>earth, earth, earth, hear the word of the LORD!</a:t>
            </a:r>
          </a:p>
          <a:p>
            <a:pPr marL="0" indent="0">
              <a:buNone/>
            </a:pPr>
            <a:r>
              <a:rPr lang="en-US" dirty="0" smtClean="0"/>
              <a:t>30  Thus </a:t>
            </a:r>
            <a:r>
              <a:rPr lang="en-US" dirty="0"/>
              <a:t>says the LORD: </a:t>
            </a:r>
            <a:r>
              <a:rPr lang="en-US" b="1" i="1" dirty="0"/>
              <a:t>'Write this man down as childless, a man who shall not prosper in his days; for none of his descendants shall prosper, sitting on the throne of David, and ruling anymore in Judah.' "</a:t>
            </a:r>
            <a:r>
              <a:rPr lang="en-US" dirty="0"/>
              <a:t> 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 smtClean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1066800" y="4648200"/>
            <a:ext cx="6858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dirty="0" err="1" smtClean="0">
                <a:solidFill>
                  <a:srgbClr val="0000CC"/>
                </a:solidFill>
                <a:latin typeface="Comic Sans MS" pitchFamily="66" charset="0"/>
              </a:rPr>
              <a:t>Jeconiah</a:t>
            </a:r>
            <a:r>
              <a:rPr lang="en-US" sz="2600" b="1" dirty="0" smtClean="0">
                <a:solidFill>
                  <a:srgbClr val="0000CC"/>
                </a:solidFill>
                <a:latin typeface="Comic Sans MS" pitchFamily="66" charset="0"/>
              </a:rPr>
              <a:t> (</a:t>
            </a:r>
            <a:r>
              <a:rPr lang="en-US" sz="2600" b="1" dirty="0" err="1" smtClean="0">
                <a:solidFill>
                  <a:srgbClr val="0000CC"/>
                </a:solidFill>
                <a:latin typeface="Comic Sans MS" pitchFamily="66" charset="0"/>
              </a:rPr>
              <a:t>Jehoiachin</a:t>
            </a:r>
            <a:r>
              <a:rPr lang="en-US" sz="2600" b="1" dirty="0" smtClean="0">
                <a:solidFill>
                  <a:srgbClr val="0000CC"/>
                </a:solidFill>
                <a:latin typeface="Comic Sans MS" pitchFamily="66" charset="0"/>
              </a:rPr>
              <a:t>) obeyed Jeremiah &amp; surrendered. He </a:t>
            </a:r>
            <a:r>
              <a:rPr lang="en-US" sz="2600" b="1" dirty="0">
                <a:solidFill>
                  <a:srgbClr val="0000CC"/>
                </a:solidFill>
                <a:latin typeface="Comic Sans MS" pitchFamily="66" charset="0"/>
              </a:rPr>
              <a:t>was released from </a:t>
            </a:r>
            <a:r>
              <a:rPr lang="en-US" sz="2600" b="1" dirty="0" smtClean="0">
                <a:solidFill>
                  <a:srgbClr val="0000CC"/>
                </a:solidFill>
                <a:latin typeface="Comic Sans MS" pitchFamily="66" charset="0"/>
              </a:rPr>
              <a:t>prison in Jer 52:31-34.  </a:t>
            </a:r>
            <a:endParaRPr lang="en-US" sz="26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362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3600" b="1" smtClean="0">
                <a:solidFill>
                  <a:srgbClr val="FF3300"/>
                </a:solidFill>
              </a:rPr>
              <a:t>2 Kings 24:8-12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686800" cy="4267200"/>
          </a:xfrm>
        </p:spPr>
        <p:txBody>
          <a:bodyPr/>
          <a:lstStyle/>
          <a:p>
            <a:pPr marL="0" indent="231775">
              <a:buFontTx/>
              <a:buNone/>
            </a:pPr>
            <a:r>
              <a:rPr lang="en-US" sz="1800" dirty="0" smtClean="0"/>
              <a:t>8  </a:t>
            </a:r>
            <a:r>
              <a:rPr lang="en-US" sz="1800" dirty="0" err="1" smtClean="0"/>
              <a:t>Jehoiachin</a:t>
            </a:r>
            <a:r>
              <a:rPr lang="en-US" sz="1800" dirty="0" smtClean="0"/>
              <a:t> was eighteen years old when he became king, and he reigned in Jerusalem three months. His mother's name was </a:t>
            </a:r>
            <a:r>
              <a:rPr lang="en-US" sz="1800" dirty="0" err="1" smtClean="0"/>
              <a:t>Nehushta</a:t>
            </a:r>
            <a:r>
              <a:rPr lang="en-US" sz="1800" dirty="0" smtClean="0"/>
              <a:t> the daughter of </a:t>
            </a:r>
            <a:r>
              <a:rPr lang="en-US" sz="1800" dirty="0" err="1" smtClean="0"/>
              <a:t>Elnathan</a:t>
            </a:r>
            <a:r>
              <a:rPr lang="en-US" sz="1800" dirty="0" smtClean="0"/>
              <a:t> of Jerusalem.</a:t>
            </a:r>
          </a:p>
          <a:p>
            <a:pPr marL="0" indent="231775">
              <a:buFontTx/>
              <a:buNone/>
            </a:pPr>
            <a:r>
              <a:rPr lang="en-US" sz="1800" dirty="0" smtClean="0"/>
              <a:t>9  And he did evil in the sight of the LORD, according to all that his father had done.</a:t>
            </a:r>
          </a:p>
          <a:p>
            <a:pPr marL="0" indent="231775">
              <a:buFontTx/>
              <a:buNone/>
            </a:pPr>
            <a:r>
              <a:rPr lang="en-US" sz="1800" dirty="0" smtClean="0"/>
              <a:t>10  At that time the servants of Nebuchadnezzar king of Babylon came up against Jerusalem, and the city was besieged.</a:t>
            </a:r>
          </a:p>
          <a:p>
            <a:pPr marL="0" indent="231775">
              <a:buFontTx/>
              <a:buNone/>
            </a:pPr>
            <a:r>
              <a:rPr lang="en-US" sz="1800" dirty="0" smtClean="0"/>
              <a:t>11  And Nebuchadnezzar king of Babylon came against the city, as his servants were besieging it.</a:t>
            </a:r>
          </a:p>
          <a:p>
            <a:pPr marL="0" indent="231775">
              <a:buFontTx/>
              <a:buNone/>
            </a:pPr>
            <a:r>
              <a:rPr lang="en-US" sz="1800" dirty="0" smtClean="0"/>
              <a:t>12  Then </a:t>
            </a:r>
            <a:r>
              <a:rPr lang="en-US" sz="1800" dirty="0" err="1" smtClean="0"/>
              <a:t>Jehoiachin</a:t>
            </a:r>
            <a:r>
              <a:rPr lang="en-US" sz="1800" dirty="0" smtClean="0"/>
              <a:t> king of Judah, his mother, his servants, his princes, and his officers </a:t>
            </a:r>
            <a:r>
              <a:rPr lang="en-US" sz="1800" b="1" i="1" dirty="0" smtClean="0">
                <a:solidFill>
                  <a:srgbClr val="00B050"/>
                </a:solidFill>
              </a:rPr>
              <a:t>went out to the king of Babylon</a:t>
            </a:r>
            <a:r>
              <a:rPr lang="en-US" sz="1800" dirty="0" smtClean="0"/>
              <a:t>; and the king of Babylon, in the eighth year of his reign, took him prisoner.  </a:t>
            </a:r>
            <a:r>
              <a:rPr lang="en-US" sz="1800" i="1" dirty="0" smtClean="0"/>
              <a:t>(Jehoiakim was thrown over the wall of Jerusalem!  Jer 22:19)</a:t>
            </a:r>
          </a:p>
          <a:p>
            <a:pPr marL="0" indent="231775">
              <a:buFontTx/>
              <a:buNone/>
            </a:pPr>
            <a:endParaRPr lang="en-US" sz="1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57200" y="3962400"/>
            <a:ext cx="8382000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3300"/>
                </a:solidFill>
              </a:rPr>
              <a:t>Jeremiah 38:17-18</a:t>
            </a:r>
          </a:p>
          <a:p>
            <a:pPr indent="169863">
              <a:defRPr/>
            </a:pPr>
            <a:r>
              <a:rPr lang="en-US" sz="2000" dirty="0"/>
              <a:t>17  Then Jeremiah said to Zedekiah, "Thus says the LORD, the God of hosts, the God of Israel</a:t>
            </a:r>
            <a:r>
              <a:rPr lang="en-US" sz="2000" b="1" dirty="0">
                <a:solidFill>
                  <a:srgbClr val="0000CC"/>
                </a:solidFill>
              </a:rPr>
              <a:t>: 'If you surely surrender to the king of Babylon's princes, then your soul shall live; </a:t>
            </a:r>
            <a:r>
              <a:rPr lang="en-US" sz="2000" dirty="0"/>
              <a:t>this city shall not be burned with fire, and you and your house shall live.</a:t>
            </a:r>
          </a:p>
          <a:p>
            <a:pPr indent="169863">
              <a:defRPr/>
            </a:pPr>
            <a:r>
              <a:rPr lang="en-US" sz="2000" dirty="0"/>
              <a:t>18  'But if you do not surrender to the king of Babylon's princes, then this city shall be given into the hand of the Chaldeans; they shall burn it with fire, and you shall not escape from their hand.'"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33400" y="0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b="1" kern="0" dirty="0">
                <a:solidFill>
                  <a:srgbClr val="FF3300"/>
                </a:solidFill>
                <a:latin typeface="+mj-lt"/>
                <a:ea typeface="+mj-ea"/>
                <a:cs typeface="+mj-cs"/>
              </a:rPr>
              <a:t>Jeremiah 52:31-34</a:t>
            </a: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533400" y="838200"/>
            <a:ext cx="8229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31775"/>
            <a:r>
              <a:rPr lang="en-US" sz="2000" dirty="0"/>
              <a:t>31  Now it came to pass in the thirty-seventh year of the captivity of </a:t>
            </a:r>
            <a:r>
              <a:rPr lang="en-US" sz="2000" dirty="0" err="1"/>
              <a:t>Jehoiachin</a:t>
            </a:r>
            <a:r>
              <a:rPr lang="en-US" sz="2000" dirty="0"/>
              <a:t> king of Judah, in the twelfth month, on the twenty-fifth day of the month, that </a:t>
            </a:r>
            <a:r>
              <a:rPr lang="en-US" sz="2000" b="1" dirty="0">
                <a:solidFill>
                  <a:srgbClr val="0000CC"/>
                </a:solidFill>
              </a:rPr>
              <a:t>Evil-</a:t>
            </a:r>
            <a:r>
              <a:rPr lang="en-US" sz="2000" b="1" dirty="0" err="1">
                <a:solidFill>
                  <a:srgbClr val="0000CC"/>
                </a:solidFill>
              </a:rPr>
              <a:t>Merodach</a:t>
            </a:r>
            <a:r>
              <a:rPr lang="en-US" sz="2000" b="1" dirty="0">
                <a:solidFill>
                  <a:srgbClr val="0000CC"/>
                </a:solidFill>
              </a:rPr>
              <a:t> king of Babylon, in the first year of his reign, lifted up the head of </a:t>
            </a:r>
            <a:r>
              <a:rPr lang="en-US" sz="2000" b="1" dirty="0" err="1">
                <a:solidFill>
                  <a:srgbClr val="0000CC"/>
                </a:solidFill>
              </a:rPr>
              <a:t>Jehoiachin</a:t>
            </a:r>
            <a:r>
              <a:rPr lang="en-US" sz="2000" b="1" dirty="0">
                <a:solidFill>
                  <a:srgbClr val="0000CC"/>
                </a:solidFill>
              </a:rPr>
              <a:t> king of Judah and brought him out of prison.</a:t>
            </a:r>
          </a:p>
          <a:p>
            <a:pPr indent="231775"/>
            <a:r>
              <a:rPr lang="en-US" sz="2000" dirty="0"/>
              <a:t>32  And he </a:t>
            </a:r>
            <a:r>
              <a:rPr lang="en-US" sz="2000" b="1" dirty="0">
                <a:solidFill>
                  <a:srgbClr val="0000CC"/>
                </a:solidFill>
              </a:rPr>
              <a:t>spoke kindly to him and gave him a more prominent seat than those of the kings who were with him in Babylon.</a:t>
            </a:r>
          </a:p>
          <a:p>
            <a:pPr indent="231775"/>
            <a:r>
              <a:rPr lang="en-US" sz="2000" dirty="0"/>
              <a:t>33  So </a:t>
            </a:r>
            <a:r>
              <a:rPr lang="en-US" sz="2000" dirty="0" err="1"/>
              <a:t>Jehoiachin</a:t>
            </a:r>
            <a:r>
              <a:rPr lang="en-US" sz="2000" dirty="0"/>
              <a:t> changed from his prison garments, </a:t>
            </a:r>
            <a:r>
              <a:rPr lang="en-US" sz="2000" b="1" dirty="0">
                <a:solidFill>
                  <a:srgbClr val="0000CC"/>
                </a:solidFill>
              </a:rPr>
              <a:t>and he ate bread regularly before the king all the days of his life.</a:t>
            </a:r>
          </a:p>
          <a:p>
            <a:pPr indent="231775"/>
            <a:r>
              <a:rPr lang="en-US" sz="2000" dirty="0"/>
              <a:t>34  And as for his provisions, there was a </a:t>
            </a:r>
            <a:r>
              <a:rPr lang="en-US" sz="2000" b="1" dirty="0">
                <a:solidFill>
                  <a:srgbClr val="0000CC"/>
                </a:solidFill>
              </a:rPr>
              <a:t>regular ration given him by the king of Babylon, a portion for each day until the day of his death, all the days of his life.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143000" y="4800600"/>
            <a:ext cx="7010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kern="0" dirty="0">
                <a:solidFill>
                  <a:srgbClr val="00B050"/>
                </a:solidFill>
                <a:latin typeface="Comic Sans MS" pitchFamily="66" charset="0"/>
                <a:ea typeface="+mj-ea"/>
                <a:cs typeface="+mj-cs"/>
              </a:rPr>
              <a:t>Jeremiah’s prophecy was conditional &amp; was not fulfilled because </a:t>
            </a:r>
            <a:r>
              <a:rPr lang="en-US" sz="3200" b="1" kern="0" dirty="0" err="1">
                <a:solidFill>
                  <a:srgbClr val="00B050"/>
                </a:solidFill>
                <a:latin typeface="Comic Sans MS" pitchFamily="66" charset="0"/>
                <a:ea typeface="+mj-ea"/>
                <a:cs typeface="+mj-cs"/>
              </a:rPr>
              <a:t>Jehoiachin</a:t>
            </a:r>
            <a:r>
              <a:rPr lang="en-US" sz="3200" b="1" kern="0" dirty="0">
                <a:solidFill>
                  <a:srgbClr val="00B050"/>
                </a:solidFill>
                <a:latin typeface="Comic Sans MS" pitchFamily="66" charset="0"/>
                <a:ea typeface="+mj-ea"/>
                <a:cs typeface="+mj-cs"/>
              </a:rPr>
              <a:t> obeyed!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Return of the Exiles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228598" y="5410200"/>
            <a:ext cx="857795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00CC"/>
                </a:solidFill>
                <a:latin typeface="Comic Sans MS" pitchFamily="66" charset="0"/>
              </a:rPr>
              <a:t>Jeshua &amp; </a:t>
            </a:r>
            <a:r>
              <a:rPr lang="en-US" sz="2800" b="1" dirty="0" err="1" smtClean="0">
                <a:solidFill>
                  <a:srgbClr val="0000CC"/>
                </a:solidFill>
                <a:latin typeface="Comic Sans MS" pitchFamily="66" charset="0"/>
              </a:rPr>
              <a:t>Zerubabbel</a:t>
            </a:r>
            <a:r>
              <a:rPr lang="en-US" sz="2800" b="1" dirty="0" smtClean="0">
                <a:solidFill>
                  <a:srgbClr val="0000CC"/>
                </a:solidFill>
                <a:latin typeface="Comic Sans MS" pitchFamily="66" charset="0"/>
              </a:rPr>
              <a:t> took the long, safe route (1000 miles)   Ezra took the short, risky route</a:t>
            </a:r>
            <a:endParaRPr lang="en-US" sz="28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t="13026"/>
          <a:stretch>
            <a:fillRect/>
          </a:stretch>
        </p:blipFill>
        <p:spPr bwMode="auto">
          <a:xfrm>
            <a:off x="228600" y="762000"/>
            <a:ext cx="8610600" cy="442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54583" t="24666" r="37084" b="14667"/>
          <a:stretch>
            <a:fillRect/>
          </a:stretch>
        </p:blipFill>
        <p:spPr bwMode="auto">
          <a:xfrm>
            <a:off x="7391400" y="0"/>
            <a:ext cx="15072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152400"/>
            <a:ext cx="3352800" cy="1981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400" b="1" dirty="0" smtClean="0">
                <a:solidFill>
                  <a:srgbClr val="FF0000"/>
                </a:solidFill>
              </a:rPr>
              <a:t>Judgment  &amp; Mercy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7924800" cy="3352800"/>
          </a:xfrm>
        </p:spPr>
        <p:txBody>
          <a:bodyPr>
            <a:normAutofit/>
          </a:bodyPr>
          <a:lstStyle/>
          <a:p>
            <a:r>
              <a:rPr lang="en-US" sz="4000" b="1" dirty="0" err="1"/>
              <a:t>Zerubabbel</a:t>
            </a:r>
            <a:r>
              <a:rPr lang="en-US" sz="4000" dirty="0"/>
              <a:t> – </a:t>
            </a:r>
            <a:r>
              <a:rPr lang="en-US" sz="4000" b="1" dirty="0"/>
              <a:t>King</a:t>
            </a:r>
            <a:r>
              <a:rPr lang="en-US" sz="4000" dirty="0"/>
              <a:t> – </a:t>
            </a:r>
            <a:r>
              <a:rPr lang="en-US" sz="4000" b="1" dirty="0" smtClean="0"/>
              <a:t>Judgment</a:t>
            </a:r>
            <a:endParaRPr lang="en-US" sz="4000" dirty="0"/>
          </a:p>
          <a:p>
            <a:r>
              <a:rPr lang="en-US" sz="4000" b="1" dirty="0"/>
              <a:t>Joshua</a:t>
            </a:r>
            <a:r>
              <a:rPr lang="en-US" sz="4000" dirty="0"/>
              <a:t> – </a:t>
            </a:r>
            <a:r>
              <a:rPr lang="en-US" sz="4000" b="1" dirty="0"/>
              <a:t>Priest</a:t>
            </a:r>
            <a:r>
              <a:rPr lang="en-US" sz="4000" dirty="0"/>
              <a:t> – </a:t>
            </a:r>
            <a:r>
              <a:rPr lang="en-US" sz="4000" b="1" dirty="0" smtClean="0"/>
              <a:t>Mercy</a:t>
            </a:r>
            <a:endParaRPr lang="en-US" sz="4000" dirty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381000" y="3657600"/>
            <a:ext cx="8001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00CC"/>
                </a:solidFill>
                <a:latin typeface="Comic Sans MS" pitchFamily="66" charset="0"/>
              </a:rPr>
              <a:t>The </a:t>
            </a:r>
            <a:r>
              <a:rPr lang="en-US" sz="2800" b="1" dirty="0">
                <a:solidFill>
                  <a:srgbClr val="0000CC"/>
                </a:solidFill>
                <a:latin typeface="Comic Sans MS" pitchFamily="66" charset="0"/>
              </a:rPr>
              <a:t>Law of Moses separated these two offices until Messiah would come who could perfectly balance judgment and </a:t>
            </a:r>
            <a:r>
              <a:rPr lang="en-US" sz="2800" b="1" dirty="0" smtClean="0">
                <a:solidFill>
                  <a:srgbClr val="0000CC"/>
                </a:solidFill>
                <a:latin typeface="Comic Sans MS" pitchFamily="66" charset="0"/>
              </a:rPr>
              <a:t>mercy</a:t>
            </a:r>
            <a:endParaRPr lang="en-US" sz="36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62000" y="5181600"/>
            <a:ext cx="708659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This is the challenge of every parent &amp; Ecclesial leader:  properly balance judgment &amp; mercy!  Two parents &amp; many ecclesial leaders help us to find a balance.</a:t>
            </a:r>
            <a:endParaRPr lang="en-US" sz="32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46084" name="Picture 4" descr="https://encrypted-tbn1.google.com/images?q=tbn:ANd9GcRO_9fEVn88u-cInjeQ6txXbMUDKsZLUHiOLH7H7LC1iZAbZT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52400"/>
            <a:ext cx="1724025" cy="3266575"/>
          </a:xfrm>
          <a:prstGeom prst="rect">
            <a:avLst/>
          </a:prstGeom>
          <a:noFill/>
        </p:spPr>
      </p:pic>
      <p:pic>
        <p:nvPicPr>
          <p:cNvPr id="46086" name="Picture 6" descr="https://encrypted-tbn1.google.com/images?q=tbn:ANd9GcTOZT2LAFKl9_qv94uIR3K01fHi3BrLDgi5RueUXbID9xC6uSx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28600"/>
            <a:ext cx="2447925" cy="18669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541020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</a:rPr>
              <a:t>“As one Man” (3:1)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153400" cy="4343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Judah &amp; Israel were finally                            united!  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Cost to bring about unity was huge: </a:t>
            </a:r>
            <a:r>
              <a:rPr lang="en-US" dirty="0" smtClean="0"/>
              <a:t>70 years of captivity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Learn to value ecclesial unity and work for it constantly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Many years of working for unity can be overturned in a moment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Ecclesial leaders need to provide activities that will encourage unity of the members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228600" y="5562600"/>
            <a:ext cx="8686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Behold, how good and how pleasant it is for brethren to dwell together in unity! (Ps 133:1)</a:t>
            </a:r>
            <a:endParaRPr lang="en-US" sz="40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pic>
        <p:nvPicPr>
          <p:cNvPr id="95234" name="Picture 2" descr="https://encrypted-tbn1.google.com/images?q=tbn:ANd9GcTElE6cKkZODFlNJYtgy-BTfpG3nbOw1Zz0AX-YxPWmk3CN9Xwlb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52400"/>
            <a:ext cx="2847975" cy="179130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617220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</a:rPr>
              <a:t>The Order of the Building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5562600" cy="1066800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buAutoNum type="arabicParenR"/>
            </a:pPr>
            <a:r>
              <a:rPr lang="en-US" b="1" dirty="0" smtClean="0">
                <a:solidFill>
                  <a:srgbClr val="00B050"/>
                </a:solidFill>
              </a:rPr>
              <a:t>Altar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/>
              <a:t>– dedication to </a:t>
            </a:r>
            <a:r>
              <a:rPr lang="en-US" dirty="0" smtClean="0"/>
              <a:t>become                       </a:t>
            </a:r>
            <a:r>
              <a:rPr lang="en-US" dirty="0"/>
              <a:t>living </a:t>
            </a:r>
            <a:r>
              <a:rPr lang="en-US" dirty="0" smtClean="0"/>
              <a:t>sacrifices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228600" y="5334000"/>
            <a:ext cx="868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0000CC"/>
                </a:solidFill>
                <a:latin typeface="Comic Sans MS" pitchFamily="66" charset="0"/>
              </a:rPr>
              <a:t>God wanted it this way to encourage faith in His ability to provide</a:t>
            </a:r>
            <a:endParaRPr lang="en-US" sz="36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pic>
        <p:nvPicPr>
          <p:cNvPr id="40964" name="Picture 4" descr="https://encrypted-tbn0.google.com/images?q=tbn:ANd9GcS3-vjOmKXsGBtglrlS9YNyw4Mg8gmdr5VFQTKp9f7Xk9hpM4kqU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133600"/>
            <a:ext cx="2314575" cy="1733698"/>
          </a:xfrm>
          <a:prstGeom prst="rect">
            <a:avLst/>
          </a:prstGeom>
          <a:noFill/>
        </p:spPr>
      </p:pic>
      <p:pic>
        <p:nvPicPr>
          <p:cNvPr id="40966" name="Picture 6" descr="https://encrypted-tbn2.google.com/images?q=tbn:ANd9GcRePLZKXaoKiBPpQDt27RWNtk7YSktelCuuaAt4Lj-Ya6KrujH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581400"/>
            <a:ext cx="2543175" cy="1800225"/>
          </a:xfrm>
          <a:prstGeom prst="rect">
            <a:avLst/>
          </a:prstGeom>
          <a:noFill/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429000" y="2438400"/>
            <a:ext cx="5562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2) Temple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commitment to                                        daily service &amp; worship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33400" y="4038600"/>
            <a:ext cx="5562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3) Walls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(during Nehemiah) develop defenses against the evils of this world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68" name="Picture 8" descr="https://encrypted-tbn2.google.com/images?q=tbn:ANd9GcQ1HHGGWzhUU9axi-DdvqVYqo6ia_tx5r6v0_CW8ctmKF2uDEXK"/>
          <p:cNvPicPr>
            <a:picLocks noChangeAspect="1" noChangeArrowheads="1"/>
          </p:cNvPicPr>
          <p:nvPr/>
        </p:nvPicPr>
        <p:blipFill>
          <a:blip r:embed="rId5" cstate="print"/>
          <a:srcRect l="2888" t="17582" r="7581" b="12088"/>
          <a:stretch>
            <a:fillRect/>
          </a:stretch>
        </p:blipFill>
        <p:spPr bwMode="auto">
          <a:xfrm>
            <a:off x="6096000" y="533400"/>
            <a:ext cx="2805113" cy="1676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57150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Building </a:t>
            </a:r>
            <a:r>
              <a:rPr lang="en-US" sz="4000" b="1" dirty="0">
                <a:solidFill>
                  <a:srgbClr val="FF0000"/>
                </a:solidFill>
              </a:rPr>
              <a:t>an Altar to </a:t>
            </a:r>
            <a:r>
              <a:rPr lang="en-US" sz="4000" b="1" dirty="0" smtClean="0">
                <a:solidFill>
                  <a:srgbClr val="FF0000"/>
                </a:solidFill>
              </a:rPr>
              <a:t>Yahweh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458200" cy="48006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4500" b="1" dirty="0" smtClean="0">
                <a:solidFill>
                  <a:srgbClr val="0000CC"/>
                </a:solidFill>
              </a:rPr>
              <a:t>Exodus </a:t>
            </a:r>
            <a:r>
              <a:rPr lang="en-US" sz="4500" b="1" dirty="0">
                <a:solidFill>
                  <a:srgbClr val="0000CC"/>
                </a:solidFill>
              </a:rPr>
              <a:t>20:24-26</a:t>
            </a:r>
          </a:p>
          <a:p>
            <a:pPr marL="0" indent="0">
              <a:buNone/>
            </a:pPr>
            <a:r>
              <a:rPr lang="en-US" dirty="0" smtClean="0"/>
              <a:t>  24  </a:t>
            </a:r>
            <a:r>
              <a:rPr lang="en-US" b="1" i="1" dirty="0" smtClean="0"/>
              <a:t>'An </a:t>
            </a:r>
            <a:r>
              <a:rPr lang="en-US" b="1" i="1" dirty="0"/>
              <a:t>altar of earth</a:t>
            </a:r>
            <a:r>
              <a:rPr lang="en-US" dirty="0"/>
              <a:t> you shall make for Me, and you </a:t>
            </a:r>
            <a:r>
              <a:rPr lang="en-US" dirty="0" smtClean="0"/>
              <a:t>                                           shall </a:t>
            </a:r>
            <a:r>
              <a:rPr lang="en-US" dirty="0"/>
              <a:t>sacrifice on it your burnt offerings and your peace </a:t>
            </a:r>
            <a:r>
              <a:rPr lang="en-US" dirty="0" smtClean="0"/>
              <a:t>                                                  offerings</a:t>
            </a:r>
            <a:r>
              <a:rPr lang="en-US" dirty="0"/>
              <a:t>, your sheep and your oxen. In every place where I record My name I will come to you, and I will bless you.</a:t>
            </a:r>
          </a:p>
          <a:p>
            <a:pPr marL="0" indent="0">
              <a:buNone/>
            </a:pPr>
            <a:r>
              <a:rPr lang="en-US" dirty="0" smtClean="0"/>
              <a:t>  25  'And </a:t>
            </a:r>
            <a:r>
              <a:rPr lang="en-US" dirty="0"/>
              <a:t>if you make Me an altar of stone, you shall not build it of hewn stone; </a:t>
            </a:r>
            <a:r>
              <a:rPr lang="en-US" b="1" i="1" dirty="0"/>
              <a:t>for if you use your tool on it, you have profaned it.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26  'Nor </a:t>
            </a:r>
            <a:r>
              <a:rPr lang="en-US" dirty="0"/>
              <a:t>shall you go up by steps to My altar, </a:t>
            </a:r>
            <a:r>
              <a:rPr lang="en-US" b="1" i="1" dirty="0"/>
              <a:t>that your </a:t>
            </a:r>
            <a:r>
              <a:rPr lang="en-US" b="1" i="1" dirty="0" smtClean="0"/>
              <a:t>nakedness </a:t>
            </a:r>
            <a:r>
              <a:rPr lang="en-US" b="1" i="1" dirty="0"/>
              <a:t>may not be exposed on it.'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 algn="ctr">
              <a:buNone/>
            </a:pPr>
            <a:r>
              <a:rPr lang="en-US" sz="4500" b="1" dirty="0">
                <a:solidFill>
                  <a:srgbClr val="0000CC"/>
                </a:solidFill>
              </a:rPr>
              <a:t>Deuteronomy 27:5-6</a:t>
            </a:r>
          </a:p>
          <a:p>
            <a:pPr marL="0" indent="0">
              <a:buNone/>
            </a:pPr>
            <a:r>
              <a:rPr lang="en-US" dirty="0" smtClean="0"/>
              <a:t>  5  “And </a:t>
            </a:r>
            <a:r>
              <a:rPr lang="en-US" dirty="0"/>
              <a:t>there you shall build an altar to the LORD your God, an altar of stones; </a:t>
            </a:r>
            <a:r>
              <a:rPr lang="en-US" b="1" i="1" dirty="0"/>
              <a:t>you shall not use an iron tool on them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smtClean="0"/>
              <a:t>  6  "You </a:t>
            </a:r>
            <a:r>
              <a:rPr lang="en-US" dirty="0"/>
              <a:t>shall build with whole stones the altar of the LORD your God, and offer burnt offerings on it to the LORD your God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457200" y="5562600"/>
            <a:ext cx="8229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Altar all of God: no human tools   </a:t>
            </a:r>
            <a:r>
              <a:rPr lang="en-US" sz="3200" b="1" dirty="0" smtClean="0">
                <a:solidFill>
                  <a:srgbClr val="CC0099"/>
                </a:solidFill>
                <a:latin typeface="Comic Sans MS" pitchFamily="66" charset="0"/>
              </a:rPr>
              <a:t>Ramp, no steps: no glory for man</a:t>
            </a:r>
            <a:endParaRPr lang="en-US" sz="3200" b="1" dirty="0">
              <a:solidFill>
                <a:srgbClr val="CC0099"/>
              </a:solidFill>
              <a:latin typeface="Comic Sans MS" pitchFamily="66" charset="0"/>
            </a:endParaRPr>
          </a:p>
        </p:txBody>
      </p:sp>
      <p:pic>
        <p:nvPicPr>
          <p:cNvPr id="5" name="Picture 8" descr="https://encrypted-tbn2.google.com/images?q=tbn:ANd9GcQ1HHGGWzhUU9axi-DdvqVYqo6ia_tx5r6v0_CW8ctmKF2uDEXK"/>
          <p:cNvPicPr>
            <a:picLocks noChangeAspect="1" noChangeArrowheads="1"/>
          </p:cNvPicPr>
          <p:nvPr/>
        </p:nvPicPr>
        <p:blipFill>
          <a:blip r:embed="rId3" cstate="print"/>
          <a:srcRect l="2888" t="17582" r="7581" b="12088"/>
          <a:stretch>
            <a:fillRect/>
          </a:stretch>
        </p:blipFill>
        <p:spPr bwMode="auto">
          <a:xfrm>
            <a:off x="6248400" y="152400"/>
            <a:ext cx="2805113" cy="1676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5943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Living Stones for God’s </a:t>
            </a:r>
            <a:r>
              <a:rPr lang="en-US" sz="4000" b="1" dirty="0" smtClean="0">
                <a:solidFill>
                  <a:srgbClr val="FF0000"/>
                </a:solidFill>
              </a:rPr>
              <a:t>House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458200" cy="2667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                     </a:t>
            </a:r>
            <a:r>
              <a:rPr lang="en-US" sz="4000" b="1" dirty="0" smtClean="0">
                <a:solidFill>
                  <a:srgbClr val="663300"/>
                </a:solidFill>
              </a:rPr>
              <a:t>1 </a:t>
            </a:r>
            <a:r>
              <a:rPr lang="en-US" sz="4000" b="1" dirty="0">
                <a:solidFill>
                  <a:srgbClr val="663300"/>
                </a:solidFill>
              </a:rPr>
              <a:t>Peter 2:4-5</a:t>
            </a:r>
          </a:p>
          <a:p>
            <a:pPr marL="0" indent="0">
              <a:buNone/>
            </a:pPr>
            <a:r>
              <a:rPr lang="en-US" b="1" dirty="0"/>
              <a:t> </a:t>
            </a:r>
            <a:r>
              <a:rPr lang="en-US" b="1" dirty="0" smtClean="0"/>
              <a:t> </a:t>
            </a:r>
            <a:r>
              <a:rPr lang="en-US" dirty="0" smtClean="0"/>
              <a:t>4  Coming </a:t>
            </a:r>
            <a:r>
              <a:rPr lang="en-US" dirty="0"/>
              <a:t>to Him as to a living stone, </a:t>
            </a:r>
            <a:r>
              <a:rPr lang="en-US" dirty="0" smtClean="0"/>
              <a:t>rejected                          </a:t>
            </a:r>
            <a:r>
              <a:rPr lang="en-US" dirty="0"/>
              <a:t>indeed by men, but chosen by God and precious,</a:t>
            </a:r>
          </a:p>
          <a:p>
            <a:pPr marL="0" indent="0">
              <a:buNone/>
            </a:pPr>
            <a:r>
              <a:rPr lang="en-US" dirty="0" smtClean="0"/>
              <a:t>  5  </a:t>
            </a:r>
            <a:r>
              <a:rPr lang="en-US" b="1" i="1" dirty="0" smtClean="0"/>
              <a:t>you </a:t>
            </a:r>
            <a:r>
              <a:rPr lang="en-US" b="1" i="1" dirty="0"/>
              <a:t>also, as living stones</a:t>
            </a:r>
            <a:r>
              <a:rPr lang="en-US" dirty="0"/>
              <a:t>, are being built up a </a:t>
            </a:r>
            <a:r>
              <a:rPr lang="en-US" b="1" i="1" dirty="0"/>
              <a:t>spiritual house</a:t>
            </a:r>
            <a:r>
              <a:rPr lang="en-US" dirty="0"/>
              <a:t>, a holy priesthood, to offer up spiritual sacrifices acceptable to God through Jesus Christ.</a:t>
            </a:r>
          </a:p>
          <a:p>
            <a:pPr marL="0" indent="0">
              <a:buNone/>
            </a:pPr>
            <a:r>
              <a:rPr lang="en-US" dirty="0"/>
              <a:t> 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381000" y="5638800"/>
            <a:ext cx="8229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Lesson: we must be ready now in this life! The resurrection will be too late!</a:t>
            </a:r>
            <a:endParaRPr lang="en-US" sz="32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36866" name="Picture 2" descr="https://encrypted-tbn2.google.com/images?q=tbn:ANd9GcQn7W3a4DoQsLSkUZlLApuu6KxEpazA-s8ciGWj8YbSbHbU8HhG"/>
          <p:cNvPicPr>
            <a:picLocks noChangeAspect="1" noChangeArrowheads="1"/>
          </p:cNvPicPr>
          <p:nvPr/>
        </p:nvPicPr>
        <p:blipFill>
          <a:blip r:embed="rId3" cstate="print"/>
          <a:srcRect b="6452"/>
          <a:stretch>
            <a:fillRect/>
          </a:stretch>
        </p:blipFill>
        <p:spPr bwMode="auto">
          <a:xfrm>
            <a:off x="228600" y="3200400"/>
            <a:ext cx="3198810" cy="2209800"/>
          </a:xfrm>
          <a:prstGeom prst="rect">
            <a:avLst/>
          </a:prstGeom>
          <a:noFill/>
        </p:spPr>
      </p:pic>
      <p:pic>
        <p:nvPicPr>
          <p:cNvPr id="36868" name="Picture 4" descr="https://encrypted-tbn2.google.com/images?q=tbn:ANd9GcRJqwUPJ58haPMYUvnBN8d5b46g-FdO-Sf-ILsMDdLB0YirE7iuR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81000"/>
            <a:ext cx="2114550" cy="1648350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505200" y="3124200"/>
            <a:ext cx="54102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Kings 6:7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  And the temple, when it was being built, was built with </a:t>
            </a:r>
            <a:r>
              <a:rPr kumimoji="0" lang="en-US" sz="2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stone finished at the quarry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 that no hammer or chisel or any iron tool was heard in the temple while it was being built.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28600"/>
            <a:ext cx="9144000" cy="48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640080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</a:rPr>
              <a:t>Feast of Tabernacles (v.4)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4582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Required in Ex 23:14-17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Didn’t need a temple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Represented the final gathering of saints throughout the ages into God’s kingdom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Reminder of redemption from Egypt (sin)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When Jews were slaves and had nothing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God in His mercy redeemed them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457200" y="5410200"/>
            <a:ext cx="822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Would have been encouraging &amp; </a:t>
            </a:r>
            <a:r>
              <a:rPr lang="en-US" sz="2800" b="1" dirty="0" err="1" smtClean="0">
                <a:solidFill>
                  <a:srgbClr val="00B050"/>
                </a:solidFill>
                <a:latin typeface="Comic Sans MS" pitchFamily="66" charset="0"/>
              </a:rPr>
              <a:t>exhortational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 to experience the Feast at this time</a:t>
            </a:r>
            <a:endParaRPr lang="en-US" sz="28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27650" name="Picture 2" descr="https://encrypted-tbn1.google.com/images?q=tbn:ANd9GcQdA6RZhRnLpwFLcZHUd3LSEyFM401U896sUImy7u9b1PSGSLQj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685800"/>
            <a:ext cx="2609850" cy="209831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4343400" cy="1371600"/>
          </a:xfrm>
        </p:spPr>
        <p:txBody>
          <a:bodyPr>
            <a:noAutofit/>
          </a:bodyPr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Use of foreign supplies (v.7)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30580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As Solomon in 1Kgs 5:6-11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Only allowed foreigners to                                      supply materials – not actually build temple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Joshua &amp; </a:t>
            </a:r>
            <a:r>
              <a:rPr lang="en-US" dirty="0" err="1" smtClean="0"/>
              <a:t>Zerubbabel</a:t>
            </a:r>
            <a:r>
              <a:rPr lang="en-US" dirty="0" smtClean="0"/>
              <a:t> drew a line: no foreigners on site!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457200" y="4495800"/>
            <a:ext cx="8229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00B050"/>
                </a:solidFill>
                <a:latin typeface="Comic Sans MS" pitchFamily="66" charset="0"/>
              </a:rPr>
              <a:t>There are times to be selective about who we are willing to use in God’s service too!</a:t>
            </a:r>
            <a:endParaRPr lang="en-US" sz="4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97282" name="Picture 2" descr="https://encrypted-tbn0.google.com/images?q=tbn:ANd9GcRHz__BrmE7OzXXss0O9VvjAwxFEvrTAgxixDNEdy5CmpbORBorX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28600"/>
            <a:ext cx="3306057" cy="25562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400" b="1" dirty="0" smtClean="0">
                <a:solidFill>
                  <a:srgbClr val="FF0000"/>
                </a:solidFill>
              </a:rPr>
              <a:t>Years to Build the Temple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4267200" cy="47704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 smtClean="0"/>
              <a:t>Cyrus</a:t>
            </a:r>
            <a:endParaRPr lang="en-US" sz="4400" dirty="0"/>
          </a:p>
          <a:p>
            <a:pPr marL="0" indent="0" algn="ctr">
              <a:buNone/>
            </a:pPr>
            <a:r>
              <a:rPr lang="en-US" sz="4400" b="1" dirty="0" smtClean="0"/>
              <a:t>Cambyses</a:t>
            </a:r>
          </a:p>
          <a:p>
            <a:pPr marL="0" indent="0" algn="ctr">
              <a:buNone/>
            </a:pPr>
            <a:r>
              <a:rPr lang="en-US" sz="4400" b="1" dirty="0" smtClean="0"/>
              <a:t>Pseudo</a:t>
            </a:r>
            <a:r>
              <a:rPr lang="en-US" sz="4400" dirty="0" smtClean="0"/>
              <a:t>-</a:t>
            </a:r>
            <a:r>
              <a:rPr lang="en-US" sz="4400" b="1" dirty="0" err="1" smtClean="0"/>
              <a:t>Smerdis</a:t>
            </a:r>
            <a:endParaRPr lang="en-US" sz="4400" dirty="0"/>
          </a:p>
          <a:p>
            <a:pPr marL="0" indent="0" algn="ctr">
              <a:buNone/>
            </a:pPr>
            <a:r>
              <a:rPr lang="en-US" sz="4400" b="1" dirty="0" smtClean="0"/>
              <a:t>Darius</a:t>
            </a:r>
            <a:r>
              <a:rPr lang="en-US" sz="4400" b="1" dirty="0"/>
              <a:t> </a:t>
            </a:r>
            <a:endParaRPr lang="en-US" sz="4400" b="1" dirty="0" smtClean="0"/>
          </a:p>
          <a:p>
            <a:pPr marL="0" indent="0" algn="ctr">
              <a:buNone/>
            </a:pPr>
            <a:r>
              <a:rPr lang="en-US" sz="1600" dirty="0" smtClean="0"/>
              <a:t>  </a:t>
            </a:r>
            <a:endParaRPr lang="en-US" sz="1600" dirty="0"/>
          </a:p>
          <a:p>
            <a:pPr marL="0" indent="0" algn="ctr">
              <a:buNone/>
            </a:pPr>
            <a:r>
              <a:rPr lang="en-US" sz="4400" b="1" dirty="0"/>
              <a:t>Years to finish  </a:t>
            </a:r>
            <a:r>
              <a:rPr lang="en-US" sz="4400" b="1" dirty="0" smtClean="0"/>
              <a:t>=</a:t>
            </a:r>
            <a:endParaRPr lang="en-US" sz="4400" dirty="0" smtClean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533400" y="5334000"/>
            <a:ext cx="8229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00B050"/>
                </a:solidFill>
                <a:latin typeface="Comic Sans MS" pitchFamily="66" charset="0"/>
              </a:rPr>
              <a:t>That’s a long time to maintain interest in an ecclesial project!</a:t>
            </a:r>
            <a:endParaRPr lang="en-US" sz="4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105400" y="914400"/>
            <a:ext cx="33528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800" dirty="0" smtClean="0"/>
              <a:t>6 years</a:t>
            </a:r>
          </a:p>
          <a:p>
            <a:pPr marL="0" indent="0">
              <a:buFont typeface="Arial" pitchFamily="34" charset="0"/>
              <a:buNone/>
            </a:pPr>
            <a:r>
              <a:rPr lang="en-US" sz="4800" dirty="0" smtClean="0"/>
              <a:t>8 years</a:t>
            </a:r>
          </a:p>
          <a:p>
            <a:pPr marL="0" indent="0">
              <a:buFont typeface="Arial" pitchFamily="34" charset="0"/>
              <a:buNone/>
            </a:pPr>
            <a:r>
              <a:rPr lang="en-US" sz="4800" dirty="0" smtClean="0"/>
              <a:t>7</a:t>
            </a:r>
            <a:r>
              <a:rPr lang="en-US" sz="4800" dirty="0"/>
              <a:t> </a:t>
            </a:r>
            <a:r>
              <a:rPr lang="en-US" sz="4800" dirty="0" smtClean="0"/>
              <a:t>months</a:t>
            </a:r>
          </a:p>
          <a:p>
            <a:pPr marL="0" indent="0">
              <a:buFont typeface="Arial" pitchFamily="34" charset="0"/>
              <a:buNone/>
            </a:pPr>
            <a:r>
              <a:rPr lang="en-US" sz="4800" dirty="0" smtClean="0"/>
              <a:t>6 years (6:15)</a:t>
            </a:r>
          </a:p>
          <a:p>
            <a:pPr marL="0" indent="0">
              <a:buFont typeface="Arial" pitchFamily="34" charset="0"/>
              <a:buNone/>
            </a:pPr>
            <a:r>
              <a:rPr lang="en-US" sz="1700" b="1" dirty="0" smtClean="0"/>
              <a:t> </a:t>
            </a:r>
            <a:endParaRPr lang="en-US" sz="1700" dirty="0" smtClean="0"/>
          </a:p>
          <a:p>
            <a:pPr marL="0" indent="0">
              <a:buFont typeface="Arial" pitchFamily="34" charset="0"/>
              <a:buNone/>
            </a:pPr>
            <a:r>
              <a:rPr lang="en-US" sz="4800" b="1" dirty="0" smtClean="0"/>
              <a:t>20 years</a:t>
            </a: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5638800" cy="9144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Following David’s </a:t>
            </a:r>
            <a:r>
              <a:rPr lang="en-US" sz="4000" b="1" dirty="0" smtClean="0">
                <a:solidFill>
                  <a:srgbClr val="FF0000"/>
                </a:solidFill>
              </a:rPr>
              <a:t>Directions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305800" cy="4419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CC"/>
                </a:solidFill>
              </a:rPr>
              <a:t>V</a:t>
            </a:r>
            <a:r>
              <a:rPr lang="en-US" b="1" dirty="0">
                <a:solidFill>
                  <a:srgbClr val="0000CC"/>
                </a:solidFill>
              </a:rPr>
              <a:t>. 8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/>
              <a:t>Levites: originally began at 25 years old (</a:t>
            </a:r>
            <a:r>
              <a:rPr lang="en-US" dirty="0" err="1"/>
              <a:t>Num</a:t>
            </a:r>
            <a:r>
              <a:rPr lang="en-US" dirty="0"/>
              <a:t> </a:t>
            </a:r>
            <a:r>
              <a:rPr lang="en-US" dirty="0" smtClean="0"/>
              <a:t>8:24)</a:t>
            </a:r>
          </a:p>
          <a:p>
            <a:pPr marL="520700" indent="-520700">
              <a:buNone/>
            </a:pPr>
            <a:r>
              <a:rPr lang="en-US" dirty="0"/>
              <a:t> </a:t>
            </a:r>
            <a:r>
              <a:rPr lang="en-US" dirty="0" smtClean="0"/>
              <a:t>      David </a:t>
            </a:r>
            <a:r>
              <a:rPr lang="en-US" dirty="0"/>
              <a:t>changed to 20 years old  (1 Chron 23:24</a:t>
            </a:r>
            <a:r>
              <a:rPr lang="en-US" dirty="0" smtClean="0"/>
              <a:t>) when there was no need to carry the tabernacle</a:t>
            </a:r>
            <a:endParaRPr lang="en-US" dirty="0"/>
          </a:p>
          <a:p>
            <a:pPr marL="1195388" indent="-1195388">
              <a:spcBef>
                <a:spcPts val="1800"/>
              </a:spcBef>
              <a:buNone/>
            </a:pPr>
            <a:r>
              <a:rPr lang="en-US" b="1" dirty="0" smtClean="0">
                <a:solidFill>
                  <a:srgbClr val="0000CC"/>
                </a:solidFill>
              </a:rPr>
              <a:t>V.10-11</a:t>
            </a:r>
            <a:r>
              <a:rPr lang="en-US" dirty="0" smtClean="0"/>
              <a:t>  Reenactment </a:t>
            </a:r>
            <a:r>
              <a:rPr lang="en-US" dirty="0"/>
              <a:t>of 2 Chron 5 – Solomon brought ark into the new temple</a:t>
            </a:r>
          </a:p>
          <a:p>
            <a:pPr marL="574675" indent="-117475">
              <a:buNone/>
            </a:pPr>
            <a:r>
              <a:rPr lang="en-US" dirty="0"/>
              <a:t> </a:t>
            </a:r>
            <a:r>
              <a:rPr lang="en-US" dirty="0" smtClean="0"/>
              <a:t>David’s </a:t>
            </a:r>
            <a:r>
              <a:rPr lang="en-US" dirty="0"/>
              <a:t>directions: 1 </a:t>
            </a:r>
            <a:r>
              <a:rPr lang="en-US" dirty="0" err="1"/>
              <a:t>Chr</a:t>
            </a:r>
            <a:r>
              <a:rPr lang="en-US" dirty="0"/>
              <a:t> 6:31; </a:t>
            </a:r>
            <a:r>
              <a:rPr lang="en-US" dirty="0" smtClean="0"/>
              <a:t>                                                         16:4,5,7</a:t>
            </a:r>
            <a:r>
              <a:rPr lang="en-US" dirty="0"/>
              <a:t>;  25:1-31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>
                <a:solidFill>
                  <a:srgbClr val="0000CC"/>
                </a:solidFill>
              </a:rPr>
              <a:t> </a:t>
            </a:r>
            <a:r>
              <a:rPr lang="en-US" b="1" dirty="0" smtClean="0">
                <a:solidFill>
                  <a:srgbClr val="0000CC"/>
                </a:solidFill>
              </a:rPr>
              <a:t>V.11</a:t>
            </a:r>
            <a:r>
              <a:rPr lang="en-US" dirty="0" smtClean="0">
                <a:solidFill>
                  <a:srgbClr val="0000CC"/>
                </a:solidFill>
              </a:rPr>
              <a:t>  </a:t>
            </a:r>
            <a:r>
              <a:rPr lang="en-US" dirty="0">
                <a:solidFill>
                  <a:srgbClr val="0000CC"/>
                </a:solidFill>
              </a:rPr>
              <a:t>Quoted from:</a:t>
            </a:r>
          </a:p>
          <a:p>
            <a:pPr marL="0" indent="574675">
              <a:buNone/>
            </a:pPr>
            <a:r>
              <a:rPr lang="en-US" b="1" dirty="0" smtClean="0">
                <a:solidFill>
                  <a:srgbClr val="0000CC"/>
                </a:solidFill>
              </a:rPr>
              <a:t>1 </a:t>
            </a:r>
            <a:r>
              <a:rPr lang="en-US" b="1" dirty="0">
                <a:solidFill>
                  <a:srgbClr val="0000CC"/>
                </a:solidFill>
              </a:rPr>
              <a:t>Chron 16:34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/>
              <a:t>– David brought ark into Jerusalem</a:t>
            </a:r>
          </a:p>
          <a:p>
            <a:pPr marL="0" indent="574675">
              <a:buNone/>
            </a:pPr>
            <a:r>
              <a:rPr lang="en-US" b="1" dirty="0" smtClean="0">
                <a:solidFill>
                  <a:srgbClr val="0000CC"/>
                </a:solidFill>
              </a:rPr>
              <a:t>2 </a:t>
            </a:r>
            <a:r>
              <a:rPr lang="en-US" b="1" dirty="0">
                <a:solidFill>
                  <a:srgbClr val="0000CC"/>
                </a:solidFill>
              </a:rPr>
              <a:t>Chron 5:13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/>
              <a:t>– Solomon brought ark into Temple	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 smtClean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381000" y="5029200"/>
            <a:ext cx="838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Lots of responsibilities for 20-year olds. Older members must be willing to let young people be involved.</a:t>
            </a:r>
            <a:endParaRPr lang="en-US" sz="32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35842" name="Picture 2" descr="https://encrypted-tbn0.google.com/images?q=tbn:ANd9GcTuhMFEm2EPYbMU7nIO1KTRFjcSwBUIcCOfm7pRvMu3QI_ibXB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438400"/>
            <a:ext cx="2162175" cy="143883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60960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People’s </a:t>
            </a:r>
            <a:r>
              <a:rPr lang="en-US" sz="4000" b="1" dirty="0">
                <a:solidFill>
                  <a:srgbClr val="FF0000"/>
                </a:solidFill>
              </a:rPr>
              <a:t>Reaction to the Laying of the </a:t>
            </a:r>
            <a:r>
              <a:rPr lang="en-US" sz="4000" b="1" dirty="0" smtClean="0">
                <a:solidFill>
                  <a:srgbClr val="FF0000"/>
                </a:solidFill>
              </a:rPr>
              <a:t>Foundation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799"/>
            <a:ext cx="8382000" cy="1905001"/>
          </a:xfrm>
        </p:spPr>
        <p:txBody>
          <a:bodyPr>
            <a:normAutofit lnSpcReduction="10000"/>
          </a:bodyPr>
          <a:lstStyle/>
          <a:p>
            <a:pPr marL="2171700" indent="-2171700">
              <a:buNone/>
            </a:pPr>
            <a:r>
              <a:rPr lang="en-US" sz="4000" b="1" u="sng" dirty="0" smtClean="0">
                <a:solidFill>
                  <a:srgbClr val="0000CC"/>
                </a:solidFill>
              </a:rPr>
              <a:t>Younger</a:t>
            </a:r>
            <a:r>
              <a:rPr lang="en-US" sz="4000" dirty="0">
                <a:solidFill>
                  <a:srgbClr val="0000CC"/>
                </a:solidFill>
              </a:rPr>
              <a:t>:   </a:t>
            </a:r>
            <a:r>
              <a:rPr lang="en-US" sz="4000" dirty="0"/>
              <a:t>Shouted </a:t>
            </a:r>
            <a:r>
              <a:rPr lang="en-US" sz="4000" dirty="0" smtClean="0"/>
              <a:t>and                        praised (excited</a:t>
            </a:r>
            <a:r>
              <a:rPr lang="en-US" sz="4000" dirty="0"/>
              <a:t>!)</a:t>
            </a:r>
          </a:p>
          <a:p>
            <a:pPr marL="0" indent="0">
              <a:buNone/>
            </a:pPr>
            <a:r>
              <a:rPr lang="en-US" sz="4000" b="1" u="sng" dirty="0" smtClean="0">
                <a:solidFill>
                  <a:srgbClr val="0000CC"/>
                </a:solidFill>
              </a:rPr>
              <a:t>Older</a:t>
            </a:r>
            <a:r>
              <a:rPr lang="en-US" sz="4000" dirty="0">
                <a:solidFill>
                  <a:srgbClr val="0000CC"/>
                </a:solidFill>
              </a:rPr>
              <a:t>:   </a:t>
            </a:r>
            <a:r>
              <a:rPr lang="en-US" sz="4000" dirty="0"/>
              <a:t>Wept (disappointed</a:t>
            </a:r>
            <a:r>
              <a:rPr lang="en-US" sz="4000" dirty="0" smtClean="0"/>
              <a:t>)</a:t>
            </a:r>
            <a:endParaRPr lang="en-US" dirty="0" smtClean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457200" y="3429000"/>
            <a:ext cx="822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00B050"/>
                </a:solidFill>
                <a:latin typeface="Comic Sans MS" pitchFamily="66" charset="0"/>
              </a:rPr>
              <a:t>This problem hung on for 20 years! Still around for Haggai &amp; Zechariah  </a:t>
            </a:r>
            <a:endParaRPr lang="en-US" sz="36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33794" name="Picture 2" descr="https://encrypted-tbn0.google.com/images?q=tbn:ANd9GcRJ01AjfIkaVCrTkgt90czMbltWRhqb7yZE9olmhpJMdH0iw0f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28600"/>
            <a:ext cx="1952625" cy="2333626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472440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Hag 2:3-4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3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it not in your sight as nothing?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120900" marR="0" lvl="0" indent="-2120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Zech 4:8-10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3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Who has despised the day of small things?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60198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CC0099"/>
                </a:solidFill>
                <a:latin typeface="Comic Sans MS" pitchFamily="66" charset="0"/>
              </a:rPr>
              <a:t>God wants our best effort, not best ever result!</a:t>
            </a:r>
            <a:endParaRPr lang="en-US" sz="2800" b="1" dirty="0">
              <a:solidFill>
                <a:srgbClr val="CC00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</a:rPr>
              <a:t>Some from All 12 Tribes Returned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1"/>
            <a:ext cx="8458200" cy="4038600"/>
          </a:xfrm>
        </p:spPr>
        <p:txBody>
          <a:bodyPr>
            <a:normAutofit lnSpcReduction="10000"/>
          </a:bodyPr>
          <a:lstStyle/>
          <a:p>
            <a:pPr marL="406400" indent="-406400">
              <a:buNone/>
            </a:pPr>
            <a:r>
              <a:rPr lang="en-US" b="1" dirty="0" smtClean="0">
                <a:solidFill>
                  <a:srgbClr val="0000CC"/>
                </a:solidFill>
              </a:rPr>
              <a:t>Ezra </a:t>
            </a:r>
            <a:r>
              <a:rPr lang="en-US" b="1" dirty="0">
                <a:solidFill>
                  <a:srgbClr val="0000CC"/>
                </a:solidFill>
              </a:rPr>
              <a:t>6:16-17 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/>
              <a:t>Sin offering at dedication of temple was 12 male goats, </a:t>
            </a:r>
            <a:r>
              <a:rPr lang="en-US" b="1" i="1" dirty="0"/>
              <a:t>according to the number of the tribes of Israel</a:t>
            </a:r>
            <a:endParaRPr lang="en-US" dirty="0"/>
          </a:p>
          <a:p>
            <a:pPr marL="406400" indent="-406400">
              <a:buNone/>
            </a:pPr>
            <a:r>
              <a:rPr lang="en-US" b="1" dirty="0" smtClean="0">
                <a:solidFill>
                  <a:srgbClr val="0000CC"/>
                </a:solidFill>
              </a:rPr>
              <a:t>Ezra </a:t>
            </a:r>
            <a:r>
              <a:rPr lang="en-US" b="1" dirty="0">
                <a:solidFill>
                  <a:srgbClr val="0000CC"/>
                </a:solidFill>
              </a:rPr>
              <a:t>8:35</a:t>
            </a:r>
            <a:r>
              <a:rPr lang="en-US" dirty="0">
                <a:solidFill>
                  <a:srgbClr val="0000CC"/>
                </a:solidFill>
              </a:rPr>
              <a:t>  </a:t>
            </a:r>
            <a:r>
              <a:rPr lang="en-US" dirty="0"/>
              <a:t>Exiles returning with Ezra offered </a:t>
            </a:r>
            <a:r>
              <a:rPr lang="en-US" b="1" i="1" dirty="0"/>
              <a:t>“12 bulls for all Israel”</a:t>
            </a:r>
            <a:r>
              <a:rPr lang="en-US" dirty="0"/>
              <a:t> and 12  male goats for sin offering.</a:t>
            </a:r>
          </a:p>
          <a:p>
            <a:pPr marL="406400" indent="-406400">
              <a:buNone/>
            </a:pPr>
            <a:r>
              <a:rPr lang="en-US" b="1" dirty="0" smtClean="0">
                <a:solidFill>
                  <a:srgbClr val="0000CC"/>
                </a:solidFill>
              </a:rPr>
              <a:t>Mat </a:t>
            </a:r>
            <a:r>
              <a:rPr lang="en-US" b="1" dirty="0">
                <a:solidFill>
                  <a:srgbClr val="0000CC"/>
                </a:solidFill>
              </a:rPr>
              <a:t>10:6; 15:24</a:t>
            </a:r>
            <a:r>
              <a:rPr lang="en-US" dirty="0">
                <a:solidFill>
                  <a:srgbClr val="0000CC"/>
                </a:solidFill>
              </a:rPr>
              <a:t>  </a:t>
            </a:r>
            <a:r>
              <a:rPr lang="en-US" dirty="0"/>
              <a:t>Jesus and disciples sent to </a:t>
            </a:r>
            <a:r>
              <a:rPr lang="en-US" b="1" i="1" dirty="0"/>
              <a:t>“lost sheep of house of Israel</a:t>
            </a:r>
            <a:r>
              <a:rPr lang="en-US" b="1" i="1" dirty="0" smtClean="0"/>
              <a:t>”</a:t>
            </a:r>
            <a:endParaRPr lang="en-US" dirty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152400" y="6155139"/>
            <a:ext cx="8763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British Israelites misunderstand this</a:t>
            </a:r>
            <a:endParaRPr lang="en-US" sz="32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04800" y="4595416"/>
            <a:ext cx="8610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06400" indent="-406400">
              <a:buNone/>
            </a:pPr>
            <a:r>
              <a:rPr lang="en-US" sz="3200" b="1" dirty="0" smtClean="0">
                <a:solidFill>
                  <a:srgbClr val="CC0099"/>
                </a:solidFill>
              </a:rPr>
              <a:t>Appears </a:t>
            </a:r>
            <a:r>
              <a:rPr lang="en-US" sz="3200" b="1" dirty="0">
                <a:solidFill>
                  <a:srgbClr val="CC0099"/>
                </a:solidFill>
              </a:rPr>
              <a:t>that some from 10 tribes moved south early on and survived the captivity   </a:t>
            </a:r>
            <a:r>
              <a:rPr lang="en-US" sz="3200" dirty="0">
                <a:solidFill>
                  <a:srgbClr val="CC0099"/>
                </a:solidFill>
              </a:rPr>
              <a:t>(Josh 19:9;   1 Kg 12:17; 1 </a:t>
            </a:r>
            <a:r>
              <a:rPr lang="en-US" sz="3200" dirty="0" err="1">
                <a:solidFill>
                  <a:srgbClr val="CC0099"/>
                </a:solidFill>
              </a:rPr>
              <a:t>Chr</a:t>
            </a:r>
            <a:r>
              <a:rPr lang="en-US" sz="3200" dirty="0">
                <a:solidFill>
                  <a:srgbClr val="CC0099"/>
                </a:solidFill>
              </a:rPr>
              <a:t> 9:3; 2 </a:t>
            </a:r>
            <a:r>
              <a:rPr lang="en-US" sz="3200" dirty="0" err="1">
                <a:solidFill>
                  <a:srgbClr val="CC0099"/>
                </a:solidFill>
              </a:rPr>
              <a:t>Chr</a:t>
            </a:r>
            <a:r>
              <a:rPr lang="en-US" sz="3200" dirty="0">
                <a:solidFill>
                  <a:srgbClr val="CC0099"/>
                </a:solidFill>
              </a:rPr>
              <a:t> </a:t>
            </a:r>
            <a:r>
              <a:rPr lang="en-US" sz="3200" dirty="0" smtClean="0">
                <a:solidFill>
                  <a:srgbClr val="CC0099"/>
                </a:solidFill>
              </a:rPr>
              <a:t>11:3, 13-16; 15:9</a:t>
            </a:r>
            <a:r>
              <a:rPr lang="en-US" sz="3200" dirty="0">
                <a:solidFill>
                  <a:srgbClr val="CC0099"/>
                </a:solidFill>
              </a:rPr>
              <a:t>)  </a:t>
            </a:r>
          </a:p>
        </p:txBody>
      </p:sp>
    </p:spTree>
    <p:extLst>
      <p:ext uri="{BB962C8B-B14F-4D97-AF65-F5344CB8AC3E}">
        <p14:creationId xmlns:p14="http://schemas.microsoft.com/office/powerpoint/2010/main" val="1234713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0"/>
            <a:ext cx="91585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9943" y="6858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663300"/>
                </a:solidFill>
              </a:rPr>
              <a:t>Philippians 1:27  (RSV)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090" y="1718187"/>
            <a:ext cx="6934200" cy="3463413"/>
          </a:xfrm>
        </p:spPr>
        <p:txBody>
          <a:bodyPr/>
          <a:lstStyle/>
          <a:p>
            <a:pPr marL="0" indent="0" algn="just" hangingPunct="0">
              <a:buNone/>
            </a:pPr>
            <a:r>
              <a:rPr lang="en-US" dirty="0" smtClean="0"/>
              <a:t>Only </a:t>
            </a:r>
            <a:r>
              <a:rPr lang="en-US" b="1" dirty="0">
                <a:solidFill>
                  <a:srgbClr val="0000CC"/>
                </a:solidFill>
              </a:rPr>
              <a:t>let your manner of life </a:t>
            </a:r>
            <a:r>
              <a:rPr lang="en-US" dirty="0"/>
              <a:t>be worthy of the gospel of Christ, so that whether I come and see you or am absent, I may hear of you that you stand firm in </a:t>
            </a:r>
            <a:r>
              <a:rPr lang="en-US" b="1" i="1" dirty="0">
                <a:solidFill>
                  <a:srgbClr val="663300"/>
                </a:solidFill>
              </a:rPr>
              <a:t>one spirit</a:t>
            </a:r>
            <a:r>
              <a:rPr lang="en-US" dirty="0">
                <a:solidFill>
                  <a:srgbClr val="663300"/>
                </a:solidFill>
              </a:rPr>
              <a:t>,</a:t>
            </a:r>
            <a:r>
              <a:rPr lang="en-US" dirty="0"/>
              <a:t> with </a:t>
            </a:r>
            <a:r>
              <a:rPr lang="en-US" b="1" i="1" dirty="0">
                <a:solidFill>
                  <a:srgbClr val="663300"/>
                </a:solidFill>
              </a:rPr>
              <a:t>one mind</a:t>
            </a:r>
            <a:r>
              <a:rPr lang="en-US" dirty="0">
                <a:solidFill>
                  <a:srgbClr val="663300"/>
                </a:solidFill>
              </a:rPr>
              <a:t> </a:t>
            </a:r>
            <a:r>
              <a:rPr lang="en-US" dirty="0"/>
              <a:t>striving </a:t>
            </a:r>
            <a:r>
              <a:rPr lang="en-US" b="1" i="1" dirty="0">
                <a:solidFill>
                  <a:srgbClr val="663300"/>
                </a:solidFill>
              </a:rPr>
              <a:t>side by side</a:t>
            </a:r>
            <a:r>
              <a:rPr lang="en-US" dirty="0"/>
              <a:t> for the faith of the gospel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 smtClean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914400" y="4953000"/>
            <a:ext cx="7315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7030A0"/>
                </a:solidFill>
                <a:latin typeface="Comic Sans MS" pitchFamily="66" charset="0"/>
              </a:rPr>
              <a:t>So let’s go home &amp; get more involved in ecclesial life!</a:t>
            </a:r>
            <a:endParaRPr lang="en-US" sz="3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38800" y="533400"/>
            <a:ext cx="3124200" cy="2971800"/>
          </a:xfrm>
        </p:spPr>
        <p:txBody>
          <a:bodyPr>
            <a:noAutofit/>
          </a:bodyPr>
          <a:lstStyle/>
          <a:p>
            <a:pPr eaLnBrk="1" hangingPunct="1">
              <a:lnSpc>
                <a:spcPts val="43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00CC"/>
                </a:solidFill>
                <a:latin typeface="Comic Sans MS" pitchFamily="66" charset="0"/>
              </a:rPr>
              <a:t>Class 3: Don’t give up with things go wrong!</a:t>
            </a:r>
          </a:p>
        </p:txBody>
      </p:sp>
      <p:pic>
        <p:nvPicPr>
          <p:cNvPr id="4098" name="Picture 2" descr="https://encrypted-tbn0.google.com/images?q=tbn:ANd9GcTPOwR4BSEtMrv9xBT85uM6zieksWvchrSBJ9xK0Aw-izvcmVIj7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24200"/>
            <a:ext cx="4652342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3.bp.blogspot.com/-hwR60eFfpKY/T6OrUF6iPGI/AAAAAAAABFE/9k2_AavRDWo/s1600/building_altar_galler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03" y="4038600"/>
            <a:ext cx="3371850" cy="223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encrypted-tbn2.gstatic.com/images?q=tbn:ANd9GcTHoJmR6szho9Skf70-YYOpthjWn9pxHEoZuUAkrYz72m33Fuw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81000"/>
            <a:ext cx="4648200" cy="23909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8248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9248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457200" y="5562600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0000CC"/>
                </a:solidFill>
                <a:latin typeface="Comic Sans MS" pitchFamily="66" charset="0"/>
              </a:rPr>
              <a:t>G</a:t>
            </a:r>
            <a:endParaRPr lang="en-US" sz="40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0"/>
            <a:ext cx="91585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9248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457200" y="5562600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0000CC"/>
                </a:solidFill>
                <a:latin typeface="Comic Sans MS" pitchFamily="66" charset="0"/>
              </a:rPr>
              <a:t>G</a:t>
            </a:r>
            <a:endParaRPr lang="en-US" sz="40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</a:rPr>
              <a:t>Summary of those who Returned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754623"/>
            <a:ext cx="4343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People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Priests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Levites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Singers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Gatekeepers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Temple Servants &amp; Solomon’s servants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4000" b="1" dirty="0" smtClean="0"/>
              <a:t>             </a:t>
            </a:r>
            <a:r>
              <a:rPr lang="en-US" sz="4000" b="1" dirty="0" smtClean="0">
                <a:solidFill>
                  <a:srgbClr val="0000CC"/>
                </a:solidFill>
              </a:rPr>
              <a:t>Total 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457200" y="5105400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00B050"/>
                </a:solidFill>
                <a:latin typeface="Comic Sans MS" pitchFamily="66" charset="0"/>
              </a:rPr>
              <a:t>Notice the low number of Levites!</a:t>
            </a:r>
            <a:endParaRPr lang="en-US" sz="36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48000" y="762000"/>
            <a:ext cx="3581400" cy="4711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90000"/>
              </a:lnSpc>
              <a:buNone/>
            </a:pPr>
            <a:r>
              <a:rPr lang="en-US" dirty="0" smtClean="0"/>
              <a:t>24,194</a:t>
            </a:r>
          </a:p>
          <a:p>
            <a:pPr marL="0" indent="0" algn="r">
              <a:lnSpc>
                <a:spcPct val="90000"/>
              </a:lnSpc>
              <a:buNone/>
            </a:pPr>
            <a:r>
              <a:rPr lang="en-US" dirty="0" smtClean="0"/>
              <a:t>4,289</a:t>
            </a:r>
          </a:p>
          <a:p>
            <a:pPr marL="0" indent="0" algn="r">
              <a:lnSpc>
                <a:spcPct val="90000"/>
              </a:lnSpc>
              <a:buNone/>
            </a:pPr>
            <a:r>
              <a:rPr lang="en-US" dirty="0" smtClean="0"/>
              <a:t>74</a:t>
            </a:r>
          </a:p>
          <a:p>
            <a:pPr marL="0" indent="0" algn="r">
              <a:lnSpc>
                <a:spcPct val="90000"/>
              </a:lnSpc>
              <a:buNone/>
            </a:pPr>
            <a:r>
              <a:rPr lang="en-US" dirty="0" smtClean="0"/>
              <a:t>128</a:t>
            </a:r>
          </a:p>
          <a:p>
            <a:pPr marL="0" indent="0" algn="r">
              <a:lnSpc>
                <a:spcPct val="90000"/>
              </a:lnSpc>
              <a:buNone/>
            </a:pPr>
            <a:r>
              <a:rPr lang="en-US" dirty="0" smtClean="0"/>
              <a:t>139</a:t>
            </a:r>
          </a:p>
          <a:p>
            <a:pPr marL="0" indent="0" algn="r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dirty="0" smtClean="0"/>
              <a:t>392</a:t>
            </a:r>
          </a:p>
          <a:p>
            <a:pPr marL="0" indent="0" algn="r">
              <a:lnSpc>
                <a:spcPct val="90000"/>
              </a:lnSpc>
              <a:buNone/>
            </a:pPr>
            <a:endParaRPr lang="en-US" sz="1800" dirty="0"/>
          </a:p>
          <a:p>
            <a:pPr marL="0" indent="0" algn="r">
              <a:lnSpc>
                <a:spcPct val="90000"/>
              </a:lnSpc>
              <a:buNone/>
            </a:pPr>
            <a:r>
              <a:rPr lang="en-US" sz="4000" b="1" dirty="0" smtClean="0">
                <a:solidFill>
                  <a:srgbClr val="0000CC"/>
                </a:solidFill>
              </a:rPr>
              <a:t>29,216</a:t>
            </a:r>
            <a:r>
              <a:rPr lang="en-US" sz="4000" b="1" dirty="0" smtClean="0"/>
              <a:t>  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24000" y="1769809"/>
            <a:ext cx="5334000" cy="60960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617220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9900CC"/>
                </a:solidFill>
                <a:latin typeface="Comic Sans MS" pitchFamily="66" charset="0"/>
              </a:rPr>
              <a:t>Much of Ezra 2 is also recorded in </a:t>
            </a:r>
            <a:r>
              <a:rPr lang="en-US" sz="2000" b="1" dirty="0" err="1" smtClean="0">
                <a:solidFill>
                  <a:srgbClr val="9900CC"/>
                </a:solidFill>
                <a:latin typeface="Comic Sans MS" pitchFamily="66" charset="0"/>
              </a:rPr>
              <a:t>Neh</a:t>
            </a:r>
            <a:r>
              <a:rPr lang="en-US" sz="2000" b="1" dirty="0" smtClean="0">
                <a:solidFill>
                  <a:srgbClr val="9900CC"/>
                </a:solidFill>
                <a:latin typeface="Comic Sans MS" pitchFamily="66" charset="0"/>
              </a:rPr>
              <a:t> 7 after the wall is finished</a:t>
            </a:r>
            <a:endParaRPr lang="en-US" sz="2000" b="1" dirty="0">
              <a:solidFill>
                <a:srgbClr val="9900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b="1" dirty="0" smtClean="0">
                <a:solidFill>
                  <a:srgbClr val="FF0000"/>
                </a:solidFill>
              </a:rPr>
              <a:t>Comparison of the Levites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174" y="1214284"/>
            <a:ext cx="2438400" cy="4343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000" b="1" dirty="0" smtClean="0">
                <a:solidFill>
                  <a:srgbClr val="CC0099"/>
                </a:solidFill>
              </a:rPr>
              <a:t>Ezra 2</a:t>
            </a:r>
          </a:p>
          <a:p>
            <a:pPr eaLnBrk="1" hangingPunct="1">
              <a:lnSpc>
                <a:spcPct val="90000"/>
              </a:lnSpc>
            </a:pPr>
            <a:endParaRPr lang="en-US" sz="4000" b="1" dirty="0" smtClean="0">
              <a:solidFill>
                <a:srgbClr val="CC0099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4000" b="1" dirty="0">
              <a:solidFill>
                <a:srgbClr val="CC0099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4000" b="1" dirty="0" err="1" smtClean="0">
                <a:solidFill>
                  <a:srgbClr val="CC0099"/>
                </a:solidFill>
              </a:rPr>
              <a:t>Num</a:t>
            </a:r>
            <a:r>
              <a:rPr lang="en-US" sz="4000" b="1" dirty="0" smtClean="0">
                <a:solidFill>
                  <a:srgbClr val="CC0099"/>
                </a:solidFill>
              </a:rPr>
              <a:t> 2</a:t>
            </a:r>
          </a:p>
          <a:p>
            <a:pPr eaLnBrk="1" hangingPunct="1">
              <a:lnSpc>
                <a:spcPct val="90000"/>
              </a:lnSpc>
            </a:pPr>
            <a:endParaRPr lang="en-US" sz="4000" b="1" dirty="0" smtClean="0">
              <a:solidFill>
                <a:srgbClr val="CC0099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4000" b="1" dirty="0">
              <a:solidFill>
                <a:srgbClr val="CC0099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4000" b="1" dirty="0" err="1" smtClean="0">
                <a:solidFill>
                  <a:srgbClr val="CC0099"/>
                </a:solidFill>
              </a:rPr>
              <a:t>Num</a:t>
            </a:r>
            <a:r>
              <a:rPr lang="en-US" sz="4000" b="1" dirty="0" smtClean="0">
                <a:solidFill>
                  <a:srgbClr val="CC0099"/>
                </a:solidFill>
              </a:rPr>
              <a:t> 26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331839" y="5929977"/>
            <a:ext cx="853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0000CC"/>
                </a:solidFill>
                <a:latin typeface="Comic Sans MS" pitchFamily="66" charset="0"/>
              </a:rPr>
              <a:t>Seems Levites not interested in returning</a:t>
            </a:r>
            <a:endParaRPr lang="en-US" sz="32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0" y="1140542"/>
            <a:ext cx="4114800" cy="45007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4000" b="1" dirty="0" smtClean="0"/>
              <a:t>= </a:t>
            </a:r>
            <a:r>
              <a:rPr lang="en-US" sz="4000" b="1" dirty="0" smtClean="0">
                <a:solidFill>
                  <a:srgbClr val="CC0099"/>
                </a:solidFill>
              </a:rPr>
              <a:t>0.25%     </a:t>
            </a:r>
            <a:r>
              <a:rPr lang="en-US" sz="4000" b="1" dirty="0" smtClean="0"/>
              <a:t>1 of 400</a:t>
            </a:r>
          </a:p>
          <a:p>
            <a:pPr marL="0" indent="0">
              <a:lnSpc>
                <a:spcPct val="90000"/>
              </a:lnSpc>
              <a:buNone/>
            </a:pPr>
            <a:endParaRPr lang="en-US" sz="4000" b="1" dirty="0" smtClean="0"/>
          </a:p>
          <a:p>
            <a:pPr marL="0" indent="0">
              <a:lnSpc>
                <a:spcPct val="90000"/>
              </a:lnSpc>
              <a:buNone/>
            </a:pPr>
            <a:endParaRPr lang="en-US" sz="4000" b="1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4000" b="1" dirty="0" smtClean="0"/>
              <a:t>= </a:t>
            </a:r>
            <a:r>
              <a:rPr lang="en-US" sz="4000" b="1" dirty="0" smtClean="0">
                <a:solidFill>
                  <a:srgbClr val="CC0099"/>
                </a:solidFill>
              </a:rPr>
              <a:t>3.5%        </a:t>
            </a:r>
            <a:r>
              <a:rPr lang="en-US" sz="4000" b="1" dirty="0" smtClean="0"/>
              <a:t>1 of 28</a:t>
            </a:r>
          </a:p>
          <a:p>
            <a:pPr marL="0" indent="0">
              <a:lnSpc>
                <a:spcPct val="90000"/>
              </a:lnSpc>
              <a:buNone/>
            </a:pPr>
            <a:endParaRPr lang="en-US" sz="4000" b="1" dirty="0" smtClean="0"/>
          </a:p>
          <a:p>
            <a:pPr marL="0" indent="0">
              <a:lnSpc>
                <a:spcPct val="90000"/>
              </a:lnSpc>
              <a:buNone/>
            </a:pPr>
            <a:endParaRPr lang="en-US" sz="4000" b="1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4000" b="1" dirty="0" smtClean="0"/>
              <a:t>= </a:t>
            </a:r>
            <a:r>
              <a:rPr lang="en-US" sz="4000" b="1" dirty="0" smtClean="0">
                <a:solidFill>
                  <a:srgbClr val="CC0099"/>
                </a:solidFill>
              </a:rPr>
              <a:t>3.7%       </a:t>
            </a:r>
            <a:r>
              <a:rPr lang="en-US" sz="4000" b="1" dirty="0" smtClean="0"/>
              <a:t>1 of 27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694039" y="914400"/>
            <a:ext cx="19050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4000" b="1" u="sng" dirty="0" smtClean="0"/>
              <a:t>    74__   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4000" b="1" dirty="0" smtClean="0"/>
              <a:t>29,216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566218" y="2743200"/>
            <a:ext cx="2005782" cy="1295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4000" b="1" u="sng" dirty="0" smtClean="0"/>
              <a:t> 22,000_  </a:t>
            </a:r>
            <a:r>
              <a:rPr lang="en-US" sz="4000" b="1" dirty="0" smtClean="0"/>
              <a:t>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4000" b="1" dirty="0" smtClean="0"/>
              <a:t>625,550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643648" y="4634577"/>
            <a:ext cx="2005782" cy="1295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4000" b="1" u="sng" dirty="0" smtClean="0"/>
              <a:t> 23,000_  </a:t>
            </a:r>
            <a:r>
              <a:rPr lang="en-US" sz="4000" b="1" dirty="0" smtClean="0"/>
              <a:t>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4000" b="1" dirty="0" smtClean="0"/>
              <a:t>624,730</a:t>
            </a:r>
          </a:p>
        </p:txBody>
      </p:sp>
      <p:sp>
        <p:nvSpPr>
          <p:cNvPr id="10" name="Oval 9"/>
          <p:cNvSpPr/>
          <p:nvPr/>
        </p:nvSpPr>
        <p:spPr>
          <a:xfrm>
            <a:off x="4724400" y="838200"/>
            <a:ext cx="1828800" cy="9906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b="1" dirty="0" smtClean="0">
                <a:solidFill>
                  <a:srgbClr val="FF0000"/>
                </a:solidFill>
              </a:rPr>
              <a:t>The Role of the Levites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9658" y="1066800"/>
            <a:ext cx="7924800" cy="4419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Support group for Levites (things like Sunday school teachers, CYC leaders,  seminar helpers, etc. – not high profile jobs!</a:t>
            </a:r>
          </a:p>
          <a:p>
            <a:pPr>
              <a:lnSpc>
                <a:spcPct val="90000"/>
              </a:lnSpc>
            </a:pPr>
            <a:r>
              <a:rPr lang="en-US" dirty="0"/>
              <a:t>Responsible to teach the truth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Better educated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Used to higher standard of living (probably supplied some of the money in Ezra 1)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More easily integrated into Babylonian life</a:t>
            </a:r>
          </a:p>
          <a:p>
            <a:pPr eaLnBrk="1" hangingPunct="1">
              <a:lnSpc>
                <a:spcPct val="90000"/>
              </a:lnSpc>
            </a:pPr>
            <a:r>
              <a:rPr lang="en-US" i="1" dirty="0" smtClean="0">
                <a:solidFill>
                  <a:srgbClr val="9900CC"/>
                </a:solidFill>
              </a:rPr>
              <a:t>Warning:  </a:t>
            </a:r>
            <a:r>
              <a:rPr lang="en-US" dirty="0" smtClean="0"/>
              <a:t>Believers today tend to shoot up the corporate ladder – Be careful – work &amp; life-style can limit our service to God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459658" y="5486400"/>
            <a:ext cx="822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0000CC"/>
                </a:solidFill>
                <a:latin typeface="Comic Sans MS" pitchFamily="66" charset="0"/>
              </a:rPr>
              <a:t>We need lots of volunteers for the support jobs in ecclesial life today!</a:t>
            </a:r>
            <a:endParaRPr lang="en-US" sz="36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6096000" cy="1600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</a:rPr>
              <a:t>Those excluded from the Priesthood as defiled (v.62)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9248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Shows the Jews were attempting                     to follow God’s recorded Law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Illustrates the need to respect                       dividing lines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Ecclesial jobs &amp; positions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Fellowship lines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609600" y="4724400"/>
            <a:ext cx="8001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God doesn’t need the best person for a job.  He can work through many people if they are willing to let him.</a:t>
            </a:r>
            <a:endParaRPr lang="en-US" sz="32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3074" name="Picture 2" descr="https://encrypted-tbn1.google.com/images?q=tbn:ANd9GcQYZ_mcNychHLdtc9EMzGd7p-BxibJAluzUuKjwVlaXONlOsC0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738258" y="152400"/>
            <a:ext cx="2177142" cy="2895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11277" y="0"/>
            <a:ext cx="8229600" cy="762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</a:rPr>
              <a:t>Freewill Offerings to God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60658" cy="4648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  <a:tabLst>
                <a:tab pos="339725" algn="l"/>
              </a:tabLst>
            </a:pPr>
            <a:r>
              <a:rPr lang="en-US" sz="3400" b="1" dirty="0" smtClean="0">
                <a:solidFill>
                  <a:srgbClr val="0000CC"/>
                </a:solidFill>
              </a:rPr>
              <a:t>To </a:t>
            </a:r>
            <a:r>
              <a:rPr lang="en-US" sz="3400" b="1" dirty="0">
                <a:solidFill>
                  <a:srgbClr val="0000CC"/>
                </a:solidFill>
              </a:rPr>
              <a:t>build the tabernacle (Ex 25:2; 35:21-29)</a:t>
            </a:r>
            <a:endParaRPr lang="en-US" sz="3400" dirty="0">
              <a:solidFill>
                <a:srgbClr val="0000CC"/>
              </a:solidFill>
            </a:endParaRPr>
          </a:p>
          <a:p>
            <a:pPr marL="0" indent="0">
              <a:buNone/>
              <a:tabLst>
                <a:tab pos="339725" algn="l"/>
              </a:tabLst>
            </a:pPr>
            <a:r>
              <a:rPr lang="en-US" i="1" dirty="0" smtClean="0"/>
              <a:t>	Gives </a:t>
            </a:r>
            <a:r>
              <a:rPr lang="en-US" i="1" dirty="0"/>
              <a:t>it willingly with his heart (Ex 25:2)</a:t>
            </a:r>
            <a:endParaRPr lang="en-US" dirty="0"/>
          </a:p>
          <a:p>
            <a:pPr marL="0" indent="0">
              <a:buNone/>
              <a:tabLst>
                <a:tab pos="339725" algn="l"/>
              </a:tabLst>
            </a:pPr>
            <a:r>
              <a:rPr lang="en-US" i="1" dirty="0" smtClean="0"/>
              <a:t>	All </a:t>
            </a:r>
            <a:r>
              <a:rPr lang="en-US" i="1" dirty="0"/>
              <a:t>the men &amp; women whose hearts were willing (35:29</a:t>
            </a:r>
            <a:r>
              <a:rPr lang="en-US" i="1" dirty="0" smtClean="0"/>
              <a:t>)</a:t>
            </a:r>
            <a:endParaRPr lang="en-US" dirty="0"/>
          </a:p>
          <a:p>
            <a:pPr marL="0" indent="0">
              <a:spcBef>
                <a:spcPts val="1200"/>
              </a:spcBef>
              <a:buNone/>
              <a:tabLst>
                <a:tab pos="339725" algn="l"/>
              </a:tabLst>
            </a:pPr>
            <a:r>
              <a:rPr lang="en-US" sz="3400" b="1" dirty="0">
                <a:solidFill>
                  <a:srgbClr val="0000CC"/>
                </a:solidFill>
              </a:rPr>
              <a:t>To build Solomon’s temple (1 </a:t>
            </a:r>
            <a:r>
              <a:rPr lang="en-US" sz="3400" b="1" dirty="0" err="1">
                <a:solidFill>
                  <a:srgbClr val="0000CC"/>
                </a:solidFill>
              </a:rPr>
              <a:t>Chron</a:t>
            </a:r>
            <a:r>
              <a:rPr lang="en-US" sz="3400" b="1" dirty="0">
                <a:solidFill>
                  <a:srgbClr val="0000CC"/>
                </a:solidFill>
              </a:rPr>
              <a:t> 29:5,6,9,14,17)</a:t>
            </a:r>
            <a:endParaRPr lang="en-US" sz="3400" dirty="0">
              <a:solidFill>
                <a:srgbClr val="0000CC"/>
              </a:solidFill>
            </a:endParaRPr>
          </a:p>
          <a:p>
            <a:pPr marL="0" indent="0">
              <a:buNone/>
              <a:tabLst>
                <a:tab pos="339725" algn="l"/>
              </a:tabLst>
            </a:pPr>
            <a:r>
              <a:rPr lang="en-US" i="1" dirty="0" smtClean="0"/>
              <a:t>	People </a:t>
            </a:r>
            <a:r>
              <a:rPr lang="en-US" i="1" dirty="0"/>
              <a:t>rejoiced because with a loyal heart they offered willingly (v.9</a:t>
            </a:r>
            <a:r>
              <a:rPr lang="en-US" i="1" dirty="0" smtClean="0"/>
              <a:t>)</a:t>
            </a:r>
            <a:endParaRPr lang="en-US" dirty="0"/>
          </a:p>
          <a:p>
            <a:pPr marL="0" indent="0">
              <a:spcBef>
                <a:spcPts val="1200"/>
              </a:spcBef>
              <a:buNone/>
              <a:tabLst>
                <a:tab pos="339725" algn="l"/>
              </a:tabLst>
            </a:pPr>
            <a:r>
              <a:rPr lang="en-US" sz="3400" b="1" dirty="0">
                <a:solidFill>
                  <a:srgbClr val="0000CC"/>
                </a:solidFill>
              </a:rPr>
              <a:t>To rebuild the temple (Ezra 1:4; 1:6; 2:68-69)</a:t>
            </a:r>
            <a:endParaRPr lang="en-US" sz="3400" dirty="0">
              <a:solidFill>
                <a:srgbClr val="0000CC"/>
              </a:solidFill>
            </a:endParaRPr>
          </a:p>
          <a:p>
            <a:pPr marL="0" indent="0">
              <a:buNone/>
              <a:tabLst>
                <a:tab pos="339725" algn="l"/>
              </a:tabLst>
            </a:pPr>
            <a:r>
              <a:rPr lang="en-US" i="1" dirty="0" smtClean="0"/>
              <a:t>	According </a:t>
            </a:r>
            <a:r>
              <a:rPr lang="en-US" i="1" dirty="0"/>
              <a:t>to their ability (Ezra 2:69</a:t>
            </a:r>
            <a:r>
              <a:rPr lang="en-US" i="1" dirty="0" smtClean="0"/>
              <a:t>)</a:t>
            </a:r>
            <a:endParaRPr lang="en-US" dirty="0"/>
          </a:p>
          <a:p>
            <a:pPr marL="0" indent="0">
              <a:spcBef>
                <a:spcPts val="1200"/>
              </a:spcBef>
              <a:buNone/>
              <a:tabLst>
                <a:tab pos="339725" algn="l"/>
              </a:tabLst>
            </a:pPr>
            <a:r>
              <a:rPr lang="en-US" sz="3400" b="1" dirty="0">
                <a:solidFill>
                  <a:srgbClr val="0000CC"/>
                </a:solidFill>
              </a:rPr>
              <a:t>To help the poor in Jerusalem (2 </a:t>
            </a:r>
            <a:r>
              <a:rPr lang="en-US" sz="3400" b="1" dirty="0" err="1">
                <a:solidFill>
                  <a:srgbClr val="0000CC"/>
                </a:solidFill>
              </a:rPr>
              <a:t>Cor</a:t>
            </a:r>
            <a:r>
              <a:rPr lang="en-US" sz="3400" b="1" dirty="0">
                <a:solidFill>
                  <a:srgbClr val="0000CC"/>
                </a:solidFill>
              </a:rPr>
              <a:t> 8 &amp; 9)</a:t>
            </a:r>
            <a:endParaRPr lang="en-US" sz="3400" dirty="0">
              <a:solidFill>
                <a:srgbClr val="0000CC"/>
              </a:solidFill>
            </a:endParaRPr>
          </a:p>
          <a:p>
            <a:pPr marL="0" indent="0">
              <a:buNone/>
              <a:tabLst>
                <a:tab pos="339725" algn="l"/>
              </a:tabLst>
            </a:pPr>
            <a:r>
              <a:rPr lang="en-US" i="1" dirty="0" smtClean="0"/>
              <a:t>	Beyond </a:t>
            </a:r>
            <a:r>
              <a:rPr lang="en-US" i="1" dirty="0"/>
              <a:t>their ability, they were freely willing (8:3)</a:t>
            </a:r>
            <a:endParaRPr lang="en-US" dirty="0"/>
          </a:p>
          <a:p>
            <a:pPr marL="0" indent="0">
              <a:buNone/>
              <a:tabLst>
                <a:tab pos="339725" algn="l"/>
              </a:tabLst>
            </a:pPr>
            <a:r>
              <a:rPr lang="en-US" i="1" dirty="0" smtClean="0"/>
              <a:t>	According </a:t>
            </a:r>
            <a:r>
              <a:rPr lang="en-US" i="1" dirty="0"/>
              <a:t>to what one has, </a:t>
            </a:r>
            <a:r>
              <a:rPr lang="en-US" i="1" dirty="0" smtClean="0"/>
              <a:t>and </a:t>
            </a:r>
            <a:r>
              <a:rPr lang="en-US" i="1" dirty="0"/>
              <a:t>not what he </a:t>
            </a:r>
            <a:r>
              <a:rPr lang="en-US" i="1" dirty="0" smtClean="0"/>
              <a:t>doesn’t </a:t>
            </a:r>
            <a:r>
              <a:rPr lang="en-US" i="1" dirty="0"/>
              <a:t>have (8:12)</a:t>
            </a:r>
          </a:p>
          <a:p>
            <a:pPr marL="0" indent="0">
              <a:buNone/>
              <a:tabLst>
                <a:tab pos="339725" algn="l"/>
              </a:tabLst>
            </a:pPr>
            <a:r>
              <a:rPr lang="en-US" i="1" dirty="0" smtClean="0"/>
              <a:t>	As </a:t>
            </a:r>
            <a:r>
              <a:rPr lang="en-US" i="1" dirty="0"/>
              <a:t>a matter of generosity and not as a grudging obligation (9:5)</a:t>
            </a:r>
            <a:endParaRPr lang="en-US" dirty="0"/>
          </a:p>
          <a:p>
            <a:pPr marL="0" indent="0">
              <a:buNone/>
              <a:tabLst>
                <a:tab pos="339725" algn="l"/>
              </a:tabLst>
            </a:pPr>
            <a:r>
              <a:rPr lang="en-US" i="1" dirty="0" smtClean="0"/>
              <a:t>	God </a:t>
            </a:r>
            <a:r>
              <a:rPr lang="en-US" i="1" dirty="0"/>
              <a:t>loves a cheerful giver (9:7</a:t>
            </a:r>
            <a:r>
              <a:rPr lang="en-US" i="1" dirty="0" smtClean="0"/>
              <a:t>)</a:t>
            </a:r>
            <a:endParaRPr lang="en-US" dirty="0" smtClean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474406" y="5283710"/>
            <a:ext cx="82296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dirty="0" smtClean="0">
                <a:solidFill>
                  <a:srgbClr val="00B050"/>
                </a:solidFill>
                <a:latin typeface="Comic Sans MS" pitchFamily="66" charset="0"/>
              </a:rPr>
              <a:t>Freewill </a:t>
            </a:r>
            <a:r>
              <a:rPr lang="en-US" sz="2600" b="1" dirty="0">
                <a:solidFill>
                  <a:srgbClr val="00B050"/>
                </a:solidFill>
                <a:latin typeface="Comic Sans MS" pitchFamily="66" charset="0"/>
              </a:rPr>
              <a:t>giving should be in response to our faith, in appreciation for God’s gift of grace to us</a:t>
            </a:r>
            <a:r>
              <a:rPr lang="en-US" sz="2600" b="1" dirty="0" smtClean="0">
                <a:solidFill>
                  <a:srgbClr val="00B050"/>
                </a:solidFill>
                <a:latin typeface="Comic Sans MS" pitchFamily="66" charset="0"/>
              </a:rPr>
              <a:t>!</a:t>
            </a:r>
            <a:endParaRPr lang="en-US" sz="4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6142" y="6176262"/>
            <a:ext cx="86917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srgbClr val="CC0099"/>
                </a:solidFill>
              </a:rPr>
              <a:t>“Thanks be to God for His indescribable gift!” (2 </a:t>
            </a:r>
            <a:r>
              <a:rPr lang="en-US" sz="2800" i="1" dirty="0" err="1">
                <a:solidFill>
                  <a:srgbClr val="CC0099"/>
                </a:solidFill>
              </a:rPr>
              <a:t>Cor</a:t>
            </a:r>
            <a:r>
              <a:rPr lang="en-US" sz="2800" i="1" dirty="0">
                <a:solidFill>
                  <a:srgbClr val="CC0099"/>
                </a:solidFill>
              </a:rPr>
              <a:t> 9:15)</a:t>
            </a:r>
            <a:endParaRPr lang="en-US" sz="2800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69"/>
          <a:stretch/>
        </p:blipFill>
        <p:spPr bwMode="auto">
          <a:xfrm>
            <a:off x="87441" y="914400"/>
            <a:ext cx="9056559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Now the 7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4000" b="1" dirty="0" smtClean="0">
                <a:solidFill>
                  <a:srgbClr val="FF0000"/>
                </a:solidFill>
              </a:rPr>
              <a:t> month (</a:t>
            </a:r>
            <a:r>
              <a:rPr lang="en-US" sz="4000" b="1" dirty="0" err="1" smtClean="0">
                <a:solidFill>
                  <a:srgbClr val="FF0000"/>
                </a:solidFill>
              </a:rPr>
              <a:t>Ethanim</a:t>
            </a:r>
            <a:r>
              <a:rPr lang="en-US" sz="4000" b="1" dirty="0" smtClean="0">
                <a:solidFill>
                  <a:srgbClr val="FF0000"/>
                </a:solidFill>
              </a:rPr>
              <a:t>) [3:1]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0" y="62484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0000CC"/>
                </a:solidFill>
                <a:latin typeface="Comic Sans MS" pitchFamily="66" charset="0"/>
              </a:rPr>
              <a:t>No mention of Day of Atonement – not ready for this yet</a:t>
            </a:r>
            <a:endParaRPr lang="en-US" sz="24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00400" y="3200400"/>
            <a:ext cx="525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Kept Feast of Tabernacles</a:t>
            </a:r>
            <a:endParaRPr lang="en-US" sz="24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</TotalTime>
  <Words>1926</Words>
  <Application>Microsoft Office PowerPoint</Application>
  <PresentationFormat>On-screen Show (4:3)</PresentationFormat>
  <Paragraphs>250</Paragraphs>
  <Slides>34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Return of the Exiles</vt:lpstr>
      <vt:lpstr>Some from All 12 Tribes Returned</vt:lpstr>
      <vt:lpstr>Summary of those who Returned</vt:lpstr>
      <vt:lpstr>Comparison of the Levites</vt:lpstr>
      <vt:lpstr>The Role of the Levites</vt:lpstr>
      <vt:lpstr>Those excluded from the Priesthood as defiled (v.62)</vt:lpstr>
      <vt:lpstr>Freewill Offerings to God</vt:lpstr>
      <vt:lpstr>Now the 7th month (Ethanim) [3:1]</vt:lpstr>
      <vt:lpstr>Zerubbabel =              “shoot of Babylon” (Yg)</vt:lpstr>
      <vt:lpstr>Family Line of               Jeshua (          )</vt:lpstr>
      <vt:lpstr>Zerubbabel’s Family Tree</vt:lpstr>
      <vt:lpstr>King Josiah’s Descendants</vt:lpstr>
      <vt:lpstr>PowerPoint Presentation</vt:lpstr>
      <vt:lpstr>Jeremiah 22:24-30</vt:lpstr>
      <vt:lpstr>Jeremiah 22:24-30</vt:lpstr>
      <vt:lpstr>Jeremiah 22:24-30</vt:lpstr>
      <vt:lpstr>2 Kings 24:8-12</vt:lpstr>
      <vt:lpstr>PowerPoint Presentation</vt:lpstr>
      <vt:lpstr>Judgment  &amp; Mercy</vt:lpstr>
      <vt:lpstr>“As one Man” (3:1)</vt:lpstr>
      <vt:lpstr>The Order of the Building</vt:lpstr>
      <vt:lpstr>Building an Altar to Yahweh</vt:lpstr>
      <vt:lpstr>Living Stones for God’s House</vt:lpstr>
      <vt:lpstr>Feast of Tabernacles (v.4)</vt:lpstr>
      <vt:lpstr>Use of foreign supplies (v.7)</vt:lpstr>
      <vt:lpstr>Years to Build the Temple</vt:lpstr>
      <vt:lpstr>Following David’s Directions</vt:lpstr>
      <vt:lpstr>People’s Reaction to the Laying of the Foundation</vt:lpstr>
      <vt:lpstr>Philippians 1:27  (RSV)</vt:lpstr>
      <vt:lpstr>PowerPoint Presentation</vt:lpstr>
      <vt:lpstr>PowerPoint Presentation</vt:lpstr>
      <vt:lpstr>2</vt:lpstr>
      <vt:lpstr>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</dc:creator>
  <cp:lastModifiedBy>Jim</cp:lastModifiedBy>
  <cp:revision>71</cp:revision>
  <dcterms:created xsi:type="dcterms:W3CDTF">2010-08-16T17:29:37Z</dcterms:created>
  <dcterms:modified xsi:type="dcterms:W3CDTF">2012-10-06T16:32:20Z</dcterms:modified>
</cp:coreProperties>
</file>