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2" r:id="rId2"/>
    <p:sldId id="277" r:id="rId3"/>
    <p:sldId id="315" r:id="rId4"/>
    <p:sldId id="314" r:id="rId5"/>
    <p:sldId id="278" r:id="rId6"/>
    <p:sldId id="303" r:id="rId7"/>
    <p:sldId id="279" r:id="rId8"/>
    <p:sldId id="316" r:id="rId9"/>
    <p:sldId id="280" r:id="rId10"/>
    <p:sldId id="304" r:id="rId11"/>
    <p:sldId id="318" r:id="rId12"/>
    <p:sldId id="282" r:id="rId13"/>
    <p:sldId id="284" r:id="rId14"/>
    <p:sldId id="281" r:id="rId15"/>
    <p:sldId id="305" r:id="rId16"/>
    <p:sldId id="307" r:id="rId17"/>
    <p:sldId id="308" r:id="rId18"/>
    <p:sldId id="306" r:id="rId19"/>
    <p:sldId id="313" r:id="rId20"/>
    <p:sldId id="319" r:id="rId21"/>
    <p:sldId id="283" r:id="rId22"/>
    <p:sldId id="285" r:id="rId23"/>
    <p:sldId id="312" r:id="rId24"/>
    <p:sldId id="322" r:id="rId25"/>
    <p:sldId id="323" r:id="rId26"/>
    <p:sldId id="324" r:id="rId27"/>
    <p:sldId id="311" r:id="rId28"/>
    <p:sldId id="320" r:id="rId29"/>
    <p:sldId id="298" r:id="rId30"/>
    <p:sldId id="310" r:id="rId31"/>
    <p:sldId id="276"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900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10/6/2012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6211E570-1CA6-4EDD-8D83-B06A421625BE}"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AE4268B7-E9B2-4232-B8FD-DF2F6C509027}"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10/6/2012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10/6/2012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10/6/2012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10/6/2012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10/6/2012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10/6/2012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10/6/2012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10/6/2012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28600" y="457200"/>
            <a:ext cx="5124450" cy="2362200"/>
          </a:xfrm>
        </p:spPr>
        <p:txBody>
          <a:bodyPr>
            <a:noAutofit/>
          </a:bodyPr>
          <a:lstStyle/>
          <a:p>
            <a:pPr eaLnBrk="1" hangingPunct="1">
              <a:lnSpc>
                <a:spcPts val="5000"/>
              </a:lnSpc>
            </a:pPr>
            <a:r>
              <a:rPr lang="en-US" sz="8800" b="1" dirty="0" smtClean="0">
                <a:solidFill>
                  <a:srgbClr val="FF0000"/>
                </a:solidFill>
                <a:latin typeface="Comic Sans MS" pitchFamily="66" charset="0"/>
              </a:rPr>
              <a:t>Ezra:   </a:t>
            </a:r>
            <a:r>
              <a:rPr lang="en-US" b="1" dirty="0" smtClean="0">
                <a:solidFill>
                  <a:srgbClr val="FF0000"/>
                </a:solidFill>
                <a:latin typeface="Comic Sans MS" pitchFamily="66" charset="0"/>
              </a:rPr>
              <a:t>Working together in God’s service</a:t>
            </a:r>
            <a:endParaRPr lang="en-US" sz="5400" b="1" dirty="0" smtClean="0">
              <a:solidFill>
                <a:srgbClr val="FF0000"/>
              </a:solidFill>
              <a:latin typeface="Comic Sans MS" pitchFamily="66" charset="0"/>
            </a:endParaRPr>
          </a:p>
        </p:txBody>
      </p:sp>
      <p:sp>
        <p:nvSpPr>
          <p:cNvPr id="2052" name="Rectangle 3"/>
          <p:cNvSpPr>
            <a:spLocks noGrp="1" noChangeArrowheads="1"/>
          </p:cNvSpPr>
          <p:nvPr>
            <p:ph type="subTitle" idx="1"/>
          </p:nvPr>
        </p:nvSpPr>
        <p:spPr>
          <a:xfrm>
            <a:off x="685800" y="5029200"/>
            <a:ext cx="4203290" cy="1584223"/>
          </a:xfrm>
        </p:spPr>
        <p:txBody>
          <a:bodyPr>
            <a:noAutofit/>
          </a:bodyPr>
          <a:lstStyle/>
          <a:p>
            <a:pPr eaLnBrk="1" hangingPunct="1">
              <a:lnSpc>
                <a:spcPts val="4300"/>
              </a:lnSpc>
              <a:spcBef>
                <a:spcPts val="0"/>
              </a:spcBef>
            </a:pPr>
            <a:r>
              <a:rPr lang="en-US" sz="4000" b="1" dirty="0" smtClean="0">
                <a:solidFill>
                  <a:srgbClr val="0000CC"/>
                </a:solidFill>
                <a:latin typeface="Comic Sans MS" pitchFamily="66" charset="0"/>
              </a:rPr>
              <a:t>Class 3: Don’t give up with things go wrong!</a:t>
            </a:r>
          </a:p>
        </p:txBody>
      </p:sp>
      <p:pic>
        <p:nvPicPr>
          <p:cNvPr id="4098" name="Picture 2" descr="https://encrypted-tbn0.google.com/images?q=tbn:ANd9GcTPOwR4BSEtMrv9xBT85uM6zieksWvchrSBJ9xK0Aw-izvcmVIj7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743200"/>
            <a:ext cx="31772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3.bp.blogspot.com/-hwR60eFfpKY/T6OrUF6iPGI/AAAAAAAABFE/9k2_AavRDWo/s1600/building_altar_galle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0003" y="4038600"/>
            <a:ext cx="3371850" cy="22389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artchive.com/web_gallery/reproductions/201501-202000/201788/size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68"/>
          <a:stretch/>
        </p:blipFill>
        <p:spPr bwMode="auto">
          <a:xfrm>
            <a:off x="5771535" y="213852"/>
            <a:ext cx="3030486" cy="293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4818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a:xfrm>
            <a:off x="990600" y="304800"/>
            <a:ext cx="4876800" cy="1477962"/>
          </a:xfrm>
        </p:spPr>
        <p:txBody>
          <a:bodyPr>
            <a:normAutofit fontScale="90000"/>
          </a:bodyPr>
          <a:lstStyle/>
          <a:p>
            <a:pPr eaLnBrk="1" hangingPunct="1">
              <a:defRPr/>
            </a:pPr>
            <a:r>
              <a:rPr lang="en-US" sz="5400" b="1" dirty="0" smtClean="0">
                <a:solidFill>
                  <a:srgbClr val="FF0000"/>
                </a:solidFill>
              </a:rPr>
              <a:t>Test #2:   Pressure &amp; Endurance</a:t>
            </a:r>
          </a:p>
        </p:txBody>
      </p:sp>
      <p:sp>
        <p:nvSpPr>
          <p:cNvPr id="104451" name="Rectangle 3"/>
          <p:cNvSpPr>
            <a:spLocks noGrp="1" noRot="1" noChangeArrowheads="1"/>
          </p:cNvSpPr>
          <p:nvPr>
            <p:ph type="body" idx="1"/>
          </p:nvPr>
        </p:nvSpPr>
        <p:spPr>
          <a:xfrm>
            <a:off x="301625" y="1752600"/>
            <a:ext cx="8540750" cy="3352800"/>
          </a:xfrm>
        </p:spPr>
        <p:txBody>
          <a:bodyPr>
            <a:normAutofit fontScale="92500"/>
          </a:bodyPr>
          <a:lstStyle/>
          <a:p>
            <a:pPr eaLnBrk="1" hangingPunct="1">
              <a:spcBef>
                <a:spcPct val="0"/>
              </a:spcBef>
              <a:spcAft>
                <a:spcPct val="40000"/>
              </a:spcAft>
              <a:defRPr/>
            </a:pPr>
            <a:r>
              <a:rPr lang="en-US" dirty="0" smtClean="0"/>
              <a:t>Were the people ready to endure                                    tribulation from without?</a:t>
            </a:r>
          </a:p>
          <a:p>
            <a:pPr eaLnBrk="1" hangingPunct="1">
              <a:spcBef>
                <a:spcPct val="0"/>
              </a:spcBef>
              <a:spcAft>
                <a:spcPct val="40000"/>
              </a:spcAft>
              <a:defRPr/>
            </a:pPr>
            <a:r>
              <a:rPr lang="en-US" dirty="0" smtClean="0"/>
              <a:t>Were the people ready to endure trouble for many years and continue steadfast in their devotion to building God’s house during times of distress &amp; disappointment when their faith was challenged?</a:t>
            </a:r>
          </a:p>
        </p:txBody>
      </p:sp>
      <p:sp>
        <p:nvSpPr>
          <p:cNvPr id="104452" name="Text Box 4"/>
          <p:cNvSpPr txBox="1">
            <a:spLocks noChangeArrowheads="1"/>
          </p:cNvSpPr>
          <p:nvPr/>
        </p:nvSpPr>
        <p:spPr bwMode="auto">
          <a:xfrm>
            <a:off x="4800600" y="5029200"/>
            <a:ext cx="1752600" cy="1098550"/>
          </a:xfrm>
          <a:prstGeom prst="rect">
            <a:avLst/>
          </a:prstGeom>
          <a:noFill/>
          <a:ln w="9525">
            <a:noFill/>
            <a:miter lim="800000"/>
            <a:headEnd/>
            <a:tailEnd/>
          </a:ln>
          <a:effectLst/>
        </p:spPr>
        <p:txBody>
          <a:bodyPr wrap="square">
            <a:spAutoFit/>
          </a:bodyPr>
          <a:lstStyle/>
          <a:p>
            <a:pPr algn="ctr">
              <a:spcBef>
                <a:spcPct val="50000"/>
              </a:spcBef>
            </a:pPr>
            <a:r>
              <a:rPr lang="en-US" sz="6600" b="1" dirty="0" smtClean="0">
                <a:solidFill>
                  <a:srgbClr val="9900CC"/>
                </a:solidFill>
                <a:latin typeface="Space Toaster" pitchFamily="50" charset="0"/>
              </a:rPr>
              <a:t>No!</a:t>
            </a:r>
            <a:endParaRPr lang="en-US" sz="6600" b="1" dirty="0">
              <a:solidFill>
                <a:srgbClr val="9900CC"/>
              </a:solidFill>
              <a:latin typeface="Space Toaster" pitchFamily="50" charset="0"/>
            </a:endParaRPr>
          </a:p>
        </p:txBody>
      </p:sp>
      <p:pic>
        <p:nvPicPr>
          <p:cNvPr id="9218" name="Picture 2" descr="https://encrypted-tbn1.google.com/images?q=tbn:ANd9GcQ7EuQk62QtsbLLp8BTzmD7seKUKBgSDByKYgw5x3U_8HYDFzCL"/>
          <p:cNvPicPr>
            <a:picLocks noChangeAspect="1" noChangeArrowheads="1"/>
          </p:cNvPicPr>
          <p:nvPr/>
        </p:nvPicPr>
        <p:blipFill>
          <a:blip r:embed="rId2" cstate="print"/>
          <a:srcRect/>
          <a:stretch>
            <a:fillRect/>
          </a:stretch>
        </p:blipFill>
        <p:spPr bwMode="auto">
          <a:xfrm>
            <a:off x="6613414" y="228600"/>
            <a:ext cx="2301986" cy="2286000"/>
          </a:xfrm>
          <a:prstGeom prst="rect">
            <a:avLst/>
          </a:prstGeom>
          <a:noFill/>
        </p:spPr>
      </p:pic>
      <p:pic>
        <p:nvPicPr>
          <p:cNvPr id="9220" name="Picture 4" descr="https://encrypted-tbn1.google.com/images?q=tbn:ANd9GcQjDQRSsYln6B0bIQFLIVnKSz30YmdkZTPtNVxEy91edOCEsTXd"/>
          <p:cNvPicPr>
            <a:picLocks noChangeAspect="1" noChangeArrowheads="1"/>
          </p:cNvPicPr>
          <p:nvPr/>
        </p:nvPicPr>
        <p:blipFill>
          <a:blip r:embed="rId3" cstate="print"/>
          <a:srcRect/>
          <a:stretch>
            <a:fillRect/>
          </a:stretch>
        </p:blipFill>
        <p:spPr bwMode="auto">
          <a:xfrm>
            <a:off x="2514600" y="4876800"/>
            <a:ext cx="1981200" cy="176657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fade">
                                      <p:cBhvr>
                                        <p:cTn id="7" dur="2000"/>
                                        <p:tgtEl>
                                          <p:spTgt spid="104450"/>
                                        </p:tgtEl>
                                      </p:cBhvr>
                                    </p:animEffect>
                                  </p:childTnLst>
                                </p:cTn>
                              </p:par>
                              <p:par>
                                <p:cTn id="8" presetID="9"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dissolve">
                                      <p:cBhvr>
                                        <p:cTn id="10" dur="500"/>
                                        <p:tgtEl>
                                          <p:spTgt spid="92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4451">
                                            <p:txEl>
                                              <p:pRg st="0" end="0"/>
                                            </p:txEl>
                                          </p:spTgt>
                                        </p:tgtEl>
                                        <p:attrNameLst>
                                          <p:attrName>style.visibility</p:attrName>
                                        </p:attrNameLst>
                                      </p:cBhvr>
                                      <p:to>
                                        <p:strVal val="visible"/>
                                      </p:to>
                                    </p:set>
                                    <p:animEffect transition="in" filter="fade">
                                      <p:cBhvr>
                                        <p:cTn id="13" dur="2000"/>
                                        <p:tgtEl>
                                          <p:spTgt spid="10445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4451">
                                            <p:txEl>
                                              <p:pRg st="1" end="1"/>
                                            </p:txEl>
                                          </p:spTgt>
                                        </p:tgtEl>
                                        <p:attrNameLst>
                                          <p:attrName>style.visibility</p:attrName>
                                        </p:attrNameLst>
                                      </p:cBhvr>
                                      <p:to>
                                        <p:strVal val="visible"/>
                                      </p:to>
                                    </p:set>
                                    <p:animEffect transition="in" filter="fade">
                                      <p:cBhvr>
                                        <p:cTn id="16" dur="2000"/>
                                        <p:tgtEl>
                                          <p:spTgt spid="10445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4452"/>
                                        </p:tgtEl>
                                        <p:attrNameLst>
                                          <p:attrName>style.visibility</p:attrName>
                                        </p:attrNameLst>
                                      </p:cBhvr>
                                      <p:to>
                                        <p:strVal val="visible"/>
                                      </p:to>
                                    </p:set>
                                    <p:anim calcmode="lin" valueType="num">
                                      <p:cBhvr>
                                        <p:cTn id="21" dur="500" fill="hold"/>
                                        <p:tgtEl>
                                          <p:spTgt spid="104452"/>
                                        </p:tgtEl>
                                        <p:attrNameLst>
                                          <p:attrName>ppt_w</p:attrName>
                                        </p:attrNameLst>
                                      </p:cBhvr>
                                      <p:tavLst>
                                        <p:tav tm="0">
                                          <p:val>
                                            <p:fltVal val="0"/>
                                          </p:val>
                                        </p:tav>
                                        <p:tav tm="100000">
                                          <p:val>
                                            <p:strVal val="#ppt_w"/>
                                          </p:val>
                                        </p:tav>
                                      </p:tavLst>
                                    </p:anim>
                                    <p:anim calcmode="lin" valueType="num">
                                      <p:cBhvr>
                                        <p:cTn id="22" dur="500" fill="hold"/>
                                        <p:tgtEl>
                                          <p:spTgt spid="104452"/>
                                        </p:tgtEl>
                                        <p:attrNameLst>
                                          <p:attrName>ppt_h</p:attrName>
                                        </p:attrNameLst>
                                      </p:cBhvr>
                                      <p:tavLst>
                                        <p:tav tm="0">
                                          <p:val>
                                            <p:fltVal val="0"/>
                                          </p:val>
                                        </p:tav>
                                        <p:tav tm="100000">
                                          <p:val>
                                            <p:strVal val="#ppt_h"/>
                                          </p:val>
                                        </p:tav>
                                      </p:tavLst>
                                    </p:anim>
                                  </p:childTnLst>
                                </p:cTn>
                              </p:par>
                              <p:par>
                                <p:cTn id="23" presetID="26" presetClass="entr" presetSubtype="0" fill="hold" nodeType="withEffect">
                                  <p:stCondLst>
                                    <p:cond delay="0"/>
                                  </p:stCondLst>
                                  <p:childTnLst>
                                    <p:set>
                                      <p:cBhvr>
                                        <p:cTn id="24" dur="1" fill="hold">
                                          <p:stCondLst>
                                            <p:cond delay="0"/>
                                          </p:stCondLst>
                                        </p:cTn>
                                        <p:tgtEl>
                                          <p:spTgt spid="9220"/>
                                        </p:tgtEl>
                                        <p:attrNameLst>
                                          <p:attrName>style.visibility</p:attrName>
                                        </p:attrNameLst>
                                      </p:cBhvr>
                                      <p:to>
                                        <p:strVal val="visible"/>
                                      </p:to>
                                    </p:set>
                                    <p:animEffect transition="in" filter="wipe(down)">
                                      <p:cBhvr>
                                        <p:cTn id="25" dur="580">
                                          <p:stCondLst>
                                            <p:cond delay="0"/>
                                          </p:stCondLst>
                                        </p:cTn>
                                        <p:tgtEl>
                                          <p:spTgt spid="9220"/>
                                        </p:tgtEl>
                                      </p:cBhvr>
                                    </p:animEffect>
                                    <p:anim calcmode="lin" valueType="num">
                                      <p:cBhvr>
                                        <p:cTn id="26" dur="1822" tmFilter="0,0; 0.14,0.36; 0.43,0.73; 0.71,0.91; 1.0,1.0">
                                          <p:stCondLst>
                                            <p:cond delay="0"/>
                                          </p:stCondLst>
                                        </p:cTn>
                                        <p:tgtEl>
                                          <p:spTgt spid="922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22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22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22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220"/>
                                        </p:tgtEl>
                                        <p:attrNameLst>
                                          <p:attrName>ppt_y</p:attrName>
                                        </p:attrNameLst>
                                      </p:cBhvr>
                                      <p:tavLst>
                                        <p:tav tm="0" fmla="#ppt_y-sin(pi*$)/81">
                                          <p:val>
                                            <p:fltVal val="0"/>
                                          </p:val>
                                        </p:tav>
                                        <p:tav tm="100000">
                                          <p:val>
                                            <p:fltVal val="1"/>
                                          </p:val>
                                        </p:tav>
                                      </p:tavLst>
                                    </p:anim>
                                    <p:animScale>
                                      <p:cBhvr>
                                        <p:cTn id="31" dur="26">
                                          <p:stCondLst>
                                            <p:cond delay="650"/>
                                          </p:stCondLst>
                                        </p:cTn>
                                        <p:tgtEl>
                                          <p:spTgt spid="9220"/>
                                        </p:tgtEl>
                                      </p:cBhvr>
                                      <p:to x="100000" y="60000"/>
                                    </p:animScale>
                                    <p:animScale>
                                      <p:cBhvr>
                                        <p:cTn id="32" dur="166" decel="50000">
                                          <p:stCondLst>
                                            <p:cond delay="676"/>
                                          </p:stCondLst>
                                        </p:cTn>
                                        <p:tgtEl>
                                          <p:spTgt spid="9220"/>
                                        </p:tgtEl>
                                      </p:cBhvr>
                                      <p:to x="100000" y="100000"/>
                                    </p:animScale>
                                    <p:animScale>
                                      <p:cBhvr>
                                        <p:cTn id="33" dur="26">
                                          <p:stCondLst>
                                            <p:cond delay="1312"/>
                                          </p:stCondLst>
                                        </p:cTn>
                                        <p:tgtEl>
                                          <p:spTgt spid="9220"/>
                                        </p:tgtEl>
                                      </p:cBhvr>
                                      <p:to x="100000" y="80000"/>
                                    </p:animScale>
                                    <p:animScale>
                                      <p:cBhvr>
                                        <p:cTn id="34" dur="166" decel="50000">
                                          <p:stCondLst>
                                            <p:cond delay="1338"/>
                                          </p:stCondLst>
                                        </p:cTn>
                                        <p:tgtEl>
                                          <p:spTgt spid="9220"/>
                                        </p:tgtEl>
                                      </p:cBhvr>
                                      <p:to x="100000" y="100000"/>
                                    </p:animScale>
                                    <p:animScale>
                                      <p:cBhvr>
                                        <p:cTn id="35" dur="26">
                                          <p:stCondLst>
                                            <p:cond delay="1642"/>
                                          </p:stCondLst>
                                        </p:cTn>
                                        <p:tgtEl>
                                          <p:spTgt spid="9220"/>
                                        </p:tgtEl>
                                      </p:cBhvr>
                                      <p:to x="100000" y="90000"/>
                                    </p:animScale>
                                    <p:animScale>
                                      <p:cBhvr>
                                        <p:cTn id="36" dur="166" decel="50000">
                                          <p:stCondLst>
                                            <p:cond delay="1668"/>
                                          </p:stCondLst>
                                        </p:cTn>
                                        <p:tgtEl>
                                          <p:spTgt spid="9220"/>
                                        </p:tgtEl>
                                      </p:cBhvr>
                                      <p:to x="100000" y="100000"/>
                                    </p:animScale>
                                    <p:animScale>
                                      <p:cBhvr>
                                        <p:cTn id="37" dur="26">
                                          <p:stCondLst>
                                            <p:cond delay="1808"/>
                                          </p:stCondLst>
                                        </p:cTn>
                                        <p:tgtEl>
                                          <p:spTgt spid="9220"/>
                                        </p:tgtEl>
                                      </p:cBhvr>
                                      <p:to x="100000" y="95000"/>
                                    </p:animScale>
                                    <p:animScale>
                                      <p:cBhvr>
                                        <p:cTn id="38" dur="166" decel="50000">
                                          <p:stCondLst>
                                            <p:cond delay="1834"/>
                                          </p:stCondLst>
                                        </p:cTn>
                                        <p:tgtEl>
                                          <p:spTgt spid="92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1" grpId="0" build="p"/>
      <p:bldP spid="1044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381000" y="609600"/>
            <a:ext cx="8229600" cy="838200"/>
          </a:xfrm>
        </p:spPr>
        <p:txBody>
          <a:bodyPr>
            <a:normAutofit/>
          </a:bodyPr>
          <a:lstStyle/>
          <a:p>
            <a:pPr eaLnBrk="1" hangingPunct="1"/>
            <a:r>
              <a:rPr lang="en-US" sz="4800" b="1" dirty="0" smtClean="0">
                <a:solidFill>
                  <a:srgbClr val="663300"/>
                </a:solidFill>
              </a:rPr>
              <a:t>Ezra 4:4-7</a:t>
            </a:r>
          </a:p>
        </p:txBody>
      </p:sp>
      <p:sp>
        <p:nvSpPr>
          <p:cNvPr id="4099" name="Rectangle 3"/>
          <p:cNvSpPr>
            <a:spLocks noGrp="1" noChangeArrowheads="1"/>
          </p:cNvSpPr>
          <p:nvPr>
            <p:ph type="body" idx="1"/>
          </p:nvPr>
        </p:nvSpPr>
        <p:spPr>
          <a:xfrm>
            <a:off x="914400" y="1447800"/>
            <a:ext cx="7239000" cy="3657600"/>
          </a:xfrm>
        </p:spPr>
        <p:txBody>
          <a:bodyPr>
            <a:normAutofit fontScale="70000" lnSpcReduction="20000"/>
          </a:bodyPr>
          <a:lstStyle/>
          <a:p>
            <a:pPr>
              <a:buNone/>
            </a:pPr>
            <a:r>
              <a:rPr lang="en-US" dirty="0" smtClean="0"/>
              <a:t>4	Then the people of the land tried to discourage the people of Judah. They troubled them in building,</a:t>
            </a:r>
          </a:p>
          <a:p>
            <a:pPr>
              <a:buNone/>
            </a:pPr>
            <a:r>
              <a:rPr lang="en-US" dirty="0" smtClean="0"/>
              <a:t>5	and hired counselors against them to frustrate their purpose </a:t>
            </a:r>
            <a:r>
              <a:rPr lang="en-US" b="1" i="1" dirty="0" smtClean="0">
                <a:solidFill>
                  <a:srgbClr val="0000CC"/>
                </a:solidFill>
              </a:rPr>
              <a:t>all the days of Cyrus</a:t>
            </a:r>
            <a:r>
              <a:rPr lang="en-US" dirty="0" smtClean="0">
                <a:solidFill>
                  <a:srgbClr val="0000CC"/>
                </a:solidFill>
              </a:rPr>
              <a:t> </a:t>
            </a:r>
            <a:r>
              <a:rPr lang="en-US" dirty="0" smtClean="0"/>
              <a:t>king of Persia, even </a:t>
            </a:r>
            <a:r>
              <a:rPr lang="en-US" b="1" i="1" dirty="0" smtClean="0">
                <a:solidFill>
                  <a:srgbClr val="0000CC"/>
                </a:solidFill>
              </a:rPr>
              <a:t>until the reign of Darius</a:t>
            </a:r>
            <a:r>
              <a:rPr lang="en-US" dirty="0" smtClean="0">
                <a:solidFill>
                  <a:srgbClr val="0000CC"/>
                </a:solidFill>
              </a:rPr>
              <a:t> </a:t>
            </a:r>
            <a:r>
              <a:rPr lang="en-US" dirty="0" smtClean="0"/>
              <a:t>king of Persia.</a:t>
            </a:r>
          </a:p>
          <a:p>
            <a:pPr>
              <a:buNone/>
            </a:pPr>
            <a:r>
              <a:rPr lang="en-US" dirty="0" smtClean="0"/>
              <a:t>6	</a:t>
            </a:r>
            <a:r>
              <a:rPr lang="en-US" b="1" i="1" dirty="0" smtClean="0">
                <a:solidFill>
                  <a:srgbClr val="0000CC"/>
                </a:solidFill>
              </a:rPr>
              <a:t>In the reign of </a:t>
            </a:r>
            <a:r>
              <a:rPr lang="en-US" b="1" i="1" dirty="0" err="1" smtClean="0">
                <a:solidFill>
                  <a:srgbClr val="0000CC"/>
                </a:solidFill>
              </a:rPr>
              <a:t>Ahasuerus</a:t>
            </a:r>
            <a:r>
              <a:rPr lang="en-US" dirty="0" smtClean="0"/>
              <a:t>, in the beginning of his reign, they wrote an accusation against the inhabitants of Judah and Jerusalem.</a:t>
            </a:r>
          </a:p>
          <a:p>
            <a:pPr>
              <a:buNone/>
            </a:pPr>
            <a:r>
              <a:rPr lang="en-US" dirty="0" smtClean="0"/>
              <a:t>7	</a:t>
            </a:r>
            <a:r>
              <a:rPr lang="en-US" b="1" i="1" dirty="0" smtClean="0">
                <a:solidFill>
                  <a:srgbClr val="0000CC"/>
                </a:solidFill>
              </a:rPr>
              <a:t>In the days of Artaxerxes</a:t>
            </a:r>
            <a:r>
              <a:rPr lang="en-US" dirty="0" smtClean="0"/>
              <a:t> also, </a:t>
            </a:r>
            <a:r>
              <a:rPr lang="en-US" dirty="0" err="1" smtClean="0"/>
              <a:t>Bishlam</a:t>
            </a:r>
            <a:r>
              <a:rPr lang="en-US" dirty="0" smtClean="0"/>
              <a:t>, </a:t>
            </a:r>
            <a:r>
              <a:rPr lang="en-US" dirty="0" err="1" smtClean="0"/>
              <a:t>Mithredath</a:t>
            </a:r>
            <a:r>
              <a:rPr lang="en-US" dirty="0" smtClean="0"/>
              <a:t>, </a:t>
            </a:r>
            <a:r>
              <a:rPr lang="en-US" dirty="0" err="1" smtClean="0"/>
              <a:t>Tabel</a:t>
            </a:r>
            <a:r>
              <a:rPr lang="en-US" dirty="0" smtClean="0"/>
              <a:t>, and the rest of their companions wrote to Artaxerxes king of Persia; and the letter was written in Aramaic script, and translated into the Aramaic language.</a:t>
            </a:r>
          </a:p>
        </p:txBody>
      </p:sp>
      <p:sp>
        <p:nvSpPr>
          <p:cNvPr id="6" name="Text Box 5"/>
          <p:cNvSpPr txBox="1">
            <a:spLocks noChangeArrowheads="1"/>
          </p:cNvSpPr>
          <p:nvPr/>
        </p:nvSpPr>
        <p:spPr bwMode="auto">
          <a:xfrm>
            <a:off x="533400" y="5181600"/>
            <a:ext cx="8229600" cy="646331"/>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7030A0"/>
                </a:solidFill>
                <a:latin typeface="Comic Sans MS" pitchFamily="66" charset="0"/>
              </a:rPr>
              <a:t>Who are these Kings?</a:t>
            </a:r>
            <a:endParaRPr lang="en-US" sz="3600" b="1" dirty="0">
              <a:solidFill>
                <a:srgbClr val="7030A0"/>
              </a:solidFill>
              <a:latin typeface="Comic Sans MS"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304800" y="457200"/>
            <a:ext cx="9628534" cy="2362200"/>
          </a:xfrm>
          <a:prstGeom prst="rect">
            <a:avLst/>
          </a:prstGeom>
          <a:noFill/>
        </p:spPr>
      </p:pic>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Persian Kings:  Cyrus to </a:t>
            </a:r>
            <a:r>
              <a:rPr lang="en-US" sz="4000" b="1" dirty="0" err="1" smtClean="0">
                <a:solidFill>
                  <a:srgbClr val="FF0000"/>
                </a:solidFill>
              </a:rPr>
              <a:t>Longimanus</a:t>
            </a:r>
            <a:endParaRPr lang="en-US" sz="4000" b="1" dirty="0" smtClean="0">
              <a:solidFill>
                <a:srgbClr val="FF0000"/>
              </a:solidFill>
            </a:endParaRPr>
          </a:p>
        </p:txBody>
      </p:sp>
      <p:sp>
        <p:nvSpPr>
          <p:cNvPr id="4099" name="Rectangle 3"/>
          <p:cNvSpPr>
            <a:spLocks noGrp="1" noChangeArrowheads="1"/>
          </p:cNvSpPr>
          <p:nvPr>
            <p:ph type="body" idx="1"/>
          </p:nvPr>
        </p:nvSpPr>
        <p:spPr>
          <a:xfrm>
            <a:off x="457200" y="2819400"/>
            <a:ext cx="8153400" cy="2667000"/>
          </a:xfrm>
        </p:spPr>
        <p:txBody>
          <a:bodyPr>
            <a:normAutofit fontScale="85000" lnSpcReduction="10000"/>
          </a:bodyPr>
          <a:lstStyle/>
          <a:p>
            <a:pPr>
              <a:lnSpc>
                <a:spcPct val="90000"/>
              </a:lnSpc>
            </a:pPr>
            <a:r>
              <a:rPr lang="en-US" dirty="0" smtClean="0"/>
              <a:t>Some take </a:t>
            </a:r>
            <a:r>
              <a:rPr lang="en-US" dirty="0" err="1" smtClean="0"/>
              <a:t>Ahasuerus</a:t>
            </a:r>
            <a:r>
              <a:rPr lang="en-US" dirty="0" smtClean="0"/>
              <a:t> (v.6) to be Xerxes &amp; Artaxerxes to be Longimanus (58 years after Darius Hystaspes) and apply it to the building of the walls in Nehemiah’s time</a:t>
            </a:r>
          </a:p>
          <a:p>
            <a:pPr eaLnBrk="1" hangingPunct="1">
              <a:lnSpc>
                <a:spcPct val="90000"/>
              </a:lnSpc>
            </a:pPr>
            <a:r>
              <a:rPr lang="en-US" dirty="0" smtClean="0"/>
              <a:t>but v.24 shows this is about the temple, not walls.</a:t>
            </a:r>
          </a:p>
          <a:p>
            <a:pPr eaLnBrk="1" hangingPunct="1">
              <a:lnSpc>
                <a:spcPct val="90000"/>
              </a:lnSpc>
            </a:pPr>
            <a:r>
              <a:rPr lang="en-US" dirty="0" smtClean="0"/>
              <a:t>If Ezra returned in the days of Longimanus, he would be ancient! (over 130 years old) </a:t>
            </a:r>
          </a:p>
        </p:txBody>
      </p:sp>
      <p:sp>
        <p:nvSpPr>
          <p:cNvPr id="4100" name="Text Box 5"/>
          <p:cNvSpPr txBox="1">
            <a:spLocks noChangeArrowheads="1"/>
          </p:cNvSpPr>
          <p:nvPr/>
        </p:nvSpPr>
        <p:spPr bwMode="auto">
          <a:xfrm>
            <a:off x="457200" y="5534561"/>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So </a:t>
            </a:r>
            <a:r>
              <a:rPr lang="en-US" sz="4000" b="1" dirty="0" err="1" smtClean="0">
                <a:solidFill>
                  <a:srgbClr val="00B050"/>
                </a:solidFill>
                <a:latin typeface="Comic Sans MS" pitchFamily="66" charset="0"/>
              </a:rPr>
              <a:t>Ahasuerus</a:t>
            </a:r>
            <a:r>
              <a:rPr lang="en-US" sz="4000" b="1" dirty="0" smtClean="0">
                <a:solidFill>
                  <a:srgbClr val="00B050"/>
                </a:solidFill>
                <a:latin typeface="Comic Sans MS" pitchFamily="66" charset="0"/>
              </a:rPr>
              <a:t> is Cambyses      &amp; Artaxerxes is Gomates</a:t>
            </a:r>
            <a:endParaRPr lang="en-US" sz="4000" b="1" dirty="0">
              <a:solidFill>
                <a:srgbClr val="00B050"/>
              </a:solidFill>
              <a:latin typeface="Comic Sans MS"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162800" cy="1143000"/>
          </a:xfrm>
        </p:spPr>
        <p:txBody>
          <a:bodyPr>
            <a:normAutofit fontScale="90000"/>
          </a:bodyPr>
          <a:lstStyle/>
          <a:p>
            <a:r>
              <a:rPr lang="en-US" sz="4000" b="1" dirty="0" smtClean="0">
                <a:solidFill>
                  <a:srgbClr val="663300"/>
                </a:solidFill>
              </a:rPr>
              <a:t>Ezra 4:23-24  Shows that entire chapter is about the Temple</a:t>
            </a:r>
          </a:p>
        </p:txBody>
      </p:sp>
      <p:sp>
        <p:nvSpPr>
          <p:cNvPr id="4099" name="Rectangle 3"/>
          <p:cNvSpPr>
            <a:spLocks noGrp="1" noChangeArrowheads="1"/>
          </p:cNvSpPr>
          <p:nvPr>
            <p:ph type="body" idx="1"/>
          </p:nvPr>
        </p:nvSpPr>
        <p:spPr>
          <a:xfrm>
            <a:off x="990600" y="1905000"/>
            <a:ext cx="7162800" cy="3581400"/>
          </a:xfrm>
        </p:spPr>
        <p:txBody>
          <a:bodyPr>
            <a:normAutofit fontScale="92500" lnSpcReduction="20000"/>
          </a:bodyPr>
          <a:lstStyle/>
          <a:p>
            <a:pPr marL="0" indent="228600">
              <a:buNone/>
            </a:pPr>
            <a:r>
              <a:rPr lang="en-US" dirty="0" smtClean="0"/>
              <a:t>23  Now when the copy of </a:t>
            </a:r>
            <a:r>
              <a:rPr lang="en-US" b="1" i="1" dirty="0" smtClean="0"/>
              <a:t>King </a:t>
            </a:r>
            <a:r>
              <a:rPr lang="en-US" b="1" i="1" dirty="0" err="1" smtClean="0"/>
              <a:t>Artaxerxes</a:t>
            </a:r>
            <a:r>
              <a:rPr lang="en-US" b="1" i="1" dirty="0" smtClean="0"/>
              <a:t>' letter</a:t>
            </a:r>
            <a:r>
              <a:rPr lang="en-US" dirty="0" smtClean="0"/>
              <a:t> was read before </a:t>
            </a:r>
            <a:r>
              <a:rPr lang="en-US" dirty="0" err="1" smtClean="0"/>
              <a:t>Rehum</a:t>
            </a:r>
            <a:r>
              <a:rPr lang="en-US" dirty="0" smtClean="0"/>
              <a:t>, </a:t>
            </a:r>
            <a:r>
              <a:rPr lang="en-US" dirty="0" err="1" smtClean="0"/>
              <a:t>Shimshai</a:t>
            </a:r>
            <a:r>
              <a:rPr lang="en-US" dirty="0" smtClean="0"/>
              <a:t> the scribe, and their companions, they went up in haste to Jerusalem against the Jews, and </a:t>
            </a:r>
            <a:r>
              <a:rPr lang="en-US" b="1" i="1" dirty="0" smtClean="0"/>
              <a:t>by force of arms made them cease.</a:t>
            </a:r>
            <a:endParaRPr lang="en-US" dirty="0" smtClean="0"/>
          </a:p>
          <a:p>
            <a:pPr marL="0" indent="228600">
              <a:buNone/>
            </a:pPr>
            <a:r>
              <a:rPr lang="en-US" dirty="0" smtClean="0"/>
              <a:t>24  Thus </a:t>
            </a:r>
            <a:r>
              <a:rPr lang="en-US" b="1" i="1" dirty="0" smtClean="0">
                <a:solidFill>
                  <a:srgbClr val="0000CC"/>
                </a:solidFill>
              </a:rPr>
              <a:t>the work of the house of God which is at Jerusalem ceased</a:t>
            </a:r>
            <a:r>
              <a:rPr lang="en-US" b="1" i="1" dirty="0" smtClean="0"/>
              <a:t>,</a:t>
            </a:r>
            <a:r>
              <a:rPr lang="en-US" dirty="0" smtClean="0"/>
              <a:t> and </a:t>
            </a:r>
            <a:r>
              <a:rPr lang="en-US" b="1" i="1" dirty="0" smtClean="0"/>
              <a:t>it was discontinued until the second year of the reign of Darius</a:t>
            </a:r>
            <a:r>
              <a:rPr lang="en-US" dirty="0" smtClean="0"/>
              <a:t> king of Persia.</a:t>
            </a:r>
          </a:p>
          <a:p>
            <a:pPr eaLnBrk="1" hangingPunct="1">
              <a:lnSpc>
                <a:spcPct val="90000"/>
              </a:lnSpc>
              <a:buNone/>
            </a:pPr>
            <a:endParaRPr lang="en-US" dirty="0" smtClean="0"/>
          </a:p>
        </p:txBody>
      </p:sp>
      <p:sp>
        <p:nvSpPr>
          <p:cNvPr id="4100" name="Text Box 5"/>
          <p:cNvSpPr txBox="1">
            <a:spLocks noChangeArrowheads="1"/>
          </p:cNvSpPr>
          <p:nvPr/>
        </p:nvSpPr>
        <p:spPr bwMode="auto">
          <a:xfrm>
            <a:off x="533400" y="5486400"/>
            <a:ext cx="8229600" cy="461665"/>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7030A0"/>
                </a:solidFill>
                <a:latin typeface="Comic Sans MS" pitchFamily="66" charset="0"/>
              </a:rPr>
              <a:t>Nothing in Ezra 4 is about Nehemiah’s walls</a:t>
            </a:r>
            <a:endParaRPr lang="en-US" sz="2400" b="1" dirty="0">
              <a:solidFill>
                <a:srgbClr val="7030A0"/>
              </a:solidFill>
              <a:latin typeface="Comic Sans MS"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381000" y="533400"/>
            <a:ext cx="8229600" cy="1143000"/>
          </a:xfrm>
        </p:spPr>
        <p:txBody>
          <a:bodyPr/>
          <a:lstStyle/>
          <a:p>
            <a:pPr eaLnBrk="1" hangingPunct="1"/>
            <a:r>
              <a:rPr lang="en-US" sz="4000" b="1" dirty="0" smtClean="0">
                <a:solidFill>
                  <a:srgbClr val="663300"/>
                </a:solidFill>
              </a:rPr>
              <a:t>Ezra 4:4-7, 23-24</a:t>
            </a:r>
          </a:p>
        </p:txBody>
      </p:sp>
      <p:sp>
        <p:nvSpPr>
          <p:cNvPr id="4099" name="Rectangle 3"/>
          <p:cNvSpPr>
            <a:spLocks noGrp="1" noChangeArrowheads="1"/>
          </p:cNvSpPr>
          <p:nvPr>
            <p:ph type="body" idx="1"/>
          </p:nvPr>
        </p:nvSpPr>
        <p:spPr>
          <a:xfrm>
            <a:off x="838200" y="1447800"/>
            <a:ext cx="7239000" cy="4648200"/>
          </a:xfrm>
        </p:spPr>
        <p:txBody>
          <a:bodyPr>
            <a:noAutofit/>
          </a:bodyPr>
          <a:lstStyle/>
          <a:p>
            <a:pPr>
              <a:buNone/>
            </a:pPr>
            <a:r>
              <a:rPr lang="en-US" sz="1800" dirty="0" smtClean="0"/>
              <a:t>5	and hired counselors against them to frustrate their purpose </a:t>
            </a:r>
            <a:r>
              <a:rPr lang="en-US" sz="1800" b="1" i="1" dirty="0" smtClean="0"/>
              <a:t>all the days of Cyrus</a:t>
            </a:r>
            <a:r>
              <a:rPr lang="en-US" sz="1800" dirty="0" smtClean="0"/>
              <a:t> king of Persia, even </a:t>
            </a:r>
            <a:r>
              <a:rPr lang="en-US" sz="1800" b="1" i="1" dirty="0" smtClean="0"/>
              <a:t>until the reign of Darius</a:t>
            </a:r>
            <a:r>
              <a:rPr lang="en-US" sz="1800" dirty="0" smtClean="0"/>
              <a:t> king of Persia.</a:t>
            </a:r>
          </a:p>
          <a:p>
            <a:pPr>
              <a:buNone/>
            </a:pPr>
            <a:r>
              <a:rPr lang="en-US" sz="1800" dirty="0" smtClean="0"/>
              <a:t>6	</a:t>
            </a:r>
            <a:r>
              <a:rPr lang="en-US" sz="1800" b="1" i="1" dirty="0" smtClean="0"/>
              <a:t>In the reign of </a:t>
            </a:r>
            <a:r>
              <a:rPr lang="en-US" sz="1800" b="1" i="1" dirty="0" err="1" smtClean="0"/>
              <a:t>Ahasuerus</a:t>
            </a:r>
            <a:r>
              <a:rPr lang="en-US" sz="1800" dirty="0" smtClean="0"/>
              <a:t>, in the beginning of his reign, they wrote an accusation against the inhabitants of Judah and Jerusalem.</a:t>
            </a:r>
          </a:p>
          <a:p>
            <a:pPr>
              <a:buNone/>
            </a:pPr>
            <a:r>
              <a:rPr lang="en-US" sz="1800" dirty="0" smtClean="0"/>
              <a:t>7	</a:t>
            </a:r>
            <a:r>
              <a:rPr lang="en-US" sz="1800" b="1" i="1" dirty="0" smtClean="0"/>
              <a:t>In the days of </a:t>
            </a:r>
            <a:r>
              <a:rPr lang="en-US" sz="1800" b="1" i="1" dirty="0" err="1" smtClean="0"/>
              <a:t>Artaxerxes</a:t>
            </a:r>
            <a:r>
              <a:rPr lang="en-US" sz="1800" dirty="0" smtClean="0"/>
              <a:t> also, </a:t>
            </a:r>
            <a:r>
              <a:rPr lang="en-US" sz="1800" dirty="0" err="1" smtClean="0"/>
              <a:t>Bishlam</a:t>
            </a:r>
            <a:r>
              <a:rPr lang="en-US" sz="1800" dirty="0" smtClean="0"/>
              <a:t>, </a:t>
            </a:r>
            <a:r>
              <a:rPr lang="en-US" sz="1800" dirty="0" err="1" smtClean="0"/>
              <a:t>Mithredath</a:t>
            </a:r>
            <a:r>
              <a:rPr lang="en-US" sz="1800" dirty="0" smtClean="0"/>
              <a:t>, </a:t>
            </a:r>
            <a:r>
              <a:rPr lang="en-US" sz="1800" dirty="0" err="1" smtClean="0"/>
              <a:t>Tabel</a:t>
            </a:r>
            <a:r>
              <a:rPr lang="en-US" sz="1800" dirty="0" smtClean="0"/>
              <a:t>, and the rest of their companions wrote to </a:t>
            </a:r>
            <a:r>
              <a:rPr lang="en-US" sz="1800" dirty="0" err="1" smtClean="0"/>
              <a:t>Artaxerxes</a:t>
            </a:r>
            <a:r>
              <a:rPr lang="en-US" sz="1800" dirty="0" smtClean="0"/>
              <a:t> king of Persia; and the letter was written in Aramaic script, and translated into the Aramaic language.</a:t>
            </a:r>
          </a:p>
          <a:p>
            <a:pPr>
              <a:buNone/>
            </a:pPr>
            <a:r>
              <a:rPr lang="en-US" sz="600" dirty="0" smtClean="0"/>
              <a:t> </a:t>
            </a:r>
            <a:endParaRPr lang="en-US" sz="100" dirty="0" smtClean="0"/>
          </a:p>
          <a:p>
            <a:pPr>
              <a:buNone/>
            </a:pPr>
            <a:r>
              <a:rPr lang="en-US" sz="1800" dirty="0" smtClean="0"/>
              <a:t>23	Now when the copy of King </a:t>
            </a:r>
            <a:r>
              <a:rPr lang="en-US" sz="1800" b="1" dirty="0" err="1" smtClean="0"/>
              <a:t>Artaxerxes</a:t>
            </a:r>
            <a:r>
              <a:rPr lang="en-US" sz="1800" dirty="0" smtClean="0"/>
              <a:t>' letter was read before </a:t>
            </a:r>
            <a:r>
              <a:rPr lang="en-US" sz="1800" dirty="0" err="1" smtClean="0"/>
              <a:t>Rehum</a:t>
            </a:r>
            <a:r>
              <a:rPr lang="en-US" sz="1800" dirty="0" smtClean="0"/>
              <a:t>, </a:t>
            </a:r>
            <a:r>
              <a:rPr lang="en-US" sz="1800" dirty="0" err="1" smtClean="0"/>
              <a:t>Shimshai</a:t>
            </a:r>
            <a:r>
              <a:rPr lang="en-US" sz="1800" dirty="0" smtClean="0"/>
              <a:t> the scribe, and their companions, they went up in haste to Jerusalem against the Jews, and by force of arms made them cease.</a:t>
            </a:r>
          </a:p>
          <a:p>
            <a:pPr>
              <a:buNone/>
            </a:pPr>
            <a:r>
              <a:rPr lang="en-US" sz="1800" dirty="0" smtClean="0"/>
              <a:t>24	</a:t>
            </a:r>
            <a:r>
              <a:rPr lang="en-US" sz="1800" b="1" i="1" dirty="0" smtClean="0"/>
              <a:t>Thus the work of the </a:t>
            </a:r>
            <a:r>
              <a:rPr lang="en-US" sz="2000" b="1" i="1" dirty="0" smtClean="0">
                <a:solidFill>
                  <a:srgbClr val="0000CC"/>
                </a:solidFill>
              </a:rPr>
              <a:t>house of God </a:t>
            </a:r>
            <a:r>
              <a:rPr lang="en-US" sz="1800" b="1" i="1" dirty="0" smtClean="0"/>
              <a:t>which is at Jerusalem ceased,</a:t>
            </a:r>
            <a:r>
              <a:rPr lang="en-US" sz="1800" dirty="0" smtClean="0"/>
              <a:t> and </a:t>
            </a:r>
            <a:r>
              <a:rPr lang="en-US" sz="1800" b="1" i="1" dirty="0" smtClean="0"/>
              <a:t>it was discontinued until the second year of the reign of Darius king of Persia</a:t>
            </a:r>
            <a:r>
              <a:rPr lang="en-US" sz="1800" dirty="0" smtClean="0"/>
              <a:t>.</a:t>
            </a:r>
            <a:endParaRPr lang="en-US" sz="1800" dirty="0"/>
          </a:p>
        </p:txBody>
      </p:sp>
      <p:sp>
        <p:nvSpPr>
          <p:cNvPr id="4100" name="Text Box 5"/>
          <p:cNvSpPr txBox="1">
            <a:spLocks noChangeArrowheads="1"/>
          </p:cNvSpPr>
          <p:nvPr/>
        </p:nvSpPr>
        <p:spPr bwMode="auto">
          <a:xfrm>
            <a:off x="457200" y="5638800"/>
            <a:ext cx="8229600" cy="584775"/>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00CC"/>
                </a:solidFill>
                <a:latin typeface="Comic Sans MS" pitchFamily="66" charset="0"/>
              </a:rPr>
              <a:t>God gave them what many wanted</a:t>
            </a:r>
            <a:endParaRPr lang="en-US" sz="3200" b="1" dirty="0">
              <a:solidFill>
                <a:srgbClr val="0000CC"/>
              </a:solidFill>
              <a:latin typeface="Comic Sans MS" pitchFamily="66" charset="0"/>
            </a:endParaRPr>
          </a:p>
        </p:txBody>
      </p:sp>
      <p:sp>
        <p:nvSpPr>
          <p:cNvPr id="6" name="Rounded Rectangle 5"/>
          <p:cNvSpPr/>
          <p:nvPr/>
        </p:nvSpPr>
        <p:spPr>
          <a:xfrm>
            <a:off x="2362200" y="2895600"/>
            <a:ext cx="1524000" cy="457200"/>
          </a:xfrm>
          <a:prstGeom prst="round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CC"/>
              </a:solidFill>
            </a:endParaRPr>
          </a:p>
        </p:txBody>
      </p:sp>
      <p:sp>
        <p:nvSpPr>
          <p:cNvPr id="7" name="Rounded Rectangle 6"/>
          <p:cNvSpPr/>
          <p:nvPr/>
        </p:nvSpPr>
        <p:spPr>
          <a:xfrm>
            <a:off x="3581400" y="3886200"/>
            <a:ext cx="1524000" cy="457200"/>
          </a:xfrm>
          <a:prstGeom prst="round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CC"/>
              </a:solidFill>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a:xfrm>
            <a:off x="301625" y="228600"/>
            <a:ext cx="5946775" cy="1143000"/>
          </a:xfrm>
        </p:spPr>
        <p:txBody>
          <a:bodyPr/>
          <a:lstStyle/>
          <a:p>
            <a:pPr eaLnBrk="1" hangingPunct="1"/>
            <a:r>
              <a:rPr lang="en-US" b="1" dirty="0" smtClean="0">
                <a:solidFill>
                  <a:srgbClr val="FF0000"/>
                </a:solidFill>
                <a:effectLst/>
                <a:latin typeface="Comic Sans MS" pitchFamily="66" charset="0"/>
              </a:rPr>
              <a:t>The Key!</a:t>
            </a:r>
          </a:p>
        </p:txBody>
      </p:sp>
      <p:sp>
        <p:nvSpPr>
          <p:cNvPr id="102403" name="Rectangle 3"/>
          <p:cNvSpPr>
            <a:spLocks noGrp="1" noRot="1" noChangeArrowheads="1"/>
          </p:cNvSpPr>
          <p:nvPr>
            <p:ph type="body" sz="half" idx="1"/>
          </p:nvPr>
        </p:nvSpPr>
        <p:spPr>
          <a:xfrm>
            <a:off x="304800" y="1295400"/>
            <a:ext cx="8537575" cy="2514600"/>
          </a:xfrm>
        </p:spPr>
        <p:txBody>
          <a:bodyPr/>
          <a:lstStyle/>
          <a:p>
            <a:pPr eaLnBrk="1" hangingPunct="1">
              <a:spcBef>
                <a:spcPct val="0"/>
              </a:spcBef>
              <a:spcAft>
                <a:spcPct val="50000"/>
              </a:spcAft>
            </a:pPr>
            <a:r>
              <a:rPr lang="en-US" sz="2800" dirty="0" smtClean="0">
                <a:effectLst/>
              </a:rPr>
              <a:t>The temple work is stopped in the reign                             of Artaxerxes of verse 7 (see v.23-23)</a:t>
            </a:r>
          </a:p>
          <a:p>
            <a:pPr eaLnBrk="1" hangingPunct="1">
              <a:spcBef>
                <a:spcPct val="0"/>
              </a:spcBef>
              <a:spcAft>
                <a:spcPct val="50000"/>
              </a:spcAft>
            </a:pPr>
            <a:r>
              <a:rPr lang="en-US" sz="2800" dirty="0" smtClean="0">
                <a:effectLst/>
              </a:rPr>
              <a:t>The temple is finished in the 6</a:t>
            </a:r>
            <a:r>
              <a:rPr lang="en-US" sz="2800" baseline="30000" dirty="0" smtClean="0">
                <a:effectLst/>
              </a:rPr>
              <a:t>th</a:t>
            </a:r>
            <a:r>
              <a:rPr lang="en-US" sz="2800" dirty="0" smtClean="0">
                <a:effectLst/>
              </a:rPr>
              <a:t> year of                         the reign of Darius (6:15) </a:t>
            </a:r>
          </a:p>
        </p:txBody>
      </p:sp>
      <p:graphicFrame>
        <p:nvGraphicFramePr>
          <p:cNvPr id="102409" name="Object 9"/>
          <p:cNvGraphicFramePr>
            <a:graphicFrameLocks noGrp="1" noChangeAspect="1"/>
          </p:cNvGraphicFramePr>
          <p:nvPr>
            <p:ph sz="half" idx="2"/>
          </p:nvPr>
        </p:nvGraphicFramePr>
        <p:xfrm>
          <a:off x="-228600" y="3352800"/>
          <a:ext cx="9525000" cy="2343150"/>
        </p:xfrm>
        <a:graphic>
          <a:graphicData uri="http://schemas.openxmlformats.org/presentationml/2006/ole">
            <mc:AlternateContent xmlns:mc="http://schemas.openxmlformats.org/markup-compatibility/2006">
              <mc:Choice xmlns:v="urn:schemas-microsoft-com:vml" Requires="v">
                <p:oleObj spid="_x0000_s2051" name="Photo Editor Photo" r:id="rId3" imgW="10507542" imgH="2647619" progId="MSPhotoEd.3">
                  <p:embed/>
                </p:oleObj>
              </mc:Choice>
              <mc:Fallback>
                <p:oleObj name="Photo Editor Photo" r:id="rId3" imgW="10507542" imgH="2647619" progId="MSPhotoEd.3">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352800"/>
                        <a:ext cx="95250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2667000" y="3886200"/>
            <a:ext cx="1828800" cy="307777"/>
          </a:xfrm>
          <a:prstGeom prst="rect">
            <a:avLst/>
          </a:prstGeom>
          <a:noFill/>
        </p:spPr>
        <p:txBody>
          <a:bodyPr wrap="square" rtlCol="0">
            <a:spAutoFit/>
          </a:bodyPr>
          <a:lstStyle/>
          <a:p>
            <a:r>
              <a:rPr lang="en-US" sz="1400" b="1" dirty="0" smtClean="0">
                <a:solidFill>
                  <a:srgbClr val="FF0000"/>
                </a:solidFill>
              </a:rPr>
              <a:t>Temple finished</a:t>
            </a:r>
            <a:endParaRPr lang="en-US" sz="1400" b="1" dirty="0">
              <a:solidFill>
                <a:srgbClr val="FF0000"/>
              </a:solidFill>
            </a:endParaRPr>
          </a:p>
        </p:txBody>
      </p:sp>
      <p:sp>
        <p:nvSpPr>
          <p:cNvPr id="6" name="Bent Arrow 5"/>
          <p:cNvSpPr/>
          <p:nvPr/>
        </p:nvSpPr>
        <p:spPr>
          <a:xfrm rot="16200000" flipH="1">
            <a:off x="2324100" y="4000500"/>
            <a:ext cx="304800" cy="381000"/>
          </a:xfrm>
          <a:prstGeom prst="bentArrow">
            <a:avLst>
              <a:gd name="adj1" fmla="val 25000"/>
              <a:gd name="adj2" fmla="val 16525"/>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209800" y="4343400"/>
            <a:ext cx="228600" cy="261610"/>
          </a:xfrm>
          <a:prstGeom prst="rect">
            <a:avLst/>
          </a:prstGeom>
          <a:noFill/>
        </p:spPr>
        <p:txBody>
          <a:bodyPr wrap="square" rtlCol="0">
            <a:spAutoFit/>
          </a:bodyPr>
          <a:lstStyle/>
          <a:p>
            <a:r>
              <a:rPr lang="en-US" sz="1100" dirty="0" smtClean="0">
                <a:solidFill>
                  <a:srgbClr val="FF0000"/>
                </a:solidFill>
              </a:rPr>
              <a:t>6</a:t>
            </a:r>
            <a:endParaRPr lang="en-US" sz="1100" dirty="0">
              <a:solidFill>
                <a:srgbClr val="FF0000"/>
              </a:solidFill>
            </a:endParaRPr>
          </a:p>
        </p:txBody>
      </p:sp>
      <p:sp>
        <p:nvSpPr>
          <p:cNvPr id="8" name="Text Box 5"/>
          <p:cNvSpPr txBox="1">
            <a:spLocks noChangeArrowheads="1"/>
          </p:cNvSpPr>
          <p:nvPr/>
        </p:nvSpPr>
        <p:spPr bwMode="auto">
          <a:xfrm>
            <a:off x="457200" y="5562600"/>
            <a:ext cx="8229600" cy="1077218"/>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So all the kings in Ezra 4 influenced the building of the temple</a:t>
            </a:r>
            <a:endParaRPr lang="en-US" sz="3200" b="1" dirty="0">
              <a:solidFill>
                <a:srgbClr val="00B050"/>
              </a:solidFill>
              <a:latin typeface="Comic Sans MS" pitchFamily="66" charset="0"/>
            </a:endParaRPr>
          </a:p>
        </p:txBody>
      </p:sp>
      <p:pic>
        <p:nvPicPr>
          <p:cNvPr id="2054" name="Picture 6" descr="https://encrypted-tbn0.google.com/images?q=tbn:ANd9GcTDVpNT7UQ9ogodk4nr9W0fthoQvDKtjxW1XEcVRao11UyYQVju"/>
          <p:cNvPicPr>
            <a:picLocks noChangeAspect="1" noChangeArrowheads="1"/>
          </p:cNvPicPr>
          <p:nvPr/>
        </p:nvPicPr>
        <p:blipFill>
          <a:blip r:embed="rId5" cstate="print"/>
          <a:srcRect/>
          <a:stretch>
            <a:fillRect/>
          </a:stretch>
        </p:blipFill>
        <p:spPr bwMode="auto">
          <a:xfrm>
            <a:off x="6629400" y="215731"/>
            <a:ext cx="2362200" cy="2603669"/>
          </a:xfrm>
          <a:prstGeom prst="rect">
            <a:avLst/>
          </a:prstGeom>
          <a:noFill/>
        </p:spPr>
      </p:pic>
      <p:sp>
        <p:nvSpPr>
          <p:cNvPr id="10" name="TextBox 9"/>
          <p:cNvSpPr txBox="1"/>
          <p:nvPr/>
        </p:nvSpPr>
        <p:spPr>
          <a:xfrm>
            <a:off x="2209800" y="3505200"/>
            <a:ext cx="1828800" cy="307777"/>
          </a:xfrm>
          <a:prstGeom prst="rect">
            <a:avLst/>
          </a:prstGeom>
          <a:noFill/>
        </p:spPr>
        <p:txBody>
          <a:bodyPr wrap="square" rtlCol="0">
            <a:spAutoFit/>
          </a:bodyPr>
          <a:lstStyle/>
          <a:p>
            <a:r>
              <a:rPr lang="en-US" sz="1400" b="1" dirty="0" smtClean="0">
                <a:solidFill>
                  <a:srgbClr val="FF0000"/>
                </a:solidFill>
              </a:rPr>
              <a:t>Temple  work stopped </a:t>
            </a:r>
            <a:endParaRPr lang="en-US" sz="1400" b="1" dirty="0">
              <a:solidFill>
                <a:srgbClr val="FF0000"/>
              </a:solidFill>
            </a:endParaRPr>
          </a:p>
        </p:txBody>
      </p:sp>
      <p:sp>
        <p:nvSpPr>
          <p:cNvPr id="11" name="Bent Arrow 10"/>
          <p:cNvSpPr/>
          <p:nvPr/>
        </p:nvSpPr>
        <p:spPr>
          <a:xfrm rot="16200000" flipH="1">
            <a:off x="1866900" y="3619500"/>
            <a:ext cx="304800" cy="381000"/>
          </a:xfrm>
          <a:prstGeom prst="bentArrow">
            <a:avLst>
              <a:gd name="adj1" fmla="val 25000"/>
              <a:gd name="adj2" fmla="val 16525"/>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240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2403">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0240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02409"/>
                                        </p:tgtEl>
                                        <p:attrNameLst>
                                          <p:attrName>style.visibility</p:attrName>
                                        </p:attrNameLst>
                                      </p:cBhvr>
                                      <p:to>
                                        <p:strVal val="visible"/>
                                      </p:to>
                                    </p:se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par>
                          <p:cTn id="25" fill="hold">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par>
                          <p:cTn id="33" fill="hold">
                            <p:stCondLst>
                              <p:cond delay="2500"/>
                            </p:stCondLst>
                            <p:childTnLst>
                              <p:par>
                                <p:cTn id="34" presetID="9"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P spid="102403" grpId="0" build="p" autoUpdateAnimBg="0" advAuto="0"/>
      <p:bldP spid="5" grpId="0" autoUpdateAnimBg="0"/>
      <p:bldP spid="6" grpId="0" animBg="1" autoUpdateAnimBg="0"/>
      <p:bldP spid="7" grpId="0" autoUpdateAnimBg="0"/>
      <p:bldP spid="10" grpId="0" autoUpdateAnimBg="0"/>
      <p:bldP spid="1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7" name="Rectangle 5"/>
          <p:cNvSpPr>
            <a:spLocks noGrp="1" noChangeArrowheads="1"/>
          </p:cNvSpPr>
          <p:nvPr>
            <p:ph type="title"/>
          </p:nvPr>
        </p:nvSpPr>
        <p:spPr>
          <a:xfrm>
            <a:off x="301625" y="0"/>
            <a:ext cx="8540750" cy="838200"/>
          </a:xfrm>
        </p:spPr>
        <p:txBody>
          <a:bodyPr/>
          <a:lstStyle/>
          <a:p>
            <a:pPr eaLnBrk="1" hangingPunct="1"/>
            <a:r>
              <a:rPr lang="en-US" b="1" dirty="0" smtClean="0">
                <a:solidFill>
                  <a:srgbClr val="FF0000"/>
                </a:solidFill>
                <a:latin typeface="Comic Sans MS" pitchFamily="66" charset="0"/>
              </a:rPr>
              <a:t>Persian Kings</a:t>
            </a:r>
          </a:p>
        </p:txBody>
      </p:sp>
      <p:graphicFrame>
        <p:nvGraphicFramePr>
          <p:cNvPr id="110596" name="Object 4"/>
          <p:cNvGraphicFramePr>
            <a:graphicFrameLocks noGrp="1" noChangeAspect="1"/>
          </p:cNvGraphicFramePr>
          <p:nvPr>
            <p:ph idx="1"/>
          </p:nvPr>
        </p:nvGraphicFramePr>
        <p:xfrm>
          <a:off x="228600" y="914400"/>
          <a:ext cx="7772400" cy="5773738"/>
        </p:xfrm>
        <a:graphic>
          <a:graphicData uri="http://schemas.openxmlformats.org/presentationml/2006/ole">
            <mc:AlternateContent xmlns:mc="http://schemas.openxmlformats.org/markup-compatibility/2006">
              <mc:Choice xmlns:v="urn:schemas-microsoft-com:vml" Requires="v">
                <p:oleObj spid="_x0000_s3075" name="Bitmap Image" r:id="rId3" imgW="11631649" imgH="8640381" progId="PBrush">
                  <p:embed/>
                </p:oleObj>
              </mc:Choice>
              <mc:Fallback>
                <p:oleObj name="Bitmap Image" r:id="rId3" imgW="11631649" imgH="8640381" progId="PBrush">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4400"/>
                        <a:ext cx="7772400" cy="5773738"/>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600" name="Line 8"/>
          <p:cNvSpPr>
            <a:spLocks noChangeShapeType="1"/>
          </p:cNvSpPr>
          <p:nvPr/>
        </p:nvSpPr>
        <p:spPr bwMode="auto">
          <a:xfrm flipV="1">
            <a:off x="4800600" y="4191000"/>
            <a:ext cx="685800" cy="914400"/>
          </a:xfrm>
          <a:prstGeom prst="line">
            <a:avLst/>
          </a:prstGeom>
          <a:noFill/>
          <a:ln w="38100">
            <a:solidFill>
              <a:srgbClr val="FF3300"/>
            </a:solidFill>
            <a:round/>
            <a:headEnd/>
            <a:tailEnd/>
          </a:ln>
          <a:effectLst/>
        </p:spPr>
        <p:txBody>
          <a:bodyPr/>
          <a:lstStyle/>
          <a:p>
            <a:endParaRPr lang="en-US"/>
          </a:p>
        </p:txBody>
      </p:sp>
      <p:sp>
        <p:nvSpPr>
          <p:cNvPr id="110602" name="Line 10"/>
          <p:cNvSpPr>
            <a:spLocks noChangeShapeType="1"/>
          </p:cNvSpPr>
          <p:nvPr/>
        </p:nvSpPr>
        <p:spPr bwMode="auto">
          <a:xfrm>
            <a:off x="5486400" y="4191000"/>
            <a:ext cx="304800" cy="381000"/>
          </a:xfrm>
          <a:prstGeom prst="line">
            <a:avLst/>
          </a:prstGeom>
          <a:noFill/>
          <a:ln w="38100">
            <a:solidFill>
              <a:srgbClr val="FF3300"/>
            </a:solidFill>
            <a:round/>
            <a:headEnd/>
            <a:tailEnd type="triangle" w="med" len="med"/>
          </a:ln>
          <a:effectLst/>
        </p:spPr>
        <p:txBody>
          <a:bodyPr/>
          <a:lstStyle/>
          <a:p>
            <a:endParaRPr lang="en-US"/>
          </a:p>
        </p:txBody>
      </p:sp>
      <p:sp>
        <p:nvSpPr>
          <p:cNvPr id="110603" name="Line 11"/>
          <p:cNvSpPr>
            <a:spLocks noChangeShapeType="1"/>
          </p:cNvSpPr>
          <p:nvPr/>
        </p:nvSpPr>
        <p:spPr bwMode="auto">
          <a:xfrm>
            <a:off x="3124200" y="5105400"/>
            <a:ext cx="1676400" cy="0"/>
          </a:xfrm>
          <a:prstGeom prst="line">
            <a:avLst/>
          </a:prstGeom>
          <a:noFill/>
          <a:ln w="38100">
            <a:solidFill>
              <a:srgbClr val="FF3300"/>
            </a:solidFill>
            <a:round/>
            <a:headEnd/>
            <a:tailEnd/>
          </a:ln>
          <a:effectLst/>
        </p:spPr>
        <p:txBody>
          <a:bodyPr/>
          <a:lstStyle/>
          <a:p>
            <a:endParaRPr lang="en-US"/>
          </a:p>
        </p:txBody>
      </p:sp>
      <p:sp>
        <p:nvSpPr>
          <p:cNvPr id="110604" name="Line 12"/>
          <p:cNvSpPr>
            <a:spLocks noChangeShapeType="1"/>
          </p:cNvSpPr>
          <p:nvPr/>
        </p:nvSpPr>
        <p:spPr bwMode="auto">
          <a:xfrm>
            <a:off x="3124200" y="4953000"/>
            <a:ext cx="0" cy="152400"/>
          </a:xfrm>
          <a:prstGeom prst="line">
            <a:avLst/>
          </a:prstGeom>
          <a:noFill/>
          <a:ln w="38100">
            <a:solidFill>
              <a:srgbClr val="FF3300"/>
            </a:solidFill>
            <a:round/>
            <a:headEnd/>
            <a:tailEnd/>
          </a:ln>
          <a:effectLst/>
        </p:spPr>
        <p:txBody>
          <a:bodyPr/>
          <a:lstStyle/>
          <a:p>
            <a:endParaRPr lang="en-US"/>
          </a:p>
        </p:txBody>
      </p:sp>
      <p:sp>
        <p:nvSpPr>
          <p:cNvPr id="110605" name="Text Box 13"/>
          <p:cNvSpPr txBox="1">
            <a:spLocks noChangeArrowheads="1"/>
          </p:cNvSpPr>
          <p:nvPr/>
        </p:nvSpPr>
        <p:spPr bwMode="auto">
          <a:xfrm>
            <a:off x="3581400" y="5105400"/>
            <a:ext cx="1447800" cy="304800"/>
          </a:xfrm>
          <a:prstGeom prst="rect">
            <a:avLst/>
          </a:prstGeom>
          <a:noFill/>
          <a:ln w="9525">
            <a:noFill/>
            <a:miter lim="800000"/>
            <a:headEnd/>
            <a:tailEnd/>
          </a:ln>
          <a:effectLst/>
        </p:spPr>
        <p:txBody>
          <a:bodyPr>
            <a:spAutoFit/>
          </a:bodyPr>
          <a:lstStyle/>
          <a:p>
            <a:pPr>
              <a:spcBef>
                <a:spcPct val="50000"/>
              </a:spcBef>
            </a:pPr>
            <a:r>
              <a:rPr lang="en-US" sz="1400" b="1">
                <a:solidFill>
                  <a:srgbClr val="FF3300"/>
                </a:solidFill>
              </a:rPr>
              <a:t>Gomates</a:t>
            </a:r>
          </a:p>
        </p:txBody>
      </p:sp>
      <p:sp>
        <p:nvSpPr>
          <p:cNvPr id="9" name="Rectangle 5"/>
          <p:cNvSpPr txBox="1">
            <a:spLocks noChangeArrowheads="1"/>
          </p:cNvSpPr>
          <p:nvPr/>
        </p:nvSpPr>
        <p:spPr>
          <a:xfrm>
            <a:off x="-152400" y="990600"/>
            <a:ext cx="2898775" cy="2362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00CC"/>
                </a:solidFill>
                <a:effectLst/>
                <a:uLnTx/>
                <a:uFillTx/>
                <a:latin typeface="Comic Sans MS" pitchFamily="66" charset="0"/>
                <a:ea typeface="+mj-ea"/>
                <a:cs typeface="+mj-cs"/>
              </a:rPr>
              <a:t>The Angels ended</a:t>
            </a:r>
            <a:r>
              <a:rPr kumimoji="0" lang="en-US" sz="2800" b="1" i="0" u="none" strike="noStrike" kern="1200" cap="none" spc="0" normalizeH="0" noProof="0" dirty="0" smtClean="0">
                <a:ln>
                  <a:noFill/>
                </a:ln>
                <a:solidFill>
                  <a:srgbClr val="0000CC"/>
                </a:solidFill>
                <a:effectLst/>
                <a:uLnTx/>
                <a:uFillTx/>
                <a:latin typeface="Comic Sans MS" pitchFamily="66" charset="0"/>
                <a:ea typeface="+mj-ea"/>
                <a:cs typeface="+mj-cs"/>
              </a:rPr>
              <a:t> their work with the line of Cyrus</a:t>
            </a:r>
            <a:endParaRPr kumimoji="0" lang="en-US" sz="28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0" name="Rectangle 5"/>
          <p:cNvSpPr txBox="1">
            <a:spLocks noChangeArrowheads="1"/>
          </p:cNvSpPr>
          <p:nvPr/>
        </p:nvSpPr>
        <p:spPr>
          <a:xfrm>
            <a:off x="6477000" y="3200400"/>
            <a:ext cx="2898775" cy="2362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B050"/>
                </a:solidFill>
                <a:effectLst/>
                <a:uLnTx/>
                <a:uFillTx/>
                <a:latin typeface="Comic Sans MS" pitchFamily="66" charset="0"/>
                <a:ea typeface="+mj-ea"/>
                <a:cs typeface="+mj-cs"/>
              </a:rPr>
              <a:t>They began working</a:t>
            </a:r>
            <a:r>
              <a:rPr kumimoji="0" lang="en-US" sz="2800" b="1" i="0" u="none" strike="noStrike" kern="1200" cap="none" spc="0" normalizeH="0" noProof="0" dirty="0" smtClean="0">
                <a:ln>
                  <a:noFill/>
                </a:ln>
                <a:solidFill>
                  <a:srgbClr val="00B050"/>
                </a:solidFill>
                <a:effectLst/>
                <a:uLnTx/>
                <a:uFillTx/>
                <a:latin typeface="Comic Sans MS" pitchFamily="66" charset="0"/>
                <a:ea typeface="+mj-ea"/>
                <a:cs typeface="+mj-cs"/>
              </a:rPr>
              <a:t> with Darius Hystaspes</a:t>
            </a:r>
            <a:endParaRPr kumimoji="0" lang="en-US" sz="2800" b="1" i="0" u="none" strike="noStrike" kern="1200" cap="none" spc="0" normalizeH="0" baseline="0" noProof="0" dirty="0" smtClean="0">
              <a:ln>
                <a:noFill/>
              </a:ln>
              <a:solidFill>
                <a:srgbClr val="00B050"/>
              </a:solidFill>
              <a:effectLst/>
              <a:uLnTx/>
              <a:uFillTx/>
              <a:latin typeface="Comic Sans MS" pitchFamily="66" charset="0"/>
              <a:ea typeface="+mj-ea"/>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597"/>
                                        </p:tgtEl>
                                        <p:attrNameLst>
                                          <p:attrName>style.visibility</p:attrName>
                                        </p:attrNameLst>
                                      </p:cBhvr>
                                      <p:to>
                                        <p:strVal val="visible"/>
                                      </p:to>
                                    </p:set>
                                    <p:animEffect transition="in" filter="fade">
                                      <p:cBhvr>
                                        <p:cTn id="7" dur="2000"/>
                                        <p:tgtEl>
                                          <p:spTgt spid="1105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596">
                                            <p:bg/>
                                          </p:spTgt>
                                        </p:tgtEl>
                                        <p:attrNameLst>
                                          <p:attrName>style.visibility</p:attrName>
                                        </p:attrNameLst>
                                      </p:cBhvr>
                                      <p:to>
                                        <p:strVal val="visible"/>
                                      </p:to>
                                    </p:set>
                                    <p:animEffect transition="in" filter="fade">
                                      <p:cBhvr>
                                        <p:cTn id="10" dur="2000"/>
                                        <p:tgtEl>
                                          <p:spTgt spid="110596">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0604"/>
                                        </p:tgtEl>
                                        <p:attrNameLst>
                                          <p:attrName>style.visibility</p:attrName>
                                        </p:attrNameLst>
                                      </p:cBhvr>
                                      <p:to>
                                        <p:strVal val="visible"/>
                                      </p:to>
                                    </p:set>
                                    <p:animEffect transition="in" filter="fade">
                                      <p:cBhvr>
                                        <p:cTn id="15" dur="2000"/>
                                        <p:tgtEl>
                                          <p:spTgt spid="11060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0605"/>
                                        </p:tgtEl>
                                        <p:attrNameLst>
                                          <p:attrName>style.visibility</p:attrName>
                                        </p:attrNameLst>
                                      </p:cBhvr>
                                      <p:to>
                                        <p:strVal val="visible"/>
                                      </p:to>
                                    </p:set>
                                    <p:animEffect transition="in" filter="fade">
                                      <p:cBhvr>
                                        <p:cTn id="18" dur="2000"/>
                                        <p:tgtEl>
                                          <p:spTgt spid="11060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0600"/>
                                        </p:tgtEl>
                                        <p:attrNameLst>
                                          <p:attrName>style.visibility</p:attrName>
                                        </p:attrNameLst>
                                      </p:cBhvr>
                                      <p:to>
                                        <p:strVal val="visible"/>
                                      </p:to>
                                    </p:set>
                                    <p:animEffect transition="in" filter="fade">
                                      <p:cBhvr>
                                        <p:cTn id="21" dur="2000"/>
                                        <p:tgtEl>
                                          <p:spTgt spid="11060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0602"/>
                                        </p:tgtEl>
                                        <p:attrNameLst>
                                          <p:attrName>style.visibility</p:attrName>
                                        </p:attrNameLst>
                                      </p:cBhvr>
                                      <p:to>
                                        <p:strVal val="visible"/>
                                      </p:to>
                                    </p:set>
                                    <p:animEffect transition="in" filter="fade">
                                      <p:cBhvr>
                                        <p:cTn id="24" dur="2000"/>
                                        <p:tgtEl>
                                          <p:spTgt spid="11060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0603"/>
                                        </p:tgtEl>
                                        <p:attrNameLst>
                                          <p:attrName>style.visibility</p:attrName>
                                        </p:attrNameLst>
                                      </p:cBhvr>
                                      <p:to>
                                        <p:strVal val="visible"/>
                                      </p:to>
                                    </p:set>
                                    <p:animEffect transition="in" filter="fade">
                                      <p:cBhvr>
                                        <p:cTn id="27" dur="2000"/>
                                        <p:tgtEl>
                                          <p:spTgt spid="11060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p:bldP spid="110596" grpId="0" build="p" animBg="1"/>
      <p:bldP spid="110600" grpId="0" animBg="1"/>
      <p:bldP spid="110602" grpId="0" animBg="1"/>
      <p:bldP spid="110603" grpId="0" animBg="1"/>
      <p:bldP spid="110604" grpId="0" animBg="1"/>
      <p:bldP spid="110605"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cstate="print"/>
          <a:srcRect/>
          <a:stretch>
            <a:fillRect/>
          </a:stretch>
        </p:blipFill>
        <p:spPr bwMode="auto">
          <a:xfrm>
            <a:off x="533400" y="0"/>
            <a:ext cx="8305800" cy="6872288"/>
          </a:xfrm>
          <a:prstGeom prst="rect">
            <a:avLst/>
          </a:prstGeom>
          <a:noFill/>
          <a:ln w="9525">
            <a:noFill/>
            <a:miter lim="800000"/>
            <a:headEnd/>
            <a:tailEnd/>
          </a:ln>
        </p:spPr>
      </p:pic>
      <p:sp>
        <p:nvSpPr>
          <p:cNvPr id="5" name="Rectangle 2"/>
          <p:cNvSpPr txBox="1">
            <a:spLocks noRot="1" noChangeArrowheads="1"/>
          </p:cNvSpPr>
          <p:nvPr/>
        </p:nvSpPr>
        <p:spPr bwMode="auto">
          <a:xfrm>
            <a:off x="914400" y="1066800"/>
            <a:ext cx="7086600" cy="533400"/>
          </a:xfrm>
          <a:prstGeom prst="rect">
            <a:avLst/>
          </a:prstGeom>
          <a:noFill/>
          <a:ln w="9525">
            <a:noFill/>
            <a:miter lim="800000"/>
            <a:headEnd/>
            <a:tailEnd/>
          </a:ln>
          <a:effectLst/>
        </p:spPr>
        <p:txBody>
          <a:bodyPr/>
          <a:lstStyle/>
          <a:p>
            <a:pPr algn="ctr">
              <a:spcBef>
                <a:spcPct val="20000"/>
              </a:spcBef>
              <a:buClr>
                <a:schemeClr val="hlink"/>
              </a:buClr>
              <a:buSzPct val="80000"/>
              <a:defRPr/>
            </a:pPr>
            <a:r>
              <a:rPr lang="en-US" sz="2400" b="1" kern="0" dirty="0">
                <a:solidFill>
                  <a:srgbClr val="FF0000"/>
                </a:solidFill>
                <a:latin typeface="Comic Sans MS" pitchFamily="66" charset="0"/>
                <a:cs typeface="+mn-cs"/>
              </a:rPr>
              <a:t>Persian Kings from Cyrus to </a:t>
            </a:r>
            <a:r>
              <a:rPr lang="en-US" sz="2400" b="1" kern="0" dirty="0" err="1">
                <a:solidFill>
                  <a:srgbClr val="FF0000"/>
                </a:solidFill>
                <a:latin typeface="Comic Sans MS" pitchFamily="66" charset="0"/>
                <a:cs typeface="+mn-cs"/>
              </a:rPr>
              <a:t>Longimanus</a:t>
            </a:r>
            <a:endParaRPr lang="en-US" sz="2400" b="1" kern="0" dirty="0">
              <a:solidFill>
                <a:srgbClr val="FF0000"/>
              </a:solidFill>
              <a:latin typeface="Comic Sans MS" pitchFamily="66" charset="0"/>
              <a:cs typeface="+mn-cs"/>
            </a:endParaRPr>
          </a:p>
        </p:txBody>
      </p:sp>
      <p:sp>
        <p:nvSpPr>
          <p:cNvPr id="11268" name="TextBox 3"/>
          <p:cNvSpPr txBox="1">
            <a:spLocks noChangeArrowheads="1"/>
          </p:cNvSpPr>
          <p:nvPr/>
        </p:nvSpPr>
        <p:spPr bwMode="auto">
          <a:xfrm rot="-2046364">
            <a:off x="6534150" y="4576763"/>
            <a:ext cx="2005013" cy="277812"/>
          </a:xfrm>
          <a:prstGeom prst="rect">
            <a:avLst/>
          </a:prstGeom>
          <a:noFill/>
          <a:ln w="9525">
            <a:noFill/>
            <a:miter lim="800000"/>
            <a:headEnd/>
            <a:tailEnd/>
          </a:ln>
        </p:spPr>
        <p:txBody>
          <a:bodyPr>
            <a:spAutoFit/>
          </a:bodyPr>
          <a:lstStyle/>
          <a:p>
            <a:r>
              <a:rPr lang="en-US" sz="1200" b="1">
                <a:solidFill>
                  <a:srgbClr val="0000FF"/>
                </a:solidFill>
                <a:latin typeface="Arial" charset="0"/>
              </a:rPr>
              <a:t>-- 502  Nehemiah returns</a:t>
            </a:r>
          </a:p>
        </p:txBody>
      </p:sp>
      <p:sp>
        <p:nvSpPr>
          <p:cNvPr id="11269" name="TextBox 5"/>
          <p:cNvSpPr txBox="1">
            <a:spLocks noChangeArrowheads="1"/>
          </p:cNvSpPr>
          <p:nvPr/>
        </p:nvSpPr>
        <p:spPr bwMode="auto">
          <a:xfrm rot="-2190693">
            <a:off x="4630738" y="4406900"/>
            <a:ext cx="2349500" cy="261938"/>
          </a:xfrm>
          <a:prstGeom prst="rect">
            <a:avLst/>
          </a:prstGeom>
          <a:noFill/>
          <a:ln w="9525">
            <a:noFill/>
            <a:miter lim="800000"/>
            <a:headEnd/>
            <a:tailEnd/>
          </a:ln>
        </p:spPr>
        <p:txBody>
          <a:bodyPr>
            <a:spAutoFit/>
          </a:bodyPr>
          <a:lstStyle/>
          <a:p>
            <a:r>
              <a:rPr lang="en-US" sz="1100" b="1">
                <a:solidFill>
                  <a:srgbClr val="0000FF"/>
                </a:solidFill>
                <a:latin typeface="Arial" charset="0"/>
              </a:rPr>
              <a:t>-- 515 Ezra returns</a:t>
            </a:r>
          </a:p>
        </p:txBody>
      </p:sp>
      <p:sp>
        <p:nvSpPr>
          <p:cNvPr id="6" name="Text Box 5"/>
          <p:cNvSpPr txBox="1">
            <a:spLocks noChangeArrowheads="1"/>
          </p:cNvSpPr>
          <p:nvPr/>
        </p:nvSpPr>
        <p:spPr bwMode="auto">
          <a:xfrm>
            <a:off x="914400" y="1981200"/>
            <a:ext cx="2743200" cy="1200329"/>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Ezra only deals with Cyrus to Darius</a:t>
            </a:r>
            <a:endParaRPr lang="en-US" sz="2400" b="1" dirty="0">
              <a:solidFill>
                <a:srgbClr val="00B050"/>
              </a:solidFill>
              <a:latin typeface="Comic Sans MS"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388938" y="-15875"/>
            <a:ext cx="8297862" cy="1128713"/>
          </a:xfrm>
          <a:prstGeom prst="rect">
            <a:avLst/>
          </a:prstGeom>
          <a:noFill/>
          <a:ln w="9525">
            <a:noFill/>
            <a:miter lim="800000"/>
            <a:headEnd/>
            <a:tailEnd/>
          </a:ln>
        </p:spPr>
        <p:txBody>
          <a:bodyPr anchor="ctr">
            <a:spAutoFit/>
          </a:bodyPr>
          <a:lstStyle/>
          <a:p>
            <a:pPr algn="ctr"/>
            <a:r>
              <a:rPr lang="en-US" sz="5000" b="1">
                <a:latin typeface="Vagabond" pitchFamily="2" charset="0"/>
                <a:cs typeface="Times New Roman" pitchFamily="18" charset="0"/>
              </a:rPr>
              <a:t>The Kings of Ezra 4</a:t>
            </a:r>
            <a:endParaRPr lang="en-US" sz="1100"/>
          </a:p>
          <a:p>
            <a:pPr eaLnBrk="0" hangingPunct="0"/>
            <a:endParaRPr lang="en-US">
              <a:latin typeface="Arial" charset="0"/>
            </a:endParaRPr>
          </a:p>
        </p:txBody>
      </p:sp>
      <p:graphicFrame>
        <p:nvGraphicFramePr>
          <p:cNvPr id="31911" name="Group 167"/>
          <p:cNvGraphicFramePr>
            <a:graphicFrameLocks noGrp="1"/>
          </p:cNvGraphicFramePr>
          <p:nvPr/>
        </p:nvGraphicFramePr>
        <p:xfrm>
          <a:off x="228600" y="1090613"/>
          <a:ext cx="8763000" cy="5233990"/>
        </p:xfrm>
        <a:graphic>
          <a:graphicData uri="http://schemas.openxmlformats.org/drawingml/2006/table">
            <a:tbl>
              <a:tblPr/>
              <a:tblGrid>
                <a:gridCol w="2432050"/>
                <a:gridCol w="2078038"/>
                <a:gridCol w="2347912"/>
                <a:gridCol w="1905000"/>
              </a:tblGrid>
              <a:tr h="1087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Vagabond" pitchFamily="2" charset="0"/>
                          <a:cs typeface="Times New Roman" pitchFamily="18" charset="0"/>
                        </a:rPr>
                        <a:t>Effect on Temple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Vagabond" pitchFamily="2" charset="0"/>
                          <a:cs typeface="Times New Roman" pitchFamily="18" charset="0"/>
                        </a:rPr>
                        <a:t>Name in Ezra 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Vagabond" pitchFamily="2" charset="0"/>
                          <a:cs typeface="Times New Roman" pitchFamily="18" charset="0"/>
                        </a:rPr>
                        <a:t>Actual     Name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Vagabond" pitchFamily="2" charset="0"/>
                          <a:cs typeface="Times New Roman" pitchFamily="18" charset="0"/>
                        </a:rPr>
                        <a:t>Length of Reign</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995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Issued decree to build temple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FF0000"/>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Cyrus</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339966"/>
                          </a:solidFill>
                          <a:effectLst/>
                          <a:latin typeface="Arial" charset="0"/>
                          <a:cs typeface="Arial" charset="0"/>
                        </a:rPr>
                        <a:t>Cyrus the Great</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9 years </a:t>
                      </a:r>
                      <a:r>
                        <a:rPr kumimoji="0" lang="en-US" sz="2000" b="0" i="0" u="none" strike="noStrike" cap="none" normalizeH="0" baseline="0" smtClean="0">
                          <a:ln>
                            <a:noFill/>
                          </a:ln>
                          <a:solidFill>
                            <a:schemeClr val="tx1"/>
                          </a:solidFill>
                          <a:effectLst/>
                          <a:latin typeface="Arial" charset="0"/>
                          <a:cs typeface="Times New Roman" pitchFamily="18" charset="0"/>
                        </a:rPr>
                        <a:t>after decree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Did not hinder the work</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FF0000"/>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Ahaseurus</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339966"/>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339966"/>
                          </a:solidFill>
                          <a:effectLst/>
                          <a:latin typeface="Arial" charset="0"/>
                          <a:cs typeface="Arial" charset="0"/>
                        </a:rPr>
                        <a:t>Cambyses II</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8 years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Stopped work on temple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FF0000"/>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Artaxerxes</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339966"/>
                          </a:solidFill>
                          <a:effectLst/>
                          <a:latin typeface="Arial" charset="0"/>
                          <a:cs typeface="Times New Roman" pitchFamily="18" charset="0"/>
                        </a:rPr>
                        <a:t>Gomates</a:t>
                      </a:r>
                      <a:r>
                        <a:rPr kumimoji="0" lang="en-US" sz="2800" b="0" i="0" u="none" strike="noStrike" cap="none" normalizeH="0" baseline="0" smtClean="0">
                          <a:ln>
                            <a:noFill/>
                          </a:ln>
                          <a:solidFill>
                            <a:srgbClr val="339966"/>
                          </a:solidFill>
                          <a:effectLst/>
                          <a:latin typeface="Arial" charset="0"/>
                          <a:cs typeface="Times New Roman" pitchFamily="18" charset="0"/>
                        </a:rPr>
                        <a:t> </a:t>
                      </a:r>
                      <a:r>
                        <a:rPr kumimoji="0" lang="en-US" sz="2000" b="0" i="0" u="none" strike="noStrike" cap="none" normalizeH="0" baseline="0" smtClean="0">
                          <a:ln>
                            <a:noFill/>
                          </a:ln>
                          <a:solidFill>
                            <a:srgbClr val="339966"/>
                          </a:solidFill>
                          <a:effectLst/>
                          <a:latin typeface="Arial" charset="0"/>
                          <a:cs typeface="Times New Roman" pitchFamily="18" charset="0"/>
                        </a:rPr>
                        <a:t>(Pseudo-Smerdis)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7 months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0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Encouraged work to finish</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FF0000"/>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Darius</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 b="1" i="0" u="none" strike="noStrike" cap="none" normalizeH="0" baseline="0" smtClean="0">
                        <a:ln>
                          <a:noFill/>
                        </a:ln>
                        <a:solidFill>
                          <a:srgbClr val="339966"/>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339966"/>
                          </a:solidFill>
                          <a:effectLst/>
                          <a:latin typeface="Arial" charset="0"/>
                          <a:cs typeface="Times New Roman" pitchFamily="18" charset="0"/>
                        </a:rPr>
                        <a:t>Darius Hystaspes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339966"/>
                          </a:solidFill>
                          <a:effectLst/>
                          <a:latin typeface="Arial" charset="0"/>
                          <a:cs typeface="Times New Roman" pitchFamily="18" charset="0"/>
                        </a:rPr>
                        <a:t>(Darius the Great)</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36 years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5" descr="PersianKingsTimeline"/>
          <p:cNvPicPr>
            <a:picLocks noGrp="1" noChangeAspect="1" noChangeArrowheads="1"/>
          </p:cNvPicPr>
          <p:nvPr>
            <p:ph/>
          </p:nvPr>
        </p:nvPicPr>
        <p:blipFill>
          <a:blip r:embed="rId3" cstate="print"/>
          <a:srcRect/>
          <a:stretch>
            <a:fillRect/>
          </a:stretch>
        </p:blipFill>
        <p:spPr>
          <a:xfrm>
            <a:off x="0" y="-495300"/>
            <a:ext cx="9906000" cy="7353300"/>
          </a:xfrm>
          <a:noFill/>
        </p:spPr>
      </p:pic>
      <p:sp>
        <p:nvSpPr>
          <p:cNvPr id="12292" name="TextBox 3"/>
          <p:cNvSpPr txBox="1">
            <a:spLocks noChangeArrowheads="1"/>
          </p:cNvSpPr>
          <p:nvPr/>
        </p:nvSpPr>
        <p:spPr bwMode="auto">
          <a:xfrm rot="-2046364">
            <a:off x="7118350" y="3468688"/>
            <a:ext cx="2408238" cy="306387"/>
          </a:xfrm>
          <a:prstGeom prst="rect">
            <a:avLst/>
          </a:prstGeom>
          <a:noFill/>
          <a:ln w="9525">
            <a:noFill/>
            <a:miter lim="800000"/>
            <a:headEnd/>
            <a:tailEnd/>
          </a:ln>
        </p:spPr>
        <p:txBody>
          <a:bodyPr>
            <a:spAutoFit/>
          </a:bodyPr>
          <a:lstStyle/>
          <a:p>
            <a:r>
              <a:rPr lang="en-US" sz="1400" b="1">
                <a:solidFill>
                  <a:srgbClr val="0000FF"/>
                </a:solidFill>
                <a:latin typeface="Arial" charset="0"/>
              </a:rPr>
              <a:t>-- 502  Nehemiah returns</a:t>
            </a:r>
          </a:p>
        </p:txBody>
      </p:sp>
      <p:sp>
        <p:nvSpPr>
          <p:cNvPr id="12293" name="TextBox 4"/>
          <p:cNvSpPr txBox="1">
            <a:spLocks noChangeArrowheads="1"/>
          </p:cNvSpPr>
          <p:nvPr/>
        </p:nvSpPr>
        <p:spPr bwMode="auto">
          <a:xfrm rot="-2190693">
            <a:off x="4656138" y="3429000"/>
            <a:ext cx="2408237" cy="307975"/>
          </a:xfrm>
          <a:prstGeom prst="rect">
            <a:avLst/>
          </a:prstGeom>
          <a:noFill/>
          <a:ln w="9525">
            <a:noFill/>
            <a:miter lim="800000"/>
            <a:headEnd/>
            <a:tailEnd/>
          </a:ln>
        </p:spPr>
        <p:txBody>
          <a:bodyPr>
            <a:spAutoFit/>
          </a:bodyPr>
          <a:lstStyle/>
          <a:p>
            <a:r>
              <a:rPr lang="en-US" sz="1400" b="1">
                <a:solidFill>
                  <a:srgbClr val="0000FF"/>
                </a:solidFill>
                <a:latin typeface="Arial" charset="0"/>
              </a:rPr>
              <a:t>-- 515 Ezra returns</a:t>
            </a:r>
          </a:p>
        </p:txBody>
      </p:sp>
      <p:sp>
        <p:nvSpPr>
          <p:cNvPr id="12294" name="TextBox 5"/>
          <p:cNvSpPr txBox="1">
            <a:spLocks noChangeArrowheads="1"/>
          </p:cNvSpPr>
          <p:nvPr/>
        </p:nvSpPr>
        <p:spPr bwMode="auto">
          <a:xfrm>
            <a:off x="0" y="4191000"/>
            <a:ext cx="1295400" cy="307975"/>
          </a:xfrm>
          <a:prstGeom prst="rect">
            <a:avLst/>
          </a:prstGeom>
          <a:noFill/>
          <a:ln w="9525">
            <a:noFill/>
            <a:miter lim="800000"/>
            <a:headEnd/>
            <a:tailEnd/>
          </a:ln>
        </p:spPr>
        <p:txBody>
          <a:bodyPr>
            <a:spAutoFit/>
          </a:bodyPr>
          <a:lstStyle/>
          <a:p>
            <a:r>
              <a:rPr lang="en-US" sz="1400" b="1" dirty="0">
                <a:solidFill>
                  <a:srgbClr val="FF0000"/>
                </a:solidFill>
                <a:latin typeface="Arial" charset="0"/>
              </a:rPr>
              <a:t>[ 10 years ]</a:t>
            </a:r>
          </a:p>
        </p:txBody>
      </p:sp>
      <p:sp>
        <p:nvSpPr>
          <p:cNvPr id="7" name="TextBox 5"/>
          <p:cNvSpPr txBox="1">
            <a:spLocks noChangeArrowheads="1"/>
          </p:cNvSpPr>
          <p:nvPr/>
        </p:nvSpPr>
        <p:spPr bwMode="auto">
          <a:xfrm>
            <a:off x="7239000" y="4267200"/>
            <a:ext cx="5334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20</a:t>
            </a:r>
            <a:endParaRPr lang="en-US" sz="1400" b="1" dirty="0">
              <a:solidFill>
                <a:srgbClr val="FF0000"/>
              </a:solidFill>
              <a:latin typeface="Arial" charset="0"/>
            </a:endParaRPr>
          </a:p>
        </p:txBody>
      </p:sp>
      <p:sp>
        <p:nvSpPr>
          <p:cNvPr id="8" name="TextBox 5"/>
          <p:cNvSpPr txBox="1">
            <a:spLocks noChangeArrowheads="1"/>
          </p:cNvSpPr>
          <p:nvPr/>
        </p:nvSpPr>
        <p:spPr bwMode="auto">
          <a:xfrm>
            <a:off x="4495800" y="4267200"/>
            <a:ext cx="3048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6</a:t>
            </a:r>
            <a:endParaRPr lang="en-US" sz="1400" b="1" dirty="0">
              <a:solidFill>
                <a:srgbClr val="FF0000"/>
              </a:solidFill>
              <a:latin typeface="Arial" charset="0"/>
            </a:endParaRPr>
          </a:p>
        </p:txBody>
      </p:sp>
      <p:sp>
        <p:nvSpPr>
          <p:cNvPr id="10" name="TextBox 5"/>
          <p:cNvSpPr txBox="1">
            <a:spLocks noChangeArrowheads="1"/>
          </p:cNvSpPr>
          <p:nvPr/>
        </p:nvSpPr>
        <p:spPr bwMode="auto">
          <a:xfrm>
            <a:off x="4800600" y="4267200"/>
            <a:ext cx="3048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7</a:t>
            </a:r>
            <a:endParaRPr lang="en-US" sz="1400" b="1" dirty="0">
              <a:solidFill>
                <a:srgbClr val="FF0000"/>
              </a:solidFill>
              <a:latin typeface="Arial" charset="0"/>
            </a:endParaRPr>
          </a:p>
        </p:txBody>
      </p:sp>
      <p:sp>
        <p:nvSpPr>
          <p:cNvPr id="11" name="Text Box 7"/>
          <p:cNvSpPr txBox="1">
            <a:spLocks noChangeArrowheads="1"/>
          </p:cNvSpPr>
          <p:nvPr/>
        </p:nvSpPr>
        <p:spPr bwMode="auto">
          <a:xfrm>
            <a:off x="0" y="0"/>
            <a:ext cx="3429000" cy="1384995"/>
          </a:xfrm>
          <a:prstGeom prst="rect">
            <a:avLst/>
          </a:prstGeom>
          <a:noFill/>
          <a:ln w="9525">
            <a:noFill/>
            <a:miter lim="800000"/>
            <a:headEnd/>
            <a:tailEnd/>
          </a:ln>
        </p:spPr>
        <p:txBody>
          <a:bodyPr>
            <a:spAutoFit/>
          </a:bodyPr>
          <a:lstStyle/>
          <a:p>
            <a:pPr algn="ctr"/>
            <a:r>
              <a:rPr lang="en-US" sz="2800" b="1" dirty="0">
                <a:solidFill>
                  <a:srgbClr val="0000FF"/>
                </a:solidFill>
              </a:rPr>
              <a:t>Timeline of the Persian Kings during the temple building</a:t>
            </a: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28600"/>
            <a:ext cx="8458200" cy="1143000"/>
          </a:xfrm>
        </p:spPr>
        <p:txBody>
          <a:bodyPr>
            <a:normAutofit fontScale="90000"/>
          </a:bodyPr>
          <a:lstStyle/>
          <a:p>
            <a:pPr eaLnBrk="1" hangingPunct="1"/>
            <a:r>
              <a:rPr lang="en-US" sz="4000" b="1" dirty="0" smtClean="0">
                <a:solidFill>
                  <a:srgbClr val="FF0000"/>
                </a:solidFill>
                <a:latin typeface="Comic Sans MS" pitchFamily="66" charset="0"/>
              </a:rPr>
              <a:t>Warning: the responses of Ezra 3 may have led to the tests of Ezra 4</a:t>
            </a:r>
          </a:p>
        </p:txBody>
      </p:sp>
      <p:sp>
        <p:nvSpPr>
          <p:cNvPr id="4100" name="Text Box 5"/>
          <p:cNvSpPr txBox="1">
            <a:spLocks noChangeArrowheads="1"/>
          </p:cNvSpPr>
          <p:nvPr/>
        </p:nvSpPr>
        <p:spPr bwMode="auto">
          <a:xfrm>
            <a:off x="609600" y="53340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9900CC"/>
                </a:solidFill>
                <a:latin typeface="Comic Sans MS" pitchFamily="66" charset="0"/>
              </a:rPr>
              <a:t>God custom makes our trials to fine-tune our spiritual lives</a:t>
            </a:r>
            <a:endParaRPr lang="en-US" sz="4000" b="1" dirty="0">
              <a:solidFill>
                <a:srgbClr val="9900CC"/>
              </a:solidFill>
              <a:latin typeface="Comic Sans MS" pitchFamily="66" charset="0"/>
            </a:endParaRPr>
          </a:p>
        </p:txBody>
      </p:sp>
      <p:sp>
        <p:nvSpPr>
          <p:cNvPr id="5" name="Rectangle 3"/>
          <p:cNvSpPr txBox="1">
            <a:spLocks noRot="1" noChangeArrowheads="1"/>
          </p:cNvSpPr>
          <p:nvPr/>
        </p:nvSpPr>
        <p:spPr>
          <a:xfrm>
            <a:off x="381000" y="1676400"/>
            <a:ext cx="8540750" cy="3733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charset="0"/>
              <a:buNone/>
              <a:tabLst/>
              <a:defRPr/>
            </a:pPr>
            <a:r>
              <a:rPr kumimoji="0" lang="en-US" sz="4000" b="1" i="0" u="none" strike="noStrike" kern="1200" cap="none" spc="0" normalizeH="0" baseline="0" noProof="0" dirty="0" smtClean="0">
                <a:ln>
                  <a:noFill/>
                </a:ln>
                <a:solidFill>
                  <a:srgbClr val="0000CC"/>
                </a:solidFill>
                <a:effectLst/>
                <a:uLnTx/>
                <a:uFillTx/>
                <a:latin typeface="+mn-lt"/>
                <a:ea typeface="+mn-ea"/>
                <a:cs typeface="+mn-cs"/>
              </a:rPr>
              <a:t>Younger:</a:t>
            </a:r>
            <a:r>
              <a:rPr kumimoji="0" lang="en-US" sz="3200" b="0" i="0" u="none" strike="noStrike" kern="1200" cap="none" spc="0" normalizeH="0" baseline="0" noProof="0" dirty="0" smtClean="0">
                <a:ln>
                  <a:noFill/>
                </a:ln>
                <a:solidFill>
                  <a:srgbClr val="0000CC"/>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Shouted &amp; praised (excited!)</a:t>
            </a:r>
          </a:p>
          <a:p>
            <a:pPr marL="342900" marR="0" lvl="0" indent="-342900" algn="l" defTabSz="914400" rtl="0" eaLnBrk="1" fontAlgn="auto" latinLnBrk="0" hangingPunct="1">
              <a:lnSpc>
                <a:spcPct val="90000"/>
              </a:lnSpc>
              <a:spcBef>
                <a:spcPct val="20000"/>
              </a:spcBef>
              <a:spcAft>
                <a:spcPts val="0"/>
              </a:spcAft>
              <a:buClrTx/>
              <a:buSzTx/>
              <a:buFont typeface="Arial" charset="0"/>
              <a:buNone/>
              <a:tabLst/>
              <a:defRPr/>
            </a:pPr>
            <a:endParaRPr kumimoji="0" lang="en-US" sz="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charset="0"/>
              <a:buNone/>
              <a:tabLst/>
              <a:defRPr/>
            </a:pPr>
            <a:r>
              <a:rPr kumimoji="0" lang="en-US" sz="4000" b="1" i="0" u="none" strike="noStrike" kern="1200" cap="none" spc="0" normalizeH="0" baseline="0" noProof="0" dirty="0" smtClean="0">
                <a:ln>
                  <a:noFill/>
                </a:ln>
                <a:solidFill>
                  <a:srgbClr val="0000CC"/>
                </a:solidFill>
                <a:effectLst/>
                <a:uLnTx/>
                <a:uFillTx/>
                <a:latin typeface="+mn-lt"/>
                <a:ea typeface="+mn-ea"/>
                <a:cs typeface="+mn-cs"/>
              </a:rPr>
              <a:t>Older:</a:t>
            </a:r>
            <a:r>
              <a:rPr kumimoji="0" lang="en-US" sz="3200" b="0" i="0" u="none" strike="noStrike" kern="1200" cap="none" spc="0" normalizeH="0" baseline="0" noProof="0" dirty="0" smtClean="0">
                <a:ln>
                  <a:noFill/>
                </a:ln>
                <a:solidFill>
                  <a:srgbClr val="0000CC"/>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Wept (disappointed)  </a:t>
            </a:r>
            <a:r>
              <a:rPr kumimoji="0" lang="en-US" sz="4800" b="0" i="0" u="none" strike="noStrike" kern="1200" cap="none" spc="0" normalizeH="0" baseline="0" noProof="0" dirty="0" smtClean="0">
                <a:ln>
                  <a:noFill/>
                </a:ln>
                <a:solidFill>
                  <a:srgbClr val="33CCFF"/>
                </a:solidFill>
                <a:effectLst/>
                <a:uLnTx/>
                <a:uFillTx/>
                <a:latin typeface="+mn-lt"/>
                <a:ea typeface="+mn-ea"/>
                <a:cs typeface="+mn-cs"/>
                <a:sym typeface="Wingdings" pitchFamily="2" charset="2"/>
              </a:rPr>
              <a:t></a:t>
            </a:r>
          </a:p>
          <a:p>
            <a:pPr marL="342900" marR="0" lvl="0" indent="-342900" algn="l" defTabSz="914400" rtl="0" eaLnBrk="1" fontAlgn="auto" latinLnBrk="0" hangingPunct="1">
              <a:lnSpc>
                <a:spcPct val="90000"/>
              </a:lnSpc>
              <a:spcBef>
                <a:spcPct val="20000"/>
              </a:spcBef>
              <a:spcAft>
                <a:spcPts val="0"/>
              </a:spcAft>
              <a:buClrTx/>
              <a:buSzTx/>
              <a:buFont typeface="Arial"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342900" marR="0" lvl="0" indent="-342900" algn="l" defTabSz="914400" rtl="0" eaLnBrk="1" fontAlgn="auto" latinLnBrk="0" hangingPunct="1">
              <a:lnSpc>
                <a:spcPct val="90000"/>
              </a:lnSpc>
              <a:spcBef>
                <a:spcPct val="20000"/>
              </a:spcBef>
              <a:spcAft>
                <a:spcPts val="0"/>
              </a:spcAft>
              <a:buClrTx/>
              <a:buSzTx/>
              <a:buFont typeface="Arial" charset="0"/>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sym typeface="Wingdings" pitchFamily="2" charset="2"/>
              </a:rPr>
              <a:t>    </a:t>
            </a:r>
            <a:r>
              <a:rPr kumimoji="0" lang="en-US" sz="3200" b="1"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sym typeface="Wingdings" pitchFamily="2" charset="2"/>
              </a:rPr>
              <a:t>Hag 2:3-4</a:t>
            </a:r>
            <a:r>
              <a:rPr kumimoji="0" lang="en-US" sz="32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  </a:t>
            </a:r>
            <a:r>
              <a:rPr kumimoji="0" lang="en-US" sz="3200" b="1" i="1"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sym typeface="Wingdings" pitchFamily="2" charset="2"/>
              </a:rPr>
              <a:t>Is it not in your sight as nothing?</a:t>
            </a:r>
          </a:p>
          <a:p>
            <a:pPr marL="342900" marR="0" lvl="0" indent="-342900" algn="l" defTabSz="914400" rtl="0" eaLnBrk="1" fontAlgn="auto" latinLnBrk="0" hangingPunct="1">
              <a:lnSpc>
                <a:spcPct val="90000"/>
              </a:lnSpc>
              <a:spcBef>
                <a:spcPct val="20000"/>
              </a:spcBef>
              <a:spcAft>
                <a:spcPts val="0"/>
              </a:spcAft>
              <a:buClrTx/>
              <a:buSzTx/>
              <a:buFont typeface="Arial" charset="0"/>
              <a:buNone/>
              <a:tabLst/>
              <a:defRPr/>
            </a:pPr>
            <a:endParaRPr kumimoji="0" lang="en-US" sz="1600" b="1" i="1"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sym typeface="Wingdings" pitchFamily="2" charset="2"/>
            </a:endParaRPr>
          </a:p>
          <a:p>
            <a:pPr marL="342900" marR="0" lvl="0" indent="-342900" algn="l" defTabSz="914400" rtl="0" eaLnBrk="1" fontAlgn="auto" latinLnBrk="0" hangingPunct="1">
              <a:lnSpc>
                <a:spcPct val="90000"/>
              </a:lnSpc>
              <a:spcBef>
                <a:spcPct val="20000"/>
              </a:spcBef>
              <a:spcAft>
                <a:spcPts val="0"/>
              </a:spcAft>
              <a:buClrTx/>
              <a:buSzTx/>
              <a:buFont typeface="Arial" charset="0"/>
              <a:buNone/>
              <a:tabLst/>
              <a:defRPr/>
            </a:pPr>
            <a:r>
              <a:rPr kumimoji="0" lang="en-US" sz="3200" b="1"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sym typeface="Wingdings" pitchFamily="2" charset="2"/>
              </a:rPr>
              <a:t>    Zech 4:8-10</a:t>
            </a:r>
            <a:r>
              <a:rPr kumimoji="0" lang="en-US" sz="3200" b="1" i="0" u="none" strike="noStrike" kern="1200" cap="none" spc="0" normalizeH="0" baseline="0" noProof="0" dirty="0" smtClean="0">
                <a:ln>
                  <a:noFill/>
                </a:ln>
                <a:solidFill>
                  <a:srgbClr val="00B050"/>
                </a:solidFill>
                <a:effectLst/>
                <a:uLnTx/>
                <a:uFillTx/>
                <a:latin typeface="+mn-lt"/>
                <a:ea typeface="+mn-ea"/>
                <a:cs typeface="+mn-cs"/>
                <a:sym typeface="Wingdings" pitchFamily="2" charset="2"/>
              </a:rPr>
              <a:t>  </a:t>
            </a:r>
            <a:r>
              <a:rPr kumimoji="0" lang="en-US" sz="3200" b="1" i="1"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sym typeface="Wingdings" pitchFamily="2" charset="2"/>
              </a:rPr>
              <a:t>Who has despised the day of                                       		         small things?</a:t>
            </a:r>
            <a:endParaRPr kumimoji="0" lang="en-US" sz="3200" b="1" i="1"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s://encrypted-tbn3.google.com/images?q=tbn:ANd9GcS1aRF8YZlxO21kLW8qBTQHn3YrNr7oplHgz9QdS5TD0vt-iVn-SQ"/>
          <p:cNvPicPr>
            <a:picLocks noChangeAspect="1" noChangeArrowheads="1"/>
          </p:cNvPicPr>
          <p:nvPr/>
        </p:nvPicPr>
        <p:blipFill>
          <a:blip r:embed="rId3" cstate="print"/>
          <a:srcRect/>
          <a:stretch>
            <a:fillRect/>
          </a:stretch>
        </p:blipFill>
        <p:spPr bwMode="auto">
          <a:xfrm rot="5400000">
            <a:off x="6019800" y="-381000"/>
            <a:ext cx="2981325" cy="2981325"/>
          </a:xfrm>
          <a:prstGeom prst="rect">
            <a:avLst/>
          </a:prstGeom>
          <a:noFill/>
        </p:spPr>
      </p:pic>
      <p:sp>
        <p:nvSpPr>
          <p:cNvPr id="4098" name="Rectangle 2"/>
          <p:cNvSpPr>
            <a:spLocks noGrp="1" noChangeArrowheads="1"/>
          </p:cNvSpPr>
          <p:nvPr>
            <p:ph type="title"/>
          </p:nvPr>
        </p:nvSpPr>
        <p:spPr>
          <a:xfrm>
            <a:off x="457200" y="0"/>
            <a:ext cx="5638800" cy="1371600"/>
          </a:xfrm>
        </p:spPr>
        <p:txBody>
          <a:bodyPr>
            <a:normAutofit/>
          </a:bodyPr>
          <a:lstStyle/>
          <a:p>
            <a:pPr eaLnBrk="1" hangingPunct="1"/>
            <a:r>
              <a:rPr lang="en-US" b="1" dirty="0" smtClean="0">
                <a:solidFill>
                  <a:srgbClr val="FF0000"/>
                </a:solidFill>
              </a:rPr>
              <a:t>The Samaritans’ Letter</a:t>
            </a:r>
          </a:p>
        </p:txBody>
      </p:sp>
      <p:sp>
        <p:nvSpPr>
          <p:cNvPr id="4099" name="Rectangle 3"/>
          <p:cNvSpPr>
            <a:spLocks noGrp="1" noChangeArrowheads="1"/>
          </p:cNvSpPr>
          <p:nvPr>
            <p:ph type="body" idx="1"/>
          </p:nvPr>
        </p:nvSpPr>
        <p:spPr>
          <a:xfrm>
            <a:off x="304800" y="1295400"/>
            <a:ext cx="8229600" cy="4495800"/>
          </a:xfrm>
        </p:spPr>
        <p:txBody>
          <a:bodyPr>
            <a:normAutofit fontScale="85000" lnSpcReduction="10000"/>
          </a:bodyPr>
          <a:lstStyle/>
          <a:p>
            <a:pPr eaLnBrk="1" hangingPunct="1">
              <a:lnSpc>
                <a:spcPct val="90000"/>
              </a:lnSpc>
            </a:pPr>
            <a:r>
              <a:rPr lang="en-US" b="1" dirty="0" smtClean="0">
                <a:solidFill>
                  <a:srgbClr val="0000CC"/>
                </a:solidFill>
              </a:rPr>
              <a:t>Artaxerxes (v.7) </a:t>
            </a:r>
            <a:r>
              <a:rPr lang="en-US" dirty="0" smtClean="0"/>
              <a:t>= Gomates</a:t>
            </a:r>
          </a:p>
          <a:p>
            <a:pPr eaLnBrk="1" hangingPunct="1">
              <a:lnSpc>
                <a:spcPct val="90000"/>
              </a:lnSpc>
            </a:pPr>
            <a:r>
              <a:rPr lang="en-US" b="1" dirty="0" smtClean="0">
                <a:solidFill>
                  <a:srgbClr val="0000CC"/>
                </a:solidFill>
              </a:rPr>
              <a:t>V.10</a:t>
            </a:r>
            <a:r>
              <a:rPr lang="en-US" dirty="0" smtClean="0"/>
              <a:t>   check a modern version</a:t>
            </a:r>
          </a:p>
          <a:p>
            <a:pPr eaLnBrk="1" hangingPunct="1">
              <a:lnSpc>
                <a:spcPct val="90000"/>
              </a:lnSpc>
            </a:pPr>
            <a:r>
              <a:rPr lang="en-US" b="1" dirty="0" smtClean="0">
                <a:solidFill>
                  <a:srgbClr val="0000CC"/>
                </a:solidFill>
              </a:rPr>
              <a:t>Rebellious &amp; evil city (v.12): </a:t>
            </a:r>
            <a:r>
              <a:rPr lang="en-US" dirty="0" smtClean="0"/>
              <a:t>trying to make Jerusalem look bad for the Persians</a:t>
            </a:r>
          </a:p>
          <a:p>
            <a:pPr lvl="1">
              <a:lnSpc>
                <a:spcPct val="90000"/>
              </a:lnSpc>
            </a:pPr>
            <a:r>
              <a:rPr lang="en-US" dirty="0" smtClean="0"/>
              <a:t>v.15 “harmful to kings”  &amp;  “incited sedition”</a:t>
            </a:r>
          </a:p>
          <a:p>
            <a:pPr eaLnBrk="1" hangingPunct="1">
              <a:lnSpc>
                <a:spcPct val="90000"/>
              </a:lnSpc>
            </a:pPr>
            <a:r>
              <a:rPr lang="en-US" b="1" dirty="0" smtClean="0">
                <a:solidFill>
                  <a:srgbClr val="0000CC"/>
                </a:solidFill>
              </a:rPr>
              <a:t>Rebuilding the walls:  </a:t>
            </a:r>
            <a:r>
              <a:rPr lang="en-US" dirty="0" smtClean="0"/>
              <a:t>a lie!  Misleading.</a:t>
            </a:r>
          </a:p>
          <a:p>
            <a:pPr eaLnBrk="1" hangingPunct="1">
              <a:lnSpc>
                <a:spcPct val="90000"/>
              </a:lnSpc>
            </a:pPr>
            <a:r>
              <a:rPr lang="en-US" b="1" dirty="0" smtClean="0">
                <a:solidFill>
                  <a:srgbClr val="0000CC"/>
                </a:solidFill>
              </a:rPr>
              <a:t>Search (v.15): </a:t>
            </a:r>
            <a:r>
              <a:rPr lang="en-US" dirty="0" smtClean="0"/>
              <a:t>about Jerusalem (not Cyrus’ decree)</a:t>
            </a:r>
          </a:p>
          <a:p>
            <a:pPr lvl="1">
              <a:lnSpc>
                <a:spcPct val="90000"/>
              </a:lnSpc>
            </a:pPr>
            <a:r>
              <a:rPr lang="en-US" dirty="0" smtClean="0"/>
              <a:t>These people are not interested in Truth!</a:t>
            </a:r>
          </a:p>
          <a:p>
            <a:pPr eaLnBrk="1" hangingPunct="1">
              <a:lnSpc>
                <a:spcPct val="90000"/>
              </a:lnSpc>
            </a:pPr>
            <a:r>
              <a:rPr lang="en-US" b="1" dirty="0" smtClean="0">
                <a:solidFill>
                  <a:srgbClr val="0000CC"/>
                </a:solidFill>
              </a:rPr>
              <a:t>Mighty kings:  </a:t>
            </a:r>
            <a:r>
              <a:rPr lang="en-US" dirty="0" smtClean="0"/>
              <a:t>David, Solomon</a:t>
            </a:r>
          </a:p>
          <a:p>
            <a:pPr lvl="1">
              <a:lnSpc>
                <a:spcPct val="90000"/>
              </a:lnSpc>
            </a:pPr>
            <a:r>
              <a:rPr lang="en-US" dirty="0" err="1" smtClean="0"/>
              <a:t>Menahem</a:t>
            </a:r>
            <a:r>
              <a:rPr lang="en-US" dirty="0" smtClean="0"/>
              <a:t> (2Kgs 15:16)</a:t>
            </a:r>
          </a:p>
          <a:p>
            <a:pPr lvl="1">
              <a:lnSpc>
                <a:spcPct val="90000"/>
              </a:lnSpc>
            </a:pPr>
            <a:r>
              <a:rPr lang="en-US" dirty="0" smtClean="0"/>
              <a:t>Josiah (2 Chron 34:6,7;  35:18)</a:t>
            </a:r>
          </a:p>
        </p:txBody>
      </p:sp>
      <p:sp>
        <p:nvSpPr>
          <p:cNvPr id="4100" name="Text Box 5"/>
          <p:cNvSpPr txBox="1">
            <a:spLocks noChangeArrowheads="1"/>
          </p:cNvSpPr>
          <p:nvPr/>
        </p:nvSpPr>
        <p:spPr bwMode="auto">
          <a:xfrm>
            <a:off x="457200" y="57150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Remember: God is in Control!</a:t>
            </a:r>
            <a:endParaRPr lang="en-US" sz="4000" b="1" dirty="0">
              <a:solidFill>
                <a:srgbClr val="00B050"/>
              </a:solidFill>
              <a:latin typeface="Comic Sans MS" pitchFamily="66" charset="0"/>
            </a:endParaRPr>
          </a:p>
        </p:txBody>
      </p:sp>
      <p:sp>
        <p:nvSpPr>
          <p:cNvPr id="7" name="Text Box 5"/>
          <p:cNvSpPr txBox="1">
            <a:spLocks noChangeArrowheads="1"/>
          </p:cNvSpPr>
          <p:nvPr/>
        </p:nvSpPr>
        <p:spPr bwMode="auto">
          <a:xfrm>
            <a:off x="6400800" y="533400"/>
            <a:ext cx="2362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00CC"/>
                </a:solidFill>
                <a:latin typeface="Comic Sans MS" pitchFamily="66" charset="0"/>
              </a:rPr>
              <a:t>Lies..lies.. More lies</a:t>
            </a:r>
            <a:endParaRPr lang="en-US" sz="2800" b="1" dirty="0">
              <a:solidFill>
                <a:srgbClr val="0000CC"/>
              </a:solidFill>
              <a:latin typeface="Comic Sans MS"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https://encrypted-tbn3.gstatic.com/images?q=tbn:ANd9GcSAnAwFPJdWVJMy5OxgsNvb75Mky62wO31_jgT9WHXkw5gKNjX-Yw"/>
          <p:cNvPicPr>
            <a:picLocks noChangeAspect="1" noChangeArrowheads="1"/>
          </p:cNvPicPr>
          <p:nvPr/>
        </p:nvPicPr>
        <p:blipFill>
          <a:blip r:embed="rId3" cstate="print"/>
          <a:srcRect/>
          <a:stretch>
            <a:fillRect/>
          </a:stretch>
        </p:blipFill>
        <p:spPr bwMode="auto">
          <a:xfrm>
            <a:off x="6524625" y="0"/>
            <a:ext cx="2619375" cy="1743076"/>
          </a:xfrm>
          <a:prstGeom prst="rect">
            <a:avLst/>
          </a:prstGeom>
          <a:noFill/>
        </p:spPr>
      </p:pic>
      <p:sp>
        <p:nvSpPr>
          <p:cNvPr id="4098" name="Rectangle 2"/>
          <p:cNvSpPr>
            <a:spLocks noGrp="1" noChangeArrowheads="1"/>
          </p:cNvSpPr>
          <p:nvPr>
            <p:ph type="title"/>
          </p:nvPr>
        </p:nvSpPr>
        <p:spPr>
          <a:xfrm>
            <a:off x="76200" y="0"/>
            <a:ext cx="6705600" cy="1143000"/>
          </a:xfrm>
        </p:spPr>
        <p:txBody>
          <a:bodyPr>
            <a:normAutofit/>
          </a:bodyPr>
          <a:lstStyle/>
          <a:p>
            <a:r>
              <a:rPr lang="en-US" sz="6000" b="1" dirty="0" smtClean="0">
                <a:solidFill>
                  <a:srgbClr val="FF0000"/>
                </a:solidFill>
                <a:latin typeface="Creepy" pitchFamily="82" charset="0"/>
              </a:rPr>
              <a:t>Lies of the Samaritans</a:t>
            </a:r>
          </a:p>
        </p:txBody>
      </p:sp>
      <p:sp>
        <p:nvSpPr>
          <p:cNvPr id="4099" name="Rectangle 3"/>
          <p:cNvSpPr>
            <a:spLocks noGrp="1" noChangeArrowheads="1"/>
          </p:cNvSpPr>
          <p:nvPr>
            <p:ph type="body" idx="1"/>
          </p:nvPr>
        </p:nvSpPr>
        <p:spPr>
          <a:xfrm>
            <a:off x="457200" y="1143000"/>
            <a:ext cx="7924800" cy="4343400"/>
          </a:xfrm>
        </p:spPr>
        <p:txBody>
          <a:bodyPr>
            <a:normAutofit fontScale="92500" lnSpcReduction="10000"/>
          </a:bodyPr>
          <a:lstStyle/>
          <a:p>
            <a:pPr marL="457200" indent="-457200">
              <a:buNone/>
            </a:pPr>
            <a:r>
              <a:rPr lang="en-US" b="1" dirty="0" smtClean="0"/>
              <a:t>1)  Jews are rebuilding the city and                    finishing the walls (v.12) </a:t>
            </a:r>
          </a:p>
          <a:p>
            <a:pPr marL="457200" indent="-457200">
              <a:buNone/>
            </a:pPr>
            <a:r>
              <a:rPr lang="en-US" b="1" i="1" dirty="0" smtClean="0"/>
              <a:t>               [no mention of temple]</a:t>
            </a:r>
            <a:endParaRPr lang="en-US" dirty="0" smtClean="0"/>
          </a:p>
          <a:p>
            <a:pPr marL="457200" indent="-457200">
              <a:buNone/>
            </a:pPr>
            <a:r>
              <a:rPr lang="en-US" b="1" dirty="0" smtClean="0"/>
              <a:t>2)  Jews will not pay taxes, tribute (v. 13)</a:t>
            </a:r>
            <a:endParaRPr lang="en-US" dirty="0" smtClean="0"/>
          </a:p>
          <a:p>
            <a:pPr marL="457200" indent="-457200">
              <a:buNone/>
            </a:pPr>
            <a:r>
              <a:rPr lang="en-US" b="1" dirty="0" smtClean="0"/>
              <a:t>3)  Jerusalem is rebellious, harmful to kings, incited sedition - that’s the reason it was destroyed (v.15)</a:t>
            </a:r>
            <a:endParaRPr lang="en-US" dirty="0" smtClean="0"/>
          </a:p>
          <a:p>
            <a:pPr marL="457200" indent="-457200">
              <a:buNone/>
            </a:pPr>
            <a:r>
              <a:rPr lang="en-US" b="1" dirty="0" smtClean="0"/>
              <a:t>4)  if city is finished, Persia will lose its dominion this side of  Euphrates (v.16)</a:t>
            </a:r>
            <a:endParaRPr lang="en-US" dirty="0" smtClean="0"/>
          </a:p>
          <a:p>
            <a:pPr eaLnBrk="1" hangingPunct="1">
              <a:lnSpc>
                <a:spcPct val="90000"/>
              </a:lnSpc>
              <a:buNone/>
            </a:pPr>
            <a:endParaRPr lang="en-US" dirty="0" smtClean="0"/>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God used this to stop the work</a:t>
            </a:r>
            <a:endParaRPr lang="en-US" sz="4000" b="1" dirty="0">
              <a:solidFill>
                <a:srgbClr val="00B050"/>
              </a:solidFill>
              <a:latin typeface="Comic Sans MS" pitchFamily="66" charset="0"/>
            </a:endParaRPr>
          </a:p>
        </p:txBody>
      </p:sp>
      <p:pic>
        <p:nvPicPr>
          <p:cNvPr id="64514" name="Picture 2" descr="https://encrypted-tbn0.gstatic.com/images?q=tbn:ANd9GcTKr7rS_HerjLbGrltAJ-S9QVuhGNpbphP7OABQC0sce0FFomlxxg"/>
          <p:cNvPicPr>
            <a:picLocks noChangeAspect="1" noChangeArrowheads="1"/>
          </p:cNvPicPr>
          <p:nvPr/>
        </p:nvPicPr>
        <p:blipFill>
          <a:blip r:embed="rId4" cstate="print"/>
          <a:srcRect/>
          <a:stretch>
            <a:fillRect/>
          </a:stretch>
        </p:blipFill>
        <p:spPr bwMode="auto">
          <a:xfrm>
            <a:off x="7696200" y="3200400"/>
            <a:ext cx="1152525" cy="115252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encrypted-tbn2.gstatic.com/images?q=tbn:ANd9GcSdOhNdrIf2s7BY5VqaTypK-jB_w2CGiowJyPOXr9L_6_awzZz6kQ"/>
          <p:cNvPicPr>
            <a:picLocks noChangeAspect="1" noChangeArrowheads="1"/>
          </p:cNvPicPr>
          <p:nvPr/>
        </p:nvPicPr>
        <p:blipFill>
          <a:blip r:embed="rId3" cstate="print"/>
          <a:srcRect/>
          <a:stretch>
            <a:fillRect/>
          </a:stretch>
        </p:blipFill>
        <p:spPr bwMode="auto">
          <a:xfrm>
            <a:off x="5257800" y="0"/>
            <a:ext cx="2247900" cy="2038350"/>
          </a:xfrm>
          <a:prstGeom prst="rect">
            <a:avLst/>
          </a:prstGeom>
          <a:noFill/>
        </p:spPr>
      </p:pic>
      <p:sp>
        <p:nvSpPr>
          <p:cNvPr id="4098" name="Rectangle 2"/>
          <p:cNvSpPr>
            <a:spLocks noGrp="1" noChangeArrowheads="1"/>
          </p:cNvSpPr>
          <p:nvPr>
            <p:ph type="title"/>
          </p:nvPr>
        </p:nvSpPr>
        <p:spPr>
          <a:xfrm>
            <a:off x="457200" y="0"/>
            <a:ext cx="5029200" cy="1524000"/>
          </a:xfrm>
        </p:spPr>
        <p:txBody>
          <a:bodyPr/>
          <a:lstStyle/>
          <a:p>
            <a:pPr eaLnBrk="1" hangingPunct="1"/>
            <a:r>
              <a:rPr lang="en-US" sz="4000" b="1" dirty="0" smtClean="0">
                <a:solidFill>
                  <a:srgbClr val="FF0000"/>
                </a:solidFill>
              </a:rPr>
              <a:t>God gives them what they wanted</a:t>
            </a:r>
          </a:p>
        </p:txBody>
      </p:sp>
      <p:sp>
        <p:nvSpPr>
          <p:cNvPr id="4099" name="Rectangle 3"/>
          <p:cNvSpPr>
            <a:spLocks noGrp="1" noChangeArrowheads="1"/>
          </p:cNvSpPr>
          <p:nvPr>
            <p:ph type="body" idx="1"/>
          </p:nvPr>
        </p:nvSpPr>
        <p:spPr>
          <a:xfrm>
            <a:off x="381000" y="1752600"/>
            <a:ext cx="7924800" cy="4343400"/>
          </a:xfrm>
        </p:spPr>
        <p:txBody>
          <a:bodyPr>
            <a:normAutofit fontScale="92500" lnSpcReduction="10000"/>
          </a:bodyPr>
          <a:lstStyle/>
          <a:p>
            <a:pPr eaLnBrk="1" hangingPunct="1">
              <a:lnSpc>
                <a:spcPct val="90000"/>
              </a:lnSpc>
            </a:pPr>
            <a:r>
              <a:rPr lang="en-US" dirty="0" smtClean="0"/>
              <a:t>By force and power (v.23):</a:t>
            </a:r>
          </a:p>
          <a:p>
            <a:pPr lvl="1">
              <a:lnSpc>
                <a:spcPct val="90000"/>
              </a:lnSpc>
            </a:pPr>
            <a:r>
              <a:rPr lang="en-US" dirty="0" smtClean="0"/>
              <a:t>When we complain about life God sometimes gives us what we really want</a:t>
            </a:r>
          </a:p>
          <a:p>
            <a:pPr lvl="1">
              <a:lnSpc>
                <a:spcPct val="90000"/>
              </a:lnSpc>
            </a:pPr>
            <a:r>
              <a:rPr lang="en-US" dirty="0" smtClean="0"/>
              <a:t>Makes us re-think our situation</a:t>
            </a:r>
          </a:p>
          <a:p>
            <a:pPr lvl="1">
              <a:lnSpc>
                <a:spcPct val="90000"/>
              </a:lnSpc>
            </a:pPr>
            <a:r>
              <a:rPr lang="en-US" dirty="0" smtClean="0"/>
              <a:t>Don’t complain about your family, ecclesia or job!</a:t>
            </a:r>
          </a:p>
          <a:p>
            <a:pPr eaLnBrk="1" hangingPunct="1">
              <a:lnSpc>
                <a:spcPct val="90000"/>
              </a:lnSpc>
            </a:pPr>
            <a:r>
              <a:rPr lang="en-US" dirty="0" smtClean="0"/>
              <a:t>The work stopped:</a:t>
            </a:r>
          </a:p>
          <a:p>
            <a:pPr lvl="1">
              <a:lnSpc>
                <a:spcPct val="90000"/>
              </a:lnSpc>
            </a:pPr>
            <a:r>
              <a:rPr lang="en-US" dirty="0" smtClean="0"/>
              <a:t>Only for about 2 years</a:t>
            </a:r>
          </a:p>
          <a:p>
            <a:pPr lvl="1">
              <a:lnSpc>
                <a:spcPct val="90000"/>
              </a:lnSpc>
            </a:pPr>
            <a:r>
              <a:rPr lang="en-US" dirty="0" smtClean="0"/>
              <a:t>True believers were probably frustrated</a:t>
            </a:r>
          </a:p>
          <a:p>
            <a:pPr lvl="1">
              <a:lnSpc>
                <a:spcPct val="90000"/>
              </a:lnSpc>
            </a:pPr>
            <a:r>
              <a:rPr lang="en-US" dirty="0" smtClean="0"/>
              <a:t>It was a time to test their Faith: do we really believe God is in control and using these events to save His people? </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457200" y="6019800"/>
            <a:ext cx="8229600" cy="584775"/>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This is when faith gets you through!</a:t>
            </a:r>
            <a:endParaRPr lang="en-US" sz="3200" b="1" dirty="0">
              <a:solidFill>
                <a:srgbClr val="00B050"/>
              </a:solidFill>
              <a:latin typeface="Comic Sans MS" pitchFamily="66" charset="0"/>
            </a:endParaRPr>
          </a:p>
        </p:txBody>
      </p:sp>
      <p:sp>
        <p:nvSpPr>
          <p:cNvPr id="6" name="Text Box 5"/>
          <p:cNvSpPr txBox="1">
            <a:spLocks noChangeArrowheads="1"/>
          </p:cNvSpPr>
          <p:nvPr/>
        </p:nvSpPr>
        <p:spPr bwMode="auto">
          <a:xfrm>
            <a:off x="6934200" y="457200"/>
            <a:ext cx="2057400" cy="1200329"/>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00CC"/>
                </a:solidFill>
                <a:latin typeface="Comic Sans MS" pitchFamily="66" charset="0"/>
              </a:rPr>
              <a:t>Have your cake &amp; eat it too!</a:t>
            </a:r>
            <a:endParaRPr lang="en-US" sz="2400" b="1" dirty="0">
              <a:solidFill>
                <a:srgbClr val="0000CC"/>
              </a:solidFill>
              <a:latin typeface="Comic Sans MS"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304800" y="152400"/>
            <a:ext cx="6324600" cy="838200"/>
          </a:xfrm>
        </p:spPr>
        <p:txBody>
          <a:bodyPr>
            <a:normAutofit fontScale="90000"/>
          </a:bodyPr>
          <a:lstStyle/>
          <a:p>
            <a:pPr eaLnBrk="1" hangingPunct="1">
              <a:defRPr/>
            </a:pPr>
            <a:r>
              <a:rPr lang="en-US" b="1" dirty="0" smtClean="0">
                <a:solidFill>
                  <a:srgbClr val="FF0000"/>
                </a:solidFill>
              </a:rPr>
              <a:t>Why did God stop the work?</a:t>
            </a:r>
          </a:p>
        </p:txBody>
      </p:sp>
      <p:sp>
        <p:nvSpPr>
          <p:cNvPr id="58371" name="Rectangle 3"/>
          <p:cNvSpPr>
            <a:spLocks noGrp="1" noRot="1" noChangeArrowheads="1"/>
          </p:cNvSpPr>
          <p:nvPr>
            <p:ph type="body" idx="1"/>
          </p:nvPr>
        </p:nvSpPr>
        <p:spPr>
          <a:xfrm>
            <a:off x="381000" y="1066800"/>
            <a:ext cx="8156575" cy="4038600"/>
          </a:xfrm>
        </p:spPr>
        <p:txBody>
          <a:bodyPr>
            <a:normAutofit/>
          </a:bodyPr>
          <a:lstStyle/>
          <a:p>
            <a:pPr eaLnBrk="1" hangingPunct="1">
              <a:spcBef>
                <a:spcPts val="0"/>
              </a:spcBef>
              <a:defRPr/>
            </a:pPr>
            <a:r>
              <a:rPr lang="en-US" dirty="0" smtClean="0"/>
              <a:t>15 years of work had worn out and discouraged the people</a:t>
            </a:r>
          </a:p>
          <a:p>
            <a:pPr eaLnBrk="1" hangingPunct="1">
              <a:spcBef>
                <a:spcPts val="0"/>
              </a:spcBef>
              <a:defRPr/>
            </a:pPr>
            <a:r>
              <a:rPr lang="en-US" dirty="0" smtClean="0"/>
              <a:t>Older people didn’t like the new                   temple</a:t>
            </a:r>
          </a:p>
          <a:p>
            <a:pPr eaLnBrk="1" hangingPunct="1">
              <a:spcBef>
                <a:spcPts val="0"/>
              </a:spcBef>
              <a:defRPr/>
            </a:pPr>
            <a:r>
              <a:rPr lang="en-US" dirty="0" smtClean="0"/>
              <a:t>Adversaries hired counselors against them</a:t>
            </a:r>
          </a:p>
          <a:p>
            <a:pPr eaLnBrk="1" hangingPunct="1">
              <a:spcBef>
                <a:spcPts val="0"/>
              </a:spcBef>
              <a:defRPr/>
            </a:pPr>
            <a:r>
              <a:rPr lang="en-US" dirty="0" smtClean="0"/>
              <a:t>Workers wanted to spend time on their own houses, farms and businesses</a:t>
            </a:r>
          </a:p>
          <a:p>
            <a:pPr eaLnBrk="1" hangingPunct="1">
              <a:spcBef>
                <a:spcPts val="0"/>
              </a:spcBef>
              <a:defRPr/>
            </a:pPr>
            <a:r>
              <a:rPr lang="en-US" dirty="0" smtClean="0"/>
              <a:t>People were afraid of adversaries (8:4-5)</a:t>
            </a:r>
            <a:endParaRPr lang="en-US" sz="1400" dirty="0" smtClean="0"/>
          </a:p>
        </p:txBody>
      </p:sp>
      <p:sp>
        <p:nvSpPr>
          <p:cNvPr id="4" name="Text Box 5"/>
          <p:cNvSpPr txBox="1">
            <a:spLocks noChangeArrowheads="1"/>
          </p:cNvSpPr>
          <p:nvPr/>
        </p:nvSpPr>
        <p:spPr bwMode="auto">
          <a:xfrm>
            <a:off x="457200" y="510540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Now was the time for faithful believers to step forward and stir up the community to finish God’s house</a:t>
            </a:r>
            <a:endParaRPr lang="en-US" sz="3200" b="1" dirty="0">
              <a:solidFill>
                <a:srgbClr val="00B050"/>
              </a:solidFill>
              <a:latin typeface="Comic Sans MS" pitchFamily="66" charset="0"/>
            </a:endParaRPr>
          </a:p>
        </p:txBody>
      </p:sp>
      <p:pic>
        <p:nvPicPr>
          <p:cNvPr id="94210" name="Picture 2" descr="https://encrypted-tbn0.google.com/images?q=tbn:ANd9GcTan9wHgU9nx4lQLT_oPHP3_NH5tlS76FbfEmR6Dz5W4Iuytq-g"/>
          <p:cNvPicPr>
            <a:picLocks noChangeAspect="1" noChangeArrowheads="1"/>
          </p:cNvPicPr>
          <p:nvPr/>
        </p:nvPicPr>
        <p:blipFill>
          <a:blip r:embed="rId3" cstate="print"/>
          <a:srcRect/>
          <a:stretch>
            <a:fillRect/>
          </a:stretch>
        </p:blipFill>
        <p:spPr bwMode="auto">
          <a:xfrm>
            <a:off x="6781800" y="228600"/>
            <a:ext cx="2114550" cy="271260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5029200" cy="1295400"/>
          </a:xfrm>
        </p:spPr>
        <p:txBody>
          <a:bodyPr>
            <a:noAutofit/>
          </a:bodyPr>
          <a:lstStyle/>
          <a:p>
            <a:pPr eaLnBrk="1" hangingPunct="1"/>
            <a:r>
              <a:rPr lang="en-US" sz="4000" b="1" dirty="0" smtClean="0">
                <a:solidFill>
                  <a:srgbClr val="FF0000"/>
                </a:solidFill>
              </a:rPr>
              <a:t>God gets the work going again!</a:t>
            </a:r>
          </a:p>
        </p:txBody>
      </p:sp>
      <p:sp>
        <p:nvSpPr>
          <p:cNvPr id="4099" name="Rectangle 3"/>
          <p:cNvSpPr>
            <a:spLocks noGrp="1" noChangeArrowheads="1"/>
          </p:cNvSpPr>
          <p:nvPr>
            <p:ph type="body" idx="1"/>
          </p:nvPr>
        </p:nvSpPr>
        <p:spPr>
          <a:xfrm>
            <a:off x="457200" y="1524000"/>
            <a:ext cx="8077200" cy="4343400"/>
          </a:xfrm>
        </p:spPr>
        <p:txBody>
          <a:bodyPr/>
          <a:lstStyle/>
          <a:p>
            <a:pPr eaLnBrk="1" hangingPunct="1">
              <a:lnSpc>
                <a:spcPct val="90000"/>
              </a:lnSpc>
            </a:pPr>
            <a:r>
              <a:rPr lang="en-US" dirty="0" smtClean="0"/>
              <a:t>Used Haggai &amp; Zechariah</a:t>
            </a:r>
          </a:p>
          <a:p>
            <a:pPr eaLnBrk="1" hangingPunct="1">
              <a:lnSpc>
                <a:spcPct val="90000"/>
              </a:lnSpc>
            </a:pPr>
            <a:r>
              <a:rPr lang="en-US" dirty="0" smtClean="0"/>
              <a:t>Similar to today: no angel visits, no spirit gifts</a:t>
            </a:r>
          </a:p>
          <a:p>
            <a:pPr eaLnBrk="1" hangingPunct="1">
              <a:lnSpc>
                <a:spcPct val="90000"/>
              </a:lnSpc>
            </a:pPr>
            <a:r>
              <a:rPr lang="en-US" dirty="0" smtClean="0"/>
              <a:t>People needed faith to see what God &amp; His angels were doing for them behind the scenes</a:t>
            </a:r>
          </a:p>
          <a:p>
            <a:pPr eaLnBrk="1" hangingPunct="1">
              <a:lnSpc>
                <a:spcPct val="90000"/>
              </a:lnSpc>
            </a:pPr>
            <a:r>
              <a:rPr lang="en-US" dirty="0" smtClean="0"/>
              <a:t>Only took 4 more years to finish</a:t>
            </a:r>
          </a:p>
        </p:txBody>
      </p:sp>
      <p:sp>
        <p:nvSpPr>
          <p:cNvPr id="4100" name="Text Box 5"/>
          <p:cNvSpPr txBox="1">
            <a:spLocks noChangeArrowheads="1"/>
          </p:cNvSpPr>
          <p:nvPr/>
        </p:nvSpPr>
        <p:spPr bwMode="auto">
          <a:xfrm>
            <a:off x="457200" y="480060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00CC"/>
                </a:solidFill>
                <a:latin typeface="Comic Sans MS" pitchFamily="66" charset="0"/>
              </a:rPr>
              <a:t>It’s amazing what can be accomplished in families &amp; ecclesias when we have the faith to get involved in God’s work!</a:t>
            </a:r>
            <a:endParaRPr lang="en-US" sz="3200" b="1" dirty="0">
              <a:solidFill>
                <a:srgbClr val="0000CC"/>
              </a:solidFill>
              <a:latin typeface="Comic Sans MS" pitchFamily="66" charset="0"/>
            </a:endParaRPr>
          </a:p>
        </p:txBody>
      </p:sp>
      <p:pic>
        <p:nvPicPr>
          <p:cNvPr id="69634" name="Picture 2" descr="https://encrypted-tbn2.google.com/images?q=tbn:ANd9GcTmslS3ZR4YQeISEEm_46mn67fZR_JoUWIA48f_6W9POqCnTOT7HQ"/>
          <p:cNvPicPr>
            <a:picLocks noChangeAspect="1" noChangeArrowheads="1"/>
          </p:cNvPicPr>
          <p:nvPr/>
        </p:nvPicPr>
        <p:blipFill>
          <a:blip r:embed="rId3" cstate="print"/>
          <a:srcRect/>
          <a:stretch>
            <a:fillRect/>
          </a:stretch>
        </p:blipFill>
        <p:spPr bwMode="auto">
          <a:xfrm>
            <a:off x="6477000" y="152400"/>
            <a:ext cx="2466975" cy="184785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5" descr="PersianKingsTimeline"/>
          <p:cNvPicPr>
            <a:picLocks noGrp="1" noChangeAspect="1" noChangeArrowheads="1"/>
          </p:cNvPicPr>
          <p:nvPr>
            <p:ph/>
          </p:nvPr>
        </p:nvPicPr>
        <p:blipFill>
          <a:blip r:embed="rId3" cstate="print"/>
          <a:srcRect/>
          <a:stretch>
            <a:fillRect/>
          </a:stretch>
        </p:blipFill>
        <p:spPr>
          <a:xfrm>
            <a:off x="0" y="-495300"/>
            <a:ext cx="9906000" cy="7353300"/>
          </a:xfrm>
          <a:noFill/>
        </p:spPr>
      </p:pic>
      <p:sp>
        <p:nvSpPr>
          <p:cNvPr id="12291" name="Text Box 7"/>
          <p:cNvSpPr txBox="1">
            <a:spLocks noChangeArrowheads="1"/>
          </p:cNvSpPr>
          <p:nvPr/>
        </p:nvSpPr>
        <p:spPr bwMode="auto">
          <a:xfrm>
            <a:off x="0" y="152400"/>
            <a:ext cx="3429000" cy="1569660"/>
          </a:xfrm>
          <a:prstGeom prst="rect">
            <a:avLst/>
          </a:prstGeom>
          <a:noFill/>
          <a:ln w="9525">
            <a:noFill/>
            <a:miter lim="800000"/>
            <a:headEnd/>
            <a:tailEnd/>
          </a:ln>
        </p:spPr>
        <p:txBody>
          <a:bodyPr>
            <a:spAutoFit/>
          </a:bodyPr>
          <a:lstStyle/>
          <a:p>
            <a:pPr marL="287338" indent="-287338">
              <a:buFont typeface="Arial" pitchFamily="34" charset="0"/>
              <a:buChar char="•"/>
            </a:pPr>
            <a:r>
              <a:rPr lang="en-US" sz="2400" b="1" dirty="0" smtClean="0">
                <a:solidFill>
                  <a:srgbClr val="0000FF"/>
                </a:solidFill>
              </a:rPr>
              <a:t>Temple is finished</a:t>
            </a:r>
          </a:p>
          <a:p>
            <a:pPr marL="287338" indent="-287338">
              <a:buFont typeface="Arial" pitchFamily="34" charset="0"/>
              <a:buChar char="•"/>
            </a:pPr>
            <a:r>
              <a:rPr lang="en-US" sz="2400" b="1" dirty="0" smtClean="0">
                <a:solidFill>
                  <a:srgbClr val="0000FF"/>
                </a:solidFill>
              </a:rPr>
              <a:t>Then Ezra returns</a:t>
            </a:r>
          </a:p>
          <a:p>
            <a:pPr marL="287338" indent="-287338">
              <a:buFont typeface="Arial" pitchFamily="34" charset="0"/>
              <a:buChar char="•"/>
            </a:pPr>
            <a:r>
              <a:rPr lang="en-US" sz="2400" b="1" dirty="0" smtClean="0">
                <a:solidFill>
                  <a:srgbClr val="0000FF"/>
                </a:solidFill>
              </a:rPr>
              <a:t>Then Nehemiah builds the wall</a:t>
            </a:r>
            <a:endParaRPr lang="en-US" sz="2400" b="1" dirty="0">
              <a:solidFill>
                <a:srgbClr val="0000FF"/>
              </a:solidFill>
            </a:endParaRPr>
          </a:p>
        </p:txBody>
      </p:sp>
      <p:sp>
        <p:nvSpPr>
          <p:cNvPr id="12292" name="TextBox 3"/>
          <p:cNvSpPr txBox="1">
            <a:spLocks noChangeArrowheads="1"/>
          </p:cNvSpPr>
          <p:nvPr/>
        </p:nvSpPr>
        <p:spPr bwMode="auto">
          <a:xfrm rot="-2046364">
            <a:off x="7118350" y="3468688"/>
            <a:ext cx="2408238" cy="306387"/>
          </a:xfrm>
          <a:prstGeom prst="rect">
            <a:avLst/>
          </a:prstGeom>
          <a:noFill/>
          <a:ln w="9525">
            <a:noFill/>
            <a:miter lim="800000"/>
            <a:headEnd/>
            <a:tailEnd/>
          </a:ln>
        </p:spPr>
        <p:txBody>
          <a:bodyPr>
            <a:spAutoFit/>
          </a:bodyPr>
          <a:lstStyle/>
          <a:p>
            <a:r>
              <a:rPr lang="en-US" sz="1400" b="1">
                <a:solidFill>
                  <a:srgbClr val="0000FF"/>
                </a:solidFill>
                <a:latin typeface="Arial" charset="0"/>
              </a:rPr>
              <a:t>-- 502  Nehemiah returns</a:t>
            </a:r>
          </a:p>
        </p:txBody>
      </p:sp>
      <p:sp>
        <p:nvSpPr>
          <p:cNvPr id="12293" name="TextBox 4"/>
          <p:cNvSpPr txBox="1">
            <a:spLocks noChangeArrowheads="1"/>
          </p:cNvSpPr>
          <p:nvPr/>
        </p:nvSpPr>
        <p:spPr bwMode="auto">
          <a:xfrm rot="-2190693">
            <a:off x="4656138" y="3429000"/>
            <a:ext cx="2408237" cy="307975"/>
          </a:xfrm>
          <a:prstGeom prst="rect">
            <a:avLst/>
          </a:prstGeom>
          <a:noFill/>
          <a:ln w="9525">
            <a:noFill/>
            <a:miter lim="800000"/>
            <a:headEnd/>
            <a:tailEnd/>
          </a:ln>
        </p:spPr>
        <p:txBody>
          <a:bodyPr>
            <a:spAutoFit/>
          </a:bodyPr>
          <a:lstStyle/>
          <a:p>
            <a:r>
              <a:rPr lang="en-US" sz="1400" b="1">
                <a:solidFill>
                  <a:srgbClr val="0000FF"/>
                </a:solidFill>
                <a:latin typeface="Arial" charset="0"/>
              </a:rPr>
              <a:t>-- 515 Ezra returns</a:t>
            </a:r>
          </a:p>
        </p:txBody>
      </p:sp>
      <p:sp>
        <p:nvSpPr>
          <p:cNvPr id="12294" name="TextBox 5"/>
          <p:cNvSpPr txBox="1">
            <a:spLocks noChangeArrowheads="1"/>
          </p:cNvSpPr>
          <p:nvPr/>
        </p:nvSpPr>
        <p:spPr bwMode="auto">
          <a:xfrm>
            <a:off x="0" y="4191000"/>
            <a:ext cx="1295400" cy="307975"/>
          </a:xfrm>
          <a:prstGeom prst="rect">
            <a:avLst/>
          </a:prstGeom>
          <a:noFill/>
          <a:ln w="9525">
            <a:noFill/>
            <a:miter lim="800000"/>
            <a:headEnd/>
            <a:tailEnd/>
          </a:ln>
        </p:spPr>
        <p:txBody>
          <a:bodyPr>
            <a:spAutoFit/>
          </a:bodyPr>
          <a:lstStyle/>
          <a:p>
            <a:r>
              <a:rPr lang="en-US" sz="1400" b="1" dirty="0">
                <a:solidFill>
                  <a:srgbClr val="FF0000"/>
                </a:solidFill>
                <a:latin typeface="Arial" charset="0"/>
              </a:rPr>
              <a:t>[ 10 years ]</a:t>
            </a:r>
          </a:p>
        </p:txBody>
      </p:sp>
      <p:sp>
        <p:nvSpPr>
          <p:cNvPr id="7" name="TextBox 5"/>
          <p:cNvSpPr txBox="1">
            <a:spLocks noChangeArrowheads="1"/>
          </p:cNvSpPr>
          <p:nvPr/>
        </p:nvSpPr>
        <p:spPr bwMode="auto">
          <a:xfrm>
            <a:off x="7239000" y="4267200"/>
            <a:ext cx="5334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20</a:t>
            </a:r>
            <a:endParaRPr lang="en-US" sz="1400" b="1" dirty="0">
              <a:solidFill>
                <a:srgbClr val="FF0000"/>
              </a:solidFill>
              <a:latin typeface="Arial" charset="0"/>
            </a:endParaRPr>
          </a:p>
        </p:txBody>
      </p:sp>
      <p:sp>
        <p:nvSpPr>
          <p:cNvPr id="8" name="TextBox 5"/>
          <p:cNvSpPr txBox="1">
            <a:spLocks noChangeArrowheads="1"/>
          </p:cNvSpPr>
          <p:nvPr/>
        </p:nvSpPr>
        <p:spPr bwMode="auto">
          <a:xfrm>
            <a:off x="4495800" y="4267200"/>
            <a:ext cx="3048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6</a:t>
            </a:r>
            <a:endParaRPr lang="en-US" sz="1400" b="1" dirty="0">
              <a:solidFill>
                <a:srgbClr val="FF0000"/>
              </a:solidFill>
              <a:latin typeface="Arial" charset="0"/>
            </a:endParaRPr>
          </a:p>
        </p:txBody>
      </p:sp>
      <p:sp>
        <p:nvSpPr>
          <p:cNvPr id="10" name="TextBox 5"/>
          <p:cNvSpPr txBox="1">
            <a:spLocks noChangeArrowheads="1"/>
          </p:cNvSpPr>
          <p:nvPr/>
        </p:nvSpPr>
        <p:spPr bwMode="auto">
          <a:xfrm>
            <a:off x="4800600" y="4267200"/>
            <a:ext cx="3048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7</a:t>
            </a:r>
            <a:endParaRPr lang="en-US" sz="1400" b="1" dirty="0">
              <a:solidFill>
                <a:srgbClr val="FF0000"/>
              </a:solidFill>
              <a:latin typeface="Arial" charset="0"/>
            </a:endParaRPr>
          </a:p>
        </p:txBody>
      </p:sp>
      <p:sp>
        <p:nvSpPr>
          <p:cNvPr id="11" name="TextBox 5"/>
          <p:cNvSpPr txBox="1">
            <a:spLocks noChangeArrowheads="1"/>
          </p:cNvSpPr>
          <p:nvPr/>
        </p:nvSpPr>
        <p:spPr bwMode="auto">
          <a:xfrm>
            <a:off x="3810000" y="4267200"/>
            <a:ext cx="304800" cy="307975"/>
          </a:xfrm>
          <a:prstGeom prst="rect">
            <a:avLst/>
          </a:prstGeom>
          <a:noFill/>
          <a:ln w="9525">
            <a:noFill/>
            <a:miter lim="800000"/>
            <a:headEnd/>
            <a:tailEnd/>
          </a:ln>
        </p:spPr>
        <p:txBody>
          <a:bodyPr wrap="square">
            <a:spAutoFit/>
          </a:bodyPr>
          <a:lstStyle/>
          <a:p>
            <a:r>
              <a:rPr lang="en-US" sz="1400" b="1" dirty="0" smtClean="0">
                <a:solidFill>
                  <a:srgbClr val="FF0000"/>
                </a:solidFill>
                <a:latin typeface="Arial" charset="0"/>
              </a:rPr>
              <a:t>2</a:t>
            </a:r>
            <a:endParaRPr lang="en-US" sz="1400" b="1" dirty="0">
              <a:solidFill>
                <a:srgbClr val="FF0000"/>
              </a:solidFill>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normAutofit fontScale="90000"/>
          </a:bodyPr>
          <a:lstStyle/>
          <a:p>
            <a:pPr eaLnBrk="1" hangingPunct="1">
              <a:defRPr/>
            </a:pPr>
            <a:r>
              <a:rPr lang="en-US" sz="4000" b="1" i="1" dirty="0" smtClean="0">
                <a:solidFill>
                  <a:srgbClr val="FF0000"/>
                </a:solidFill>
              </a:rPr>
              <a:t>“The Prophets of God Helping them”    </a:t>
            </a:r>
            <a:r>
              <a:rPr lang="en-US" sz="4000" b="1" dirty="0" smtClean="0">
                <a:solidFill>
                  <a:srgbClr val="FF0000"/>
                </a:solidFill>
              </a:rPr>
              <a:t> </a:t>
            </a:r>
            <a:r>
              <a:rPr lang="en-US" sz="4000" dirty="0" smtClean="0">
                <a:solidFill>
                  <a:srgbClr val="FF0000"/>
                </a:solidFill>
              </a:rPr>
              <a:t>(Ezra 5:1-2 )</a:t>
            </a:r>
          </a:p>
        </p:txBody>
      </p:sp>
      <p:sp>
        <p:nvSpPr>
          <p:cNvPr id="32771" name="Rectangle 3"/>
          <p:cNvSpPr>
            <a:spLocks noGrp="1" noRot="1" noChangeArrowheads="1"/>
          </p:cNvSpPr>
          <p:nvPr>
            <p:ph type="body" idx="1"/>
          </p:nvPr>
        </p:nvSpPr>
        <p:spPr>
          <a:xfrm>
            <a:off x="301625" y="1828800"/>
            <a:ext cx="8540750" cy="4270375"/>
          </a:xfrm>
        </p:spPr>
        <p:txBody>
          <a:bodyPr/>
          <a:lstStyle/>
          <a:p>
            <a:pPr algn="ctr" eaLnBrk="1" hangingPunct="1">
              <a:buFont typeface="Arial" charset="0"/>
              <a:buNone/>
              <a:defRPr/>
            </a:pPr>
            <a:r>
              <a:rPr lang="en-US" b="1" i="1" dirty="0" smtClean="0">
                <a:solidFill>
                  <a:srgbClr val="0000CC"/>
                </a:solidFill>
                <a:latin typeface="Times New Roman" pitchFamily="18" charset="0"/>
                <a:cs typeface="Times New Roman" pitchFamily="18" charset="0"/>
              </a:rPr>
              <a:t>Coordinated efforts of Haggai &amp; Zechariah</a:t>
            </a:r>
          </a:p>
          <a:p>
            <a:pPr eaLnBrk="1" hangingPunct="1">
              <a:buFont typeface="Arial" charset="0"/>
              <a:buNone/>
              <a:defRPr/>
            </a:pPr>
            <a:r>
              <a:rPr lang="en-US" b="1" dirty="0" smtClean="0">
                <a:solidFill>
                  <a:srgbClr val="7030A0"/>
                </a:solidFill>
              </a:rPr>
              <a:t>Haggai:</a:t>
            </a:r>
            <a:r>
              <a:rPr lang="en-US" dirty="0" smtClean="0">
                <a:solidFill>
                  <a:srgbClr val="7030A0"/>
                </a:solidFill>
              </a:rPr>
              <a:t>  </a:t>
            </a:r>
            <a:r>
              <a:rPr lang="en-US" dirty="0" smtClean="0"/>
              <a:t>Exhorts and reprimands the people for their poor choices and lack of faith.</a:t>
            </a:r>
          </a:p>
          <a:p>
            <a:pPr eaLnBrk="1" hangingPunct="1">
              <a:buFont typeface="Arial" charset="0"/>
              <a:buNone/>
              <a:defRPr/>
            </a:pPr>
            <a:r>
              <a:rPr lang="en-US" b="1" dirty="0" smtClean="0">
                <a:solidFill>
                  <a:srgbClr val="7030A0"/>
                </a:solidFill>
              </a:rPr>
              <a:t>Zechariah:</a:t>
            </a:r>
            <a:r>
              <a:rPr lang="en-US" dirty="0" smtClean="0">
                <a:solidFill>
                  <a:srgbClr val="7030A0"/>
                </a:solidFill>
              </a:rPr>
              <a:t> </a:t>
            </a:r>
            <a:r>
              <a:rPr lang="en-US" dirty="0" smtClean="0"/>
              <a:t>Encourages the people that the angels are working behind the scenes and they will help finish the temple!</a:t>
            </a: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609600"/>
            <a:ext cx="8229600" cy="914400"/>
          </a:xfrm>
        </p:spPr>
        <p:txBody>
          <a:bodyPr>
            <a:noAutofit/>
          </a:bodyPr>
          <a:lstStyle/>
          <a:p>
            <a:r>
              <a:rPr lang="en-US" sz="4800" b="1" dirty="0" smtClean="0">
                <a:solidFill>
                  <a:srgbClr val="663300"/>
                </a:solidFill>
              </a:rPr>
              <a:t>1 </a:t>
            </a:r>
            <a:r>
              <a:rPr lang="en-US" sz="4800" b="1" dirty="0" err="1" smtClean="0">
                <a:solidFill>
                  <a:srgbClr val="663300"/>
                </a:solidFill>
              </a:rPr>
              <a:t>Cor</a:t>
            </a:r>
            <a:r>
              <a:rPr lang="en-US" sz="4800" b="1" dirty="0" smtClean="0">
                <a:solidFill>
                  <a:srgbClr val="663300"/>
                </a:solidFill>
              </a:rPr>
              <a:t> 15:57-58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162800" cy="3810000"/>
          </a:xfrm>
        </p:spPr>
        <p:txBody>
          <a:bodyPr>
            <a:normAutofit/>
          </a:bodyPr>
          <a:lstStyle/>
          <a:p>
            <a:pPr marL="0" indent="228600" hangingPunct="0">
              <a:buNone/>
            </a:pPr>
            <a:r>
              <a:rPr lang="en-US" dirty="0" smtClean="0"/>
              <a:t>57	 But </a:t>
            </a:r>
            <a:r>
              <a:rPr lang="en-US" b="1" i="1" dirty="0" smtClean="0"/>
              <a:t>thanks be to God, who gives us the victory</a:t>
            </a:r>
            <a:r>
              <a:rPr lang="en-US" dirty="0" smtClean="0"/>
              <a:t> through our Lord Jesus Christ.</a:t>
            </a:r>
          </a:p>
          <a:p>
            <a:pPr marL="0" indent="228600" hangingPunct="0">
              <a:buNone/>
            </a:pPr>
            <a:r>
              <a:rPr lang="en-US" dirty="0" smtClean="0"/>
              <a:t> 58	 Therefore, my beloved brethren, </a:t>
            </a:r>
            <a:r>
              <a:rPr lang="en-US" b="1" i="1" dirty="0" smtClean="0"/>
              <a:t>be steadfast, immovable, always abounding in the work of the Lord,</a:t>
            </a:r>
            <a:r>
              <a:rPr lang="en-US" dirty="0" smtClean="0"/>
              <a:t> knowing that your labor is not in vain in the Lord.   </a:t>
            </a:r>
          </a:p>
          <a:p>
            <a:pPr marL="514350" indent="-514350" eaLnBrk="1" hangingPunct="1">
              <a:lnSpc>
                <a:spcPct val="90000"/>
              </a:lnSpc>
              <a:buNone/>
            </a:pPr>
            <a:endParaRPr lang="en-US" dirty="0" smtClean="0"/>
          </a:p>
        </p:txBody>
      </p:sp>
      <p:sp>
        <p:nvSpPr>
          <p:cNvPr id="4100" name="Text Box 5"/>
          <p:cNvSpPr txBox="1">
            <a:spLocks noChangeArrowheads="1"/>
          </p:cNvSpPr>
          <p:nvPr/>
        </p:nvSpPr>
        <p:spPr bwMode="auto">
          <a:xfrm>
            <a:off x="457200" y="4648200"/>
            <a:ext cx="8229600" cy="1384995"/>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CC"/>
                </a:solidFill>
                <a:latin typeface="Comic Sans MS" pitchFamily="66" charset="0"/>
              </a:rPr>
              <a:t>Let’s determine to remain steadfast &amp; immovable, even when under pressure – putting our faith &amp; trust in our God</a:t>
            </a: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0.google.com/images?q=tbn:ANd9GcTPOwR4BSEtMrv9xBT85uM6zieksWvchrSBJ9xK0Aw-izvcmVIj7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124200"/>
            <a:ext cx="4652342" cy="3124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3.bp.blogspot.com/-hwR60eFfpKY/T6OrUF6iPGI/AAAAAAAABFE/9k2_AavRDWo/s1600/building_altar_galle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0003" y="4038600"/>
            <a:ext cx="3371850" cy="22389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2.gstatic.com/images?q=tbn:ANd9GcTHoJmR6szho9Skf70-YYOpthjWn9pxHEoZuUAkrYz72m33FuwY"/>
          <p:cNvPicPr>
            <a:picLocks noChangeAspect="1" noChangeArrowheads="1"/>
          </p:cNvPicPr>
          <p:nvPr/>
        </p:nvPicPr>
        <p:blipFill>
          <a:blip r:embed="rId5" cstate="print"/>
          <a:srcRect/>
          <a:stretch>
            <a:fillRect/>
          </a:stretch>
        </p:blipFill>
        <p:spPr bwMode="auto">
          <a:xfrm>
            <a:off x="685800" y="381000"/>
            <a:ext cx="4648200" cy="2390929"/>
          </a:xfrm>
          <a:prstGeom prst="rect">
            <a:avLst/>
          </a:prstGeom>
          <a:noFill/>
        </p:spPr>
      </p:pic>
      <p:sp>
        <p:nvSpPr>
          <p:cNvPr id="6" name="Rectangle 3"/>
          <p:cNvSpPr txBox="1">
            <a:spLocks noChangeArrowheads="1"/>
          </p:cNvSpPr>
          <p:nvPr/>
        </p:nvSpPr>
        <p:spPr>
          <a:xfrm>
            <a:off x="5486400" y="457200"/>
            <a:ext cx="3352800" cy="3124200"/>
          </a:xfrm>
          <a:prstGeom prst="rect">
            <a:avLst/>
          </a:prstGeom>
        </p:spPr>
        <p:txBody>
          <a:bodyPr vert="horz" lIns="91440" tIns="45720" rIns="91440" bIns="45720" rtlCol="0">
            <a:noAutofit/>
          </a:bodyPr>
          <a:lstStyle/>
          <a:p>
            <a:pPr marL="0" marR="0" lvl="0" indent="0" algn="ctr" defTabSz="914400" rtl="0" eaLnBrk="1" fontAlgn="auto" latinLnBrk="0" hangingPunct="1">
              <a:lnSpc>
                <a:spcPts val="4300"/>
              </a:lnSpc>
              <a:spcBef>
                <a:spcPts val="0"/>
              </a:spcBef>
              <a:spcAft>
                <a:spcPts val="0"/>
              </a:spcAft>
              <a:buClrTx/>
              <a:buSzTx/>
              <a:buFont typeface="Arial" pitchFamily="34" charset="0"/>
              <a:buNone/>
              <a:tabLst/>
              <a:defRPr/>
            </a:pPr>
            <a:r>
              <a:rPr kumimoji="0" lang="en-US" sz="4000" b="1" i="0" u="none" strike="noStrike" kern="1200" cap="none" spc="0" normalizeH="0" baseline="0" noProof="0" dirty="0" smtClean="0">
                <a:ln>
                  <a:noFill/>
                </a:ln>
                <a:solidFill>
                  <a:srgbClr val="0000CC"/>
                </a:solidFill>
                <a:effectLst/>
                <a:uLnTx/>
                <a:uFillTx/>
                <a:latin typeface="Comic Sans MS" pitchFamily="66" charset="0"/>
                <a:ea typeface="+mn-ea"/>
                <a:cs typeface="+mn-cs"/>
              </a:rPr>
              <a:t>Class 4</a:t>
            </a:r>
            <a:r>
              <a:rPr kumimoji="0" lang="en-US" sz="4000" b="1" i="0" u="none" strike="noStrike" kern="1200" cap="none" spc="0" normalizeH="0" baseline="0" noProof="0" smtClean="0">
                <a:ln>
                  <a:noFill/>
                </a:ln>
                <a:solidFill>
                  <a:srgbClr val="0000CC"/>
                </a:solidFill>
                <a:effectLst/>
                <a:uLnTx/>
                <a:uFillTx/>
                <a:latin typeface="Comic Sans MS" pitchFamily="66" charset="0"/>
                <a:ea typeface="+mn-ea"/>
                <a:cs typeface="+mn-cs"/>
              </a:rPr>
              <a:t>:  God </a:t>
            </a:r>
            <a:r>
              <a:rPr kumimoji="0" lang="en-US" sz="4000" b="1" i="0" u="none" strike="noStrike" kern="1200" cap="none" spc="0" normalizeH="0" baseline="0" noProof="0" dirty="0" smtClean="0">
                <a:ln>
                  <a:noFill/>
                </a:ln>
                <a:solidFill>
                  <a:srgbClr val="0000CC"/>
                </a:solidFill>
                <a:effectLst/>
                <a:uLnTx/>
                <a:uFillTx/>
                <a:latin typeface="Comic Sans MS" pitchFamily="66" charset="0"/>
                <a:ea typeface="+mn-ea"/>
                <a:cs typeface="+mn-cs"/>
              </a:rPr>
              <a:t>will Provide the Motivation to Finish!</a:t>
            </a:r>
          </a:p>
        </p:txBody>
      </p:sp>
    </p:spTree>
    <p:extLst>
      <p:ext uri="{BB962C8B-B14F-4D97-AF65-F5344CB8AC3E}">
        <p14:creationId xmlns:p14="http://schemas.microsoft.com/office/powerpoint/2010/main" val="266824818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324600" cy="1143000"/>
          </a:xfrm>
        </p:spPr>
        <p:txBody>
          <a:bodyPr/>
          <a:lstStyle/>
          <a:p>
            <a:pPr eaLnBrk="1" hangingPunct="1"/>
            <a:r>
              <a:rPr lang="en-US" sz="4000" b="1" dirty="0" smtClean="0">
                <a:solidFill>
                  <a:srgbClr val="FF0000"/>
                </a:solidFill>
              </a:rPr>
              <a:t>The Adversaries Challenge!</a:t>
            </a:r>
          </a:p>
        </p:txBody>
      </p:sp>
      <p:sp>
        <p:nvSpPr>
          <p:cNvPr id="4099" name="Rectangle 3"/>
          <p:cNvSpPr>
            <a:spLocks noGrp="1" noChangeArrowheads="1"/>
          </p:cNvSpPr>
          <p:nvPr>
            <p:ph type="body" idx="1"/>
          </p:nvPr>
        </p:nvSpPr>
        <p:spPr>
          <a:xfrm>
            <a:off x="228600" y="990600"/>
            <a:ext cx="8305800" cy="4724400"/>
          </a:xfrm>
        </p:spPr>
        <p:txBody>
          <a:bodyPr>
            <a:normAutofit fontScale="92500" lnSpcReduction="20000"/>
          </a:bodyPr>
          <a:lstStyle/>
          <a:p>
            <a:pPr eaLnBrk="1" hangingPunct="1">
              <a:lnSpc>
                <a:spcPct val="90000"/>
              </a:lnSpc>
            </a:pPr>
            <a:r>
              <a:rPr lang="en-US" b="1" dirty="0" smtClean="0">
                <a:solidFill>
                  <a:srgbClr val="0000CC"/>
                </a:solidFill>
              </a:rPr>
              <a:t>Adversaries (v.1):  </a:t>
            </a:r>
            <a:r>
              <a:rPr lang="en-US" dirty="0" smtClean="0"/>
              <a:t>Samaritans –                         Introduced as adversaries from the start!</a:t>
            </a:r>
          </a:p>
          <a:p>
            <a:pPr eaLnBrk="1" hangingPunct="1">
              <a:lnSpc>
                <a:spcPct val="90000"/>
              </a:lnSpc>
            </a:pPr>
            <a:r>
              <a:rPr lang="en-US" b="1" dirty="0" smtClean="0">
                <a:solidFill>
                  <a:srgbClr val="0000CC"/>
                </a:solidFill>
              </a:rPr>
              <a:t>Let us build with you:  </a:t>
            </a:r>
            <a:r>
              <a:rPr lang="en-US" dirty="0" smtClean="0"/>
              <a:t>the Jews could sure use the help!</a:t>
            </a:r>
          </a:p>
          <a:p>
            <a:pPr eaLnBrk="1" hangingPunct="1">
              <a:lnSpc>
                <a:spcPct val="90000"/>
              </a:lnSpc>
            </a:pPr>
            <a:r>
              <a:rPr lang="en-US" b="1" dirty="0" smtClean="0">
                <a:solidFill>
                  <a:srgbClr val="0000CC"/>
                </a:solidFill>
              </a:rPr>
              <a:t>Days of </a:t>
            </a:r>
            <a:r>
              <a:rPr lang="en-US" b="1" dirty="0" err="1" smtClean="0">
                <a:solidFill>
                  <a:srgbClr val="0000CC"/>
                </a:solidFill>
              </a:rPr>
              <a:t>Esarhadddon</a:t>
            </a:r>
            <a:r>
              <a:rPr lang="en-US" b="1" dirty="0" smtClean="0">
                <a:solidFill>
                  <a:srgbClr val="0000CC"/>
                </a:solidFill>
              </a:rPr>
              <a:t> </a:t>
            </a:r>
            <a:r>
              <a:rPr lang="en-US" dirty="0" smtClean="0"/>
              <a:t>(son of Sennacherib) about 130 years ago!</a:t>
            </a:r>
          </a:p>
          <a:p>
            <a:pPr eaLnBrk="1" hangingPunct="1">
              <a:lnSpc>
                <a:spcPct val="90000"/>
              </a:lnSpc>
            </a:pPr>
            <a:r>
              <a:rPr lang="en-US" b="1" dirty="0" smtClean="0">
                <a:solidFill>
                  <a:srgbClr val="0000CC"/>
                </a:solidFill>
              </a:rPr>
              <a:t>We worship God:  </a:t>
            </a:r>
            <a:r>
              <a:rPr lang="en-US" dirty="0" smtClean="0"/>
              <a:t>but idols too! (2Kgs 17:24-33, 39-41)</a:t>
            </a:r>
          </a:p>
          <a:p>
            <a:pPr eaLnBrk="1" hangingPunct="1">
              <a:lnSpc>
                <a:spcPct val="90000"/>
              </a:lnSpc>
            </a:pPr>
            <a:r>
              <a:rPr lang="en-US" b="1" dirty="0" smtClean="0">
                <a:solidFill>
                  <a:srgbClr val="0000CC"/>
                </a:solidFill>
              </a:rPr>
              <a:t>Assyrians moved Jews out of North </a:t>
            </a:r>
            <a:r>
              <a:rPr lang="en-US" dirty="0" smtClean="0"/>
              <a:t>&amp; brought in Gentiles</a:t>
            </a:r>
          </a:p>
          <a:p>
            <a:pPr lvl="1">
              <a:lnSpc>
                <a:spcPct val="90000"/>
              </a:lnSpc>
            </a:pPr>
            <a:r>
              <a:rPr lang="en-US" dirty="0" smtClean="0"/>
              <a:t>Gentiles brought their idols &amp; mixed in with Jews in the North part of Israel</a:t>
            </a:r>
          </a:p>
          <a:p>
            <a:pPr lvl="1">
              <a:lnSpc>
                <a:spcPct val="90000"/>
              </a:lnSpc>
            </a:pPr>
            <a:r>
              <a:rPr lang="en-US" dirty="0" smtClean="0"/>
              <a:t>Samaritans feared Yahweh &amp; all their other gods too</a:t>
            </a:r>
          </a:p>
        </p:txBody>
      </p:sp>
      <p:sp>
        <p:nvSpPr>
          <p:cNvPr id="4100" name="Text Box 5"/>
          <p:cNvSpPr txBox="1">
            <a:spLocks noChangeArrowheads="1"/>
          </p:cNvSpPr>
          <p:nvPr/>
        </p:nvSpPr>
        <p:spPr bwMode="auto">
          <a:xfrm>
            <a:off x="0" y="5791200"/>
            <a:ext cx="91440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No compromise for </a:t>
            </a:r>
            <a:r>
              <a:rPr lang="en-US" sz="3200" b="1" dirty="0" err="1" smtClean="0">
                <a:solidFill>
                  <a:srgbClr val="00B050"/>
                </a:solidFill>
                <a:latin typeface="Comic Sans MS" pitchFamily="66" charset="0"/>
              </a:rPr>
              <a:t>Zerubbabel</a:t>
            </a:r>
            <a:r>
              <a:rPr lang="en-US" sz="3200" b="1" dirty="0" smtClean="0">
                <a:solidFill>
                  <a:srgbClr val="00B050"/>
                </a:solidFill>
                <a:latin typeface="Comic Sans MS" pitchFamily="66" charset="0"/>
              </a:rPr>
              <a:t> &amp; Joshua</a:t>
            </a:r>
            <a:endParaRPr lang="en-US" sz="3200" b="1" dirty="0">
              <a:solidFill>
                <a:srgbClr val="00B050"/>
              </a:solidFill>
              <a:latin typeface="Comic Sans MS" pitchFamily="66" charset="0"/>
            </a:endParaRPr>
          </a:p>
        </p:txBody>
      </p:sp>
      <p:pic>
        <p:nvPicPr>
          <p:cNvPr id="40962" name="Picture 2" descr="https://encrypted-tbn1.google.com/images?q=tbn:ANd9GcQVuYeHbzjMf4gPglR1CnNpzfSjwbVx-z-ucyGnLwpjDpxiZ9iKqw"/>
          <p:cNvPicPr>
            <a:picLocks noChangeAspect="1" noChangeArrowheads="1"/>
          </p:cNvPicPr>
          <p:nvPr/>
        </p:nvPicPr>
        <p:blipFill>
          <a:blip r:embed="rId3" cstate="print"/>
          <a:srcRect/>
          <a:stretch>
            <a:fillRect/>
          </a:stretch>
        </p:blipFill>
        <p:spPr bwMode="auto">
          <a:xfrm flipH="1">
            <a:off x="7010400" y="228600"/>
            <a:ext cx="1981200" cy="14097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r>
              <a:rPr lang="en-US" sz="4800" b="1" dirty="0" smtClean="0">
                <a:solidFill>
                  <a:srgbClr val="663300"/>
                </a:solidFill>
              </a:rPr>
              <a:t>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162800" cy="3810000"/>
          </a:xfrm>
        </p:spPr>
        <p:txBody>
          <a:bodyPr>
            <a:normAutofit/>
          </a:bodyPr>
          <a:lstStyle/>
          <a:p>
            <a:pPr marL="0" indent="228600" hangingPunct="0">
              <a:buNone/>
            </a:pPr>
            <a:r>
              <a:rPr lang="en-US" dirty="0" smtClean="0"/>
              <a:t>5   </a:t>
            </a:r>
          </a:p>
          <a:p>
            <a:pPr marL="514350" indent="-514350" eaLnBrk="1" hangingPunct="1">
              <a:lnSpc>
                <a:spcPct val="90000"/>
              </a:lnSpc>
              <a:buNone/>
            </a:pPr>
            <a:endParaRPr lang="en-US" dirty="0" smtClean="0"/>
          </a:p>
        </p:txBody>
      </p:sp>
      <p:sp>
        <p:nvSpPr>
          <p:cNvPr id="4100" name="Text Box 5"/>
          <p:cNvSpPr txBox="1">
            <a:spLocks noChangeArrowheads="1"/>
          </p:cNvSpPr>
          <p:nvPr/>
        </p:nvSpPr>
        <p:spPr bwMode="auto">
          <a:xfrm>
            <a:off x="457200" y="4953000"/>
            <a:ext cx="8229600" cy="523220"/>
          </a:xfrm>
          <a:prstGeom prst="rect">
            <a:avLst/>
          </a:prstGeom>
          <a:noFill/>
          <a:ln w="9525">
            <a:noFill/>
            <a:miter lim="800000"/>
            <a:headEnd/>
            <a:tailEnd/>
          </a:ln>
        </p:spPr>
        <p:txBody>
          <a:bodyPr>
            <a:spAutoFit/>
          </a:bodyPr>
          <a:lstStyle/>
          <a:p>
            <a:pPr algn="ctr">
              <a:spcBef>
                <a:spcPct val="50000"/>
              </a:spcBef>
            </a:pPr>
            <a:r>
              <a:rPr lang="en-US" sz="2800" b="1" smtClean="0">
                <a:solidFill>
                  <a:srgbClr val="0000CC"/>
                </a:solidFill>
                <a:latin typeface="Comic Sans MS" pitchFamily="66" charset="0"/>
              </a:rPr>
              <a:t>G</a:t>
            </a:r>
            <a:endParaRPr lang="en-US" sz="2800" b="1" dirty="0" smtClean="0">
              <a:solidFill>
                <a:srgbClr val="0000CC"/>
              </a:solidFill>
              <a:latin typeface="Comic Sans MS"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295400" y="685800"/>
            <a:ext cx="6172200" cy="990600"/>
          </a:xfrm>
        </p:spPr>
        <p:txBody>
          <a:bodyPr>
            <a:normAutofit fontScale="90000"/>
          </a:bodyPr>
          <a:lstStyle/>
          <a:p>
            <a:pPr eaLnBrk="1" hangingPunct="1">
              <a:lnSpc>
                <a:spcPts val="3500"/>
              </a:lnSpc>
            </a:pPr>
            <a:r>
              <a:rPr lang="en-US" sz="4000" b="1" dirty="0" smtClean="0">
                <a:solidFill>
                  <a:srgbClr val="663300"/>
                </a:solidFill>
              </a:rPr>
              <a:t>Background to the Samaritans:       </a:t>
            </a:r>
            <a:r>
              <a:rPr lang="en-US" sz="3200" b="1" dirty="0" smtClean="0">
                <a:solidFill>
                  <a:srgbClr val="663300"/>
                </a:solidFill>
              </a:rPr>
              <a:t>2 Kings 17:28-41</a:t>
            </a:r>
            <a:endParaRPr lang="en-US" sz="4000" b="1" dirty="0" smtClean="0">
              <a:solidFill>
                <a:srgbClr val="663300"/>
              </a:solidFill>
            </a:endParaRPr>
          </a:p>
        </p:txBody>
      </p:sp>
      <p:sp>
        <p:nvSpPr>
          <p:cNvPr id="4099" name="Rectangle 3"/>
          <p:cNvSpPr>
            <a:spLocks noGrp="1" noChangeArrowheads="1"/>
          </p:cNvSpPr>
          <p:nvPr>
            <p:ph type="body" idx="1"/>
          </p:nvPr>
        </p:nvSpPr>
        <p:spPr>
          <a:xfrm>
            <a:off x="990600" y="1676400"/>
            <a:ext cx="7239000" cy="4267200"/>
          </a:xfrm>
        </p:spPr>
        <p:txBody>
          <a:bodyPr>
            <a:normAutofit fontScale="32500" lnSpcReduction="20000"/>
          </a:bodyPr>
          <a:lstStyle/>
          <a:p>
            <a:pPr marL="0" indent="169863">
              <a:buNone/>
            </a:pPr>
            <a:r>
              <a:rPr lang="en-US" sz="6000" dirty="0" smtClean="0"/>
              <a:t>28  Then one of the priests whom they had carried away from Samaria came and dwelt in Bethel, and taught them how they should fear the LORD.</a:t>
            </a:r>
          </a:p>
          <a:p>
            <a:pPr marL="0" indent="169863">
              <a:buNone/>
            </a:pPr>
            <a:r>
              <a:rPr lang="en-US" sz="6000" dirty="0" smtClean="0"/>
              <a:t>29  However </a:t>
            </a:r>
            <a:r>
              <a:rPr lang="en-US" sz="6000" b="1" i="1" dirty="0" smtClean="0"/>
              <a:t>every nation continued to make gods of its own,</a:t>
            </a:r>
            <a:r>
              <a:rPr lang="en-US" sz="6000" dirty="0" smtClean="0"/>
              <a:t> and put them in the shrines on the high places which the Samaritans had made, every nation in the cities where they dwelt.</a:t>
            </a:r>
          </a:p>
          <a:p>
            <a:pPr marL="0" indent="169863">
              <a:buNone/>
            </a:pPr>
            <a:r>
              <a:rPr lang="en-US" sz="6000" dirty="0" smtClean="0"/>
              <a:t>30  The men of Babylon made Succoth </a:t>
            </a:r>
            <a:r>
              <a:rPr lang="en-US" sz="6000" dirty="0" err="1" smtClean="0"/>
              <a:t>Benoth</a:t>
            </a:r>
            <a:r>
              <a:rPr lang="en-US" sz="6000" dirty="0" smtClean="0"/>
              <a:t>, the men of </a:t>
            </a:r>
            <a:r>
              <a:rPr lang="en-US" sz="6000" dirty="0" err="1" smtClean="0"/>
              <a:t>Cuth</a:t>
            </a:r>
            <a:r>
              <a:rPr lang="en-US" sz="6000" dirty="0" smtClean="0"/>
              <a:t> made </a:t>
            </a:r>
            <a:r>
              <a:rPr lang="en-US" sz="6000" dirty="0" err="1" smtClean="0"/>
              <a:t>Nergal</a:t>
            </a:r>
            <a:r>
              <a:rPr lang="en-US" sz="6000" dirty="0" smtClean="0"/>
              <a:t>, the men of </a:t>
            </a:r>
            <a:r>
              <a:rPr lang="en-US" sz="6000" dirty="0" err="1" smtClean="0"/>
              <a:t>Hamath</a:t>
            </a:r>
            <a:r>
              <a:rPr lang="en-US" sz="6000" dirty="0" smtClean="0"/>
              <a:t> made </a:t>
            </a:r>
            <a:r>
              <a:rPr lang="en-US" sz="6000" dirty="0" err="1" smtClean="0"/>
              <a:t>Ashima</a:t>
            </a:r>
            <a:r>
              <a:rPr lang="en-US" sz="6000" dirty="0" smtClean="0"/>
              <a:t>,</a:t>
            </a:r>
          </a:p>
          <a:p>
            <a:pPr marL="0" indent="169863">
              <a:buNone/>
            </a:pPr>
            <a:r>
              <a:rPr lang="en-US" sz="6000" dirty="0" smtClean="0"/>
              <a:t>31  and the </a:t>
            </a:r>
            <a:r>
              <a:rPr lang="en-US" sz="6000" dirty="0" err="1" smtClean="0"/>
              <a:t>Avites</a:t>
            </a:r>
            <a:r>
              <a:rPr lang="en-US" sz="6000" dirty="0" smtClean="0"/>
              <a:t> made </a:t>
            </a:r>
            <a:r>
              <a:rPr lang="en-US" sz="6000" dirty="0" err="1" smtClean="0"/>
              <a:t>Nibhaz</a:t>
            </a:r>
            <a:r>
              <a:rPr lang="en-US" sz="6000" dirty="0" smtClean="0"/>
              <a:t> and </a:t>
            </a:r>
            <a:r>
              <a:rPr lang="en-US" sz="6000" dirty="0" err="1" smtClean="0"/>
              <a:t>Tartak</a:t>
            </a:r>
            <a:r>
              <a:rPr lang="en-US" sz="6000" dirty="0" smtClean="0"/>
              <a:t>; and the </a:t>
            </a:r>
            <a:r>
              <a:rPr lang="en-US" sz="6000" dirty="0" err="1" smtClean="0"/>
              <a:t>Sepharvites</a:t>
            </a:r>
            <a:r>
              <a:rPr lang="en-US" sz="6000" dirty="0" smtClean="0"/>
              <a:t> burned their children in fire to </a:t>
            </a:r>
            <a:r>
              <a:rPr lang="en-US" sz="6000" dirty="0" err="1" smtClean="0"/>
              <a:t>Adrammelech</a:t>
            </a:r>
            <a:r>
              <a:rPr lang="en-US" sz="6000" dirty="0" smtClean="0"/>
              <a:t> and </a:t>
            </a:r>
            <a:r>
              <a:rPr lang="en-US" sz="6000" dirty="0" err="1" smtClean="0"/>
              <a:t>Anammelech</a:t>
            </a:r>
            <a:r>
              <a:rPr lang="en-US" sz="6000" dirty="0" smtClean="0"/>
              <a:t>, the gods of </a:t>
            </a:r>
            <a:r>
              <a:rPr lang="en-US" sz="6000" dirty="0" err="1" smtClean="0"/>
              <a:t>Sepharvaim</a:t>
            </a:r>
            <a:r>
              <a:rPr lang="en-US" sz="6000" dirty="0" smtClean="0"/>
              <a:t>.</a:t>
            </a:r>
          </a:p>
          <a:p>
            <a:pPr marL="0" indent="169863">
              <a:buNone/>
            </a:pPr>
            <a:r>
              <a:rPr lang="en-US" sz="6000" dirty="0" smtClean="0"/>
              <a:t>32  So they feared the LORD, and from every class they </a:t>
            </a:r>
            <a:r>
              <a:rPr lang="en-US" sz="6000" b="1" i="1" dirty="0" smtClean="0"/>
              <a:t>appointed for themselves priests of the high places,</a:t>
            </a:r>
            <a:r>
              <a:rPr lang="en-US" sz="6000" dirty="0" smtClean="0"/>
              <a:t> who sacrificed for them in the shrines of the high places.</a:t>
            </a:r>
          </a:p>
        </p:txBody>
      </p:sp>
      <p:sp>
        <p:nvSpPr>
          <p:cNvPr id="4100" name="Text Box 5"/>
          <p:cNvSpPr txBox="1">
            <a:spLocks noChangeArrowheads="1"/>
          </p:cNvSpPr>
          <p:nvPr/>
        </p:nvSpPr>
        <p:spPr bwMode="auto">
          <a:xfrm>
            <a:off x="381000" y="56388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CC"/>
                </a:solidFill>
                <a:latin typeface="Comic Sans MS" pitchFamily="66" charset="0"/>
              </a:rPr>
              <a:t>They were adversaries from the start!</a:t>
            </a:r>
            <a:endParaRPr lang="en-US" sz="2800" b="1" dirty="0">
              <a:solidFill>
                <a:srgbClr val="0000CC"/>
              </a:solidFill>
              <a:latin typeface="Comic Sans MS"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295400" y="685800"/>
            <a:ext cx="6172200" cy="990600"/>
          </a:xfrm>
        </p:spPr>
        <p:txBody>
          <a:bodyPr>
            <a:normAutofit fontScale="90000"/>
          </a:bodyPr>
          <a:lstStyle/>
          <a:p>
            <a:pPr eaLnBrk="1" hangingPunct="1">
              <a:lnSpc>
                <a:spcPts val="3500"/>
              </a:lnSpc>
            </a:pPr>
            <a:r>
              <a:rPr lang="en-US" sz="4000" b="1" dirty="0" smtClean="0">
                <a:solidFill>
                  <a:srgbClr val="663300"/>
                </a:solidFill>
              </a:rPr>
              <a:t>Background to the Samaritans:       </a:t>
            </a:r>
            <a:r>
              <a:rPr lang="en-US" sz="3200" b="1" dirty="0" smtClean="0">
                <a:solidFill>
                  <a:srgbClr val="663300"/>
                </a:solidFill>
              </a:rPr>
              <a:t>2 Kings 17:28-41</a:t>
            </a:r>
            <a:endParaRPr lang="en-US" sz="4000" b="1" dirty="0" smtClean="0">
              <a:solidFill>
                <a:srgbClr val="663300"/>
              </a:solidFill>
            </a:endParaRPr>
          </a:p>
        </p:txBody>
      </p:sp>
      <p:sp>
        <p:nvSpPr>
          <p:cNvPr id="4099" name="Rectangle 3"/>
          <p:cNvSpPr>
            <a:spLocks noGrp="1" noChangeArrowheads="1"/>
          </p:cNvSpPr>
          <p:nvPr>
            <p:ph type="body" idx="1"/>
          </p:nvPr>
        </p:nvSpPr>
        <p:spPr>
          <a:xfrm>
            <a:off x="990600" y="1676400"/>
            <a:ext cx="7239000" cy="4267200"/>
          </a:xfrm>
        </p:spPr>
        <p:txBody>
          <a:bodyPr>
            <a:normAutofit fontScale="32500" lnSpcReduction="20000"/>
          </a:bodyPr>
          <a:lstStyle/>
          <a:p>
            <a:pPr marL="0" indent="169863">
              <a:buNone/>
            </a:pPr>
            <a:r>
              <a:rPr lang="en-US" sz="6800" dirty="0" smtClean="0"/>
              <a:t>33  </a:t>
            </a:r>
            <a:r>
              <a:rPr lang="en-US" sz="6800" b="1" i="1" dirty="0" smtClean="0"/>
              <a:t>They feared the LORD, yet served their own gods-- according to the rituals of the nations from among whom they were carried away.</a:t>
            </a:r>
            <a:endParaRPr lang="en-US" sz="6800" dirty="0" smtClean="0"/>
          </a:p>
          <a:p>
            <a:pPr marL="0" indent="169863">
              <a:buNone/>
            </a:pPr>
            <a:r>
              <a:rPr lang="en-US" sz="6800" dirty="0" smtClean="0"/>
              <a:t>34  </a:t>
            </a:r>
            <a:r>
              <a:rPr lang="en-US" sz="6800" b="1" i="1" dirty="0" smtClean="0"/>
              <a:t>To this day they continue practicing the former rituals; they do not fear the LORD,</a:t>
            </a:r>
            <a:r>
              <a:rPr lang="en-US" sz="6800" dirty="0" smtClean="0"/>
              <a:t> nor do they follow their statutes or their ordinances, or the law and commandment which the LORD had commanded the children of Jacob, whom He named Israel, </a:t>
            </a:r>
          </a:p>
          <a:p>
            <a:pPr marL="0" indent="169863">
              <a:buNone/>
            </a:pPr>
            <a:r>
              <a:rPr lang="en-US" sz="6800" dirty="0" smtClean="0"/>
              <a:t>40  However they did not obey, but they followed their former rituals.</a:t>
            </a:r>
          </a:p>
          <a:p>
            <a:pPr marL="0" indent="169863">
              <a:buNone/>
            </a:pPr>
            <a:r>
              <a:rPr lang="en-US" sz="6800" dirty="0" smtClean="0"/>
              <a:t>41  </a:t>
            </a:r>
            <a:r>
              <a:rPr lang="en-US" sz="6800" b="1" i="1" dirty="0" smtClean="0"/>
              <a:t>So these nations feared the LORD, yet served their carved images;</a:t>
            </a:r>
            <a:r>
              <a:rPr lang="en-US" sz="6800" dirty="0" smtClean="0"/>
              <a:t> also their children and their children's children have continued doing as their fathers did, even to this day.</a:t>
            </a:r>
          </a:p>
          <a:p>
            <a:pPr eaLnBrk="1" hangingPunct="1">
              <a:lnSpc>
                <a:spcPct val="90000"/>
              </a:lnSpc>
              <a:buNone/>
            </a:pPr>
            <a:endParaRPr lang="en-US" dirty="0" smtClean="0"/>
          </a:p>
        </p:txBody>
      </p:sp>
      <p:sp>
        <p:nvSpPr>
          <p:cNvPr id="4100" name="Text Box 5"/>
          <p:cNvSpPr txBox="1">
            <a:spLocks noChangeArrowheads="1"/>
          </p:cNvSpPr>
          <p:nvPr/>
        </p:nvSpPr>
        <p:spPr bwMode="auto">
          <a:xfrm>
            <a:off x="381000" y="57150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CC"/>
                </a:solidFill>
                <a:latin typeface="Comic Sans MS" pitchFamily="66" charset="0"/>
              </a:rPr>
              <a:t>They were adversaries from the start!</a:t>
            </a:r>
            <a:endParaRPr lang="en-US" sz="2800" b="1" dirty="0">
              <a:solidFill>
                <a:srgbClr val="0000CC"/>
              </a:solidFill>
              <a:latin typeface="Comic Sans MS"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a:xfrm>
            <a:off x="1905000" y="0"/>
            <a:ext cx="5257800" cy="1752600"/>
          </a:xfrm>
        </p:spPr>
        <p:txBody>
          <a:bodyPr>
            <a:normAutofit/>
          </a:bodyPr>
          <a:lstStyle/>
          <a:p>
            <a:pPr eaLnBrk="1" hangingPunct="1">
              <a:defRPr/>
            </a:pPr>
            <a:r>
              <a:rPr lang="en-US" sz="4800" b="1" dirty="0" smtClean="0">
                <a:solidFill>
                  <a:srgbClr val="FF0000"/>
                </a:solidFill>
              </a:rPr>
              <a:t>Test #1:              Return to Idols?</a:t>
            </a:r>
          </a:p>
        </p:txBody>
      </p:sp>
      <p:sp>
        <p:nvSpPr>
          <p:cNvPr id="103427" name="Rectangle 3"/>
          <p:cNvSpPr>
            <a:spLocks noGrp="1" noRot="1" noChangeArrowheads="1"/>
          </p:cNvSpPr>
          <p:nvPr>
            <p:ph type="body" idx="1"/>
          </p:nvPr>
        </p:nvSpPr>
        <p:spPr>
          <a:xfrm>
            <a:off x="1752600" y="1981200"/>
            <a:ext cx="5562601" cy="1219200"/>
          </a:xfrm>
        </p:spPr>
        <p:txBody>
          <a:bodyPr>
            <a:normAutofit/>
          </a:bodyPr>
          <a:lstStyle/>
          <a:p>
            <a:pPr eaLnBrk="1" hangingPunct="1">
              <a:spcBef>
                <a:spcPct val="0"/>
              </a:spcBef>
              <a:spcAft>
                <a:spcPct val="40000"/>
              </a:spcAft>
              <a:defRPr/>
            </a:pPr>
            <a:r>
              <a:rPr lang="en-US" dirty="0" smtClean="0"/>
              <a:t>Idol worship was a primary cause of the 70-year captivity</a:t>
            </a:r>
          </a:p>
        </p:txBody>
      </p:sp>
      <p:sp>
        <p:nvSpPr>
          <p:cNvPr id="103428" name="Text Box 4"/>
          <p:cNvSpPr txBox="1">
            <a:spLocks noChangeArrowheads="1"/>
          </p:cNvSpPr>
          <p:nvPr/>
        </p:nvSpPr>
        <p:spPr bwMode="auto">
          <a:xfrm>
            <a:off x="4419600" y="5105400"/>
            <a:ext cx="2667000" cy="1006475"/>
          </a:xfrm>
          <a:prstGeom prst="rect">
            <a:avLst/>
          </a:prstGeom>
          <a:noFill/>
          <a:ln w="9525">
            <a:noFill/>
            <a:miter lim="800000"/>
            <a:headEnd/>
            <a:tailEnd/>
          </a:ln>
          <a:effectLst/>
        </p:spPr>
        <p:txBody>
          <a:bodyPr wrap="square">
            <a:spAutoFit/>
          </a:bodyPr>
          <a:lstStyle/>
          <a:p>
            <a:pPr algn="ctr">
              <a:spcBef>
                <a:spcPct val="50000"/>
              </a:spcBef>
            </a:pPr>
            <a:r>
              <a:rPr lang="en-US" sz="6000" b="1" dirty="0">
                <a:solidFill>
                  <a:srgbClr val="00B050"/>
                </a:solidFill>
                <a:latin typeface="Comic Sans MS" pitchFamily="66" charset="0"/>
              </a:rPr>
              <a:t>Yes!</a:t>
            </a:r>
          </a:p>
        </p:txBody>
      </p:sp>
      <p:pic>
        <p:nvPicPr>
          <p:cNvPr id="14340" name="Picture 4" descr="https://encrypted-tbn3.google.com/images?q=tbn:ANd9GcSH4yyQFandGtCUHcv6I_gmdQJVKGqmHlDzW0CfwSaAZR2cnTqa"/>
          <p:cNvPicPr>
            <a:picLocks noChangeAspect="1" noChangeArrowheads="1"/>
          </p:cNvPicPr>
          <p:nvPr/>
        </p:nvPicPr>
        <p:blipFill>
          <a:blip r:embed="rId2" cstate="print"/>
          <a:srcRect/>
          <a:stretch>
            <a:fillRect/>
          </a:stretch>
        </p:blipFill>
        <p:spPr bwMode="auto">
          <a:xfrm>
            <a:off x="228600" y="152400"/>
            <a:ext cx="1485900" cy="3086101"/>
          </a:xfrm>
          <a:prstGeom prst="rect">
            <a:avLst/>
          </a:prstGeom>
          <a:noFill/>
        </p:spPr>
      </p:pic>
      <p:pic>
        <p:nvPicPr>
          <p:cNvPr id="14342" name="Picture 6" descr="https://encrypted-tbn3.google.com/images?q=tbn:ANd9GcRbRGDy0LSNCNTz1djMrpCCibkSWT19aC3G3CveI_3K1N_c2iiD"/>
          <p:cNvPicPr>
            <a:picLocks noChangeAspect="1" noChangeArrowheads="1"/>
          </p:cNvPicPr>
          <p:nvPr/>
        </p:nvPicPr>
        <p:blipFill>
          <a:blip r:embed="rId3" cstate="print"/>
          <a:srcRect/>
          <a:stretch>
            <a:fillRect/>
          </a:stretch>
        </p:blipFill>
        <p:spPr bwMode="auto">
          <a:xfrm>
            <a:off x="7315200" y="152400"/>
            <a:ext cx="1615439" cy="2209800"/>
          </a:xfrm>
          <a:prstGeom prst="rect">
            <a:avLst/>
          </a:prstGeom>
          <a:noFill/>
        </p:spPr>
      </p:pic>
      <p:sp>
        <p:nvSpPr>
          <p:cNvPr id="8" name="Rectangle 3"/>
          <p:cNvSpPr txBox="1">
            <a:spLocks noRot="1" noChangeArrowheads="1"/>
          </p:cNvSpPr>
          <p:nvPr/>
        </p:nvSpPr>
        <p:spPr>
          <a:xfrm>
            <a:off x="609600" y="3200400"/>
            <a:ext cx="82296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0"/>
              </a:spcBef>
              <a:spcAft>
                <a:spcPct val="4000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Were the people willing to separate from the nations, stand fast for Yahweh their God, and guard the Truth that was entrusted to them?</a:t>
            </a:r>
          </a:p>
        </p:txBody>
      </p:sp>
      <p:pic>
        <p:nvPicPr>
          <p:cNvPr id="14344" name="Picture 8" descr="https://encrypted-tbn0.google.com/images?q=tbn:ANd9GcSzucRpnI4-cwyanoG3Dxx5IX2z8KRJ4sA8Zi4CnccC3a1UxZLS5Q"/>
          <p:cNvPicPr>
            <a:picLocks noChangeAspect="1" noChangeArrowheads="1"/>
          </p:cNvPicPr>
          <p:nvPr/>
        </p:nvPicPr>
        <p:blipFill>
          <a:blip r:embed="rId4" cstate="print"/>
          <a:srcRect/>
          <a:stretch>
            <a:fillRect/>
          </a:stretch>
        </p:blipFill>
        <p:spPr bwMode="auto">
          <a:xfrm>
            <a:off x="2057400" y="4724400"/>
            <a:ext cx="2343150" cy="195262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03428"/>
                                        </p:tgtEl>
                                        <p:attrNameLst>
                                          <p:attrName>style.visibility</p:attrName>
                                        </p:attrNameLst>
                                      </p:cBhvr>
                                      <p:to>
                                        <p:strVal val="visible"/>
                                      </p:to>
                                    </p:set>
                                    <p:set>
                                      <p:cBhvr>
                                        <p:cTn id="7" dur="455" fill="hold">
                                          <p:stCondLst>
                                            <p:cond delay="0"/>
                                          </p:stCondLst>
                                        </p:cTn>
                                        <p:tgtEl>
                                          <p:spTgt spid="103428"/>
                                        </p:tgtEl>
                                        <p:attrNameLst>
                                          <p:attrName>style.rotation</p:attrName>
                                        </p:attrNameLst>
                                      </p:cBhvr>
                                      <p:to>
                                        <p:strVal val="-45.0"/>
                                      </p:to>
                                    </p:set>
                                    <p:anim calcmode="lin" valueType="num">
                                      <p:cBhvr>
                                        <p:cTn id="8" dur="455" fill="hold">
                                          <p:stCondLst>
                                            <p:cond delay="455"/>
                                          </p:stCondLst>
                                        </p:cTn>
                                        <p:tgtEl>
                                          <p:spTgt spid="10342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0342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0342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03428"/>
                                        </p:tgtEl>
                                        <p:attrNameLst>
                                          <p:attrName>ppt_y</p:attrName>
                                        </p:attrNameLst>
                                      </p:cBhvr>
                                      <p:tavLst>
                                        <p:tav tm="0">
                                          <p:val>
                                            <p:strVal val="#ppt_y-(0.354*#ppt_w-0.172*#ppt_h)"/>
                                          </p:val>
                                        </p:tav>
                                        <p:tav tm="100000">
                                          <p:val>
                                            <p:strVal val="#ppt_y"/>
                                          </p:val>
                                        </p:tav>
                                      </p:tavLst>
                                    </p:anim>
                                  </p:childTnLst>
                                </p:cTn>
                              </p:par>
                              <p:par>
                                <p:cTn id="12" presetID="23" presetClass="entr" presetSubtype="16" fill="hold" nodeType="withEffect">
                                  <p:stCondLst>
                                    <p:cond delay="0"/>
                                  </p:stCondLst>
                                  <p:childTnLst>
                                    <p:set>
                                      <p:cBhvr>
                                        <p:cTn id="13" dur="1" fill="hold">
                                          <p:stCondLst>
                                            <p:cond delay="0"/>
                                          </p:stCondLst>
                                        </p:cTn>
                                        <p:tgtEl>
                                          <p:spTgt spid="14344"/>
                                        </p:tgtEl>
                                        <p:attrNameLst>
                                          <p:attrName>style.visibility</p:attrName>
                                        </p:attrNameLst>
                                      </p:cBhvr>
                                      <p:to>
                                        <p:strVal val="visible"/>
                                      </p:to>
                                    </p:set>
                                    <p:anim calcmode="lin" valueType="num">
                                      <p:cBhvr>
                                        <p:cTn id="14" dur="500" fill="hold"/>
                                        <p:tgtEl>
                                          <p:spTgt spid="14344"/>
                                        </p:tgtEl>
                                        <p:attrNameLst>
                                          <p:attrName>ppt_w</p:attrName>
                                        </p:attrNameLst>
                                      </p:cBhvr>
                                      <p:tavLst>
                                        <p:tav tm="0">
                                          <p:val>
                                            <p:fltVal val="0"/>
                                          </p:val>
                                        </p:tav>
                                        <p:tav tm="100000">
                                          <p:val>
                                            <p:strVal val="#ppt_w"/>
                                          </p:val>
                                        </p:tav>
                                      </p:tavLst>
                                    </p:anim>
                                    <p:anim calcmode="lin" valueType="num">
                                      <p:cBhvr>
                                        <p:cTn id="15" dur="500" fill="hold"/>
                                        <p:tgtEl>
                                          <p:spTgt spid="143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52400"/>
            <a:ext cx="6781800" cy="1143000"/>
          </a:xfrm>
        </p:spPr>
        <p:txBody>
          <a:bodyPr>
            <a:normAutofit fontScale="90000"/>
          </a:bodyPr>
          <a:lstStyle/>
          <a:p>
            <a:r>
              <a:rPr lang="en-US" sz="4000" b="1" dirty="0" smtClean="0">
                <a:solidFill>
                  <a:srgbClr val="FF0000"/>
                </a:solidFill>
              </a:rPr>
              <a:t>Compromising Alliances with the World are Destructive</a:t>
            </a:r>
          </a:p>
        </p:txBody>
      </p:sp>
      <p:sp>
        <p:nvSpPr>
          <p:cNvPr id="4099" name="Rectangle 3"/>
          <p:cNvSpPr>
            <a:spLocks noGrp="1" noChangeArrowheads="1"/>
          </p:cNvSpPr>
          <p:nvPr>
            <p:ph type="body" idx="1"/>
          </p:nvPr>
        </p:nvSpPr>
        <p:spPr>
          <a:xfrm>
            <a:off x="304800" y="1295400"/>
            <a:ext cx="8534400" cy="3733800"/>
          </a:xfrm>
        </p:spPr>
        <p:txBody>
          <a:bodyPr>
            <a:normAutofit fontScale="85000" lnSpcReduction="20000"/>
          </a:bodyPr>
          <a:lstStyle/>
          <a:p>
            <a:pPr>
              <a:buNone/>
            </a:pPr>
            <a:r>
              <a:rPr lang="en-US" b="1" dirty="0" smtClean="0">
                <a:solidFill>
                  <a:srgbClr val="00B050"/>
                </a:solidFill>
              </a:rPr>
              <a:t>Lot</a:t>
            </a:r>
            <a:r>
              <a:rPr lang="en-US" dirty="0" smtClean="0">
                <a:solidFill>
                  <a:srgbClr val="00B050"/>
                </a:solidFill>
              </a:rPr>
              <a:t>:  </a:t>
            </a:r>
            <a:r>
              <a:rPr lang="en-US" i="1" dirty="0" smtClean="0">
                <a:solidFill>
                  <a:srgbClr val="0000CC"/>
                </a:solidFill>
              </a:rPr>
              <a:t>Political</a:t>
            </a:r>
            <a:r>
              <a:rPr lang="en-US" dirty="0" smtClean="0">
                <a:solidFill>
                  <a:srgbClr val="0000CC"/>
                </a:solidFill>
              </a:rPr>
              <a:t> </a:t>
            </a:r>
            <a:r>
              <a:rPr lang="en-US" dirty="0" smtClean="0"/>
              <a:t>(Gen 19:1)</a:t>
            </a:r>
          </a:p>
          <a:p>
            <a:pPr>
              <a:spcBef>
                <a:spcPts val="0"/>
              </a:spcBef>
              <a:buNone/>
            </a:pPr>
            <a:r>
              <a:rPr lang="en-US" dirty="0" smtClean="0"/>
              <a:t>		Sat in the gate at Sodom</a:t>
            </a:r>
          </a:p>
          <a:p>
            <a:pPr>
              <a:buNone/>
            </a:pPr>
            <a:r>
              <a:rPr lang="en-US" b="1" dirty="0" smtClean="0">
                <a:solidFill>
                  <a:srgbClr val="00B050"/>
                </a:solidFill>
              </a:rPr>
              <a:t>Judah</a:t>
            </a:r>
            <a:r>
              <a:rPr lang="en-US" dirty="0" smtClean="0">
                <a:solidFill>
                  <a:srgbClr val="00B050"/>
                </a:solidFill>
              </a:rPr>
              <a:t>:  </a:t>
            </a:r>
            <a:r>
              <a:rPr lang="en-US" i="1" dirty="0" smtClean="0">
                <a:solidFill>
                  <a:srgbClr val="0000CC"/>
                </a:solidFill>
              </a:rPr>
              <a:t>Business/economic</a:t>
            </a:r>
            <a:r>
              <a:rPr lang="en-US" dirty="0" smtClean="0"/>
              <a:t> (Gen 38)</a:t>
            </a:r>
          </a:p>
          <a:p>
            <a:pPr>
              <a:spcBef>
                <a:spcPts val="0"/>
              </a:spcBef>
              <a:buNone/>
            </a:pPr>
            <a:r>
              <a:rPr lang="en-US" dirty="0" smtClean="0"/>
              <a:t>		Friends with </a:t>
            </a:r>
            <a:r>
              <a:rPr lang="en-US" dirty="0" err="1" smtClean="0"/>
              <a:t>Hirah</a:t>
            </a:r>
            <a:r>
              <a:rPr lang="en-US" dirty="0" smtClean="0"/>
              <a:t> the </a:t>
            </a:r>
            <a:r>
              <a:rPr lang="en-US" dirty="0" err="1" smtClean="0"/>
              <a:t>Adullamite</a:t>
            </a:r>
            <a:endParaRPr lang="en-US" dirty="0" smtClean="0"/>
          </a:p>
          <a:p>
            <a:pPr marL="688975" indent="-688975">
              <a:buNone/>
            </a:pPr>
            <a:r>
              <a:rPr lang="en-US" dirty="0" smtClean="0"/>
              <a:t> </a:t>
            </a:r>
            <a:r>
              <a:rPr lang="en-US" b="1" dirty="0" smtClean="0">
                <a:solidFill>
                  <a:srgbClr val="00B050"/>
                </a:solidFill>
              </a:rPr>
              <a:t>Jehoshaphat</a:t>
            </a:r>
            <a:r>
              <a:rPr lang="en-US" dirty="0" smtClean="0">
                <a:solidFill>
                  <a:srgbClr val="00B050"/>
                </a:solidFill>
              </a:rPr>
              <a:t>:  </a:t>
            </a:r>
            <a:r>
              <a:rPr lang="en-US" i="1" dirty="0" smtClean="0">
                <a:solidFill>
                  <a:srgbClr val="0000CC"/>
                </a:solidFill>
              </a:rPr>
              <a:t>Marriage</a:t>
            </a:r>
            <a:r>
              <a:rPr lang="en-US" dirty="0" smtClean="0"/>
              <a:t> (2 </a:t>
            </a:r>
            <a:r>
              <a:rPr lang="en-US" dirty="0" err="1" smtClean="0"/>
              <a:t>Chr</a:t>
            </a:r>
            <a:r>
              <a:rPr lang="en-US" dirty="0" smtClean="0"/>
              <a:t> 18:1) Married his son (</a:t>
            </a:r>
            <a:r>
              <a:rPr lang="en-US" dirty="0" err="1" smtClean="0"/>
              <a:t>Jehoram</a:t>
            </a:r>
            <a:r>
              <a:rPr lang="en-US" dirty="0" smtClean="0"/>
              <a:t>) to Ahab’s daughter (</a:t>
            </a:r>
            <a:r>
              <a:rPr lang="en-US" dirty="0" err="1" smtClean="0"/>
              <a:t>Athaliah</a:t>
            </a:r>
            <a:r>
              <a:rPr lang="en-US" dirty="0" smtClean="0"/>
              <a:t>)</a:t>
            </a:r>
          </a:p>
          <a:p>
            <a:pPr>
              <a:buNone/>
            </a:pPr>
            <a:r>
              <a:rPr lang="en-US" dirty="0" smtClean="0"/>
              <a:t>    </a:t>
            </a:r>
            <a:r>
              <a:rPr lang="en-US" dirty="0" smtClean="0">
                <a:solidFill>
                  <a:srgbClr val="0000CC"/>
                </a:solidFill>
              </a:rPr>
              <a:t>Political/Military </a:t>
            </a:r>
            <a:r>
              <a:rPr lang="en-US" dirty="0" smtClean="0"/>
              <a:t>(2 </a:t>
            </a:r>
            <a:r>
              <a:rPr lang="en-US" dirty="0" err="1" smtClean="0"/>
              <a:t>Chr</a:t>
            </a:r>
            <a:r>
              <a:rPr lang="en-US" dirty="0" smtClean="0"/>
              <a:t> 18:3) war with Ahab against Syria</a:t>
            </a:r>
          </a:p>
          <a:p>
            <a:pPr marL="744538" indent="-744538">
              <a:buNone/>
            </a:pPr>
            <a:r>
              <a:rPr lang="en-US" dirty="0" smtClean="0">
                <a:solidFill>
                  <a:srgbClr val="0000CC"/>
                </a:solidFill>
              </a:rPr>
              <a:t>    Economic</a:t>
            </a:r>
            <a:r>
              <a:rPr lang="en-US" dirty="0" smtClean="0"/>
              <a:t> (2 </a:t>
            </a:r>
            <a:r>
              <a:rPr lang="en-US" dirty="0" err="1" smtClean="0"/>
              <a:t>Chr</a:t>
            </a:r>
            <a:r>
              <a:rPr lang="en-US" dirty="0" smtClean="0"/>
              <a:t> 20:35-36) built ships with </a:t>
            </a:r>
            <a:r>
              <a:rPr lang="en-US" dirty="0" err="1" smtClean="0"/>
              <a:t>Ahaziah</a:t>
            </a:r>
            <a:r>
              <a:rPr lang="en-US" dirty="0" smtClean="0"/>
              <a:t> at </a:t>
            </a:r>
            <a:r>
              <a:rPr lang="en-US" dirty="0" err="1" smtClean="0"/>
              <a:t>Ezion</a:t>
            </a:r>
            <a:r>
              <a:rPr lang="en-US" dirty="0" smtClean="0"/>
              <a:t> Geber</a:t>
            </a:r>
          </a:p>
          <a:p>
            <a:pPr eaLnBrk="1" hangingPunct="1">
              <a:lnSpc>
                <a:spcPct val="90000"/>
              </a:lnSpc>
              <a:buNone/>
            </a:pPr>
            <a:endParaRPr lang="en-US" dirty="0" smtClean="0"/>
          </a:p>
        </p:txBody>
      </p:sp>
      <p:sp>
        <p:nvSpPr>
          <p:cNvPr id="4100" name="Text Box 5"/>
          <p:cNvSpPr txBox="1">
            <a:spLocks noChangeArrowheads="1"/>
          </p:cNvSpPr>
          <p:nvPr/>
        </p:nvSpPr>
        <p:spPr bwMode="auto">
          <a:xfrm>
            <a:off x="457200" y="5638800"/>
            <a:ext cx="8229600" cy="1077218"/>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9900CC"/>
                </a:solidFill>
                <a:latin typeface="Comic Sans MS" pitchFamily="66" charset="0"/>
              </a:rPr>
              <a:t>We cannot compromise in building our CYC’s, Sunday Schools, and witnessing!</a:t>
            </a:r>
            <a:endParaRPr lang="en-US" sz="3200" b="1" dirty="0">
              <a:solidFill>
                <a:srgbClr val="9900CC"/>
              </a:solidFill>
              <a:latin typeface="Comic Sans MS" pitchFamily="66" charset="0"/>
            </a:endParaRPr>
          </a:p>
        </p:txBody>
      </p:sp>
      <p:sp>
        <p:nvSpPr>
          <p:cNvPr id="5" name="TextBox 4"/>
          <p:cNvSpPr txBox="1"/>
          <p:nvPr/>
        </p:nvSpPr>
        <p:spPr>
          <a:xfrm>
            <a:off x="990600" y="4724400"/>
            <a:ext cx="7239000" cy="830997"/>
          </a:xfrm>
          <a:prstGeom prst="rect">
            <a:avLst/>
          </a:prstGeom>
          <a:noFill/>
        </p:spPr>
        <p:txBody>
          <a:bodyPr wrap="square" rtlCol="0">
            <a:spAutoFit/>
          </a:bodyPr>
          <a:lstStyle/>
          <a:p>
            <a:r>
              <a:rPr lang="en-US" sz="1600" dirty="0" smtClean="0">
                <a:solidFill>
                  <a:srgbClr val="663300"/>
                </a:solidFill>
                <a:latin typeface="Comic Sans MS" pitchFamily="66" charset="0"/>
              </a:rPr>
              <a:t>And Jehu the son of </a:t>
            </a:r>
            <a:r>
              <a:rPr lang="en-US" sz="1600" dirty="0" err="1" smtClean="0">
                <a:solidFill>
                  <a:srgbClr val="663300"/>
                </a:solidFill>
                <a:latin typeface="Comic Sans MS" pitchFamily="66" charset="0"/>
              </a:rPr>
              <a:t>Hanani</a:t>
            </a:r>
            <a:r>
              <a:rPr lang="en-US" sz="1600" dirty="0" smtClean="0">
                <a:solidFill>
                  <a:srgbClr val="663300"/>
                </a:solidFill>
                <a:latin typeface="Comic Sans MS" pitchFamily="66" charset="0"/>
              </a:rPr>
              <a:t> the seer went out to meet him, and said to King Jehoshaphat, "Should you help the wicked and love those who hate the LORD? Therefore the wrath of the LORD is upon you.  (2 </a:t>
            </a:r>
            <a:r>
              <a:rPr lang="en-US" sz="1600" dirty="0" err="1" smtClean="0">
                <a:solidFill>
                  <a:srgbClr val="663300"/>
                </a:solidFill>
                <a:latin typeface="Comic Sans MS" pitchFamily="66" charset="0"/>
              </a:rPr>
              <a:t>Chr</a:t>
            </a:r>
            <a:r>
              <a:rPr lang="en-US" sz="1600" dirty="0" smtClean="0">
                <a:solidFill>
                  <a:srgbClr val="663300"/>
                </a:solidFill>
                <a:latin typeface="Comic Sans MS" pitchFamily="66" charset="0"/>
              </a:rPr>
              <a:t> 19:2)</a:t>
            </a:r>
            <a:endParaRPr lang="en-US" sz="1600" dirty="0">
              <a:solidFill>
                <a:srgbClr val="663300"/>
              </a:solidFill>
              <a:latin typeface="Comic Sans MS" pitchFamily="66" charset="0"/>
            </a:endParaRPr>
          </a:p>
        </p:txBody>
      </p:sp>
      <p:pic>
        <p:nvPicPr>
          <p:cNvPr id="13316" name="Picture 4" descr="http://www.wpclipart.com/signs_symbol/safety_signs/safety_signs_3/warning_sign.png"/>
          <p:cNvPicPr>
            <a:picLocks noChangeAspect="1" noChangeArrowheads="1"/>
          </p:cNvPicPr>
          <p:nvPr/>
        </p:nvPicPr>
        <p:blipFill>
          <a:blip r:embed="rId3" cstate="print"/>
          <a:srcRect/>
          <a:stretch>
            <a:fillRect/>
          </a:stretch>
        </p:blipFill>
        <p:spPr bwMode="auto">
          <a:xfrm>
            <a:off x="6172200" y="838200"/>
            <a:ext cx="2705100" cy="1735574"/>
          </a:xfrm>
          <a:prstGeom prst="rect">
            <a:avLst/>
          </a:prstGeom>
          <a:noFill/>
        </p:spPr>
      </p:pic>
      <p:sp>
        <p:nvSpPr>
          <p:cNvPr id="8" name="Text Box 5"/>
          <p:cNvSpPr txBox="1">
            <a:spLocks noChangeArrowheads="1"/>
          </p:cNvSpPr>
          <p:nvPr/>
        </p:nvSpPr>
        <p:spPr bwMode="auto">
          <a:xfrm>
            <a:off x="6324600" y="1600200"/>
            <a:ext cx="24384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Dangerous behavior</a:t>
            </a:r>
            <a:endParaRPr lang="en-US" sz="2800" b="1" dirty="0">
              <a:solidFill>
                <a:srgbClr val="00B050"/>
              </a:solidFill>
              <a:latin typeface="Comic Sans MS"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0"/>
            <a:ext cx="6781800" cy="1143000"/>
          </a:xfrm>
        </p:spPr>
        <p:txBody>
          <a:bodyPr/>
          <a:lstStyle/>
          <a:p>
            <a:pPr eaLnBrk="1" hangingPunct="1"/>
            <a:r>
              <a:rPr lang="en-US" sz="4000" b="1" dirty="0" smtClean="0">
                <a:solidFill>
                  <a:srgbClr val="FF0000"/>
                </a:solidFill>
              </a:rPr>
              <a:t>Joshua &amp; </a:t>
            </a:r>
            <a:r>
              <a:rPr lang="en-US" sz="4000" b="1" dirty="0" err="1" smtClean="0">
                <a:solidFill>
                  <a:srgbClr val="FF0000"/>
                </a:solidFill>
              </a:rPr>
              <a:t>Zerubbabel’s</a:t>
            </a:r>
            <a:r>
              <a:rPr lang="en-US" sz="4000" b="1" dirty="0" smtClean="0">
                <a:solidFill>
                  <a:srgbClr val="FF0000"/>
                </a:solidFill>
              </a:rPr>
              <a:t> Defense</a:t>
            </a:r>
          </a:p>
        </p:txBody>
      </p:sp>
      <p:sp>
        <p:nvSpPr>
          <p:cNvPr id="4099" name="Rectangle 3"/>
          <p:cNvSpPr>
            <a:spLocks noGrp="1" noChangeArrowheads="1"/>
          </p:cNvSpPr>
          <p:nvPr>
            <p:ph type="body" idx="1"/>
          </p:nvPr>
        </p:nvSpPr>
        <p:spPr>
          <a:xfrm>
            <a:off x="228600" y="1066800"/>
            <a:ext cx="8305800" cy="3810000"/>
          </a:xfrm>
        </p:spPr>
        <p:txBody>
          <a:bodyPr>
            <a:normAutofit/>
          </a:bodyPr>
          <a:lstStyle/>
          <a:p>
            <a:pPr eaLnBrk="1" hangingPunct="1">
              <a:lnSpc>
                <a:spcPct val="90000"/>
              </a:lnSpc>
            </a:pPr>
            <a:r>
              <a:rPr lang="en-US" b="1" dirty="0" smtClean="0">
                <a:solidFill>
                  <a:srgbClr val="0000CC"/>
                </a:solidFill>
              </a:rPr>
              <a:t>As Cyrus commanded (v.3): </a:t>
            </a:r>
            <a:r>
              <a:rPr lang="en-US" dirty="0" smtClean="0"/>
              <a:t>	</a:t>
            </a:r>
          </a:p>
          <a:p>
            <a:pPr lvl="1">
              <a:lnSpc>
                <a:spcPct val="90000"/>
              </a:lnSpc>
            </a:pPr>
            <a:r>
              <a:rPr lang="en-US" dirty="0" smtClean="0"/>
              <a:t>Cyrus told “those that go up to Jerusalem”                 to rebuild the temple	</a:t>
            </a:r>
          </a:p>
          <a:p>
            <a:pPr lvl="1">
              <a:lnSpc>
                <a:spcPct val="90000"/>
              </a:lnSpc>
            </a:pPr>
            <a:r>
              <a:rPr lang="en-US" dirty="0" smtClean="0"/>
              <a:t>So those already in the land not involved</a:t>
            </a:r>
          </a:p>
          <a:p>
            <a:pPr eaLnBrk="1" hangingPunct="1">
              <a:lnSpc>
                <a:spcPct val="90000"/>
              </a:lnSpc>
            </a:pPr>
            <a:r>
              <a:rPr lang="en-US" b="1" dirty="0" smtClean="0">
                <a:solidFill>
                  <a:srgbClr val="0000CC"/>
                </a:solidFill>
              </a:rPr>
              <a:t>People of the land discouraged the Jews (v.4)</a:t>
            </a:r>
          </a:p>
          <a:p>
            <a:pPr lvl="1">
              <a:lnSpc>
                <a:spcPct val="90000"/>
              </a:lnSpc>
            </a:pPr>
            <a:r>
              <a:rPr lang="en-US" dirty="0" smtClean="0"/>
              <a:t>Decision not to compromise led to immediate trouble </a:t>
            </a:r>
          </a:p>
          <a:p>
            <a:pPr lvl="1">
              <a:lnSpc>
                <a:spcPct val="90000"/>
              </a:lnSpc>
            </a:pPr>
            <a:r>
              <a:rPr lang="en-US" dirty="0" smtClean="0"/>
              <a:t>Some of the Jews became discouraged</a:t>
            </a:r>
          </a:p>
        </p:txBody>
      </p:sp>
      <p:sp>
        <p:nvSpPr>
          <p:cNvPr id="4100" name="Text Box 5"/>
          <p:cNvSpPr txBox="1">
            <a:spLocks noChangeArrowheads="1"/>
          </p:cNvSpPr>
          <p:nvPr/>
        </p:nvSpPr>
        <p:spPr bwMode="auto">
          <a:xfrm>
            <a:off x="381000" y="5105400"/>
            <a:ext cx="82296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Many of our decisions not to compromise with this world will cost us too. This is where faith &amp; trust in God carry us forward!</a:t>
            </a:r>
            <a:endParaRPr lang="en-US" sz="2800" b="1" dirty="0">
              <a:solidFill>
                <a:srgbClr val="00B050"/>
              </a:solidFill>
              <a:latin typeface="Comic Sans MS" pitchFamily="66" charset="0"/>
            </a:endParaRPr>
          </a:p>
        </p:txBody>
      </p:sp>
      <p:pic>
        <p:nvPicPr>
          <p:cNvPr id="102402" name="Picture 2" descr="https://encrypted-tbn1.google.com/images?q=tbn:ANd9GcRgI-qcR2-_YPjggebA77o1hSZS5SW3P8jlPtydmafEdhjbsBWH0w"/>
          <p:cNvPicPr>
            <a:picLocks noChangeAspect="1" noChangeArrowheads="1"/>
          </p:cNvPicPr>
          <p:nvPr/>
        </p:nvPicPr>
        <p:blipFill>
          <a:blip r:embed="rId3" cstate="print"/>
          <a:srcRect/>
          <a:stretch>
            <a:fillRect/>
          </a:stretch>
        </p:blipFill>
        <p:spPr bwMode="auto">
          <a:xfrm>
            <a:off x="7315200" y="152400"/>
            <a:ext cx="1676400" cy="229632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normAutofit fontScale="90000"/>
          </a:bodyPr>
          <a:lstStyle/>
          <a:p>
            <a:r>
              <a:rPr lang="en-US" sz="4000" b="1" dirty="0" smtClean="0">
                <a:solidFill>
                  <a:srgbClr val="FF0000"/>
                </a:solidFill>
              </a:rPr>
              <a:t>People in Heb 11 who made tough decisions by Faith for long term results</a:t>
            </a:r>
          </a:p>
        </p:txBody>
      </p:sp>
      <p:sp>
        <p:nvSpPr>
          <p:cNvPr id="4099" name="Rectangle 3"/>
          <p:cNvSpPr>
            <a:spLocks noGrp="1" noChangeArrowheads="1"/>
          </p:cNvSpPr>
          <p:nvPr>
            <p:ph type="body" idx="1"/>
          </p:nvPr>
        </p:nvSpPr>
        <p:spPr>
          <a:xfrm>
            <a:off x="228600" y="1295400"/>
            <a:ext cx="8458200" cy="4114800"/>
          </a:xfrm>
        </p:spPr>
        <p:txBody>
          <a:bodyPr>
            <a:normAutofit lnSpcReduction="10000"/>
          </a:bodyPr>
          <a:lstStyle/>
          <a:p>
            <a:r>
              <a:rPr lang="en-US" dirty="0" smtClean="0">
                <a:solidFill>
                  <a:srgbClr val="0000CC"/>
                </a:solidFill>
              </a:rPr>
              <a:t> </a:t>
            </a:r>
            <a:r>
              <a:rPr lang="en-US" b="1" dirty="0" smtClean="0">
                <a:solidFill>
                  <a:srgbClr val="0000CC"/>
                </a:solidFill>
              </a:rPr>
              <a:t>Noah</a:t>
            </a:r>
            <a:r>
              <a:rPr lang="en-US" dirty="0" smtClean="0">
                <a:solidFill>
                  <a:srgbClr val="0000CC"/>
                </a:solidFill>
              </a:rPr>
              <a:t>:  </a:t>
            </a:r>
            <a:r>
              <a:rPr lang="en-US" dirty="0" smtClean="0"/>
              <a:t>Built an ark and suffered abuse for it</a:t>
            </a:r>
          </a:p>
          <a:p>
            <a:r>
              <a:rPr lang="en-US" dirty="0" smtClean="0">
                <a:solidFill>
                  <a:srgbClr val="0000CC"/>
                </a:solidFill>
              </a:rPr>
              <a:t> </a:t>
            </a:r>
            <a:r>
              <a:rPr lang="en-US" b="1" dirty="0" smtClean="0">
                <a:solidFill>
                  <a:srgbClr val="0000CC"/>
                </a:solidFill>
              </a:rPr>
              <a:t>Abraham</a:t>
            </a:r>
            <a:r>
              <a:rPr lang="en-US" dirty="0" smtClean="0">
                <a:solidFill>
                  <a:srgbClr val="0000CC"/>
                </a:solidFill>
              </a:rPr>
              <a:t>:  </a:t>
            </a:r>
            <a:r>
              <a:rPr lang="en-US" dirty="0" smtClean="0"/>
              <a:t>Willing to offer up Isaac</a:t>
            </a:r>
          </a:p>
          <a:p>
            <a:pPr marL="968375" indent="-279400">
              <a:spcBef>
                <a:spcPts val="0"/>
              </a:spcBef>
              <a:buNone/>
            </a:pPr>
            <a:r>
              <a:rPr lang="en-US" dirty="0" smtClean="0"/>
              <a:t>Left Ur to go to an unknown land, that was having a famine when he got there!</a:t>
            </a:r>
          </a:p>
          <a:p>
            <a:pPr marL="968375" indent="-279400">
              <a:spcBef>
                <a:spcPts val="0"/>
              </a:spcBef>
              <a:buNone/>
            </a:pPr>
            <a:r>
              <a:rPr lang="en-US" dirty="0" smtClean="0"/>
              <a:t>Let Lot have first choice of the land  </a:t>
            </a:r>
          </a:p>
          <a:p>
            <a:pPr marL="457200" indent="-457200"/>
            <a:r>
              <a:rPr lang="en-US" b="1" dirty="0" smtClean="0">
                <a:solidFill>
                  <a:srgbClr val="0000CC"/>
                </a:solidFill>
              </a:rPr>
              <a:t>Moses</a:t>
            </a:r>
            <a:r>
              <a:rPr lang="en-US" dirty="0" smtClean="0">
                <a:solidFill>
                  <a:srgbClr val="0000CC"/>
                </a:solidFill>
              </a:rPr>
              <a:t>:  </a:t>
            </a:r>
            <a:r>
              <a:rPr lang="en-US" dirty="0" smtClean="0"/>
              <a:t>Demanded Pharaoh let Jews go, even though Pharaoh made life even harder for Jews</a:t>
            </a:r>
          </a:p>
          <a:p>
            <a:r>
              <a:rPr lang="en-US" dirty="0" smtClean="0">
                <a:solidFill>
                  <a:srgbClr val="0000CC"/>
                </a:solidFill>
              </a:rPr>
              <a:t> </a:t>
            </a:r>
            <a:r>
              <a:rPr lang="en-US" b="1" dirty="0" err="1" smtClean="0">
                <a:solidFill>
                  <a:srgbClr val="0000CC"/>
                </a:solidFill>
              </a:rPr>
              <a:t>Rahab</a:t>
            </a:r>
            <a:r>
              <a:rPr lang="en-US" dirty="0" smtClean="0">
                <a:solidFill>
                  <a:srgbClr val="0000CC"/>
                </a:solidFill>
              </a:rPr>
              <a:t>:  </a:t>
            </a:r>
            <a:r>
              <a:rPr lang="en-US" dirty="0" smtClean="0"/>
              <a:t>Risked her life to hide the spies</a:t>
            </a:r>
          </a:p>
          <a:p>
            <a:pPr eaLnBrk="1" hangingPunct="1">
              <a:lnSpc>
                <a:spcPct val="90000"/>
              </a:lnSpc>
              <a:buNone/>
            </a:pPr>
            <a:endParaRPr lang="en-US" dirty="0" smtClean="0"/>
          </a:p>
        </p:txBody>
      </p:sp>
      <p:sp>
        <p:nvSpPr>
          <p:cNvPr id="4100" name="Text Box 5"/>
          <p:cNvSpPr txBox="1">
            <a:spLocks noChangeArrowheads="1"/>
          </p:cNvSpPr>
          <p:nvPr/>
        </p:nvSpPr>
        <p:spPr bwMode="auto">
          <a:xfrm>
            <a:off x="457200" y="528834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9900CC"/>
                </a:solidFill>
                <a:latin typeface="Comic Sans MS" pitchFamily="66" charset="0"/>
              </a:rPr>
              <a:t>Some long-range spiritual decisions have immediate uncomfortable results – That’s when we need faith!</a:t>
            </a:r>
            <a:endParaRPr lang="en-US" sz="3200" b="1" dirty="0">
              <a:solidFill>
                <a:srgbClr val="9900CC"/>
              </a:solidFill>
              <a:latin typeface="Comic Sans MS"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1636</TotalTime>
  <Words>1556</Words>
  <Application>Microsoft Office PowerPoint</Application>
  <PresentationFormat>On-screen Show (4:3)</PresentationFormat>
  <Paragraphs>247</Paragraphs>
  <Slides>32</Slides>
  <Notes>28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Office Theme</vt:lpstr>
      <vt:lpstr>Photo Editor Photo</vt:lpstr>
      <vt:lpstr>Bitmap Image</vt:lpstr>
      <vt:lpstr>Ezra:   Working together in God’s service</vt:lpstr>
      <vt:lpstr>Warning: the responses of Ezra 3 may have led to the tests of Ezra 4</vt:lpstr>
      <vt:lpstr>The Adversaries Challenge!</vt:lpstr>
      <vt:lpstr>Background to the Samaritans:       2 Kings 17:28-41</vt:lpstr>
      <vt:lpstr>Background to the Samaritans:       2 Kings 17:28-41</vt:lpstr>
      <vt:lpstr>Test #1:              Return to Idols?</vt:lpstr>
      <vt:lpstr>Compromising Alliances with the World are Destructive</vt:lpstr>
      <vt:lpstr>Joshua &amp; Zerubbabel’s Defense</vt:lpstr>
      <vt:lpstr>People in Heb 11 who made tough decisions by Faith for long term results</vt:lpstr>
      <vt:lpstr>Test #2:   Pressure &amp; Endurance</vt:lpstr>
      <vt:lpstr>Ezra 4:4-7</vt:lpstr>
      <vt:lpstr>Persian Kings:  Cyrus to Longimanus</vt:lpstr>
      <vt:lpstr>Ezra 4:23-24  Shows that entire chapter is about the Temple</vt:lpstr>
      <vt:lpstr>Ezra 4:4-7, 23-24</vt:lpstr>
      <vt:lpstr>The Key!</vt:lpstr>
      <vt:lpstr>Persian Kings</vt:lpstr>
      <vt:lpstr>PowerPoint Presentation</vt:lpstr>
      <vt:lpstr>PowerPoint Presentation</vt:lpstr>
      <vt:lpstr>PowerPoint Presentation</vt:lpstr>
      <vt:lpstr>The Samaritans’ Letter</vt:lpstr>
      <vt:lpstr>Lies of the Samaritans</vt:lpstr>
      <vt:lpstr>God gives them what they wanted</vt:lpstr>
      <vt:lpstr>Why did God stop the work?</vt:lpstr>
      <vt:lpstr>God gets the work going again!</vt:lpstr>
      <vt:lpstr>PowerPoint Presentation</vt:lpstr>
      <vt:lpstr>“The Prophets of God Helping them”     (Ezra 5:1-2 )</vt:lpstr>
      <vt:lpstr>1 Cor 15:57-58</vt:lpstr>
      <vt:lpstr>PowerPoint Presentation</vt:lpstr>
      <vt:lpstr>2</vt:lpstr>
      <vt:lpstr>1</vt:lpstr>
      <vt:lpstr>PowerPoint Presentation</vt:lpstr>
      <vt:lpstr>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55</cp:revision>
  <dcterms:created xsi:type="dcterms:W3CDTF">2010-08-16T17:29:37Z</dcterms:created>
  <dcterms:modified xsi:type="dcterms:W3CDTF">2012-10-06T16:33:01Z</dcterms:modified>
</cp:coreProperties>
</file>