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03" r:id="rId2"/>
    <p:sldId id="336" r:id="rId3"/>
    <p:sldId id="277" r:id="rId4"/>
    <p:sldId id="314" r:id="rId5"/>
    <p:sldId id="308" r:id="rId6"/>
    <p:sldId id="319" r:id="rId7"/>
    <p:sldId id="279" r:id="rId8"/>
    <p:sldId id="317" r:id="rId9"/>
    <p:sldId id="313" r:id="rId10"/>
    <p:sldId id="310" r:id="rId11"/>
    <p:sldId id="280" r:id="rId12"/>
    <p:sldId id="320" r:id="rId13"/>
    <p:sldId id="282" r:id="rId14"/>
    <p:sldId id="321" r:id="rId15"/>
    <p:sldId id="281" r:id="rId16"/>
    <p:sldId id="322" r:id="rId17"/>
    <p:sldId id="311" r:id="rId18"/>
    <p:sldId id="283" r:id="rId19"/>
    <p:sldId id="324" r:id="rId20"/>
    <p:sldId id="323" r:id="rId21"/>
    <p:sldId id="327" r:id="rId22"/>
    <p:sldId id="328" r:id="rId23"/>
    <p:sldId id="326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284" r:id="rId32"/>
    <p:sldId id="325" r:id="rId33"/>
    <p:sldId id="285" r:id="rId34"/>
    <p:sldId id="286" r:id="rId35"/>
    <p:sldId id="298" r:id="rId36"/>
    <p:sldId id="30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8C481-C12E-4E5E-8C97-17372D1217D9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5166E-042E-477A-8CA1-B8E10594A2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3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123481-AB31-44D1-A232-68ECA5977535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8E2EA-F3E3-4A32-A026-2D9D1E56138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8E2EA-F3E3-4A32-A026-2D9D1E56138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8E2EA-F3E3-4A32-A026-2D9D1E56138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123481-AB31-44D1-A232-68ECA5977535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8E2EA-F3E3-4A32-A026-2D9D1E56138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8E2EA-F3E3-4A32-A026-2D9D1E56138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8E2EA-F3E3-4A32-A026-2D9D1E56138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1625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196FB-9B59-490F-9E65-4EEC6FEFC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268B7-E9B2-4232-B8FD-DF2F6C509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AB5A5-581C-4AC5-9A7A-7B9A2E6D0C32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4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image" Target="../media/image23.pn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457200"/>
            <a:ext cx="5124450" cy="2362200"/>
          </a:xfrm>
        </p:spPr>
        <p:txBody>
          <a:bodyPr>
            <a:noAutofit/>
          </a:bodyPr>
          <a:lstStyle/>
          <a:p>
            <a:pPr eaLnBrk="1" hangingPunct="1">
              <a:lnSpc>
                <a:spcPts val="5000"/>
              </a:lnSpc>
            </a:pPr>
            <a:r>
              <a:rPr lang="en-US" sz="8800" b="1" dirty="0" smtClean="0">
                <a:solidFill>
                  <a:srgbClr val="FF0000"/>
                </a:solidFill>
                <a:latin typeface="Comic Sans MS" pitchFamily="66" charset="0"/>
              </a:rPr>
              <a:t>Ezra:  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Working together in God’s service</a:t>
            </a:r>
            <a:endParaRPr lang="en-US" sz="54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5029200"/>
            <a:ext cx="5257800" cy="1584223"/>
          </a:xfrm>
        </p:spPr>
        <p:txBody>
          <a:bodyPr>
            <a:noAutofit/>
          </a:bodyPr>
          <a:lstStyle/>
          <a:p>
            <a:pPr eaLnBrk="1" hangingPunct="1">
              <a:lnSpc>
                <a:spcPts val="43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00CC"/>
                </a:solidFill>
                <a:latin typeface="Comic Sans MS" pitchFamily="66" charset="0"/>
              </a:rPr>
              <a:t>Class 4: God will Provide the Motivation to Finish!</a:t>
            </a:r>
          </a:p>
        </p:txBody>
      </p:sp>
      <p:pic>
        <p:nvPicPr>
          <p:cNvPr id="4098" name="Picture 2" descr="https://encrypted-tbn0.google.com/images?q=tbn:ANd9GcTPOwR4BSEtMrv9xBT85uM6zieksWvchrSBJ9xK0Aw-izvcmVIj7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43200"/>
            <a:ext cx="317720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3.bp.blogspot.com/-hwR60eFfpKY/T6OrUF6iPGI/AAAAAAAABFE/9k2_AavRDWo/s1600/building_altar_galler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38600"/>
            <a:ext cx="3371850" cy="223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artchive.com/web_gallery/reproductions/201501-202000/201788/size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8"/>
          <a:stretch/>
        </p:blipFill>
        <p:spPr bwMode="auto">
          <a:xfrm>
            <a:off x="5771535" y="213852"/>
            <a:ext cx="3030486" cy="293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24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2209800"/>
            <a:ext cx="4953000" cy="2590800"/>
          </a:xfrm>
        </p:spPr>
        <p:txBody>
          <a:bodyPr>
            <a:noAutofit/>
          </a:bodyPr>
          <a:lstStyle/>
          <a:p>
            <a:pPr eaLnBrk="1" hangingPunct="1">
              <a:spcAft>
                <a:spcPct val="50000"/>
              </a:spcAft>
            </a:pPr>
            <a:r>
              <a:rPr lang="en-US" sz="6000" b="1" dirty="0" smtClean="0">
                <a:solidFill>
                  <a:srgbClr val="FF0000"/>
                </a:solidFill>
              </a:rPr>
              <a:t>Zechariah’s</a:t>
            </a:r>
            <a:br>
              <a:rPr lang="en-US" sz="6000" b="1" dirty="0" smtClean="0">
                <a:solidFill>
                  <a:srgbClr val="FF0000"/>
                </a:solidFill>
              </a:rPr>
            </a:b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</a:rPr>
              <a:t>7 Night Visions</a:t>
            </a:r>
            <a:br>
              <a:rPr lang="en-US" sz="6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(Zech. 1-6)</a:t>
            </a:r>
          </a:p>
        </p:txBody>
      </p:sp>
      <p:graphicFrame>
        <p:nvGraphicFramePr>
          <p:cNvPr id="37892" name="Object 5"/>
          <p:cNvGraphicFramePr>
            <a:graphicFrameLocks noChangeAspect="1"/>
          </p:cNvGraphicFramePr>
          <p:nvPr/>
        </p:nvGraphicFramePr>
        <p:xfrm>
          <a:off x="4648200" y="304800"/>
          <a:ext cx="1328738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2" name="Photo Editor Photo" r:id="rId3" imgW="4676190" imgH="6439799" progId="MSPhotoEd.3">
                  <p:embed/>
                </p:oleObj>
              </mc:Choice>
              <mc:Fallback>
                <p:oleObj name="Photo Editor Photo" r:id="rId3" imgW="4676190" imgH="6439799" progId="MSPhotoEd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4800"/>
                        <a:ext cx="1328738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6"/>
          <p:cNvGraphicFramePr>
            <a:graphicFrameLocks noChangeAspect="1"/>
          </p:cNvGraphicFramePr>
          <p:nvPr/>
        </p:nvGraphicFramePr>
        <p:xfrm>
          <a:off x="2667000" y="304800"/>
          <a:ext cx="1331913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3" name="Photo Editor Photo" r:id="rId5" imgW="1552792" imgH="2133898" progId="MSPhotoEd.3">
                  <p:embed/>
                </p:oleObj>
              </mc:Choice>
              <mc:Fallback>
                <p:oleObj name="Photo Editor Photo" r:id="rId5" imgW="1552792" imgH="2133898" progId="MSPhotoEd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04800"/>
                        <a:ext cx="1331913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7"/>
          <p:cNvGraphicFramePr>
            <a:graphicFrameLocks noChangeAspect="1"/>
          </p:cNvGraphicFramePr>
          <p:nvPr/>
        </p:nvGraphicFramePr>
        <p:xfrm>
          <a:off x="609600" y="304800"/>
          <a:ext cx="1349375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4" name="Photo Editor Photo" r:id="rId7" imgW="1514686" imgH="2114845" progId="MSPhotoEd.3">
                  <p:embed/>
                </p:oleObj>
              </mc:Choice>
              <mc:Fallback>
                <p:oleObj name="Photo Editor Photo" r:id="rId7" imgW="1514686" imgH="2114845" progId="MSPhotoEd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04800"/>
                        <a:ext cx="1349375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8"/>
          <p:cNvGraphicFramePr>
            <a:graphicFrameLocks noChangeAspect="1"/>
          </p:cNvGraphicFramePr>
          <p:nvPr/>
        </p:nvGraphicFramePr>
        <p:xfrm>
          <a:off x="228600" y="2590800"/>
          <a:ext cx="130492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5" name="Photo Editor Photo" r:id="rId9" imgW="4563112" imgH="6392167" progId="MSPhotoEd.3">
                  <p:embed/>
                </p:oleObj>
              </mc:Choice>
              <mc:Fallback>
                <p:oleObj name="Photo Editor Photo" r:id="rId9" imgW="4563112" imgH="6392167" progId="MSPhotoEd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590800"/>
                        <a:ext cx="1304925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7" name="Object 11"/>
          <p:cNvGraphicFramePr>
            <a:graphicFrameLocks noChangeAspect="1"/>
          </p:cNvGraphicFramePr>
          <p:nvPr/>
        </p:nvGraphicFramePr>
        <p:xfrm>
          <a:off x="6629400" y="4724400"/>
          <a:ext cx="1544638" cy="192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6" name="Photo Editor Photo" r:id="rId11" imgW="5038095" imgH="6295238" progId="MSPhotoEd.3">
                  <p:embed/>
                </p:oleObj>
              </mc:Choice>
              <mc:Fallback>
                <p:oleObj name="Photo Editor Photo" r:id="rId11" imgW="5038095" imgH="6295238" progId="MSPhotoEd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724400"/>
                        <a:ext cx="1544638" cy="192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8" name="Object 12"/>
          <p:cNvGraphicFramePr>
            <a:graphicFrameLocks noChangeAspect="1"/>
          </p:cNvGraphicFramePr>
          <p:nvPr/>
        </p:nvGraphicFramePr>
        <p:xfrm>
          <a:off x="6705600" y="304800"/>
          <a:ext cx="1420813" cy="1808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7" name="Bitmap Image" r:id="rId13" imgW="5668166" imgH="7209524" progId="PBrush">
                  <p:embed/>
                </p:oleObj>
              </mc:Choice>
              <mc:Fallback>
                <p:oleObj name="Bitmap Image" r:id="rId13" imgW="5668166" imgH="7209524" progId="PBrush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04800"/>
                        <a:ext cx="1420813" cy="18080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1146" name="Picture 1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8200" y="4495800"/>
            <a:ext cx="1609725" cy="217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7" name="Picture 1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86600" y="2514600"/>
            <a:ext cx="170482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590800" y="4724400"/>
            <a:ext cx="3962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0000CC"/>
                </a:solidFill>
                <a:latin typeface="Comic Sans MS" pitchFamily="66" charset="0"/>
              </a:rPr>
              <a:t>God promised to help them finish the temple</a:t>
            </a:r>
            <a:endParaRPr lang="en-US" sz="36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Zechariah’s Message:  the Angels are excited about finishing the temple!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924800" cy="4343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1:7-11</a:t>
            </a:r>
            <a:r>
              <a:rPr lang="en-US" dirty="0" smtClean="0"/>
              <a:t>  Vision of Angels on horses patrolling earth and bringing rest </a:t>
            </a:r>
          </a:p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1:12</a:t>
            </a:r>
            <a:r>
              <a:rPr lang="en-US" b="1" dirty="0" smtClean="0"/>
              <a:t>  </a:t>
            </a:r>
            <a:r>
              <a:rPr lang="en-US" dirty="0" smtClean="0"/>
              <a:t>Angels ask God: how long until you will have mercy on Jerusalem?</a:t>
            </a:r>
          </a:p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 2:1-5</a:t>
            </a:r>
            <a:r>
              <a:rPr lang="en-US" dirty="0" smtClean="0">
                <a:solidFill>
                  <a:srgbClr val="0000CC"/>
                </a:solidFill>
              </a:rPr>
              <a:t>  </a:t>
            </a:r>
            <a:r>
              <a:rPr lang="en-US" dirty="0" smtClean="0"/>
              <a:t>Angels declare Jerusalem will be inhabited without any need of walls – God will protect it</a:t>
            </a:r>
          </a:p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 3:1-5</a:t>
            </a:r>
            <a:r>
              <a:rPr lang="en-US" dirty="0" smtClean="0">
                <a:solidFill>
                  <a:srgbClr val="0000CC"/>
                </a:solidFill>
              </a:rPr>
              <a:t>  </a:t>
            </a:r>
            <a:r>
              <a:rPr lang="en-US" dirty="0" smtClean="0"/>
              <a:t>Joshua stands before angel.  Angel rebukes Satan.</a:t>
            </a:r>
          </a:p>
          <a:p>
            <a:pPr>
              <a:buNone/>
            </a:pPr>
            <a:r>
              <a:rPr lang="en-US" dirty="0" smtClean="0"/>
              <a:t>		Angel removes iniquity and clothes Joshua.</a:t>
            </a:r>
          </a:p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 3:6-10</a:t>
            </a:r>
            <a:r>
              <a:rPr lang="en-US" dirty="0" smtClean="0">
                <a:solidFill>
                  <a:srgbClr val="0000CC"/>
                </a:solidFill>
              </a:rPr>
              <a:t>  </a:t>
            </a:r>
            <a:r>
              <a:rPr lang="en-US" dirty="0" smtClean="0"/>
              <a:t>God will bring forth his servant “the Branch”.</a:t>
            </a:r>
          </a:p>
          <a:p>
            <a:pPr>
              <a:buNone/>
            </a:pPr>
            <a:r>
              <a:rPr lang="en-US" dirty="0" smtClean="0"/>
              <a:t>		  7 eyes (angels) are watching over the capstone. </a:t>
            </a:r>
          </a:p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 4:9-10</a:t>
            </a:r>
            <a:r>
              <a:rPr lang="en-US" dirty="0" smtClean="0">
                <a:solidFill>
                  <a:srgbClr val="0000CC"/>
                </a:solidFill>
              </a:rPr>
              <a:t>  </a:t>
            </a:r>
            <a:r>
              <a:rPr lang="en-US" dirty="0" smtClean="0"/>
              <a:t>Angels rejoice to see plumb line in </a:t>
            </a:r>
            <a:r>
              <a:rPr lang="en-US" dirty="0" err="1" smtClean="0"/>
              <a:t>Zerubbabel’s</a:t>
            </a:r>
            <a:r>
              <a:rPr lang="en-US" dirty="0" smtClean="0"/>
              <a:t> hand</a:t>
            </a:r>
            <a:endParaRPr lang="en-US" dirty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0" y="541020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Angels are active today too!  They want to establish God’s Kingdom &amp; for us to be there! Cooperate with their work &amp; don’t frustrate them!</a:t>
            </a:r>
            <a:endParaRPr lang="en-US" sz="28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3914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People challenged again (</a:t>
            </a:r>
            <a:r>
              <a:rPr lang="en-US" sz="4000" b="1" dirty="0" err="1" smtClean="0">
                <a:solidFill>
                  <a:srgbClr val="FF0000"/>
                </a:solidFill>
              </a:rPr>
              <a:t>vs</a:t>
            </a:r>
            <a:r>
              <a:rPr lang="en-US" sz="4000" b="1" dirty="0" smtClean="0">
                <a:solidFill>
                  <a:srgbClr val="FF0000"/>
                </a:solidFill>
              </a:rPr>
              <a:t> 3-4)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79248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Tatnai</a:t>
            </a:r>
            <a:r>
              <a:rPr lang="en-US" dirty="0" smtClean="0"/>
              <a:t> = </a:t>
            </a:r>
            <a:r>
              <a:rPr lang="en-US" dirty="0" err="1" smtClean="0"/>
              <a:t>Tattenai</a:t>
            </a:r>
            <a:r>
              <a:rPr lang="en-US" dirty="0" smtClean="0"/>
              <a:t> (Governor of province)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It’s been about 16 years since Cyrus’ decree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Work stopped for about 2 years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These people are not as nasty as Samaritans  - they ask questions but don’t push their view.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Elders individually challenged – need to stand up personally for our beliefs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57200" y="5562600"/>
            <a:ext cx="8229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00CC"/>
                </a:solidFill>
                <a:latin typeface="Comic Sans MS" pitchFamily="66" charset="0"/>
              </a:rPr>
              <a:t>God will continually challenge us too – He’s hoping we will grow and triumph!</a:t>
            </a:r>
            <a:endParaRPr lang="en-US" sz="3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pic>
        <p:nvPicPr>
          <p:cNvPr id="201730" name="Picture 2" descr="https://encrypted-tbn1.google.com/images?q=tbn:ANd9GcQ7EuQk62QtsbLLp8BTzmD7seKUKBgSDByKYgw5x3U_8HYDFzC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52400"/>
            <a:ext cx="1600200" cy="15890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0104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The Eye of God upon them                        </a:t>
            </a:r>
            <a:r>
              <a:rPr lang="en-US" sz="3100" b="1" i="1" dirty="0" smtClean="0">
                <a:solidFill>
                  <a:srgbClr val="7030A0"/>
                </a:solidFill>
              </a:rPr>
              <a:t>(but not visible to human eyes!)</a:t>
            </a:r>
            <a:endParaRPr lang="en-US" sz="4000" b="1" i="1" dirty="0" smtClean="0">
              <a:solidFill>
                <a:srgbClr val="7030A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7924800" cy="45720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 smtClean="0">
                <a:solidFill>
                  <a:srgbClr val="0000CC"/>
                </a:solidFill>
              </a:rPr>
              <a:t>2 </a:t>
            </a:r>
            <a:r>
              <a:rPr lang="en-US" b="1" dirty="0" err="1" smtClean="0">
                <a:solidFill>
                  <a:srgbClr val="0000CC"/>
                </a:solidFill>
              </a:rPr>
              <a:t>Chron</a:t>
            </a:r>
            <a:r>
              <a:rPr lang="en-US" b="1" dirty="0" smtClean="0">
                <a:solidFill>
                  <a:srgbClr val="0000CC"/>
                </a:solidFill>
              </a:rPr>
              <a:t> 16:9</a:t>
            </a:r>
            <a:r>
              <a:rPr lang="en-US" dirty="0" smtClean="0">
                <a:solidFill>
                  <a:srgbClr val="0000CC"/>
                </a:solidFill>
              </a:rPr>
              <a:t>  </a:t>
            </a:r>
            <a:r>
              <a:rPr lang="en-US" dirty="0" err="1" smtClean="0"/>
              <a:t>Hanani</a:t>
            </a:r>
            <a:r>
              <a:rPr lang="en-US" dirty="0" smtClean="0"/>
              <a:t> to </a:t>
            </a:r>
            <a:r>
              <a:rPr lang="en-US" dirty="0" err="1" smtClean="0"/>
              <a:t>Asa</a:t>
            </a:r>
            <a:r>
              <a:rPr lang="en-US" dirty="0" smtClean="0"/>
              <a:t>: “the eyes of the Lord run to and fro throughout the whole earth, to show Himself strong on behalf of those whose heart is loyal to Him”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>
                <a:solidFill>
                  <a:srgbClr val="0000CC"/>
                </a:solidFill>
              </a:rPr>
              <a:t> </a:t>
            </a:r>
            <a:r>
              <a:rPr lang="en-US" b="1" dirty="0" smtClean="0">
                <a:solidFill>
                  <a:srgbClr val="0000CC"/>
                </a:solidFill>
              </a:rPr>
              <a:t>Zech 3:9  </a:t>
            </a:r>
            <a:r>
              <a:rPr lang="en-US" dirty="0" smtClean="0"/>
              <a:t>See, the stone I have set in front of Joshua! There are seven eyes on that one stone  (NIV)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 smtClean="0"/>
              <a:t> </a:t>
            </a:r>
            <a:r>
              <a:rPr lang="en-US" b="1" dirty="0" smtClean="0">
                <a:solidFill>
                  <a:srgbClr val="0000CC"/>
                </a:solidFill>
              </a:rPr>
              <a:t>Zech 4:10</a:t>
            </a:r>
            <a:r>
              <a:rPr lang="en-US" dirty="0" smtClean="0">
                <a:solidFill>
                  <a:srgbClr val="0000CC"/>
                </a:solidFill>
              </a:rPr>
              <a:t>  </a:t>
            </a:r>
            <a:r>
              <a:rPr lang="en-US" dirty="0" smtClean="0"/>
              <a:t>“For who has despised the day of small things? For these seven rejoice to see the plumb line in the hand of </a:t>
            </a:r>
            <a:r>
              <a:rPr lang="en-US" dirty="0" err="1" smtClean="0"/>
              <a:t>Zerubbabel</a:t>
            </a:r>
            <a:r>
              <a:rPr lang="en-US" dirty="0" smtClean="0"/>
              <a:t>. They are the eyes of the LORD, which scan to and fro throughout the whole earth.”  (angels will make sure the temple is finished!)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>
                <a:solidFill>
                  <a:srgbClr val="0000CC"/>
                </a:solidFill>
              </a:rPr>
              <a:t> </a:t>
            </a:r>
            <a:r>
              <a:rPr lang="en-US" b="1" dirty="0" smtClean="0">
                <a:solidFill>
                  <a:srgbClr val="0000CC"/>
                </a:solidFill>
              </a:rPr>
              <a:t>1 Pet 3:12</a:t>
            </a:r>
            <a:r>
              <a:rPr lang="en-US" dirty="0" smtClean="0">
                <a:solidFill>
                  <a:srgbClr val="0000CC"/>
                </a:solidFill>
              </a:rPr>
              <a:t>  </a:t>
            </a:r>
            <a:r>
              <a:rPr lang="en-US" dirty="0" smtClean="0"/>
              <a:t>“for the eyes of the Lord are on the righteous, and His ears are open to their prayers”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57200" y="5715000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Angels are hidden, but always there to help! We need to be aware of their presence &amp; thank them.</a:t>
            </a:r>
            <a:endParaRPr lang="en-US" sz="24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191490" name="Picture 2" descr="https://encrypted-tbn0.google.com/images?q=tbn:ANd9GcSGwpfy1QSazGNTCaSUuYO18Yjzj51Qsid9mS-POne6enCjLSUdH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9029" y="76200"/>
            <a:ext cx="2061146" cy="1143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4953000" cy="1371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1" dirty="0" smtClean="0">
                <a:solidFill>
                  <a:srgbClr val="FF0000"/>
                </a:solidFill>
              </a:rPr>
              <a:t>The People Respond in Faith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7924800" cy="4191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Continued working this time – endurance through persecution &amp; pressure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Unbelievers noticed the commitment of God’s people (v.8)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Faithfully witnessed to God (v.10) &amp; gave God the credit (v.11)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Accepted the blame: “our fathers angered God” (v.12)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Acknowledged God brought the captivity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Referred to the political authority to build – Cyrus’ decree (v.13)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57200" y="5657671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0000CC"/>
                </a:solidFill>
                <a:latin typeface="Comic Sans MS" pitchFamily="66" charset="0"/>
              </a:rPr>
              <a:t>Faith in God can motivate us to move mountains &amp; conquer giants</a:t>
            </a:r>
            <a:endParaRPr lang="en-US" sz="36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pic>
        <p:nvPicPr>
          <p:cNvPr id="203778" name="Picture 2" descr="https://encrypted-tbn0.google.com/images?q=tbn:ANd9GcQo94QRpHIeC-4TNsqw6KjUg3LtBeZv-USWMVogTCZtpZM-_HC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52400"/>
            <a:ext cx="3543300" cy="12858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934200" cy="1371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1" dirty="0" smtClean="0">
                <a:solidFill>
                  <a:srgbClr val="FF0000"/>
                </a:solidFill>
              </a:rPr>
              <a:t>Evidence that </a:t>
            </a:r>
            <a:r>
              <a:rPr lang="en-US" sz="4800" b="1" dirty="0" err="1" smtClean="0">
                <a:solidFill>
                  <a:srgbClr val="FF0000"/>
                </a:solidFill>
              </a:rPr>
              <a:t>Sheshbazzar</a:t>
            </a:r>
            <a:r>
              <a:rPr lang="en-US" sz="4800" b="1" dirty="0" smtClean="0">
                <a:solidFill>
                  <a:srgbClr val="FF0000"/>
                </a:solidFill>
              </a:rPr>
              <a:t> of v.16 is </a:t>
            </a:r>
            <a:r>
              <a:rPr lang="en-US" sz="4800" b="1" dirty="0" err="1" smtClean="0">
                <a:solidFill>
                  <a:srgbClr val="FF0000"/>
                </a:solidFill>
              </a:rPr>
              <a:t>Zerubbabel</a:t>
            </a:r>
            <a:endParaRPr lang="en-US" sz="4800" b="1" dirty="0" smtClean="0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2362200" cy="20574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b="1" dirty="0" smtClean="0"/>
              <a:t>Governor: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b="1" dirty="0" smtClean="0"/>
              <a:t>Laid Temple Foundation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762000" y="4191000"/>
            <a:ext cx="7696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7030A0"/>
                </a:solidFill>
                <a:latin typeface="Comic Sans MS" pitchFamily="66" charset="0"/>
              </a:rPr>
              <a:t>According to </a:t>
            </a:r>
            <a:r>
              <a:rPr lang="en-US" sz="4000" b="1" dirty="0" err="1" smtClean="0">
                <a:solidFill>
                  <a:srgbClr val="7030A0"/>
                </a:solidFill>
                <a:latin typeface="Comic Sans MS" pitchFamily="66" charset="0"/>
              </a:rPr>
              <a:t>Neh</a:t>
            </a:r>
            <a:r>
              <a:rPr lang="en-US" sz="4000" b="1" dirty="0" smtClean="0">
                <a:solidFill>
                  <a:srgbClr val="7030A0"/>
                </a:solidFill>
                <a:latin typeface="Comic Sans MS" pitchFamily="66" charset="0"/>
              </a:rPr>
              <a:t> 7:5 </a:t>
            </a:r>
            <a:r>
              <a:rPr lang="en-US" sz="4000" b="1" dirty="0" err="1" smtClean="0">
                <a:solidFill>
                  <a:srgbClr val="7030A0"/>
                </a:solidFill>
                <a:latin typeface="Comic Sans MS" pitchFamily="66" charset="0"/>
              </a:rPr>
              <a:t>Zerubbabel</a:t>
            </a:r>
            <a:r>
              <a:rPr lang="en-US" sz="4000" b="1" dirty="0" smtClean="0">
                <a:solidFill>
                  <a:srgbClr val="7030A0"/>
                </a:solidFill>
                <a:latin typeface="Comic Sans MS" pitchFamily="66" charset="0"/>
              </a:rPr>
              <a:t> led the </a:t>
            </a:r>
            <a:r>
              <a:rPr lang="en-US" sz="4000" b="1" u="sng" dirty="0" smtClean="0">
                <a:solidFill>
                  <a:srgbClr val="7030A0"/>
                </a:solidFill>
                <a:latin typeface="Comic Sans MS" pitchFamily="66" charset="0"/>
              </a:rPr>
              <a:t>first</a:t>
            </a:r>
            <a:r>
              <a:rPr lang="en-US" sz="4000" b="1" dirty="0" smtClean="0">
                <a:solidFill>
                  <a:srgbClr val="7030A0"/>
                </a:solidFill>
                <a:latin typeface="Comic Sans MS" pitchFamily="66" charset="0"/>
              </a:rPr>
              <a:t> return of the exiles!</a:t>
            </a:r>
            <a:endParaRPr lang="en-US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124200" y="1828800"/>
            <a:ext cx="2362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Sheshbazzar</a:t>
            </a:r>
            <a:endParaRPr kumimoji="0" lang="en-US" sz="3200" b="1" i="0" u="sng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/>
              <a:t>Ezra 5:14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Ezra 5:16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943600" y="1828800"/>
            <a:ext cx="23622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Zerubbabel</a:t>
            </a:r>
            <a:endParaRPr kumimoji="0" lang="en-US" sz="3200" b="1" i="0" u="sng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/>
              <a:t>Hag 1:1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Zech 4:9</a:t>
            </a:r>
          </a:p>
        </p:txBody>
      </p:sp>
      <p:pic>
        <p:nvPicPr>
          <p:cNvPr id="195586" name="Picture 2" descr="https://encrypted-tbn2.google.com/images?q=tbn:ANd9GcSdqbGvWLgPXP1QSWLRWwZ-adpiWIenPgEbHO7hNqY7I7j3E2zY"/>
          <p:cNvPicPr>
            <a:picLocks noChangeAspect="1" noChangeArrowheads="1"/>
          </p:cNvPicPr>
          <p:nvPr/>
        </p:nvPicPr>
        <p:blipFill>
          <a:blip r:embed="rId3" cstate="print"/>
          <a:srcRect t="4017" b="3582"/>
          <a:stretch>
            <a:fillRect/>
          </a:stretch>
        </p:blipFill>
        <p:spPr bwMode="auto">
          <a:xfrm>
            <a:off x="7391400" y="76200"/>
            <a:ext cx="1552575" cy="1752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rmAutofit/>
          </a:bodyPr>
          <a:lstStyle/>
          <a:p>
            <a:pPr>
              <a:lnSpc>
                <a:spcPts val="3900"/>
              </a:lnSpc>
              <a:defRPr/>
            </a:pPr>
            <a:r>
              <a:rPr lang="en-US" sz="5400" dirty="0" smtClean="0">
                <a:solidFill>
                  <a:srgbClr val="FFCC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Achmetha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(6:2) </a:t>
            </a:r>
            <a:r>
              <a:rPr lang="en-US" sz="5400" b="1" dirty="0" smtClean="0">
                <a:solidFill>
                  <a:srgbClr val="FF0000"/>
                </a:solidFill>
              </a:rPr>
              <a:t>= Ecbatana         </a:t>
            </a:r>
            <a:r>
              <a:rPr lang="en-US" sz="3600" dirty="0" smtClean="0">
                <a:solidFill>
                  <a:srgbClr val="FF0000"/>
                </a:solidFill>
              </a:rPr>
              <a:t>(capital city of Cyrus)</a:t>
            </a:r>
            <a:endParaRPr lang="en-US" sz="7300" dirty="0">
              <a:solidFill>
                <a:srgbClr val="FF0000"/>
              </a:solidFill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861060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8200" y="57912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Ecbatana was the summer residence of Persian kings, Susa was used in winter</a:t>
            </a:r>
            <a:endParaRPr lang="en-US" sz="28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1905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1000 miles (1600 km)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3505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800 miles (1300 km)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315200" y="1676400"/>
            <a:ext cx="1676400" cy="838200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1" dirty="0" smtClean="0">
                <a:solidFill>
                  <a:srgbClr val="FF0000"/>
                </a:solidFill>
              </a:rPr>
              <a:t>Comparison of the Decrees in Ezra 1 &amp; Ezra 6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667000"/>
            <a:ext cx="3429000" cy="205740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b="1" dirty="0" smtClean="0"/>
              <a:t>Yahweh Name</a:t>
            </a:r>
          </a:p>
          <a:p>
            <a:pPr marL="0" indent="0" eaLnBrk="1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b="1" dirty="0" smtClean="0"/>
              <a:t>Size Limits</a:t>
            </a:r>
          </a:p>
          <a:p>
            <a:pPr marL="0" indent="0" eaLnBrk="1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b="1" dirty="0" smtClean="0"/>
              <a:t>Free Will Offerings</a:t>
            </a:r>
          </a:p>
          <a:p>
            <a:pPr marL="0" indent="0" eaLnBrk="1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b="1" dirty="0" smtClean="0"/>
              <a:t>Pay from Treasury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762000" y="5257800"/>
            <a:ext cx="7696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00B050"/>
                </a:solidFill>
                <a:latin typeface="Comic Sans MS" pitchFamily="66" charset="0"/>
              </a:rPr>
              <a:t>Some differences may have developed when being translated</a:t>
            </a:r>
            <a:endParaRPr lang="en-US" sz="36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733800" y="1600200"/>
            <a:ext cx="23622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Ezra 1 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(Hebrew)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/>
              <a:t>Yes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/>
              <a:t>No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/>
              <a:t>Yes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/>
              <a:t>No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867400" y="1600200"/>
            <a:ext cx="23622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Ezra 6 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(Aramaic)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/>
              <a:t>No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/>
              <a:t>No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Look at what the Angels accomplished behind the scenes!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95800"/>
          </a:xfrm>
        </p:spPr>
        <p:txBody>
          <a:bodyPr>
            <a:normAutofit/>
          </a:bodyPr>
          <a:lstStyle/>
          <a:p>
            <a:pPr marL="744538" indent="-744538">
              <a:buNone/>
            </a:pPr>
            <a:r>
              <a:rPr lang="en-US" b="1" dirty="0" smtClean="0">
                <a:solidFill>
                  <a:srgbClr val="0000CC"/>
                </a:solidFill>
              </a:rPr>
              <a:t> v.6  </a:t>
            </a:r>
            <a:r>
              <a:rPr lang="en-US" dirty="0" smtClean="0"/>
              <a:t>Keep yourselves far from there</a:t>
            </a:r>
          </a:p>
          <a:p>
            <a:pPr marL="744538" indent="-744538">
              <a:buNone/>
            </a:pPr>
            <a:r>
              <a:rPr lang="en-US" dirty="0" smtClean="0"/>
              <a:t> </a:t>
            </a:r>
            <a:r>
              <a:rPr lang="en-US" b="1" dirty="0" smtClean="0">
                <a:solidFill>
                  <a:srgbClr val="0000CC"/>
                </a:solidFill>
              </a:rPr>
              <a:t>v.7</a:t>
            </a:r>
            <a:r>
              <a:rPr lang="en-US" dirty="0" smtClean="0"/>
              <a:t>  Let the work of this house of God alone</a:t>
            </a:r>
          </a:p>
          <a:p>
            <a:pPr marL="744538" indent="-744538">
              <a:buNone/>
            </a:pPr>
            <a:r>
              <a:rPr lang="en-US" dirty="0" smtClean="0"/>
              <a:t> </a:t>
            </a:r>
            <a:r>
              <a:rPr lang="en-US" b="1" dirty="0" smtClean="0">
                <a:solidFill>
                  <a:srgbClr val="0000CC"/>
                </a:solidFill>
              </a:rPr>
              <a:t>v.8</a:t>
            </a:r>
            <a:r>
              <a:rPr lang="en-US" dirty="0" smtClean="0"/>
              <a:t>  Let the cost be paid from the King’s expense from taxes (so the adversaries of Ezra 4 ended up paying to finish the temple!)</a:t>
            </a:r>
          </a:p>
          <a:p>
            <a:pPr marL="744538" indent="-744538">
              <a:buNone/>
            </a:pPr>
            <a:r>
              <a:rPr lang="en-US" b="1" dirty="0" smtClean="0">
                <a:solidFill>
                  <a:srgbClr val="0000CC"/>
                </a:solidFill>
              </a:rPr>
              <a:t> v.9  </a:t>
            </a:r>
            <a:r>
              <a:rPr lang="en-US" dirty="0" smtClean="0"/>
              <a:t>And whatever else they need --- let it be given them day by day without fail!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81000" y="5334000"/>
            <a:ext cx="8229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Now to him who by the power at work within us is able to do far more abundantly than all that we ask or think  (Eph 3:20 RSV)</a:t>
            </a:r>
            <a:endParaRPr lang="en-US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5715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 dirty="0" smtClean="0">
                <a:solidFill>
                  <a:srgbClr val="FF0000"/>
                </a:solidFill>
              </a:rPr>
              <a:t>Temple is Finished!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924800" cy="4343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Pray for King &amp; Son - Persians asked                       everyone in empire to pray to their                           god for the empire (v.10)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Cyrus &amp; Darius &amp; Artaxerxes – we will                     look at this tomorrow!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Adar = 12</a:t>
            </a:r>
            <a:r>
              <a:rPr lang="en-US" baseline="30000" dirty="0" smtClean="0"/>
              <a:t>th</a:t>
            </a:r>
            <a:r>
              <a:rPr lang="en-US" dirty="0" smtClean="0"/>
              <a:t> month. Ready for 1</a:t>
            </a:r>
            <a:r>
              <a:rPr lang="en-US" baseline="30000" dirty="0" smtClean="0"/>
              <a:t>st</a:t>
            </a:r>
            <a:r>
              <a:rPr lang="en-US" dirty="0" smtClean="0"/>
              <a:t> month of new year for Passover &amp; Feast of Unleavened Bread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Temple took about 20 yrs to build – Cyrus (6) + Cambyses (8) + Darius (6)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Celebrated with joy! (v.16) – remember Zech 4 “whoever despises the day of small things will rejoice”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152400" y="5562600"/>
            <a:ext cx="883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00B050"/>
                </a:solidFill>
                <a:latin typeface="Comic Sans MS" pitchFamily="66" charset="0"/>
              </a:rPr>
              <a:t>Never despise or discourage God’s work today, no matter how small it is!</a:t>
            </a:r>
            <a:endParaRPr lang="en-US" sz="36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205826" name="Picture 2" descr="https://encrypted-tbn1.google.com/images?q=tbn:ANd9GcT53Xa4L1M17f8c6d4Ujb0NZ9M7ieUctMFIOOm4yOsD75x7yzqJ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0"/>
            <a:ext cx="2324100" cy="29051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PersianKingsTimeline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-495300"/>
            <a:ext cx="9906000" cy="7353300"/>
          </a:xfrm>
          <a:noFill/>
        </p:spPr>
      </p:pic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0" y="152400"/>
            <a:ext cx="3429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7338" indent="-287338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Temple is finished</a:t>
            </a:r>
          </a:p>
          <a:p>
            <a:pPr marL="287338" indent="-287338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Then Ezra returns</a:t>
            </a:r>
          </a:p>
          <a:p>
            <a:pPr marL="287338" indent="-287338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Then Nehemiah builds the wall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 rot="-2046364">
            <a:off x="7118350" y="3468688"/>
            <a:ext cx="240823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FF"/>
                </a:solidFill>
                <a:latin typeface="Arial" charset="0"/>
              </a:rPr>
              <a:t>-- 502  Nehemiah returns</a:t>
            </a: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 rot="-2190693">
            <a:off x="4656138" y="3429000"/>
            <a:ext cx="24082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FF"/>
                </a:solidFill>
                <a:latin typeface="Arial" charset="0"/>
              </a:rPr>
              <a:t>-- 515 Ezra returns</a:t>
            </a:r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0" y="4191000"/>
            <a:ext cx="129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Arial" charset="0"/>
              </a:rPr>
              <a:t>[ 10 years ]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7239000" y="4267200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charset="0"/>
              </a:rPr>
              <a:t>20</a:t>
            </a:r>
            <a:endParaRPr lang="en-US" sz="1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495800" y="4267200"/>
            <a:ext cx="30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charset="0"/>
              </a:rPr>
              <a:t>6</a:t>
            </a:r>
            <a:endParaRPr lang="en-US" sz="1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4800600" y="4267200"/>
            <a:ext cx="30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charset="0"/>
              </a:rPr>
              <a:t>7</a:t>
            </a:r>
            <a:endParaRPr lang="en-US" sz="1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3810000" y="4267200"/>
            <a:ext cx="30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charset="0"/>
              </a:rPr>
              <a:t>2</a:t>
            </a:r>
            <a:endParaRPr lang="en-US" sz="1400" b="1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6858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Temple service organized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7924800" cy="4343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0000CC"/>
                </a:solidFill>
              </a:rPr>
              <a:t>Offerings</a:t>
            </a:r>
            <a:r>
              <a:rPr lang="en-US" sz="2800" dirty="0" smtClean="0"/>
              <a:t> (v.17):  small compared to                           Solomon’s (1 Kings 8:63)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0000CC"/>
                </a:solidFill>
              </a:rPr>
              <a:t>Sin offering:  </a:t>
            </a:r>
            <a:r>
              <a:rPr lang="en-US" sz="2800" dirty="0" smtClean="0"/>
              <a:t>Solomon didn’t have these                           [maybe exiles were confessing their sins                        that had caused the exile]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0000CC"/>
                </a:solidFill>
              </a:rPr>
              <a:t>12 Tribes:  </a:t>
            </a:r>
            <a:r>
              <a:rPr lang="en-US" sz="2800" dirty="0" smtClean="0"/>
              <a:t>implies some from all 12 tribes did return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0000CC"/>
                </a:solidFill>
              </a:rPr>
              <a:t>Priests &amp; Levites organized </a:t>
            </a:r>
            <a:r>
              <a:rPr lang="en-US" sz="2800" dirty="0" smtClean="0"/>
              <a:t>(v.18): as per 1 </a:t>
            </a:r>
            <a:r>
              <a:rPr lang="en-US" sz="2800" dirty="0" err="1" smtClean="0"/>
              <a:t>Chr</a:t>
            </a:r>
            <a:r>
              <a:rPr lang="en-US" sz="2800" dirty="0" smtClean="0"/>
              <a:t> 23:6-24;  24:1-19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0000CC"/>
                </a:solidFill>
              </a:rPr>
              <a:t>Ate together with all </a:t>
            </a:r>
            <a:r>
              <a:rPr lang="en-US" sz="2800" dirty="0" smtClean="0"/>
              <a:t>(v.21) – included Gentiles! Worship Yahweh, the God of Israel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0000CC"/>
                </a:solidFill>
              </a:rPr>
              <a:t>King of Assyria </a:t>
            </a:r>
            <a:r>
              <a:rPr lang="en-US" sz="2800" dirty="0" smtClean="0"/>
              <a:t>(v.22):  An Assyrian king began the exile, now the temple is finished during another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57200" y="5334000"/>
            <a:ext cx="8229600" cy="140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600" b="1" dirty="0" smtClean="0">
                <a:solidFill>
                  <a:srgbClr val="00B050"/>
                </a:solidFill>
                <a:latin typeface="Comic Sans MS" pitchFamily="66" charset="0"/>
              </a:rPr>
              <a:t>God wants us to rejoice in our service to Him – it’s time to celebrate what He has done for us!</a:t>
            </a:r>
            <a:endParaRPr lang="en-US" sz="36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207874" name="Picture 2" descr="https://encrypted-tbn1.google.com/images?q=tbn:ANd9GcT-fgPuz68yqYUZiFHWA1zEnSI7EFppSKbMGq2fCmb-nxea-jPTs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52400"/>
            <a:ext cx="1952625" cy="2514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Who is Artaxerxes of Ezra 7?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0"/>
            <a:ext cx="8305800" cy="20574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600" b="1" dirty="0" err="1" smtClean="0">
                <a:solidFill>
                  <a:srgbClr val="0000CC"/>
                </a:solidFill>
              </a:rPr>
              <a:t>Neh</a:t>
            </a:r>
            <a:r>
              <a:rPr lang="en-US" sz="3600" b="1" dirty="0" smtClean="0">
                <a:solidFill>
                  <a:srgbClr val="0000CC"/>
                </a:solidFill>
              </a:rPr>
              <a:t> 5:14; 13:6 indicates that Artaxerxes reigned at least 32 years.  Darius Hystaspes &amp; Artaxerxes Longimanus are the only Persians kings to reign that long.</a:t>
            </a:r>
            <a:endParaRPr lang="en-US" sz="3600" dirty="0" smtClean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0" y="53340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00B050"/>
                </a:solidFill>
                <a:latin typeface="Comic Sans MS" pitchFamily="66" charset="0"/>
              </a:rPr>
              <a:t>That narrows it down to only 2</a:t>
            </a:r>
            <a:endParaRPr lang="en-US" sz="36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53981"/>
          <a:stretch>
            <a:fillRect/>
          </a:stretch>
        </p:blipFill>
        <p:spPr bwMode="auto">
          <a:xfrm>
            <a:off x="0" y="1066800"/>
            <a:ext cx="9044667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"/>
          <p:cNvSpPr/>
          <p:nvPr/>
        </p:nvSpPr>
        <p:spPr>
          <a:xfrm>
            <a:off x="1752600" y="1676401"/>
            <a:ext cx="228600" cy="609600"/>
          </a:xfrm>
          <a:custGeom>
            <a:avLst/>
            <a:gdLst>
              <a:gd name="connsiteX0" fmla="*/ 95573 w 374542"/>
              <a:gd name="connsiteY0" fmla="*/ 645763 h 645763"/>
              <a:gd name="connsiteX1" fmla="*/ 328047 w 374542"/>
              <a:gd name="connsiteY1" fmla="*/ 390041 h 645763"/>
              <a:gd name="connsiteX2" fmla="*/ 328047 w 374542"/>
              <a:gd name="connsiteY2" fmla="*/ 266055 h 645763"/>
              <a:gd name="connsiteX3" fmla="*/ 49078 w 374542"/>
              <a:gd name="connsiteY3" fmla="*/ 41329 h 645763"/>
              <a:gd name="connsiteX4" fmla="*/ 33580 w 374542"/>
              <a:gd name="connsiteY4" fmla="*/ 18082 h 645763"/>
              <a:gd name="connsiteX5" fmla="*/ 41329 w 374542"/>
              <a:gd name="connsiteY5" fmla="*/ 18082 h 64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542" h="645763">
                <a:moveTo>
                  <a:pt x="95573" y="645763"/>
                </a:moveTo>
                <a:cubicBezTo>
                  <a:pt x="192437" y="549544"/>
                  <a:pt x="289301" y="453326"/>
                  <a:pt x="328047" y="390041"/>
                </a:cubicBezTo>
                <a:cubicBezTo>
                  <a:pt x="366793" y="326756"/>
                  <a:pt x="374542" y="324174"/>
                  <a:pt x="328047" y="266055"/>
                </a:cubicBezTo>
                <a:cubicBezTo>
                  <a:pt x="281552" y="207936"/>
                  <a:pt x="98156" y="82658"/>
                  <a:pt x="49078" y="41329"/>
                </a:cubicBezTo>
                <a:cubicBezTo>
                  <a:pt x="0" y="0"/>
                  <a:pt x="34871" y="21956"/>
                  <a:pt x="33580" y="18082"/>
                </a:cubicBezTo>
                <a:cubicBezTo>
                  <a:pt x="32289" y="14208"/>
                  <a:pt x="41329" y="18082"/>
                  <a:pt x="41329" y="18082"/>
                </a:cubicBezTo>
              </a:path>
            </a:pathLst>
          </a:cu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52600" y="1447800"/>
            <a:ext cx="2590800" cy="76200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96000" y="1447800"/>
            <a:ext cx="2667000" cy="83820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Who is Artaxerxes of Ezra 7?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438400"/>
            <a:ext cx="8305800" cy="3810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Artaxerxes is just a title</a:t>
            </a:r>
            <a:r>
              <a:rPr lang="en-US" dirty="0" smtClean="0"/>
              <a:t>, not a specific individual.                     Now his 7</a:t>
            </a:r>
            <a:r>
              <a:rPr lang="en-US" baseline="30000" dirty="0" smtClean="0"/>
              <a:t>th</a:t>
            </a:r>
            <a:r>
              <a:rPr lang="en-US" dirty="0" smtClean="0"/>
              <a:t> year (v.7)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</a:pPr>
            <a:r>
              <a:rPr lang="en-US" b="1" dirty="0" smtClean="0">
                <a:solidFill>
                  <a:srgbClr val="0000CC"/>
                </a:solidFill>
              </a:rPr>
              <a:t>Most say Longimanus </a:t>
            </a:r>
            <a:r>
              <a:rPr lang="en-US" dirty="0" smtClean="0"/>
              <a:t>(58 years after Hystaspes)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But…..Longimanus did not build the temple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Longimanus was not mentioned before this in Ezra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</a:pPr>
            <a:r>
              <a:rPr lang="en-US" b="1" dirty="0" smtClean="0">
                <a:solidFill>
                  <a:srgbClr val="0000CC"/>
                </a:solidFill>
              </a:rPr>
              <a:t>Probably Darius Hystaspes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Darius &amp; Artaxerxes are titles like: President, Prime Minister, King, etc.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Ezra compiled information from returned exiles in Israel and added his own experience.  Different sources probably used different titles for the King.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0" y="615632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Ezra returned as soon as the temple was finished!</a:t>
            </a:r>
            <a:endParaRPr lang="en-US" sz="28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53981"/>
          <a:stretch>
            <a:fillRect/>
          </a:stretch>
        </p:blipFill>
        <p:spPr bwMode="auto">
          <a:xfrm>
            <a:off x="0" y="685800"/>
            <a:ext cx="9044667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"/>
          <p:cNvSpPr/>
          <p:nvPr/>
        </p:nvSpPr>
        <p:spPr>
          <a:xfrm>
            <a:off x="1752600" y="1295401"/>
            <a:ext cx="228600" cy="609600"/>
          </a:xfrm>
          <a:custGeom>
            <a:avLst/>
            <a:gdLst>
              <a:gd name="connsiteX0" fmla="*/ 95573 w 374542"/>
              <a:gd name="connsiteY0" fmla="*/ 645763 h 645763"/>
              <a:gd name="connsiteX1" fmla="*/ 328047 w 374542"/>
              <a:gd name="connsiteY1" fmla="*/ 390041 h 645763"/>
              <a:gd name="connsiteX2" fmla="*/ 328047 w 374542"/>
              <a:gd name="connsiteY2" fmla="*/ 266055 h 645763"/>
              <a:gd name="connsiteX3" fmla="*/ 49078 w 374542"/>
              <a:gd name="connsiteY3" fmla="*/ 41329 h 645763"/>
              <a:gd name="connsiteX4" fmla="*/ 33580 w 374542"/>
              <a:gd name="connsiteY4" fmla="*/ 18082 h 645763"/>
              <a:gd name="connsiteX5" fmla="*/ 41329 w 374542"/>
              <a:gd name="connsiteY5" fmla="*/ 18082 h 64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542" h="645763">
                <a:moveTo>
                  <a:pt x="95573" y="645763"/>
                </a:moveTo>
                <a:cubicBezTo>
                  <a:pt x="192437" y="549544"/>
                  <a:pt x="289301" y="453326"/>
                  <a:pt x="328047" y="390041"/>
                </a:cubicBezTo>
                <a:cubicBezTo>
                  <a:pt x="366793" y="326756"/>
                  <a:pt x="374542" y="324174"/>
                  <a:pt x="328047" y="266055"/>
                </a:cubicBezTo>
                <a:cubicBezTo>
                  <a:pt x="281552" y="207936"/>
                  <a:pt x="98156" y="82658"/>
                  <a:pt x="49078" y="41329"/>
                </a:cubicBezTo>
                <a:cubicBezTo>
                  <a:pt x="0" y="0"/>
                  <a:pt x="34871" y="21956"/>
                  <a:pt x="33580" y="18082"/>
                </a:cubicBezTo>
                <a:cubicBezTo>
                  <a:pt x="32289" y="14208"/>
                  <a:pt x="41329" y="18082"/>
                  <a:pt x="41329" y="18082"/>
                </a:cubicBezTo>
              </a:path>
            </a:pathLst>
          </a:cu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PersianKingsTimeline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-495300"/>
            <a:ext cx="9906000" cy="7353300"/>
          </a:xfrm>
          <a:noFill/>
        </p:spPr>
      </p:pic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0" y="152400"/>
            <a:ext cx="3429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7338" indent="-287338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Temple is finished</a:t>
            </a:r>
          </a:p>
          <a:p>
            <a:pPr marL="287338" indent="-287338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Then Ezra returns</a:t>
            </a:r>
          </a:p>
          <a:p>
            <a:pPr marL="287338" indent="-287338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Then Nehemiah builds the wall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 rot="-2046364">
            <a:off x="7118350" y="3468688"/>
            <a:ext cx="240823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FF"/>
                </a:solidFill>
                <a:latin typeface="Arial" charset="0"/>
              </a:rPr>
              <a:t>-- 502  Nehemiah returns</a:t>
            </a: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 rot="-2190693">
            <a:off x="4656138" y="3429000"/>
            <a:ext cx="24082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FF"/>
                </a:solidFill>
                <a:latin typeface="Arial" charset="0"/>
              </a:rPr>
              <a:t>-- 515 Ezra returns</a:t>
            </a:r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0" y="4191000"/>
            <a:ext cx="129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Arial" charset="0"/>
              </a:rPr>
              <a:t>[ 10 years ]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7239000" y="4267200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charset="0"/>
              </a:rPr>
              <a:t>20</a:t>
            </a:r>
            <a:endParaRPr lang="en-US" sz="1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495800" y="4267200"/>
            <a:ext cx="30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charset="0"/>
              </a:rPr>
              <a:t>6</a:t>
            </a:r>
            <a:endParaRPr lang="en-US" sz="1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4800600" y="4267200"/>
            <a:ext cx="30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charset="0"/>
              </a:rPr>
              <a:t>7</a:t>
            </a:r>
            <a:endParaRPr lang="en-US" sz="1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3810000" y="4267200"/>
            <a:ext cx="30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charset="0"/>
              </a:rPr>
              <a:t>2</a:t>
            </a:r>
            <a:endParaRPr lang="en-US" sz="1400" b="1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6172200" cy="1295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Evidence that Artaxerxes is Darius Hystaspes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458200" cy="45720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Temple finished in his reign</a:t>
            </a:r>
            <a:r>
              <a:rPr lang="en-US" dirty="0" smtClean="0"/>
              <a:t>. Ezra 6:14 says                              </a:t>
            </a:r>
            <a:r>
              <a:rPr lang="en-US" i="1" dirty="0" smtClean="0"/>
              <a:t>“Cyrus and Darius and [even] Artaxerxes”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b="1" dirty="0" smtClean="0">
                <a:solidFill>
                  <a:srgbClr val="0000CC"/>
                </a:solidFill>
              </a:rPr>
              <a:t>Artaxerxes sends Ezra back in 7</a:t>
            </a:r>
            <a:r>
              <a:rPr lang="en-US" b="1" baseline="30000" dirty="0" smtClean="0">
                <a:solidFill>
                  <a:srgbClr val="0000CC"/>
                </a:solidFill>
              </a:rPr>
              <a:t>th</a:t>
            </a:r>
            <a:r>
              <a:rPr lang="en-US" b="1" dirty="0" smtClean="0">
                <a:solidFill>
                  <a:srgbClr val="0000CC"/>
                </a:solidFill>
              </a:rPr>
              <a:t> year </a:t>
            </a:r>
            <a:r>
              <a:rPr lang="en-US" dirty="0" smtClean="0"/>
              <a:t>to                                 work in Temple, offer sacrifices &amp; teach                                   Jews how to worship Yahweh.  Why wait                                      58 years to do this?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b="1" dirty="0" smtClean="0">
                <a:solidFill>
                  <a:srgbClr val="0000CC"/>
                </a:solidFill>
              </a:rPr>
              <a:t>Ezra’s age: </a:t>
            </a:r>
            <a:r>
              <a:rPr lang="en-US" dirty="0" smtClean="0"/>
              <a:t>he was born before captivity began. In 7</a:t>
            </a:r>
            <a:r>
              <a:rPr lang="en-US" baseline="30000" dirty="0" smtClean="0"/>
              <a:t>th</a:t>
            </a:r>
            <a:r>
              <a:rPr lang="en-US" dirty="0" smtClean="0"/>
              <a:t> year of Hystaspes he would be at least 94 years old. In 7</a:t>
            </a:r>
            <a:r>
              <a:rPr lang="en-US" baseline="30000" dirty="0" smtClean="0"/>
              <a:t>th</a:t>
            </a:r>
            <a:r>
              <a:rPr lang="en-US" dirty="0" smtClean="0"/>
              <a:t> of Longimanus he would be over 152.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b="1" dirty="0" smtClean="0">
                <a:solidFill>
                  <a:srgbClr val="0000CC"/>
                </a:solidFill>
              </a:rPr>
              <a:t>Compare </a:t>
            </a:r>
            <a:r>
              <a:rPr lang="en-US" b="1" dirty="0" err="1" smtClean="0">
                <a:solidFill>
                  <a:srgbClr val="0000CC"/>
                </a:solidFill>
              </a:rPr>
              <a:t>Neh</a:t>
            </a:r>
            <a:r>
              <a:rPr lang="en-US" b="1" dirty="0" smtClean="0">
                <a:solidFill>
                  <a:srgbClr val="0000CC"/>
                </a:solidFill>
              </a:rPr>
              <a:t> 10:2-10 with Ezra 2.  </a:t>
            </a:r>
            <a:r>
              <a:rPr lang="en-US" dirty="0" smtClean="0"/>
              <a:t>Out of 30 priests &amp; Levites who returned with </a:t>
            </a:r>
            <a:r>
              <a:rPr lang="en-US" dirty="0" err="1" smtClean="0"/>
              <a:t>Zerubbabel</a:t>
            </a:r>
            <a:r>
              <a:rPr lang="en-US" dirty="0" smtClean="0"/>
              <a:t>,  20 of them signed the covenant with Nehemiah.    In Longimanus’ reign they would all be alive 92 years after </a:t>
            </a:r>
            <a:r>
              <a:rPr lang="en-US" dirty="0" err="1" smtClean="0"/>
              <a:t>Zerubbabel’s</a:t>
            </a:r>
            <a:r>
              <a:rPr lang="en-US" dirty="0" smtClean="0"/>
              <a:t> return – not very likely!</a:t>
            </a:r>
          </a:p>
        </p:txBody>
      </p:sp>
      <p:pic>
        <p:nvPicPr>
          <p:cNvPr id="75778" name="Picture 2" descr="https://encrypted-tbn1.google.com/images?q=tbn:ANd9GcQIpdLIX6KjRb3UhfYyJPUY2Grk6RjpADSDNug1mmI0JbvJYQ-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76200"/>
            <a:ext cx="1752600" cy="3129643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60198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00B050"/>
                </a:solidFill>
                <a:latin typeface="Comic Sans MS" pitchFamily="66" charset="0"/>
              </a:rPr>
              <a:t>Artaxerxes is just a title</a:t>
            </a:r>
            <a:endParaRPr lang="en-US" sz="36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57200" y="55626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0000CC"/>
                </a:solidFill>
                <a:latin typeface="Comic Sans MS" pitchFamily="66" charset="0"/>
              </a:rPr>
              <a:t>G</a:t>
            </a:r>
            <a:endParaRPr lang="en-US" sz="40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3" cstate="print"/>
          <a:srcRect t="16460"/>
          <a:stretch>
            <a:fillRect/>
          </a:stretch>
        </p:blipFill>
        <p:spPr bwMode="auto">
          <a:xfrm>
            <a:off x="2165602" y="76199"/>
            <a:ext cx="6597398" cy="672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6200" y="2362200"/>
            <a:ext cx="22860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Ezra’s Dad was killed at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Riblah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 month after Zedekiah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2514600" cy="1447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Family line of Ezra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562600" y="5486400"/>
            <a:ext cx="228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Ezra is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Jeshua’s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uncle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105400" y="2438400"/>
            <a:ext cx="3581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Folks who go with Longimanus don’t think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Seraiah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was Ezra’s Dad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77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Ezra’s Preparation &amp; Return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924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Skilled in Law of Moses (v.6):                       </a:t>
            </a:r>
            <a:r>
              <a:rPr lang="en-US" dirty="0" smtClean="0"/>
              <a:t>requires time &amp; effort, like any                         other skilled job (carpenter, seamstress, etc)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Hand of God on him:  </a:t>
            </a:r>
            <a:r>
              <a:rPr lang="en-US" dirty="0" smtClean="0"/>
              <a:t>from 1Kgs 18:46 when Elijah prayed for rain &amp; ran before Ahab – time of national reformation.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Journey:  </a:t>
            </a:r>
            <a:r>
              <a:rPr lang="en-US" dirty="0" smtClean="0"/>
              <a:t>800 miles                                                 [1300 km].   Took                                                      4 months (v.8-9)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57200" y="55626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0000CC"/>
                </a:solidFill>
                <a:latin typeface="Comic Sans MS" pitchFamily="66" charset="0"/>
              </a:rPr>
              <a:t>G</a:t>
            </a:r>
            <a:endParaRPr lang="en-US" sz="40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 l="22083" t="25387" r="20000" b="27333"/>
          <a:stretch>
            <a:fillRect/>
          </a:stretch>
        </p:blipFill>
        <p:spPr bwMode="auto">
          <a:xfrm>
            <a:off x="4191000" y="3962400"/>
            <a:ext cx="477922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2" name="Picture 2" descr="https://encrypted-tbn0.google.com/images?q=tbn:ANd9GcSGfNIFuIrOoNeKF3SdYT2zJbFsXFFZ_YRRDpbwl8BdHPZhql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524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1628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Ezra’s Preparation  (7:10)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7924800" cy="36576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None/>
            </a:pPr>
            <a:r>
              <a:rPr lang="en-US" b="1" dirty="0" smtClean="0">
                <a:solidFill>
                  <a:srgbClr val="0000CC"/>
                </a:solidFill>
              </a:rPr>
              <a:t>1) Seek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[study (RSV, NASB, </a:t>
            </a:r>
            <a:r>
              <a:rPr lang="en-US" dirty="0" err="1" smtClean="0"/>
              <a:t>NKJVmg</a:t>
            </a:r>
            <a:r>
              <a:rPr lang="en-US" dirty="0" smtClean="0"/>
              <a:t>)]: </a:t>
            </a:r>
            <a:r>
              <a:rPr lang="en-US" i="1" dirty="0" smtClean="0"/>
              <a:t>“to tread or frequent” </a:t>
            </a:r>
            <a:r>
              <a:rPr lang="en-US" dirty="0" smtClean="0"/>
              <a:t>(</a:t>
            </a:r>
            <a:r>
              <a:rPr lang="en-US" dirty="0" err="1" smtClean="0"/>
              <a:t>Strongs</a:t>
            </a:r>
            <a:r>
              <a:rPr lang="en-US" dirty="0" smtClean="0"/>
              <a:t>) – </a:t>
            </a:r>
            <a:r>
              <a:rPr lang="en-US" i="1" dirty="0" smtClean="0"/>
              <a:t>He poured over the Scriptures</a:t>
            </a:r>
          </a:p>
          <a:p>
            <a:pPr marL="457200" indent="-457200">
              <a:buNone/>
            </a:pPr>
            <a:r>
              <a:rPr lang="en-US" dirty="0" smtClean="0"/>
              <a:t> </a:t>
            </a:r>
            <a:r>
              <a:rPr lang="en-US" b="1" dirty="0" smtClean="0">
                <a:solidFill>
                  <a:srgbClr val="0000CC"/>
                </a:solidFill>
              </a:rPr>
              <a:t>2) Do it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– </a:t>
            </a:r>
            <a:r>
              <a:rPr lang="en-US" i="1" dirty="0" smtClean="0"/>
              <a:t>he lived his message, it was not just an academic study! [like Paul showing Gentiles Jesus Christ crucified]</a:t>
            </a:r>
            <a:endParaRPr lang="en-US" dirty="0" smtClean="0"/>
          </a:p>
          <a:p>
            <a:pPr marL="457200" indent="-457200">
              <a:buNone/>
            </a:pPr>
            <a:r>
              <a:rPr lang="en-US" dirty="0" smtClean="0">
                <a:solidFill>
                  <a:srgbClr val="0000CC"/>
                </a:solidFill>
              </a:rPr>
              <a:t> </a:t>
            </a:r>
            <a:r>
              <a:rPr lang="en-US" b="1" dirty="0" smtClean="0">
                <a:solidFill>
                  <a:srgbClr val="0000CC"/>
                </a:solidFill>
              </a:rPr>
              <a:t>3) Teach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– </a:t>
            </a:r>
            <a:r>
              <a:rPr lang="en-US" i="1" dirty="0" smtClean="0"/>
              <a:t>he felt the responsibility and privilege to share with others – that’s the goal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57200" y="5562600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00B050"/>
                </a:solidFill>
                <a:latin typeface="Comic Sans MS" pitchFamily="66" charset="0"/>
              </a:rPr>
              <a:t>This helps us today to be effective workers in God’s ecclesia</a:t>
            </a:r>
            <a:endParaRPr lang="en-US" sz="36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914400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B0F0"/>
                </a:solidFill>
              </a:rPr>
              <a:t>His heart was immersed in the Law of the Lord</a:t>
            </a:r>
            <a:endParaRPr lang="en-US" sz="2400" b="1" dirty="0" smtClean="0">
              <a:solidFill>
                <a:srgbClr val="00B0F0"/>
              </a:solidFill>
            </a:endParaRPr>
          </a:p>
        </p:txBody>
      </p:sp>
      <p:pic>
        <p:nvPicPr>
          <p:cNvPr id="45058" name="Picture 2" descr="https://encrypted-tbn1.google.com/images?q=tbn:ANd9GcSLXfDEsLDpAitEDOZY5DhlHRsEGgwBG-cE08ymn5AFh4aQogcm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"/>
            <a:ext cx="1466850" cy="14478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s://encrypted-tbn2.google.com/images?q=tbn:ANd9GcQN2U_rFdt6PrsDHbrwVfBDXq5uBi7Vo2FeEsJkOfSVsZZQHqvC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-76200"/>
            <a:ext cx="2305050" cy="2274452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62484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400" b="1" dirty="0" smtClean="0">
                <a:solidFill>
                  <a:srgbClr val="FF0000"/>
                </a:solidFill>
              </a:rPr>
              <a:t>Ezra 6:14 is the key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924800" cy="43434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0000CC"/>
                </a:solidFill>
              </a:rPr>
              <a:t>Ezra 6:14 (RSV)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They finished their building by                         command of the God of Israel and by decree of </a:t>
            </a:r>
            <a:r>
              <a:rPr lang="en-US" u="sng" dirty="0" smtClean="0"/>
              <a:t>Cyrus</a:t>
            </a:r>
            <a:r>
              <a:rPr lang="en-US" dirty="0" smtClean="0"/>
              <a:t> and </a:t>
            </a:r>
            <a:r>
              <a:rPr lang="en-US" u="sng" dirty="0" smtClean="0"/>
              <a:t>Darius</a:t>
            </a:r>
            <a:r>
              <a:rPr lang="en-US" dirty="0" smtClean="0"/>
              <a:t> and </a:t>
            </a:r>
            <a:r>
              <a:rPr lang="en-US" u="sng" dirty="0" smtClean="0"/>
              <a:t>Artaxerxes</a:t>
            </a:r>
            <a:r>
              <a:rPr lang="en-US" dirty="0" smtClean="0"/>
              <a:t> king of Persia</a:t>
            </a:r>
          </a:p>
          <a:p>
            <a:pPr algn="ctr">
              <a:spcBef>
                <a:spcPts val="3000"/>
              </a:spcBef>
              <a:buNone/>
            </a:pPr>
            <a:r>
              <a:rPr lang="en-US" dirty="0" smtClean="0"/>
              <a:t> </a:t>
            </a:r>
            <a:r>
              <a:rPr lang="en-US" b="1" dirty="0" smtClean="0">
                <a:solidFill>
                  <a:srgbClr val="0000CC"/>
                </a:solidFill>
              </a:rPr>
              <a:t>Ezra 6:14 (H.P.M.)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They finished their building by command of the God of Israel and by decree of Cyrus and Darius </a:t>
            </a:r>
            <a:r>
              <a:rPr lang="en-US" b="1" i="1" dirty="0" smtClean="0">
                <a:solidFill>
                  <a:srgbClr val="996633"/>
                </a:solidFill>
              </a:rPr>
              <a:t>even</a:t>
            </a:r>
            <a:r>
              <a:rPr lang="en-US" dirty="0" smtClean="0"/>
              <a:t> Artaxerxes king of Persia.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28600" y="541020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00B050"/>
                </a:solidFill>
                <a:latin typeface="Comic Sans MS" pitchFamily="66" charset="0"/>
              </a:rPr>
              <a:t>Darius and Artaxerxes are different titles for the same king</a:t>
            </a:r>
            <a:endParaRPr lang="en-US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5181600" cy="1295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Purpose of Artaxerxes’ Decree in Ezra 7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153400" cy="43434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Allowed any Jews to return (13)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Inquire about Jews following God’s laws in                           Judah (14)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Convey silver &amp; gold offered by King &amp; counselors &amp; Jews to buy animals, grains &amp; wine for offerings (15-18)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Convey vessels to temple for service (19)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Buy anything else needed out of King’s treasury (20)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Told treasurers in province to supply silver, wheat, wine, oil &amp; salt (21-23)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Treasurers not to tax temple workers (24)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Gave Ezra authority to appoint officials &amp; judges, and to impose punishments (25-26)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81000" y="5410200"/>
            <a:ext cx="8229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0000CC"/>
                </a:solidFill>
                <a:latin typeface="Comic Sans MS" pitchFamily="66" charset="0"/>
              </a:rPr>
              <a:t>God gave them far more than they could “ask or think”</a:t>
            </a:r>
            <a:endParaRPr lang="en-US" sz="40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pic>
        <p:nvPicPr>
          <p:cNvPr id="65538" name="Picture 2" descr="https://encrypted-tbn1.google.com/images?q=tbn:ANd9GcR2S8xNuBSJDFJHLgVGBOW0wTYLOwnJDtgMi12EHLaPV29nbKK_Xw"/>
          <p:cNvPicPr>
            <a:picLocks noChangeAspect="1" noChangeArrowheads="1"/>
          </p:cNvPicPr>
          <p:nvPr/>
        </p:nvPicPr>
        <p:blipFill>
          <a:blip r:embed="rId3" cstate="print"/>
          <a:srcRect b="26121"/>
          <a:stretch>
            <a:fillRect/>
          </a:stretch>
        </p:blipFill>
        <p:spPr bwMode="auto">
          <a:xfrm>
            <a:off x="6400800" y="76199"/>
            <a:ext cx="2438400" cy="22008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6096000" cy="2667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What had the People been doing over the last 15 years?       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(see Haggai 1:1-6)</a:t>
            </a:r>
            <a:endParaRPr lang="en-US" sz="40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90800"/>
            <a:ext cx="7924800" cy="2514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1) Claimed the time was not right (v. 2)</a:t>
            </a:r>
          </a:p>
          <a:p>
            <a:pPr>
              <a:buNone/>
            </a:pPr>
            <a:r>
              <a:rPr lang="en-US" dirty="0" smtClean="0"/>
              <a:t>	 not yet the end of the 70 years </a:t>
            </a:r>
          </a:p>
          <a:p>
            <a:pPr>
              <a:buNone/>
            </a:pPr>
            <a:r>
              <a:rPr lang="en-US" dirty="0" smtClean="0"/>
              <a:t>2) Paneled their own homes (v. 4)</a:t>
            </a:r>
          </a:p>
          <a:p>
            <a:pPr>
              <a:buNone/>
            </a:pPr>
            <a:r>
              <a:rPr lang="en-US" dirty="0" smtClean="0"/>
              <a:t>3) Tried to improve their economic situation (v. 6)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57200" y="5029200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When we aren’t involved in God’s work, we tend to serve ourselves</a:t>
            </a:r>
            <a:endParaRPr lang="en-US" sz="3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71682" name="Picture 2" descr="https://encrypted-tbn3.google.com/images?q=tbn:ANd9GcTYckWkCtQ7HNXud8_jvzDmo4hkKm4iiKb7U5c6Z673V1XWDT1H-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04800"/>
            <a:ext cx="2695575" cy="20190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s://encrypted-tbn2.google.com/images?q=tbn:ANd9GcQ6Mh_Z1_76PbeqvGWeOVts7NGBhV11MVth8ikzdeBUykSxjc2Q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0"/>
            <a:ext cx="1333500" cy="1333501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69342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Artaxerxes helps Ezra out!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7 counselors (v.14) </a:t>
            </a:r>
            <a:r>
              <a:rPr lang="en-US" dirty="0" smtClean="0"/>
              <a:t>= 7 princes of Esther 1:14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Silver &amp; gold </a:t>
            </a:r>
            <a:r>
              <a:rPr lang="en-US" dirty="0" smtClean="0"/>
              <a:t>– amounts in 8:25-27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Lest His wrath be against the king: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Ezra used this as a motive in 8:22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Pray for the King and his sons (back in 6:10) 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Note use of “me” and “I” </a:t>
            </a:r>
            <a:r>
              <a:rPr lang="en-US" dirty="0" smtClean="0"/>
              <a:t>– implies Ezra was the author of the book.  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57200" y="4800600"/>
            <a:ext cx="8229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00B050"/>
                </a:solidFill>
                <a:latin typeface="Comic Sans MS" pitchFamily="66" charset="0"/>
              </a:rPr>
              <a:t>Ezra prepared to seek God’s law, then God did more than Ezra could have imagined</a:t>
            </a:r>
            <a:endParaRPr lang="en-US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Philippians 1:6  (RSV)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3048000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 smtClean="0"/>
              <a:t>And I am sure that he who began a good work in you </a:t>
            </a:r>
            <a:r>
              <a:rPr lang="en-US" sz="4800" b="1" i="1" dirty="0" smtClean="0">
                <a:solidFill>
                  <a:srgbClr val="7030A0"/>
                </a:solidFill>
              </a:rPr>
              <a:t>will bring it to completion </a:t>
            </a:r>
            <a:r>
              <a:rPr lang="en-US" sz="4800" dirty="0" smtClean="0"/>
              <a:t>at the day of Jesus Christ.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609600" y="4343400"/>
            <a:ext cx="7848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00B050"/>
                </a:solidFill>
                <a:latin typeface="Comic Sans MS" pitchFamily="66" charset="0"/>
              </a:rPr>
              <a:t>Whatever our current trials &amp; problems, never lose Paul’s confidence in God’s ability to finish His work! </a:t>
            </a:r>
            <a:endParaRPr lang="en-US" sz="36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encrypted-tbn2.gstatic.com/images?q=tbn:ANd9GcTHoJmR6szho9Skf70-YYOpthjWn9pxHEoZuUAkrYz72m33Fuw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1000"/>
            <a:ext cx="4648200" cy="2390929"/>
          </a:xfrm>
          <a:prstGeom prst="rect">
            <a:avLst/>
          </a:prstGeom>
          <a:noFill/>
        </p:spPr>
      </p:pic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10200" y="228600"/>
            <a:ext cx="3429000" cy="2895600"/>
          </a:xfrm>
        </p:spPr>
        <p:txBody>
          <a:bodyPr>
            <a:noAutofit/>
          </a:bodyPr>
          <a:lstStyle/>
          <a:p>
            <a:pPr eaLnBrk="1" hangingPunct="1">
              <a:lnSpc>
                <a:spcPts val="43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7030A0"/>
                </a:solidFill>
                <a:latin typeface="Comic Sans MS" pitchFamily="66" charset="0"/>
              </a:rPr>
              <a:t>Exhortation: </a:t>
            </a:r>
            <a:r>
              <a:rPr lang="en-US" sz="4000" b="1" dirty="0" smtClean="0">
                <a:solidFill>
                  <a:srgbClr val="00B050"/>
                </a:solidFill>
                <a:latin typeface="Comic Sans MS" pitchFamily="66" charset="0"/>
              </a:rPr>
              <a:t>Leaving an Inheritance for our Children</a:t>
            </a:r>
          </a:p>
        </p:txBody>
      </p:sp>
      <p:pic>
        <p:nvPicPr>
          <p:cNvPr id="144386" name="Picture 2" descr="https://encrypted-tbn3.gstatic.com/images?q=tbn:ANd9GcSVTakUClf4fn29Z35b0oaoIVAPBowWRr9LriJy_6ZeSUlIoDSiq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971800"/>
            <a:ext cx="3657598" cy="3657600"/>
          </a:xfrm>
          <a:prstGeom prst="rect">
            <a:avLst/>
          </a:prstGeom>
          <a:noFill/>
        </p:spPr>
      </p:pic>
      <p:pic>
        <p:nvPicPr>
          <p:cNvPr id="144388" name="Picture 4" descr="https://encrypted-tbn2.gstatic.com/images?q=tbn:ANd9GcRiAwhwdTv4D21Dd50E2-FMxpD9I6QXxcVrekTNCkFQLwifBaI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505200"/>
            <a:ext cx="4101586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824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924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57200" y="55626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0000CC"/>
                </a:solidFill>
                <a:latin typeface="Comic Sans MS" pitchFamily="66" charset="0"/>
              </a:rPr>
              <a:t>G</a:t>
            </a:r>
            <a:endParaRPr lang="en-US" sz="40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pic>
        <p:nvPicPr>
          <p:cNvPr id="183298" name="Picture 2" descr="http://i27.tinypic.com/b4gf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924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57200" y="55626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0000CC"/>
                </a:solidFill>
                <a:latin typeface="Comic Sans MS" pitchFamily="66" charset="0"/>
              </a:rPr>
              <a:t>G</a:t>
            </a:r>
            <a:endParaRPr lang="en-US" sz="40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924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57200" y="55626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0000CC"/>
                </a:solidFill>
                <a:latin typeface="Comic Sans MS" pitchFamily="66" charset="0"/>
              </a:rPr>
              <a:t>G</a:t>
            </a:r>
            <a:endParaRPr lang="en-US" sz="40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0"/>
            <a:ext cx="91585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1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162800" cy="3810000"/>
          </a:xfrm>
        </p:spPr>
        <p:txBody>
          <a:bodyPr>
            <a:normAutofit/>
          </a:bodyPr>
          <a:lstStyle/>
          <a:p>
            <a:pPr marL="0" indent="228600" hangingPunct="0">
              <a:buNone/>
            </a:pPr>
            <a:r>
              <a:rPr lang="en-US" dirty="0" smtClean="0"/>
              <a:t>5   </a:t>
            </a:r>
          </a:p>
          <a:p>
            <a:pPr marL="514350" indent="-514350" eaLnBrk="1" hangingPunct="1">
              <a:lnSpc>
                <a:spcPct val="90000"/>
              </a:lnSpc>
              <a:buNone/>
            </a:pPr>
            <a:endParaRPr lang="en-US" dirty="0" smtClean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57200" y="49530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00CC"/>
                </a:solidFill>
                <a:latin typeface="Comic Sans MS" pitchFamily="66" charset="0"/>
              </a:rPr>
              <a:t>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858962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FF0000"/>
                </a:solidFill>
              </a:rPr>
              <a:t>Jeremiah’s Prophecies </a:t>
            </a:r>
            <a:br>
              <a:rPr lang="en-US" sz="5400" b="1" dirty="0" smtClean="0">
                <a:solidFill>
                  <a:srgbClr val="FF0000"/>
                </a:solidFill>
              </a:rPr>
            </a:br>
            <a:r>
              <a:rPr lang="en-US" sz="5400" b="1" dirty="0" smtClean="0">
                <a:solidFill>
                  <a:srgbClr val="FF0000"/>
                </a:solidFill>
              </a:rPr>
              <a:t>about the 70 years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81000" y="1828800"/>
            <a:ext cx="8613775" cy="35131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b="1" dirty="0" err="1" smtClean="0">
                <a:solidFill>
                  <a:srgbClr val="0000CC"/>
                </a:solidFill>
              </a:rPr>
              <a:t>Jer</a:t>
            </a:r>
            <a:r>
              <a:rPr lang="en-US" b="1" dirty="0" smtClean="0">
                <a:solidFill>
                  <a:srgbClr val="0000CC"/>
                </a:solidFill>
              </a:rPr>
              <a:t> 25:11-14</a:t>
            </a:r>
            <a:r>
              <a:rPr lang="en-US" dirty="0" smtClean="0">
                <a:solidFill>
                  <a:srgbClr val="0000CC"/>
                </a:solidFill>
              </a:rPr>
              <a:t>   </a:t>
            </a:r>
            <a:r>
              <a:rPr lang="en-US" i="1" dirty="0" smtClean="0">
                <a:solidFill>
                  <a:srgbClr val="00B050"/>
                </a:solidFill>
              </a:rPr>
              <a:t>(during early years of </a:t>
            </a:r>
            <a:r>
              <a:rPr lang="en-US" i="1" dirty="0" err="1" smtClean="0">
                <a:solidFill>
                  <a:srgbClr val="00B050"/>
                </a:solidFill>
              </a:rPr>
              <a:t>Jehoiakim’s</a:t>
            </a:r>
            <a:r>
              <a:rPr lang="en-US" i="1" dirty="0" smtClean="0">
                <a:solidFill>
                  <a:srgbClr val="00B050"/>
                </a:solidFill>
              </a:rPr>
              <a:t> reign) </a:t>
            </a:r>
            <a:r>
              <a:rPr lang="en-US" dirty="0" smtClean="0"/>
              <a:t>after 70 years God will punish Babylon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1400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b="1" dirty="0" err="1" smtClean="0">
                <a:solidFill>
                  <a:srgbClr val="0000CC"/>
                </a:solidFill>
              </a:rPr>
              <a:t>Jer</a:t>
            </a:r>
            <a:r>
              <a:rPr lang="en-US" b="1" dirty="0" smtClean="0">
                <a:solidFill>
                  <a:srgbClr val="0000CC"/>
                </a:solidFill>
              </a:rPr>
              <a:t> 29:10-14</a:t>
            </a:r>
            <a:r>
              <a:rPr lang="en-US" dirty="0" smtClean="0">
                <a:solidFill>
                  <a:srgbClr val="0000CC"/>
                </a:solidFill>
              </a:rPr>
              <a:t>  </a:t>
            </a:r>
            <a:r>
              <a:rPr lang="en-US" i="1" dirty="0" smtClean="0">
                <a:solidFill>
                  <a:srgbClr val="00B050"/>
                </a:solidFill>
              </a:rPr>
              <a:t>(during early years of Zedekiah) </a:t>
            </a:r>
            <a:r>
              <a:rPr lang="en-US" dirty="0" smtClean="0"/>
              <a:t>after 70 years God will bring the Jews back and give them a future with peace and hope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4167" t="69501" r="29167" b="13951"/>
          <a:stretch>
            <a:fillRect/>
          </a:stretch>
        </p:blipFill>
        <p:spPr bwMode="auto">
          <a:xfrm>
            <a:off x="1295400" y="4800600"/>
            <a:ext cx="6136640" cy="135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304800" y="0"/>
            <a:ext cx="854075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When did the 70 years start?</a:t>
            </a:r>
          </a:p>
        </p:txBody>
      </p:sp>
      <p:graphicFrame>
        <p:nvGraphicFramePr>
          <p:cNvPr id="9728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495800" y="914400"/>
          <a:ext cx="419258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0" name="Photo Editor Photo" r:id="rId4" imgW="4971429" imgH="1762371" progId="MSPhotoEd.3">
                  <p:embed/>
                </p:oleObj>
              </mc:Choice>
              <mc:Fallback>
                <p:oleObj name="Photo Editor Photo" r:id="rId4" imgW="4971429" imgH="1762371" progId="MSPhotoEd.3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914400"/>
                        <a:ext cx="4192588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4" name="Object 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57200" y="914400"/>
          <a:ext cx="4194175" cy="151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1" name="Photo Editor Photo" r:id="rId6" imgW="5571429" imgH="2019048" progId="MSPhotoEd.3">
                  <p:embed/>
                </p:oleObj>
              </mc:Choice>
              <mc:Fallback>
                <p:oleObj name="Photo Editor Photo" r:id="rId6" imgW="5571429" imgH="2019048" progId="MSPhotoEd.3">
                  <p:embed/>
                  <p:pic>
                    <p:nvPicPr>
                      <p:cNvPr id="0" name="Picture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14400"/>
                        <a:ext cx="4194175" cy="151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5" name="Line 5"/>
          <p:cNvSpPr>
            <a:spLocks noChangeShapeType="1"/>
          </p:cNvSpPr>
          <p:nvPr/>
        </p:nvSpPr>
        <p:spPr bwMode="auto">
          <a:xfrm>
            <a:off x="1905000" y="2971800"/>
            <a:ext cx="3657600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286" name="Line 6"/>
          <p:cNvSpPr>
            <a:spLocks noChangeShapeType="1"/>
          </p:cNvSpPr>
          <p:nvPr/>
        </p:nvSpPr>
        <p:spPr bwMode="auto">
          <a:xfrm>
            <a:off x="2819400" y="3657600"/>
            <a:ext cx="3886200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3200400" y="2514600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</a:rPr>
              <a:t>70 years</a:t>
            </a:r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4038600" y="32004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B050"/>
                </a:solidFill>
              </a:rPr>
              <a:t>70 years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28600" y="3886200"/>
            <a:ext cx="868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People justified what they really wanted to do!</a:t>
            </a:r>
            <a:endParaRPr lang="en-US" sz="28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38200" y="4876800"/>
            <a:ext cx="7543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Warning for today:  Don’t wait till the end to get involved!  God expects us to be working consistently until the end.</a:t>
            </a:r>
            <a:endParaRPr lang="en-US" sz="28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5" grpId="0" animBg="1"/>
      <p:bldP spid="97286" grpId="0" animBg="1"/>
      <p:bldP spid="97287" grpId="0"/>
      <p:bldP spid="972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5791200" cy="2209800"/>
          </a:xfrm>
        </p:spPr>
        <p:txBody>
          <a:bodyPr>
            <a:noAutofit/>
          </a:bodyPr>
          <a:lstStyle/>
          <a:p>
            <a:pPr marL="0">
              <a:spcBef>
                <a:spcPts val="1800"/>
              </a:spcBef>
            </a:pPr>
            <a:r>
              <a:rPr lang="en-US" sz="3600" b="1" dirty="0" smtClean="0">
                <a:solidFill>
                  <a:srgbClr val="FF0000"/>
                </a:solidFill>
              </a:rPr>
              <a:t>God tried to talk to the people by influencing the conditions in the land </a:t>
            </a:r>
            <a:r>
              <a:rPr lang="en-US" sz="2800" b="1" dirty="0" smtClean="0">
                <a:solidFill>
                  <a:srgbClr val="FF0000"/>
                </a:solidFill>
              </a:rPr>
              <a:t>(Hag 1:5)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0"/>
            <a:ext cx="5257800" cy="3505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 1) Small harvests:  blight, mildew &amp; hail (2:17)</a:t>
            </a:r>
          </a:p>
          <a:p>
            <a:pPr>
              <a:buNone/>
            </a:pPr>
            <a:r>
              <a:rPr lang="en-US" dirty="0" smtClean="0"/>
              <a:t> 2) Droughts</a:t>
            </a:r>
          </a:p>
          <a:p>
            <a:pPr>
              <a:buNone/>
            </a:pPr>
            <a:r>
              <a:rPr lang="en-US" dirty="0" smtClean="0"/>
              <a:t> 3) Cold</a:t>
            </a:r>
          </a:p>
          <a:p>
            <a:pPr>
              <a:buNone/>
            </a:pPr>
            <a:r>
              <a:rPr lang="en-US" dirty="0" smtClean="0"/>
              <a:t> 4) Inflation</a:t>
            </a:r>
            <a:endParaRPr lang="en-US" dirty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57200" y="5334000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We need to examine our own lives and consider how we have fared</a:t>
            </a:r>
            <a:endParaRPr lang="en-US" sz="3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638800" y="2743200"/>
            <a:ext cx="2971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God talked to them through economic &amp; environmental events</a:t>
            </a:r>
            <a:endParaRPr lang="en-US" sz="32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199684" name="Picture 4" descr="https://encrypted-tbn0.google.com/images?q=tbn:ANd9GcSwJvOPj1Kh0L2R12xQf8GWYMQ-53kyq7Tt1Ay9CFN-YNxahX-63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581400"/>
            <a:ext cx="2152650" cy="1445575"/>
          </a:xfrm>
          <a:prstGeom prst="rect">
            <a:avLst/>
          </a:prstGeom>
          <a:noFill/>
        </p:spPr>
      </p:pic>
      <p:pic>
        <p:nvPicPr>
          <p:cNvPr id="199686" name="Picture 6" descr="https://encrypted-tbn2.google.com/images?q=tbn:ANd9GcT3JEIA1AhkYhKvlqvxYSj-S1oAOBljF6ZzDLCWMDd0YUU4Uv104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76200"/>
            <a:ext cx="2438400" cy="260550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6248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Haggai’s Message: Consider how you have fared!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924800" cy="5029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400" b="1" dirty="0" smtClean="0">
                <a:solidFill>
                  <a:srgbClr val="0000CC"/>
                </a:solidFill>
              </a:rPr>
              <a:t>             </a:t>
            </a:r>
            <a:r>
              <a:rPr lang="en-US" sz="3400" b="1" dirty="0" smtClean="0">
                <a:solidFill>
                  <a:srgbClr val="7030A0"/>
                </a:solidFill>
              </a:rPr>
              <a:t>God had influenced their lives</a:t>
            </a:r>
            <a:endParaRPr lang="en-US" sz="34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1:6</a:t>
            </a:r>
            <a:r>
              <a:rPr lang="en-US" dirty="0" smtClean="0"/>
              <a:t>   Small harvest, not enough to eat or drink, cold temperatures, high inflation</a:t>
            </a:r>
          </a:p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1:11; 2:17</a:t>
            </a:r>
            <a:r>
              <a:rPr lang="en-US" dirty="0" smtClean="0">
                <a:solidFill>
                  <a:srgbClr val="0000CC"/>
                </a:solidFill>
              </a:rPr>
              <a:t>   </a:t>
            </a:r>
            <a:r>
              <a:rPr lang="en-US" dirty="0" smtClean="0"/>
              <a:t>drought, blight, mildew on crops  </a:t>
            </a:r>
          </a:p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1:9</a:t>
            </a:r>
            <a:r>
              <a:rPr lang="en-US" dirty="0" smtClean="0"/>
              <a:t>   God blew it away!</a:t>
            </a:r>
          </a:p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1:8 </a:t>
            </a:r>
            <a:r>
              <a:rPr lang="en-US" b="1" dirty="0" smtClean="0"/>
              <a:t>Solution</a:t>
            </a:r>
            <a:r>
              <a:rPr lang="en-US" dirty="0" smtClean="0"/>
              <a:t>: Get involved in building temple! </a:t>
            </a:r>
          </a:p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1:13  </a:t>
            </a:r>
            <a:r>
              <a:rPr lang="en-US" b="1" dirty="0" smtClean="0"/>
              <a:t>God’s assurance</a:t>
            </a:r>
            <a:r>
              <a:rPr lang="en-US" dirty="0" smtClean="0"/>
              <a:t>: “I am with you”.  </a:t>
            </a:r>
          </a:p>
          <a:p>
            <a:pPr>
              <a:buNone/>
            </a:pPr>
            <a:r>
              <a:rPr lang="en-US" b="1" dirty="0" smtClean="0"/>
              <a:t>    </a:t>
            </a:r>
            <a:r>
              <a:rPr lang="en-US" dirty="0" smtClean="0"/>
              <a:t>He stirred up the spirit of the people</a:t>
            </a:r>
          </a:p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1:14  </a:t>
            </a:r>
            <a:r>
              <a:rPr lang="en-US" b="1" dirty="0" smtClean="0"/>
              <a:t>Response</a:t>
            </a:r>
            <a:r>
              <a:rPr lang="en-US" dirty="0" smtClean="0"/>
              <a:t>:  they came and worked</a:t>
            </a:r>
          </a:p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2:1-9</a:t>
            </a:r>
            <a:r>
              <a:rPr lang="en-US" dirty="0" smtClean="0">
                <a:solidFill>
                  <a:srgbClr val="0000CC"/>
                </a:solidFill>
              </a:rPr>
              <a:t>  </a:t>
            </a:r>
            <a:r>
              <a:rPr lang="en-US" dirty="0" smtClean="0"/>
              <a:t>Don’t worry that this temple is not as good as the former.  It’s latter glory will be greater</a:t>
            </a:r>
          </a:p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2:10-14</a:t>
            </a:r>
            <a:r>
              <a:rPr lang="en-US" dirty="0" smtClean="0"/>
              <a:t>  Nation is unclean.  Much easier to learn wickedness than righteousness</a:t>
            </a:r>
          </a:p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2:15-23</a:t>
            </a:r>
            <a:r>
              <a:rPr lang="en-US" dirty="0" smtClean="0"/>
              <a:t>  God will bless Israel from now on because they involved again in God’s work of building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57200" y="60198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Get priorities right: Spiritual issues first!</a:t>
            </a:r>
            <a:endParaRPr lang="en-US" sz="28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67586" name="Picture 2" descr="https://encrypted-tbn1.google.com/images?q=tbn:ANd9GcS7vyqo0jiNccqbC8zso4j9o6sgekNJdTqk3290Ob0fin2vXW4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52400"/>
            <a:ext cx="1905000" cy="1276350"/>
          </a:xfrm>
          <a:prstGeom prst="rect">
            <a:avLst/>
          </a:prstGeom>
          <a:noFill/>
        </p:spPr>
      </p:pic>
      <p:pic>
        <p:nvPicPr>
          <p:cNvPr id="67588" name="Picture 4" descr="https://encrypted-tbn1.google.com/images?q=tbn:ANd9GcQ1MYcEUgN8QZZtoaFJNqI68sedW7qvtTY1cS6kwVnegLz6RiU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905001"/>
            <a:ext cx="1344752" cy="990600"/>
          </a:xfrm>
          <a:prstGeom prst="rect">
            <a:avLst/>
          </a:prstGeom>
          <a:noFill/>
        </p:spPr>
      </p:pic>
      <p:pic>
        <p:nvPicPr>
          <p:cNvPr id="67590" name="Picture 6" descr="https://encrypted-tbn2.google.com/images?q=tbn:ANd9GcQa4BwxtZPjsxl1IhhqaF7vhNY_oRZzr4eHog3hfBJurwUjNa3Bcw"/>
          <p:cNvPicPr>
            <a:picLocks noChangeAspect="1" noChangeArrowheads="1"/>
          </p:cNvPicPr>
          <p:nvPr/>
        </p:nvPicPr>
        <p:blipFill>
          <a:blip r:embed="rId5" cstate="print"/>
          <a:srcRect l="6452" r="6452" b="9360"/>
          <a:stretch>
            <a:fillRect/>
          </a:stretch>
        </p:blipFill>
        <p:spPr bwMode="auto">
          <a:xfrm>
            <a:off x="7696200" y="1905000"/>
            <a:ext cx="1295400" cy="1103489"/>
          </a:xfrm>
          <a:prstGeom prst="rect">
            <a:avLst/>
          </a:prstGeom>
          <a:noFill/>
        </p:spPr>
      </p:pic>
      <p:pic>
        <p:nvPicPr>
          <p:cNvPr id="67592" name="Picture 8" descr="https://encrypted-tbn1.google.com/images?q=tbn:ANd9GcRbyBFhZDenav-cJfvRte1GveRGA6c3ldt-gKtmKxk1H8Vx4mr4J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2971800"/>
            <a:ext cx="1447800" cy="10953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381000"/>
            <a:ext cx="56388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God talks to us through the experiences of life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79248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We need to meditate and consider the events of our lives – they are not by chance!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God attempts to influence us through life events – if we are listening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He uses economics, jobs, health,             family troubles, accidents, friends    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04800" y="4876800"/>
            <a:ext cx="7924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Comic Sans MS" pitchFamily="66" charset="0"/>
              </a:rPr>
              <a:t>    We need to meditate</a:t>
            </a:r>
          </a:p>
          <a:p>
            <a:r>
              <a:rPr lang="en-US" sz="3600" b="1" dirty="0" smtClean="0">
                <a:solidFill>
                  <a:srgbClr val="0000CC"/>
                </a:solidFill>
                <a:latin typeface="Comic Sans MS" pitchFamily="66" charset="0"/>
              </a:rPr>
              <a:t>  &amp; consider how we have fared!</a:t>
            </a:r>
            <a:endParaRPr lang="en-US" sz="36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pic>
        <p:nvPicPr>
          <p:cNvPr id="117762" name="Picture 2" descr="https://encrypted-tbn0.google.com/images?q=tbn:ANd9GcTDXgNslPUY5R_iA9TKi5Zfrls5aYqz6O6ikkZjD2-i6ZHf3ftR"/>
          <p:cNvPicPr>
            <a:picLocks noChangeAspect="1" noChangeArrowheads="1"/>
          </p:cNvPicPr>
          <p:nvPr/>
        </p:nvPicPr>
        <p:blipFill>
          <a:blip r:embed="rId3" cstate="print"/>
          <a:srcRect r="24638"/>
          <a:stretch>
            <a:fillRect/>
          </a:stretch>
        </p:blipFill>
        <p:spPr bwMode="auto">
          <a:xfrm>
            <a:off x="6705600" y="3429000"/>
            <a:ext cx="2251855" cy="1981200"/>
          </a:xfrm>
          <a:prstGeom prst="rect">
            <a:avLst/>
          </a:prstGeom>
          <a:noFill/>
        </p:spPr>
      </p:pic>
      <p:pic>
        <p:nvPicPr>
          <p:cNvPr id="117764" name="Picture 4" descr="https://encrypted-tbn0.google.com/images?q=tbn:ANd9GcTWvg9deYT8Fjkgm-3kDeFqMdOCH9MvjI26j_IJuoUXipssbFwKa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52400"/>
            <a:ext cx="2819400" cy="1741714"/>
          </a:xfrm>
          <a:prstGeom prst="rect">
            <a:avLst/>
          </a:prstGeom>
          <a:noFill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33400" y="6096000"/>
            <a:ext cx="7924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Comic Sans MS" pitchFamily="66" charset="0"/>
              </a:rPr>
              <a:t>God’s talking…are we listening?</a:t>
            </a:r>
            <a:endParaRPr lang="en-US" sz="36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God raises up Darius to be King!</a:t>
            </a:r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ct val="25000"/>
              </a:spcAft>
              <a:defRPr/>
            </a:pPr>
            <a:r>
              <a:rPr lang="en-US" dirty="0" smtClean="0"/>
              <a:t>A few months after the temple work was forced to stop, God opened a door by bringing Darius to the throne</a:t>
            </a:r>
          </a:p>
          <a:p>
            <a:pPr eaLnBrk="1" hangingPunct="1">
              <a:spcAft>
                <a:spcPct val="25000"/>
              </a:spcAft>
              <a:defRPr/>
            </a:pPr>
            <a:r>
              <a:rPr lang="en-US" dirty="0" smtClean="0"/>
              <a:t>Some of the Jews realized this was their opportunity and began working on the temple again, but they needed more help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38200" y="5105400"/>
            <a:ext cx="7543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The angels were busy at work in the Persian Empire so that the work on the Temple could finish</a:t>
            </a:r>
            <a:endParaRPr lang="en-US" sz="28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2028</Words>
  <Application>Microsoft Office PowerPoint</Application>
  <PresentationFormat>On-screen Show (4:3)</PresentationFormat>
  <Paragraphs>261</Paragraphs>
  <Slides>36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Office Theme</vt:lpstr>
      <vt:lpstr>Photo Editor Photo</vt:lpstr>
      <vt:lpstr>Bitmap Image</vt:lpstr>
      <vt:lpstr>Ezra:   Working together in God’s service</vt:lpstr>
      <vt:lpstr>PowerPoint Presentation</vt:lpstr>
      <vt:lpstr>What had the People been doing over the last 15 years?        (see Haggai 1:1-6)</vt:lpstr>
      <vt:lpstr>Jeremiah’s Prophecies  about the 70 years</vt:lpstr>
      <vt:lpstr>When did the 70 years start?</vt:lpstr>
      <vt:lpstr>God tried to talk to the people by influencing the conditions in the land (Hag 1:5)</vt:lpstr>
      <vt:lpstr>Haggai’s Message: Consider how you have fared!</vt:lpstr>
      <vt:lpstr>God talks to us through the experiences of life</vt:lpstr>
      <vt:lpstr>God raises up Darius to be King!</vt:lpstr>
      <vt:lpstr>Zechariah’s  7 Night Visions (Zech. 1-6)</vt:lpstr>
      <vt:lpstr>Zechariah’s Message:  the Angels are excited about finishing the temple!</vt:lpstr>
      <vt:lpstr>People challenged again (vs 3-4)</vt:lpstr>
      <vt:lpstr>The Eye of God upon them                        (but not visible to human eyes!)</vt:lpstr>
      <vt:lpstr>The People Respond in Faith</vt:lpstr>
      <vt:lpstr>Evidence that Sheshbazzar of v.16 is Zerubbabel</vt:lpstr>
      <vt:lpstr> Achmetha (6:2) = Ecbatana         (capital city of Cyrus)</vt:lpstr>
      <vt:lpstr>Comparison of the Decrees in Ezra 1 &amp; Ezra 6</vt:lpstr>
      <vt:lpstr>Look at what the Angels accomplished behind the scenes!</vt:lpstr>
      <vt:lpstr>Temple is Finished!</vt:lpstr>
      <vt:lpstr>Temple service organized</vt:lpstr>
      <vt:lpstr>Who is Artaxerxes of Ezra 7?</vt:lpstr>
      <vt:lpstr>Who is Artaxerxes of Ezra 7?</vt:lpstr>
      <vt:lpstr>PowerPoint Presentation</vt:lpstr>
      <vt:lpstr>Evidence that Artaxerxes is Darius Hystaspes</vt:lpstr>
      <vt:lpstr>Family line of Ezra</vt:lpstr>
      <vt:lpstr>Ezra’s Preparation &amp; Return</vt:lpstr>
      <vt:lpstr>Ezra’s Preparation  (7:10)</vt:lpstr>
      <vt:lpstr>Ezra 6:14 is the key</vt:lpstr>
      <vt:lpstr>Purpose of Artaxerxes’ Decree in Ezra 7</vt:lpstr>
      <vt:lpstr>Artaxerxes helps Ezra out!</vt:lpstr>
      <vt:lpstr>Philippians 1:6  (RSV)</vt:lpstr>
      <vt:lpstr>PowerPoint Presentation</vt:lpstr>
      <vt:lpstr>2</vt:lpstr>
      <vt:lpstr>2</vt:lpstr>
      <vt:lpstr>2</vt:lpstr>
      <vt:lpstr>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</dc:creator>
  <cp:lastModifiedBy>Jim</cp:lastModifiedBy>
  <cp:revision>57</cp:revision>
  <dcterms:created xsi:type="dcterms:W3CDTF">2010-08-16T17:29:37Z</dcterms:created>
  <dcterms:modified xsi:type="dcterms:W3CDTF">2013-01-07T04:54:07Z</dcterms:modified>
</cp:coreProperties>
</file>