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4" r:id="rId2"/>
    <p:sldId id="311" r:id="rId3"/>
    <p:sldId id="278" r:id="rId4"/>
    <p:sldId id="312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313" r:id="rId16"/>
    <p:sldId id="289" r:id="rId17"/>
    <p:sldId id="290" r:id="rId18"/>
    <p:sldId id="314" r:id="rId19"/>
    <p:sldId id="291" r:id="rId20"/>
    <p:sldId id="315" r:id="rId21"/>
    <p:sldId id="316" r:id="rId22"/>
    <p:sldId id="292" r:id="rId23"/>
    <p:sldId id="293" r:id="rId24"/>
    <p:sldId id="306" r:id="rId25"/>
    <p:sldId id="305" r:id="rId26"/>
    <p:sldId id="308" r:id="rId27"/>
    <p:sldId id="309" r:id="rId28"/>
    <p:sldId id="310" r:id="rId29"/>
    <p:sldId id="298" r:id="rId30"/>
    <p:sldId id="25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8C481-C12E-4E5E-8C97-17372D1217D9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5166E-042E-477A-8CA1-B8E10594A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51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23481-AB31-44D1-A232-68ECA597753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23481-AB31-44D1-A232-68ECA597753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8E2EA-F3E3-4A32-A026-2D9D1E56138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5166E-042E-477A-8CA1-B8E10594A22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268B7-E9B2-4232-B8FD-DF2F6C50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B5A5-581C-4AC5-9A7A-7B9A2E6D0C32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5124450" cy="2362200"/>
          </a:xfrm>
        </p:spPr>
        <p:txBody>
          <a:bodyPr>
            <a:noAutofit/>
          </a:bodyPr>
          <a:lstStyle/>
          <a:p>
            <a:pPr eaLnBrk="1" hangingPunct="1">
              <a:lnSpc>
                <a:spcPts val="5000"/>
              </a:lnSpc>
            </a:pPr>
            <a:r>
              <a:rPr lang="en-US" sz="8800" b="1" dirty="0" smtClean="0">
                <a:solidFill>
                  <a:srgbClr val="FF0000"/>
                </a:solidFill>
                <a:latin typeface="Comic Sans MS" pitchFamily="66" charset="0"/>
              </a:rPr>
              <a:t>Ezra:  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Working together in God’s service</a:t>
            </a:r>
            <a:endParaRPr lang="en-US" sz="54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029200"/>
            <a:ext cx="5181600" cy="1584223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  <a:spcBef>
                <a:spcPts val="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Class 5: Preparation for Service is Essential</a:t>
            </a:r>
          </a:p>
        </p:txBody>
      </p:sp>
      <p:pic>
        <p:nvPicPr>
          <p:cNvPr id="4098" name="Picture 2" descr="https://encrypted-tbn0.google.com/images?q=tbn:ANd9GcTPOwR4BSEtMrv9xBT85uM6zieksWvchrSBJ9xK0Aw-izvcmVIj7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3177209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hwR60eFfpKY/T6OrUF6iPGI/AAAAAAAABFE/9k2_AavRDWo/s1600/building_altar_gall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03" y="4038600"/>
            <a:ext cx="3371850" cy="2238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rtchive.com/web_gallery/reproductions/201501-202000/201788/siz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868"/>
          <a:stretch/>
        </p:blipFill>
        <p:spPr bwMode="auto">
          <a:xfrm>
            <a:off x="5771535" y="213852"/>
            <a:ext cx="3030486" cy="2930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82481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51816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Purpose of Artaxerxes’ Decree in Ezra 7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153400" cy="43434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Allowed any Jews to return (13)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Inquire about Jews following God’s laws in                           Judah (14)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Convey silver &amp; gold offered by King &amp; counselors &amp; Jews to buy animals, grains &amp; wine for offerings (15-18)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Convey vessels to temple for service (19)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Buy anything else needed out of King’s treasury (20)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Told treasurers in province to supply silver, wheat, wine, oil &amp; salt (21-23)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Treasurers not to tax temple workers (24)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Gave Ezra authority to appoint officials &amp; judges, and to impose punishments (25-26)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God gave them far more than they could “ask or think”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65538" name="Picture 2" descr="https://encrypted-tbn1.google.com/images?q=tbn:ANd9GcR2S8xNuBSJDFJHLgVGBOW0wTYLOwnJDtgMi12EHLaPV29nbKK_Xw"/>
          <p:cNvPicPr>
            <a:picLocks noChangeAspect="1" noChangeArrowheads="1"/>
          </p:cNvPicPr>
          <p:nvPr/>
        </p:nvPicPr>
        <p:blipFill>
          <a:blip r:embed="rId3" cstate="print"/>
          <a:srcRect b="26121"/>
          <a:stretch>
            <a:fillRect/>
          </a:stretch>
        </p:blipFill>
        <p:spPr bwMode="auto">
          <a:xfrm>
            <a:off x="6400800" y="76199"/>
            <a:ext cx="2438400" cy="22008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encrypted-tbn2.google.com/images?q=tbn:ANd9GcQ6Mh_Z1_76PbeqvGWeOVts7NGBhV11MVth8ikzdeBUykSxjc2Q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333500" cy="133350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Artaxerxes helps Ezra out!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7 counselors (v.14) </a:t>
            </a:r>
            <a:r>
              <a:rPr lang="en-US" dirty="0" smtClean="0"/>
              <a:t>= 7 princes of Esther 1:14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Silver &amp; gold </a:t>
            </a:r>
            <a:r>
              <a:rPr lang="en-US" dirty="0" smtClean="0"/>
              <a:t>– amounts in 8:25-27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Lest His wrath be against the king: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Ezra used this as a motive in 8:22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Pray for the King and his sons (back in 6:10)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Note use of “me” and “I” </a:t>
            </a:r>
            <a:r>
              <a:rPr lang="en-US" dirty="0" smtClean="0"/>
              <a:t>– implies Ezra was the author of the book.  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48006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Ezra prepared to seek God’s law, then God did more than Ezra could have imagined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562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The Exiles that Returned with Ezra (Ezra 8)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Phinehas</a:t>
            </a:r>
            <a:r>
              <a:rPr lang="en-US" b="1" dirty="0" smtClean="0">
                <a:solidFill>
                  <a:srgbClr val="0000CC"/>
                </a:solidFill>
              </a:rPr>
              <a:t> &amp; </a:t>
            </a:r>
            <a:r>
              <a:rPr lang="en-US" b="1" dirty="0" err="1" smtClean="0">
                <a:solidFill>
                  <a:srgbClr val="0000CC"/>
                </a:solidFill>
              </a:rPr>
              <a:t>Ithamar</a:t>
            </a:r>
            <a:r>
              <a:rPr lang="en-US" b="1" dirty="0" smtClean="0">
                <a:solidFill>
                  <a:srgbClr val="0000CC"/>
                </a:solidFill>
              </a:rPr>
              <a:t> (v.2) </a:t>
            </a:r>
            <a:r>
              <a:rPr lang="en-US" dirty="0" smtClean="0"/>
              <a:t>= families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Nadab</a:t>
            </a:r>
            <a:r>
              <a:rPr lang="en-US" dirty="0" smtClean="0"/>
              <a:t> &amp; </a:t>
            </a:r>
            <a:r>
              <a:rPr lang="en-US" dirty="0" err="1" smtClean="0"/>
              <a:t>Abihu</a:t>
            </a:r>
            <a:r>
              <a:rPr lang="en-US" dirty="0" smtClean="0"/>
              <a:t> were killed (Lev 10)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Eleazar</a:t>
            </a:r>
            <a:r>
              <a:rPr lang="en-US" dirty="0" smtClean="0"/>
              <a:t> was in the line of </a:t>
            </a:r>
            <a:r>
              <a:rPr lang="en-US" dirty="0" err="1" smtClean="0"/>
              <a:t>Phinehas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Made it to River </a:t>
            </a:r>
            <a:r>
              <a:rPr lang="en-US" b="1" dirty="0" err="1" smtClean="0">
                <a:solidFill>
                  <a:srgbClr val="0000CC"/>
                </a:solidFill>
              </a:rPr>
              <a:t>Ahava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(v.15) – took 9 days &amp; stayed 3 (see 7:9 &amp; 8:31)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No Levites! </a:t>
            </a:r>
            <a:r>
              <a:rPr lang="en-US" dirty="0" smtClean="0"/>
              <a:t>Similar problem in 2:40-42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Rough life in Israel. Couldn’t own land.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Depended on people for support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(38) did come when pressured a bit!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4102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Some folks need a push to get involved. Start out gently!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1442" name="Picture 2" descr="https://encrypted-tbn0.google.com/images?q=tbn:ANd9GcSfHqRWcQIEWelcNbwom5wsBlGZqKtkV2-8-ex1mVZEvz2PF3jqWg"/>
          <p:cNvPicPr>
            <a:picLocks noChangeAspect="1" noChangeArrowheads="1"/>
          </p:cNvPicPr>
          <p:nvPr/>
        </p:nvPicPr>
        <p:blipFill>
          <a:blip r:embed="rId3" cstate="print"/>
          <a:srcRect t="25600" b="7200"/>
          <a:stretch>
            <a:fillRect/>
          </a:stretch>
        </p:blipFill>
        <p:spPr bwMode="auto">
          <a:xfrm>
            <a:off x="7010400" y="76200"/>
            <a:ext cx="1924050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54102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Some of the returning Exiles (Ezra 8)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Iddo</a:t>
            </a:r>
            <a:r>
              <a:rPr lang="en-US" b="1" dirty="0" smtClean="0">
                <a:solidFill>
                  <a:srgbClr val="0000CC"/>
                </a:solidFill>
              </a:rPr>
              <a:t> (v.17) </a:t>
            </a:r>
            <a:r>
              <a:rPr lang="en-US" dirty="0" smtClean="0"/>
              <a:t>= Zechariah’s Dad or Grandpa (5:1)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Casiphia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= settlement village of Jews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Sherebiah</a:t>
            </a:r>
            <a:r>
              <a:rPr lang="en-US" dirty="0" smtClean="0"/>
              <a:t> = Faithful worker for Nehemiah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See </a:t>
            </a:r>
            <a:r>
              <a:rPr lang="en-US" dirty="0" err="1" smtClean="0"/>
              <a:t>Neh</a:t>
            </a:r>
            <a:r>
              <a:rPr lang="en-US" dirty="0" smtClean="0"/>
              <a:t> 8:7; 9:4; 10:12; 12:24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0000CC"/>
                </a:solidFill>
              </a:rPr>
              <a:t>Hashabiah</a:t>
            </a:r>
            <a:r>
              <a:rPr lang="en-US" dirty="0" smtClean="0"/>
              <a:t> (v.19): mentioned in </a:t>
            </a:r>
            <a:r>
              <a:rPr lang="en-US" dirty="0" err="1" smtClean="0"/>
              <a:t>Neh</a:t>
            </a:r>
            <a:r>
              <a:rPr lang="en-US" dirty="0" smtClean="0"/>
              <a:t> 10:11; 12:24 [involved in wall dedication]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914400" y="5181600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These people returned to work in God’s service!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9394" name="Picture 2" descr="https://encrypted-tbn2.google.com/images?q=tbn:ANd9GcQ5KGK10WzlVCY3qkbAz00A7vjcbbHbaxEkUsg0EI2w9bWkjl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76200"/>
            <a:ext cx="2571750" cy="17811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324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Ezra starts with humility (8:21)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Ezra proclaims fast to humble themselves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Ezra starts with humility – good lesson for us!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Contrast Nehemiah who brought whole army (2:9)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Nehemiah was faithful too…. Not only one way!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Ezra backed word with actions showing great faith! (note ambushes in v.31)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Fasted &amp; prayed (v.23): Actions that allowed God to act for them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Isa 58: purpose of fast – neglect self &amp; serve others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85800" y="5029200"/>
            <a:ext cx="762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Ezra completely trusted God’s involvement in his life. He was willing to accept God’s direction &amp; decisions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7346" name="Picture 2" descr="https://encrypted-tbn1.google.com/images?q=tbn:ANd9GcTKCEGLFCt4v91OiLsDgBN0tY5MTLDr3vYIeR5_x8D8s8pEXQwl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203416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 The Exiles Return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6106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486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Ezra took the dangerous route, and trusted in God to protect them!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902496">
            <a:off x="2201592" y="179044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1000 miles (1600 km)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2971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 800 miles (1300km)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5105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The Journey &amp; Arrival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12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th</a:t>
            </a:r>
            <a:r>
              <a:rPr lang="en-US" sz="2800" b="1" dirty="0" smtClean="0">
                <a:solidFill>
                  <a:srgbClr val="0000CC"/>
                </a:solidFill>
              </a:rPr>
              <a:t> day of 1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st</a:t>
            </a:r>
            <a:r>
              <a:rPr lang="en-US" sz="2800" b="1" dirty="0" smtClean="0">
                <a:solidFill>
                  <a:srgbClr val="0000CC"/>
                </a:solidFill>
              </a:rPr>
              <a:t> month (v.31) </a:t>
            </a:r>
            <a:r>
              <a:rPr lang="en-US" sz="2800" dirty="0" smtClean="0"/>
              <a:t>– they still had                    a 3.5 month trip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He delivered us:  </a:t>
            </a:r>
            <a:r>
              <a:rPr lang="en-US" sz="2800" dirty="0" smtClean="0"/>
              <a:t>Ezra gave God the credit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make plans &amp; carry them out, but it is God who gives the increase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3 days (v.32): </a:t>
            </a:r>
            <a:r>
              <a:rPr lang="en-US" sz="2800" dirty="0" smtClean="0"/>
              <a:t>Ezra probably rested &amp; prayed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Everything counted &amp; weighed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Good idea to safeguard ecclesial funds for everyone’s sake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2Kgs 22:7 Josiah didn’t make workers account for money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discretion:  may depend on circumstances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A man's heart plans his way, but the LORD directs his steps  (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Prov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 16:9)</a:t>
            </a:r>
          </a:p>
        </p:txBody>
      </p:sp>
      <p:pic>
        <p:nvPicPr>
          <p:cNvPr id="55298" name="Picture 2" descr="https://encrypted-tbn2.google.com/images?q=tbn:ANd9GcQSeyMTxh9b_2PuDkN_jmx5L1iA6YVJ-_Kk1mVtZ9AM1WFjiQfdxg"/>
          <p:cNvPicPr>
            <a:picLocks noChangeAspect="1" noChangeArrowheads="1"/>
          </p:cNvPicPr>
          <p:nvPr/>
        </p:nvPicPr>
        <p:blipFill>
          <a:blip r:embed="rId3" cstate="print"/>
          <a:srcRect t="5993" b="7116"/>
          <a:stretch>
            <a:fillRect/>
          </a:stretch>
        </p:blipFill>
        <p:spPr bwMode="auto">
          <a:xfrm>
            <a:off x="7162800" y="76200"/>
            <a:ext cx="1800225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Flexibility:  a key characteristic in families and ecclesias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05800" cy="4267200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Many times in life there is more than                                    one acceptable way to get a job done.</a:t>
            </a:r>
          </a:p>
          <a:p>
            <a:pPr lvl="1"/>
            <a:r>
              <a:rPr lang="en-US" dirty="0" smtClean="0"/>
              <a:t>Ezra verses Nehemiah</a:t>
            </a:r>
          </a:p>
          <a:p>
            <a:pPr lvl="1"/>
            <a:r>
              <a:rPr lang="en-US" dirty="0" smtClean="0"/>
              <a:t>Ezra verses Josiah</a:t>
            </a:r>
          </a:p>
          <a:p>
            <a:r>
              <a:rPr lang="en-US" dirty="0" smtClean="0"/>
              <a:t> It’s our responsibility to look at the options, pray about it, and </a:t>
            </a:r>
            <a:r>
              <a:rPr lang="en-US" b="1" i="1" dirty="0" smtClean="0"/>
              <a:t>ask God to bless the choice </a:t>
            </a:r>
            <a:r>
              <a:rPr lang="en-US" dirty="0" smtClean="0"/>
              <a:t>we think will work best for our family or ecclesia.</a:t>
            </a:r>
          </a:p>
          <a:p>
            <a:r>
              <a:rPr lang="en-US" dirty="0" smtClean="0"/>
              <a:t>When ecclesias make choices that differ from ours, be flexible and realize that God can work in either decision if we proceed in faith, asking God to make it work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Even God is flexible! He listens to our prayers &amp; modifies His plans.</a:t>
            </a:r>
            <a:endParaRPr lang="en-US" sz="3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53250" name="Picture 2" descr="https://encrypted-tbn2.google.com/images?q=tbn:ANd9GcR_Ed9HH9W1tEyZsPzVFJoQyuDbEdZb2syr4liqTj9uRpZJOrUA"/>
          <p:cNvPicPr>
            <a:picLocks noChangeAspect="1" noChangeArrowheads="1"/>
          </p:cNvPicPr>
          <p:nvPr/>
        </p:nvPicPr>
        <p:blipFill>
          <a:blip r:embed="rId3" cstate="print"/>
          <a:srcRect l="14222" t="7111" r="14667" b="4000"/>
          <a:stretch>
            <a:fillRect/>
          </a:stretch>
        </p:blipFill>
        <p:spPr bwMode="auto">
          <a:xfrm>
            <a:off x="6553200" y="152400"/>
            <a:ext cx="2286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5105400" cy="762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The Journey &amp; Arrival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12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th</a:t>
            </a:r>
            <a:r>
              <a:rPr lang="en-US" sz="2800" b="1" dirty="0" smtClean="0">
                <a:solidFill>
                  <a:srgbClr val="0000CC"/>
                </a:solidFill>
              </a:rPr>
              <a:t> day of 1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st</a:t>
            </a:r>
            <a:r>
              <a:rPr lang="en-US" sz="2800" b="1" dirty="0" smtClean="0">
                <a:solidFill>
                  <a:srgbClr val="0000CC"/>
                </a:solidFill>
              </a:rPr>
              <a:t> month (v.31) </a:t>
            </a:r>
            <a:r>
              <a:rPr lang="en-US" sz="2800" dirty="0" smtClean="0"/>
              <a:t>– they still had                        a 3.5 month trip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He delivered us:  </a:t>
            </a:r>
            <a:r>
              <a:rPr lang="en-US" sz="2800" dirty="0" smtClean="0"/>
              <a:t>Ezra gave God the credit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make plans &amp; carry them out, but it is God                         who gives the increase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3 days (v.32): </a:t>
            </a:r>
            <a:r>
              <a:rPr lang="en-US" sz="2800" dirty="0" smtClean="0"/>
              <a:t>Ezra probably rested &amp; prayed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12 bulls for all Israel </a:t>
            </a:r>
            <a:r>
              <a:rPr lang="en-US" sz="2800" dirty="0" smtClean="0">
                <a:sym typeface="Wingdings" pitchFamily="2" charset="2"/>
              </a:rPr>
              <a:t> some from all 12 tribes returned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996633"/>
                </a:solidFill>
                <a:sym typeface="Wingdings" pitchFamily="2" charset="2"/>
              </a:rPr>
              <a:t>Sin offering: </a:t>
            </a:r>
            <a:r>
              <a:rPr lang="en-US" sz="2400" dirty="0" smtClean="0">
                <a:sym typeface="Wingdings" pitchFamily="2" charset="2"/>
              </a:rPr>
              <a:t>acknowledged sins, especially captivity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996633"/>
                </a:solidFill>
                <a:sym typeface="Wingdings" pitchFamily="2" charset="2"/>
              </a:rPr>
              <a:t>Burnt offering:  </a:t>
            </a:r>
            <a:r>
              <a:rPr lang="en-US" sz="2400" dirty="0" smtClean="0">
                <a:sym typeface="Wingdings" pitchFamily="2" charset="2"/>
              </a:rPr>
              <a:t>commitment to dedicate our lives to God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CC"/>
                </a:solidFill>
              </a:rPr>
              <a:t>Everything counted &amp; weighed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Good idea to safeguard ecclesial funds for everyone’s sake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2Kgs 22:7 Josiah didn’t make workers account for money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discretion:  may depend on circumstances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780782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A man's heart plans his way, but the LORD directs his steps  (</a:t>
            </a:r>
            <a:r>
              <a:rPr lang="en-US" sz="3200" b="1" dirty="0" err="1" smtClean="0">
                <a:solidFill>
                  <a:srgbClr val="00B050"/>
                </a:solidFill>
                <a:latin typeface="Comic Sans MS" pitchFamily="66" charset="0"/>
              </a:rPr>
              <a:t>Prov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 16:9)</a:t>
            </a:r>
          </a:p>
        </p:txBody>
      </p:sp>
      <p:pic>
        <p:nvPicPr>
          <p:cNvPr id="55298" name="Picture 2" descr="https://encrypted-tbn2.google.com/images?q=tbn:ANd9GcQSeyMTxh9b_2PuDkN_jmx5L1iA6YVJ-_Kk1mVtZ9AM1WFjiQfdxg"/>
          <p:cNvPicPr>
            <a:picLocks noChangeAspect="1" noChangeArrowheads="1"/>
          </p:cNvPicPr>
          <p:nvPr/>
        </p:nvPicPr>
        <p:blipFill>
          <a:blip r:embed="rId3" cstate="print"/>
          <a:srcRect t="5993" b="7116"/>
          <a:stretch>
            <a:fillRect/>
          </a:stretch>
        </p:blipFill>
        <p:spPr bwMode="auto">
          <a:xfrm>
            <a:off x="7010400" y="228600"/>
            <a:ext cx="1924378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Tomorrow we will consider how they solved an Ecclesial Problem: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534400" cy="3733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1) Joshua 22: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altar the 2.5 tribes built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2) Lev 10: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Moses angry at </a:t>
            </a:r>
            <a:r>
              <a:rPr lang="en-US" dirty="0" err="1" smtClean="0"/>
              <a:t>Eleazar</a:t>
            </a:r>
            <a:r>
              <a:rPr lang="en-US" dirty="0" smtClean="0"/>
              <a:t> &amp; </a:t>
            </a:r>
            <a:r>
              <a:rPr lang="en-US" dirty="0" err="1" smtClean="0"/>
              <a:t>Ithamar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3) Acts 15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Problem of fellowshipping Gentiles  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4) Joshua 9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err="1" smtClean="0"/>
              <a:t>Gibeonites</a:t>
            </a:r>
            <a:r>
              <a:rPr lang="en-US" dirty="0" smtClean="0"/>
              <a:t> deceive Joshua &amp; leaders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5) Judges 20-21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Levite &amp; concubine. Benjamin nearly wiped out completely!  People emotionally reacted, rather than patiently discussing a solution</a:t>
            </a:r>
          </a:p>
          <a:p>
            <a:pPr>
              <a:buNone/>
            </a:pPr>
            <a:r>
              <a:rPr lang="en-US" b="1" dirty="0" smtClean="0">
                <a:solidFill>
                  <a:srgbClr val="0000CC"/>
                </a:solidFill>
              </a:rPr>
              <a:t>6) Num 27 &amp; 36</a:t>
            </a:r>
            <a:r>
              <a:rPr lang="en-US" dirty="0" smtClean="0">
                <a:solidFill>
                  <a:srgbClr val="0000CC"/>
                </a:solidFill>
              </a:rPr>
              <a:t>  </a:t>
            </a:r>
            <a:r>
              <a:rPr lang="en-US" dirty="0" smtClean="0"/>
              <a:t>Daughters of </a:t>
            </a:r>
            <a:r>
              <a:rPr lang="en-US" dirty="0" err="1" smtClean="0"/>
              <a:t>Zelophehad’s</a:t>
            </a:r>
            <a:r>
              <a:rPr lang="en-US" dirty="0" smtClean="0"/>
              <a:t> inheritance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F0"/>
                </a:solidFill>
                <a:latin typeface="Comic Sans MS" pitchFamily="66" charset="0"/>
              </a:rPr>
              <a:t>It’s good to have some examples in mind</a:t>
            </a:r>
            <a:endParaRPr lang="en-US" sz="28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1202" name="Picture 2" descr="https://encrypted-tbn0.google.com/images?q=tbn:ANd9GcTHTFec4oRTeJ8CLLDHxTt51ujN-IOhGIekIvZvMnugLTLP49b-"/>
          <p:cNvPicPr>
            <a:picLocks noChangeAspect="1" noChangeArrowheads="1"/>
          </p:cNvPicPr>
          <p:nvPr/>
        </p:nvPicPr>
        <p:blipFill>
          <a:blip r:embed="rId3" cstate="print"/>
          <a:srcRect l="6227" t="8649" r="17582" b="4865"/>
          <a:stretch>
            <a:fillRect/>
          </a:stretch>
        </p:blipFill>
        <p:spPr bwMode="auto">
          <a:xfrm>
            <a:off x="6934200" y="76200"/>
            <a:ext cx="1981200" cy="152400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04800" y="57150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has given us examples in the Bible so we can use them as patterns to solve our problems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ersianKingsTimelin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495300"/>
            <a:ext cx="9906000" cy="7353300"/>
          </a:xfrm>
          <a:noFill/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1524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Temple is finished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Ezra returns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Nehemiah builds the wall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 rot="-2046364">
            <a:off x="7118350" y="3468688"/>
            <a:ext cx="24082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-- 502  Nehemiah returns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 rot="-2190693">
            <a:off x="4656138" y="3429000"/>
            <a:ext cx="240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-- 515 Ezra returns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0" y="41910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[ 10 years ]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239000" y="42672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20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4958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8006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8100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2 Timothy 2:15 (NASB)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3810000"/>
          </a:xfrm>
        </p:spPr>
        <p:txBody>
          <a:bodyPr>
            <a:normAutofit fontScale="92500" lnSpcReduction="10000"/>
          </a:bodyPr>
          <a:lstStyle/>
          <a:p>
            <a:pPr marL="0" indent="231775">
              <a:buNone/>
            </a:pPr>
            <a:r>
              <a:rPr lang="en-US" dirty="0" smtClean="0"/>
              <a:t>15  Be diligent to present yourself approved to God as a workman who does not need to be ashamed, handling accurately the word of truth. </a:t>
            </a:r>
          </a:p>
          <a:p>
            <a:pPr marL="0" indent="231775">
              <a:buNone/>
            </a:pPr>
            <a:r>
              <a:rPr lang="en-US" dirty="0" smtClean="0"/>
              <a:t>16  But avoid worldly and empty chatter, for it will lead to further ungodliness,</a:t>
            </a:r>
          </a:p>
          <a:p>
            <a:pPr marL="0" indent="231775">
              <a:buNone/>
            </a:pPr>
            <a:r>
              <a:rPr lang="en-US" dirty="0" smtClean="0"/>
              <a:t>17  and their talk will spread like gangrene. </a:t>
            </a:r>
          </a:p>
          <a:p>
            <a:pPr marL="0" indent="228600" hangingPunct="0">
              <a:buNone/>
            </a:pPr>
            <a:r>
              <a:rPr lang="en-US" dirty="0" smtClean="0"/>
              <a:t>   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43000" y="4648200"/>
            <a:ext cx="670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Now is our time to prepare so we can be faithfully involved in God’s service in our families &amp; ecclesias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oogle.com/images?q=tbn:ANd9GcTPOwR4BSEtMrv9xBT85uM6zieksWvchrSBJ9xK0Aw-izvcmVIj7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4652342" cy="312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hwR60eFfpKY/T6OrUF6iPGI/AAAAAAAABFE/9k2_AavRDWo/s1600/building_altar_galle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03" y="4038600"/>
            <a:ext cx="3371850" cy="2238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THoJmR6szho9Skf70-YYOpthjWn9pxHEoZuUAkrYz72m33Fuw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4648200" cy="2390929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457200"/>
            <a:ext cx="3581400" cy="2727223"/>
          </a:xfrm>
        </p:spPr>
        <p:txBody>
          <a:bodyPr>
            <a:noAutofit/>
          </a:bodyPr>
          <a:lstStyle/>
          <a:p>
            <a:pPr eaLnBrk="1" hangingPunct="1">
              <a:lnSpc>
                <a:spcPts val="43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Comic Sans MS" pitchFamily="66" charset="0"/>
              </a:rPr>
              <a:t>Class 6:  We must provide an inheritance for our children</a:t>
            </a:r>
          </a:p>
        </p:txBody>
      </p:sp>
    </p:spTree>
    <p:extLst>
      <p:ext uri="{BB962C8B-B14F-4D97-AF65-F5344CB8AC3E}">
        <p14:creationId xmlns="" xmlns:p14="http://schemas.microsoft.com/office/powerpoint/2010/main" val="26682481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1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3810000"/>
          </a:xfrm>
        </p:spPr>
        <p:txBody>
          <a:bodyPr>
            <a:normAutofit/>
          </a:bodyPr>
          <a:lstStyle/>
          <a:p>
            <a:pPr marL="0" indent="228600" hangingPunct="0">
              <a:buNone/>
            </a:pPr>
            <a:r>
              <a:rPr lang="en-US" dirty="0" smtClean="0"/>
              <a:t>5   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49530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1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3810000"/>
          </a:xfrm>
        </p:spPr>
        <p:txBody>
          <a:bodyPr>
            <a:normAutofit/>
          </a:bodyPr>
          <a:lstStyle/>
          <a:p>
            <a:pPr marL="0" indent="228600" hangingPunct="0">
              <a:buNone/>
            </a:pPr>
            <a:r>
              <a:rPr lang="en-US" dirty="0" smtClean="0"/>
              <a:t>5   </a:t>
            </a:r>
          </a:p>
          <a:p>
            <a:pPr marL="514350" indent="-514350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49530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ersianKingsTimelin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495300"/>
            <a:ext cx="9906000" cy="7353300"/>
          </a:xfrm>
          <a:noFill/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1524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Temple is finished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Ezra returns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Nehemiah builds the wall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 rot="-2046364">
            <a:off x="7118350" y="3468688"/>
            <a:ext cx="24082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-- 502  Nehemiah returns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 rot="-2190693">
            <a:off x="4656138" y="3429000"/>
            <a:ext cx="240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-- 515 Ezra returns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0" y="41910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[ 10 years ]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239000" y="42672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20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4958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8006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8100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ersianKingsTimelin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495300"/>
            <a:ext cx="9906000" cy="7353300"/>
          </a:xfrm>
          <a:noFill/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1524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Temple is finished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Ezra returns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Then Nehemiah builds the wall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 rot="-2046364">
            <a:off x="7118350" y="3468688"/>
            <a:ext cx="24082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-- 502  Nehemiah returns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 rot="-2190693">
            <a:off x="4656138" y="3429000"/>
            <a:ext cx="2408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  <a:latin typeface="Arial" charset="0"/>
              </a:rPr>
              <a:t>-- 515 Ezra returns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0" y="4191000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[ 10 years ]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239000" y="42672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20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4958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6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8006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7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810000" y="42672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 The Exiles Return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86106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943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Just to get to Jerusalem was a major trip!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0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1000 miles (1600 km)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800 miles (1300 km)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Who is Artaxerxes of Ezra 7?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305800" cy="2057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 err="1" smtClean="0">
                <a:solidFill>
                  <a:srgbClr val="0000CC"/>
                </a:solidFill>
              </a:rPr>
              <a:t>Neh</a:t>
            </a:r>
            <a:r>
              <a:rPr lang="en-US" sz="3600" b="1" dirty="0" smtClean="0">
                <a:solidFill>
                  <a:srgbClr val="0000CC"/>
                </a:solidFill>
              </a:rPr>
              <a:t> 5:14; 13:6 indicates that Artaxerxes reigned at least 32 years.  Darius Hystaspes &amp; Artaxerxes Longimanus are the only Persians kings to reign that long.</a:t>
            </a:r>
            <a:endParaRPr lang="en-US" sz="3600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5334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That narrows it down to only 2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53981"/>
          <a:stretch>
            <a:fillRect/>
          </a:stretch>
        </p:blipFill>
        <p:spPr bwMode="auto">
          <a:xfrm>
            <a:off x="0" y="1066800"/>
            <a:ext cx="904466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1752600" y="1676401"/>
            <a:ext cx="228600" cy="609600"/>
          </a:xfrm>
          <a:custGeom>
            <a:avLst/>
            <a:gdLst>
              <a:gd name="connsiteX0" fmla="*/ 95573 w 374542"/>
              <a:gd name="connsiteY0" fmla="*/ 645763 h 645763"/>
              <a:gd name="connsiteX1" fmla="*/ 328047 w 374542"/>
              <a:gd name="connsiteY1" fmla="*/ 390041 h 645763"/>
              <a:gd name="connsiteX2" fmla="*/ 328047 w 374542"/>
              <a:gd name="connsiteY2" fmla="*/ 266055 h 645763"/>
              <a:gd name="connsiteX3" fmla="*/ 49078 w 374542"/>
              <a:gd name="connsiteY3" fmla="*/ 41329 h 645763"/>
              <a:gd name="connsiteX4" fmla="*/ 33580 w 374542"/>
              <a:gd name="connsiteY4" fmla="*/ 18082 h 645763"/>
              <a:gd name="connsiteX5" fmla="*/ 41329 w 374542"/>
              <a:gd name="connsiteY5" fmla="*/ 18082 h 64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42" h="645763">
                <a:moveTo>
                  <a:pt x="95573" y="645763"/>
                </a:moveTo>
                <a:cubicBezTo>
                  <a:pt x="192437" y="549544"/>
                  <a:pt x="289301" y="453326"/>
                  <a:pt x="328047" y="390041"/>
                </a:cubicBezTo>
                <a:cubicBezTo>
                  <a:pt x="366793" y="326756"/>
                  <a:pt x="374542" y="324174"/>
                  <a:pt x="328047" y="266055"/>
                </a:cubicBezTo>
                <a:cubicBezTo>
                  <a:pt x="281552" y="207936"/>
                  <a:pt x="98156" y="82658"/>
                  <a:pt x="49078" y="41329"/>
                </a:cubicBezTo>
                <a:cubicBezTo>
                  <a:pt x="0" y="0"/>
                  <a:pt x="34871" y="21956"/>
                  <a:pt x="33580" y="18082"/>
                </a:cubicBezTo>
                <a:cubicBezTo>
                  <a:pt x="32289" y="14208"/>
                  <a:pt x="41329" y="18082"/>
                  <a:pt x="41329" y="18082"/>
                </a:cubicBez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447800"/>
            <a:ext cx="2590800" cy="7620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0" y="1447800"/>
            <a:ext cx="2667000" cy="838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 l="22083" t="18000" r="20000" b="27333"/>
          <a:stretch>
            <a:fillRect/>
          </a:stretch>
        </p:blipFill>
        <p:spPr bwMode="auto">
          <a:xfrm>
            <a:off x="228600" y="1981200"/>
            <a:ext cx="852510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Who is Artaxerxes of Ezra 7?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305800" cy="3810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Artaxerxes is just a title</a:t>
            </a:r>
            <a:r>
              <a:rPr lang="en-US" dirty="0" smtClean="0"/>
              <a:t>, not a specific individual.                     Now his 7</a:t>
            </a:r>
            <a:r>
              <a:rPr lang="en-US" baseline="30000" dirty="0" smtClean="0"/>
              <a:t>th</a:t>
            </a:r>
            <a:r>
              <a:rPr lang="en-US" dirty="0" smtClean="0"/>
              <a:t> year (v.7)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Most say Longimanus </a:t>
            </a:r>
            <a:r>
              <a:rPr lang="en-US" dirty="0" smtClean="0"/>
              <a:t>(58 years after Hystaspes)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But…..Longimanus did not build the temple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Longimanus was not mentioned before this in Ezra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Probably Darius Hystaspes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Darius &amp; Artaxerxes are titles like: President, Prime Minister, King, etc.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Ezra compiled information from returned exiles in Israel and added his own experience.  Different sources probably used different titles for the King.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61563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Ezra returned as soon as the temple was finished!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53981"/>
          <a:stretch>
            <a:fillRect/>
          </a:stretch>
        </p:blipFill>
        <p:spPr bwMode="auto">
          <a:xfrm>
            <a:off x="0" y="685800"/>
            <a:ext cx="9044667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1752600" y="1295401"/>
            <a:ext cx="228600" cy="609600"/>
          </a:xfrm>
          <a:custGeom>
            <a:avLst/>
            <a:gdLst>
              <a:gd name="connsiteX0" fmla="*/ 95573 w 374542"/>
              <a:gd name="connsiteY0" fmla="*/ 645763 h 645763"/>
              <a:gd name="connsiteX1" fmla="*/ 328047 w 374542"/>
              <a:gd name="connsiteY1" fmla="*/ 390041 h 645763"/>
              <a:gd name="connsiteX2" fmla="*/ 328047 w 374542"/>
              <a:gd name="connsiteY2" fmla="*/ 266055 h 645763"/>
              <a:gd name="connsiteX3" fmla="*/ 49078 w 374542"/>
              <a:gd name="connsiteY3" fmla="*/ 41329 h 645763"/>
              <a:gd name="connsiteX4" fmla="*/ 33580 w 374542"/>
              <a:gd name="connsiteY4" fmla="*/ 18082 h 645763"/>
              <a:gd name="connsiteX5" fmla="*/ 41329 w 374542"/>
              <a:gd name="connsiteY5" fmla="*/ 18082 h 64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542" h="645763">
                <a:moveTo>
                  <a:pt x="95573" y="645763"/>
                </a:moveTo>
                <a:cubicBezTo>
                  <a:pt x="192437" y="549544"/>
                  <a:pt x="289301" y="453326"/>
                  <a:pt x="328047" y="390041"/>
                </a:cubicBezTo>
                <a:cubicBezTo>
                  <a:pt x="366793" y="326756"/>
                  <a:pt x="374542" y="324174"/>
                  <a:pt x="328047" y="266055"/>
                </a:cubicBezTo>
                <a:cubicBezTo>
                  <a:pt x="281552" y="207936"/>
                  <a:pt x="98156" y="82658"/>
                  <a:pt x="49078" y="41329"/>
                </a:cubicBezTo>
                <a:cubicBezTo>
                  <a:pt x="0" y="0"/>
                  <a:pt x="34871" y="21956"/>
                  <a:pt x="33580" y="18082"/>
                </a:cubicBezTo>
                <a:cubicBezTo>
                  <a:pt x="32289" y="14208"/>
                  <a:pt x="41329" y="18082"/>
                  <a:pt x="41329" y="18082"/>
                </a:cubicBez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1722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Evidence that Artaxerxes is Darius Hystaspes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572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Temple finished in his reign</a:t>
            </a:r>
            <a:r>
              <a:rPr lang="en-US" dirty="0" smtClean="0"/>
              <a:t>. Ezra 6:14 says                              </a:t>
            </a:r>
            <a:r>
              <a:rPr lang="en-US" i="1" dirty="0" smtClean="0"/>
              <a:t>“Cyrus and Darius and [even] Artaxerxes”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Artaxerxes sends Ezra back in 7</a:t>
            </a:r>
            <a:r>
              <a:rPr lang="en-US" b="1" baseline="30000" dirty="0" smtClean="0">
                <a:solidFill>
                  <a:srgbClr val="0000CC"/>
                </a:solidFill>
              </a:rPr>
              <a:t>th</a:t>
            </a:r>
            <a:r>
              <a:rPr lang="en-US" b="1" dirty="0" smtClean="0">
                <a:solidFill>
                  <a:srgbClr val="0000CC"/>
                </a:solidFill>
              </a:rPr>
              <a:t> year </a:t>
            </a:r>
            <a:r>
              <a:rPr lang="en-US" dirty="0" smtClean="0"/>
              <a:t>to                                 work in Temple, offer sacrifices &amp; teach                                   Jews how to worship Yahweh.  Why wait                                      58 years to do this?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Ezra’s age: </a:t>
            </a:r>
            <a:r>
              <a:rPr lang="en-US" dirty="0" smtClean="0"/>
              <a:t>he was born before captivity began. In 7</a:t>
            </a:r>
            <a:r>
              <a:rPr lang="en-US" baseline="30000" dirty="0" smtClean="0"/>
              <a:t>th</a:t>
            </a:r>
            <a:r>
              <a:rPr lang="en-US" dirty="0" smtClean="0"/>
              <a:t> year of Hystaspes he would be at least 94 years old. In 7</a:t>
            </a:r>
            <a:r>
              <a:rPr lang="en-US" baseline="30000" dirty="0" smtClean="0"/>
              <a:t>th</a:t>
            </a:r>
            <a:r>
              <a:rPr lang="en-US" dirty="0" smtClean="0"/>
              <a:t> of Longimanus he would be over 152.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solidFill>
                  <a:srgbClr val="0000CC"/>
                </a:solidFill>
              </a:rPr>
              <a:t>Compare </a:t>
            </a:r>
            <a:r>
              <a:rPr lang="en-US" b="1" dirty="0" err="1" smtClean="0">
                <a:solidFill>
                  <a:srgbClr val="0000CC"/>
                </a:solidFill>
              </a:rPr>
              <a:t>Neh</a:t>
            </a:r>
            <a:r>
              <a:rPr lang="en-US" b="1" dirty="0" smtClean="0">
                <a:solidFill>
                  <a:srgbClr val="0000CC"/>
                </a:solidFill>
              </a:rPr>
              <a:t> 10:2-10 with Ezra 2.  </a:t>
            </a:r>
            <a:r>
              <a:rPr lang="en-US" dirty="0" smtClean="0"/>
              <a:t>Out of 30 priests &amp; Levites who returned with </a:t>
            </a:r>
            <a:r>
              <a:rPr lang="en-US" dirty="0" err="1" smtClean="0"/>
              <a:t>Zerubbabel</a:t>
            </a:r>
            <a:r>
              <a:rPr lang="en-US" dirty="0" smtClean="0"/>
              <a:t>,  20 of them signed the covenant with Nehemiah.    In Longimanus’ reign they would all be alive 92 years after </a:t>
            </a:r>
            <a:r>
              <a:rPr lang="en-US" dirty="0" err="1" smtClean="0"/>
              <a:t>Zerubbabel’s</a:t>
            </a:r>
            <a:r>
              <a:rPr lang="en-US" dirty="0" smtClean="0"/>
              <a:t> return – not very likely!</a:t>
            </a:r>
          </a:p>
        </p:txBody>
      </p:sp>
      <p:pic>
        <p:nvPicPr>
          <p:cNvPr id="75778" name="Picture 2" descr="https://encrypted-tbn1.google.com/images?q=tbn:ANd9GcQIpdLIX6KjRb3UhfYyJPUY2Grk6RjpADSDNug1mmI0JbvJYQ-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76200"/>
            <a:ext cx="1752600" cy="3129643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Artaxerxes is just a title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/>
          <a:srcRect t="16460"/>
          <a:stretch>
            <a:fillRect/>
          </a:stretch>
        </p:blipFill>
        <p:spPr bwMode="auto">
          <a:xfrm>
            <a:off x="2165602" y="76199"/>
            <a:ext cx="6597398" cy="672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" y="2362200"/>
            <a:ext cx="228600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Ezra’s Dad was killed at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Riblah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 month after Zedekiah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25146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Family line of Ezra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791200" y="5181600"/>
            <a:ext cx="228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Ezra is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Jeshua’s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uncle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4000" y="2438400"/>
            <a:ext cx="2971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Folks who go with Longimanus don’t think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Seraiah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was Ezra’s Dad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Ezra’s Preparation &amp; Return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Skilled in Law of Moses (v.6):                       </a:t>
            </a:r>
            <a:r>
              <a:rPr lang="en-US" dirty="0" smtClean="0"/>
              <a:t>requires time &amp; effort, like any                         other skilled job (carpenter, seamstress, etc)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Hand of God on him:  </a:t>
            </a:r>
            <a:r>
              <a:rPr lang="en-US" dirty="0" smtClean="0"/>
              <a:t>from 1Kgs 18:46 when Elijah prayed for rain &amp; ran before Ahab – time of national reformation.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Journey:  </a:t>
            </a:r>
            <a:r>
              <a:rPr lang="en-US" dirty="0" smtClean="0"/>
              <a:t>800 miles                                                 [1300 km].   Took                                                      4 months (v.8-9)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G</a:t>
            </a:r>
            <a:endParaRPr lang="en-US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22083" t="25387" r="20000" b="27333"/>
          <a:stretch>
            <a:fillRect/>
          </a:stretch>
        </p:blipFill>
        <p:spPr bwMode="auto">
          <a:xfrm>
            <a:off x="4191000" y="3962400"/>
            <a:ext cx="477922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https://encrypted-tbn0.google.com/images?q=tbn:ANd9GcSGfNIFuIrOoNeKF3SdYT2zJbFsXFFZ_YRRDpbwl8BdHPZhql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52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1628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Ezra’s Preparation  (7:10)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924800" cy="3657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1) Seek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[study (RSV, NASB, </a:t>
            </a:r>
            <a:r>
              <a:rPr lang="en-US" dirty="0" err="1" smtClean="0"/>
              <a:t>NKJVmg</a:t>
            </a:r>
            <a:r>
              <a:rPr lang="en-US" dirty="0" smtClean="0"/>
              <a:t>)]: </a:t>
            </a:r>
            <a:r>
              <a:rPr lang="en-US" i="1" dirty="0" smtClean="0"/>
              <a:t>“to tread or frequent” </a:t>
            </a:r>
            <a:r>
              <a:rPr lang="en-US" dirty="0" smtClean="0"/>
              <a:t>(</a:t>
            </a:r>
            <a:r>
              <a:rPr lang="en-US" dirty="0" err="1" smtClean="0"/>
              <a:t>Strongs</a:t>
            </a:r>
            <a:r>
              <a:rPr lang="en-US" dirty="0" smtClean="0"/>
              <a:t>) – </a:t>
            </a:r>
            <a:r>
              <a:rPr lang="en-US" i="1" dirty="0" smtClean="0"/>
              <a:t>He poured over the Scriptures</a:t>
            </a:r>
          </a:p>
          <a:p>
            <a:pPr marL="457200" indent="-457200">
              <a:buNone/>
            </a:pPr>
            <a:r>
              <a:rPr lang="en-US" dirty="0" smtClean="0"/>
              <a:t> </a:t>
            </a:r>
            <a:r>
              <a:rPr lang="en-US" b="1" dirty="0" smtClean="0">
                <a:solidFill>
                  <a:srgbClr val="0000CC"/>
                </a:solidFill>
              </a:rPr>
              <a:t>2) Do it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i="1" dirty="0" smtClean="0"/>
              <a:t>he lived his message, it was not just an academic study! [like Paul showing Gentiles Jesus Christ crucified]</a:t>
            </a:r>
            <a:endParaRPr lang="en-US" dirty="0" smtClean="0"/>
          </a:p>
          <a:p>
            <a:pPr marL="457200" indent="-457200">
              <a:buNone/>
            </a:pPr>
            <a:r>
              <a:rPr lang="en-US" dirty="0" smtClean="0">
                <a:solidFill>
                  <a:srgbClr val="0000CC"/>
                </a:solidFill>
              </a:rPr>
              <a:t> </a:t>
            </a:r>
            <a:r>
              <a:rPr lang="en-US" b="1" dirty="0" smtClean="0">
                <a:solidFill>
                  <a:srgbClr val="0000CC"/>
                </a:solidFill>
              </a:rPr>
              <a:t>3) Teach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i="1" dirty="0" smtClean="0"/>
              <a:t>he felt the responsibility and privilege to share with others – that’s the goal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This helps us today to be effective workers in God’s ecclesia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9144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F0"/>
                </a:solidFill>
              </a:rPr>
              <a:t>His heart was immersed in the Law of the Lord</a:t>
            </a:r>
            <a:endParaRPr lang="en-US" sz="2400" b="1" dirty="0" smtClean="0">
              <a:solidFill>
                <a:srgbClr val="00B0F0"/>
              </a:solidFill>
            </a:endParaRPr>
          </a:p>
        </p:txBody>
      </p:sp>
      <p:pic>
        <p:nvPicPr>
          <p:cNvPr id="45058" name="Picture 2" descr="https://encrypted-tbn1.google.com/images?q=tbn:ANd9GcSLXfDEsLDpAitEDOZY5DhlHRsEGgwBG-cE08ymn5AFh4aQogcm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"/>
            <a:ext cx="1466850" cy="14478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encrypted-tbn2.google.com/images?q=tbn:ANd9GcQN2U_rFdt6PrsDHbrwVfBDXq5uBi7Vo2FeEsJkOfSVsZZQHqvC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-76200"/>
            <a:ext cx="2305050" cy="2274452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2484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</a:rPr>
              <a:t>Ezra 6:14 is the key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924800" cy="4343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00CC"/>
                </a:solidFill>
              </a:rPr>
              <a:t>Ezra 6:14 (RSV)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They finished their building by                         command of the God of Israel and by decree of </a:t>
            </a:r>
            <a:r>
              <a:rPr lang="en-US" u="sng" dirty="0" smtClean="0"/>
              <a:t>Cyrus</a:t>
            </a:r>
            <a:r>
              <a:rPr lang="en-US" dirty="0" smtClean="0"/>
              <a:t> and </a:t>
            </a:r>
            <a:r>
              <a:rPr lang="en-US" u="sng" dirty="0" smtClean="0"/>
              <a:t>Darius</a:t>
            </a:r>
            <a:r>
              <a:rPr lang="en-US" dirty="0" smtClean="0"/>
              <a:t> and </a:t>
            </a:r>
            <a:r>
              <a:rPr lang="en-US" u="sng" dirty="0" smtClean="0"/>
              <a:t>Artaxerxes</a:t>
            </a:r>
            <a:r>
              <a:rPr lang="en-US" dirty="0" smtClean="0"/>
              <a:t> king of Persia</a:t>
            </a:r>
          </a:p>
          <a:p>
            <a:pPr algn="ctr">
              <a:spcBef>
                <a:spcPts val="3000"/>
              </a:spcBef>
              <a:buNone/>
            </a:pPr>
            <a:r>
              <a:rPr lang="en-US" dirty="0" smtClean="0"/>
              <a:t> </a:t>
            </a:r>
            <a:r>
              <a:rPr lang="en-US" b="1" dirty="0" smtClean="0">
                <a:solidFill>
                  <a:srgbClr val="0000CC"/>
                </a:solidFill>
              </a:rPr>
              <a:t>Ezra 6:14 (H.P.M.)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They finished their building by command of the God of Israel and by decree of Cyrus and Darius </a:t>
            </a:r>
            <a:r>
              <a:rPr lang="en-US" b="1" i="1" dirty="0" smtClean="0">
                <a:solidFill>
                  <a:srgbClr val="996633"/>
                </a:solidFill>
              </a:rPr>
              <a:t>even</a:t>
            </a:r>
            <a:r>
              <a:rPr lang="en-US" dirty="0" smtClean="0"/>
              <a:t> Artaxerxes king of Persia.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8600" y="54102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Darius and Artaxerxes are different titles for the same king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</TotalTime>
  <Words>1639</Words>
  <Application>Microsoft Office PowerPoint</Application>
  <PresentationFormat>On-screen Show (4:3)</PresentationFormat>
  <Paragraphs>216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Ezra:   Working together in God’s service</vt:lpstr>
      <vt:lpstr>Slide 2</vt:lpstr>
      <vt:lpstr>Who is Artaxerxes of Ezra 7?</vt:lpstr>
      <vt:lpstr>Who is Artaxerxes of Ezra 7?</vt:lpstr>
      <vt:lpstr>Evidence that Artaxerxes is Darius Hystaspes</vt:lpstr>
      <vt:lpstr>Family line of Ezra</vt:lpstr>
      <vt:lpstr>Ezra’s Preparation &amp; Return</vt:lpstr>
      <vt:lpstr>Ezra’s Preparation  (7:10)</vt:lpstr>
      <vt:lpstr>Ezra 6:14 is the key</vt:lpstr>
      <vt:lpstr>Purpose of Artaxerxes’ Decree in Ezra 7</vt:lpstr>
      <vt:lpstr>Artaxerxes helps Ezra out!</vt:lpstr>
      <vt:lpstr>The Exiles that Returned with Ezra (Ezra 8)</vt:lpstr>
      <vt:lpstr>Some of the returning Exiles (Ezra 8)</vt:lpstr>
      <vt:lpstr>Ezra starts with humility (8:21)</vt:lpstr>
      <vt:lpstr> The Exiles Return</vt:lpstr>
      <vt:lpstr>The Journey &amp; Arrival </vt:lpstr>
      <vt:lpstr>Flexibility:  a key characteristic in families and ecclesias</vt:lpstr>
      <vt:lpstr>The Journey &amp; Arrival </vt:lpstr>
      <vt:lpstr>Tomorrow we will consider how they solved an Ecclesial Problem:</vt:lpstr>
      <vt:lpstr>2 Timothy 2:15 (NASB)</vt:lpstr>
      <vt:lpstr>Slide 21</vt:lpstr>
      <vt:lpstr>2</vt:lpstr>
      <vt:lpstr>2</vt:lpstr>
      <vt:lpstr>1</vt:lpstr>
      <vt:lpstr>1</vt:lpstr>
      <vt:lpstr>Slide 26</vt:lpstr>
      <vt:lpstr>Slide 27</vt:lpstr>
      <vt:lpstr> The Exiles Return</vt:lpstr>
      <vt:lpstr>2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Jim</cp:lastModifiedBy>
  <cp:revision>54</cp:revision>
  <dcterms:created xsi:type="dcterms:W3CDTF">2010-08-16T17:29:37Z</dcterms:created>
  <dcterms:modified xsi:type="dcterms:W3CDTF">2012-09-23T22:50:14Z</dcterms:modified>
</cp:coreProperties>
</file>