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303" r:id="rId2"/>
    <p:sldId id="306" r:id="rId3"/>
    <p:sldId id="277" r:id="rId4"/>
    <p:sldId id="278" r:id="rId5"/>
    <p:sldId id="279" r:id="rId6"/>
    <p:sldId id="280" r:id="rId7"/>
    <p:sldId id="307" r:id="rId8"/>
    <p:sldId id="309" r:id="rId9"/>
    <p:sldId id="281" r:id="rId10"/>
    <p:sldId id="282" r:id="rId11"/>
    <p:sldId id="283" r:id="rId12"/>
    <p:sldId id="284" r:id="rId13"/>
    <p:sldId id="285" r:id="rId14"/>
    <p:sldId id="286" r:id="rId15"/>
    <p:sldId id="287" r:id="rId16"/>
    <p:sldId id="288" r:id="rId17"/>
    <p:sldId id="289" r:id="rId18"/>
    <p:sldId id="310" r:id="rId19"/>
    <p:sldId id="290" r:id="rId20"/>
    <p:sldId id="291" r:id="rId21"/>
    <p:sldId id="292" r:id="rId22"/>
    <p:sldId id="293" r:id="rId23"/>
    <p:sldId id="294" r:id="rId24"/>
    <p:sldId id="295" r:id="rId25"/>
    <p:sldId id="296" r:id="rId26"/>
    <p:sldId id="257" r:id="rId27"/>
    <p:sldId id="311" r:id="rId28"/>
    <p:sldId id="269" r:id="rId29"/>
    <p:sldId id="308" r:id="rId30"/>
    <p:sldId id="304" r:id="rId31"/>
    <p:sldId id="298"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6633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3" d="100"/>
          <a:sy n="123" d="100"/>
        </p:scale>
        <p:origin x="-120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48C481-C12E-4E5E-8C97-17372D1217D9}" type="datetimeFigureOut">
              <a:rPr lang="en-US" smtClean="0"/>
              <a:pPr/>
              <a:t>7/26/2012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55166E-042E-477A-8CA1-B8E10594A22A}" type="slidenum">
              <a:rPr lang="en-US" smtClean="0"/>
              <a:pPr/>
              <a:t>‹#›</a:t>
            </a:fld>
            <a:endParaRPr lang="en-US"/>
          </a:p>
        </p:txBody>
      </p:sp>
    </p:spTree>
    <p:extLst>
      <p:ext uri="{BB962C8B-B14F-4D97-AF65-F5344CB8AC3E}">
        <p14:creationId xmlns:p14="http://schemas.microsoft.com/office/powerpoint/2010/main" xmlns="" val="383513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D123481-AB31-44D1-A232-68ECA5977535}"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155166E-042E-477A-8CA1-B8E10594A22A}"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155166E-042E-477A-8CA1-B8E10594A22A}"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31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5D3CD-5C4D-4607-9E54-2C011BA8D6ED}"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78AB5A5-581C-4AC5-9A7A-7B9A2E6D0C32}" type="datetimeFigureOut">
              <a:rPr lang="en-US" smtClean="0"/>
              <a:pPr/>
              <a:t>7/26/2012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p:transition spd="slow">
    <p:split orient="vert" dir="in"/>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8AB5A5-581C-4AC5-9A7A-7B9A2E6D0C32}" type="datetimeFigureOut">
              <a:rPr lang="en-US" smtClean="0"/>
              <a:pPr/>
              <a:t>7/26/2012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p:transition spd="slow">
    <p:split orient="vert"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8AB5A5-581C-4AC5-9A7A-7B9A2E6D0C32}" type="datetimeFigureOut">
              <a:rPr lang="en-US" smtClean="0"/>
              <a:pPr/>
              <a:t>7/26/2012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p:transition spd="slow">
    <p:split orient="vert"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8AB5A5-581C-4AC5-9A7A-7B9A2E6D0C32}" type="datetimeFigureOut">
              <a:rPr lang="en-US" smtClean="0"/>
              <a:pPr/>
              <a:t>7/26/2012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p:transition spd="slow">
    <p:split orient="vert"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8AB5A5-581C-4AC5-9A7A-7B9A2E6D0C32}" type="datetimeFigureOut">
              <a:rPr lang="en-US" smtClean="0"/>
              <a:pPr/>
              <a:t>7/26/2012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p:transition spd="slow">
    <p:split orient="vert"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78AB5A5-581C-4AC5-9A7A-7B9A2E6D0C32}" type="datetimeFigureOut">
              <a:rPr lang="en-US" smtClean="0"/>
              <a:pPr/>
              <a:t>7/26/2012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p:transition spd="slow">
    <p:split orient="vert"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8AB5A5-581C-4AC5-9A7A-7B9A2E6D0C32}" type="datetimeFigureOut">
              <a:rPr lang="en-US" smtClean="0"/>
              <a:pPr/>
              <a:t>7/26/2012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p:transition spd="slow">
    <p:split orient="vert"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78AB5A5-581C-4AC5-9A7A-7B9A2E6D0C32}" type="datetimeFigureOut">
              <a:rPr lang="en-US" smtClean="0"/>
              <a:pPr/>
              <a:t>7/26/2012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p:transition spd="slow">
    <p:split orient="vert"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8AB5A5-581C-4AC5-9A7A-7B9A2E6D0C32}" type="datetimeFigureOut">
              <a:rPr lang="en-US" smtClean="0"/>
              <a:pPr/>
              <a:t>7/26/2012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p:transition spd="slow">
    <p:split orient="vert"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8AB5A5-581C-4AC5-9A7A-7B9A2E6D0C32}" type="datetimeFigureOut">
              <a:rPr lang="en-US" smtClean="0"/>
              <a:pPr/>
              <a:t>7/26/2012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p:transition spd="slow">
    <p:split orient="vert"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8AB5A5-581C-4AC5-9A7A-7B9A2E6D0C32}" type="datetimeFigureOut">
              <a:rPr lang="en-US" smtClean="0"/>
              <a:pPr/>
              <a:t>7/26/2012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2EB903-DFBC-4CD7-8174-F2FDDEBEDDA2}" type="slidenum">
              <a:rPr lang="en-US" smtClean="0"/>
              <a:pPr/>
              <a:t>‹#›</a:t>
            </a:fld>
            <a:endParaRPr lang="en-US"/>
          </a:p>
        </p:txBody>
      </p:sp>
    </p:spTree>
  </p:cSld>
  <p:clrMapOvr>
    <a:masterClrMapping/>
  </p:clrMapOvr>
  <p:transition spd="slow">
    <p:split orient="vert"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8AB5A5-581C-4AC5-9A7A-7B9A2E6D0C32}" type="datetimeFigureOut">
              <a:rPr lang="en-US" smtClean="0"/>
              <a:pPr/>
              <a:t>7/26/2012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EB903-DFBC-4CD7-8174-F2FDDEBEDDA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split orient="vert" dir="in"/>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ctrTitle"/>
          </p:nvPr>
        </p:nvSpPr>
        <p:spPr>
          <a:xfrm>
            <a:off x="228600" y="457200"/>
            <a:ext cx="5124450" cy="2362200"/>
          </a:xfrm>
        </p:spPr>
        <p:txBody>
          <a:bodyPr>
            <a:noAutofit/>
          </a:bodyPr>
          <a:lstStyle/>
          <a:p>
            <a:pPr eaLnBrk="1" hangingPunct="1">
              <a:lnSpc>
                <a:spcPts val="5000"/>
              </a:lnSpc>
            </a:pPr>
            <a:r>
              <a:rPr lang="en-US" sz="8800" b="1" dirty="0" smtClean="0">
                <a:solidFill>
                  <a:srgbClr val="FF0000"/>
                </a:solidFill>
                <a:latin typeface="Comic Sans MS" pitchFamily="66" charset="0"/>
              </a:rPr>
              <a:t>Ezra:   </a:t>
            </a:r>
            <a:r>
              <a:rPr lang="en-US" b="1" dirty="0" smtClean="0">
                <a:solidFill>
                  <a:srgbClr val="FF0000"/>
                </a:solidFill>
                <a:latin typeface="Comic Sans MS" pitchFamily="66" charset="0"/>
              </a:rPr>
              <a:t>Working together in God’s service</a:t>
            </a:r>
            <a:endParaRPr lang="en-US" sz="5400" b="1" dirty="0" smtClean="0">
              <a:solidFill>
                <a:srgbClr val="FF0000"/>
              </a:solidFill>
              <a:latin typeface="Comic Sans MS" pitchFamily="66" charset="0"/>
            </a:endParaRPr>
          </a:p>
        </p:txBody>
      </p:sp>
      <p:sp>
        <p:nvSpPr>
          <p:cNvPr id="2052" name="Rectangle 3"/>
          <p:cNvSpPr>
            <a:spLocks noGrp="1" noChangeArrowheads="1"/>
          </p:cNvSpPr>
          <p:nvPr>
            <p:ph type="subTitle" idx="1"/>
          </p:nvPr>
        </p:nvSpPr>
        <p:spPr>
          <a:xfrm>
            <a:off x="0" y="5029200"/>
            <a:ext cx="5562600" cy="1584223"/>
          </a:xfrm>
        </p:spPr>
        <p:txBody>
          <a:bodyPr>
            <a:noAutofit/>
          </a:bodyPr>
          <a:lstStyle/>
          <a:p>
            <a:pPr eaLnBrk="1" hangingPunct="1">
              <a:lnSpc>
                <a:spcPts val="4300"/>
              </a:lnSpc>
              <a:spcBef>
                <a:spcPts val="0"/>
              </a:spcBef>
            </a:pPr>
            <a:r>
              <a:rPr lang="en-US" sz="3600" b="1" dirty="0" smtClean="0">
                <a:solidFill>
                  <a:srgbClr val="0000CC"/>
                </a:solidFill>
                <a:latin typeface="Comic Sans MS" pitchFamily="66" charset="0"/>
              </a:rPr>
              <a:t>Class 6:  We must provide an inheritance for our children</a:t>
            </a:r>
          </a:p>
        </p:txBody>
      </p:sp>
      <p:pic>
        <p:nvPicPr>
          <p:cNvPr id="4098" name="Picture 2" descr="https://encrypted-tbn0.google.com/images?q=tbn:ANd9GcTPOwR4BSEtMrv9xBT85uM6zieksWvchrSBJ9xK0Aw-izvcmVIj7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295400" y="2743200"/>
            <a:ext cx="3177209" cy="2133600"/>
          </a:xfrm>
          <a:prstGeom prst="rect">
            <a:avLst/>
          </a:prstGeom>
          <a:noFill/>
          <a:extLst>
            <a:ext uri="{909E8E84-426E-40DD-AFC4-6F175D3DCCD1}">
              <a14:hiddenFill xmlns:a14="http://schemas.microsoft.com/office/drawing/2010/main" xmlns="">
                <a:solidFill>
                  <a:srgbClr val="FFFFFF"/>
                </a:solidFill>
              </a14:hiddenFill>
            </a:ext>
          </a:extLst>
        </p:spPr>
      </p:pic>
      <p:pic>
        <p:nvPicPr>
          <p:cNvPr id="4100" name="Picture 4" descr="http://3.bp.blogspot.com/-hwR60eFfpKY/T6OrUF6iPGI/AAAAAAAABFE/9k2_AavRDWo/s1600/building_altar_gallery.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5440003" y="4038600"/>
            <a:ext cx="3371850" cy="2238909"/>
          </a:xfrm>
          <a:prstGeom prst="rect">
            <a:avLst/>
          </a:prstGeom>
          <a:noFill/>
          <a:extLst>
            <a:ext uri="{909E8E84-426E-40DD-AFC4-6F175D3DCCD1}">
              <a14:hiddenFill xmlns:a14="http://schemas.microsoft.com/office/drawing/2010/main" xmlns="">
                <a:solidFill>
                  <a:srgbClr val="FFFFFF"/>
                </a:solidFill>
              </a14:hiddenFill>
            </a:ext>
          </a:extLst>
        </p:spPr>
      </p:pic>
      <p:pic>
        <p:nvPicPr>
          <p:cNvPr id="4102" name="Picture 6" descr="http://www.artchive.com/web_gallery/reproductions/201501-202000/201788/size1.jpg"/>
          <p:cNvPicPr>
            <a:picLocks noChangeAspect="1" noChangeArrowheads="1"/>
          </p:cNvPicPr>
          <p:nvPr/>
        </p:nvPicPr>
        <p:blipFill rotWithShape="1">
          <a:blip r:embed="rId5" cstate="print">
            <a:extLst>
              <a:ext uri="{28A0092B-C50C-407E-A947-70E740481C1C}">
                <a14:useLocalDpi xmlns:a14="http://schemas.microsoft.com/office/drawing/2010/main" xmlns="" val="0"/>
              </a:ext>
            </a:extLst>
          </a:blip>
          <a:srcRect t="21868"/>
          <a:stretch/>
        </p:blipFill>
        <p:spPr bwMode="auto">
          <a:xfrm>
            <a:off x="5771535" y="213852"/>
            <a:ext cx="3030486" cy="293096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668248189"/>
      </p:ext>
    </p:extLst>
  </p:cSld>
  <p:clrMapOvr>
    <a:masterClrMapping/>
  </p:clrMapOvr>
  <p:transition spd="slow">
    <p:split orient="vert"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6096000" cy="838200"/>
          </a:xfrm>
        </p:spPr>
        <p:txBody>
          <a:bodyPr/>
          <a:lstStyle/>
          <a:p>
            <a:pPr eaLnBrk="1" hangingPunct="1"/>
            <a:r>
              <a:rPr lang="en-US" sz="4000" b="1" dirty="0" smtClean="0">
                <a:solidFill>
                  <a:srgbClr val="FF0000"/>
                </a:solidFill>
              </a:rPr>
              <a:t>Extent of the Problem</a:t>
            </a:r>
          </a:p>
        </p:txBody>
      </p:sp>
      <p:sp>
        <p:nvSpPr>
          <p:cNvPr id="4099" name="Rectangle 3"/>
          <p:cNvSpPr>
            <a:spLocks noGrp="1" noChangeArrowheads="1"/>
          </p:cNvSpPr>
          <p:nvPr>
            <p:ph type="body" idx="1"/>
          </p:nvPr>
        </p:nvSpPr>
        <p:spPr>
          <a:xfrm>
            <a:off x="228600" y="914400"/>
            <a:ext cx="8534400" cy="5029200"/>
          </a:xfrm>
        </p:spPr>
        <p:txBody>
          <a:bodyPr>
            <a:normAutofit fontScale="85000" lnSpcReduction="20000"/>
          </a:bodyPr>
          <a:lstStyle/>
          <a:p>
            <a:pPr eaLnBrk="1" hangingPunct="1">
              <a:lnSpc>
                <a:spcPct val="90000"/>
              </a:lnSpc>
            </a:pPr>
            <a:r>
              <a:rPr lang="en-US" b="1" dirty="0" smtClean="0">
                <a:solidFill>
                  <a:srgbClr val="0000CC"/>
                </a:solidFill>
              </a:rPr>
              <a:t>They have taken wives </a:t>
            </a:r>
            <a:r>
              <a:rPr lang="en-US" dirty="0" smtClean="0"/>
              <a:t>for themselves &amp;                                their sons</a:t>
            </a:r>
          </a:p>
          <a:p>
            <a:pPr lvl="1">
              <a:lnSpc>
                <a:spcPct val="90000"/>
              </a:lnSpc>
            </a:pPr>
            <a:r>
              <a:rPr lang="en-US" dirty="0" smtClean="0"/>
              <a:t>Elders have tremendous responsibility to                                    live by God’s standard</a:t>
            </a:r>
          </a:p>
          <a:p>
            <a:pPr lvl="1">
              <a:lnSpc>
                <a:spcPct val="90000"/>
              </a:lnSpc>
            </a:pPr>
            <a:r>
              <a:rPr lang="en-US" dirty="0" smtClean="0"/>
              <a:t>Children do as parents, so parents must live by God’s standard</a:t>
            </a:r>
          </a:p>
          <a:p>
            <a:pPr eaLnBrk="1" hangingPunct="1">
              <a:lnSpc>
                <a:spcPct val="90000"/>
              </a:lnSpc>
            </a:pPr>
            <a:r>
              <a:rPr lang="en-US" b="1" dirty="0" smtClean="0">
                <a:solidFill>
                  <a:srgbClr val="0000CC"/>
                </a:solidFill>
              </a:rPr>
              <a:t>Holy race has mixed itself: </a:t>
            </a:r>
            <a:r>
              <a:rPr lang="en-US" dirty="0" smtClean="0"/>
              <a:t>divided loyalties &amp; interests</a:t>
            </a:r>
          </a:p>
          <a:p>
            <a:pPr lvl="1">
              <a:lnSpc>
                <a:spcPct val="90000"/>
              </a:lnSpc>
            </a:pPr>
            <a:r>
              <a:rPr lang="en-US" dirty="0" smtClean="0"/>
              <a:t>Talk to folks who have unbelieving spouses &amp; discover the tough decisions they face</a:t>
            </a:r>
          </a:p>
          <a:p>
            <a:pPr lvl="1">
              <a:lnSpc>
                <a:spcPct val="90000"/>
              </a:lnSpc>
            </a:pPr>
            <a:r>
              <a:rPr lang="en-US" dirty="0" smtClean="0"/>
              <a:t>Have someone share the issue with our CYCs</a:t>
            </a:r>
          </a:p>
          <a:p>
            <a:pPr eaLnBrk="1" hangingPunct="1">
              <a:lnSpc>
                <a:spcPct val="90000"/>
              </a:lnSpc>
            </a:pPr>
            <a:r>
              <a:rPr lang="en-US" b="1" dirty="0" smtClean="0">
                <a:solidFill>
                  <a:srgbClr val="0000CC"/>
                </a:solidFill>
              </a:rPr>
              <a:t>Note: </a:t>
            </a:r>
            <a:r>
              <a:rPr lang="en-US" dirty="0" smtClean="0"/>
              <a:t>mixed marriages &amp; idolatry that followed were what caused the exile (v.14)</a:t>
            </a:r>
          </a:p>
          <a:p>
            <a:pPr lvl="1">
              <a:lnSpc>
                <a:spcPct val="90000"/>
              </a:lnSpc>
            </a:pPr>
            <a:r>
              <a:rPr lang="en-US" dirty="0" smtClean="0"/>
              <a:t>Fear of punishment is not a powerful motivation in the long run</a:t>
            </a:r>
          </a:p>
          <a:p>
            <a:pPr lvl="1">
              <a:lnSpc>
                <a:spcPct val="90000"/>
              </a:lnSpc>
            </a:pPr>
            <a:r>
              <a:rPr lang="en-US" dirty="0" smtClean="0"/>
              <a:t>Must learn to love the Lord our God with all our heart, soul, strength &amp; mind (Mat 22:37; Deut 6:5)</a:t>
            </a:r>
          </a:p>
          <a:p>
            <a:pPr eaLnBrk="1" hangingPunct="1">
              <a:lnSpc>
                <a:spcPct val="90000"/>
              </a:lnSpc>
            </a:pPr>
            <a:endParaRPr lang="en-US" dirty="0" smtClean="0"/>
          </a:p>
        </p:txBody>
      </p:sp>
      <p:sp>
        <p:nvSpPr>
          <p:cNvPr id="4100" name="Text Box 5"/>
          <p:cNvSpPr txBox="1">
            <a:spLocks noChangeArrowheads="1"/>
          </p:cNvSpPr>
          <p:nvPr/>
        </p:nvSpPr>
        <p:spPr bwMode="auto">
          <a:xfrm>
            <a:off x="457200" y="6156325"/>
            <a:ext cx="8229600" cy="584775"/>
          </a:xfrm>
          <a:prstGeom prst="rect">
            <a:avLst/>
          </a:prstGeom>
          <a:noFill/>
          <a:ln w="9525">
            <a:noFill/>
            <a:miter lim="800000"/>
            <a:headEnd/>
            <a:tailEnd/>
          </a:ln>
        </p:spPr>
        <p:txBody>
          <a:bodyPr>
            <a:spAutoFit/>
          </a:bodyPr>
          <a:lstStyle/>
          <a:p>
            <a:pPr algn="ctr">
              <a:spcBef>
                <a:spcPct val="50000"/>
              </a:spcBef>
            </a:pPr>
            <a:r>
              <a:rPr lang="en-US" sz="3200" b="1" dirty="0" smtClean="0">
                <a:solidFill>
                  <a:srgbClr val="00B050"/>
                </a:solidFill>
                <a:latin typeface="Comic Sans MS" pitchFamily="66" charset="0"/>
              </a:rPr>
              <a:t>Ecclesial elders &amp; Parents must lead!</a:t>
            </a:r>
            <a:endParaRPr lang="en-US" sz="3200" b="1" dirty="0">
              <a:solidFill>
                <a:srgbClr val="00B050"/>
              </a:solidFill>
              <a:latin typeface="Comic Sans MS" pitchFamily="66" charset="0"/>
            </a:endParaRPr>
          </a:p>
        </p:txBody>
      </p:sp>
      <p:pic>
        <p:nvPicPr>
          <p:cNvPr id="59394" name="Picture 2" descr="https://encrypted-tbn1.google.com/images?q=tbn:ANd9GcRx-lRBbrJ9daYDXojlczIgJ1IBAjWBH_t870Q8i2zCGbdYhRu9Kw"/>
          <p:cNvPicPr>
            <a:picLocks noChangeAspect="1" noChangeArrowheads="1"/>
          </p:cNvPicPr>
          <p:nvPr/>
        </p:nvPicPr>
        <p:blipFill>
          <a:blip r:embed="rId3" cstate="print"/>
          <a:srcRect/>
          <a:stretch>
            <a:fillRect/>
          </a:stretch>
        </p:blipFill>
        <p:spPr bwMode="auto">
          <a:xfrm>
            <a:off x="6400800" y="228600"/>
            <a:ext cx="2541268" cy="1752600"/>
          </a:xfrm>
          <a:prstGeom prst="rect">
            <a:avLst/>
          </a:prstGeom>
          <a:noFill/>
        </p:spPr>
      </p:pic>
    </p:spTree>
  </p:cSld>
  <p:clrMapOvr>
    <a:masterClrMapping/>
  </p:clrMapOvr>
  <p:transition spd="slow">
    <p:split orient="vert"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62000" y="76200"/>
            <a:ext cx="5410200" cy="1143000"/>
          </a:xfrm>
        </p:spPr>
        <p:txBody>
          <a:bodyPr/>
          <a:lstStyle/>
          <a:p>
            <a:pPr eaLnBrk="1" hangingPunct="1"/>
            <a:r>
              <a:rPr lang="en-US" sz="4000" b="1" dirty="0" smtClean="0">
                <a:solidFill>
                  <a:srgbClr val="FF0000"/>
                </a:solidFill>
              </a:rPr>
              <a:t>Dealing with the Issue        </a:t>
            </a:r>
          </a:p>
        </p:txBody>
      </p:sp>
      <p:sp>
        <p:nvSpPr>
          <p:cNvPr id="4099" name="Rectangle 3"/>
          <p:cNvSpPr>
            <a:spLocks noGrp="1" noChangeArrowheads="1"/>
          </p:cNvSpPr>
          <p:nvPr>
            <p:ph type="body" idx="1"/>
          </p:nvPr>
        </p:nvSpPr>
        <p:spPr>
          <a:xfrm>
            <a:off x="457200" y="1219200"/>
            <a:ext cx="8305800" cy="4495800"/>
          </a:xfrm>
        </p:spPr>
        <p:txBody>
          <a:bodyPr>
            <a:normAutofit fontScale="85000" lnSpcReduction="20000"/>
          </a:bodyPr>
          <a:lstStyle/>
          <a:p>
            <a:pPr eaLnBrk="1" hangingPunct="1">
              <a:lnSpc>
                <a:spcPct val="90000"/>
              </a:lnSpc>
            </a:pPr>
            <a:r>
              <a:rPr lang="en-US" b="1" dirty="0" smtClean="0">
                <a:solidFill>
                  <a:srgbClr val="0000CC"/>
                </a:solidFill>
              </a:rPr>
              <a:t>Rent garments, mantle, </a:t>
            </a:r>
            <a:r>
              <a:rPr lang="en-US" b="1" dirty="0" smtClean="0">
                <a:solidFill>
                  <a:srgbClr val="0000CC"/>
                </a:solidFill>
              </a:rPr>
              <a:t>pull </a:t>
            </a:r>
            <a:r>
              <a:rPr lang="en-US" b="1" dirty="0" smtClean="0">
                <a:solidFill>
                  <a:srgbClr val="0000CC"/>
                </a:solidFill>
              </a:rPr>
              <a:t>out hair (v.3)</a:t>
            </a:r>
          </a:p>
          <a:p>
            <a:pPr lvl="1">
              <a:lnSpc>
                <a:spcPct val="90000"/>
              </a:lnSpc>
            </a:pPr>
            <a:r>
              <a:rPr lang="en-US" dirty="0" smtClean="0"/>
              <a:t>Some think Ezra over-reacted, but he was terrified about the future of God’s ecclesia</a:t>
            </a:r>
          </a:p>
          <a:p>
            <a:pPr lvl="1">
              <a:lnSpc>
                <a:spcPct val="90000"/>
              </a:lnSpc>
            </a:pPr>
            <a:r>
              <a:rPr lang="en-US" dirty="0" smtClean="0"/>
              <a:t>This issue had led to the captivity in the first place, and the death of Ezra’s Dad (Seraiah)</a:t>
            </a:r>
          </a:p>
          <a:p>
            <a:pPr eaLnBrk="1" hangingPunct="1">
              <a:lnSpc>
                <a:spcPct val="90000"/>
              </a:lnSpc>
            </a:pPr>
            <a:r>
              <a:rPr lang="en-US" b="1" dirty="0" smtClean="0">
                <a:solidFill>
                  <a:srgbClr val="0000CC"/>
                </a:solidFill>
              </a:rPr>
              <a:t>All who trembled at God’s word (v.4)</a:t>
            </a:r>
          </a:p>
          <a:p>
            <a:pPr lvl="1">
              <a:lnSpc>
                <a:spcPct val="90000"/>
              </a:lnSpc>
            </a:pPr>
            <a:r>
              <a:rPr lang="en-US" dirty="0" smtClean="0"/>
              <a:t>They were concerned about the future</a:t>
            </a:r>
          </a:p>
          <a:p>
            <a:pPr lvl="1">
              <a:lnSpc>
                <a:spcPct val="90000"/>
              </a:lnSpc>
            </a:pPr>
            <a:r>
              <a:rPr lang="en-US" dirty="0" smtClean="0"/>
              <a:t>Note how the faithful were attracted to Ezra</a:t>
            </a:r>
          </a:p>
          <a:p>
            <a:pPr eaLnBrk="1" hangingPunct="1">
              <a:lnSpc>
                <a:spcPct val="90000"/>
              </a:lnSpc>
            </a:pPr>
            <a:r>
              <a:rPr lang="en-US" b="1" dirty="0" smtClean="0">
                <a:solidFill>
                  <a:srgbClr val="0000CC"/>
                </a:solidFill>
              </a:rPr>
              <a:t>Evening sacrifice (v.5): </a:t>
            </a:r>
            <a:r>
              <a:rPr lang="en-US" dirty="0" smtClean="0"/>
              <a:t>time of continual burnt offering – time for dedication!</a:t>
            </a:r>
          </a:p>
          <a:p>
            <a:pPr eaLnBrk="1" hangingPunct="1">
              <a:lnSpc>
                <a:spcPct val="90000"/>
              </a:lnSpc>
            </a:pPr>
            <a:r>
              <a:rPr lang="en-US" b="1" dirty="0" smtClean="0">
                <a:solidFill>
                  <a:srgbClr val="0000CC"/>
                </a:solidFill>
              </a:rPr>
              <a:t>Fell on my knees:  </a:t>
            </a:r>
            <a:r>
              <a:rPr lang="en-US" dirty="0" smtClean="0"/>
              <a:t>before the temple (10:1)</a:t>
            </a:r>
          </a:p>
          <a:p>
            <a:pPr eaLnBrk="1" hangingPunct="1">
              <a:lnSpc>
                <a:spcPct val="90000"/>
              </a:lnSpc>
            </a:pPr>
            <a:r>
              <a:rPr lang="en-US" b="1" dirty="0" smtClean="0">
                <a:solidFill>
                  <a:srgbClr val="0000CC"/>
                </a:solidFill>
              </a:rPr>
              <a:t>Prayer: </a:t>
            </a:r>
            <a:r>
              <a:rPr lang="en-US" dirty="0" smtClean="0"/>
              <a:t>note that the language is normal Hebrew</a:t>
            </a:r>
          </a:p>
          <a:p>
            <a:pPr lvl="1">
              <a:lnSpc>
                <a:spcPct val="90000"/>
              </a:lnSpc>
            </a:pPr>
            <a:r>
              <a:rPr lang="en-US" dirty="0" smtClean="0"/>
              <a:t>Like Paul in the NT</a:t>
            </a:r>
          </a:p>
        </p:txBody>
      </p:sp>
      <p:sp>
        <p:nvSpPr>
          <p:cNvPr id="4100" name="Text Box 5"/>
          <p:cNvSpPr txBox="1">
            <a:spLocks noChangeArrowheads="1"/>
          </p:cNvSpPr>
          <p:nvPr/>
        </p:nvSpPr>
        <p:spPr bwMode="auto">
          <a:xfrm>
            <a:off x="457200" y="5638800"/>
            <a:ext cx="8229600" cy="701675"/>
          </a:xfrm>
          <a:prstGeom prst="rect">
            <a:avLst/>
          </a:prstGeom>
          <a:noFill/>
          <a:ln w="9525">
            <a:noFill/>
            <a:miter lim="800000"/>
            <a:headEnd/>
            <a:tailEnd/>
          </a:ln>
        </p:spPr>
        <p:txBody>
          <a:bodyPr>
            <a:spAutoFit/>
          </a:bodyPr>
          <a:lstStyle/>
          <a:p>
            <a:pPr algn="ctr">
              <a:spcBef>
                <a:spcPct val="50000"/>
              </a:spcBef>
            </a:pPr>
            <a:r>
              <a:rPr lang="en-US" sz="4000" b="1" dirty="0" smtClean="0">
                <a:solidFill>
                  <a:srgbClr val="00B050"/>
                </a:solidFill>
                <a:latin typeface="Comic Sans MS" pitchFamily="66" charset="0"/>
              </a:rPr>
              <a:t>This is true Leadership</a:t>
            </a:r>
            <a:endParaRPr lang="en-US" sz="4000" b="1" dirty="0">
              <a:solidFill>
                <a:srgbClr val="00B050"/>
              </a:solidFill>
              <a:latin typeface="Comic Sans MS" pitchFamily="66" charset="0"/>
            </a:endParaRPr>
          </a:p>
        </p:txBody>
      </p:sp>
      <p:pic>
        <p:nvPicPr>
          <p:cNvPr id="59394" name="Picture 2" descr="https://encrypted-tbn3.google.com/images?q=tbn:ANd9GcQQWtOTerMADv_kYKp0ofyzOEF4D7j6SxCValcBGAqJXX9ebmiz"/>
          <p:cNvPicPr>
            <a:picLocks noChangeAspect="1" noChangeArrowheads="1"/>
          </p:cNvPicPr>
          <p:nvPr/>
        </p:nvPicPr>
        <p:blipFill>
          <a:blip r:embed="rId3" cstate="print"/>
          <a:srcRect/>
          <a:stretch>
            <a:fillRect/>
          </a:stretch>
        </p:blipFill>
        <p:spPr bwMode="auto">
          <a:xfrm>
            <a:off x="6858000" y="76200"/>
            <a:ext cx="2143125" cy="1452302"/>
          </a:xfrm>
          <a:prstGeom prst="rect">
            <a:avLst/>
          </a:prstGeom>
          <a:noFill/>
        </p:spPr>
      </p:pic>
    </p:spTree>
  </p:cSld>
  <p:clrMapOvr>
    <a:masterClrMapping/>
  </p:clrMapOvr>
  <p:transition spd="slow">
    <p:split orient="vert"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838200" y="0"/>
            <a:ext cx="4343400" cy="1447800"/>
          </a:xfrm>
        </p:spPr>
        <p:txBody>
          <a:bodyPr>
            <a:normAutofit/>
          </a:bodyPr>
          <a:lstStyle/>
          <a:p>
            <a:r>
              <a:rPr lang="en-US" b="1" dirty="0" smtClean="0">
                <a:solidFill>
                  <a:srgbClr val="FF0000"/>
                </a:solidFill>
              </a:rPr>
              <a:t>Ezra’s Approach to Mistakes:</a:t>
            </a:r>
          </a:p>
        </p:txBody>
      </p:sp>
      <p:sp>
        <p:nvSpPr>
          <p:cNvPr id="4099" name="Rectangle 3"/>
          <p:cNvSpPr>
            <a:spLocks noGrp="1" noChangeArrowheads="1"/>
          </p:cNvSpPr>
          <p:nvPr>
            <p:ph type="body" idx="1"/>
          </p:nvPr>
        </p:nvSpPr>
        <p:spPr>
          <a:xfrm>
            <a:off x="457200" y="1524000"/>
            <a:ext cx="7924800" cy="4343400"/>
          </a:xfrm>
        </p:spPr>
        <p:txBody>
          <a:bodyPr>
            <a:normAutofit fontScale="92500" lnSpcReduction="20000"/>
          </a:bodyPr>
          <a:lstStyle/>
          <a:p>
            <a:pPr marL="511175" indent="-511175">
              <a:buNone/>
            </a:pPr>
            <a:r>
              <a:rPr lang="en-US" dirty="0" smtClean="0"/>
              <a:t>1)  Publicly acknowledge the issue is wrong and mistakes have been made  (9:3)</a:t>
            </a:r>
          </a:p>
          <a:p>
            <a:pPr marL="511175" indent="-511175">
              <a:buNone/>
            </a:pPr>
            <a:r>
              <a:rPr lang="en-US" dirty="0" smtClean="0"/>
              <a:t>2)  Think about what we have done and the  consequences of our mistakes  (9:4)	  </a:t>
            </a:r>
          </a:p>
          <a:p>
            <a:pPr marL="511175" indent="-511175">
              <a:buNone/>
            </a:pPr>
            <a:r>
              <a:rPr lang="en-US" dirty="0" smtClean="0"/>
              <a:t>3)  Pray:  admit mistakes and ask for God’s mercy and help  (9:5-15)</a:t>
            </a:r>
          </a:p>
          <a:p>
            <a:pPr marL="511175" indent="-511175">
              <a:buNone/>
            </a:pPr>
            <a:r>
              <a:rPr lang="en-US" dirty="0" smtClean="0"/>
              <a:t>4)  Consider possible plans to move forward to correct the mistake  (10:1-4)</a:t>
            </a:r>
          </a:p>
          <a:p>
            <a:pPr marL="511175" indent="-511175">
              <a:buNone/>
            </a:pPr>
            <a:r>
              <a:rPr lang="en-US" dirty="0" smtClean="0"/>
              <a:t>5)  Implement the plan, trusting in God to bless the efforts  (10:5-44)</a:t>
            </a:r>
          </a:p>
        </p:txBody>
      </p:sp>
      <p:sp>
        <p:nvSpPr>
          <p:cNvPr id="4100" name="Text Box 5"/>
          <p:cNvSpPr txBox="1">
            <a:spLocks noChangeArrowheads="1"/>
          </p:cNvSpPr>
          <p:nvPr/>
        </p:nvSpPr>
        <p:spPr bwMode="auto">
          <a:xfrm>
            <a:off x="381000" y="5638800"/>
            <a:ext cx="8458200" cy="1077218"/>
          </a:xfrm>
          <a:prstGeom prst="rect">
            <a:avLst/>
          </a:prstGeom>
          <a:noFill/>
          <a:ln w="9525">
            <a:noFill/>
            <a:miter lim="800000"/>
            <a:headEnd/>
            <a:tailEnd/>
          </a:ln>
        </p:spPr>
        <p:txBody>
          <a:bodyPr wrap="square">
            <a:spAutoFit/>
          </a:bodyPr>
          <a:lstStyle/>
          <a:p>
            <a:pPr algn="ctr">
              <a:spcBef>
                <a:spcPct val="50000"/>
              </a:spcBef>
            </a:pPr>
            <a:r>
              <a:rPr lang="en-US" sz="3200" b="1" dirty="0" smtClean="0">
                <a:solidFill>
                  <a:srgbClr val="00B050"/>
                </a:solidFill>
                <a:latin typeface="Comic Sans MS" pitchFamily="66" charset="0"/>
              </a:rPr>
              <a:t>Similar strategy used by Joshua for solving the </a:t>
            </a:r>
            <a:r>
              <a:rPr lang="en-US" sz="3200" b="1" dirty="0" err="1" smtClean="0">
                <a:solidFill>
                  <a:srgbClr val="00B050"/>
                </a:solidFill>
                <a:latin typeface="Comic Sans MS" pitchFamily="66" charset="0"/>
              </a:rPr>
              <a:t>Gibeonite</a:t>
            </a:r>
            <a:r>
              <a:rPr lang="en-US" sz="3200" b="1" dirty="0" smtClean="0">
                <a:solidFill>
                  <a:srgbClr val="00B050"/>
                </a:solidFill>
                <a:latin typeface="Comic Sans MS" pitchFamily="66" charset="0"/>
              </a:rPr>
              <a:t> mistake in Joshua 9</a:t>
            </a:r>
            <a:endParaRPr lang="en-US" sz="3200" b="1" dirty="0">
              <a:solidFill>
                <a:srgbClr val="00B050"/>
              </a:solidFill>
              <a:latin typeface="Comic Sans MS" pitchFamily="66" charset="0"/>
            </a:endParaRPr>
          </a:p>
        </p:txBody>
      </p:sp>
      <p:pic>
        <p:nvPicPr>
          <p:cNvPr id="55298" name="Picture 2" descr="https://encrypted-tbn0.google.com/images?q=tbn:ANd9GcQPuhLlQnv86fSMNYJ2WYalOiDTqWqby5lRM3m53mZTgcFhAfM-6Q"/>
          <p:cNvPicPr>
            <a:picLocks noChangeAspect="1" noChangeArrowheads="1"/>
          </p:cNvPicPr>
          <p:nvPr/>
        </p:nvPicPr>
        <p:blipFill>
          <a:blip r:embed="rId3" cstate="print"/>
          <a:srcRect/>
          <a:stretch>
            <a:fillRect/>
          </a:stretch>
        </p:blipFill>
        <p:spPr bwMode="auto">
          <a:xfrm>
            <a:off x="5562600" y="152400"/>
            <a:ext cx="2743200" cy="1354456"/>
          </a:xfrm>
          <a:prstGeom prst="rect">
            <a:avLst/>
          </a:prstGeom>
          <a:noFill/>
        </p:spPr>
      </p:pic>
    </p:spTree>
  </p:cSld>
  <p:clrMapOvr>
    <a:masterClrMapping/>
  </p:clrMapOvr>
  <p:transition spd="slow">
    <p:split orient="vert"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6172200" cy="914400"/>
          </a:xfrm>
        </p:spPr>
        <p:txBody>
          <a:bodyPr/>
          <a:lstStyle/>
          <a:p>
            <a:pPr eaLnBrk="1" hangingPunct="1"/>
            <a:r>
              <a:rPr lang="en-US" sz="4000" b="1" dirty="0" smtClean="0">
                <a:solidFill>
                  <a:srgbClr val="FF0000"/>
                </a:solidFill>
              </a:rPr>
              <a:t>Ezra’s Prayer (9:6-15)</a:t>
            </a:r>
          </a:p>
        </p:txBody>
      </p:sp>
      <p:sp>
        <p:nvSpPr>
          <p:cNvPr id="4099" name="Rectangle 3"/>
          <p:cNvSpPr>
            <a:spLocks noGrp="1" noChangeArrowheads="1"/>
          </p:cNvSpPr>
          <p:nvPr>
            <p:ph type="body" idx="1"/>
          </p:nvPr>
        </p:nvSpPr>
        <p:spPr>
          <a:xfrm>
            <a:off x="304800" y="914400"/>
            <a:ext cx="8534400" cy="4876800"/>
          </a:xfrm>
        </p:spPr>
        <p:txBody>
          <a:bodyPr>
            <a:normAutofit fontScale="92500" lnSpcReduction="20000"/>
          </a:bodyPr>
          <a:lstStyle/>
          <a:p>
            <a:pPr eaLnBrk="1" hangingPunct="1">
              <a:lnSpc>
                <a:spcPct val="90000"/>
              </a:lnSpc>
            </a:pPr>
            <a:r>
              <a:rPr lang="en-US" dirty="0" smtClean="0"/>
              <a:t>Begins with humility (v.6)</a:t>
            </a:r>
          </a:p>
          <a:p>
            <a:pPr eaLnBrk="1" hangingPunct="1">
              <a:lnSpc>
                <a:spcPct val="90000"/>
              </a:lnSpc>
            </a:pPr>
            <a:r>
              <a:rPr lang="en-US" dirty="0" smtClean="0"/>
              <a:t>Confession of sin (v.7)</a:t>
            </a:r>
          </a:p>
          <a:p>
            <a:pPr eaLnBrk="1" hangingPunct="1">
              <a:lnSpc>
                <a:spcPct val="90000"/>
              </a:lnSpc>
            </a:pPr>
            <a:r>
              <a:rPr lang="en-US" dirty="0" smtClean="0"/>
              <a:t>God’s kindness &amp; mercy (v.8)</a:t>
            </a:r>
          </a:p>
          <a:p>
            <a:pPr eaLnBrk="1" hangingPunct="1">
              <a:lnSpc>
                <a:spcPct val="90000"/>
              </a:lnSpc>
            </a:pPr>
            <a:r>
              <a:rPr lang="en-US" dirty="0" smtClean="0"/>
              <a:t>Purpose of Freedom: build temple (9)</a:t>
            </a:r>
          </a:p>
          <a:p>
            <a:pPr eaLnBrk="1" hangingPunct="1">
              <a:lnSpc>
                <a:spcPct val="90000"/>
              </a:lnSpc>
            </a:pPr>
            <a:r>
              <a:rPr lang="en-US" dirty="0" smtClean="0"/>
              <a:t>Acknowledged Peoples’ failure (v.10)</a:t>
            </a:r>
          </a:p>
          <a:p>
            <a:pPr eaLnBrk="1" hangingPunct="1">
              <a:lnSpc>
                <a:spcPct val="90000"/>
              </a:lnSpc>
            </a:pPr>
            <a:r>
              <a:rPr lang="en-US" dirty="0" smtClean="0"/>
              <a:t>God warned of the danger (v.11)</a:t>
            </a:r>
          </a:p>
          <a:p>
            <a:pPr eaLnBrk="1" hangingPunct="1">
              <a:lnSpc>
                <a:spcPct val="90000"/>
              </a:lnSpc>
            </a:pPr>
            <a:r>
              <a:rPr lang="en-US" dirty="0" smtClean="0"/>
              <a:t>God commanded separateness (v.12)</a:t>
            </a:r>
          </a:p>
          <a:p>
            <a:pPr eaLnBrk="1" hangingPunct="1">
              <a:lnSpc>
                <a:spcPct val="90000"/>
              </a:lnSpc>
            </a:pPr>
            <a:r>
              <a:rPr lang="en-US" dirty="0" smtClean="0"/>
              <a:t>Not punished as sins deserve [mercy] (v.13)</a:t>
            </a:r>
          </a:p>
          <a:p>
            <a:pPr eaLnBrk="1" hangingPunct="1">
              <a:lnSpc>
                <a:spcPct val="90000"/>
              </a:lnSpc>
            </a:pPr>
            <a:r>
              <a:rPr lang="en-US" dirty="0" smtClean="0"/>
              <a:t>If break commands, there will be no remnant (v.14)</a:t>
            </a:r>
          </a:p>
          <a:p>
            <a:pPr eaLnBrk="1" hangingPunct="1">
              <a:lnSpc>
                <a:spcPct val="90000"/>
              </a:lnSpc>
            </a:pPr>
            <a:r>
              <a:rPr lang="en-US" dirty="0" smtClean="0"/>
              <a:t>God is just, no one is righteous (v.15)</a:t>
            </a:r>
            <a:br>
              <a:rPr lang="en-US" dirty="0" smtClean="0"/>
            </a:br>
            <a:endParaRPr lang="en-US" dirty="0" smtClean="0"/>
          </a:p>
        </p:txBody>
      </p:sp>
      <p:sp>
        <p:nvSpPr>
          <p:cNvPr id="4100" name="Text Box 5"/>
          <p:cNvSpPr txBox="1">
            <a:spLocks noChangeArrowheads="1"/>
          </p:cNvSpPr>
          <p:nvPr/>
        </p:nvSpPr>
        <p:spPr bwMode="auto">
          <a:xfrm>
            <a:off x="457200" y="5334000"/>
            <a:ext cx="8229600" cy="1077218"/>
          </a:xfrm>
          <a:prstGeom prst="rect">
            <a:avLst/>
          </a:prstGeom>
          <a:noFill/>
          <a:ln w="9525">
            <a:noFill/>
            <a:miter lim="800000"/>
            <a:headEnd/>
            <a:tailEnd/>
          </a:ln>
        </p:spPr>
        <p:txBody>
          <a:bodyPr>
            <a:spAutoFit/>
          </a:bodyPr>
          <a:lstStyle/>
          <a:p>
            <a:pPr algn="ctr">
              <a:spcBef>
                <a:spcPct val="50000"/>
              </a:spcBef>
            </a:pPr>
            <a:r>
              <a:rPr lang="en-US" sz="3200" b="1" dirty="0" smtClean="0">
                <a:solidFill>
                  <a:srgbClr val="00B050"/>
                </a:solidFill>
                <a:latin typeface="Comic Sans MS" pitchFamily="66" charset="0"/>
              </a:rPr>
              <a:t>Great leaders identify with the peoples’ sin &amp; plead for God’s help to recover</a:t>
            </a:r>
            <a:endParaRPr lang="en-US" sz="3200" b="1" dirty="0">
              <a:solidFill>
                <a:srgbClr val="00B050"/>
              </a:solidFill>
              <a:latin typeface="Comic Sans MS" pitchFamily="66" charset="0"/>
            </a:endParaRPr>
          </a:p>
        </p:txBody>
      </p:sp>
      <p:pic>
        <p:nvPicPr>
          <p:cNvPr id="53250" name="Picture 2" descr="https://encrypted-tbn3.google.com/images?q=tbn:ANd9GcTqx663B6CT-uOJjVK1jCYU8nItor58B4WdUXgpgdYgE-5QQHLE"/>
          <p:cNvPicPr>
            <a:picLocks noChangeAspect="1" noChangeArrowheads="1"/>
          </p:cNvPicPr>
          <p:nvPr/>
        </p:nvPicPr>
        <p:blipFill>
          <a:blip r:embed="rId3" cstate="print"/>
          <a:srcRect/>
          <a:stretch>
            <a:fillRect/>
          </a:stretch>
        </p:blipFill>
        <p:spPr bwMode="auto">
          <a:xfrm>
            <a:off x="6629400" y="228600"/>
            <a:ext cx="2381250" cy="2935304"/>
          </a:xfrm>
          <a:prstGeom prst="rect">
            <a:avLst/>
          </a:prstGeom>
          <a:noFill/>
        </p:spPr>
      </p:pic>
    </p:spTree>
  </p:cSld>
  <p:clrMapOvr>
    <a:masterClrMapping/>
  </p:clrMapOvr>
  <p:transition spd="slow">
    <p:split orient="vert"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8229600" cy="1143000"/>
          </a:xfrm>
        </p:spPr>
        <p:txBody>
          <a:bodyPr/>
          <a:lstStyle/>
          <a:p>
            <a:pPr eaLnBrk="1" hangingPunct="1"/>
            <a:r>
              <a:rPr lang="en-US" sz="4000" b="1" dirty="0" smtClean="0">
                <a:solidFill>
                  <a:srgbClr val="FF0000"/>
                </a:solidFill>
              </a:rPr>
              <a:t>Finding a Solution (Ezra 10)</a:t>
            </a:r>
          </a:p>
        </p:txBody>
      </p:sp>
      <p:sp>
        <p:nvSpPr>
          <p:cNvPr id="4099" name="Rectangle 3"/>
          <p:cNvSpPr>
            <a:spLocks noGrp="1" noChangeArrowheads="1"/>
          </p:cNvSpPr>
          <p:nvPr>
            <p:ph type="body" idx="1"/>
          </p:nvPr>
        </p:nvSpPr>
        <p:spPr>
          <a:xfrm>
            <a:off x="457200" y="1143000"/>
            <a:ext cx="7924800" cy="4343400"/>
          </a:xfrm>
        </p:spPr>
        <p:txBody>
          <a:bodyPr>
            <a:normAutofit fontScale="92500" lnSpcReduction="20000"/>
          </a:bodyPr>
          <a:lstStyle/>
          <a:p>
            <a:pPr eaLnBrk="1" hangingPunct="1">
              <a:lnSpc>
                <a:spcPct val="90000"/>
              </a:lnSpc>
            </a:pPr>
            <a:r>
              <a:rPr lang="en-US" b="1" dirty="0" smtClean="0">
                <a:solidFill>
                  <a:srgbClr val="0000CC"/>
                </a:solidFill>
              </a:rPr>
              <a:t>Ezra’s sincerity, </a:t>
            </a:r>
            <a:r>
              <a:rPr lang="en-US" dirty="0" smtClean="0"/>
              <a:t>commitment &amp; example cause others to join (v.1)</a:t>
            </a:r>
          </a:p>
          <a:p>
            <a:pPr eaLnBrk="1" hangingPunct="1">
              <a:lnSpc>
                <a:spcPct val="90000"/>
              </a:lnSpc>
            </a:pPr>
            <a:r>
              <a:rPr lang="en-US" b="1" dirty="0" smtClean="0">
                <a:solidFill>
                  <a:srgbClr val="0000CC"/>
                </a:solidFill>
              </a:rPr>
              <a:t>Before the house of God:  </a:t>
            </a:r>
            <a:r>
              <a:rPr lang="en-US" dirty="0" smtClean="0"/>
              <a:t>Note Solomon’s prayer in 1Kgs 8:30,35 “when they pray toward this place”</a:t>
            </a:r>
          </a:p>
          <a:p>
            <a:pPr>
              <a:lnSpc>
                <a:spcPct val="90000"/>
              </a:lnSpc>
            </a:pPr>
            <a:r>
              <a:rPr lang="en-US" b="1" dirty="0" smtClean="0">
                <a:solidFill>
                  <a:srgbClr val="0000CC"/>
                </a:solidFill>
              </a:rPr>
              <a:t>People wept bitterly: </a:t>
            </a:r>
            <a:r>
              <a:rPr lang="en-US" dirty="0" smtClean="0"/>
              <a:t>Not a sign of weakness, but a part of confession &amp; true repentance</a:t>
            </a:r>
          </a:p>
          <a:p>
            <a:pPr>
              <a:lnSpc>
                <a:spcPct val="90000"/>
              </a:lnSpc>
            </a:pPr>
            <a:r>
              <a:rPr lang="en-US" b="1" dirty="0" err="1" smtClean="0">
                <a:solidFill>
                  <a:srgbClr val="0000CC"/>
                </a:solidFill>
              </a:rPr>
              <a:t>Shecaniah</a:t>
            </a:r>
            <a:r>
              <a:rPr lang="en-US" b="1" dirty="0" smtClean="0">
                <a:solidFill>
                  <a:srgbClr val="0000CC"/>
                </a:solidFill>
              </a:rPr>
              <a:t> (v.2):  </a:t>
            </a:r>
            <a:r>
              <a:rPr lang="en-US" dirty="0" smtClean="0"/>
              <a:t>his Dad (</a:t>
            </a:r>
            <a:r>
              <a:rPr lang="en-US" dirty="0" err="1" smtClean="0"/>
              <a:t>Jehiel</a:t>
            </a:r>
            <a:r>
              <a:rPr lang="en-US" dirty="0" smtClean="0"/>
              <a:t>) has a foreign wife (v.26), but he’s still willing to deal with the problem</a:t>
            </a:r>
          </a:p>
          <a:p>
            <a:pPr>
              <a:lnSpc>
                <a:spcPct val="90000"/>
              </a:lnSpc>
            </a:pPr>
            <a:r>
              <a:rPr lang="en-US" b="1" dirty="0" smtClean="0">
                <a:solidFill>
                  <a:srgbClr val="0000CC"/>
                </a:solidFill>
              </a:rPr>
              <a:t>There is hope:  </a:t>
            </a:r>
            <a:r>
              <a:rPr lang="en-US" dirty="0" smtClean="0"/>
              <a:t>he knew about God’s great mercy when there is true </a:t>
            </a:r>
            <a:r>
              <a:rPr lang="en-US" dirty="0" smtClean="0"/>
              <a:t>repentance</a:t>
            </a:r>
            <a:endParaRPr lang="en-US" dirty="0" smtClean="0"/>
          </a:p>
        </p:txBody>
      </p:sp>
      <p:sp>
        <p:nvSpPr>
          <p:cNvPr id="4100" name="Text Box 5"/>
          <p:cNvSpPr txBox="1">
            <a:spLocks noChangeArrowheads="1"/>
          </p:cNvSpPr>
          <p:nvPr/>
        </p:nvSpPr>
        <p:spPr bwMode="auto">
          <a:xfrm>
            <a:off x="457200" y="5562600"/>
            <a:ext cx="8229600" cy="1200329"/>
          </a:xfrm>
          <a:prstGeom prst="rect">
            <a:avLst/>
          </a:prstGeom>
          <a:noFill/>
          <a:ln w="9525">
            <a:noFill/>
            <a:miter lim="800000"/>
            <a:headEnd/>
            <a:tailEnd/>
          </a:ln>
        </p:spPr>
        <p:txBody>
          <a:bodyPr>
            <a:spAutoFit/>
          </a:bodyPr>
          <a:lstStyle/>
          <a:p>
            <a:pPr algn="ctr">
              <a:spcBef>
                <a:spcPct val="50000"/>
              </a:spcBef>
            </a:pPr>
            <a:r>
              <a:rPr lang="en-US" sz="3600" b="1" dirty="0" smtClean="0">
                <a:solidFill>
                  <a:srgbClr val="00B050"/>
                </a:solidFill>
                <a:latin typeface="Comic Sans MS" pitchFamily="66" charset="0"/>
              </a:rPr>
              <a:t>Ezra’s leadership caused </a:t>
            </a:r>
            <a:r>
              <a:rPr lang="en-US" sz="3600" b="1" dirty="0" err="1" smtClean="0">
                <a:solidFill>
                  <a:srgbClr val="00B050"/>
                </a:solidFill>
                <a:latin typeface="Comic Sans MS" pitchFamily="66" charset="0"/>
              </a:rPr>
              <a:t>Shecaniah</a:t>
            </a:r>
            <a:r>
              <a:rPr lang="en-US" sz="3600" b="1" dirty="0" smtClean="0">
                <a:solidFill>
                  <a:srgbClr val="00B050"/>
                </a:solidFill>
                <a:latin typeface="Comic Sans MS" pitchFamily="66" charset="0"/>
              </a:rPr>
              <a:t> to rise to the occasion</a:t>
            </a:r>
            <a:endParaRPr lang="en-US" sz="3600" b="1" dirty="0">
              <a:solidFill>
                <a:srgbClr val="00B050"/>
              </a:solidFill>
              <a:latin typeface="Comic Sans MS" pitchFamily="66" charset="0"/>
            </a:endParaRPr>
          </a:p>
        </p:txBody>
      </p:sp>
    </p:spTree>
  </p:cSld>
  <p:clrMapOvr>
    <a:masterClrMapping/>
  </p:clrMapOvr>
  <p:transition spd="slow">
    <p:split orient="vert"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https://encrypted-tbn3.google.com/images?q=tbn:ANd9GcR_iNWFcs27Ru-jRt1y7K6e339sPTgJHkYky9bARmRuajUfNLQcsA"/>
          <p:cNvPicPr>
            <a:picLocks noChangeAspect="1" noChangeArrowheads="1"/>
          </p:cNvPicPr>
          <p:nvPr/>
        </p:nvPicPr>
        <p:blipFill>
          <a:blip r:embed="rId3" cstate="print"/>
          <a:srcRect/>
          <a:stretch>
            <a:fillRect/>
          </a:stretch>
        </p:blipFill>
        <p:spPr bwMode="auto">
          <a:xfrm>
            <a:off x="7010400" y="-228600"/>
            <a:ext cx="1914525" cy="2381250"/>
          </a:xfrm>
          <a:prstGeom prst="rect">
            <a:avLst/>
          </a:prstGeom>
          <a:noFill/>
        </p:spPr>
      </p:pic>
      <p:sp>
        <p:nvSpPr>
          <p:cNvPr id="4098" name="Rectangle 2"/>
          <p:cNvSpPr>
            <a:spLocks noGrp="1" noChangeArrowheads="1"/>
          </p:cNvSpPr>
          <p:nvPr>
            <p:ph type="title"/>
          </p:nvPr>
        </p:nvSpPr>
        <p:spPr>
          <a:xfrm>
            <a:off x="228600" y="0"/>
            <a:ext cx="6324600" cy="1143000"/>
          </a:xfrm>
        </p:spPr>
        <p:txBody>
          <a:bodyPr>
            <a:normAutofit fontScale="90000"/>
          </a:bodyPr>
          <a:lstStyle/>
          <a:p>
            <a:pPr eaLnBrk="1" hangingPunct="1"/>
            <a:r>
              <a:rPr lang="en-US" sz="3200" b="1" dirty="0" smtClean="0">
                <a:solidFill>
                  <a:srgbClr val="FF0000"/>
                </a:solidFill>
              </a:rPr>
              <a:t>Solution:  Divorce the foreign wives who were not committed to Yahweh</a:t>
            </a:r>
          </a:p>
        </p:txBody>
      </p:sp>
      <p:sp>
        <p:nvSpPr>
          <p:cNvPr id="4099" name="Rectangle 3"/>
          <p:cNvSpPr>
            <a:spLocks noGrp="1" noChangeArrowheads="1"/>
          </p:cNvSpPr>
          <p:nvPr>
            <p:ph type="body" idx="1"/>
          </p:nvPr>
        </p:nvSpPr>
        <p:spPr>
          <a:xfrm>
            <a:off x="152400" y="1143000"/>
            <a:ext cx="8610600" cy="4343400"/>
          </a:xfrm>
        </p:spPr>
        <p:txBody>
          <a:bodyPr>
            <a:normAutofit fontScale="70000" lnSpcReduction="20000"/>
          </a:bodyPr>
          <a:lstStyle/>
          <a:p>
            <a:pPr eaLnBrk="1" hangingPunct="1">
              <a:lnSpc>
                <a:spcPct val="90000"/>
              </a:lnSpc>
            </a:pPr>
            <a:r>
              <a:rPr lang="en-US" b="1" dirty="0" smtClean="0">
                <a:solidFill>
                  <a:srgbClr val="0000CC"/>
                </a:solidFill>
              </a:rPr>
              <a:t>Put away (v.3):  </a:t>
            </a:r>
            <a:r>
              <a:rPr lang="en-US" dirty="0" smtClean="0"/>
              <a:t>same Hebrew word as in Deut 24:2  </a:t>
            </a:r>
          </a:p>
          <a:p>
            <a:pPr lvl="1">
              <a:lnSpc>
                <a:spcPct val="90000"/>
              </a:lnSpc>
            </a:pPr>
            <a:r>
              <a:rPr lang="en-US" dirty="0" smtClean="0"/>
              <a:t>Some Christadelphians claim these men only “lived with”                          these foreign women, but did not marry them or divorce them</a:t>
            </a:r>
          </a:p>
          <a:p>
            <a:pPr lvl="1">
              <a:lnSpc>
                <a:spcPct val="90000"/>
              </a:lnSpc>
            </a:pPr>
            <a:r>
              <a:rPr lang="en-US" dirty="0" smtClean="0"/>
              <a:t>However, these foreign women were taken as wives in Ezra 9:2 (compare Deut 7:3; Gen 34:9) &amp; as acknowledged by Ezra in 9:12 – that’s why the solution was so difficult to implement </a:t>
            </a:r>
          </a:p>
          <a:p>
            <a:pPr eaLnBrk="1" hangingPunct="1">
              <a:lnSpc>
                <a:spcPct val="90000"/>
              </a:lnSpc>
            </a:pPr>
            <a:r>
              <a:rPr lang="en-US" b="1" dirty="0" smtClean="0">
                <a:solidFill>
                  <a:srgbClr val="0000CC"/>
                </a:solidFill>
              </a:rPr>
              <a:t>Wives &amp; their children </a:t>
            </a:r>
            <a:r>
              <a:rPr lang="en-US" dirty="0" smtClean="0"/>
              <a:t>= wives &amp; children who still lived as foreigners (worshipped idols)</a:t>
            </a:r>
          </a:p>
          <a:p>
            <a:pPr lvl="1">
              <a:lnSpc>
                <a:spcPct val="90000"/>
              </a:lnSpc>
            </a:pPr>
            <a:r>
              <a:rPr lang="en-US" dirty="0" smtClean="0"/>
              <a:t>In </a:t>
            </a:r>
            <a:r>
              <a:rPr lang="en-US" dirty="0" err="1" smtClean="0"/>
              <a:t>Neh</a:t>
            </a:r>
            <a:r>
              <a:rPr lang="en-US" dirty="0" smtClean="0"/>
              <a:t> 13:24, where this occurs again, the children did not know the Hebrew language</a:t>
            </a:r>
          </a:p>
          <a:p>
            <a:pPr lvl="1">
              <a:lnSpc>
                <a:spcPct val="90000"/>
              </a:lnSpc>
            </a:pPr>
            <a:r>
              <a:rPr lang="en-US" dirty="0" smtClean="0"/>
              <a:t>Maybe this became a test of the commitment of the foreign wives to Yahweh</a:t>
            </a:r>
          </a:p>
          <a:p>
            <a:pPr eaLnBrk="1" hangingPunct="1">
              <a:lnSpc>
                <a:spcPct val="90000"/>
              </a:lnSpc>
            </a:pPr>
            <a:r>
              <a:rPr lang="en-US" b="1" dirty="0" smtClean="0">
                <a:solidFill>
                  <a:srgbClr val="0000CC"/>
                </a:solidFill>
              </a:rPr>
              <a:t>Note: this was not a simple solution of demanding every foreign wife be divorced.  </a:t>
            </a:r>
          </a:p>
          <a:p>
            <a:pPr lvl="1">
              <a:lnSpc>
                <a:spcPct val="90000"/>
              </a:lnSpc>
            </a:pPr>
            <a:r>
              <a:rPr lang="en-US" dirty="0" smtClean="0"/>
              <a:t>Some foreigners had joined Israel &amp; participated in the Passover back in Ezra 6:21</a:t>
            </a:r>
          </a:p>
          <a:p>
            <a:pPr lvl="1">
              <a:lnSpc>
                <a:spcPct val="90000"/>
              </a:lnSpc>
            </a:pPr>
            <a:r>
              <a:rPr lang="en-US" dirty="0" smtClean="0"/>
              <a:t>This was a selective process &amp; took 3 months to implement</a:t>
            </a:r>
          </a:p>
        </p:txBody>
      </p:sp>
      <p:sp>
        <p:nvSpPr>
          <p:cNvPr id="4100" name="Text Box 5"/>
          <p:cNvSpPr txBox="1">
            <a:spLocks noChangeArrowheads="1"/>
          </p:cNvSpPr>
          <p:nvPr/>
        </p:nvSpPr>
        <p:spPr bwMode="auto">
          <a:xfrm>
            <a:off x="457200" y="5562600"/>
            <a:ext cx="8229600" cy="1200329"/>
          </a:xfrm>
          <a:prstGeom prst="rect">
            <a:avLst/>
          </a:prstGeom>
          <a:noFill/>
          <a:ln w="9525">
            <a:noFill/>
            <a:miter lim="800000"/>
            <a:headEnd/>
            <a:tailEnd/>
          </a:ln>
        </p:spPr>
        <p:txBody>
          <a:bodyPr>
            <a:spAutoFit/>
          </a:bodyPr>
          <a:lstStyle/>
          <a:p>
            <a:pPr algn="ctr">
              <a:spcBef>
                <a:spcPct val="50000"/>
              </a:spcBef>
            </a:pPr>
            <a:r>
              <a:rPr lang="en-US" sz="3600" b="1" dirty="0" smtClean="0">
                <a:solidFill>
                  <a:srgbClr val="00B050"/>
                </a:solidFill>
                <a:latin typeface="Comic Sans MS" pitchFamily="66" charset="0"/>
              </a:rPr>
              <a:t>Good solutions take time and involve examining each case</a:t>
            </a:r>
            <a:endParaRPr lang="en-US" sz="3600" b="1" dirty="0">
              <a:solidFill>
                <a:srgbClr val="00B050"/>
              </a:solidFill>
              <a:latin typeface="Comic Sans MS" pitchFamily="66" charset="0"/>
            </a:endParaRPr>
          </a:p>
        </p:txBody>
      </p:sp>
    </p:spTree>
  </p:cSld>
  <p:clrMapOvr>
    <a:masterClrMapping/>
  </p:clrMapOvr>
  <p:transition spd="slow">
    <p:split orient="vert"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81000" y="152400"/>
            <a:ext cx="5410200" cy="1524000"/>
          </a:xfrm>
        </p:spPr>
        <p:txBody>
          <a:bodyPr>
            <a:noAutofit/>
          </a:bodyPr>
          <a:lstStyle/>
          <a:p>
            <a:r>
              <a:rPr lang="en-US" sz="4000" b="1" dirty="0" smtClean="0">
                <a:solidFill>
                  <a:srgbClr val="FF0000"/>
                </a:solidFill>
              </a:rPr>
              <a:t>Paul’s marriage counsel </a:t>
            </a:r>
            <a:br>
              <a:rPr lang="en-US" sz="4000" b="1" dirty="0" smtClean="0">
                <a:solidFill>
                  <a:srgbClr val="FF0000"/>
                </a:solidFill>
              </a:rPr>
            </a:br>
            <a:r>
              <a:rPr lang="en-US" sz="4000" b="1" dirty="0" smtClean="0">
                <a:solidFill>
                  <a:srgbClr val="FF0000"/>
                </a:solidFill>
              </a:rPr>
              <a:t>in 1 Corinthians 7</a:t>
            </a:r>
          </a:p>
        </p:txBody>
      </p:sp>
      <p:sp>
        <p:nvSpPr>
          <p:cNvPr id="4099" name="Rectangle 3"/>
          <p:cNvSpPr>
            <a:spLocks noGrp="1" noChangeArrowheads="1"/>
          </p:cNvSpPr>
          <p:nvPr>
            <p:ph type="body" idx="1"/>
          </p:nvPr>
        </p:nvSpPr>
        <p:spPr>
          <a:xfrm>
            <a:off x="381000" y="1905000"/>
            <a:ext cx="8382000" cy="3581400"/>
          </a:xfrm>
        </p:spPr>
        <p:txBody>
          <a:bodyPr>
            <a:normAutofit lnSpcReduction="10000"/>
          </a:bodyPr>
          <a:lstStyle/>
          <a:p>
            <a:pPr>
              <a:buNone/>
            </a:pPr>
            <a:r>
              <a:rPr lang="en-US" dirty="0" smtClean="0"/>
              <a:t> </a:t>
            </a:r>
            <a:r>
              <a:rPr lang="en-US" b="1" dirty="0" smtClean="0"/>
              <a:t>v.12-14</a:t>
            </a:r>
            <a:r>
              <a:rPr lang="en-US" dirty="0" smtClean="0"/>
              <a:t>    If an unbeliever is willing to stay, then give it a try.  Who knows, maybe the unbeliever will be won over to God.</a:t>
            </a:r>
          </a:p>
          <a:p>
            <a:pPr>
              <a:buNone/>
            </a:pPr>
            <a:r>
              <a:rPr lang="en-US" dirty="0" smtClean="0"/>
              <a:t> </a:t>
            </a:r>
            <a:r>
              <a:rPr lang="en-US" b="1" dirty="0" smtClean="0"/>
              <a:t>v.15</a:t>
            </a:r>
            <a:r>
              <a:rPr lang="en-US" dirty="0" smtClean="0"/>
              <a:t>    If an unbeliever departs (not interested), let them go.  </a:t>
            </a:r>
            <a:r>
              <a:rPr lang="en-US" b="1" dirty="0" smtClean="0">
                <a:solidFill>
                  <a:srgbClr val="7030A0"/>
                </a:solidFill>
              </a:rPr>
              <a:t>God has called us to peace!  </a:t>
            </a:r>
            <a:r>
              <a:rPr lang="en-US" dirty="0" smtClean="0"/>
              <a:t>(note: this only works if the believer is walking with God!</a:t>
            </a:r>
          </a:p>
          <a:p>
            <a:pPr eaLnBrk="1" hangingPunct="1">
              <a:lnSpc>
                <a:spcPct val="90000"/>
              </a:lnSpc>
              <a:buNone/>
            </a:pPr>
            <a:endParaRPr lang="en-US" dirty="0" smtClean="0"/>
          </a:p>
        </p:txBody>
      </p:sp>
      <p:sp>
        <p:nvSpPr>
          <p:cNvPr id="4100" name="Text Box 5"/>
          <p:cNvSpPr txBox="1">
            <a:spLocks noChangeArrowheads="1"/>
          </p:cNvSpPr>
          <p:nvPr/>
        </p:nvSpPr>
        <p:spPr bwMode="auto">
          <a:xfrm>
            <a:off x="381000" y="5181600"/>
            <a:ext cx="8534400" cy="1569660"/>
          </a:xfrm>
          <a:prstGeom prst="rect">
            <a:avLst/>
          </a:prstGeom>
          <a:noFill/>
          <a:ln w="9525">
            <a:noFill/>
            <a:miter lim="800000"/>
            <a:headEnd/>
            <a:tailEnd/>
          </a:ln>
        </p:spPr>
        <p:txBody>
          <a:bodyPr wrap="square">
            <a:spAutoFit/>
          </a:bodyPr>
          <a:lstStyle/>
          <a:p>
            <a:pPr algn="ctr">
              <a:spcBef>
                <a:spcPct val="50000"/>
              </a:spcBef>
            </a:pPr>
            <a:r>
              <a:rPr lang="en-US" sz="3200" b="1" dirty="0" smtClean="0">
                <a:solidFill>
                  <a:srgbClr val="00B050"/>
                </a:solidFill>
                <a:latin typeface="Comic Sans MS" pitchFamily="66" charset="0"/>
              </a:rPr>
              <a:t>There wouldn’t be peace if an unbelieving spouse taught our children another language and how to worship another god!</a:t>
            </a:r>
            <a:endParaRPr lang="en-US" sz="3200" b="1" dirty="0">
              <a:solidFill>
                <a:srgbClr val="00B050"/>
              </a:solidFill>
              <a:latin typeface="Comic Sans MS" pitchFamily="66" charset="0"/>
            </a:endParaRPr>
          </a:p>
        </p:txBody>
      </p:sp>
      <p:pic>
        <p:nvPicPr>
          <p:cNvPr id="47106" name="Picture 2" descr="https://encrypted-tbn3.google.com/images?q=tbn:ANd9GcSKApsgMJFLVSq4lfCX6q5ejn_r1sDjCTu1DfwmIlC_O58MjGpRLw"/>
          <p:cNvPicPr>
            <a:picLocks noChangeAspect="1" noChangeArrowheads="1"/>
          </p:cNvPicPr>
          <p:nvPr/>
        </p:nvPicPr>
        <p:blipFill>
          <a:blip r:embed="rId3" cstate="print"/>
          <a:srcRect/>
          <a:stretch>
            <a:fillRect/>
          </a:stretch>
        </p:blipFill>
        <p:spPr bwMode="auto">
          <a:xfrm>
            <a:off x="6324600" y="152400"/>
            <a:ext cx="2076450" cy="1784718"/>
          </a:xfrm>
          <a:prstGeom prst="rect">
            <a:avLst/>
          </a:prstGeom>
          <a:noFill/>
        </p:spPr>
      </p:pic>
    </p:spTree>
  </p:cSld>
  <p:clrMapOvr>
    <a:masterClrMapping/>
  </p:clrMapOvr>
  <p:transition spd="slow">
    <p:split orient="vert" dir="in"/>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152400"/>
            <a:ext cx="5257800" cy="1143000"/>
          </a:xfrm>
        </p:spPr>
        <p:txBody>
          <a:bodyPr>
            <a:normAutofit fontScale="90000"/>
          </a:bodyPr>
          <a:lstStyle/>
          <a:p>
            <a:r>
              <a:rPr lang="en-US" sz="4000" b="1" dirty="0" smtClean="0">
                <a:solidFill>
                  <a:srgbClr val="FF0000"/>
                </a:solidFill>
              </a:rPr>
              <a:t>Principles Involved in </a:t>
            </a:r>
            <a:br>
              <a:rPr lang="en-US" sz="4000" b="1" dirty="0" smtClean="0">
                <a:solidFill>
                  <a:srgbClr val="FF0000"/>
                </a:solidFill>
              </a:rPr>
            </a:br>
            <a:r>
              <a:rPr lang="en-US" sz="4000" b="1" dirty="0" smtClean="0">
                <a:solidFill>
                  <a:srgbClr val="FF0000"/>
                </a:solidFill>
              </a:rPr>
              <a:t>the Law used by Ezra:</a:t>
            </a:r>
          </a:p>
        </p:txBody>
      </p:sp>
      <p:sp>
        <p:nvSpPr>
          <p:cNvPr id="4099" name="Rectangle 3"/>
          <p:cNvSpPr>
            <a:spLocks noGrp="1" noChangeArrowheads="1"/>
          </p:cNvSpPr>
          <p:nvPr>
            <p:ph type="body" idx="1"/>
          </p:nvPr>
        </p:nvSpPr>
        <p:spPr>
          <a:xfrm>
            <a:off x="228600" y="1447800"/>
            <a:ext cx="8686800" cy="3581400"/>
          </a:xfrm>
        </p:spPr>
        <p:txBody>
          <a:bodyPr>
            <a:normAutofit fontScale="85000" lnSpcReduction="10000"/>
          </a:bodyPr>
          <a:lstStyle/>
          <a:p>
            <a:pPr marL="511175" indent="-511175">
              <a:buNone/>
            </a:pPr>
            <a:r>
              <a:rPr lang="en-US" b="1" dirty="0" smtClean="0">
                <a:solidFill>
                  <a:srgbClr val="0000CC"/>
                </a:solidFill>
              </a:rPr>
              <a:t>1)  Separate ourselves to God – “be you hold”: don’t marry unbelievers</a:t>
            </a:r>
            <a:r>
              <a:rPr lang="en-US" dirty="0" smtClean="0">
                <a:solidFill>
                  <a:srgbClr val="0000CC"/>
                </a:solidFill>
              </a:rPr>
              <a:t>: </a:t>
            </a:r>
            <a:r>
              <a:rPr lang="en-US" dirty="0" smtClean="0"/>
              <a:t>(Deut 7:1-5)</a:t>
            </a:r>
          </a:p>
          <a:p>
            <a:pPr marL="511175" indent="-511175">
              <a:spcBef>
                <a:spcPts val="1800"/>
              </a:spcBef>
              <a:buNone/>
            </a:pPr>
            <a:r>
              <a:rPr lang="en-US" b="1" dirty="0" smtClean="0">
                <a:solidFill>
                  <a:srgbClr val="0000CC"/>
                </a:solidFill>
              </a:rPr>
              <a:t>2)  Marriage should be for life </a:t>
            </a:r>
            <a:r>
              <a:rPr lang="en-US" dirty="0" smtClean="0"/>
              <a:t>(Gen 2:24, Mat 19:8) </a:t>
            </a:r>
            <a:r>
              <a:rPr lang="en-US" b="1" dirty="0" smtClean="0"/>
              <a:t> </a:t>
            </a:r>
            <a:r>
              <a:rPr lang="en-US" dirty="0" smtClean="0"/>
              <a:t>Divorce was permitted (Deut 24:2), but not the Divine ideal! “for the hardness of your hearts” (Mat 19:8)</a:t>
            </a:r>
          </a:p>
          <a:p>
            <a:pPr marL="511175" indent="-511175">
              <a:spcBef>
                <a:spcPts val="1800"/>
              </a:spcBef>
              <a:buNone/>
            </a:pPr>
            <a:r>
              <a:rPr lang="en-US" b="1" dirty="0" smtClean="0">
                <a:solidFill>
                  <a:srgbClr val="0000CC"/>
                </a:solidFill>
              </a:rPr>
              <a:t>3)  God wants us to raise Godly children, so he “hates divorce”</a:t>
            </a:r>
            <a:r>
              <a:rPr lang="en-US" dirty="0" smtClean="0">
                <a:solidFill>
                  <a:srgbClr val="0000CC"/>
                </a:solidFill>
              </a:rPr>
              <a:t> </a:t>
            </a:r>
            <a:r>
              <a:rPr lang="en-US" dirty="0" smtClean="0"/>
              <a:t>(Mal 2:15) – but these families were not Godly &amp; not raising Godly children!</a:t>
            </a:r>
          </a:p>
          <a:p>
            <a:pPr eaLnBrk="1" hangingPunct="1">
              <a:lnSpc>
                <a:spcPct val="90000"/>
              </a:lnSpc>
              <a:buNone/>
            </a:pPr>
            <a:endParaRPr lang="en-US" dirty="0" smtClean="0"/>
          </a:p>
        </p:txBody>
      </p:sp>
      <p:sp>
        <p:nvSpPr>
          <p:cNvPr id="4100" name="Text Box 5"/>
          <p:cNvSpPr txBox="1">
            <a:spLocks noChangeArrowheads="1"/>
          </p:cNvSpPr>
          <p:nvPr/>
        </p:nvSpPr>
        <p:spPr bwMode="auto">
          <a:xfrm>
            <a:off x="457200" y="5334000"/>
            <a:ext cx="8229600" cy="1200329"/>
          </a:xfrm>
          <a:prstGeom prst="rect">
            <a:avLst/>
          </a:prstGeom>
          <a:noFill/>
          <a:ln w="9525">
            <a:noFill/>
            <a:miter lim="800000"/>
            <a:headEnd/>
            <a:tailEnd/>
          </a:ln>
        </p:spPr>
        <p:txBody>
          <a:bodyPr>
            <a:spAutoFit/>
          </a:bodyPr>
          <a:lstStyle/>
          <a:p>
            <a:pPr algn="ctr">
              <a:spcBef>
                <a:spcPct val="50000"/>
              </a:spcBef>
            </a:pPr>
            <a:r>
              <a:rPr lang="en-US" sz="2400" b="1" dirty="0" smtClean="0">
                <a:solidFill>
                  <a:srgbClr val="00B050"/>
                </a:solidFill>
                <a:latin typeface="Comic Sans MS" pitchFamily="66" charset="0"/>
              </a:rPr>
              <a:t>The challenge of living the Truth is to weigh up all the principles, and then prayerfully choose a pathway that attempts to faithfully follow God’s way!</a:t>
            </a:r>
            <a:endParaRPr lang="en-US" sz="2400" dirty="0" smtClean="0">
              <a:solidFill>
                <a:srgbClr val="00B050"/>
              </a:solidFill>
              <a:latin typeface="Comic Sans MS" pitchFamily="66" charset="0"/>
            </a:endParaRPr>
          </a:p>
        </p:txBody>
      </p:sp>
      <p:pic>
        <p:nvPicPr>
          <p:cNvPr id="45058" name="Picture 2" descr="https://encrypted-tbn3.google.com/images?q=tbn:ANd9GcQCB6l9tzsn4u8yLQ0Nu9X1EVoHb8Y6geoE3bnqxMnAjaTpn7iFng"/>
          <p:cNvPicPr>
            <a:picLocks noChangeAspect="1" noChangeArrowheads="1"/>
          </p:cNvPicPr>
          <p:nvPr/>
        </p:nvPicPr>
        <p:blipFill>
          <a:blip r:embed="rId3" cstate="print"/>
          <a:srcRect/>
          <a:stretch>
            <a:fillRect/>
          </a:stretch>
        </p:blipFill>
        <p:spPr bwMode="auto">
          <a:xfrm>
            <a:off x="6096000" y="76200"/>
            <a:ext cx="1930263" cy="1341856"/>
          </a:xfrm>
          <a:prstGeom prst="rect">
            <a:avLst/>
          </a:prstGeom>
          <a:noFill/>
        </p:spPr>
      </p:pic>
    </p:spTree>
  </p:cSld>
  <p:clrMapOvr>
    <a:masterClrMapping/>
  </p:clrMapOvr>
  <p:transition spd="slow">
    <p:split orient="vert" dir="in"/>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 xmlns:a14="http://schemas.microsoft.com/office/drawing/2010/main" val="0"/>
              </a:ext>
            </a:extLst>
          </a:blip>
          <a:srcRect l="7699" t="13418" r="3349" b="12257"/>
          <a:stretch/>
        </p:blipFill>
        <p:spPr bwMode="auto">
          <a:xfrm>
            <a:off x="0" y="0"/>
            <a:ext cx="9158514"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457200"/>
            <a:ext cx="8229600" cy="914400"/>
          </a:xfrm>
        </p:spPr>
        <p:txBody>
          <a:bodyPr>
            <a:noAutofit/>
          </a:bodyPr>
          <a:lstStyle/>
          <a:p>
            <a:r>
              <a:rPr lang="en-US" sz="4800" b="1" dirty="0" smtClean="0">
                <a:solidFill>
                  <a:srgbClr val="663300"/>
                </a:solidFill>
              </a:rPr>
              <a:t>Malachi 2:13-16</a:t>
            </a:r>
            <a:endParaRPr lang="en-US" sz="4800" b="1" dirty="0" smtClean="0">
              <a:solidFill>
                <a:srgbClr val="663300"/>
              </a:solidFill>
              <a:latin typeface="Comic Sans MS" pitchFamily="66" charset="0"/>
            </a:endParaRPr>
          </a:p>
        </p:txBody>
      </p:sp>
      <p:sp>
        <p:nvSpPr>
          <p:cNvPr id="4099" name="Rectangle 3"/>
          <p:cNvSpPr>
            <a:spLocks noGrp="1" noChangeArrowheads="1"/>
          </p:cNvSpPr>
          <p:nvPr>
            <p:ph type="body" idx="1"/>
          </p:nvPr>
        </p:nvSpPr>
        <p:spPr>
          <a:xfrm>
            <a:off x="1143000" y="1219200"/>
            <a:ext cx="7010400" cy="4343400"/>
          </a:xfrm>
        </p:spPr>
        <p:txBody>
          <a:bodyPr>
            <a:normAutofit fontScale="55000" lnSpcReduction="20000"/>
          </a:bodyPr>
          <a:lstStyle/>
          <a:p>
            <a:pPr marL="0" indent="231775">
              <a:buNone/>
            </a:pPr>
            <a:r>
              <a:rPr lang="en-US" sz="3600" dirty="0" smtClean="0"/>
              <a:t>13  And this is the second thing you do: you cover the altar of the LORD with tears, with weeping and crying; so </a:t>
            </a:r>
            <a:r>
              <a:rPr lang="en-US" sz="3600" b="1" i="1" dirty="0" smtClean="0"/>
              <a:t>He does not regard the offering anymore</a:t>
            </a:r>
            <a:r>
              <a:rPr lang="en-US" sz="3600" dirty="0" smtClean="0"/>
              <a:t>, nor receive it with goodwill from your hands.</a:t>
            </a:r>
          </a:p>
          <a:p>
            <a:pPr marL="0" indent="231775">
              <a:buNone/>
            </a:pPr>
            <a:r>
              <a:rPr lang="en-US" sz="3600" dirty="0" smtClean="0"/>
              <a:t>14  Yet you say, "For what reason?" Because </a:t>
            </a:r>
            <a:r>
              <a:rPr lang="en-US" sz="3600" b="1" i="1" dirty="0" smtClean="0"/>
              <a:t>the LORD has been witness between you and the wife of your youth,</a:t>
            </a:r>
            <a:r>
              <a:rPr lang="en-US" sz="3600" dirty="0" smtClean="0"/>
              <a:t> with whom you have dealt treacherously; yet she is your companion and your wife by covenant.</a:t>
            </a:r>
          </a:p>
          <a:p>
            <a:pPr marL="0" indent="231775">
              <a:buNone/>
            </a:pPr>
            <a:r>
              <a:rPr lang="en-US" sz="3600" dirty="0" smtClean="0"/>
              <a:t>15  But did He not make them one, having a remnant of the Spirit? </a:t>
            </a:r>
            <a:r>
              <a:rPr lang="en-US" sz="3600" b="1" i="1" dirty="0" smtClean="0">
                <a:solidFill>
                  <a:srgbClr val="663300"/>
                </a:solidFill>
              </a:rPr>
              <a:t>And why one? He seeks godly offspring</a:t>
            </a:r>
            <a:r>
              <a:rPr lang="en-US" sz="3600" dirty="0" smtClean="0">
                <a:solidFill>
                  <a:srgbClr val="663300"/>
                </a:solidFill>
              </a:rPr>
              <a:t>. </a:t>
            </a:r>
            <a:r>
              <a:rPr lang="en-US" sz="3600" dirty="0" smtClean="0"/>
              <a:t>Therefore take heed to your spirit, and let none deal treacherously with the wife of his youth.</a:t>
            </a:r>
          </a:p>
          <a:p>
            <a:pPr marL="0" indent="231775">
              <a:buNone/>
            </a:pPr>
            <a:r>
              <a:rPr lang="en-US" sz="3600" dirty="0" smtClean="0"/>
              <a:t>16  "For the LORD God of Israel says that </a:t>
            </a:r>
            <a:r>
              <a:rPr lang="en-US" sz="3600" b="1" i="1" dirty="0" smtClean="0"/>
              <a:t>He hates divorce</a:t>
            </a:r>
            <a:r>
              <a:rPr lang="en-US" sz="3600" dirty="0" smtClean="0"/>
              <a:t>, for it covers one's garment with violence," says the LORD of hosts. "Therefore take heed to your spirit, that you do not deal treacherously."        </a:t>
            </a:r>
          </a:p>
          <a:p>
            <a:pPr marL="514350" indent="-514350" eaLnBrk="1" hangingPunct="1">
              <a:lnSpc>
                <a:spcPct val="90000"/>
              </a:lnSpc>
              <a:buNone/>
            </a:pPr>
            <a:endParaRPr lang="en-US" dirty="0" smtClean="0"/>
          </a:p>
        </p:txBody>
      </p:sp>
      <p:sp>
        <p:nvSpPr>
          <p:cNvPr id="4100" name="Text Box 5"/>
          <p:cNvSpPr txBox="1">
            <a:spLocks noChangeArrowheads="1"/>
          </p:cNvSpPr>
          <p:nvPr/>
        </p:nvSpPr>
        <p:spPr bwMode="auto">
          <a:xfrm>
            <a:off x="1143000" y="5410200"/>
            <a:ext cx="7010400" cy="830997"/>
          </a:xfrm>
          <a:prstGeom prst="rect">
            <a:avLst/>
          </a:prstGeom>
          <a:noFill/>
          <a:ln w="9525">
            <a:noFill/>
            <a:miter lim="800000"/>
            <a:headEnd/>
            <a:tailEnd/>
          </a:ln>
        </p:spPr>
        <p:txBody>
          <a:bodyPr wrap="square">
            <a:spAutoFit/>
          </a:bodyPr>
          <a:lstStyle/>
          <a:p>
            <a:pPr algn="ctr">
              <a:spcBef>
                <a:spcPct val="50000"/>
              </a:spcBef>
            </a:pPr>
            <a:r>
              <a:rPr lang="en-US" sz="2400" b="1" dirty="0" smtClean="0">
                <a:solidFill>
                  <a:srgbClr val="0000CC"/>
                </a:solidFill>
                <a:latin typeface="Comic Sans MS" pitchFamily="66" charset="0"/>
              </a:rPr>
              <a:t>Marriage was designed to teach us Godly principles and help us raise Godly children</a:t>
            </a:r>
          </a:p>
        </p:txBody>
      </p:sp>
    </p:spTree>
  </p:cSld>
  <p:clrMapOvr>
    <a:masterClrMapping/>
  </p:clrMapOvr>
  <p:transition spd="slow">
    <p:split orient="vert" dir="in"/>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https://encrypted-tbn2.google.com/images?q=tbn:ANd9GcSlkl-rnPi5rCbW_Ysb5tE-CiTy5eRmXnDbi4vRQGdq-Uigtreh"/>
          <p:cNvPicPr>
            <a:picLocks noChangeAspect="1" noChangeArrowheads="1"/>
          </p:cNvPicPr>
          <p:nvPr/>
        </p:nvPicPr>
        <p:blipFill>
          <a:blip r:embed="rId3" cstate="print"/>
          <a:srcRect/>
          <a:stretch>
            <a:fillRect/>
          </a:stretch>
        </p:blipFill>
        <p:spPr bwMode="auto">
          <a:xfrm>
            <a:off x="6858000" y="0"/>
            <a:ext cx="2038350" cy="2238376"/>
          </a:xfrm>
          <a:prstGeom prst="rect">
            <a:avLst/>
          </a:prstGeom>
          <a:noFill/>
        </p:spPr>
      </p:pic>
      <p:sp>
        <p:nvSpPr>
          <p:cNvPr id="4098" name="Rectangle 2"/>
          <p:cNvSpPr>
            <a:spLocks noGrp="1" noChangeArrowheads="1"/>
          </p:cNvSpPr>
          <p:nvPr>
            <p:ph type="title"/>
          </p:nvPr>
        </p:nvSpPr>
        <p:spPr>
          <a:xfrm>
            <a:off x="381000" y="152400"/>
            <a:ext cx="5638800" cy="1143000"/>
          </a:xfrm>
        </p:spPr>
        <p:txBody>
          <a:bodyPr>
            <a:normAutofit fontScale="90000"/>
          </a:bodyPr>
          <a:lstStyle/>
          <a:p>
            <a:r>
              <a:rPr lang="en-US" sz="4000" b="1" dirty="0" smtClean="0">
                <a:solidFill>
                  <a:srgbClr val="FF0000"/>
                </a:solidFill>
              </a:rPr>
              <a:t>Marriage Relationship is not always the primary Issue</a:t>
            </a:r>
          </a:p>
        </p:txBody>
      </p:sp>
      <p:sp>
        <p:nvSpPr>
          <p:cNvPr id="4099" name="Rectangle 3"/>
          <p:cNvSpPr>
            <a:spLocks noGrp="1" noChangeArrowheads="1"/>
          </p:cNvSpPr>
          <p:nvPr>
            <p:ph type="body" idx="1"/>
          </p:nvPr>
        </p:nvSpPr>
        <p:spPr>
          <a:xfrm>
            <a:off x="457200" y="1447800"/>
            <a:ext cx="8305800" cy="4038600"/>
          </a:xfrm>
        </p:spPr>
        <p:txBody>
          <a:bodyPr>
            <a:normAutofit fontScale="92500" lnSpcReduction="10000"/>
          </a:bodyPr>
          <a:lstStyle/>
          <a:p>
            <a:pPr>
              <a:buNone/>
            </a:pPr>
            <a:r>
              <a:rPr lang="en-US" dirty="0" smtClean="0"/>
              <a:t>1) Master/slave relationship rated higher              than a marriage relationship (Ex 21:1-11)</a:t>
            </a:r>
          </a:p>
          <a:p>
            <a:pPr>
              <a:buNone/>
            </a:pPr>
            <a:r>
              <a:rPr lang="en-US" dirty="0" smtClean="0"/>
              <a:t>2) Marriage to ungodly unbelievers who brought evil practices into the family  (Ezra 10:11, 19, 44; </a:t>
            </a:r>
            <a:r>
              <a:rPr lang="en-US" dirty="0" err="1" smtClean="0"/>
              <a:t>Neh</a:t>
            </a:r>
            <a:r>
              <a:rPr lang="en-US" dirty="0" smtClean="0"/>
              <a:t> 13:23-27)</a:t>
            </a:r>
          </a:p>
          <a:p>
            <a:pPr>
              <a:buNone/>
            </a:pPr>
            <a:r>
              <a:rPr lang="en-US" dirty="0" smtClean="0"/>
              <a:t> 3) Converts to Christ whose spouses desired to leave the marriage.  Converts were </a:t>
            </a:r>
            <a:r>
              <a:rPr lang="en-US" i="1" dirty="0" smtClean="0"/>
              <a:t>“not under bondage”</a:t>
            </a:r>
            <a:r>
              <a:rPr lang="en-US" dirty="0" smtClean="0"/>
              <a:t> because </a:t>
            </a:r>
            <a:r>
              <a:rPr lang="en-US" i="1" dirty="0" smtClean="0"/>
              <a:t>“God has called us to peace” </a:t>
            </a:r>
            <a:r>
              <a:rPr lang="en-US" dirty="0" smtClean="0"/>
              <a:t>(1 </a:t>
            </a:r>
            <a:r>
              <a:rPr lang="en-US" dirty="0" err="1" smtClean="0"/>
              <a:t>Cor</a:t>
            </a:r>
            <a:r>
              <a:rPr lang="en-US" dirty="0" smtClean="0"/>
              <a:t> 7:12-16)</a:t>
            </a:r>
          </a:p>
          <a:p>
            <a:pPr eaLnBrk="1" hangingPunct="1">
              <a:lnSpc>
                <a:spcPct val="90000"/>
              </a:lnSpc>
              <a:buNone/>
            </a:pPr>
            <a:endParaRPr lang="en-US" dirty="0" smtClean="0"/>
          </a:p>
        </p:txBody>
      </p:sp>
      <p:sp>
        <p:nvSpPr>
          <p:cNvPr id="4100" name="Text Box 5"/>
          <p:cNvSpPr txBox="1">
            <a:spLocks noChangeArrowheads="1"/>
          </p:cNvSpPr>
          <p:nvPr/>
        </p:nvSpPr>
        <p:spPr bwMode="auto">
          <a:xfrm>
            <a:off x="152400" y="5486400"/>
            <a:ext cx="8839200" cy="1015663"/>
          </a:xfrm>
          <a:prstGeom prst="rect">
            <a:avLst/>
          </a:prstGeom>
          <a:noFill/>
          <a:ln w="9525">
            <a:noFill/>
            <a:miter lim="800000"/>
            <a:headEnd/>
            <a:tailEnd/>
          </a:ln>
        </p:spPr>
        <p:txBody>
          <a:bodyPr wrap="square">
            <a:spAutoFit/>
          </a:bodyPr>
          <a:lstStyle/>
          <a:p>
            <a:pPr algn="ctr">
              <a:spcBef>
                <a:spcPct val="50000"/>
              </a:spcBef>
            </a:pPr>
            <a:r>
              <a:rPr lang="en-US" sz="3000" b="1" dirty="0" smtClean="0">
                <a:solidFill>
                  <a:srgbClr val="0000CC"/>
                </a:solidFill>
                <a:latin typeface="Comic Sans MS" pitchFamily="66" charset="0"/>
              </a:rPr>
              <a:t>When Biblical principles conflict, we have to wisely rank them according to God’s ways</a:t>
            </a:r>
            <a:endParaRPr lang="en-US" sz="3000" b="1" dirty="0">
              <a:solidFill>
                <a:srgbClr val="0000CC"/>
              </a:solidFill>
              <a:latin typeface="Comic Sans MS" pitchFamily="66" charset="0"/>
            </a:endParaRPr>
          </a:p>
        </p:txBody>
      </p:sp>
    </p:spTree>
  </p:cSld>
  <p:clrMapOvr>
    <a:masterClrMapping/>
  </p:clrMapOvr>
  <p:transition spd="slow">
    <p:split orient="ver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33400" y="228600"/>
            <a:ext cx="6096000" cy="1600200"/>
          </a:xfrm>
        </p:spPr>
        <p:txBody>
          <a:bodyPr>
            <a:noAutofit/>
          </a:bodyPr>
          <a:lstStyle/>
          <a:p>
            <a:r>
              <a:rPr lang="en-US" sz="4000" b="1" dirty="0" smtClean="0">
                <a:solidFill>
                  <a:srgbClr val="FF0000"/>
                </a:solidFill>
              </a:rPr>
              <a:t>Yesterday we considered how some Ecclesial Problems were solved:</a:t>
            </a:r>
          </a:p>
        </p:txBody>
      </p:sp>
      <p:sp>
        <p:nvSpPr>
          <p:cNvPr id="4099" name="Rectangle 3"/>
          <p:cNvSpPr>
            <a:spLocks noGrp="1" noChangeArrowheads="1"/>
          </p:cNvSpPr>
          <p:nvPr>
            <p:ph type="body" idx="1"/>
          </p:nvPr>
        </p:nvSpPr>
        <p:spPr>
          <a:xfrm>
            <a:off x="381000" y="2133600"/>
            <a:ext cx="8534400" cy="3733800"/>
          </a:xfrm>
        </p:spPr>
        <p:txBody>
          <a:bodyPr>
            <a:normAutofit fontScale="85000" lnSpcReduction="10000"/>
          </a:bodyPr>
          <a:lstStyle/>
          <a:p>
            <a:pPr>
              <a:buNone/>
            </a:pPr>
            <a:r>
              <a:rPr lang="en-US" b="1" dirty="0" smtClean="0">
                <a:solidFill>
                  <a:srgbClr val="0000CC"/>
                </a:solidFill>
              </a:rPr>
              <a:t>1) Joshua 22:</a:t>
            </a:r>
            <a:r>
              <a:rPr lang="en-US" dirty="0" smtClean="0">
                <a:solidFill>
                  <a:srgbClr val="0000CC"/>
                </a:solidFill>
              </a:rPr>
              <a:t>  </a:t>
            </a:r>
            <a:r>
              <a:rPr lang="en-US" dirty="0" smtClean="0"/>
              <a:t>The 2</a:t>
            </a:r>
            <a:r>
              <a:rPr lang="en-US" baseline="30000" dirty="0" smtClean="0"/>
              <a:t>nd</a:t>
            </a:r>
            <a:r>
              <a:rPr lang="en-US" dirty="0" smtClean="0"/>
              <a:t> altar the 2.5 tribes built</a:t>
            </a:r>
          </a:p>
          <a:p>
            <a:pPr>
              <a:buNone/>
            </a:pPr>
            <a:r>
              <a:rPr lang="en-US" b="1" dirty="0" smtClean="0">
                <a:solidFill>
                  <a:srgbClr val="0000CC"/>
                </a:solidFill>
              </a:rPr>
              <a:t>2) Lev 10:</a:t>
            </a:r>
            <a:r>
              <a:rPr lang="en-US" dirty="0" smtClean="0">
                <a:solidFill>
                  <a:srgbClr val="0000CC"/>
                </a:solidFill>
              </a:rPr>
              <a:t>  </a:t>
            </a:r>
            <a:r>
              <a:rPr lang="en-US" dirty="0" smtClean="0"/>
              <a:t>Moses angry at </a:t>
            </a:r>
            <a:r>
              <a:rPr lang="en-US" dirty="0" err="1" smtClean="0"/>
              <a:t>Eleazar</a:t>
            </a:r>
            <a:r>
              <a:rPr lang="en-US" dirty="0" smtClean="0"/>
              <a:t> &amp; </a:t>
            </a:r>
            <a:r>
              <a:rPr lang="en-US" dirty="0" err="1" smtClean="0"/>
              <a:t>Ithamar</a:t>
            </a:r>
            <a:r>
              <a:rPr lang="en-US" dirty="0" smtClean="0"/>
              <a:t> </a:t>
            </a:r>
          </a:p>
          <a:p>
            <a:pPr>
              <a:buNone/>
            </a:pPr>
            <a:r>
              <a:rPr lang="en-US" b="1" dirty="0" smtClean="0">
                <a:solidFill>
                  <a:srgbClr val="0000CC"/>
                </a:solidFill>
              </a:rPr>
              <a:t>3) Acts 15</a:t>
            </a:r>
            <a:r>
              <a:rPr lang="en-US" dirty="0" smtClean="0">
                <a:solidFill>
                  <a:srgbClr val="0000CC"/>
                </a:solidFill>
              </a:rPr>
              <a:t>  </a:t>
            </a:r>
            <a:r>
              <a:rPr lang="en-US" dirty="0" smtClean="0"/>
              <a:t>Problem of fellowshipping Gentiles  </a:t>
            </a:r>
          </a:p>
          <a:p>
            <a:pPr>
              <a:buNone/>
            </a:pPr>
            <a:r>
              <a:rPr lang="en-US" b="1" dirty="0" smtClean="0">
                <a:solidFill>
                  <a:srgbClr val="0000CC"/>
                </a:solidFill>
              </a:rPr>
              <a:t>4) Joshua 9</a:t>
            </a:r>
            <a:r>
              <a:rPr lang="en-US" dirty="0" smtClean="0">
                <a:solidFill>
                  <a:srgbClr val="0000CC"/>
                </a:solidFill>
              </a:rPr>
              <a:t>  </a:t>
            </a:r>
            <a:r>
              <a:rPr lang="en-US" dirty="0" err="1" smtClean="0"/>
              <a:t>Gibeonites</a:t>
            </a:r>
            <a:r>
              <a:rPr lang="en-US" dirty="0" smtClean="0"/>
              <a:t> deceive Joshua &amp; leaders</a:t>
            </a:r>
          </a:p>
          <a:p>
            <a:pPr>
              <a:buNone/>
            </a:pPr>
            <a:r>
              <a:rPr lang="en-US" b="1" dirty="0" smtClean="0">
                <a:solidFill>
                  <a:srgbClr val="0000CC"/>
                </a:solidFill>
              </a:rPr>
              <a:t>5) Judges 20-21</a:t>
            </a:r>
            <a:r>
              <a:rPr lang="en-US" dirty="0" smtClean="0">
                <a:solidFill>
                  <a:srgbClr val="0000CC"/>
                </a:solidFill>
              </a:rPr>
              <a:t>  </a:t>
            </a:r>
            <a:r>
              <a:rPr lang="en-US" dirty="0" smtClean="0"/>
              <a:t>Levite &amp; concubine. Benjamin nearly wiped out completely!  People emotionally reacted, rather than patiently discussing a solution</a:t>
            </a:r>
          </a:p>
          <a:p>
            <a:pPr>
              <a:buNone/>
            </a:pPr>
            <a:r>
              <a:rPr lang="en-US" b="1" dirty="0" smtClean="0">
                <a:solidFill>
                  <a:srgbClr val="0000CC"/>
                </a:solidFill>
              </a:rPr>
              <a:t>6) Num 27 &amp; 36</a:t>
            </a:r>
            <a:r>
              <a:rPr lang="en-US" dirty="0" smtClean="0">
                <a:solidFill>
                  <a:srgbClr val="0000CC"/>
                </a:solidFill>
              </a:rPr>
              <a:t>  </a:t>
            </a:r>
            <a:r>
              <a:rPr lang="en-US" dirty="0" smtClean="0"/>
              <a:t>Daughters of </a:t>
            </a:r>
            <a:r>
              <a:rPr lang="en-US" dirty="0" err="1" smtClean="0"/>
              <a:t>Zelophehad’s</a:t>
            </a:r>
            <a:r>
              <a:rPr lang="en-US" dirty="0" smtClean="0"/>
              <a:t> inheritance</a:t>
            </a:r>
          </a:p>
          <a:p>
            <a:pPr eaLnBrk="1" hangingPunct="1">
              <a:lnSpc>
                <a:spcPct val="90000"/>
              </a:lnSpc>
              <a:buNone/>
            </a:pPr>
            <a:endParaRPr lang="en-US" dirty="0" smtClean="0"/>
          </a:p>
        </p:txBody>
      </p:sp>
      <p:pic>
        <p:nvPicPr>
          <p:cNvPr id="51202" name="Picture 2" descr="https://encrypted-tbn0.google.com/images?q=tbn:ANd9GcTHTFec4oRTeJ8CLLDHxTt51ujN-IOhGIekIvZvMnugLTLP49b-"/>
          <p:cNvPicPr>
            <a:picLocks noChangeAspect="1" noChangeArrowheads="1"/>
          </p:cNvPicPr>
          <p:nvPr/>
        </p:nvPicPr>
        <p:blipFill>
          <a:blip r:embed="rId3" cstate="print"/>
          <a:srcRect l="6227" t="8649" r="17582" b="4865"/>
          <a:stretch>
            <a:fillRect/>
          </a:stretch>
        </p:blipFill>
        <p:spPr bwMode="auto">
          <a:xfrm>
            <a:off x="6324600" y="76200"/>
            <a:ext cx="2674620" cy="2057400"/>
          </a:xfrm>
          <a:prstGeom prst="rect">
            <a:avLst/>
          </a:prstGeom>
          <a:noFill/>
        </p:spPr>
      </p:pic>
      <p:sp>
        <p:nvSpPr>
          <p:cNvPr id="6" name="Text Box 5"/>
          <p:cNvSpPr txBox="1">
            <a:spLocks noChangeArrowheads="1"/>
          </p:cNvSpPr>
          <p:nvPr/>
        </p:nvSpPr>
        <p:spPr bwMode="auto">
          <a:xfrm>
            <a:off x="304800" y="5715000"/>
            <a:ext cx="8686800" cy="954107"/>
          </a:xfrm>
          <a:prstGeom prst="rect">
            <a:avLst/>
          </a:prstGeom>
          <a:noFill/>
          <a:ln w="9525">
            <a:noFill/>
            <a:miter lim="800000"/>
            <a:headEnd/>
            <a:tailEnd/>
          </a:ln>
        </p:spPr>
        <p:txBody>
          <a:bodyPr wrap="square">
            <a:spAutoFit/>
          </a:bodyPr>
          <a:lstStyle/>
          <a:p>
            <a:pPr algn="ctr">
              <a:spcBef>
                <a:spcPct val="50000"/>
              </a:spcBef>
            </a:pPr>
            <a:r>
              <a:rPr lang="en-US" sz="2800" b="1" dirty="0" smtClean="0">
                <a:solidFill>
                  <a:srgbClr val="00B050"/>
                </a:solidFill>
                <a:latin typeface="Comic Sans MS" pitchFamily="66" charset="0"/>
              </a:rPr>
              <a:t>God has given us examples in the Bible so we can use them as patterns to solve our problems</a:t>
            </a:r>
            <a:endParaRPr lang="en-US" sz="2800" b="1" dirty="0">
              <a:solidFill>
                <a:srgbClr val="00B050"/>
              </a:solidFill>
              <a:latin typeface="Comic Sans MS" pitchFamily="66" charset="0"/>
            </a:endParaRPr>
          </a:p>
        </p:txBody>
      </p:sp>
    </p:spTree>
  </p:cSld>
  <p:clrMapOvr>
    <a:masterClrMapping/>
  </p:clrMapOvr>
  <p:transition spd="slow">
    <p:split orient="vert" dir="in"/>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4" name="Picture 4" descr="http://2.bp.blogspot.com/-B2jXv7UoUsM/T-QJMXv_osI/AAAAAAAAANo/jUIyMQ2w8OI/s1600/ID-10020142.jpg"/>
          <p:cNvPicPr>
            <a:picLocks noChangeAspect="1" noChangeArrowheads="1"/>
          </p:cNvPicPr>
          <p:nvPr/>
        </p:nvPicPr>
        <p:blipFill>
          <a:blip r:embed="rId3" cstate="print"/>
          <a:srcRect/>
          <a:stretch>
            <a:fillRect/>
          </a:stretch>
        </p:blipFill>
        <p:spPr bwMode="auto">
          <a:xfrm>
            <a:off x="5943600" y="0"/>
            <a:ext cx="2971800" cy="2228850"/>
          </a:xfrm>
          <a:prstGeom prst="rect">
            <a:avLst/>
          </a:prstGeom>
          <a:noFill/>
        </p:spPr>
      </p:pic>
      <p:sp>
        <p:nvSpPr>
          <p:cNvPr id="4098" name="Rectangle 2"/>
          <p:cNvSpPr>
            <a:spLocks noGrp="1" noChangeArrowheads="1"/>
          </p:cNvSpPr>
          <p:nvPr>
            <p:ph type="title"/>
          </p:nvPr>
        </p:nvSpPr>
        <p:spPr>
          <a:xfrm>
            <a:off x="990600" y="0"/>
            <a:ext cx="4800600" cy="1524000"/>
          </a:xfrm>
        </p:spPr>
        <p:txBody>
          <a:bodyPr>
            <a:normAutofit/>
          </a:bodyPr>
          <a:lstStyle/>
          <a:p>
            <a:r>
              <a:rPr lang="en-US" sz="4000" b="1" dirty="0" smtClean="0">
                <a:solidFill>
                  <a:srgbClr val="FF0000"/>
                </a:solidFill>
              </a:rPr>
              <a:t>Conflicting Principles in the Bible:</a:t>
            </a:r>
          </a:p>
        </p:txBody>
      </p:sp>
      <p:sp>
        <p:nvSpPr>
          <p:cNvPr id="4099" name="Rectangle 3"/>
          <p:cNvSpPr>
            <a:spLocks noGrp="1" noChangeArrowheads="1"/>
          </p:cNvSpPr>
          <p:nvPr>
            <p:ph type="body" idx="1"/>
          </p:nvPr>
        </p:nvSpPr>
        <p:spPr>
          <a:xfrm>
            <a:off x="304800" y="1447800"/>
            <a:ext cx="8610600" cy="4038600"/>
          </a:xfrm>
        </p:spPr>
        <p:txBody>
          <a:bodyPr>
            <a:normAutofit/>
          </a:bodyPr>
          <a:lstStyle/>
          <a:p>
            <a:pPr>
              <a:buNone/>
            </a:pPr>
            <a:r>
              <a:rPr lang="en-US" b="1" i="1" dirty="0" smtClean="0">
                <a:solidFill>
                  <a:srgbClr val="7030A0"/>
                </a:solidFill>
              </a:rPr>
              <a:t>          </a:t>
            </a:r>
            <a:r>
              <a:rPr lang="en-US" b="1" i="1" dirty="0" smtClean="0">
                <a:solidFill>
                  <a:srgbClr val="00B0F0"/>
                </a:solidFill>
              </a:rPr>
              <a:t>We have to make a choice!</a:t>
            </a:r>
            <a:endParaRPr lang="en-US" b="1" dirty="0" smtClean="0">
              <a:solidFill>
                <a:srgbClr val="00B0F0"/>
              </a:solidFill>
            </a:endParaRPr>
          </a:p>
          <a:p>
            <a:pPr>
              <a:buNone/>
            </a:pPr>
            <a:r>
              <a:rPr lang="en-US" dirty="0" smtClean="0"/>
              <a:t>     Sabbath        </a:t>
            </a:r>
            <a:r>
              <a:rPr lang="en-US" b="1" dirty="0" smtClean="0">
                <a:solidFill>
                  <a:srgbClr val="0000CC"/>
                </a:solidFill>
              </a:rPr>
              <a:t>OR</a:t>
            </a:r>
            <a:r>
              <a:rPr lang="en-US" dirty="0" smtClean="0"/>
              <a:t>       Circumcision on 8</a:t>
            </a:r>
            <a:r>
              <a:rPr lang="en-US" baseline="30000" dirty="0" smtClean="0"/>
              <a:t>th</a:t>
            </a:r>
            <a:r>
              <a:rPr lang="en-US" dirty="0" smtClean="0"/>
              <a:t> day </a:t>
            </a:r>
          </a:p>
          <a:p>
            <a:pPr>
              <a:buNone/>
            </a:pPr>
            <a:r>
              <a:rPr lang="en-US" dirty="0" smtClean="0"/>
              <a:t>     Sabbath        </a:t>
            </a:r>
            <a:r>
              <a:rPr lang="en-US" b="1" dirty="0" smtClean="0">
                <a:solidFill>
                  <a:srgbClr val="0000CC"/>
                </a:solidFill>
              </a:rPr>
              <a:t>OR</a:t>
            </a:r>
            <a:r>
              <a:rPr lang="en-US" dirty="0" smtClean="0"/>
              <a:t>       Priests’ daily temple work </a:t>
            </a:r>
          </a:p>
          <a:p>
            <a:pPr>
              <a:buNone/>
            </a:pPr>
            <a:r>
              <a:rPr lang="en-US" dirty="0" smtClean="0"/>
              <a:t>Showbread rules   </a:t>
            </a:r>
            <a:r>
              <a:rPr lang="en-US" b="1" dirty="0" smtClean="0">
                <a:solidFill>
                  <a:srgbClr val="0000CC"/>
                </a:solidFill>
              </a:rPr>
              <a:t>OR</a:t>
            </a:r>
            <a:r>
              <a:rPr lang="en-US" dirty="0" smtClean="0"/>
              <a:t>     David’s men need food </a:t>
            </a:r>
          </a:p>
          <a:p>
            <a:pPr>
              <a:buNone/>
            </a:pPr>
            <a:r>
              <a:rPr lang="en-US" dirty="0" smtClean="0"/>
              <a:t>Marriage for life	   </a:t>
            </a:r>
            <a:r>
              <a:rPr lang="en-US" b="1" dirty="0" smtClean="0">
                <a:solidFill>
                  <a:srgbClr val="0000CC"/>
                </a:solidFill>
              </a:rPr>
              <a:t>OR</a:t>
            </a:r>
            <a:r>
              <a:rPr lang="en-US" dirty="0" smtClean="0"/>
              <a:t>     Separateness to God </a:t>
            </a:r>
          </a:p>
          <a:p>
            <a:pPr eaLnBrk="1" hangingPunct="1">
              <a:lnSpc>
                <a:spcPct val="90000"/>
              </a:lnSpc>
              <a:buNone/>
            </a:pPr>
            <a:r>
              <a:rPr lang="en-US" dirty="0" err="1" smtClean="0"/>
              <a:t>Gibeonites</a:t>
            </a:r>
            <a:r>
              <a:rPr lang="en-US" dirty="0" smtClean="0"/>
              <a:t> should die  </a:t>
            </a:r>
            <a:r>
              <a:rPr lang="en-US" b="1" dirty="0" smtClean="0">
                <a:solidFill>
                  <a:srgbClr val="0000CC"/>
                </a:solidFill>
              </a:rPr>
              <a:t>OR </a:t>
            </a:r>
            <a:r>
              <a:rPr lang="en-US" dirty="0" smtClean="0"/>
              <a:t> faithfulness to covenant</a:t>
            </a:r>
          </a:p>
        </p:txBody>
      </p:sp>
      <p:sp>
        <p:nvSpPr>
          <p:cNvPr id="4100" name="Text Box 5"/>
          <p:cNvSpPr txBox="1">
            <a:spLocks noChangeArrowheads="1"/>
          </p:cNvSpPr>
          <p:nvPr/>
        </p:nvSpPr>
        <p:spPr bwMode="auto">
          <a:xfrm>
            <a:off x="457200" y="5181600"/>
            <a:ext cx="8229600" cy="1323439"/>
          </a:xfrm>
          <a:prstGeom prst="rect">
            <a:avLst/>
          </a:prstGeom>
          <a:noFill/>
          <a:ln w="9525">
            <a:noFill/>
            <a:miter lim="800000"/>
            <a:headEnd/>
            <a:tailEnd/>
          </a:ln>
        </p:spPr>
        <p:txBody>
          <a:bodyPr>
            <a:spAutoFit/>
          </a:bodyPr>
          <a:lstStyle/>
          <a:p>
            <a:pPr algn="ctr">
              <a:spcBef>
                <a:spcPct val="50000"/>
              </a:spcBef>
            </a:pPr>
            <a:r>
              <a:rPr lang="en-US" sz="4000" b="1" dirty="0" smtClean="0">
                <a:solidFill>
                  <a:srgbClr val="00B050"/>
                </a:solidFill>
                <a:latin typeface="Comic Sans MS" pitchFamily="66" charset="0"/>
              </a:rPr>
              <a:t>These are the issues that help us learn to live like God</a:t>
            </a:r>
            <a:endParaRPr lang="en-US" sz="4000" b="1" dirty="0">
              <a:solidFill>
                <a:srgbClr val="00B050"/>
              </a:solidFill>
              <a:latin typeface="Comic Sans MS" pitchFamily="66" charset="0"/>
            </a:endParaRPr>
          </a:p>
        </p:txBody>
      </p:sp>
    </p:spTree>
  </p:cSld>
  <p:clrMapOvr>
    <a:masterClrMapping/>
  </p:clrMapOvr>
  <p:transition spd="slow">
    <p:split orient="vert" dir="in"/>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6" name="Picture 4" descr="https://encrypted-tbn0.google.com/images?q=tbn:ANd9GcSH5jqxzaWfDnxNqN6dsXxm-cGxWYJch4b-nK0HimUYWfPMyAQt"/>
          <p:cNvPicPr>
            <a:picLocks noChangeAspect="1" noChangeArrowheads="1"/>
          </p:cNvPicPr>
          <p:nvPr/>
        </p:nvPicPr>
        <p:blipFill>
          <a:blip r:embed="rId3" cstate="print"/>
          <a:srcRect/>
          <a:stretch>
            <a:fillRect/>
          </a:stretch>
        </p:blipFill>
        <p:spPr bwMode="auto">
          <a:xfrm>
            <a:off x="830285" y="762000"/>
            <a:ext cx="6789715" cy="6102152"/>
          </a:xfrm>
          <a:prstGeom prst="rect">
            <a:avLst/>
          </a:prstGeom>
          <a:noFill/>
        </p:spPr>
      </p:pic>
      <p:sp>
        <p:nvSpPr>
          <p:cNvPr id="4098" name="Rectangle 2"/>
          <p:cNvSpPr>
            <a:spLocks noGrp="1" noChangeArrowheads="1"/>
          </p:cNvSpPr>
          <p:nvPr>
            <p:ph type="title"/>
          </p:nvPr>
        </p:nvSpPr>
        <p:spPr>
          <a:xfrm>
            <a:off x="457200" y="0"/>
            <a:ext cx="7924800" cy="838200"/>
          </a:xfrm>
        </p:spPr>
        <p:txBody>
          <a:bodyPr>
            <a:normAutofit/>
          </a:bodyPr>
          <a:lstStyle/>
          <a:p>
            <a:r>
              <a:rPr lang="en-US" sz="4000" b="1" dirty="0" smtClean="0">
                <a:solidFill>
                  <a:srgbClr val="FF0000"/>
                </a:solidFill>
              </a:rPr>
              <a:t>Weighing the Issues in Ezra</a:t>
            </a:r>
          </a:p>
        </p:txBody>
      </p:sp>
      <p:sp>
        <p:nvSpPr>
          <p:cNvPr id="4099" name="Rectangle 3"/>
          <p:cNvSpPr>
            <a:spLocks noGrp="1" noChangeArrowheads="1"/>
          </p:cNvSpPr>
          <p:nvPr>
            <p:ph type="body" idx="1"/>
          </p:nvPr>
        </p:nvSpPr>
        <p:spPr>
          <a:xfrm>
            <a:off x="5638800" y="4572000"/>
            <a:ext cx="1524000" cy="914400"/>
          </a:xfrm>
        </p:spPr>
        <p:txBody>
          <a:bodyPr>
            <a:noAutofit/>
          </a:bodyPr>
          <a:lstStyle/>
          <a:p>
            <a:pPr marL="0" indent="0" algn="ctr">
              <a:lnSpc>
                <a:spcPts val="1900"/>
              </a:lnSpc>
              <a:spcBef>
                <a:spcPts val="0"/>
              </a:spcBef>
              <a:buNone/>
            </a:pPr>
            <a:r>
              <a:rPr lang="en-US" sz="2000" b="1" dirty="0" smtClean="0"/>
              <a:t>Unbeliever marriage was primary</a:t>
            </a:r>
          </a:p>
        </p:txBody>
      </p:sp>
      <p:sp>
        <p:nvSpPr>
          <p:cNvPr id="4100" name="Text Box 5"/>
          <p:cNvSpPr txBox="1">
            <a:spLocks noChangeArrowheads="1"/>
          </p:cNvSpPr>
          <p:nvPr/>
        </p:nvSpPr>
        <p:spPr bwMode="auto">
          <a:xfrm>
            <a:off x="609600" y="5410200"/>
            <a:ext cx="2590800" cy="1200329"/>
          </a:xfrm>
          <a:prstGeom prst="rect">
            <a:avLst/>
          </a:prstGeom>
          <a:noFill/>
          <a:ln w="9525">
            <a:noFill/>
            <a:miter lim="800000"/>
            <a:headEnd/>
            <a:tailEnd/>
          </a:ln>
        </p:spPr>
        <p:txBody>
          <a:bodyPr wrap="square">
            <a:spAutoFit/>
          </a:bodyPr>
          <a:lstStyle/>
          <a:p>
            <a:pPr algn="ctr">
              <a:spcBef>
                <a:spcPct val="50000"/>
              </a:spcBef>
            </a:pPr>
            <a:r>
              <a:rPr lang="en-US" sz="2400" b="1" dirty="0" smtClean="0">
                <a:solidFill>
                  <a:srgbClr val="00B050"/>
                </a:solidFill>
                <a:latin typeface="Comic Sans MS" pitchFamily="66" charset="0"/>
              </a:rPr>
              <a:t>Rigid rules don’t always produce wise solutions</a:t>
            </a:r>
            <a:endParaRPr lang="en-US" sz="2400" b="1" dirty="0">
              <a:solidFill>
                <a:srgbClr val="00B050"/>
              </a:solidFill>
              <a:latin typeface="Comic Sans MS" pitchFamily="66" charset="0"/>
            </a:endParaRPr>
          </a:p>
        </p:txBody>
      </p:sp>
      <p:sp>
        <p:nvSpPr>
          <p:cNvPr id="8" name="Rectangle 3"/>
          <p:cNvSpPr txBox="1">
            <a:spLocks noChangeArrowheads="1"/>
          </p:cNvSpPr>
          <p:nvPr/>
        </p:nvSpPr>
        <p:spPr>
          <a:xfrm>
            <a:off x="1371600" y="3733800"/>
            <a:ext cx="1295400" cy="1219200"/>
          </a:xfrm>
          <a:prstGeom prst="rect">
            <a:avLst/>
          </a:prstGeom>
        </p:spPr>
        <p:txBody>
          <a:bodyPr vert="horz" lIns="91440" tIns="45720" rIns="91440" bIns="45720" rtlCol="0">
            <a:noAutofit/>
          </a:bodyPr>
          <a:lstStyle/>
          <a:p>
            <a:pPr marL="0" marR="0" lvl="0" indent="0" algn="ctr" defTabSz="914400" rtl="0" eaLnBrk="1" fontAlgn="auto" latinLnBrk="0" hangingPunct="1">
              <a:lnSpc>
                <a:spcPts val="1900"/>
              </a:lnSpc>
              <a:spcBef>
                <a:spcPts val="0"/>
              </a:spcBef>
              <a:spcAft>
                <a:spcPts val="0"/>
              </a:spcAft>
              <a:buClrTx/>
              <a:buSzTx/>
              <a:buFont typeface="Arial" pitchFamily="34" charset="0"/>
              <a:buNone/>
              <a:tabLst/>
              <a:defRPr/>
            </a:pPr>
            <a:r>
              <a:rPr kumimoji="0" lang="en-US" sz="2000" b="1" i="0" u="none" strike="noStrike" kern="1200" cap="none" spc="0" normalizeH="0" baseline="0" noProof="0" dirty="0" smtClean="0">
                <a:ln>
                  <a:noFill/>
                </a:ln>
                <a:solidFill>
                  <a:schemeClr val="tx1"/>
                </a:solidFill>
                <a:effectLst/>
                <a:uLnTx/>
                <a:uFillTx/>
                <a:latin typeface="+mn-lt"/>
                <a:ea typeface="+mn-ea"/>
                <a:cs typeface="+mn-cs"/>
              </a:rPr>
              <a:t>Divorce was secondary</a:t>
            </a:r>
          </a:p>
        </p:txBody>
      </p:sp>
    </p:spTree>
  </p:cSld>
  <p:clrMapOvr>
    <a:masterClrMapping/>
  </p:clrMapOvr>
  <p:transition spd="slow">
    <p:split orient="vert" dir="in"/>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228600"/>
            <a:ext cx="6629400" cy="762000"/>
          </a:xfrm>
        </p:spPr>
        <p:txBody>
          <a:bodyPr>
            <a:normAutofit/>
          </a:bodyPr>
          <a:lstStyle/>
          <a:p>
            <a:pPr eaLnBrk="1" hangingPunct="1"/>
            <a:r>
              <a:rPr lang="en-US" sz="4000" b="1" dirty="0" smtClean="0">
                <a:solidFill>
                  <a:srgbClr val="FF0000"/>
                </a:solidFill>
              </a:rPr>
              <a:t>Conflicting principles in Christ</a:t>
            </a:r>
          </a:p>
        </p:txBody>
      </p:sp>
      <p:sp>
        <p:nvSpPr>
          <p:cNvPr id="4099" name="Rectangle 3"/>
          <p:cNvSpPr>
            <a:spLocks noGrp="1" noChangeArrowheads="1"/>
          </p:cNvSpPr>
          <p:nvPr>
            <p:ph type="body" idx="1"/>
          </p:nvPr>
        </p:nvSpPr>
        <p:spPr>
          <a:xfrm>
            <a:off x="533400" y="990600"/>
            <a:ext cx="5715000" cy="685800"/>
          </a:xfrm>
        </p:spPr>
        <p:txBody>
          <a:bodyPr/>
          <a:lstStyle/>
          <a:p>
            <a:pPr algn="ctr" eaLnBrk="1" hangingPunct="1">
              <a:lnSpc>
                <a:spcPct val="90000"/>
              </a:lnSpc>
              <a:buNone/>
            </a:pPr>
            <a:r>
              <a:rPr lang="en-US" b="1" dirty="0" smtClean="0">
                <a:solidFill>
                  <a:srgbClr val="00B0F0"/>
                </a:solidFill>
                <a:latin typeface="Comic Sans MS" pitchFamily="66" charset="0"/>
              </a:rPr>
              <a:t>We have to make a choice!</a:t>
            </a:r>
          </a:p>
        </p:txBody>
      </p:sp>
      <p:sp>
        <p:nvSpPr>
          <p:cNvPr id="4100" name="Text Box 5"/>
          <p:cNvSpPr txBox="1">
            <a:spLocks noChangeArrowheads="1"/>
          </p:cNvSpPr>
          <p:nvPr/>
        </p:nvSpPr>
        <p:spPr bwMode="auto">
          <a:xfrm>
            <a:off x="457200" y="5334000"/>
            <a:ext cx="8229600" cy="1200329"/>
          </a:xfrm>
          <a:prstGeom prst="rect">
            <a:avLst/>
          </a:prstGeom>
          <a:noFill/>
          <a:ln w="9525">
            <a:noFill/>
            <a:miter lim="800000"/>
            <a:headEnd/>
            <a:tailEnd/>
          </a:ln>
        </p:spPr>
        <p:txBody>
          <a:bodyPr>
            <a:spAutoFit/>
          </a:bodyPr>
          <a:lstStyle/>
          <a:p>
            <a:pPr algn="ctr">
              <a:spcBef>
                <a:spcPct val="50000"/>
              </a:spcBef>
            </a:pPr>
            <a:r>
              <a:rPr lang="en-US" sz="3600" b="1" dirty="0" smtClean="0">
                <a:solidFill>
                  <a:srgbClr val="00B050"/>
                </a:solidFill>
                <a:latin typeface="Comic Sans MS" pitchFamily="66" charset="0"/>
              </a:rPr>
              <a:t>The choices we make reveal our understanding of God’s character</a:t>
            </a:r>
            <a:endParaRPr lang="en-US" sz="3600" b="1" dirty="0">
              <a:solidFill>
                <a:srgbClr val="00B050"/>
              </a:solidFill>
              <a:latin typeface="Comic Sans MS" pitchFamily="66" charset="0"/>
            </a:endParaRPr>
          </a:p>
        </p:txBody>
      </p:sp>
      <p:sp>
        <p:nvSpPr>
          <p:cNvPr id="5" name="Rectangle 3"/>
          <p:cNvSpPr txBox="1">
            <a:spLocks noChangeArrowheads="1"/>
          </p:cNvSpPr>
          <p:nvPr/>
        </p:nvSpPr>
        <p:spPr>
          <a:xfrm>
            <a:off x="381000" y="1752600"/>
            <a:ext cx="3505200" cy="914400"/>
          </a:xfrm>
          <a:prstGeom prst="rect">
            <a:avLst/>
          </a:prstGeom>
        </p:spPr>
        <p:txBody>
          <a:bodyPr vert="horz" lIns="91440" tIns="45720" rIns="91440" bIns="45720" rtlCol="0">
            <a:normAutofit fontScale="92500"/>
          </a:bodyPr>
          <a:lstStyle/>
          <a:p>
            <a:pPr marR="0" lvl="0" algn="ctr" defTabSz="914400" rtl="0" eaLnBrk="1" fontAlgn="auto" latinLnBrk="0" hangingPunct="1">
              <a:lnSpc>
                <a:spcPct val="9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Use freedom to eat meat offered to idols</a:t>
            </a:r>
          </a:p>
        </p:txBody>
      </p:sp>
      <p:sp>
        <p:nvSpPr>
          <p:cNvPr id="6" name="Rectangle 3"/>
          <p:cNvSpPr txBox="1">
            <a:spLocks noChangeArrowheads="1"/>
          </p:cNvSpPr>
          <p:nvPr/>
        </p:nvSpPr>
        <p:spPr>
          <a:xfrm>
            <a:off x="457200" y="2971800"/>
            <a:ext cx="3505200" cy="914400"/>
          </a:xfrm>
          <a:prstGeom prst="rect">
            <a:avLst/>
          </a:prstGeom>
        </p:spPr>
        <p:txBody>
          <a:bodyPr vert="horz" lIns="91440" tIns="45720" rIns="91440" bIns="45720" rtlCol="0">
            <a:normAutofit lnSpcReduction="10000"/>
          </a:bodyPr>
          <a:lstStyle/>
          <a:p>
            <a:pPr marR="0" lvl="0" algn="ctr" defTabSz="914400" rtl="0" eaLnBrk="1" fontAlgn="auto" latinLnBrk="0" hangingPunct="1">
              <a:lnSpc>
                <a:spcPct val="9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Exercise liberties we have in Christ</a:t>
            </a:r>
          </a:p>
        </p:txBody>
      </p:sp>
      <p:sp>
        <p:nvSpPr>
          <p:cNvPr id="7" name="Rectangle 3"/>
          <p:cNvSpPr txBox="1">
            <a:spLocks noChangeArrowheads="1"/>
          </p:cNvSpPr>
          <p:nvPr/>
        </p:nvSpPr>
        <p:spPr>
          <a:xfrm>
            <a:off x="533400" y="4191000"/>
            <a:ext cx="3505200" cy="914400"/>
          </a:xfrm>
          <a:prstGeom prst="rect">
            <a:avLst/>
          </a:prstGeom>
        </p:spPr>
        <p:txBody>
          <a:bodyPr vert="horz" lIns="91440" tIns="45720" rIns="91440" bIns="45720" rtlCol="0">
            <a:normAutofit fontScale="92500"/>
          </a:bodyPr>
          <a:lstStyle/>
          <a:p>
            <a:pPr marR="0" lvl="0" algn="ctr" defTabSz="914400" rtl="0" eaLnBrk="1" fontAlgn="auto" latinLnBrk="0" hangingPunct="1">
              <a:lnSpc>
                <a:spcPct val="9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Carry out judgments</a:t>
            </a:r>
            <a:r>
              <a:rPr kumimoji="0" lang="en-US" sz="3200" b="1" i="0" u="none" strike="noStrike" kern="1200" cap="none" spc="0" normalizeH="0" noProof="0" dirty="0" smtClean="0">
                <a:ln>
                  <a:noFill/>
                </a:ln>
                <a:solidFill>
                  <a:schemeClr val="tx1"/>
                </a:solidFill>
                <a:effectLst/>
                <a:uLnTx/>
                <a:uFillTx/>
                <a:latin typeface="+mn-lt"/>
                <a:ea typeface="+mn-ea"/>
                <a:cs typeface="+mn-cs"/>
              </a:rPr>
              <a:t> against one another</a:t>
            </a: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8" name="Rectangle 3"/>
          <p:cNvSpPr txBox="1">
            <a:spLocks noChangeArrowheads="1"/>
          </p:cNvSpPr>
          <p:nvPr/>
        </p:nvSpPr>
        <p:spPr>
          <a:xfrm>
            <a:off x="5257800" y="1752600"/>
            <a:ext cx="3505200" cy="914400"/>
          </a:xfrm>
          <a:prstGeom prst="rect">
            <a:avLst/>
          </a:prstGeom>
        </p:spPr>
        <p:txBody>
          <a:bodyPr vert="horz" lIns="91440" tIns="45720" rIns="91440" bIns="45720" rtlCol="0">
            <a:normAutofit lnSpcReduction="10000"/>
          </a:bodyPr>
          <a:lstStyle/>
          <a:p>
            <a:pPr marR="0" lvl="0" algn="ctr" defTabSz="914400" rtl="0" eaLnBrk="1" fontAlgn="auto" latinLnBrk="0" hangingPunct="1">
              <a:lnSpc>
                <a:spcPct val="9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Try not to cause others to sin</a:t>
            </a:r>
          </a:p>
        </p:txBody>
      </p:sp>
      <p:sp>
        <p:nvSpPr>
          <p:cNvPr id="9" name="Rectangle 3"/>
          <p:cNvSpPr txBox="1">
            <a:spLocks noChangeArrowheads="1"/>
          </p:cNvSpPr>
          <p:nvPr/>
        </p:nvSpPr>
        <p:spPr>
          <a:xfrm>
            <a:off x="5410200" y="2971800"/>
            <a:ext cx="3505200" cy="914400"/>
          </a:xfrm>
          <a:prstGeom prst="rect">
            <a:avLst/>
          </a:prstGeom>
        </p:spPr>
        <p:txBody>
          <a:bodyPr vert="horz" lIns="91440" tIns="45720" rIns="91440" bIns="45720" rtlCol="0">
            <a:normAutofit lnSpcReduction="10000"/>
          </a:bodyPr>
          <a:lstStyle/>
          <a:p>
            <a:pPr marR="0" lvl="0" algn="ctr" defTabSz="914400" rtl="0" eaLnBrk="1" fontAlgn="auto" latinLnBrk="0" hangingPunct="1">
              <a:lnSpc>
                <a:spcPct val="9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Through love serve one another</a:t>
            </a:r>
          </a:p>
        </p:txBody>
      </p:sp>
      <p:sp>
        <p:nvSpPr>
          <p:cNvPr id="10" name="Rectangle 3"/>
          <p:cNvSpPr txBox="1">
            <a:spLocks noChangeArrowheads="1"/>
          </p:cNvSpPr>
          <p:nvPr/>
        </p:nvSpPr>
        <p:spPr>
          <a:xfrm>
            <a:off x="5486400" y="4191000"/>
            <a:ext cx="3200400" cy="914400"/>
          </a:xfrm>
          <a:prstGeom prst="rect">
            <a:avLst/>
          </a:prstGeom>
        </p:spPr>
        <p:txBody>
          <a:bodyPr vert="horz" lIns="91440" tIns="45720" rIns="91440" bIns="45720" rtlCol="0">
            <a:normAutofit lnSpcReduction="10000"/>
          </a:bodyPr>
          <a:lstStyle/>
          <a:p>
            <a:pPr marR="0" lvl="0" algn="ctr" defTabSz="914400" rtl="0" eaLnBrk="1" fontAlgn="auto" latinLnBrk="0" hangingPunct="1">
              <a:lnSpc>
                <a:spcPct val="90000"/>
              </a:lnSpc>
              <a:spcBef>
                <a:spcPct val="20000"/>
              </a:spcBef>
              <a:spcAft>
                <a:spcPts val="0"/>
              </a:spcAft>
              <a:buClrTx/>
              <a:buSzTx/>
              <a:buFont typeface="Arial" pitchFamily="34" charset="0"/>
              <a:buNone/>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Extend</a:t>
            </a:r>
            <a:r>
              <a:rPr kumimoji="0" lang="en-US" sz="3200" b="1" i="0" u="none" strike="noStrike" kern="1200" cap="none" spc="0" normalizeH="0" noProof="0" dirty="0" smtClean="0">
                <a:ln>
                  <a:noFill/>
                </a:ln>
                <a:solidFill>
                  <a:schemeClr val="tx1"/>
                </a:solidFill>
                <a:effectLst/>
                <a:uLnTx/>
                <a:uFillTx/>
                <a:latin typeface="+mn-lt"/>
                <a:ea typeface="+mn-ea"/>
                <a:cs typeface="+mn-cs"/>
              </a:rPr>
              <a:t> God’s mercy to others</a:t>
            </a: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1" name="Text Box 5"/>
          <p:cNvSpPr txBox="1">
            <a:spLocks noChangeArrowheads="1"/>
          </p:cNvSpPr>
          <p:nvPr/>
        </p:nvSpPr>
        <p:spPr bwMode="auto">
          <a:xfrm>
            <a:off x="3810000" y="1828800"/>
            <a:ext cx="1524000" cy="701675"/>
          </a:xfrm>
          <a:prstGeom prst="rect">
            <a:avLst/>
          </a:prstGeom>
          <a:noFill/>
          <a:ln w="9525">
            <a:noFill/>
            <a:miter lim="800000"/>
            <a:headEnd/>
            <a:tailEnd/>
          </a:ln>
        </p:spPr>
        <p:txBody>
          <a:bodyPr wrap="square">
            <a:spAutoFit/>
          </a:bodyPr>
          <a:lstStyle/>
          <a:p>
            <a:pPr algn="ctr">
              <a:spcBef>
                <a:spcPct val="50000"/>
              </a:spcBef>
            </a:pPr>
            <a:r>
              <a:rPr lang="en-US" sz="4000" b="1" dirty="0" smtClean="0">
                <a:solidFill>
                  <a:srgbClr val="0000CC"/>
                </a:solidFill>
                <a:latin typeface="Comic Sans MS" pitchFamily="66" charset="0"/>
              </a:rPr>
              <a:t>OR</a:t>
            </a:r>
            <a:endParaRPr lang="en-US" sz="4000" b="1" dirty="0">
              <a:solidFill>
                <a:srgbClr val="0000CC"/>
              </a:solidFill>
              <a:latin typeface="Comic Sans MS" pitchFamily="66" charset="0"/>
            </a:endParaRPr>
          </a:p>
        </p:txBody>
      </p:sp>
      <p:sp>
        <p:nvSpPr>
          <p:cNvPr id="12" name="Text Box 5"/>
          <p:cNvSpPr txBox="1">
            <a:spLocks noChangeArrowheads="1"/>
          </p:cNvSpPr>
          <p:nvPr/>
        </p:nvSpPr>
        <p:spPr bwMode="auto">
          <a:xfrm>
            <a:off x="3810000" y="3048000"/>
            <a:ext cx="1524000" cy="701675"/>
          </a:xfrm>
          <a:prstGeom prst="rect">
            <a:avLst/>
          </a:prstGeom>
          <a:noFill/>
          <a:ln w="9525">
            <a:noFill/>
            <a:miter lim="800000"/>
            <a:headEnd/>
            <a:tailEnd/>
          </a:ln>
        </p:spPr>
        <p:txBody>
          <a:bodyPr wrap="square">
            <a:spAutoFit/>
          </a:bodyPr>
          <a:lstStyle/>
          <a:p>
            <a:pPr algn="ctr">
              <a:spcBef>
                <a:spcPct val="50000"/>
              </a:spcBef>
            </a:pPr>
            <a:r>
              <a:rPr lang="en-US" sz="4000" b="1" dirty="0" smtClean="0">
                <a:solidFill>
                  <a:srgbClr val="0000CC"/>
                </a:solidFill>
                <a:latin typeface="Comic Sans MS" pitchFamily="66" charset="0"/>
              </a:rPr>
              <a:t>OR</a:t>
            </a:r>
            <a:endParaRPr lang="en-US" sz="4000" b="1" dirty="0">
              <a:solidFill>
                <a:srgbClr val="0000CC"/>
              </a:solidFill>
              <a:latin typeface="Comic Sans MS" pitchFamily="66" charset="0"/>
            </a:endParaRPr>
          </a:p>
        </p:txBody>
      </p:sp>
      <p:sp>
        <p:nvSpPr>
          <p:cNvPr id="13" name="Text Box 5"/>
          <p:cNvSpPr txBox="1">
            <a:spLocks noChangeArrowheads="1"/>
          </p:cNvSpPr>
          <p:nvPr/>
        </p:nvSpPr>
        <p:spPr bwMode="auto">
          <a:xfrm>
            <a:off x="3886200" y="4343400"/>
            <a:ext cx="1524000" cy="701675"/>
          </a:xfrm>
          <a:prstGeom prst="rect">
            <a:avLst/>
          </a:prstGeom>
          <a:noFill/>
          <a:ln w="9525">
            <a:noFill/>
            <a:miter lim="800000"/>
            <a:headEnd/>
            <a:tailEnd/>
          </a:ln>
        </p:spPr>
        <p:txBody>
          <a:bodyPr wrap="square">
            <a:spAutoFit/>
          </a:bodyPr>
          <a:lstStyle/>
          <a:p>
            <a:pPr algn="ctr">
              <a:spcBef>
                <a:spcPct val="50000"/>
              </a:spcBef>
            </a:pPr>
            <a:r>
              <a:rPr lang="en-US" sz="4000" b="1" dirty="0" smtClean="0">
                <a:solidFill>
                  <a:srgbClr val="0000CC"/>
                </a:solidFill>
                <a:latin typeface="Comic Sans MS" pitchFamily="66" charset="0"/>
              </a:rPr>
              <a:t>OR</a:t>
            </a:r>
            <a:endParaRPr lang="en-US" sz="4000" b="1" dirty="0">
              <a:solidFill>
                <a:srgbClr val="0000CC"/>
              </a:solidFill>
              <a:latin typeface="Comic Sans MS" pitchFamily="66" charset="0"/>
            </a:endParaRPr>
          </a:p>
        </p:txBody>
      </p:sp>
      <p:pic>
        <p:nvPicPr>
          <p:cNvPr id="36866" name="Picture 2" descr="https://encrypted-tbn2.google.com/images?q=tbn:ANd9GcQxZgQ46t2rlMcV6vofRFfzbzn-rZM5MAZAPSyLgAmUlPOQiXza"/>
          <p:cNvPicPr>
            <a:picLocks noChangeAspect="1" noChangeArrowheads="1"/>
          </p:cNvPicPr>
          <p:nvPr/>
        </p:nvPicPr>
        <p:blipFill>
          <a:blip r:embed="rId3" cstate="print"/>
          <a:srcRect t="7306" b="15982"/>
          <a:stretch>
            <a:fillRect/>
          </a:stretch>
        </p:blipFill>
        <p:spPr bwMode="auto">
          <a:xfrm>
            <a:off x="6629400" y="76200"/>
            <a:ext cx="2190750" cy="1600200"/>
          </a:xfrm>
          <a:prstGeom prst="rect">
            <a:avLst/>
          </a:prstGeom>
          <a:noFill/>
        </p:spPr>
      </p:pic>
    </p:spTree>
  </p:cSld>
  <p:clrMapOvr>
    <a:masterClrMapping/>
  </p:clrMapOvr>
  <p:transition spd="slow">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dissolve">
                                      <p:cBhvr>
                                        <p:cTn id="10" dur="500"/>
                                        <p:tgtEl>
                                          <p:spTgt spid="11"/>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dissolv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500"/>
                                        <p:tgtEl>
                                          <p:spTgt spid="6"/>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blinds(horizontal)">
                                      <p:cBhvr>
                                        <p:cTn id="21" dur="500"/>
                                        <p:tgtEl>
                                          <p:spTgt spid="12"/>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linds(horizontal)">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1"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down)">
                                      <p:cBhvr>
                                        <p:cTn id="29" dur="500"/>
                                        <p:tgtEl>
                                          <p:spTgt spid="7"/>
                                        </p:tgtEl>
                                      </p:cBhvr>
                                    </p:animEffect>
                                  </p:childTnLst>
                                </p:cTn>
                              </p:par>
                              <p:par>
                                <p:cTn id="30" presetID="22" presetClass="entr" presetSubtype="4" fill="hold" grpId="1" nodeType="with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down)">
                                      <p:cBhvr>
                                        <p:cTn id="32" dur="500"/>
                                        <p:tgtEl>
                                          <p:spTgt spid="13"/>
                                        </p:tgtEl>
                                      </p:cBhvr>
                                    </p:animEffect>
                                  </p:childTnLst>
                                </p:cTn>
                              </p:par>
                              <p:par>
                                <p:cTn id="33" presetID="22" presetClass="entr" presetSubtype="4" fill="hold" grpId="1" nodeType="with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wipe(down)">
                                      <p:cBhvr>
                                        <p:cTn id="35" dur="500"/>
                                        <p:tgtEl>
                                          <p:spTgt spid="10"/>
                                        </p:tgtEl>
                                      </p:cBhvr>
                                    </p:animEffect>
                                  </p:childTnLst>
                                </p:cTn>
                              </p:par>
                            </p:childTnLst>
                          </p:cTn>
                        </p:par>
                        <p:par>
                          <p:cTn id="36" fill="hold">
                            <p:stCondLst>
                              <p:cond delay="500"/>
                            </p:stCondLst>
                            <p:childTnLst>
                              <p:par>
                                <p:cTn id="37" presetID="23" presetClass="entr" presetSubtype="16" fill="hold" grpId="0" nodeType="afterEffect">
                                  <p:stCondLst>
                                    <p:cond delay="3000"/>
                                  </p:stCondLst>
                                  <p:iterate type="lt">
                                    <p:tmPct val="0"/>
                                  </p:iterate>
                                  <p:childTnLst>
                                    <p:set>
                                      <p:cBhvr>
                                        <p:cTn id="38" dur="1" fill="hold">
                                          <p:stCondLst>
                                            <p:cond delay="0"/>
                                          </p:stCondLst>
                                        </p:cTn>
                                        <p:tgtEl>
                                          <p:spTgt spid="4100"/>
                                        </p:tgtEl>
                                        <p:attrNameLst>
                                          <p:attrName>style.visibility</p:attrName>
                                        </p:attrNameLst>
                                      </p:cBhvr>
                                      <p:to>
                                        <p:strVal val="visible"/>
                                      </p:to>
                                    </p:set>
                                    <p:anim calcmode="lin" valueType="num">
                                      <p:cBhvr>
                                        <p:cTn id="39" dur="500" fill="hold"/>
                                        <p:tgtEl>
                                          <p:spTgt spid="4100"/>
                                        </p:tgtEl>
                                        <p:attrNameLst>
                                          <p:attrName>ppt_w</p:attrName>
                                        </p:attrNameLst>
                                      </p:cBhvr>
                                      <p:tavLst>
                                        <p:tav tm="0">
                                          <p:val>
                                            <p:fltVal val="0"/>
                                          </p:val>
                                        </p:tav>
                                        <p:tav tm="100000">
                                          <p:val>
                                            <p:strVal val="#ppt_w"/>
                                          </p:val>
                                        </p:tav>
                                      </p:tavLst>
                                    </p:anim>
                                    <p:anim calcmode="lin" valueType="num">
                                      <p:cBhvr>
                                        <p:cTn id="40" dur="500" fill="hold"/>
                                        <p:tgtEl>
                                          <p:spTgt spid="4100"/>
                                        </p:tgtEl>
                                        <p:attrNameLst>
                                          <p:attrName>ppt_h</p:attrName>
                                        </p:attrNameLst>
                                      </p:cBhvr>
                                      <p:tavLst>
                                        <p:tav tm="0">
                                          <p:val>
                                            <p:fltVal val="0"/>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34" presetClass="emph" presetSubtype="0" fill="hold" grpId="1" nodeType="clickEffect">
                                  <p:stCondLst>
                                    <p:cond delay="0"/>
                                  </p:stCondLst>
                                  <p:iterate type="lt">
                                    <p:tmPct val="10000"/>
                                  </p:iterate>
                                  <p:childTnLst>
                                    <p:animMotion origin="layout" path="M 0.0 0.0 L 0.0 -0.07213" pathEditMode="relative" ptsTypes="">
                                      <p:cBhvr>
                                        <p:cTn id="44" dur="250" accel="50000" decel="50000" autoRev="1" fill="hold">
                                          <p:stCondLst>
                                            <p:cond delay="0"/>
                                          </p:stCondLst>
                                        </p:cTn>
                                        <p:tgtEl>
                                          <p:spTgt spid="4100"/>
                                        </p:tgtEl>
                                        <p:attrNameLst>
                                          <p:attrName>ppt_x</p:attrName>
                                          <p:attrName>ppt_y</p:attrName>
                                        </p:attrNameLst>
                                      </p:cBhvr>
                                    </p:animMotion>
                                    <p:animRot by="1500000">
                                      <p:cBhvr>
                                        <p:cTn id="45" dur="125" fill="hold">
                                          <p:stCondLst>
                                            <p:cond delay="0"/>
                                          </p:stCondLst>
                                        </p:cTn>
                                        <p:tgtEl>
                                          <p:spTgt spid="4100"/>
                                        </p:tgtEl>
                                        <p:attrNameLst>
                                          <p:attrName>r</p:attrName>
                                        </p:attrNameLst>
                                      </p:cBhvr>
                                    </p:animRot>
                                    <p:animRot by="-1500000">
                                      <p:cBhvr>
                                        <p:cTn id="46" dur="125" fill="hold">
                                          <p:stCondLst>
                                            <p:cond delay="125"/>
                                          </p:stCondLst>
                                        </p:cTn>
                                        <p:tgtEl>
                                          <p:spTgt spid="4100"/>
                                        </p:tgtEl>
                                        <p:attrNameLst>
                                          <p:attrName>r</p:attrName>
                                        </p:attrNameLst>
                                      </p:cBhvr>
                                    </p:animRot>
                                    <p:animRot by="-1500000">
                                      <p:cBhvr>
                                        <p:cTn id="47" dur="125" fill="hold">
                                          <p:stCondLst>
                                            <p:cond delay="250"/>
                                          </p:stCondLst>
                                        </p:cTn>
                                        <p:tgtEl>
                                          <p:spTgt spid="4100"/>
                                        </p:tgtEl>
                                        <p:attrNameLst>
                                          <p:attrName>r</p:attrName>
                                        </p:attrNameLst>
                                      </p:cBhvr>
                                    </p:animRot>
                                    <p:animRot by="1500000">
                                      <p:cBhvr>
                                        <p:cTn id="48" dur="125" fill="hold">
                                          <p:stCondLst>
                                            <p:cond delay="375"/>
                                          </p:stCondLst>
                                        </p:cTn>
                                        <p:tgtEl>
                                          <p:spTgt spid="410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p:bldP spid="4100" grpId="1"/>
      <p:bldP spid="5" grpId="0"/>
      <p:bldP spid="6" grpId="0"/>
      <p:bldP spid="7" grpId="1"/>
      <p:bldP spid="8" grpId="0"/>
      <p:bldP spid="9" grpId="0"/>
      <p:bldP spid="10" grpId="1"/>
      <p:bldP spid="11" grpId="0"/>
      <p:bldP spid="12" grpId="0"/>
      <p:bldP spid="13"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228600"/>
            <a:ext cx="4953000" cy="914400"/>
          </a:xfrm>
        </p:spPr>
        <p:txBody>
          <a:bodyPr>
            <a:normAutofit fontScale="90000"/>
          </a:bodyPr>
          <a:lstStyle/>
          <a:p>
            <a:pPr eaLnBrk="1" hangingPunct="1"/>
            <a:r>
              <a:rPr lang="en-US" sz="4000" b="1" dirty="0" smtClean="0">
                <a:solidFill>
                  <a:srgbClr val="FF0000"/>
                </a:solidFill>
              </a:rPr>
              <a:t>Solution is implemented</a:t>
            </a:r>
          </a:p>
        </p:txBody>
      </p:sp>
      <p:sp>
        <p:nvSpPr>
          <p:cNvPr id="4099" name="Rectangle 3"/>
          <p:cNvSpPr>
            <a:spLocks noGrp="1" noChangeArrowheads="1"/>
          </p:cNvSpPr>
          <p:nvPr>
            <p:ph type="body" idx="1"/>
          </p:nvPr>
        </p:nvSpPr>
        <p:spPr>
          <a:xfrm>
            <a:off x="304800" y="1295400"/>
            <a:ext cx="8534400" cy="4800600"/>
          </a:xfrm>
        </p:spPr>
        <p:txBody>
          <a:bodyPr>
            <a:normAutofit fontScale="70000" lnSpcReduction="20000"/>
          </a:bodyPr>
          <a:lstStyle/>
          <a:p>
            <a:pPr eaLnBrk="1" hangingPunct="1">
              <a:lnSpc>
                <a:spcPct val="90000"/>
              </a:lnSpc>
            </a:pPr>
            <a:r>
              <a:rPr lang="en-US" dirty="0" smtClean="0"/>
              <a:t>“</a:t>
            </a:r>
            <a:r>
              <a:rPr lang="en-US" b="1" dirty="0" smtClean="0">
                <a:solidFill>
                  <a:srgbClr val="0000CC"/>
                </a:solidFill>
              </a:rPr>
              <a:t>Be courageous (strong) &amp; do it” (10:4) </a:t>
            </a:r>
            <a:r>
              <a:rPr lang="en-US" dirty="0" smtClean="0"/>
              <a:t>from 1Chr 28:10  David to Solomon</a:t>
            </a:r>
          </a:p>
          <a:p>
            <a:pPr eaLnBrk="1" hangingPunct="1">
              <a:lnSpc>
                <a:spcPct val="90000"/>
              </a:lnSpc>
            </a:pPr>
            <a:r>
              <a:rPr lang="en-US" b="1" dirty="0" smtClean="0">
                <a:solidFill>
                  <a:srgbClr val="0000CC"/>
                </a:solidFill>
              </a:rPr>
              <a:t>Ezra made them swear on oath (v.5) </a:t>
            </a:r>
          </a:p>
          <a:p>
            <a:pPr lvl="1">
              <a:lnSpc>
                <a:spcPct val="90000"/>
              </a:lnSpc>
            </a:pPr>
            <a:r>
              <a:rPr lang="en-US" dirty="0" err="1" smtClean="0"/>
              <a:t>Asa</a:t>
            </a:r>
            <a:r>
              <a:rPr lang="en-US" dirty="0" smtClean="0"/>
              <a:t> (2 </a:t>
            </a:r>
            <a:r>
              <a:rPr lang="en-US" dirty="0" err="1" smtClean="0"/>
              <a:t>Chr</a:t>
            </a:r>
            <a:r>
              <a:rPr lang="en-US" dirty="0" smtClean="0"/>
              <a:t> 15:12-14)</a:t>
            </a:r>
          </a:p>
          <a:p>
            <a:pPr lvl="1">
              <a:lnSpc>
                <a:spcPct val="90000"/>
              </a:lnSpc>
            </a:pPr>
            <a:r>
              <a:rPr lang="en-US" dirty="0" smtClean="0"/>
              <a:t>Hezekiah (2 </a:t>
            </a:r>
            <a:r>
              <a:rPr lang="en-US" dirty="0" err="1" smtClean="0"/>
              <a:t>Chr</a:t>
            </a:r>
            <a:r>
              <a:rPr lang="en-US" dirty="0" smtClean="0"/>
              <a:t> 29:10)</a:t>
            </a:r>
          </a:p>
          <a:p>
            <a:pPr lvl="1">
              <a:lnSpc>
                <a:spcPct val="90000"/>
              </a:lnSpc>
            </a:pPr>
            <a:r>
              <a:rPr lang="en-US" dirty="0" smtClean="0"/>
              <a:t>Josiah (2 </a:t>
            </a:r>
            <a:r>
              <a:rPr lang="en-US" dirty="0" err="1" smtClean="0"/>
              <a:t>Chr</a:t>
            </a:r>
            <a:r>
              <a:rPr lang="en-US" dirty="0" smtClean="0"/>
              <a:t> 34:31-32)</a:t>
            </a:r>
          </a:p>
          <a:p>
            <a:pPr lvl="1">
              <a:lnSpc>
                <a:spcPct val="90000"/>
              </a:lnSpc>
            </a:pPr>
            <a:r>
              <a:rPr lang="en-US" dirty="0" smtClean="0"/>
              <a:t>Nehemiah (</a:t>
            </a:r>
            <a:r>
              <a:rPr lang="en-US" dirty="0" err="1" smtClean="0"/>
              <a:t>Neh</a:t>
            </a:r>
            <a:r>
              <a:rPr lang="en-US" dirty="0" smtClean="0"/>
              <a:t> 5:12 restore land, no interest)</a:t>
            </a:r>
          </a:p>
          <a:p>
            <a:pPr lvl="1">
              <a:lnSpc>
                <a:spcPct val="90000"/>
              </a:lnSpc>
              <a:buNone/>
            </a:pPr>
            <a:r>
              <a:rPr lang="en-US" dirty="0" smtClean="0"/>
              <a:t>		   10:29 (put away foreign wives)</a:t>
            </a:r>
          </a:p>
          <a:p>
            <a:pPr eaLnBrk="1" hangingPunct="1">
              <a:lnSpc>
                <a:spcPct val="90000"/>
              </a:lnSpc>
            </a:pPr>
            <a:r>
              <a:rPr lang="en-US" b="1" dirty="0" smtClean="0">
                <a:solidFill>
                  <a:srgbClr val="0000CC"/>
                </a:solidFill>
              </a:rPr>
              <a:t>Chamber (v.6):  </a:t>
            </a:r>
            <a:r>
              <a:rPr lang="en-US" dirty="0" smtClean="0"/>
              <a:t>in side of temple (1Kgs 6:5)</a:t>
            </a:r>
          </a:p>
          <a:p>
            <a:pPr lvl="1">
              <a:lnSpc>
                <a:spcPct val="90000"/>
              </a:lnSpc>
            </a:pPr>
            <a:r>
              <a:rPr lang="en-US" dirty="0" err="1" smtClean="0"/>
              <a:t>Eliashib</a:t>
            </a:r>
            <a:r>
              <a:rPr lang="en-US" dirty="0" smtClean="0"/>
              <a:t> = high priest in </a:t>
            </a:r>
            <a:r>
              <a:rPr lang="en-US" dirty="0" err="1" smtClean="0"/>
              <a:t>Neh</a:t>
            </a:r>
            <a:r>
              <a:rPr lang="en-US" dirty="0" smtClean="0"/>
              <a:t> 3:1</a:t>
            </a:r>
          </a:p>
          <a:p>
            <a:pPr lvl="1">
              <a:lnSpc>
                <a:spcPct val="90000"/>
              </a:lnSpc>
            </a:pPr>
            <a:r>
              <a:rPr lang="en-US" dirty="0" smtClean="0"/>
              <a:t>No bread or water:  Ezra willing to make personal sacrifices for the sake of the community</a:t>
            </a:r>
          </a:p>
          <a:p>
            <a:pPr eaLnBrk="1" hangingPunct="1">
              <a:lnSpc>
                <a:spcPct val="90000"/>
              </a:lnSpc>
            </a:pPr>
            <a:r>
              <a:rPr lang="en-US" b="1" dirty="0" smtClean="0">
                <a:solidFill>
                  <a:srgbClr val="0000CC"/>
                </a:solidFill>
              </a:rPr>
              <a:t>Within 3 days (v.8):  </a:t>
            </a:r>
            <a:r>
              <a:rPr lang="en-US" dirty="0" smtClean="0"/>
              <a:t>no one lived more than 3 away</a:t>
            </a:r>
          </a:p>
          <a:p>
            <a:pPr lvl="1">
              <a:lnSpc>
                <a:spcPct val="90000"/>
              </a:lnSpc>
            </a:pPr>
            <a:r>
              <a:rPr lang="en-US" dirty="0" smtClean="0"/>
              <a:t>Note:  Ezra’s authority &amp; willingness to </a:t>
            </a:r>
            <a:r>
              <a:rPr lang="en-US" dirty="0" err="1" smtClean="0"/>
              <a:t>disfellowship</a:t>
            </a:r>
            <a:r>
              <a:rPr lang="en-US" dirty="0" smtClean="0"/>
              <a:t> </a:t>
            </a:r>
          </a:p>
          <a:p>
            <a:pPr eaLnBrk="1" hangingPunct="1">
              <a:lnSpc>
                <a:spcPct val="90000"/>
              </a:lnSpc>
            </a:pPr>
            <a:r>
              <a:rPr lang="en-US" b="1" dirty="0" smtClean="0">
                <a:solidFill>
                  <a:srgbClr val="0000CC"/>
                </a:solidFill>
              </a:rPr>
              <a:t>9</a:t>
            </a:r>
            <a:r>
              <a:rPr lang="en-US" b="1" baseline="30000" dirty="0" smtClean="0">
                <a:solidFill>
                  <a:srgbClr val="0000CC"/>
                </a:solidFill>
              </a:rPr>
              <a:t>th</a:t>
            </a:r>
            <a:r>
              <a:rPr lang="en-US" b="1" dirty="0" smtClean="0">
                <a:solidFill>
                  <a:srgbClr val="0000CC"/>
                </a:solidFill>
              </a:rPr>
              <a:t> month, 20</a:t>
            </a:r>
            <a:r>
              <a:rPr lang="en-US" b="1" baseline="30000" dirty="0" smtClean="0">
                <a:solidFill>
                  <a:srgbClr val="0000CC"/>
                </a:solidFill>
              </a:rPr>
              <a:t>th</a:t>
            </a:r>
            <a:r>
              <a:rPr lang="en-US" b="1" dirty="0" smtClean="0">
                <a:solidFill>
                  <a:srgbClr val="0000CC"/>
                </a:solidFill>
              </a:rPr>
              <a:t> day:  </a:t>
            </a:r>
            <a:r>
              <a:rPr lang="en-US" dirty="0" smtClean="0"/>
              <a:t>4.5 months after Ezra’s arrival in Jerusalem (7:9)</a:t>
            </a:r>
          </a:p>
          <a:p>
            <a:pPr lvl="1">
              <a:lnSpc>
                <a:spcPct val="90000"/>
              </a:lnSpc>
            </a:pPr>
            <a:r>
              <a:rPr lang="en-US" dirty="0" smtClean="0"/>
              <a:t>Open square = temple court</a:t>
            </a:r>
          </a:p>
          <a:p>
            <a:pPr lvl="1">
              <a:lnSpc>
                <a:spcPct val="90000"/>
              </a:lnSpc>
            </a:pPr>
            <a:r>
              <a:rPr lang="en-US" dirty="0" smtClean="0"/>
              <a:t>Heavy rain:  possible drought before this?  (see Hag 1:10)</a:t>
            </a:r>
          </a:p>
        </p:txBody>
      </p:sp>
      <p:sp>
        <p:nvSpPr>
          <p:cNvPr id="4100" name="Text Box 5"/>
          <p:cNvSpPr txBox="1">
            <a:spLocks noChangeArrowheads="1"/>
          </p:cNvSpPr>
          <p:nvPr/>
        </p:nvSpPr>
        <p:spPr bwMode="auto">
          <a:xfrm>
            <a:off x="457200" y="6019800"/>
            <a:ext cx="8229600" cy="646331"/>
          </a:xfrm>
          <a:prstGeom prst="rect">
            <a:avLst/>
          </a:prstGeom>
          <a:noFill/>
          <a:ln w="9525">
            <a:noFill/>
            <a:miter lim="800000"/>
            <a:headEnd/>
            <a:tailEnd/>
          </a:ln>
        </p:spPr>
        <p:txBody>
          <a:bodyPr>
            <a:spAutoFit/>
          </a:bodyPr>
          <a:lstStyle/>
          <a:p>
            <a:pPr algn="ctr">
              <a:spcBef>
                <a:spcPct val="50000"/>
              </a:spcBef>
            </a:pPr>
            <a:r>
              <a:rPr lang="en-US" sz="3600" b="1" dirty="0" smtClean="0">
                <a:solidFill>
                  <a:srgbClr val="00B050"/>
                </a:solidFill>
                <a:latin typeface="Comic Sans MS" pitchFamily="66" charset="0"/>
              </a:rPr>
              <a:t>Go forward, trusting God</a:t>
            </a:r>
            <a:endParaRPr lang="en-US" sz="3600" b="1" dirty="0">
              <a:solidFill>
                <a:srgbClr val="00B050"/>
              </a:solidFill>
              <a:latin typeface="Comic Sans MS" pitchFamily="66" charset="0"/>
            </a:endParaRPr>
          </a:p>
        </p:txBody>
      </p:sp>
      <p:pic>
        <p:nvPicPr>
          <p:cNvPr id="34820" name="Picture 4" descr="https://encrypted-tbn2.google.com/images?q=tbn:ANd9GcQFH8uVd87NmswArGe11ngLYiYwRhZklaXOPE10py4v432aSt2e"/>
          <p:cNvPicPr>
            <a:picLocks noChangeAspect="1" noChangeArrowheads="1"/>
          </p:cNvPicPr>
          <p:nvPr/>
        </p:nvPicPr>
        <p:blipFill>
          <a:blip r:embed="rId3" cstate="print"/>
          <a:srcRect b="29897"/>
          <a:stretch>
            <a:fillRect/>
          </a:stretch>
        </p:blipFill>
        <p:spPr bwMode="auto">
          <a:xfrm>
            <a:off x="6096000" y="0"/>
            <a:ext cx="2466975" cy="1295400"/>
          </a:xfrm>
          <a:prstGeom prst="rect">
            <a:avLst/>
          </a:prstGeom>
          <a:noFill/>
        </p:spPr>
      </p:pic>
    </p:spTree>
  </p:cSld>
  <p:clrMapOvr>
    <a:masterClrMapping/>
  </p:clrMapOvr>
  <p:transition spd="slow">
    <p:split orient="vert" dir="in"/>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7543800" cy="1143000"/>
          </a:xfrm>
        </p:spPr>
        <p:txBody>
          <a:bodyPr/>
          <a:lstStyle/>
          <a:p>
            <a:pPr eaLnBrk="1" hangingPunct="1"/>
            <a:r>
              <a:rPr lang="en-US" sz="4000" b="1" dirty="0" smtClean="0">
                <a:solidFill>
                  <a:srgbClr val="FF0000"/>
                </a:solidFill>
              </a:rPr>
              <a:t>The Result:  113 divorced families </a:t>
            </a:r>
          </a:p>
        </p:txBody>
      </p:sp>
      <p:sp>
        <p:nvSpPr>
          <p:cNvPr id="4099" name="Rectangle 3"/>
          <p:cNvSpPr>
            <a:spLocks noGrp="1" noChangeArrowheads="1"/>
          </p:cNvSpPr>
          <p:nvPr>
            <p:ph type="body" idx="1"/>
          </p:nvPr>
        </p:nvSpPr>
        <p:spPr>
          <a:xfrm>
            <a:off x="457200" y="1143000"/>
            <a:ext cx="8229600" cy="4724400"/>
          </a:xfrm>
        </p:spPr>
        <p:txBody>
          <a:bodyPr>
            <a:normAutofit fontScale="85000" lnSpcReduction="20000"/>
          </a:bodyPr>
          <a:lstStyle/>
          <a:p>
            <a:pPr eaLnBrk="1" hangingPunct="1">
              <a:lnSpc>
                <a:spcPct val="90000"/>
              </a:lnSpc>
            </a:pPr>
            <a:r>
              <a:rPr lang="en-US" b="1" dirty="0" smtClean="0">
                <a:solidFill>
                  <a:srgbClr val="0000CC"/>
                </a:solidFill>
              </a:rPr>
              <a:t>Took 90 days (v.16): </a:t>
            </a:r>
            <a:r>
              <a:rPr lang="en-US" dirty="0" smtClean="0"/>
              <a:t>didn’t rush thru in 1 week</a:t>
            </a:r>
          </a:p>
          <a:p>
            <a:pPr lvl="1">
              <a:lnSpc>
                <a:spcPct val="90000"/>
              </a:lnSpc>
            </a:pPr>
            <a:r>
              <a:rPr lang="en-US" dirty="0" smtClean="0"/>
              <a:t>Note: no women married foreign men</a:t>
            </a:r>
          </a:p>
          <a:p>
            <a:pPr eaLnBrk="1" hangingPunct="1">
              <a:lnSpc>
                <a:spcPct val="90000"/>
              </a:lnSpc>
              <a:spcBef>
                <a:spcPts val="2400"/>
              </a:spcBef>
            </a:pPr>
            <a:r>
              <a:rPr lang="en-US" b="1" dirty="0" smtClean="0">
                <a:solidFill>
                  <a:srgbClr val="0000CC"/>
                </a:solidFill>
              </a:rPr>
              <a:t>Total in the list:  113 men</a:t>
            </a:r>
          </a:p>
          <a:p>
            <a:pPr lvl="1">
              <a:lnSpc>
                <a:spcPct val="90000"/>
              </a:lnSpc>
            </a:pPr>
            <a:r>
              <a:rPr lang="en-US" dirty="0" smtClean="0"/>
              <a:t>4 of High priest’s family</a:t>
            </a:r>
          </a:p>
          <a:p>
            <a:pPr lvl="1">
              <a:lnSpc>
                <a:spcPct val="90000"/>
              </a:lnSpc>
            </a:pPr>
            <a:r>
              <a:rPr lang="en-US" dirty="0" smtClean="0"/>
              <a:t>13 of other priests</a:t>
            </a:r>
          </a:p>
          <a:p>
            <a:pPr lvl="1">
              <a:lnSpc>
                <a:spcPct val="90000"/>
              </a:lnSpc>
            </a:pPr>
            <a:r>
              <a:rPr lang="en-US" dirty="0" smtClean="0"/>
              <a:t>10 Levites</a:t>
            </a:r>
          </a:p>
          <a:p>
            <a:pPr lvl="1">
              <a:lnSpc>
                <a:spcPct val="90000"/>
              </a:lnSpc>
            </a:pPr>
            <a:r>
              <a:rPr lang="en-US" dirty="0" smtClean="0"/>
              <a:t>86 common Israelites</a:t>
            </a:r>
          </a:p>
          <a:p>
            <a:pPr eaLnBrk="1" hangingPunct="1">
              <a:lnSpc>
                <a:spcPct val="90000"/>
              </a:lnSpc>
              <a:spcBef>
                <a:spcPts val="2400"/>
              </a:spcBef>
            </a:pPr>
            <a:r>
              <a:rPr lang="en-US" b="1" dirty="0" smtClean="0">
                <a:solidFill>
                  <a:srgbClr val="0000CC"/>
                </a:solidFill>
              </a:rPr>
              <a:t>Indicates problem was spread through community, but very many affected</a:t>
            </a:r>
          </a:p>
          <a:p>
            <a:pPr lvl="1">
              <a:lnSpc>
                <a:spcPct val="90000"/>
              </a:lnSpc>
            </a:pPr>
            <a:r>
              <a:rPr lang="en-US" dirty="0" smtClean="0"/>
              <a:t>Low percentage of men – only 0.3%</a:t>
            </a:r>
          </a:p>
          <a:p>
            <a:pPr lvl="1">
              <a:lnSpc>
                <a:spcPct val="90000"/>
              </a:lnSpc>
            </a:pPr>
            <a:r>
              <a:rPr lang="en-US" dirty="0" smtClean="0"/>
              <a:t>Much lower than our community today</a:t>
            </a:r>
          </a:p>
          <a:p>
            <a:pPr lvl="1">
              <a:lnSpc>
                <a:spcPct val="90000"/>
              </a:lnSpc>
            </a:pPr>
            <a:r>
              <a:rPr lang="en-US" dirty="0" smtClean="0"/>
              <a:t>27 priests &amp; Levites:  </a:t>
            </a:r>
            <a:r>
              <a:rPr lang="en-US" i="1" dirty="0" smtClean="0"/>
              <a:t>Leaders were the worst offenders!</a:t>
            </a:r>
          </a:p>
          <a:p>
            <a:pPr eaLnBrk="1" hangingPunct="1">
              <a:lnSpc>
                <a:spcPct val="90000"/>
              </a:lnSpc>
            </a:pPr>
            <a:endParaRPr lang="en-US" dirty="0" smtClean="0"/>
          </a:p>
        </p:txBody>
      </p:sp>
      <p:sp>
        <p:nvSpPr>
          <p:cNvPr id="4100" name="Text Box 5"/>
          <p:cNvSpPr txBox="1">
            <a:spLocks noChangeArrowheads="1"/>
          </p:cNvSpPr>
          <p:nvPr/>
        </p:nvSpPr>
        <p:spPr bwMode="auto">
          <a:xfrm>
            <a:off x="457200" y="5657671"/>
            <a:ext cx="8229600" cy="1200329"/>
          </a:xfrm>
          <a:prstGeom prst="rect">
            <a:avLst/>
          </a:prstGeom>
          <a:noFill/>
          <a:ln w="9525">
            <a:noFill/>
            <a:miter lim="800000"/>
            <a:headEnd/>
            <a:tailEnd/>
          </a:ln>
        </p:spPr>
        <p:txBody>
          <a:bodyPr>
            <a:spAutoFit/>
          </a:bodyPr>
          <a:lstStyle/>
          <a:p>
            <a:pPr algn="ctr">
              <a:spcBef>
                <a:spcPct val="50000"/>
              </a:spcBef>
            </a:pPr>
            <a:r>
              <a:rPr lang="en-US" sz="3600" b="1" dirty="0" smtClean="0">
                <a:solidFill>
                  <a:srgbClr val="00B050"/>
                </a:solidFill>
                <a:latin typeface="Comic Sans MS" pitchFamily="66" charset="0"/>
              </a:rPr>
              <a:t>Maybe Ezra’s reaction was based on the failure of the Leaders</a:t>
            </a:r>
            <a:endParaRPr lang="en-US" sz="3600" b="1" dirty="0">
              <a:solidFill>
                <a:srgbClr val="00B050"/>
              </a:solidFill>
              <a:latin typeface="Comic Sans MS" pitchFamily="66" charset="0"/>
            </a:endParaRPr>
          </a:p>
        </p:txBody>
      </p:sp>
      <p:pic>
        <p:nvPicPr>
          <p:cNvPr id="32770" name="Picture 2" descr="https://encrypted-tbn0.google.com/images?q=tbn:ANd9GcTTiXv8RP6L6WQ4vhTwF61iC3_klBMk2JiDs-W8Rf4QBJbLLBuR"/>
          <p:cNvPicPr>
            <a:picLocks noChangeAspect="1" noChangeArrowheads="1"/>
          </p:cNvPicPr>
          <p:nvPr/>
        </p:nvPicPr>
        <p:blipFill>
          <a:blip r:embed="rId3" cstate="print"/>
          <a:srcRect/>
          <a:stretch>
            <a:fillRect/>
          </a:stretch>
        </p:blipFill>
        <p:spPr bwMode="auto">
          <a:xfrm>
            <a:off x="6248400" y="1676400"/>
            <a:ext cx="2057400" cy="2150918"/>
          </a:xfrm>
          <a:prstGeom prst="rect">
            <a:avLst/>
          </a:prstGeom>
          <a:noFill/>
        </p:spPr>
      </p:pic>
    </p:spTree>
  </p:cSld>
  <p:clrMapOvr>
    <a:masterClrMapping/>
  </p:clrMapOvr>
  <p:transition spd="slow">
    <p:split orient="vert" dir="in"/>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6172200" cy="914400"/>
          </a:xfrm>
        </p:spPr>
        <p:txBody>
          <a:bodyPr>
            <a:normAutofit/>
          </a:bodyPr>
          <a:lstStyle/>
          <a:p>
            <a:r>
              <a:rPr lang="en-US" sz="4000" b="1" dirty="0" smtClean="0">
                <a:solidFill>
                  <a:srgbClr val="FF0000"/>
                </a:solidFill>
              </a:rPr>
              <a:t>Ezra’s success based on:</a:t>
            </a:r>
          </a:p>
        </p:txBody>
      </p:sp>
      <p:sp>
        <p:nvSpPr>
          <p:cNvPr id="4099" name="Rectangle 3"/>
          <p:cNvSpPr>
            <a:spLocks noGrp="1" noChangeArrowheads="1"/>
          </p:cNvSpPr>
          <p:nvPr>
            <p:ph type="body" idx="1"/>
          </p:nvPr>
        </p:nvSpPr>
        <p:spPr>
          <a:xfrm>
            <a:off x="457200" y="914400"/>
            <a:ext cx="7924800" cy="4419600"/>
          </a:xfrm>
        </p:spPr>
        <p:txBody>
          <a:bodyPr>
            <a:noAutofit/>
          </a:bodyPr>
          <a:lstStyle/>
          <a:p>
            <a:pPr>
              <a:buNone/>
            </a:pPr>
            <a:r>
              <a:rPr lang="en-US" dirty="0" smtClean="0"/>
              <a:t>1) Admitted the problem existed</a:t>
            </a:r>
          </a:p>
          <a:p>
            <a:pPr>
              <a:buNone/>
            </a:pPr>
            <a:r>
              <a:rPr lang="en-US" dirty="0" smtClean="0"/>
              <a:t>2) Identified with the people:  </a:t>
            </a:r>
            <a:r>
              <a:rPr lang="en-US" i="1" dirty="0" smtClean="0"/>
              <a:t>“our iniquities”</a:t>
            </a:r>
            <a:endParaRPr lang="en-US" dirty="0" smtClean="0"/>
          </a:p>
          <a:p>
            <a:pPr>
              <a:buNone/>
            </a:pPr>
            <a:r>
              <a:rPr lang="en-US" dirty="0" smtClean="0"/>
              <a:t>3) Prayed to God for help</a:t>
            </a:r>
          </a:p>
          <a:p>
            <a:pPr>
              <a:buNone/>
            </a:pPr>
            <a:r>
              <a:rPr lang="en-US" dirty="0" smtClean="0"/>
              <a:t>4) Let people develop a solution</a:t>
            </a:r>
          </a:p>
          <a:p>
            <a:pPr>
              <a:spcBef>
                <a:spcPts val="0"/>
              </a:spcBef>
              <a:buNone/>
            </a:pPr>
            <a:r>
              <a:rPr lang="en-US" dirty="0" smtClean="0"/>
              <a:t>     It was not Ezra’s mandate</a:t>
            </a:r>
          </a:p>
          <a:p>
            <a:pPr>
              <a:buNone/>
            </a:pPr>
            <a:r>
              <a:rPr lang="en-US" dirty="0" smtClean="0"/>
              <a:t>5) Got most people to agree with plan</a:t>
            </a:r>
          </a:p>
          <a:p>
            <a:pPr>
              <a:buNone/>
            </a:pPr>
            <a:r>
              <a:rPr lang="en-US" dirty="0" smtClean="0"/>
              <a:t>6) Took the time to examine each case.  </a:t>
            </a:r>
          </a:p>
          <a:p>
            <a:pPr>
              <a:spcBef>
                <a:spcPts val="0"/>
              </a:spcBef>
              <a:buNone/>
            </a:pPr>
            <a:r>
              <a:rPr lang="en-US" dirty="0" smtClean="0"/>
              <a:t>	  Did not mandate blanket rule!</a:t>
            </a:r>
          </a:p>
        </p:txBody>
      </p:sp>
      <p:sp>
        <p:nvSpPr>
          <p:cNvPr id="4100" name="Text Box 5"/>
          <p:cNvSpPr txBox="1">
            <a:spLocks noChangeArrowheads="1"/>
          </p:cNvSpPr>
          <p:nvPr/>
        </p:nvSpPr>
        <p:spPr bwMode="auto">
          <a:xfrm>
            <a:off x="381000" y="5410200"/>
            <a:ext cx="8229600" cy="1323439"/>
          </a:xfrm>
          <a:prstGeom prst="rect">
            <a:avLst/>
          </a:prstGeom>
          <a:noFill/>
          <a:ln w="9525">
            <a:noFill/>
            <a:miter lim="800000"/>
            <a:headEnd/>
            <a:tailEnd/>
          </a:ln>
        </p:spPr>
        <p:txBody>
          <a:bodyPr>
            <a:spAutoFit/>
          </a:bodyPr>
          <a:lstStyle/>
          <a:p>
            <a:pPr algn="ctr">
              <a:spcBef>
                <a:spcPct val="50000"/>
              </a:spcBef>
            </a:pPr>
            <a:r>
              <a:rPr lang="en-US" sz="4000" b="1" dirty="0" smtClean="0">
                <a:solidFill>
                  <a:srgbClr val="00B050"/>
                </a:solidFill>
                <a:latin typeface="Comic Sans MS" pitchFamily="66" charset="0"/>
              </a:rPr>
              <a:t>This problem &amp; solution is in the Bible to help us today</a:t>
            </a:r>
            <a:endParaRPr lang="en-US" sz="4000" b="1" dirty="0">
              <a:solidFill>
                <a:srgbClr val="00B050"/>
              </a:solidFill>
              <a:latin typeface="Comic Sans MS" pitchFamily="66" charset="0"/>
            </a:endParaRPr>
          </a:p>
        </p:txBody>
      </p:sp>
      <p:pic>
        <p:nvPicPr>
          <p:cNvPr id="30722" name="Picture 2" descr="https://encrypted-tbn0.google.com/images?q=tbn:ANd9GcSlz0r1pRt_Go8SSnzEbF4kn3sUW33Eye77vwFKYVqiWJnxN-FOKg"/>
          <p:cNvPicPr>
            <a:picLocks noChangeAspect="1" noChangeArrowheads="1"/>
          </p:cNvPicPr>
          <p:nvPr/>
        </p:nvPicPr>
        <p:blipFill>
          <a:blip r:embed="rId3" cstate="print"/>
          <a:srcRect r="10425" b="25773"/>
          <a:stretch>
            <a:fillRect/>
          </a:stretch>
        </p:blipFill>
        <p:spPr bwMode="auto">
          <a:xfrm>
            <a:off x="6477000" y="152400"/>
            <a:ext cx="2209800" cy="1371600"/>
          </a:xfrm>
          <a:prstGeom prst="rect">
            <a:avLst/>
          </a:prstGeom>
          <a:noFill/>
        </p:spPr>
      </p:pic>
    </p:spTree>
  </p:cSld>
  <p:clrMapOvr>
    <a:masterClrMapping/>
  </p:clrMapOvr>
  <p:transition spd="slow">
    <p:split orient="vert" dir="in"/>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6400800" cy="1143000"/>
          </a:xfrm>
        </p:spPr>
        <p:txBody>
          <a:bodyPr>
            <a:normAutofit/>
          </a:bodyPr>
          <a:lstStyle/>
          <a:p>
            <a:r>
              <a:rPr lang="en-US" b="1" dirty="0" smtClean="0">
                <a:solidFill>
                  <a:srgbClr val="FF0000"/>
                </a:solidFill>
              </a:rPr>
              <a:t>As we return home…</a:t>
            </a:r>
            <a:endParaRPr lang="en-US" dirty="0">
              <a:solidFill>
                <a:srgbClr val="FF0000"/>
              </a:solidFill>
            </a:endParaRPr>
          </a:p>
        </p:txBody>
      </p:sp>
      <p:sp>
        <p:nvSpPr>
          <p:cNvPr id="3" name="Content Placeholder 2"/>
          <p:cNvSpPr>
            <a:spLocks noGrp="1"/>
          </p:cNvSpPr>
          <p:nvPr>
            <p:ph idx="1"/>
          </p:nvPr>
        </p:nvSpPr>
        <p:spPr>
          <a:xfrm>
            <a:off x="457200" y="1371600"/>
            <a:ext cx="8229600" cy="3581401"/>
          </a:xfrm>
        </p:spPr>
        <p:txBody>
          <a:bodyPr>
            <a:normAutofit fontScale="77500" lnSpcReduction="20000"/>
          </a:bodyPr>
          <a:lstStyle/>
          <a:p>
            <a:pPr>
              <a:buNone/>
            </a:pPr>
            <a:r>
              <a:rPr lang="en-US" b="1" i="1" dirty="0" smtClean="0">
                <a:solidFill>
                  <a:srgbClr val="00B0F0"/>
                </a:solidFill>
                <a:latin typeface="Tubular" pitchFamily="2" charset="0"/>
                <a:cs typeface="Times New Roman" pitchFamily="18" charset="0"/>
              </a:rPr>
              <a:t>Remember: </a:t>
            </a:r>
          </a:p>
          <a:p>
            <a:pPr>
              <a:buNone/>
            </a:pPr>
            <a:r>
              <a:rPr lang="en-US" dirty="0" smtClean="0"/>
              <a:t> Grandpas &amp; Grandmas, Dads &amp; Moms, Aunts &amp; Uncles, AB’s, S.S. teachers, CYC leaders…</a:t>
            </a:r>
          </a:p>
          <a:p>
            <a:pPr>
              <a:buNone/>
            </a:pPr>
            <a:r>
              <a:rPr lang="en-US" dirty="0" smtClean="0"/>
              <a:t> </a:t>
            </a:r>
            <a:r>
              <a:rPr lang="en-US" b="1" dirty="0" smtClean="0">
                <a:solidFill>
                  <a:srgbClr val="0000CC"/>
                </a:solidFill>
              </a:rPr>
              <a:t>You set the standards </a:t>
            </a:r>
            <a:r>
              <a:rPr lang="en-US" dirty="0" smtClean="0"/>
              <a:t>for your families &amp; ecclesias.  So pray for God’s wisdom!  Study &amp; then do it!</a:t>
            </a:r>
          </a:p>
          <a:p>
            <a:pPr>
              <a:buNone/>
            </a:pPr>
            <a:r>
              <a:rPr lang="en-US" dirty="0" smtClean="0"/>
              <a:t> </a:t>
            </a:r>
            <a:r>
              <a:rPr lang="en-US" b="1" dirty="0" smtClean="0">
                <a:solidFill>
                  <a:srgbClr val="0000CC"/>
                </a:solidFill>
              </a:rPr>
              <a:t>Look to the future! </a:t>
            </a:r>
            <a:r>
              <a:rPr lang="en-US" dirty="0" smtClean="0"/>
              <a:t>Make tough decisions today for sake of your children and grandchildren, so you can leave them a Godly inheritance!</a:t>
            </a:r>
          </a:p>
          <a:p>
            <a:pPr>
              <a:buNone/>
            </a:pPr>
            <a:r>
              <a:rPr lang="en-US" b="1" dirty="0" smtClean="0">
                <a:solidFill>
                  <a:srgbClr val="0000CC"/>
                </a:solidFill>
              </a:rPr>
              <a:t>Pray for God’s help &amp; blessing:  </a:t>
            </a:r>
            <a:r>
              <a:rPr lang="en-US" dirty="0" smtClean="0"/>
              <a:t>Unless the Lord builds the house we labor in vain (</a:t>
            </a:r>
            <a:r>
              <a:rPr lang="en-US" dirty="0" err="1" smtClean="0"/>
              <a:t>Psa</a:t>
            </a:r>
            <a:r>
              <a:rPr lang="en-US" dirty="0" smtClean="0"/>
              <a:t> 127:1)</a:t>
            </a:r>
          </a:p>
        </p:txBody>
      </p:sp>
      <p:sp>
        <p:nvSpPr>
          <p:cNvPr id="6" name="Text Box 5"/>
          <p:cNvSpPr txBox="1">
            <a:spLocks noChangeArrowheads="1"/>
          </p:cNvSpPr>
          <p:nvPr/>
        </p:nvSpPr>
        <p:spPr bwMode="auto">
          <a:xfrm>
            <a:off x="457200" y="4953000"/>
            <a:ext cx="8229600" cy="1754326"/>
          </a:xfrm>
          <a:prstGeom prst="rect">
            <a:avLst/>
          </a:prstGeom>
          <a:noFill/>
          <a:ln w="9525">
            <a:noFill/>
            <a:miter lim="800000"/>
            <a:headEnd/>
            <a:tailEnd/>
          </a:ln>
        </p:spPr>
        <p:txBody>
          <a:bodyPr>
            <a:spAutoFit/>
          </a:bodyPr>
          <a:lstStyle/>
          <a:p>
            <a:pPr algn="ctr">
              <a:spcBef>
                <a:spcPct val="50000"/>
              </a:spcBef>
            </a:pPr>
            <a:r>
              <a:rPr lang="en-US" sz="3600" b="1" i="1" dirty="0" smtClean="0">
                <a:solidFill>
                  <a:srgbClr val="00B050"/>
                </a:solidFill>
                <a:latin typeface="Comic Sans MS" pitchFamily="66" charset="0"/>
              </a:rPr>
              <a:t>“I have no greater joy than to hear that my children are walking in the truth”</a:t>
            </a:r>
            <a:r>
              <a:rPr lang="en-US" sz="3600" dirty="0" smtClean="0">
                <a:solidFill>
                  <a:srgbClr val="00B050"/>
                </a:solidFill>
                <a:latin typeface="Comic Sans MS" pitchFamily="66" charset="0"/>
              </a:rPr>
              <a:t>  (3 </a:t>
            </a:r>
            <a:r>
              <a:rPr lang="en-US" sz="3600" dirty="0" err="1" smtClean="0">
                <a:solidFill>
                  <a:srgbClr val="00B050"/>
                </a:solidFill>
                <a:latin typeface="Comic Sans MS" pitchFamily="66" charset="0"/>
              </a:rPr>
              <a:t>Jn</a:t>
            </a:r>
            <a:r>
              <a:rPr lang="en-US" sz="3600" dirty="0" smtClean="0">
                <a:solidFill>
                  <a:srgbClr val="00B050"/>
                </a:solidFill>
                <a:latin typeface="Comic Sans MS" pitchFamily="66" charset="0"/>
              </a:rPr>
              <a:t> 4  NIV)</a:t>
            </a:r>
            <a:endParaRPr lang="en-US" sz="4000" b="1" dirty="0">
              <a:solidFill>
                <a:srgbClr val="00B050"/>
              </a:solidFill>
              <a:latin typeface="Comic Sans MS" pitchFamily="66" charset="0"/>
            </a:endParaRPr>
          </a:p>
        </p:txBody>
      </p:sp>
      <p:pic>
        <p:nvPicPr>
          <p:cNvPr id="28674" name="Picture 2" descr="https://encrypted-tbn3.google.com/images?q=tbn:ANd9GcScLpNdU1Nfff3Kj6dUCC5gJNj1d_T9ZlHiqbPfI6ankeOXhZOE"/>
          <p:cNvPicPr>
            <a:picLocks noChangeAspect="1" noChangeArrowheads="1"/>
          </p:cNvPicPr>
          <p:nvPr/>
        </p:nvPicPr>
        <p:blipFill>
          <a:blip r:embed="rId3" cstate="print"/>
          <a:srcRect/>
          <a:stretch>
            <a:fillRect/>
          </a:stretch>
        </p:blipFill>
        <p:spPr bwMode="auto">
          <a:xfrm flipH="1">
            <a:off x="6019800" y="0"/>
            <a:ext cx="2781300" cy="1695451"/>
          </a:xfrm>
          <a:prstGeom prst="rect">
            <a:avLst/>
          </a:prstGeom>
          <a:noFill/>
        </p:spPr>
      </p:pic>
    </p:spTree>
  </p:cSld>
  <p:clrMapOvr>
    <a:masterClrMapping/>
  </p:clrMapOvr>
  <p:transition spd="slow">
    <p:split orient="vert" dir="in"/>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914400"/>
            <a:ext cx="8229600" cy="914400"/>
          </a:xfrm>
        </p:spPr>
        <p:txBody>
          <a:bodyPr>
            <a:noAutofit/>
          </a:bodyPr>
          <a:lstStyle/>
          <a:p>
            <a:r>
              <a:rPr lang="en-US" sz="4800" b="1" dirty="0" smtClean="0">
                <a:solidFill>
                  <a:srgbClr val="663300"/>
                </a:solidFill>
              </a:rPr>
              <a:t>Hebrews 13:20-21  </a:t>
            </a:r>
            <a:r>
              <a:rPr lang="en-US" sz="3600" b="1" dirty="0" smtClean="0">
                <a:solidFill>
                  <a:srgbClr val="663300"/>
                </a:solidFill>
              </a:rPr>
              <a:t>(RSV)</a:t>
            </a:r>
            <a:endParaRPr lang="en-US" sz="6000" b="1" dirty="0" smtClean="0">
              <a:solidFill>
                <a:srgbClr val="663300"/>
              </a:solidFill>
              <a:latin typeface="Comic Sans MS" pitchFamily="66" charset="0"/>
            </a:endParaRPr>
          </a:p>
        </p:txBody>
      </p:sp>
      <p:sp>
        <p:nvSpPr>
          <p:cNvPr id="4099" name="Rectangle 3"/>
          <p:cNvSpPr>
            <a:spLocks noGrp="1" noChangeArrowheads="1"/>
          </p:cNvSpPr>
          <p:nvPr>
            <p:ph type="body" idx="1"/>
          </p:nvPr>
        </p:nvSpPr>
        <p:spPr>
          <a:xfrm>
            <a:off x="990600" y="2057400"/>
            <a:ext cx="7162800" cy="3810000"/>
          </a:xfrm>
        </p:spPr>
        <p:txBody>
          <a:bodyPr>
            <a:normAutofit fontScale="85000" lnSpcReduction="10000"/>
          </a:bodyPr>
          <a:lstStyle/>
          <a:p>
            <a:pPr marL="0" indent="231775">
              <a:buNone/>
            </a:pPr>
            <a:r>
              <a:rPr lang="en-US" dirty="0" smtClean="0"/>
              <a:t>20  Now may the God of peace who brought again from the dead our Lord Jesus, the great shepherd of the sheep, by the blood of the eternal covenant,</a:t>
            </a:r>
          </a:p>
          <a:p>
            <a:pPr marL="0" indent="231775" hangingPunct="0">
              <a:buNone/>
            </a:pPr>
            <a:r>
              <a:rPr lang="en-US" dirty="0" smtClean="0"/>
              <a:t>21  </a:t>
            </a:r>
            <a:r>
              <a:rPr lang="en-US" b="1" i="1" dirty="0" smtClean="0"/>
              <a:t>equip you with everything good that you may do his will, working in you that which is pleasing in his sight</a:t>
            </a:r>
            <a:r>
              <a:rPr lang="en-US" dirty="0" smtClean="0"/>
              <a:t>, through Jesus Christ; to whom be glory for ever and ever. Amen.     </a:t>
            </a:r>
          </a:p>
          <a:p>
            <a:pPr marL="0" indent="228600" hangingPunct="0">
              <a:buNone/>
            </a:pPr>
            <a:r>
              <a:rPr lang="en-US" dirty="0" smtClean="0"/>
              <a:t>   </a:t>
            </a:r>
          </a:p>
          <a:p>
            <a:pPr marL="514350" indent="-514350" eaLnBrk="1" hangingPunct="1">
              <a:lnSpc>
                <a:spcPct val="90000"/>
              </a:lnSpc>
              <a:buNone/>
            </a:pPr>
            <a:endParaRPr lang="en-US" dirty="0" smtClean="0"/>
          </a:p>
        </p:txBody>
      </p:sp>
    </p:spTree>
  </p:cSld>
  <p:clrMapOvr>
    <a:masterClrMapping/>
  </p:clrMapOvr>
  <p:transition spd="slow">
    <p:split orient="vert" dir="in"/>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transition spd="slow">
    <p:split orient="vert" dir="in"/>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914400"/>
            <a:ext cx="8229600" cy="914400"/>
          </a:xfrm>
        </p:spPr>
        <p:txBody>
          <a:bodyPr>
            <a:noAutofit/>
          </a:bodyPr>
          <a:lstStyle/>
          <a:p>
            <a:r>
              <a:rPr lang="en-US" sz="4800" b="1" dirty="0" smtClean="0">
                <a:solidFill>
                  <a:srgbClr val="663300"/>
                </a:solidFill>
              </a:rPr>
              <a:t>2</a:t>
            </a:r>
            <a:endParaRPr lang="en-US" sz="4800" b="1" dirty="0" smtClean="0">
              <a:solidFill>
                <a:srgbClr val="663300"/>
              </a:solidFill>
              <a:latin typeface="Comic Sans MS" pitchFamily="66" charset="0"/>
            </a:endParaRPr>
          </a:p>
        </p:txBody>
      </p:sp>
      <p:sp>
        <p:nvSpPr>
          <p:cNvPr id="4099" name="Rectangle 3"/>
          <p:cNvSpPr>
            <a:spLocks noGrp="1" noChangeArrowheads="1"/>
          </p:cNvSpPr>
          <p:nvPr>
            <p:ph type="body" idx="1"/>
          </p:nvPr>
        </p:nvSpPr>
        <p:spPr>
          <a:xfrm>
            <a:off x="1447800" y="1905000"/>
            <a:ext cx="6324600" cy="3352800"/>
          </a:xfrm>
        </p:spPr>
        <p:txBody>
          <a:bodyPr>
            <a:normAutofit/>
          </a:bodyPr>
          <a:lstStyle/>
          <a:p>
            <a:pPr marL="0" indent="231775">
              <a:buNone/>
            </a:pPr>
            <a:r>
              <a:rPr lang="en-US" dirty="0" smtClean="0"/>
              <a:t> 17</a:t>
            </a:r>
          </a:p>
        </p:txBody>
      </p:sp>
      <p:sp>
        <p:nvSpPr>
          <p:cNvPr id="4100" name="Text Box 5"/>
          <p:cNvSpPr txBox="1">
            <a:spLocks noChangeArrowheads="1"/>
          </p:cNvSpPr>
          <p:nvPr/>
        </p:nvSpPr>
        <p:spPr bwMode="auto">
          <a:xfrm>
            <a:off x="457200" y="4953000"/>
            <a:ext cx="8229600" cy="523220"/>
          </a:xfrm>
          <a:prstGeom prst="rect">
            <a:avLst/>
          </a:prstGeom>
          <a:noFill/>
          <a:ln w="9525">
            <a:noFill/>
            <a:miter lim="800000"/>
            <a:headEnd/>
            <a:tailEnd/>
          </a:ln>
        </p:spPr>
        <p:txBody>
          <a:bodyPr>
            <a:spAutoFit/>
          </a:bodyPr>
          <a:lstStyle/>
          <a:p>
            <a:pPr algn="ctr">
              <a:spcBef>
                <a:spcPct val="50000"/>
              </a:spcBef>
            </a:pPr>
            <a:r>
              <a:rPr lang="en-US" sz="2800" b="1" dirty="0" smtClean="0">
                <a:solidFill>
                  <a:srgbClr val="0000CC"/>
                </a:solidFill>
                <a:latin typeface="Comic Sans MS" pitchFamily="66" charset="0"/>
              </a:rPr>
              <a:t>G</a:t>
            </a:r>
          </a:p>
        </p:txBody>
      </p:sp>
    </p:spTree>
  </p:cSld>
  <p:clrMapOvr>
    <a:masterClrMapping/>
  </p:clrMapOvr>
  <p:transition spd="slow">
    <p:split orient="vert"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4724400" cy="1600200"/>
          </a:xfrm>
        </p:spPr>
        <p:txBody>
          <a:bodyPr>
            <a:normAutofit/>
          </a:bodyPr>
          <a:lstStyle/>
          <a:p>
            <a:pPr eaLnBrk="1" hangingPunct="1"/>
            <a:r>
              <a:rPr lang="en-US" sz="4000" b="1" dirty="0" smtClean="0">
                <a:solidFill>
                  <a:srgbClr val="FF0000"/>
                </a:solidFill>
                <a:latin typeface="Comic Sans MS" pitchFamily="66" charset="0"/>
              </a:rPr>
              <a:t>Today we look at 2 tough issues:</a:t>
            </a:r>
          </a:p>
        </p:txBody>
      </p:sp>
      <p:sp>
        <p:nvSpPr>
          <p:cNvPr id="4099" name="Rectangle 3"/>
          <p:cNvSpPr>
            <a:spLocks noGrp="1" noChangeArrowheads="1"/>
          </p:cNvSpPr>
          <p:nvPr>
            <p:ph type="body" idx="1"/>
          </p:nvPr>
        </p:nvSpPr>
        <p:spPr>
          <a:xfrm>
            <a:off x="457200" y="1752600"/>
            <a:ext cx="5181600" cy="1295400"/>
          </a:xfrm>
        </p:spPr>
        <p:txBody>
          <a:bodyPr/>
          <a:lstStyle/>
          <a:p>
            <a:pPr marL="514350" indent="-514350" eaLnBrk="1" hangingPunct="1">
              <a:lnSpc>
                <a:spcPct val="90000"/>
              </a:lnSpc>
              <a:buFont typeface="+mj-lt"/>
              <a:buAutoNum type="arabicPeriod"/>
            </a:pPr>
            <a:r>
              <a:rPr lang="en-US" dirty="0" smtClean="0"/>
              <a:t>Marriage to unbelievers</a:t>
            </a:r>
          </a:p>
          <a:p>
            <a:pPr marL="514350" indent="-514350" eaLnBrk="1" hangingPunct="1">
              <a:lnSpc>
                <a:spcPct val="90000"/>
              </a:lnSpc>
              <a:buFont typeface="+mj-lt"/>
              <a:buAutoNum type="arabicPeriod"/>
            </a:pPr>
            <a:r>
              <a:rPr lang="en-US" dirty="0" smtClean="0"/>
              <a:t>Divorce</a:t>
            </a:r>
          </a:p>
        </p:txBody>
      </p:sp>
      <p:sp>
        <p:nvSpPr>
          <p:cNvPr id="4100" name="Text Box 5"/>
          <p:cNvSpPr txBox="1">
            <a:spLocks noChangeArrowheads="1"/>
          </p:cNvSpPr>
          <p:nvPr/>
        </p:nvSpPr>
        <p:spPr bwMode="auto">
          <a:xfrm>
            <a:off x="228600" y="5562600"/>
            <a:ext cx="8686800" cy="954107"/>
          </a:xfrm>
          <a:prstGeom prst="rect">
            <a:avLst/>
          </a:prstGeom>
          <a:noFill/>
          <a:ln w="9525">
            <a:noFill/>
            <a:miter lim="800000"/>
            <a:headEnd/>
            <a:tailEnd/>
          </a:ln>
        </p:spPr>
        <p:txBody>
          <a:bodyPr wrap="square">
            <a:spAutoFit/>
          </a:bodyPr>
          <a:lstStyle/>
          <a:p>
            <a:pPr algn="ctr">
              <a:spcBef>
                <a:spcPct val="50000"/>
              </a:spcBef>
            </a:pPr>
            <a:r>
              <a:rPr lang="en-US" sz="2800" b="1" dirty="0" smtClean="0">
                <a:solidFill>
                  <a:srgbClr val="0000CC"/>
                </a:solidFill>
                <a:latin typeface="Comic Sans MS" pitchFamily="66" charset="0"/>
              </a:rPr>
              <a:t>Remember: God may be more interested in how we solve our problems than the end result!</a:t>
            </a:r>
            <a:endParaRPr lang="en-US" sz="2800" b="1" dirty="0">
              <a:solidFill>
                <a:srgbClr val="0000CC"/>
              </a:solidFill>
              <a:latin typeface="Comic Sans MS" pitchFamily="66" charset="0"/>
            </a:endParaRPr>
          </a:p>
        </p:txBody>
      </p:sp>
      <p:sp>
        <p:nvSpPr>
          <p:cNvPr id="5" name="Rectangle 3"/>
          <p:cNvSpPr txBox="1">
            <a:spLocks noChangeArrowheads="1"/>
          </p:cNvSpPr>
          <p:nvPr/>
        </p:nvSpPr>
        <p:spPr>
          <a:xfrm>
            <a:off x="457200" y="3733800"/>
            <a:ext cx="8077200" cy="1676400"/>
          </a:xfrm>
          <a:prstGeom prst="rect">
            <a:avLst/>
          </a:prstGeom>
        </p:spPr>
        <p:txBody>
          <a:bodyPr vert="horz" lIns="91440" tIns="45720" rIns="91440" bIns="45720" rtlCol="0">
            <a:normAutofit fontScale="92500" lnSpcReduction="10000"/>
          </a:bodyPr>
          <a:lstStyle/>
          <a:p>
            <a:pPr marL="514350" marR="0" lvl="0" indent="-514350" algn="l" defTabSz="914400" rtl="0" eaLnBrk="1" fontAlgn="auto" latinLnBrk="0" hangingPunct="1">
              <a:lnSpc>
                <a:spcPct val="90000"/>
              </a:lnSpc>
              <a:spcBef>
                <a:spcPct val="20000"/>
              </a:spcBef>
              <a:spcAft>
                <a:spcPts val="0"/>
              </a:spcAft>
              <a:buClrTx/>
              <a:buSzTx/>
              <a:buFont typeface="Arial" pitchFamily="34" charset="0"/>
              <a:buChar char="•"/>
              <a:tabLst/>
              <a:defRPr/>
            </a:pPr>
            <a:r>
              <a:rPr lang="en-US" sz="3200" dirty="0" smtClean="0"/>
              <a:t>Help you understand how the people of Ezra’s day solved their problem</a:t>
            </a:r>
          </a:p>
          <a:p>
            <a:pPr marL="514350" marR="0" lvl="0" indent="-514350" algn="l" defTabSz="914400" rtl="0" eaLnBrk="1" fontAlgn="auto" latinLnBrk="0" hangingPunct="1">
              <a:lnSpc>
                <a:spcPct val="90000"/>
              </a:lnSpc>
              <a:spcBef>
                <a:spcPct val="20000"/>
              </a:spcBef>
              <a:spcAft>
                <a:spcPts val="0"/>
              </a:spcAft>
              <a:buClrTx/>
              <a:buSzTx/>
              <a:buFont typeface="Arial" pitchFamily="34" charset="0"/>
              <a:buChar char="•"/>
              <a:tabLst/>
              <a:defRPr/>
            </a:pPr>
            <a:r>
              <a:rPr lang="en-US" sz="3200" dirty="0" smtClean="0"/>
              <a:t>This should help us in making decisions with our problems today</a:t>
            </a:r>
          </a:p>
        </p:txBody>
      </p:sp>
      <p:sp>
        <p:nvSpPr>
          <p:cNvPr id="6" name="Rectangle 2"/>
          <p:cNvSpPr txBox="1">
            <a:spLocks noChangeArrowheads="1"/>
          </p:cNvSpPr>
          <p:nvPr/>
        </p:nvSpPr>
        <p:spPr>
          <a:xfrm>
            <a:off x="1905000" y="2971800"/>
            <a:ext cx="4876800" cy="9144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000" b="1" dirty="0" smtClean="0">
                <a:solidFill>
                  <a:srgbClr val="FF0000"/>
                </a:solidFill>
                <a:latin typeface="Comic Sans MS" pitchFamily="66" charset="0"/>
                <a:ea typeface="+mj-ea"/>
                <a:cs typeface="+mj-cs"/>
              </a:rPr>
              <a:t>My</a:t>
            </a:r>
            <a:r>
              <a:rPr kumimoji="0" lang="en-US" sz="4000" b="1" i="0" u="none" strike="noStrike" kern="1200" cap="none" spc="0" normalizeH="0" baseline="0" noProof="0" dirty="0" smtClean="0">
                <a:ln>
                  <a:noFill/>
                </a:ln>
                <a:solidFill>
                  <a:srgbClr val="FF0000"/>
                </a:solidFill>
                <a:effectLst/>
                <a:uLnTx/>
                <a:uFillTx/>
                <a:latin typeface="Comic Sans MS" pitchFamily="66" charset="0"/>
                <a:ea typeface="+mj-ea"/>
                <a:cs typeface="+mj-cs"/>
              </a:rPr>
              <a:t> Goal Today:</a:t>
            </a:r>
          </a:p>
        </p:txBody>
      </p:sp>
      <p:pic>
        <p:nvPicPr>
          <p:cNvPr id="69634" name="Picture 2" descr="https://encrypted-tbn1.google.com/images?q=tbn:ANd9GcQqO-24IzsaPT0rQMitQmKZmD-a9CNPSRwYkB5v_4s3Yv_f7Xrw8w"/>
          <p:cNvPicPr>
            <a:picLocks noChangeAspect="1" noChangeArrowheads="1"/>
          </p:cNvPicPr>
          <p:nvPr/>
        </p:nvPicPr>
        <p:blipFill>
          <a:blip r:embed="rId3" cstate="print"/>
          <a:srcRect/>
          <a:stretch>
            <a:fillRect/>
          </a:stretch>
        </p:blipFill>
        <p:spPr bwMode="auto">
          <a:xfrm>
            <a:off x="5334000" y="685800"/>
            <a:ext cx="3555998" cy="2133600"/>
          </a:xfrm>
          <a:prstGeom prst="rect">
            <a:avLst/>
          </a:prstGeom>
          <a:noFill/>
        </p:spPr>
      </p:pic>
    </p:spTree>
  </p:cSld>
  <p:clrMapOvr>
    <a:masterClrMapping/>
  </p:clrMapOvr>
  <p:transition spd="slow">
    <p:split orient="vert" dir="in"/>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914400"/>
            <a:ext cx="8229600" cy="914400"/>
          </a:xfrm>
        </p:spPr>
        <p:txBody>
          <a:bodyPr>
            <a:noAutofit/>
          </a:bodyPr>
          <a:lstStyle/>
          <a:p>
            <a:r>
              <a:rPr lang="en-US" sz="4800" b="1" dirty="0" smtClean="0">
                <a:solidFill>
                  <a:srgbClr val="663300"/>
                </a:solidFill>
              </a:rPr>
              <a:t>1</a:t>
            </a:r>
            <a:endParaRPr lang="en-US" sz="4800" b="1" dirty="0" smtClean="0">
              <a:solidFill>
                <a:srgbClr val="663300"/>
              </a:solidFill>
              <a:latin typeface="Comic Sans MS" pitchFamily="66" charset="0"/>
            </a:endParaRPr>
          </a:p>
        </p:txBody>
      </p:sp>
      <p:sp>
        <p:nvSpPr>
          <p:cNvPr id="4099" name="Rectangle 3"/>
          <p:cNvSpPr>
            <a:spLocks noGrp="1" noChangeArrowheads="1"/>
          </p:cNvSpPr>
          <p:nvPr>
            <p:ph type="body" idx="1"/>
          </p:nvPr>
        </p:nvSpPr>
        <p:spPr>
          <a:xfrm>
            <a:off x="990600" y="1676400"/>
            <a:ext cx="7162800" cy="3810000"/>
          </a:xfrm>
        </p:spPr>
        <p:txBody>
          <a:bodyPr>
            <a:normAutofit/>
          </a:bodyPr>
          <a:lstStyle/>
          <a:p>
            <a:pPr marL="0" indent="228600" hangingPunct="0">
              <a:buNone/>
            </a:pPr>
            <a:r>
              <a:rPr lang="en-US" dirty="0" smtClean="0"/>
              <a:t>5   </a:t>
            </a:r>
          </a:p>
          <a:p>
            <a:pPr marL="514350" indent="-514350" eaLnBrk="1" hangingPunct="1">
              <a:lnSpc>
                <a:spcPct val="90000"/>
              </a:lnSpc>
              <a:buNone/>
            </a:pPr>
            <a:endParaRPr lang="en-US" dirty="0" smtClean="0"/>
          </a:p>
        </p:txBody>
      </p:sp>
      <p:sp>
        <p:nvSpPr>
          <p:cNvPr id="4100" name="Text Box 5"/>
          <p:cNvSpPr txBox="1">
            <a:spLocks noChangeArrowheads="1"/>
          </p:cNvSpPr>
          <p:nvPr/>
        </p:nvSpPr>
        <p:spPr bwMode="auto">
          <a:xfrm>
            <a:off x="457200" y="4953000"/>
            <a:ext cx="8229600" cy="523220"/>
          </a:xfrm>
          <a:prstGeom prst="rect">
            <a:avLst/>
          </a:prstGeom>
          <a:noFill/>
          <a:ln w="9525">
            <a:noFill/>
            <a:miter lim="800000"/>
            <a:headEnd/>
            <a:tailEnd/>
          </a:ln>
        </p:spPr>
        <p:txBody>
          <a:bodyPr>
            <a:spAutoFit/>
          </a:bodyPr>
          <a:lstStyle/>
          <a:p>
            <a:pPr algn="ctr">
              <a:spcBef>
                <a:spcPct val="50000"/>
              </a:spcBef>
            </a:pPr>
            <a:r>
              <a:rPr lang="en-US" sz="2800" b="1" dirty="0" smtClean="0">
                <a:solidFill>
                  <a:srgbClr val="0000CC"/>
                </a:solidFill>
                <a:latin typeface="Comic Sans MS" pitchFamily="66" charset="0"/>
              </a:rPr>
              <a:t>G</a:t>
            </a:r>
          </a:p>
        </p:txBody>
      </p:sp>
    </p:spTree>
  </p:cSld>
  <p:clrMapOvr>
    <a:masterClrMapping/>
  </p:clrMapOvr>
  <p:transition spd="slow">
    <p:split orient="vert" dir="in"/>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8229600" cy="1143000"/>
          </a:xfrm>
        </p:spPr>
        <p:txBody>
          <a:bodyPr/>
          <a:lstStyle/>
          <a:p>
            <a:pPr eaLnBrk="1" hangingPunct="1"/>
            <a:r>
              <a:rPr lang="en-US" sz="4000" b="1" dirty="0" smtClean="0">
                <a:solidFill>
                  <a:srgbClr val="FF0000"/>
                </a:solidFill>
                <a:latin typeface="Comic Sans MS" pitchFamily="66" charset="0"/>
              </a:rPr>
              <a:t>2</a:t>
            </a:r>
          </a:p>
        </p:txBody>
      </p:sp>
      <p:sp>
        <p:nvSpPr>
          <p:cNvPr id="4099" name="Rectangle 3"/>
          <p:cNvSpPr>
            <a:spLocks noGrp="1" noChangeArrowheads="1"/>
          </p:cNvSpPr>
          <p:nvPr>
            <p:ph type="body" idx="1"/>
          </p:nvPr>
        </p:nvSpPr>
        <p:spPr>
          <a:xfrm>
            <a:off x="457200" y="1143000"/>
            <a:ext cx="7924800" cy="4343400"/>
          </a:xfrm>
        </p:spPr>
        <p:txBody>
          <a:bodyPr/>
          <a:lstStyle/>
          <a:p>
            <a:pPr eaLnBrk="1" hangingPunct="1">
              <a:lnSpc>
                <a:spcPct val="90000"/>
              </a:lnSpc>
            </a:pPr>
            <a:r>
              <a:rPr lang="en-US" dirty="0" smtClean="0"/>
              <a:t>S</a:t>
            </a:r>
          </a:p>
        </p:txBody>
      </p:sp>
      <p:sp>
        <p:nvSpPr>
          <p:cNvPr id="4100" name="Text Box 5"/>
          <p:cNvSpPr txBox="1">
            <a:spLocks noChangeArrowheads="1"/>
          </p:cNvSpPr>
          <p:nvPr/>
        </p:nvSpPr>
        <p:spPr bwMode="auto">
          <a:xfrm>
            <a:off x="457200" y="5562600"/>
            <a:ext cx="8229600" cy="707886"/>
          </a:xfrm>
          <a:prstGeom prst="rect">
            <a:avLst/>
          </a:prstGeom>
          <a:noFill/>
          <a:ln w="9525">
            <a:noFill/>
            <a:miter lim="800000"/>
            <a:headEnd/>
            <a:tailEnd/>
          </a:ln>
        </p:spPr>
        <p:txBody>
          <a:bodyPr>
            <a:spAutoFit/>
          </a:bodyPr>
          <a:lstStyle/>
          <a:p>
            <a:pPr algn="ctr">
              <a:spcBef>
                <a:spcPct val="50000"/>
              </a:spcBef>
            </a:pPr>
            <a:r>
              <a:rPr lang="en-US" sz="4000" b="1" dirty="0" smtClean="0">
                <a:solidFill>
                  <a:srgbClr val="0000CC"/>
                </a:solidFill>
                <a:latin typeface="Comic Sans MS" pitchFamily="66" charset="0"/>
              </a:rPr>
              <a:t>G</a:t>
            </a:r>
            <a:r>
              <a:rPr lang="en-US" sz="4000" dirty="0" smtClean="0"/>
              <a:t> </a:t>
            </a:r>
            <a:endParaRPr lang="en-US" sz="4000" b="1" dirty="0">
              <a:solidFill>
                <a:srgbClr val="0000CC"/>
              </a:solidFill>
              <a:latin typeface="Comic Sans MS" pitchFamily="66" charset="0"/>
            </a:endParaRPr>
          </a:p>
        </p:txBody>
      </p:sp>
    </p:spTree>
  </p:cSld>
  <p:clrMapOvr>
    <a:masterClrMapping/>
  </p:clrMapOvr>
  <p:transition spd="slow">
    <p:split orient="vert"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152400"/>
            <a:ext cx="6019800" cy="1143000"/>
          </a:xfrm>
        </p:spPr>
        <p:txBody>
          <a:bodyPr>
            <a:normAutofit fontScale="90000"/>
          </a:bodyPr>
          <a:lstStyle/>
          <a:p>
            <a:pPr eaLnBrk="1" hangingPunct="1"/>
            <a:r>
              <a:rPr lang="en-US" sz="4000" b="1" dirty="0" smtClean="0">
                <a:solidFill>
                  <a:srgbClr val="FF0000"/>
                </a:solidFill>
              </a:rPr>
              <a:t>1) Acknowledge the Problem and openly discuss</a:t>
            </a:r>
          </a:p>
        </p:txBody>
      </p:sp>
      <p:sp>
        <p:nvSpPr>
          <p:cNvPr id="4099" name="Rectangle 3"/>
          <p:cNvSpPr>
            <a:spLocks noGrp="1" noChangeArrowheads="1"/>
          </p:cNvSpPr>
          <p:nvPr>
            <p:ph type="body" idx="1"/>
          </p:nvPr>
        </p:nvSpPr>
        <p:spPr>
          <a:xfrm>
            <a:off x="457200" y="1447800"/>
            <a:ext cx="7924800" cy="4343400"/>
          </a:xfrm>
        </p:spPr>
        <p:txBody>
          <a:bodyPr>
            <a:normAutofit lnSpcReduction="10000"/>
          </a:bodyPr>
          <a:lstStyle/>
          <a:p>
            <a:pPr eaLnBrk="1" hangingPunct="1">
              <a:lnSpc>
                <a:spcPct val="90000"/>
              </a:lnSpc>
            </a:pPr>
            <a:r>
              <a:rPr lang="en-US" b="1" dirty="0" smtClean="0">
                <a:solidFill>
                  <a:srgbClr val="0000CC"/>
                </a:solidFill>
              </a:rPr>
              <a:t>Officials approach Ezra (9:1)</a:t>
            </a:r>
          </a:p>
          <a:p>
            <a:pPr lvl="1">
              <a:lnSpc>
                <a:spcPct val="90000"/>
              </a:lnSpc>
            </a:pPr>
            <a:r>
              <a:rPr lang="en-US" dirty="0" smtClean="0"/>
              <a:t>Indicates Ezra has become a spiritual leader</a:t>
            </a:r>
          </a:p>
          <a:p>
            <a:pPr lvl="1">
              <a:lnSpc>
                <a:spcPct val="90000"/>
              </a:lnSpc>
            </a:pPr>
            <a:r>
              <a:rPr lang="en-US" dirty="0" smtClean="0"/>
              <a:t>Ezra has wisdom and authority</a:t>
            </a:r>
          </a:p>
          <a:p>
            <a:pPr lvl="1">
              <a:lnSpc>
                <a:spcPct val="90000"/>
              </a:lnSpc>
            </a:pPr>
            <a:endParaRPr lang="en-US" dirty="0" smtClean="0"/>
          </a:p>
          <a:p>
            <a:pPr eaLnBrk="1" hangingPunct="1">
              <a:lnSpc>
                <a:spcPct val="90000"/>
              </a:lnSpc>
            </a:pPr>
            <a:r>
              <a:rPr lang="en-US" b="1" dirty="0" smtClean="0">
                <a:solidFill>
                  <a:srgbClr val="0000CC"/>
                </a:solidFill>
              </a:rPr>
              <a:t>People – Priests – Levites:  </a:t>
            </a:r>
            <a:r>
              <a:rPr lang="en-US" dirty="0" smtClean="0"/>
              <a:t>problem throughout Israel!</a:t>
            </a:r>
          </a:p>
          <a:p>
            <a:pPr lvl="1">
              <a:lnSpc>
                <a:spcPct val="90000"/>
              </a:lnSpc>
            </a:pPr>
            <a:r>
              <a:rPr lang="en-US" dirty="0" smtClean="0"/>
              <a:t>May have resulted from Gentiles who were attracted back in Ezra 7</a:t>
            </a:r>
          </a:p>
          <a:p>
            <a:pPr lvl="1">
              <a:lnSpc>
                <a:spcPct val="90000"/>
              </a:lnSpc>
            </a:pPr>
            <a:r>
              <a:rPr lang="en-US" dirty="0" smtClean="0"/>
              <a:t>Some Jews then took Gentile wives who were not believers</a:t>
            </a:r>
          </a:p>
          <a:p>
            <a:pPr eaLnBrk="1" hangingPunct="1">
              <a:lnSpc>
                <a:spcPct val="90000"/>
              </a:lnSpc>
            </a:pPr>
            <a:endParaRPr lang="en-US" dirty="0" smtClean="0"/>
          </a:p>
          <a:p>
            <a:pPr eaLnBrk="1" hangingPunct="1">
              <a:lnSpc>
                <a:spcPct val="90000"/>
              </a:lnSpc>
            </a:pPr>
            <a:endParaRPr lang="en-US" dirty="0" smtClean="0"/>
          </a:p>
          <a:p>
            <a:pPr eaLnBrk="1" hangingPunct="1">
              <a:lnSpc>
                <a:spcPct val="90000"/>
              </a:lnSpc>
            </a:pPr>
            <a:endParaRPr lang="en-US" dirty="0" smtClean="0"/>
          </a:p>
        </p:txBody>
      </p:sp>
      <p:sp>
        <p:nvSpPr>
          <p:cNvPr id="4100" name="Text Box 5"/>
          <p:cNvSpPr txBox="1">
            <a:spLocks noChangeArrowheads="1"/>
          </p:cNvSpPr>
          <p:nvPr/>
        </p:nvSpPr>
        <p:spPr bwMode="auto">
          <a:xfrm>
            <a:off x="457200" y="5562600"/>
            <a:ext cx="8229600" cy="1323439"/>
          </a:xfrm>
          <a:prstGeom prst="rect">
            <a:avLst/>
          </a:prstGeom>
          <a:noFill/>
          <a:ln w="9525">
            <a:noFill/>
            <a:miter lim="800000"/>
            <a:headEnd/>
            <a:tailEnd/>
          </a:ln>
        </p:spPr>
        <p:txBody>
          <a:bodyPr>
            <a:spAutoFit/>
          </a:bodyPr>
          <a:lstStyle/>
          <a:p>
            <a:pPr algn="ctr">
              <a:spcBef>
                <a:spcPct val="50000"/>
              </a:spcBef>
            </a:pPr>
            <a:r>
              <a:rPr lang="en-US" sz="4000" b="1" dirty="0" smtClean="0">
                <a:solidFill>
                  <a:srgbClr val="00B050"/>
                </a:solidFill>
                <a:latin typeface="Comic Sans MS" pitchFamily="66" charset="0"/>
              </a:rPr>
              <a:t>Communication is a key to all family &amp; ecclesial problems</a:t>
            </a:r>
            <a:endParaRPr lang="en-US" sz="4000" b="1" dirty="0">
              <a:solidFill>
                <a:srgbClr val="00B050"/>
              </a:solidFill>
              <a:latin typeface="Comic Sans MS" pitchFamily="66" charset="0"/>
            </a:endParaRPr>
          </a:p>
        </p:txBody>
      </p:sp>
      <p:pic>
        <p:nvPicPr>
          <p:cNvPr id="67586" name="Picture 2" descr="https://encrypted-tbn0.google.com/images?q=tbn:ANd9GcQPuhLlQnv86fSMNYJ2WYalOiDTqWqby5lRM3m53mZTgcFhAfM-6Q"/>
          <p:cNvPicPr>
            <a:picLocks noChangeAspect="1" noChangeArrowheads="1"/>
          </p:cNvPicPr>
          <p:nvPr/>
        </p:nvPicPr>
        <p:blipFill>
          <a:blip r:embed="rId3" cstate="print"/>
          <a:srcRect/>
          <a:stretch>
            <a:fillRect/>
          </a:stretch>
        </p:blipFill>
        <p:spPr bwMode="auto">
          <a:xfrm>
            <a:off x="5943600" y="228600"/>
            <a:ext cx="3048000" cy="1504951"/>
          </a:xfrm>
          <a:prstGeom prst="rect">
            <a:avLst/>
          </a:prstGeom>
          <a:noFill/>
        </p:spPr>
      </p:pic>
    </p:spTree>
  </p:cSld>
  <p:clrMapOvr>
    <a:masterClrMapping/>
  </p:clrMapOvr>
  <p:transition spd="slow">
    <p:split orient="vert"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209800" y="228600"/>
            <a:ext cx="4267200" cy="2057400"/>
          </a:xfrm>
        </p:spPr>
        <p:txBody>
          <a:bodyPr/>
          <a:lstStyle/>
          <a:p>
            <a:pPr eaLnBrk="1" hangingPunct="1"/>
            <a:r>
              <a:rPr lang="en-US" sz="4000" b="1" dirty="0" smtClean="0">
                <a:solidFill>
                  <a:srgbClr val="FF0000"/>
                </a:solidFill>
              </a:rPr>
              <a:t>Holiness:  </a:t>
            </a:r>
            <a:r>
              <a:rPr lang="en-US" sz="4000" b="1" dirty="0" smtClean="0">
                <a:solidFill>
                  <a:srgbClr val="FF0000"/>
                </a:solidFill>
              </a:rPr>
              <a:t>           Not </a:t>
            </a:r>
            <a:r>
              <a:rPr lang="en-US" sz="4000" b="1" dirty="0" smtClean="0">
                <a:solidFill>
                  <a:srgbClr val="FF0000"/>
                </a:solidFill>
              </a:rPr>
              <a:t>separated themselves</a:t>
            </a:r>
          </a:p>
        </p:txBody>
      </p:sp>
      <p:sp>
        <p:nvSpPr>
          <p:cNvPr id="4099" name="Rectangle 3"/>
          <p:cNvSpPr>
            <a:spLocks noGrp="1" noChangeArrowheads="1"/>
          </p:cNvSpPr>
          <p:nvPr>
            <p:ph type="body" idx="1"/>
          </p:nvPr>
        </p:nvSpPr>
        <p:spPr>
          <a:xfrm>
            <a:off x="457200" y="2743200"/>
            <a:ext cx="7924800" cy="2209800"/>
          </a:xfrm>
        </p:spPr>
        <p:txBody>
          <a:bodyPr/>
          <a:lstStyle/>
          <a:p>
            <a:pPr eaLnBrk="1" hangingPunct="1">
              <a:lnSpc>
                <a:spcPct val="90000"/>
              </a:lnSpc>
            </a:pPr>
            <a:r>
              <a:rPr lang="en-US" sz="3600" b="1" dirty="0" smtClean="0">
                <a:solidFill>
                  <a:srgbClr val="0000CC"/>
                </a:solidFill>
              </a:rPr>
              <a:t>Ex 22:31 </a:t>
            </a:r>
            <a:r>
              <a:rPr lang="en-US" sz="3600" dirty="0" smtClean="0"/>
              <a:t>“Be you holy for I am holy”</a:t>
            </a:r>
          </a:p>
          <a:p>
            <a:pPr eaLnBrk="1" hangingPunct="1">
              <a:lnSpc>
                <a:spcPct val="90000"/>
              </a:lnSpc>
            </a:pPr>
            <a:r>
              <a:rPr lang="en-US" sz="3600" b="1" dirty="0" smtClean="0">
                <a:solidFill>
                  <a:srgbClr val="0000CC"/>
                </a:solidFill>
              </a:rPr>
              <a:t>Lev 11-22 </a:t>
            </a:r>
            <a:r>
              <a:rPr lang="en-US" sz="3600" dirty="0" smtClean="0"/>
              <a:t>Clean/unclean, defilement – God tried to impress the people</a:t>
            </a:r>
          </a:p>
          <a:p>
            <a:pPr eaLnBrk="1" hangingPunct="1">
              <a:lnSpc>
                <a:spcPct val="90000"/>
              </a:lnSpc>
            </a:pPr>
            <a:endParaRPr lang="en-US" dirty="0" smtClean="0"/>
          </a:p>
        </p:txBody>
      </p:sp>
      <p:sp>
        <p:nvSpPr>
          <p:cNvPr id="4100" name="Text Box 5"/>
          <p:cNvSpPr txBox="1">
            <a:spLocks noChangeArrowheads="1"/>
          </p:cNvSpPr>
          <p:nvPr/>
        </p:nvSpPr>
        <p:spPr bwMode="auto">
          <a:xfrm>
            <a:off x="228600" y="4953000"/>
            <a:ext cx="8610600" cy="1323439"/>
          </a:xfrm>
          <a:prstGeom prst="rect">
            <a:avLst/>
          </a:prstGeom>
          <a:noFill/>
          <a:ln w="9525">
            <a:noFill/>
            <a:miter lim="800000"/>
            <a:headEnd/>
            <a:tailEnd/>
          </a:ln>
        </p:spPr>
        <p:txBody>
          <a:bodyPr wrap="square">
            <a:spAutoFit/>
          </a:bodyPr>
          <a:lstStyle/>
          <a:p>
            <a:pPr algn="ctr">
              <a:spcBef>
                <a:spcPct val="50000"/>
              </a:spcBef>
            </a:pPr>
            <a:r>
              <a:rPr lang="en-US" sz="4000" b="1" dirty="0" smtClean="0">
                <a:solidFill>
                  <a:srgbClr val="00B050"/>
                </a:solidFill>
                <a:latin typeface="Comic Sans MS" pitchFamily="66" charset="0"/>
              </a:rPr>
              <a:t>You shall be holy, for I the Lord your God am holy (Lev 19:2)</a:t>
            </a:r>
            <a:endParaRPr lang="en-US" sz="4000" b="1" dirty="0">
              <a:solidFill>
                <a:srgbClr val="00B050"/>
              </a:solidFill>
              <a:latin typeface="Comic Sans MS" pitchFamily="66" charset="0"/>
            </a:endParaRPr>
          </a:p>
        </p:txBody>
      </p:sp>
      <p:pic>
        <p:nvPicPr>
          <p:cNvPr id="71682" name="Picture 2" descr="https://encrypted-tbn1.google.com/images?q=tbn:ANd9GcSNPl1VpSWljbrU31ievPwJpRt5Q_6McqwT41I4gUfXzoBn_2GM"/>
          <p:cNvPicPr>
            <a:picLocks noChangeAspect="1" noChangeArrowheads="1"/>
          </p:cNvPicPr>
          <p:nvPr/>
        </p:nvPicPr>
        <p:blipFill>
          <a:blip r:embed="rId3" cstate="print"/>
          <a:srcRect/>
          <a:stretch>
            <a:fillRect/>
          </a:stretch>
        </p:blipFill>
        <p:spPr bwMode="auto">
          <a:xfrm>
            <a:off x="0" y="76200"/>
            <a:ext cx="1762125" cy="2590800"/>
          </a:xfrm>
          <a:prstGeom prst="rect">
            <a:avLst/>
          </a:prstGeom>
          <a:noFill/>
        </p:spPr>
      </p:pic>
      <p:pic>
        <p:nvPicPr>
          <p:cNvPr id="71684" name="Picture 4" descr="https://encrypted-tbn3.google.com/images?q=tbn:ANd9GcQaEF0A_JxPpOTwULDTe-uBYILpKqz84WVLR-OJzlEKMYjwsOVnyQ"/>
          <p:cNvPicPr>
            <a:picLocks noChangeAspect="1" noChangeArrowheads="1"/>
          </p:cNvPicPr>
          <p:nvPr/>
        </p:nvPicPr>
        <p:blipFill>
          <a:blip r:embed="rId4" cstate="print"/>
          <a:srcRect/>
          <a:stretch>
            <a:fillRect/>
          </a:stretch>
        </p:blipFill>
        <p:spPr bwMode="auto">
          <a:xfrm>
            <a:off x="6553200" y="533400"/>
            <a:ext cx="2381250" cy="1914525"/>
          </a:xfrm>
          <a:prstGeom prst="rect">
            <a:avLst/>
          </a:prstGeom>
          <a:noFill/>
        </p:spPr>
      </p:pic>
    </p:spTree>
  </p:cSld>
  <p:clrMapOvr>
    <a:masterClrMapping/>
  </p:clrMapOvr>
  <p:transition spd="slow">
    <p:split orient="vert" dir="in"/>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 xmlns:a14="http://schemas.microsoft.com/office/drawing/2010/main" val="0"/>
              </a:ext>
            </a:extLst>
          </a:blip>
          <a:srcRect l="7699" t="13418" r="3349" b="12257"/>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381000" y="304800"/>
            <a:ext cx="8229600" cy="1143000"/>
          </a:xfrm>
        </p:spPr>
        <p:txBody>
          <a:bodyPr>
            <a:normAutofit/>
          </a:bodyPr>
          <a:lstStyle/>
          <a:p>
            <a:r>
              <a:rPr lang="en-US" sz="4000" b="1" dirty="0" smtClean="0">
                <a:solidFill>
                  <a:srgbClr val="663300"/>
                </a:solidFill>
              </a:rPr>
              <a:t>Lev 20:24-26</a:t>
            </a:r>
          </a:p>
        </p:txBody>
      </p:sp>
      <p:sp>
        <p:nvSpPr>
          <p:cNvPr id="4099" name="Rectangle 3"/>
          <p:cNvSpPr>
            <a:spLocks noGrp="1" noChangeArrowheads="1"/>
          </p:cNvSpPr>
          <p:nvPr>
            <p:ph type="body" idx="1"/>
          </p:nvPr>
        </p:nvSpPr>
        <p:spPr>
          <a:xfrm>
            <a:off x="1066800" y="1143000"/>
            <a:ext cx="7010400" cy="4648200"/>
          </a:xfrm>
        </p:spPr>
        <p:txBody>
          <a:bodyPr>
            <a:normAutofit fontScale="77500" lnSpcReduction="20000"/>
          </a:bodyPr>
          <a:lstStyle/>
          <a:p>
            <a:pPr marL="0" indent="231775">
              <a:buNone/>
            </a:pPr>
            <a:r>
              <a:rPr lang="en-US" dirty="0" smtClean="0"/>
              <a:t> 24  'But I have said to you, "You shall inherit their land, and I will give it to you to possess, a land flowing with milk and honey." I am the LORD your God, </a:t>
            </a:r>
            <a:r>
              <a:rPr lang="en-US" b="1" dirty="0" smtClean="0">
                <a:solidFill>
                  <a:srgbClr val="7030A0"/>
                </a:solidFill>
              </a:rPr>
              <a:t>who has separated </a:t>
            </a:r>
            <a:r>
              <a:rPr lang="en-US" b="1" i="1" dirty="0" smtClean="0">
                <a:solidFill>
                  <a:srgbClr val="7030A0"/>
                </a:solidFill>
              </a:rPr>
              <a:t>[</a:t>
            </a:r>
            <a:r>
              <a:rPr lang="en-US" b="1" i="1" dirty="0" err="1" smtClean="0">
                <a:solidFill>
                  <a:srgbClr val="7030A0"/>
                </a:solidFill>
              </a:rPr>
              <a:t>badal</a:t>
            </a:r>
            <a:r>
              <a:rPr lang="en-US" b="1" i="1" dirty="0" smtClean="0">
                <a:solidFill>
                  <a:srgbClr val="7030A0"/>
                </a:solidFill>
              </a:rPr>
              <a:t>]</a:t>
            </a:r>
            <a:r>
              <a:rPr lang="en-US" b="1" dirty="0" smtClean="0">
                <a:solidFill>
                  <a:srgbClr val="7030A0"/>
                </a:solidFill>
              </a:rPr>
              <a:t> you from the peoples.</a:t>
            </a:r>
          </a:p>
          <a:p>
            <a:pPr marL="0" indent="231775">
              <a:buNone/>
            </a:pPr>
            <a:r>
              <a:rPr lang="en-US" dirty="0" smtClean="0"/>
              <a:t> 25   </a:t>
            </a:r>
            <a:r>
              <a:rPr lang="en-US" b="1" dirty="0" smtClean="0">
                <a:solidFill>
                  <a:srgbClr val="7030A0"/>
                </a:solidFill>
              </a:rPr>
              <a:t>'You shall therefore distinguish</a:t>
            </a:r>
            <a:r>
              <a:rPr lang="en-US" b="1" i="1" dirty="0" smtClean="0">
                <a:solidFill>
                  <a:srgbClr val="7030A0"/>
                </a:solidFill>
              </a:rPr>
              <a:t>[</a:t>
            </a:r>
            <a:r>
              <a:rPr lang="en-US" b="1" i="1" dirty="0" err="1" smtClean="0">
                <a:solidFill>
                  <a:srgbClr val="7030A0"/>
                </a:solidFill>
              </a:rPr>
              <a:t>badal</a:t>
            </a:r>
            <a:r>
              <a:rPr lang="en-US" b="1" i="1" dirty="0" smtClean="0">
                <a:solidFill>
                  <a:srgbClr val="7030A0"/>
                </a:solidFill>
              </a:rPr>
              <a:t>]</a:t>
            </a:r>
            <a:r>
              <a:rPr lang="en-US" b="1" dirty="0" smtClean="0">
                <a:solidFill>
                  <a:srgbClr val="7030A0"/>
                </a:solidFill>
              </a:rPr>
              <a:t>  between </a:t>
            </a:r>
            <a:r>
              <a:rPr lang="en-US" dirty="0" smtClean="0"/>
              <a:t>clean animals and unclean, between unclean birds and clean, and you shall not make yourselves abominable by beast or by bird, or by any kind of living thing that creeps on the ground, which </a:t>
            </a:r>
            <a:r>
              <a:rPr lang="en-US" b="1" dirty="0" smtClean="0">
                <a:solidFill>
                  <a:srgbClr val="7030A0"/>
                </a:solidFill>
              </a:rPr>
              <a:t>I have separated </a:t>
            </a:r>
            <a:r>
              <a:rPr lang="en-US" b="1" i="1" dirty="0" smtClean="0">
                <a:solidFill>
                  <a:srgbClr val="7030A0"/>
                </a:solidFill>
              </a:rPr>
              <a:t>[</a:t>
            </a:r>
            <a:r>
              <a:rPr lang="en-US" b="1" i="1" dirty="0" err="1" smtClean="0">
                <a:solidFill>
                  <a:srgbClr val="7030A0"/>
                </a:solidFill>
              </a:rPr>
              <a:t>badal</a:t>
            </a:r>
            <a:r>
              <a:rPr lang="en-US" b="1" i="1" dirty="0" smtClean="0">
                <a:solidFill>
                  <a:srgbClr val="7030A0"/>
                </a:solidFill>
              </a:rPr>
              <a:t>]</a:t>
            </a:r>
            <a:r>
              <a:rPr lang="en-US" b="1" dirty="0" smtClean="0">
                <a:solidFill>
                  <a:srgbClr val="7030A0"/>
                </a:solidFill>
              </a:rPr>
              <a:t> from you as unclean.</a:t>
            </a:r>
          </a:p>
          <a:p>
            <a:pPr marL="0" indent="231775">
              <a:buNone/>
            </a:pPr>
            <a:r>
              <a:rPr lang="en-US" dirty="0" smtClean="0"/>
              <a:t> </a:t>
            </a:r>
            <a:r>
              <a:rPr lang="en-US" b="1" dirty="0" smtClean="0">
                <a:solidFill>
                  <a:srgbClr val="0000CC"/>
                </a:solidFill>
              </a:rPr>
              <a:t>26  'And you shall be holy to Me, for I the LORD am holy, </a:t>
            </a:r>
            <a:r>
              <a:rPr lang="en-US" dirty="0" smtClean="0"/>
              <a:t>and </a:t>
            </a:r>
            <a:r>
              <a:rPr lang="en-US" b="1" dirty="0" smtClean="0">
                <a:solidFill>
                  <a:srgbClr val="7030A0"/>
                </a:solidFill>
              </a:rPr>
              <a:t>have separated </a:t>
            </a:r>
            <a:r>
              <a:rPr lang="en-US" b="1" i="1" dirty="0" smtClean="0">
                <a:solidFill>
                  <a:srgbClr val="7030A0"/>
                </a:solidFill>
              </a:rPr>
              <a:t>[</a:t>
            </a:r>
            <a:r>
              <a:rPr lang="en-US" b="1" i="1" dirty="0" err="1" smtClean="0">
                <a:solidFill>
                  <a:srgbClr val="7030A0"/>
                </a:solidFill>
              </a:rPr>
              <a:t>badal</a:t>
            </a:r>
            <a:r>
              <a:rPr lang="en-US" b="1" i="1" dirty="0" smtClean="0">
                <a:solidFill>
                  <a:srgbClr val="7030A0"/>
                </a:solidFill>
              </a:rPr>
              <a:t>]</a:t>
            </a:r>
            <a:r>
              <a:rPr lang="en-US" b="1" dirty="0" smtClean="0">
                <a:solidFill>
                  <a:srgbClr val="7030A0"/>
                </a:solidFill>
              </a:rPr>
              <a:t>  you from the peoples, </a:t>
            </a:r>
            <a:r>
              <a:rPr lang="en-US" dirty="0" smtClean="0"/>
              <a:t>that you should be Mine.      </a:t>
            </a:r>
            <a:endParaRPr lang="en-US" dirty="0"/>
          </a:p>
        </p:txBody>
      </p:sp>
    </p:spTree>
  </p:cSld>
  <p:clrMapOvr>
    <a:masterClrMapping/>
  </p:clrMapOvr>
  <p:transition spd="slow">
    <p:split orient="vert"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914400"/>
            <a:ext cx="8229600" cy="914400"/>
          </a:xfrm>
        </p:spPr>
        <p:txBody>
          <a:bodyPr>
            <a:noAutofit/>
          </a:bodyPr>
          <a:lstStyle/>
          <a:p>
            <a:r>
              <a:rPr lang="en-US" sz="4800" b="1" dirty="0" smtClean="0">
                <a:solidFill>
                  <a:srgbClr val="663300"/>
                </a:solidFill>
              </a:rPr>
              <a:t>2 </a:t>
            </a:r>
            <a:r>
              <a:rPr lang="en-US" sz="4800" b="1" dirty="0" err="1" smtClean="0">
                <a:solidFill>
                  <a:srgbClr val="663300"/>
                </a:solidFill>
              </a:rPr>
              <a:t>Cor</a:t>
            </a:r>
            <a:r>
              <a:rPr lang="en-US" sz="4800" b="1" dirty="0" smtClean="0">
                <a:solidFill>
                  <a:srgbClr val="663300"/>
                </a:solidFill>
              </a:rPr>
              <a:t> 6:17-18</a:t>
            </a:r>
            <a:endParaRPr lang="en-US" sz="4800" b="1" dirty="0" smtClean="0">
              <a:solidFill>
                <a:srgbClr val="663300"/>
              </a:solidFill>
              <a:latin typeface="Comic Sans MS" pitchFamily="66" charset="0"/>
            </a:endParaRPr>
          </a:p>
        </p:txBody>
      </p:sp>
      <p:sp>
        <p:nvSpPr>
          <p:cNvPr id="4099" name="Rectangle 3"/>
          <p:cNvSpPr>
            <a:spLocks noGrp="1" noChangeArrowheads="1"/>
          </p:cNvSpPr>
          <p:nvPr>
            <p:ph type="body" idx="1"/>
          </p:nvPr>
        </p:nvSpPr>
        <p:spPr>
          <a:xfrm>
            <a:off x="1447800" y="1905000"/>
            <a:ext cx="6324600" cy="3352800"/>
          </a:xfrm>
        </p:spPr>
        <p:txBody>
          <a:bodyPr>
            <a:normAutofit fontScale="92500" lnSpcReduction="10000"/>
          </a:bodyPr>
          <a:lstStyle/>
          <a:p>
            <a:pPr marL="0" indent="231775">
              <a:buNone/>
            </a:pPr>
            <a:r>
              <a:rPr lang="en-US" dirty="0" smtClean="0"/>
              <a:t> 17  Therefore </a:t>
            </a:r>
            <a:r>
              <a:rPr lang="en-US" dirty="0" smtClean="0">
                <a:solidFill>
                  <a:srgbClr val="7030A0"/>
                </a:solidFill>
              </a:rPr>
              <a:t>"</a:t>
            </a:r>
            <a:r>
              <a:rPr lang="en-US" b="1" dirty="0" smtClean="0">
                <a:solidFill>
                  <a:srgbClr val="7030A0"/>
                </a:solidFill>
              </a:rPr>
              <a:t>Come out from among them and be separate</a:t>
            </a:r>
            <a:r>
              <a:rPr lang="en-US" dirty="0" smtClean="0">
                <a:solidFill>
                  <a:srgbClr val="7030A0"/>
                </a:solidFill>
              </a:rPr>
              <a:t>, </a:t>
            </a:r>
            <a:r>
              <a:rPr lang="en-US" dirty="0" smtClean="0"/>
              <a:t>says the Lord. </a:t>
            </a:r>
            <a:r>
              <a:rPr lang="en-US" b="1" i="1" dirty="0" smtClean="0">
                <a:solidFill>
                  <a:srgbClr val="7030A0"/>
                </a:solidFill>
              </a:rPr>
              <a:t>Do not touch what is unclean,</a:t>
            </a:r>
            <a:r>
              <a:rPr lang="en-US" b="1" dirty="0" smtClean="0">
                <a:solidFill>
                  <a:srgbClr val="7030A0"/>
                </a:solidFill>
              </a:rPr>
              <a:t> </a:t>
            </a:r>
            <a:r>
              <a:rPr lang="en-US" dirty="0" smtClean="0"/>
              <a:t>and </a:t>
            </a:r>
            <a:r>
              <a:rPr lang="en-US" b="1" dirty="0" smtClean="0">
                <a:solidFill>
                  <a:srgbClr val="0000CC"/>
                </a:solidFill>
              </a:rPr>
              <a:t>I will receive you."</a:t>
            </a:r>
          </a:p>
          <a:p>
            <a:pPr marL="0" indent="231775">
              <a:buNone/>
            </a:pPr>
            <a:r>
              <a:rPr lang="en-US" dirty="0" smtClean="0"/>
              <a:t>18  "I will be a Father to you, and you shall be My sons and daughters, says the Lord Almighty.“    </a:t>
            </a:r>
          </a:p>
          <a:p>
            <a:pPr marL="514350" indent="-514350" eaLnBrk="1" hangingPunct="1">
              <a:lnSpc>
                <a:spcPct val="90000"/>
              </a:lnSpc>
              <a:buNone/>
            </a:pPr>
            <a:endParaRPr lang="en-US" dirty="0" smtClean="0"/>
          </a:p>
        </p:txBody>
      </p:sp>
      <p:sp>
        <p:nvSpPr>
          <p:cNvPr id="4100" name="Text Box 5"/>
          <p:cNvSpPr txBox="1">
            <a:spLocks noChangeArrowheads="1"/>
          </p:cNvSpPr>
          <p:nvPr/>
        </p:nvSpPr>
        <p:spPr bwMode="auto">
          <a:xfrm>
            <a:off x="457200" y="5334000"/>
            <a:ext cx="8229600" cy="523220"/>
          </a:xfrm>
          <a:prstGeom prst="rect">
            <a:avLst/>
          </a:prstGeom>
          <a:noFill/>
          <a:ln w="9525">
            <a:noFill/>
            <a:miter lim="800000"/>
            <a:headEnd/>
            <a:tailEnd/>
          </a:ln>
        </p:spPr>
        <p:txBody>
          <a:bodyPr>
            <a:spAutoFit/>
          </a:bodyPr>
          <a:lstStyle/>
          <a:p>
            <a:pPr algn="ctr">
              <a:spcBef>
                <a:spcPct val="50000"/>
              </a:spcBef>
            </a:pPr>
            <a:r>
              <a:rPr lang="en-US" sz="2800" b="1" dirty="0" smtClean="0">
                <a:solidFill>
                  <a:srgbClr val="C00000"/>
                </a:solidFill>
                <a:latin typeface="Comic Sans MS" pitchFamily="66" charset="0"/>
              </a:rPr>
              <a:t>This is not just an OT concept!</a:t>
            </a:r>
            <a:endParaRPr lang="en-US" sz="2800" b="1" dirty="0" smtClean="0">
              <a:solidFill>
                <a:srgbClr val="C00000"/>
              </a:solidFill>
              <a:latin typeface="Comic Sans MS" pitchFamily="66" charset="0"/>
            </a:endParaRPr>
          </a:p>
        </p:txBody>
      </p:sp>
    </p:spTree>
  </p:cSld>
  <p:clrMapOvr>
    <a:masterClrMapping/>
  </p:clrMapOvr>
  <p:transition spd="slow">
    <p:split orient="vert"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encrypted-tbn3.google.com/images?q=tbn:ANd9GcSmFXvZ10L2ewIpoueh2cLEtK8Tu0eQZ9S_KopqGRRlaCVT6VOR"/>
          <p:cNvPicPr>
            <a:picLocks noChangeAspect="1" noChangeArrowheads="1"/>
          </p:cNvPicPr>
          <p:nvPr/>
        </p:nvPicPr>
        <p:blipFill rotWithShape="1">
          <a:blip r:embed="rId3" cstate="print">
            <a:extLst>
              <a:ext uri="{28A0092B-C50C-407E-A947-70E740481C1C}">
                <a14:useLocalDpi xmlns="" xmlns:a14="http://schemas.microsoft.com/office/drawing/2010/main" val="0"/>
              </a:ext>
            </a:extLst>
          </a:blip>
          <a:srcRect l="7699" t="13418" r="3349" b="12257"/>
          <a:stretch/>
        </p:blipFill>
        <p:spPr bwMode="auto">
          <a:xfrm>
            <a:off x="-14514" y="0"/>
            <a:ext cx="9158514"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098" name="Rectangle 2"/>
          <p:cNvSpPr>
            <a:spLocks noGrp="1" noChangeArrowheads="1"/>
          </p:cNvSpPr>
          <p:nvPr>
            <p:ph type="title"/>
          </p:nvPr>
        </p:nvSpPr>
        <p:spPr>
          <a:xfrm>
            <a:off x="457200" y="533400"/>
            <a:ext cx="8229600" cy="914400"/>
          </a:xfrm>
        </p:spPr>
        <p:txBody>
          <a:bodyPr>
            <a:noAutofit/>
          </a:bodyPr>
          <a:lstStyle/>
          <a:p>
            <a:r>
              <a:rPr lang="en-US" sz="4800" b="1" dirty="0" smtClean="0">
                <a:solidFill>
                  <a:srgbClr val="663300"/>
                </a:solidFill>
              </a:rPr>
              <a:t>Deuteronomy 7:1-6</a:t>
            </a:r>
            <a:endParaRPr lang="en-US" sz="4800" b="1" dirty="0" smtClean="0">
              <a:solidFill>
                <a:srgbClr val="663300"/>
              </a:solidFill>
              <a:latin typeface="Comic Sans MS" pitchFamily="66" charset="0"/>
            </a:endParaRPr>
          </a:p>
        </p:txBody>
      </p:sp>
      <p:sp>
        <p:nvSpPr>
          <p:cNvPr id="4099" name="Rectangle 3"/>
          <p:cNvSpPr>
            <a:spLocks noGrp="1" noChangeArrowheads="1"/>
          </p:cNvSpPr>
          <p:nvPr>
            <p:ph type="body" idx="1"/>
          </p:nvPr>
        </p:nvSpPr>
        <p:spPr>
          <a:xfrm>
            <a:off x="1143000" y="1524000"/>
            <a:ext cx="6934200" cy="4572000"/>
          </a:xfrm>
        </p:spPr>
        <p:txBody>
          <a:bodyPr>
            <a:normAutofit fontScale="55000" lnSpcReduction="20000"/>
          </a:bodyPr>
          <a:lstStyle/>
          <a:p>
            <a:pPr marL="0" indent="231775">
              <a:buNone/>
            </a:pPr>
            <a:r>
              <a:rPr lang="en-US" dirty="0" smtClean="0"/>
              <a:t>1  "When the LORD your God brings you into the land which you go to possess, and has cast out many nations before you, the </a:t>
            </a:r>
            <a:r>
              <a:rPr lang="en-US" b="1" dirty="0" smtClean="0"/>
              <a:t>Hittites</a:t>
            </a:r>
            <a:r>
              <a:rPr lang="en-US" dirty="0" smtClean="0"/>
              <a:t> and the </a:t>
            </a:r>
            <a:r>
              <a:rPr lang="en-US" b="1" dirty="0" err="1" smtClean="0"/>
              <a:t>Girgashites</a:t>
            </a:r>
            <a:r>
              <a:rPr lang="en-US" dirty="0" smtClean="0"/>
              <a:t> and the </a:t>
            </a:r>
            <a:r>
              <a:rPr lang="en-US" b="1" dirty="0" smtClean="0"/>
              <a:t>Amorites</a:t>
            </a:r>
            <a:r>
              <a:rPr lang="en-US" dirty="0" smtClean="0"/>
              <a:t> and the </a:t>
            </a:r>
            <a:r>
              <a:rPr lang="en-US" b="1" dirty="0" smtClean="0"/>
              <a:t>Canaanites</a:t>
            </a:r>
            <a:r>
              <a:rPr lang="en-US" dirty="0" smtClean="0"/>
              <a:t> and the </a:t>
            </a:r>
            <a:r>
              <a:rPr lang="en-US" b="1" dirty="0" err="1" smtClean="0"/>
              <a:t>Perizzites</a:t>
            </a:r>
            <a:r>
              <a:rPr lang="en-US" dirty="0" smtClean="0"/>
              <a:t> and the </a:t>
            </a:r>
            <a:r>
              <a:rPr lang="en-US" b="1" dirty="0" err="1" smtClean="0"/>
              <a:t>Hivites</a:t>
            </a:r>
            <a:r>
              <a:rPr lang="en-US" dirty="0" smtClean="0"/>
              <a:t> and the </a:t>
            </a:r>
            <a:r>
              <a:rPr lang="en-US" b="1" dirty="0" err="1" smtClean="0"/>
              <a:t>Jebusites</a:t>
            </a:r>
            <a:r>
              <a:rPr lang="en-US" dirty="0" smtClean="0"/>
              <a:t>, seven nations greater and mightier than you,</a:t>
            </a:r>
          </a:p>
          <a:p>
            <a:pPr marL="0" indent="231775">
              <a:buNone/>
            </a:pPr>
            <a:r>
              <a:rPr lang="en-US" dirty="0" smtClean="0"/>
              <a:t>2  "and when the LORD your God delivers them over to you, you shall conquer them and utterly destroy them. </a:t>
            </a:r>
            <a:r>
              <a:rPr lang="en-US" b="1" dirty="0" smtClean="0">
                <a:solidFill>
                  <a:srgbClr val="7030A0"/>
                </a:solidFill>
              </a:rPr>
              <a:t>You shall make no covenant with them </a:t>
            </a:r>
            <a:r>
              <a:rPr lang="en-US" dirty="0" smtClean="0"/>
              <a:t>nor show mercy to them.</a:t>
            </a:r>
          </a:p>
          <a:p>
            <a:pPr marL="0" indent="231775">
              <a:buNone/>
            </a:pPr>
            <a:r>
              <a:rPr lang="en-US" dirty="0" smtClean="0"/>
              <a:t>3  "</a:t>
            </a:r>
            <a:r>
              <a:rPr lang="en-US" b="1" dirty="0" smtClean="0">
                <a:solidFill>
                  <a:srgbClr val="7030A0"/>
                </a:solidFill>
              </a:rPr>
              <a:t>Nor shall you make marriages with them</a:t>
            </a:r>
            <a:r>
              <a:rPr lang="en-US" dirty="0" smtClean="0"/>
              <a:t>. You shall not give your daughter to their son, nor take their daughter for your son.</a:t>
            </a:r>
          </a:p>
          <a:p>
            <a:pPr marL="0" indent="231775">
              <a:buNone/>
            </a:pPr>
            <a:r>
              <a:rPr lang="en-US" dirty="0" smtClean="0"/>
              <a:t>4  </a:t>
            </a:r>
            <a:r>
              <a:rPr lang="en-US" b="1" dirty="0" smtClean="0">
                <a:solidFill>
                  <a:srgbClr val="0000CC"/>
                </a:solidFill>
              </a:rPr>
              <a:t>"For they will turn your sons away from following Me, to serve other gods;</a:t>
            </a:r>
            <a:r>
              <a:rPr lang="en-US" dirty="0" smtClean="0"/>
              <a:t> so the anger of the LORD will be aroused against you and destroy you suddenly.</a:t>
            </a:r>
          </a:p>
          <a:p>
            <a:pPr marL="0" indent="231775">
              <a:buNone/>
            </a:pPr>
            <a:r>
              <a:rPr lang="en-US" dirty="0" smtClean="0"/>
              <a:t>5  "But thus you shall deal with them: you shall destroy their altars, and break down their sacred pillars, and cut down their wooden images, and burn their carved images with fire.</a:t>
            </a:r>
          </a:p>
          <a:p>
            <a:pPr marL="0" indent="231775">
              <a:buNone/>
            </a:pPr>
            <a:r>
              <a:rPr lang="en-US" dirty="0" smtClean="0"/>
              <a:t>6  </a:t>
            </a:r>
            <a:r>
              <a:rPr lang="en-US" b="1" dirty="0" smtClean="0">
                <a:solidFill>
                  <a:srgbClr val="7030A0"/>
                </a:solidFill>
              </a:rPr>
              <a:t>"For you are a holy people to the LORD your God; the LORD your God has chosen you to be a people for Himself, a special treasure above all the peoples on the face of the earth.    </a:t>
            </a:r>
            <a:endParaRPr lang="en-US" b="1" dirty="0">
              <a:solidFill>
                <a:srgbClr val="7030A0"/>
              </a:solidFill>
            </a:endParaRPr>
          </a:p>
        </p:txBody>
      </p:sp>
      <p:sp>
        <p:nvSpPr>
          <p:cNvPr id="4100" name="Text Box 5"/>
          <p:cNvSpPr txBox="1">
            <a:spLocks noChangeArrowheads="1"/>
          </p:cNvSpPr>
          <p:nvPr/>
        </p:nvSpPr>
        <p:spPr bwMode="auto">
          <a:xfrm>
            <a:off x="381000" y="6334780"/>
            <a:ext cx="8229600" cy="523220"/>
          </a:xfrm>
          <a:prstGeom prst="rect">
            <a:avLst/>
          </a:prstGeom>
          <a:noFill/>
          <a:ln w="9525">
            <a:noFill/>
            <a:miter lim="800000"/>
            <a:headEnd/>
            <a:tailEnd/>
          </a:ln>
        </p:spPr>
        <p:txBody>
          <a:bodyPr>
            <a:spAutoFit/>
          </a:bodyPr>
          <a:lstStyle/>
          <a:p>
            <a:pPr algn="ctr">
              <a:spcBef>
                <a:spcPct val="50000"/>
              </a:spcBef>
            </a:pPr>
            <a:r>
              <a:rPr lang="en-US" sz="2800" b="1" dirty="0" smtClean="0">
                <a:solidFill>
                  <a:srgbClr val="00B050"/>
                </a:solidFill>
                <a:latin typeface="Comic Sans MS" pitchFamily="66" charset="0"/>
              </a:rPr>
              <a:t>This was the principle</a:t>
            </a:r>
          </a:p>
        </p:txBody>
      </p:sp>
    </p:spTree>
  </p:cSld>
  <p:clrMapOvr>
    <a:masterClrMapping/>
  </p:clrMapOvr>
  <p:transition spd="slow">
    <p:split orient="vert"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5638800" cy="1143000"/>
          </a:xfrm>
        </p:spPr>
        <p:txBody>
          <a:bodyPr/>
          <a:lstStyle/>
          <a:p>
            <a:pPr eaLnBrk="1" hangingPunct="1"/>
            <a:r>
              <a:rPr lang="en-US" sz="4000" b="1" dirty="0" smtClean="0">
                <a:solidFill>
                  <a:srgbClr val="FF0000"/>
                </a:solidFill>
              </a:rPr>
              <a:t>Applying the principles</a:t>
            </a:r>
          </a:p>
        </p:txBody>
      </p:sp>
      <p:sp>
        <p:nvSpPr>
          <p:cNvPr id="4099" name="Rectangle 3"/>
          <p:cNvSpPr>
            <a:spLocks noGrp="1" noChangeArrowheads="1"/>
          </p:cNvSpPr>
          <p:nvPr>
            <p:ph type="body" idx="1"/>
          </p:nvPr>
        </p:nvSpPr>
        <p:spPr>
          <a:xfrm>
            <a:off x="228600" y="990600"/>
            <a:ext cx="8763000" cy="4343400"/>
          </a:xfrm>
        </p:spPr>
        <p:txBody>
          <a:bodyPr>
            <a:normAutofit/>
          </a:bodyPr>
          <a:lstStyle/>
          <a:p>
            <a:pPr eaLnBrk="1" hangingPunct="1">
              <a:lnSpc>
                <a:spcPct val="90000"/>
              </a:lnSpc>
            </a:pPr>
            <a:r>
              <a:rPr lang="en-US" b="1" dirty="0" smtClean="0">
                <a:solidFill>
                  <a:srgbClr val="0000CC"/>
                </a:solidFill>
              </a:rPr>
              <a:t>Ammonites, Moabites, Egyptians</a:t>
            </a:r>
          </a:p>
          <a:p>
            <a:pPr lvl="1">
              <a:lnSpc>
                <a:spcPct val="90000"/>
              </a:lnSpc>
            </a:pPr>
            <a:r>
              <a:rPr lang="en-US" dirty="0" smtClean="0"/>
              <a:t>not specifically mentioned in Deut 7</a:t>
            </a:r>
          </a:p>
          <a:p>
            <a:pPr lvl="1">
              <a:lnSpc>
                <a:spcPct val="90000"/>
              </a:lnSpc>
            </a:pPr>
            <a:r>
              <a:rPr lang="en-US" dirty="0" smtClean="0"/>
              <a:t>Principle was extended to apply</a:t>
            </a:r>
          </a:p>
          <a:p>
            <a:pPr lvl="1">
              <a:lnSpc>
                <a:spcPct val="90000"/>
              </a:lnSpc>
            </a:pPr>
            <a:r>
              <a:rPr lang="en-US" dirty="0" smtClean="0"/>
              <a:t>Legalists would have claimed it did not apply!</a:t>
            </a:r>
          </a:p>
          <a:p>
            <a:pPr eaLnBrk="1" hangingPunct="1">
              <a:lnSpc>
                <a:spcPct val="90000"/>
              </a:lnSpc>
            </a:pPr>
            <a:r>
              <a:rPr lang="en-US" b="1" dirty="0" smtClean="0">
                <a:solidFill>
                  <a:srgbClr val="0000CC"/>
                </a:solidFill>
              </a:rPr>
              <a:t>Lesson: </a:t>
            </a:r>
            <a:r>
              <a:rPr lang="en-US" dirty="0" smtClean="0"/>
              <a:t>learn principles &amp; apply them in faith</a:t>
            </a:r>
          </a:p>
          <a:p>
            <a:pPr lvl="1">
              <a:lnSpc>
                <a:spcPct val="90000"/>
              </a:lnSpc>
            </a:pPr>
            <a:r>
              <a:rPr lang="en-US" dirty="0" smtClean="0"/>
              <a:t>Adam to Eve:  “neither shall you touch it”</a:t>
            </a:r>
          </a:p>
          <a:p>
            <a:pPr lvl="1">
              <a:lnSpc>
                <a:spcPct val="90000"/>
              </a:lnSpc>
            </a:pPr>
            <a:r>
              <a:rPr lang="en-US" dirty="0" smtClean="0"/>
              <a:t>If wrong to murder, then wrong to hate in heart</a:t>
            </a:r>
          </a:p>
          <a:p>
            <a:pPr lvl="1">
              <a:lnSpc>
                <a:spcPct val="90000"/>
              </a:lnSpc>
            </a:pPr>
            <a:r>
              <a:rPr lang="en-US" dirty="0" smtClean="0"/>
              <a:t>If wrong to commit adultery, then wrong to look &amp; lust</a:t>
            </a:r>
          </a:p>
          <a:p>
            <a:pPr lvl="1">
              <a:lnSpc>
                <a:spcPct val="90000"/>
              </a:lnSpc>
              <a:buNone/>
            </a:pPr>
            <a:endParaRPr lang="en-US" dirty="0" smtClean="0"/>
          </a:p>
        </p:txBody>
      </p:sp>
      <p:sp>
        <p:nvSpPr>
          <p:cNvPr id="4100" name="Text Box 5"/>
          <p:cNvSpPr txBox="1">
            <a:spLocks noChangeArrowheads="1"/>
          </p:cNvSpPr>
          <p:nvPr/>
        </p:nvSpPr>
        <p:spPr bwMode="auto">
          <a:xfrm>
            <a:off x="304800" y="5486400"/>
            <a:ext cx="8686800" cy="1077218"/>
          </a:xfrm>
          <a:prstGeom prst="rect">
            <a:avLst/>
          </a:prstGeom>
          <a:noFill/>
          <a:ln w="9525">
            <a:noFill/>
            <a:miter lim="800000"/>
            <a:headEnd/>
            <a:tailEnd/>
          </a:ln>
        </p:spPr>
        <p:txBody>
          <a:bodyPr wrap="square">
            <a:spAutoFit/>
          </a:bodyPr>
          <a:lstStyle/>
          <a:p>
            <a:pPr algn="ctr">
              <a:spcBef>
                <a:spcPct val="50000"/>
              </a:spcBef>
            </a:pPr>
            <a:r>
              <a:rPr lang="en-US" sz="3200" b="1" dirty="0" smtClean="0">
                <a:solidFill>
                  <a:srgbClr val="00B050"/>
                </a:solidFill>
                <a:latin typeface="Comic Sans MS" pitchFamily="66" charset="0"/>
              </a:rPr>
              <a:t>Look for ways to apply God’s principles – don’t condense them to letter of the Law</a:t>
            </a:r>
            <a:endParaRPr lang="en-US" sz="3200" b="1" dirty="0">
              <a:solidFill>
                <a:srgbClr val="00B050"/>
              </a:solidFill>
              <a:latin typeface="Comic Sans MS" pitchFamily="66" charset="0"/>
            </a:endParaRPr>
          </a:p>
        </p:txBody>
      </p:sp>
      <p:pic>
        <p:nvPicPr>
          <p:cNvPr id="61444" name="Picture 4" descr="https://encrypted-tbn0.google.com/images?q=tbn:ANd9GcThe4gtX0NbkFDTbTPTnQ6GfveF7vhyDRzv66EE_aNTRU06lUIb6w"/>
          <p:cNvPicPr>
            <a:picLocks noChangeAspect="1" noChangeArrowheads="1"/>
          </p:cNvPicPr>
          <p:nvPr/>
        </p:nvPicPr>
        <p:blipFill>
          <a:blip r:embed="rId3" cstate="print"/>
          <a:srcRect/>
          <a:stretch>
            <a:fillRect/>
          </a:stretch>
        </p:blipFill>
        <p:spPr bwMode="auto">
          <a:xfrm>
            <a:off x="6477000" y="228600"/>
            <a:ext cx="2486025" cy="1838325"/>
          </a:xfrm>
          <a:prstGeom prst="rect">
            <a:avLst/>
          </a:prstGeom>
          <a:noFill/>
        </p:spPr>
      </p:pic>
    </p:spTree>
  </p:cSld>
  <p:clrMapOvr>
    <a:masterClrMapping/>
  </p:clrMapOvr>
  <p:transition spd="slow">
    <p:split orient="vert" dir="in"/>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1871</TotalTime>
  <Words>2221</Words>
  <Application>Microsoft Office PowerPoint</Application>
  <PresentationFormat>On-screen Show (4:3)</PresentationFormat>
  <Paragraphs>252</Paragraphs>
  <Slides>31</Slides>
  <Notes>31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Ezra:   Working together in God’s service</vt:lpstr>
      <vt:lpstr>Yesterday we considered how some Ecclesial Problems were solved:</vt:lpstr>
      <vt:lpstr>Today we look at 2 tough issues:</vt:lpstr>
      <vt:lpstr>1) Acknowledge the Problem and openly discuss</vt:lpstr>
      <vt:lpstr>Holiness:             Not separated themselves</vt:lpstr>
      <vt:lpstr>Lev 20:24-26</vt:lpstr>
      <vt:lpstr>2 Cor 6:17-18</vt:lpstr>
      <vt:lpstr>Deuteronomy 7:1-6</vt:lpstr>
      <vt:lpstr>Applying the principles</vt:lpstr>
      <vt:lpstr>Extent of the Problem</vt:lpstr>
      <vt:lpstr>Dealing with the Issue        </vt:lpstr>
      <vt:lpstr>Ezra’s Approach to Mistakes:</vt:lpstr>
      <vt:lpstr>Ezra’s Prayer (9:6-15)</vt:lpstr>
      <vt:lpstr>Finding a Solution (Ezra 10)</vt:lpstr>
      <vt:lpstr>Solution:  Divorce the foreign wives who were not committed to Yahweh</vt:lpstr>
      <vt:lpstr>Paul’s marriage counsel  in 1 Corinthians 7</vt:lpstr>
      <vt:lpstr>Principles Involved in  the Law used by Ezra:</vt:lpstr>
      <vt:lpstr>Malachi 2:13-16</vt:lpstr>
      <vt:lpstr>Marriage Relationship is not always the primary Issue</vt:lpstr>
      <vt:lpstr>Conflicting Principles in the Bible:</vt:lpstr>
      <vt:lpstr>Weighing the Issues in Ezra</vt:lpstr>
      <vt:lpstr>Conflicting principles in Christ</vt:lpstr>
      <vt:lpstr>Solution is implemented</vt:lpstr>
      <vt:lpstr>The Result:  113 divorced families </vt:lpstr>
      <vt:lpstr>Ezra’s success based on:</vt:lpstr>
      <vt:lpstr>As we return home…</vt:lpstr>
      <vt:lpstr>Hebrews 13:20-21  (RSV)</vt:lpstr>
      <vt:lpstr>Slide 28</vt:lpstr>
      <vt:lpstr>2</vt:lpstr>
      <vt:lpstr>1</vt:lpstr>
      <vt:lpstr>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Jim</dc:creator>
  <cp:lastModifiedBy>Jim</cp:lastModifiedBy>
  <cp:revision>52</cp:revision>
  <dcterms:created xsi:type="dcterms:W3CDTF">2010-08-16T17:29:37Z</dcterms:created>
  <dcterms:modified xsi:type="dcterms:W3CDTF">2012-07-27T02:09:02Z</dcterms:modified>
</cp:coreProperties>
</file>