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36"/>
  </p:notesMasterIdLst>
  <p:handoutMasterIdLst>
    <p:handoutMasterId r:id="rId37"/>
  </p:handoutMasterIdLst>
  <p:sldIdLst>
    <p:sldId id="857" r:id="rId2"/>
    <p:sldId id="779" r:id="rId3"/>
    <p:sldId id="773" r:id="rId4"/>
    <p:sldId id="774" r:id="rId5"/>
    <p:sldId id="775" r:id="rId6"/>
    <p:sldId id="844" r:id="rId7"/>
    <p:sldId id="876" r:id="rId8"/>
    <p:sldId id="856" r:id="rId9"/>
    <p:sldId id="777" r:id="rId10"/>
    <p:sldId id="850" r:id="rId11"/>
    <p:sldId id="851" r:id="rId12"/>
    <p:sldId id="852" r:id="rId13"/>
    <p:sldId id="861" r:id="rId14"/>
    <p:sldId id="858" r:id="rId15"/>
    <p:sldId id="845" r:id="rId16"/>
    <p:sldId id="863" r:id="rId17"/>
    <p:sldId id="866" r:id="rId18"/>
    <p:sldId id="864" r:id="rId19"/>
    <p:sldId id="865" r:id="rId20"/>
    <p:sldId id="862" r:id="rId21"/>
    <p:sldId id="846" r:id="rId22"/>
    <p:sldId id="867" r:id="rId23"/>
    <p:sldId id="848" r:id="rId24"/>
    <p:sldId id="854" r:id="rId25"/>
    <p:sldId id="849" r:id="rId26"/>
    <p:sldId id="855" r:id="rId27"/>
    <p:sldId id="847" r:id="rId28"/>
    <p:sldId id="868" r:id="rId29"/>
    <p:sldId id="869" r:id="rId30"/>
    <p:sldId id="875" r:id="rId31"/>
    <p:sldId id="874" r:id="rId32"/>
    <p:sldId id="871" r:id="rId33"/>
    <p:sldId id="873" r:id="rId34"/>
    <p:sldId id="87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FF6600"/>
    <a:srgbClr val="0432FF"/>
    <a:srgbClr val="D2232A"/>
    <a:srgbClr val="408000"/>
    <a:srgbClr val="0080FF"/>
    <a:srgbClr val="808000"/>
    <a:srgbClr val="A39539"/>
    <a:srgbClr val="9655F4"/>
    <a:srgbClr val="7C17D7"/>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6926" autoAdjust="0"/>
    <p:restoredTop sz="86563"/>
  </p:normalViewPr>
  <p:slideViewPr>
    <p:cSldViewPr snapToGrid="0">
      <p:cViewPr>
        <p:scale>
          <a:sx n="70" d="100"/>
          <a:sy n="70" d="100"/>
        </p:scale>
        <p:origin x="1600" y="392"/>
      </p:cViewPr>
      <p:guideLst>
        <p:guide orient="horz" pos="2160"/>
        <p:guide pos="2881"/>
      </p:guideLst>
    </p:cSldViewPr>
  </p:slideViewPr>
  <p:outlineViewPr>
    <p:cViewPr>
      <p:scale>
        <a:sx n="33" d="100"/>
        <a:sy n="33" d="100"/>
      </p:scale>
      <p:origin x="0" y="-6336"/>
    </p:cViewPr>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3BC93B-7D50-994C-B09D-5952F7456C8E}" type="datetimeFigureOut">
              <a:rPr lang="en-GB" smtClean="0"/>
              <a:pPr/>
              <a:t>26/09/2016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A04B58-0CBA-BD42-AA51-CF3BC98F537C}" type="slidenum">
              <a:rPr lang="en-GB" smtClean="0"/>
              <a:pPr/>
              <a:t>‹#›</a:t>
            </a:fld>
            <a:endParaRPr lang="en-GB"/>
          </a:p>
        </p:txBody>
      </p:sp>
    </p:spTree>
    <p:extLst>
      <p:ext uri="{BB962C8B-B14F-4D97-AF65-F5344CB8AC3E}">
        <p14:creationId xmlns:p14="http://schemas.microsoft.com/office/powerpoint/2010/main" val="2201905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01CB14-5805-4248-8995-6086CF13B88A}" type="datetimeFigureOut">
              <a:rPr lang="en-US" smtClean="0"/>
              <a:pPr/>
              <a:t>9/26/16</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B8C150-9B9D-455D-97A0-523CA512FC9C}" type="slidenum">
              <a:rPr lang="en-NZ" smtClean="0"/>
              <a:pPr/>
              <a:t>‹#›</a:t>
            </a:fld>
            <a:endParaRPr lang="en-NZ"/>
          </a:p>
        </p:txBody>
      </p:sp>
    </p:spTree>
    <p:extLst>
      <p:ext uri="{BB962C8B-B14F-4D97-AF65-F5344CB8AC3E}">
        <p14:creationId xmlns:p14="http://schemas.microsoft.com/office/powerpoint/2010/main" val="967655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6E4E52D0-9337-47F6-A63B-CAE509C44A48}" type="slidenum">
              <a:rPr lang="en-NZ" smtClean="0"/>
              <a:pPr/>
              <a:t>1</a:t>
            </a:fld>
            <a:endParaRPr lang="en-NZ"/>
          </a:p>
        </p:txBody>
      </p:sp>
    </p:spTree>
    <p:extLst>
      <p:ext uri="{BB962C8B-B14F-4D97-AF65-F5344CB8AC3E}">
        <p14:creationId xmlns:p14="http://schemas.microsoft.com/office/powerpoint/2010/main" val="4458035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10</a:t>
            </a:fld>
            <a:endParaRPr lang="en-NZ"/>
          </a:p>
        </p:txBody>
      </p:sp>
    </p:spTree>
    <p:extLst>
      <p:ext uri="{BB962C8B-B14F-4D97-AF65-F5344CB8AC3E}">
        <p14:creationId xmlns:p14="http://schemas.microsoft.com/office/powerpoint/2010/main" val="1768812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11</a:t>
            </a:fld>
            <a:endParaRPr lang="en-NZ"/>
          </a:p>
        </p:txBody>
      </p:sp>
    </p:spTree>
    <p:extLst>
      <p:ext uri="{BB962C8B-B14F-4D97-AF65-F5344CB8AC3E}">
        <p14:creationId xmlns:p14="http://schemas.microsoft.com/office/powerpoint/2010/main" val="821982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12</a:t>
            </a:fld>
            <a:endParaRPr lang="en-NZ"/>
          </a:p>
        </p:txBody>
      </p:sp>
    </p:spTree>
    <p:extLst>
      <p:ext uri="{BB962C8B-B14F-4D97-AF65-F5344CB8AC3E}">
        <p14:creationId xmlns:p14="http://schemas.microsoft.com/office/powerpoint/2010/main" val="31720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13</a:t>
            </a:fld>
            <a:endParaRPr lang="en-NZ"/>
          </a:p>
        </p:txBody>
      </p:sp>
    </p:spTree>
    <p:extLst>
      <p:ext uri="{BB962C8B-B14F-4D97-AF65-F5344CB8AC3E}">
        <p14:creationId xmlns:p14="http://schemas.microsoft.com/office/powerpoint/2010/main" val="1741069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14</a:t>
            </a:fld>
            <a:endParaRPr lang="en-NZ"/>
          </a:p>
        </p:txBody>
      </p:sp>
    </p:spTree>
    <p:extLst>
      <p:ext uri="{BB962C8B-B14F-4D97-AF65-F5344CB8AC3E}">
        <p14:creationId xmlns:p14="http://schemas.microsoft.com/office/powerpoint/2010/main" val="744580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6E4E52D0-9337-47F6-A63B-CAE509C44A48}" type="slidenum">
              <a:rPr lang="en-NZ" smtClean="0"/>
              <a:pPr/>
              <a:t>15</a:t>
            </a:fld>
            <a:endParaRPr lang="en-NZ"/>
          </a:p>
        </p:txBody>
      </p:sp>
    </p:spTree>
    <p:extLst>
      <p:ext uri="{BB962C8B-B14F-4D97-AF65-F5344CB8AC3E}">
        <p14:creationId xmlns:p14="http://schemas.microsoft.com/office/powerpoint/2010/main" val="13020951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16</a:t>
            </a:fld>
            <a:endParaRPr lang="en-NZ"/>
          </a:p>
        </p:txBody>
      </p:sp>
    </p:spTree>
    <p:extLst>
      <p:ext uri="{BB962C8B-B14F-4D97-AF65-F5344CB8AC3E}">
        <p14:creationId xmlns:p14="http://schemas.microsoft.com/office/powerpoint/2010/main" val="1131181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17</a:t>
            </a:fld>
            <a:endParaRPr lang="en-NZ"/>
          </a:p>
        </p:txBody>
      </p:sp>
    </p:spTree>
    <p:extLst>
      <p:ext uri="{BB962C8B-B14F-4D97-AF65-F5344CB8AC3E}">
        <p14:creationId xmlns:p14="http://schemas.microsoft.com/office/powerpoint/2010/main" val="15871076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18</a:t>
            </a:fld>
            <a:endParaRPr lang="en-NZ"/>
          </a:p>
        </p:txBody>
      </p:sp>
    </p:spTree>
    <p:extLst>
      <p:ext uri="{BB962C8B-B14F-4D97-AF65-F5344CB8AC3E}">
        <p14:creationId xmlns:p14="http://schemas.microsoft.com/office/powerpoint/2010/main" val="19904303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19</a:t>
            </a:fld>
            <a:endParaRPr lang="en-NZ"/>
          </a:p>
        </p:txBody>
      </p:sp>
    </p:spTree>
    <p:extLst>
      <p:ext uri="{BB962C8B-B14F-4D97-AF65-F5344CB8AC3E}">
        <p14:creationId xmlns:p14="http://schemas.microsoft.com/office/powerpoint/2010/main" val="1351245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a:t>
            </a:fld>
            <a:endParaRPr lang="en-NZ"/>
          </a:p>
        </p:txBody>
      </p:sp>
    </p:spTree>
    <p:extLst>
      <p:ext uri="{BB962C8B-B14F-4D97-AF65-F5344CB8AC3E}">
        <p14:creationId xmlns:p14="http://schemas.microsoft.com/office/powerpoint/2010/main" val="14941399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20</a:t>
            </a:fld>
            <a:endParaRPr lang="en-NZ"/>
          </a:p>
        </p:txBody>
      </p:sp>
    </p:spTree>
    <p:extLst>
      <p:ext uri="{BB962C8B-B14F-4D97-AF65-F5344CB8AC3E}">
        <p14:creationId xmlns:p14="http://schemas.microsoft.com/office/powerpoint/2010/main" val="1757862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6E4E52D0-9337-47F6-A63B-CAE509C44A48}" type="slidenum">
              <a:rPr lang="en-NZ" smtClean="0"/>
              <a:pPr/>
              <a:t>21</a:t>
            </a:fld>
            <a:endParaRPr lang="en-NZ"/>
          </a:p>
        </p:txBody>
      </p:sp>
    </p:spTree>
    <p:extLst>
      <p:ext uri="{BB962C8B-B14F-4D97-AF65-F5344CB8AC3E}">
        <p14:creationId xmlns:p14="http://schemas.microsoft.com/office/powerpoint/2010/main" val="8791035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22</a:t>
            </a:fld>
            <a:endParaRPr lang="en-NZ"/>
          </a:p>
        </p:txBody>
      </p:sp>
    </p:spTree>
    <p:extLst>
      <p:ext uri="{BB962C8B-B14F-4D97-AF65-F5344CB8AC3E}">
        <p14:creationId xmlns:p14="http://schemas.microsoft.com/office/powerpoint/2010/main" val="827103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23</a:t>
            </a:fld>
            <a:endParaRPr lang="en-NZ"/>
          </a:p>
        </p:txBody>
      </p:sp>
    </p:spTree>
    <p:extLst>
      <p:ext uri="{BB962C8B-B14F-4D97-AF65-F5344CB8AC3E}">
        <p14:creationId xmlns:p14="http://schemas.microsoft.com/office/powerpoint/2010/main" val="730358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24</a:t>
            </a:fld>
            <a:endParaRPr lang="en-NZ"/>
          </a:p>
        </p:txBody>
      </p:sp>
    </p:spTree>
    <p:extLst>
      <p:ext uri="{BB962C8B-B14F-4D97-AF65-F5344CB8AC3E}">
        <p14:creationId xmlns:p14="http://schemas.microsoft.com/office/powerpoint/2010/main" val="1030412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25</a:t>
            </a:fld>
            <a:endParaRPr lang="en-NZ"/>
          </a:p>
        </p:txBody>
      </p:sp>
    </p:spTree>
    <p:extLst>
      <p:ext uri="{BB962C8B-B14F-4D97-AF65-F5344CB8AC3E}">
        <p14:creationId xmlns:p14="http://schemas.microsoft.com/office/powerpoint/2010/main" val="20139652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26</a:t>
            </a:fld>
            <a:endParaRPr lang="en-NZ"/>
          </a:p>
        </p:txBody>
      </p:sp>
    </p:spTree>
    <p:extLst>
      <p:ext uri="{BB962C8B-B14F-4D97-AF65-F5344CB8AC3E}">
        <p14:creationId xmlns:p14="http://schemas.microsoft.com/office/powerpoint/2010/main" val="20338937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6E4E52D0-9337-47F6-A63B-CAE509C44A48}" type="slidenum">
              <a:rPr lang="en-NZ" smtClean="0"/>
              <a:pPr/>
              <a:t>27</a:t>
            </a:fld>
            <a:endParaRPr lang="en-NZ"/>
          </a:p>
        </p:txBody>
      </p:sp>
    </p:spTree>
    <p:extLst>
      <p:ext uri="{BB962C8B-B14F-4D97-AF65-F5344CB8AC3E}">
        <p14:creationId xmlns:p14="http://schemas.microsoft.com/office/powerpoint/2010/main" val="15013933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33795" name="Notes Placeholder 2"/>
          <p:cNvSpPr>
            <a:spLocks noGrp="1"/>
          </p:cNvSpPr>
          <p:nvPr>
            <p:ph type="body" idx="1"/>
          </p:nvPr>
        </p:nvSpPr>
        <p:spPr bwMode="auto">
          <a:solidFill>
            <a:srgbClr val="FFFFFF"/>
          </a:solidFill>
          <a:ln>
            <a:solidFill>
              <a:srgbClr val="000000"/>
            </a:solidFill>
            <a:miter lim="800000"/>
            <a:headEnd/>
            <a:tailEnd/>
          </a:ln>
        </p:spPr>
        <p:txBody>
          <a:bodyPr/>
          <a:lstStyle/>
          <a:p>
            <a:pPr eaLnBrk="1" hangingPunct="1">
              <a:spcBef>
                <a:spcPct val="0"/>
              </a:spcBef>
            </a:pPr>
            <a:endParaRPr lang="en-NZ"/>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D16F2583-B71E-1D4B-91EA-CB42241C1354}" type="slidenum">
              <a:rPr lang="en-NZ" sz="1200">
                <a:latin typeface="Calibri" charset="0"/>
              </a:rPr>
              <a:pPr algn="r"/>
              <a:t>28</a:t>
            </a:fld>
            <a:endParaRPr lang="en-NZ" sz="1200">
              <a:latin typeface="Calibri" charset="0"/>
            </a:endParaRPr>
          </a:p>
        </p:txBody>
      </p:sp>
    </p:spTree>
    <p:extLst>
      <p:ext uri="{BB962C8B-B14F-4D97-AF65-F5344CB8AC3E}">
        <p14:creationId xmlns:p14="http://schemas.microsoft.com/office/powerpoint/2010/main" val="7953624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33795" name="Notes Placeholder 2"/>
          <p:cNvSpPr>
            <a:spLocks noGrp="1"/>
          </p:cNvSpPr>
          <p:nvPr>
            <p:ph type="body" idx="1"/>
          </p:nvPr>
        </p:nvSpPr>
        <p:spPr bwMode="auto">
          <a:solidFill>
            <a:srgbClr val="FFFFFF"/>
          </a:solidFill>
          <a:ln>
            <a:solidFill>
              <a:srgbClr val="000000"/>
            </a:solidFill>
            <a:miter lim="800000"/>
            <a:headEnd/>
            <a:tailEnd/>
          </a:ln>
        </p:spPr>
        <p:txBody>
          <a:bodyPr/>
          <a:lstStyle/>
          <a:p>
            <a:pPr eaLnBrk="1" hangingPunct="1">
              <a:spcBef>
                <a:spcPct val="0"/>
              </a:spcBef>
            </a:pPr>
            <a:endParaRPr lang="en-NZ"/>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D16F2583-B71E-1D4B-91EA-CB42241C1354}" type="slidenum">
              <a:rPr lang="en-NZ" sz="1200">
                <a:latin typeface="Calibri" charset="0"/>
              </a:rPr>
              <a:pPr algn="r"/>
              <a:t>29</a:t>
            </a:fld>
            <a:endParaRPr lang="en-NZ" sz="1200">
              <a:latin typeface="Calibri" charset="0"/>
            </a:endParaRPr>
          </a:p>
        </p:txBody>
      </p:sp>
    </p:spTree>
    <p:extLst>
      <p:ext uri="{BB962C8B-B14F-4D97-AF65-F5344CB8AC3E}">
        <p14:creationId xmlns:p14="http://schemas.microsoft.com/office/powerpoint/2010/main" val="1747558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33795" name="Notes Placeholder 2"/>
          <p:cNvSpPr>
            <a:spLocks noGrp="1"/>
          </p:cNvSpPr>
          <p:nvPr>
            <p:ph type="body" idx="1"/>
          </p:nvPr>
        </p:nvSpPr>
        <p:spPr bwMode="auto">
          <a:solidFill>
            <a:srgbClr val="FFFFFF"/>
          </a:solidFill>
          <a:ln>
            <a:solidFill>
              <a:srgbClr val="000000"/>
            </a:solidFill>
            <a:miter lim="800000"/>
            <a:headEnd/>
            <a:tailEnd/>
          </a:ln>
        </p:spPr>
        <p:txBody>
          <a:bodyPr/>
          <a:lstStyle/>
          <a:p>
            <a:pPr eaLnBrk="1" hangingPunct="1">
              <a:spcBef>
                <a:spcPct val="0"/>
              </a:spcBef>
            </a:pPr>
            <a:endParaRPr lang="en-NZ"/>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D16F2583-B71E-1D4B-91EA-CB42241C1354}" type="slidenum">
              <a:rPr lang="en-NZ" sz="1200">
                <a:latin typeface="Calibri" charset="0"/>
              </a:rPr>
              <a:pPr algn="r"/>
              <a:t>3</a:t>
            </a:fld>
            <a:endParaRPr lang="en-NZ" sz="1200">
              <a:latin typeface="Calibri" charset="0"/>
            </a:endParaRPr>
          </a:p>
        </p:txBody>
      </p:sp>
    </p:spTree>
    <p:extLst>
      <p:ext uri="{BB962C8B-B14F-4D97-AF65-F5344CB8AC3E}">
        <p14:creationId xmlns:p14="http://schemas.microsoft.com/office/powerpoint/2010/main" val="1484678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30</a:t>
            </a:fld>
            <a:endParaRPr lang="en-NZ"/>
          </a:p>
        </p:txBody>
      </p:sp>
    </p:spTree>
    <p:extLst>
      <p:ext uri="{BB962C8B-B14F-4D97-AF65-F5344CB8AC3E}">
        <p14:creationId xmlns:p14="http://schemas.microsoft.com/office/powerpoint/2010/main" val="8054488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31</a:t>
            </a:fld>
            <a:endParaRPr lang="en-NZ"/>
          </a:p>
        </p:txBody>
      </p:sp>
    </p:spTree>
    <p:extLst>
      <p:ext uri="{BB962C8B-B14F-4D97-AF65-F5344CB8AC3E}">
        <p14:creationId xmlns:p14="http://schemas.microsoft.com/office/powerpoint/2010/main" val="7774464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32</a:t>
            </a:fld>
            <a:endParaRPr lang="en-NZ"/>
          </a:p>
        </p:txBody>
      </p:sp>
    </p:spTree>
    <p:extLst>
      <p:ext uri="{BB962C8B-B14F-4D97-AF65-F5344CB8AC3E}">
        <p14:creationId xmlns:p14="http://schemas.microsoft.com/office/powerpoint/2010/main" val="15773632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33</a:t>
            </a:fld>
            <a:endParaRPr lang="en-NZ"/>
          </a:p>
        </p:txBody>
      </p:sp>
    </p:spTree>
    <p:extLst>
      <p:ext uri="{BB962C8B-B14F-4D97-AF65-F5344CB8AC3E}">
        <p14:creationId xmlns:p14="http://schemas.microsoft.com/office/powerpoint/2010/main" val="15106935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31747" name="Rectangle 3"/>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GB"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187174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33795" name="Notes Placeholder 2"/>
          <p:cNvSpPr>
            <a:spLocks noGrp="1"/>
          </p:cNvSpPr>
          <p:nvPr>
            <p:ph type="body" idx="1"/>
          </p:nvPr>
        </p:nvSpPr>
        <p:spPr bwMode="auto">
          <a:solidFill>
            <a:srgbClr val="FFFFFF"/>
          </a:solidFill>
          <a:ln>
            <a:solidFill>
              <a:srgbClr val="000000"/>
            </a:solidFill>
            <a:miter lim="800000"/>
            <a:headEnd/>
            <a:tailEnd/>
          </a:ln>
        </p:spPr>
        <p:txBody>
          <a:bodyPr/>
          <a:lstStyle/>
          <a:p>
            <a:pPr eaLnBrk="1" hangingPunct="1">
              <a:spcBef>
                <a:spcPct val="0"/>
              </a:spcBef>
            </a:pPr>
            <a:endParaRPr lang="en-NZ"/>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D16F2583-B71E-1D4B-91EA-CB42241C1354}" type="slidenum">
              <a:rPr lang="en-NZ" sz="1200">
                <a:latin typeface="Calibri" charset="0"/>
              </a:rPr>
              <a:pPr algn="r"/>
              <a:t>4</a:t>
            </a:fld>
            <a:endParaRPr lang="en-NZ" sz="1200">
              <a:latin typeface="Calibri" charset="0"/>
            </a:endParaRPr>
          </a:p>
        </p:txBody>
      </p:sp>
    </p:spTree>
    <p:extLst>
      <p:ext uri="{BB962C8B-B14F-4D97-AF65-F5344CB8AC3E}">
        <p14:creationId xmlns:p14="http://schemas.microsoft.com/office/powerpoint/2010/main" val="1384466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solidFill>
            <a:srgbClr val="FFFFFF"/>
          </a:solidFill>
          <a:ln>
            <a:solidFill>
              <a:srgbClr val="000000"/>
            </a:solidFill>
            <a:miter lim="800000"/>
            <a:headEnd/>
            <a:tailEnd/>
          </a:ln>
        </p:spPr>
      </p:sp>
      <p:sp>
        <p:nvSpPr>
          <p:cNvPr id="33795" name="Notes Placeholder 2"/>
          <p:cNvSpPr>
            <a:spLocks noGrp="1"/>
          </p:cNvSpPr>
          <p:nvPr>
            <p:ph type="body" idx="1"/>
          </p:nvPr>
        </p:nvSpPr>
        <p:spPr bwMode="auto">
          <a:solidFill>
            <a:srgbClr val="FFFFFF"/>
          </a:solidFill>
          <a:ln>
            <a:solidFill>
              <a:srgbClr val="000000"/>
            </a:solidFill>
            <a:miter lim="800000"/>
            <a:headEnd/>
            <a:tailEnd/>
          </a:ln>
        </p:spPr>
        <p:txBody>
          <a:bodyPr/>
          <a:lstStyle/>
          <a:p>
            <a:pPr eaLnBrk="1" hangingPunct="1">
              <a:spcBef>
                <a:spcPct val="0"/>
              </a:spcBef>
            </a:pPr>
            <a:endParaRPr lang="en-NZ"/>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D16F2583-B71E-1D4B-91EA-CB42241C1354}" type="slidenum">
              <a:rPr lang="en-NZ" sz="1200">
                <a:latin typeface="Calibri" charset="0"/>
              </a:rPr>
              <a:pPr algn="r"/>
              <a:t>5</a:t>
            </a:fld>
            <a:endParaRPr lang="en-NZ" sz="1200">
              <a:latin typeface="Calibri" charset="0"/>
            </a:endParaRPr>
          </a:p>
        </p:txBody>
      </p:sp>
    </p:spTree>
    <p:extLst>
      <p:ext uri="{BB962C8B-B14F-4D97-AF65-F5344CB8AC3E}">
        <p14:creationId xmlns:p14="http://schemas.microsoft.com/office/powerpoint/2010/main" val="749217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6E4E52D0-9337-47F6-A63B-CAE509C44A48}" type="slidenum">
              <a:rPr lang="en-NZ" smtClean="0"/>
              <a:pPr/>
              <a:t>6</a:t>
            </a:fld>
            <a:endParaRPr lang="en-NZ"/>
          </a:p>
        </p:txBody>
      </p:sp>
    </p:spTree>
    <p:extLst>
      <p:ext uri="{BB962C8B-B14F-4D97-AF65-F5344CB8AC3E}">
        <p14:creationId xmlns:p14="http://schemas.microsoft.com/office/powerpoint/2010/main" val="1233195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7</a:t>
            </a:fld>
            <a:endParaRPr lang="en-NZ"/>
          </a:p>
        </p:txBody>
      </p:sp>
    </p:spTree>
    <p:extLst>
      <p:ext uri="{BB962C8B-B14F-4D97-AF65-F5344CB8AC3E}">
        <p14:creationId xmlns:p14="http://schemas.microsoft.com/office/powerpoint/2010/main" val="578806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31747" name="Rectangle 3"/>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dirty="0">
              <a:latin typeface="Calibri" charset="0"/>
              <a:ea typeface="ＭＳ Ｐゴシック" charset="0"/>
              <a:cs typeface="ＭＳ Ｐゴシック" charset="0"/>
            </a:endParaRPr>
          </a:p>
        </p:txBody>
      </p:sp>
    </p:spTree>
    <p:extLst>
      <p:ext uri="{BB962C8B-B14F-4D97-AF65-F5344CB8AC3E}">
        <p14:creationId xmlns:p14="http://schemas.microsoft.com/office/powerpoint/2010/main" val="1435203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NZ"/>
          </a:p>
        </p:txBody>
      </p:sp>
      <p:sp>
        <p:nvSpPr>
          <p:cNvPr id="4" name="Slide Number Placeholder 3"/>
          <p:cNvSpPr>
            <a:spLocks noGrp="1"/>
          </p:cNvSpPr>
          <p:nvPr>
            <p:ph type="sldNum" sz="quarter" idx="10"/>
          </p:nvPr>
        </p:nvSpPr>
        <p:spPr/>
        <p:txBody>
          <a:bodyPr/>
          <a:lstStyle/>
          <a:p>
            <a:fld id="{58B8C150-9B9D-455D-97A0-523CA512FC9C}" type="slidenum">
              <a:rPr lang="en-NZ" smtClean="0"/>
              <a:pPr/>
              <a:t>9</a:t>
            </a:fld>
            <a:endParaRPr lang="en-NZ"/>
          </a:p>
        </p:txBody>
      </p:sp>
    </p:spTree>
    <p:extLst>
      <p:ext uri="{BB962C8B-B14F-4D97-AF65-F5344CB8AC3E}">
        <p14:creationId xmlns:p14="http://schemas.microsoft.com/office/powerpoint/2010/main" val="947671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C3EFB9E-E430-4166-B41D-6049AC11781C}" type="datetimeFigureOut">
              <a:rPr lang="en-US" smtClean="0"/>
              <a:pPr/>
              <a:t>9/26/16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B2F8528-1CB5-6F49-B48B-D4FA82A0E97F}" type="slidenum">
              <a:rPr lang="en-US" smtClean="0"/>
              <a:t>‹#›</a:t>
            </a:fld>
            <a:endParaRPr lang="en-US"/>
          </a:p>
        </p:txBody>
      </p:sp>
    </p:spTree>
    <p:extLst>
      <p:ext uri="{BB962C8B-B14F-4D97-AF65-F5344CB8AC3E}">
        <p14:creationId xmlns:p14="http://schemas.microsoft.com/office/powerpoint/2010/main" val="878763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3EFB9E-E430-4166-B41D-6049AC11781C}" type="datetimeFigureOut">
              <a:rPr lang="en-US" smtClean="0"/>
              <a:pPr/>
              <a:t>9/26/16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2115015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3EFB9E-E430-4166-B41D-6049AC11781C}" type="datetimeFigureOut">
              <a:rPr lang="en-US" smtClean="0"/>
              <a:pPr/>
              <a:t>9/26/16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2816722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3EFB9E-E430-4166-B41D-6049AC11781C}" type="datetimeFigureOut">
              <a:rPr lang="en-US" smtClean="0"/>
              <a:pPr/>
              <a:t>9/26/16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378078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C3EFB9E-E430-4166-B41D-6049AC11781C}" type="datetimeFigureOut">
              <a:rPr lang="en-US" smtClean="0"/>
              <a:pPr/>
              <a:t>9/26/16</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93817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C3EFB9E-E430-4166-B41D-6049AC11781C}" type="datetimeFigureOut">
              <a:rPr lang="en-US" smtClean="0"/>
              <a:pPr/>
              <a:t>9/26/16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1622930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C3EFB9E-E430-4166-B41D-6049AC11781C}" type="datetimeFigureOut">
              <a:rPr lang="en-US" smtClean="0"/>
              <a:pPr/>
              <a:t>9/26/16</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2890902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C3EFB9E-E430-4166-B41D-6049AC11781C}" type="datetimeFigureOut">
              <a:rPr lang="en-US" smtClean="0"/>
              <a:pPr/>
              <a:t>9/26/16</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2631027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EFB9E-E430-4166-B41D-6049AC11781C}" type="datetimeFigureOut">
              <a:rPr lang="en-US" smtClean="0"/>
              <a:pPr/>
              <a:t>9/26/16</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4219280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3EFB9E-E430-4166-B41D-6049AC11781C}" type="datetimeFigureOut">
              <a:rPr lang="en-US" smtClean="0"/>
              <a:pPr/>
              <a:t>9/26/16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B2F8528-1CB5-6F49-B48B-D4FA82A0E97F}" type="slidenum">
              <a:rPr lang="en-US" smtClean="0"/>
              <a:t>‹#›</a:t>
            </a:fld>
            <a:endParaRPr lang="en-US"/>
          </a:p>
        </p:txBody>
      </p:sp>
    </p:spTree>
    <p:extLst>
      <p:ext uri="{BB962C8B-B14F-4D97-AF65-F5344CB8AC3E}">
        <p14:creationId xmlns:p14="http://schemas.microsoft.com/office/powerpoint/2010/main" val="2697791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3EFB9E-E430-4166-B41D-6049AC11781C}" type="datetimeFigureOut">
              <a:rPr lang="en-US" smtClean="0"/>
              <a:pPr/>
              <a:t>9/26/16</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459CABAD-5BE5-4119-B9F8-BD5AC7D88EE8}" type="slidenum">
              <a:rPr lang="en-NZ" smtClean="0"/>
              <a:pPr/>
              <a:t>‹#›</a:t>
            </a:fld>
            <a:endParaRPr lang="en-NZ"/>
          </a:p>
        </p:txBody>
      </p:sp>
    </p:spTree>
    <p:extLst>
      <p:ext uri="{BB962C8B-B14F-4D97-AF65-F5344CB8AC3E}">
        <p14:creationId xmlns:p14="http://schemas.microsoft.com/office/powerpoint/2010/main" val="42859705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Z"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CABAD-5BE5-4119-B9F8-BD5AC7D88EE8}" type="slidenum">
              <a:rPr lang="en-NZ" smtClean="0"/>
              <a:pPr/>
              <a:t>‹#›</a:t>
            </a:fld>
            <a:endParaRPr lang="en-NZ"/>
          </a:p>
        </p:txBody>
      </p:sp>
    </p:spTree>
    <p:extLst>
      <p:ext uri="{BB962C8B-B14F-4D97-AF65-F5344CB8AC3E}">
        <p14:creationId xmlns:p14="http://schemas.microsoft.com/office/powerpoint/2010/main" val="182672632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nset_large_purpleTeal-1024x277.jpg"/>
          <p:cNvPicPr>
            <a:picLocks noChangeAspect="1"/>
          </p:cNvPicPr>
          <p:nvPr/>
        </p:nvPicPr>
        <p:blipFill>
          <a:blip r:embed="rId3"/>
          <a:srcRect l="39185" r="27906"/>
          <a:stretch>
            <a:fillRect/>
          </a:stretch>
        </p:blipFill>
        <p:spPr>
          <a:xfrm>
            <a:off x="1" y="0"/>
            <a:ext cx="9144000" cy="6857472"/>
          </a:xfrm>
          <a:prstGeom prst="rect">
            <a:avLst/>
          </a:prstGeom>
        </p:spPr>
      </p:pic>
      <p:grpSp>
        <p:nvGrpSpPr>
          <p:cNvPr id="4" name="Group 7"/>
          <p:cNvGrpSpPr/>
          <p:nvPr/>
        </p:nvGrpSpPr>
        <p:grpSpPr>
          <a:xfrm>
            <a:off x="4400254" y="586635"/>
            <a:ext cx="261523" cy="1349155"/>
            <a:chOff x="3403927" y="298586"/>
            <a:chExt cx="216256" cy="1948466"/>
          </a:xfrm>
        </p:grpSpPr>
        <p:sp>
          <p:nvSpPr>
            <p:cNvPr id="3" name="TextBox 2"/>
            <p:cNvSpPr txBox="1"/>
            <p:nvPr/>
          </p:nvSpPr>
          <p:spPr>
            <a:xfrm>
              <a:off x="3403927" y="335725"/>
              <a:ext cx="152702" cy="1911327"/>
            </a:xfrm>
            <a:prstGeom prst="rect">
              <a:avLst/>
            </a:prstGeom>
            <a:noFill/>
          </p:spPr>
          <p:txBody>
            <a:bodyPr wrap="none" rtlCol="0">
              <a:spAutoFit/>
            </a:bodyPr>
            <a:lstStyle/>
            <a:p>
              <a:pPr algn="ctr"/>
              <a:endParaRPr lang="en-NZ" sz="8000" b="1" dirty="0">
                <a:gradFill>
                  <a:gsLst>
                    <a:gs pos="20000">
                      <a:srgbClr val="FFFF00"/>
                    </a:gs>
                    <a:gs pos="75000">
                      <a:srgbClr val="FF0000"/>
                    </a:gs>
                  </a:gsLst>
                  <a:lin ang="5400000" scaled="0"/>
                </a:gradFill>
                <a:effectLst>
                  <a:outerShdw dist="25400" dir="9000000" algn="ctr" rotWithShape="0">
                    <a:schemeClr val="tx1"/>
                  </a:outerShdw>
                </a:effectLst>
                <a:latin typeface="ArtBrush" pitchFamily="34" charset="0"/>
              </a:endParaRPr>
            </a:p>
          </p:txBody>
        </p:sp>
        <p:sp>
          <p:nvSpPr>
            <p:cNvPr id="2" name="TextBox 1"/>
            <p:cNvSpPr txBox="1"/>
            <p:nvPr/>
          </p:nvSpPr>
          <p:spPr>
            <a:xfrm>
              <a:off x="3467481" y="298586"/>
              <a:ext cx="152702" cy="1911327"/>
            </a:xfrm>
            <a:prstGeom prst="rect">
              <a:avLst/>
            </a:prstGeom>
            <a:noFill/>
          </p:spPr>
          <p:txBody>
            <a:bodyPr wrap="none" rtlCol="0">
              <a:spAutoFit/>
            </a:bodyPr>
            <a:lstStyle/>
            <a:p>
              <a:pPr algn="ctr"/>
              <a:endParaRPr lang="en-NZ" sz="8000" b="1" dirty="0">
                <a:latin typeface="ArtBrush" pitchFamily="34" charset="0"/>
              </a:endParaRPr>
            </a:p>
          </p:txBody>
        </p:sp>
      </p:grpSp>
      <p:sp>
        <p:nvSpPr>
          <p:cNvPr id="11" name="TextBox 10"/>
          <p:cNvSpPr txBox="1"/>
          <p:nvPr/>
        </p:nvSpPr>
        <p:spPr>
          <a:xfrm>
            <a:off x="301456" y="3949540"/>
            <a:ext cx="8512892" cy="1754327"/>
          </a:xfrm>
          <a:prstGeom prst="rect">
            <a:avLst/>
          </a:prstGeom>
          <a:noFill/>
          <a:effectLst>
            <a:outerShdw dist="25400" dir="8400000" algn="ctr" rotWithShape="0">
              <a:schemeClr val="tx1"/>
            </a:outerShdw>
          </a:effectLst>
        </p:spPr>
        <p:txBody>
          <a:bodyPr wrap="none" rtlCol="0">
            <a:spAutoFit/>
          </a:bodyPr>
          <a:lstStyle/>
          <a:p>
            <a:pPr algn="ctr"/>
            <a:r>
              <a:rPr lang="en-NZ" sz="5400" b="1" dirty="0" smtClean="0">
                <a:solidFill>
                  <a:srgbClr val="00B050"/>
                </a:solidFill>
                <a:latin typeface="Book Antiqua"/>
                <a:cs typeface="Book Antiqua"/>
              </a:rPr>
              <a:t>Yahweh – The Elohim of</a:t>
            </a:r>
          </a:p>
          <a:p>
            <a:pPr algn="ctr"/>
            <a:r>
              <a:rPr lang="en-NZ" sz="5400" b="1" dirty="0" smtClean="0">
                <a:solidFill>
                  <a:srgbClr val="00B050"/>
                </a:solidFill>
                <a:latin typeface="Book Antiqua"/>
                <a:cs typeface="Book Antiqua"/>
              </a:rPr>
              <a:t>Abraham, Isaac and Jacob</a:t>
            </a:r>
            <a:endParaRPr lang="en-NZ" sz="5400" b="1" dirty="0">
              <a:solidFill>
                <a:srgbClr val="00B050"/>
              </a:solidFill>
              <a:latin typeface="Book Antiqua"/>
              <a:cs typeface="Book Antiqua"/>
            </a:endParaRPr>
          </a:p>
        </p:txBody>
      </p:sp>
      <p:sp>
        <p:nvSpPr>
          <p:cNvPr id="5" name="TextBox 4"/>
          <p:cNvSpPr txBox="1"/>
          <p:nvPr/>
        </p:nvSpPr>
        <p:spPr>
          <a:xfrm>
            <a:off x="694285" y="186283"/>
            <a:ext cx="7755436" cy="2123658"/>
          </a:xfrm>
          <a:prstGeom prst="rect">
            <a:avLst/>
          </a:prstGeom>
          <a:noFill/>
        </p:spPr>
        <p:txBody>
          <a:bodyPr wrap="none" rtlCol="0">
            <a:spAutoFit/>
          </a:bodyPr>
          <a:lstStyle/>
          <a:p>
            <a:pPr algn="ctr"/>
            <a:r>
              <a:rPr lang="en-US" sz="6600" b="1" dirty="0" smtClean="0">
                <a:solidFill>
                  <a:srgbClr val="0000FF"/>
                </a:solidFill>
                <a:latin typeface="Book Antiqua"/>
                <a:cs typeface="Book Antiqua"/>
              </a:rPr>
              <a:t>GOD</a:t>
            </a:r>
          </a:p>
          <a:p>
            <a:pPr algn="ctr"/>
            <a:r>
              <a:rPr lang="en-US" sz="6600" b="1" dirty="0" smtClean="0">
                <a:solidFill>
                  <a:srgbClr val="0000FF"/>
                </a:solidFill>
                <a:latin typeface="Book Antiqua"/>
                <a:cs typeface="Book Antiqua"/>
              </a:rPr>
              <a:t>MANIFESTATION</a:t>
            </a:r>
            <a:endParaRPr lang="en-US" sz="6600" b="1" dirty="0">
              <a:solidFill>
                <a:srgbClr val="0000FF"/>
              </a:solidFill>
              <a:latin typeface="Book Antiqua"/>
              <a:cs typeface="Book Antiqua"/>
            </a:endParaRPr>
          </a:p>
        </p:txBody>
      </p:sp>
    </p:spTree>
    <p:extLst>
      <p:ext uri="{BB962C8B-B14F-4D97-AF65-F5344CB8AC3E}">
        <p14:creationId xmlns:p14="http://schemas.microsoft.com/office/powerpoint/2010/main" val="922421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My Name And My Memorial </a:t>
            </a:r>
            <a:endParaRPr lang="en-NZ" sz="4000" b="1" dirty="0">
              <a:solidFill>
                <a:srgbClr val="0000FF"/>
              </a:solidFill>
              <a:latin typeface="Book Antiqua"/>
              <a:cs typeface="Book Antiqua"/>
            </a:endParaRPr>
          </a:p>
        </p:txBody>
      </p:sp>
      <p:sp>
        <p:nvSpPr>
          <p:cNvPr id="34" name="TextBox 33"/>
          <p:cNvSpPr txBox="1"/>
          <p:nvPr/>
        </p:nvSpPr>
        <p:spPr>
          <a:xfrm>
            <a:off x="1129242" y="1220670"/>
            <a:ext cx="7760758" cy="1569660"/>
          </a:xfrm>
          <a:prstGeom prst="rect">
            <a:avLst/>
          </a:prstGeom>
          <a:noFill/>
        </p:spPr>
        <p:txBody>
          <a:bodyPr wrap="square" rtlCol="0">
            <a:spAutoFit/>
          </a:bodyPr>
          <a:lstStyle/>
          <a:p>
            <a:r>
              <a:rPr lang="en-NZ" sz="2400" b="1" dirty="0" smtClean="0">
                <a:solidFill>
                  <a:srgbClr val="FF0000"/>
                </a:solidFill>
                <a:latin typeface="Book Antiqua"/>
                <a:cs typeface="Book Antiqua"/>
              </a:rPr>
              <a:t>Exodus </a:t>
            </a:r>
            <a:r>
              <a:rPr lang="en-NZ" sz="2400" b="1" dirty="0">
                <a:solidFill>
                  <a:srgbClr val="FF0000"/>
                </a:solidFill>
                <a:latin typeface="Book Antiqua"/>
                <a:cs typeface="Book Antiqua"/>
              </a:rPr>
              <a:t>3:</a:t>
            </a:r>
            <a:r>
              <a:rPr lang="en-NZ" sz="2400" b="1" dirty="0" smtClean="0">
                <a:solidFill>
                  <a:srgbClr val="FF0000"/>
                </a:solidFill>
                <a:latin typeface="Book Antiqua"/>
                <a:cs typeface="Book Antiqua"/>
              </a:rPr>
              <a:t>15 </a:t>
            </a:r>
            <a:r>
              <a:rPr lang="en-NZ" sz="2400" b="1" dirty="0">
                <a:solidFill>
                  <a:srgbClr val="000000"/>
                </a:solidFill>
                <a:latin typeface="Book Antiqua"/>
                <a:cs typeface="Book Antiqua"/>
              </a:rPr>
              <a:t>– </a:t>
            </a:r>
            <a:r>
              <a:rPr lang="en-NZ" sz="2400" b="1" dirty="0" smtClean="0">
                <a:solidFill>
                  <a:srgbClr val="000000"/>
                </a:solidFill>
                <a:latin typeface="Book Antiqua"/>
                <a:cs typeface="Book Antiqua"/>
              </a:rPr>
              <a:t>“</a:t>
            </a:r>
            <a:r>
              <a:rPr lang="en-NZ" sz="2400" b="1" u="sng" dirty="0" smtClean="0">
                <a:solidFill>
                  <a:srgbClr val="000000"/>
                </a:solidFill>
                <a:latin typeface="Book Antiqua"/>
                <a:cs typeface="Book Antiqua"/>
              </a:rPr>
              <a:t>this is my name… this is my memorial</a:t>
            </a:r>
            <a:r>
              <a:rPr lang="en-NZ" sz="2400" b="1" dirty="0" smtClean="0">
                <a:solidFill>
                  <a:srgbClr val="000000"/>
                </a:solidFill>
                <a:latin typeface="Book Antiqua"/>
                <a:cs typeface="Book Antiqua"/>
              </a:rPr>
              <a:t>”</a:t>
            </a:r>
            <a:endParaRPr lang="en-NZ" sz="2400" b="1" dirty="0">
              <a:solidFill>
                <a:srgbClr val="000000"/>
              </a:solidFill>
              <a:latin typeface="Book Antiqua"/>
              <a:cs typeface="Book Antiqua"/>
            </a:endParaRPr>
          </a:p>
          <a:p>
            <a:r>
              <a:rPr lang="en-NZ" sz="2400" b="1" dirty="0" smtClean="0">
                <a:latin typeface="Book Antiqua"/>
                <a:cs typeface="Book Antiqua"/>
              </a:rPr>
              <a:t>‘Name’ and ‘Memorial’ are paralleled in the passage. The name of Yahweh is a memorial of His character, His intention and His purpose.</a:t>
            </a:r>
          </a:p>
        </p:txBody>
      </p:sp>
      <p:sp>
        <p:nvSpPr>
          <p:cNvPr id="26" name="Rectangle 25"/>
          <p:cNvSpPr/>
          <p:nvPr/>
        </p:nvSpPr>
        <p:spPr>
          <a:xfrm>
            <a:off x="734904" y="134370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459505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59064" y="4461185"/>
            <a:ext cx="7552125" cy="1938992"/>
          </a:xfrm>
          <a:prstGeom prst="rect">
            <a:avLst/>
          </a:prstGeom>
          <a:noFill/>
        </p:spPr>
        <p:txBody>
          <a:bodyPr wrap="square" rtlCol="0">
            <a:spAutoFit/>
          </a:bodyPr>
          <a:lstStyle/>
          <a:p>
            <a:r>
              <a:rPr lang="en-US" sz="2400" b="1" dirty="0" smtClean="0">
                <a:solidFill>
                  <a:srgbClr val="000000"/>
                </a:solidFill>
                <a:latin typeface="Book Antiqua"/>
                <a:cs typeface="Book Antiqua"/>
              </a:rPr>
              <a:t>Memorial – </a:t>
            </a:r>
            <a:r>
              <a:rPr lang="en-US" sz="2400" b="1" i="1" dirty="0" smtClean="0">
                <a:solidFill>
                  <a:srgbClr val="000000"/>
                </a:solidFill>
                <a:latin typeface="Book Antiqua"/>
                <a:cs typeface="Book Antiqua"/>
              </a:rPr>
              <a:t>zeker</a:t>
            </a:r>
            <a:r>
              <a:rPr lang="en-US" sz="2400" b="1" dirty="0" smtClean="0">
                <a:solidFill>
                  <a:srgbClr val="000000"/>
                </a:solidFill>
                <a:latin typeface="Book Antiqua"/>
                <a:cs typeface="Book Antiqua"/>
              </a:rPr>
              <a:t> from </a:t>
            </a:r>
            <a:r>
              <a:rPr lang="en-US" sz="2400" b="1" i="1" dirty="0" smtClean="0">
                <a:solidFill>
                  <a:srgbClr val="000000"/>
                </a:solidFill>
                <a:latin typeface="Book Antiqua"/>
                <a:cs typeface="Book Antiqua"/>
              </a:rPr>
              <a:t>zakar</a:t>
            </a:r>
            <a:r>
              <a:rPr lang="en-US" sz="2400" b="1" dirty="0" smtClean="0">
                <a:solidFill>
                  <a:srgbClr val="000000"/>
                </a:solidFill>
                <a:latin typeface="Book Antiqua"/>
                <a:cs typeface="Book Antiqua"/>
              </a:rPr>
              <a:t> – to mark so as to recognise.  Who is interested in preserving a family name?  The Father who bears the name, and then His offspring.  These have marked that name so as to recognise it.</a:t>
            </a:r>
            <a:endParaRPr lang="en-US" sz="2400" b="1" dirty="0">
              <a:solidFill>
                <a:srgbClr val="FF0000"/>
              </a:solidFill>
              <a:latin typeface="Book Antiqua"/>
              <a:cs typeface="Book Antiqua"/>
            </a:endParaRPr>
          </a:p>
        </p:txBody>
      </p:sp>
      <p:sp>
        <p:nvSpPr>
          <p:cNvPr id="13" name="Rectangle 12"/>
          <p:cNvSpPr/>
          <p:nvPr/>
        </p:nvSpPr>
        <p:spPr>
          <a:xfrm>
            <a:off x="734904" y="300335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1168334" y="2895602"/>
            <a:ext cx="2170787"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Exodus 3:15</a:t>
            </a:r>
            <a:endParaRPr lang="en-US" sz="2400" b="1" dirty="0">
              <a:solidFill>
                <a:srgbClr val="FF0000"/>
              </a:solidFill>
              <a:latin typeface="Book Antiqua"/>
              <a:cs typeface="Book Antiqua"/>
            </a:endParaRPr>
          </a:p>
        </p:txBody>
      </p:sp>
      <p:sp>
        <p:nvSpPr>
          <p:cNvPr id="7" name="TextBox 6"/>
          <p:cNvSpPr txBox="1"/>
          <p:nvPr/>
        </p:nvSpPr>
        <p:spPr>
          <a:xfrm>
            <a:off x="6315982" y="3386636"/>
            <a:ext cx="2395207"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Proverbs 10:7</a:t>
            </a:r>
            <a:endParaRPr lang="en-US" sz="2400" b="1" dirty="0">
              <a:solidFill>
                <a:srgbClr val="FF0000"/>
              </a:solidFill>
              <a:latin typeface="Book Antiqua"/>
              <a:cs typeface="Book Antiqua"/>
            </a:endParaRPr>
          </a:p>
        </p:txBody>
      </p:sp>
      <p:sp>
        <p:nvSpPr>
          <p:cNvPr id="8" name="TextBox 7"/>
          <p:cNvSpPr txBox="1"/>
          <p:nvPr/>
        </p:nvSpPr>
        <p:spPr>
          <a:xfrm>
            <a:off x="1168334" y="3860787"/>
            <a:ext cx="2000869"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Isaiah 26:8</a:t>
            </a:r>
            <a:endParaRPr lang="en-US" sz="2400" b="1" dirty="0">
              <a:solidFill>
                <a:srgbClr val="FF0000"/>
              </a:solidFill>
              <a:latin typeface="Book Antiqua"/>
              <a:cs typeface="Book Antiqua"/>
            </a:endParaRPr>
          </a:p>
        </p:txBody>
      </p:sp>
      <p:sp>
        <p:nvSpPr>
          <p:cNvPr id="9" name="TextBox 8"/>
          <p:cNvSpPr txBox="1"/>
          <p:nvPr/>
        </p:nvSpPr>
        <p:spPr>
          <a:xfrm>
            <a:off x="3809915" y="2895552"/>
            <a:ext cx="1779654"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Job 18:17</a:t>
            </a:r>
            <a:endParaRPr lang="en-US" sz="2400" b="1" dirty="0">
              <a:solidFill>
                <a:srgbClr val="FF0000"/>
              </a:solidFill>
              <a:latin typeface="Book Antiqua"/>
              <a:cs typeface="Book Antiqua"/>
            </a:endParaRPr>
          </a:p>
        </p:txBody>
      </p:sp>
      <p:sp>
        <p:nvSpPr>
          <p:cNvPr id="10" name="TextBox 9"/>
          <p:cNvSpPr txBox="1"/>
          <p:nvPr/>
        </p:nvSpPr>
        <p:spPr>
          <a:xfrm>
            <a:off x="6315982" y="2895562"/>
            <a:ext cx="2103461" cy="461665"/>
          </a:xfrm>
          <a:prstGeom prst="rect">
            <a:avLst/>
          </a:prstGeom>
          <a:noFill/>
        </p:spPr>
        <p:txBody>
          <a:bodyPr wrap="none" rtlCol="0">
            <a:spAutoFit/>
          </a:bodyPr>
          <a:lstStyle/>
          <a:p>
            <a:pPr marL="342900" indent="-342900">
              <a:buFont typeface="Arial" charset="0"/>
              <a:buChar char="•"/>
            </a:pPr>
            <a:r>
              <a:rPr lang="en-US" sz="2400" b="1" smtClean="0">
                <a:solidFill>
                  <a:srgbClr val="FF0000"/>
                </a:solidFill>
                <a:latin typeface="Book Antiqua"/>
                <a:cs typeface="Book Antiqua"/>
              </a:rPr>
              <a:t>Psalm </a:t>
            </a:r>
            <a:r>
              <a:rPr lang="en-US" sz="2400" b="1" dirty="0" smtClean="0">
                <a:solidFill>
                  <a:srgbClr val="FF0000"/>
                </a:solidFill>
                <a:latin typeface="Book Antiqua"/>
                <a:cs typeface="Book Antiqua"/>
              </a:rPr>
              <a:t>9:5-6</a:t>
            </a:r>
            <a:endParaRPr lang="en-US" sz="2400" b="1" dirty="0">
              <a:solidFill>
                <a:srgbClr val="FF0000"/>
              </a:solidFill>
              <a:latin typeface="Book Antiqua"/>
              <a:cs typeface="Book Antiqua"/>
            </a:endParaRPr>
          </a:p>
        </p:txBody>
      </p:sp>
      <p:sp>
        <p:nvSpPr>
          <p:cNvPr id="12" name="TextBox 11"/>
          <p:cNvSpPr txBox="1"/>
          <p:nvPr/>
        </p:nvSpPr>
        <p:spPr>
          <a:xfrm>
            <a:off x="3809915" y="3386632"/>
            <a:ext cx="2308645"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Psalm 135:13</a:t>
            </a:r>
            <a:endParaRPr lang="en-US" sz="2400" b="1" dirty="0">
              <a:solidFill>
                <a:srgbClr val="FF0000"/>
              </a:solidFill>
              <a:latin typeface="Book Antiqua"/>
              <a:cs typeface="Book Antiqua"/>
            </a:endParaRPr>
          </a:p>
        </p:txBody>
      </p:sp>
      <p:sp>
        <p:nvSpPr>
          <p:cNvPr id="14" name="TextBox 13"/>
          <p:cNvSpPr txBox="1"/>
          <p:nvPr/>
        </p:nvSpPr>
        <p:spPr>
          <a:xfrm>
            <a:off x="1168334" y="3386661"/>
            <a:ext cx="2308645"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Psalm 102:12</a:t>
            </a:r>
            <a:endParaRPr lang="en-US" sz="2400" b="1" dirty="0">
              <a:solidFill>
                <a:srgbClr val="FF0000"/>
              </a:solidFill>
              <a:latin typeface="Book Antiqua"/>
              <a:cs typeface="Book Antiqua"/>
            </a:endParaRPr>
          </a:p>
        </p:txBody>
      </p:sp>
      <p:sp>
        <p:nvSpPr>
          <p:cNvPr id="15" name="TextBox 14"/>
          <p:cNvSpPr txBox="1"/>
          <p:nvPr/>
        </p:nvSpPr>
        <p:spPr>
          <a:xfrm>
            <a:off x="3809915" y="3860815"/>
            <a:ext cx="2018501"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Hosea 12:5</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166203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26" grpId="0" animBg="1"/>
      <p:bldP spid="11" grpId="0" animBg="1"/>
      <p:bldP spid="4" grpId="0"/>
      <p:bldP spid="13" grpId="0" animBg="1"/>
      <p:bldP spid="2" grpId="0"/>
      <p:bldP spid="7" grpId="0"/>
      <p:bldP spid="8" grpId="0"/>
      <p:bldP spid="9" grpId="0"/>
      <p:bldP spid="10" grpId="0"/>
      <p:bldP spid="12"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Unto All Generations </a:t>
            </a:r>
            <a:endParaRPr lang="en-NZ" sz="4000" b="1" dirty="0">
              <a:solidFill>
                <a:srgbClr val="0000FF"/>
              </a:solidFill>
              <a:latin typeface="Book Antiqua"/>
              <a:cs typeface="Book Antiqua"/>
            </a:endParaRPr>
          </a:p>
        </p:txBody>
      </p:sp>
      <p:sp>
        <p:nvSpPr>
          <p:cNvPr id="34" name="TextBox 33"/>
          <p:cNvSpPr txBox="1"/>
          <p:nvPr/>
        </p:nvSpPr>
        <p:spPr>
          <a:xfrm>
            <a:off x="1129242" y="1373058"/>
            <a:ext cx="7760758" cy="461665"/>
          </a:xfrm>
          <a:prstGeom prst="rect">
            <a:avLst/>
          </a:prstGeom>
          <a:noFill/>
        </p:spPr>
        <p:txBody>
          <a:bodyPr wrap="square" rtlCol="0">
            <a:spAutoFit/>
          </a:bodyPr>
          <a:lstStyle/>
          <a:p>
            <a:r>
              <a:rPr lang="en-NZ" sz="2400" b="1" i="1" dirty="0" smtClean="0">
                <a:solidFill>
                  <a:srgbClr val="0000FF"/>
                </a:solidFill>
                <a:latin typeface="Book Antiqua"/>
                <a:cs typeface="Book Antiqua"/>
              </a:rPr>
              <a:t>Roth </a:t>
            </a:r>
            <a:r>
              <a:rPr lang="en-NZ" sz="2400" b="1" dirty="0" smtClean="0">
                <a:latin typeface="Book Antiqua"/>
                <a:cs typeface="Book Antiqua"/>
              </a:rPr>
              <a:t>– “unto generation after generation”</a:t>
            </a:r>
          </a:p>
        </p:txBody>
      </p:sp>
      <p:sp>
        <p:nvSpPr>
          <p:cNvPr id="26" name="Rectangle 25"/>
          <p:cNvSpPr/>
          <p:nvPr/>
        </p:nvSpPr>
        <p:spPr>
          <a:xfrm>
            <a:off x="734904" y="110528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 name="Rectangle 12"/>
          <p:cNvSpPr/>
          <p:nvPr/>
        </p:nvSpPr>
        <p:spPr>
          <a:xfrm>
            <a:off x="734904" y="293562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 name="TextBox 5"/>
          <p:cNvSpPr txBox="1"/>
          <p:nvPr/>
        </p:nvSpPr>
        <p:spPr>
          <a:xfrm>
            <a:off x="1129242" y="2810929"/>
            <a:ext cx="7371291" cy="2677656"/>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The </a:t>
            </a:r>
            <a:r>
              <a:rPr lang="en-NZ" sz="2400" b="1" dirty="0">
                <a:latin typeface="Book Antiqua" charset="0"/>
                <a:ea typeface="Book Antiqua" charset="0"/>
                <a:cs typeface="Book Antiqua" charset="0"/>
              </a:rPr>
              <a:t>circle of a man’s lifetime, from birth to death… More frequently, of the circle of a mans life from his conception and birth until the conception and the birth of his offspring… </a:t>
            </a:r>
            <a:r>
              <a:rPr lang="en-NZ" sz="2400" b="1" dirty="0" smtClean="0">
                <a:latin typeface="Book Antiqua" charset="0"/>
                <a:ea typeface="Book Antiqua" charset="0"/>
                <a:cs typeface="Book Antiqua" charset="0"/>
              </a:rPr>
              <a:t> By </a:t>
            </a:r>
            <a:r>
              <a:rPr lang="en-NZ" sz="2400" b="1" dirty="0">
                <a:latin typeface="Book Antiqua" charset="0"/>
                <a:ea typeface="Book Antiqua" charset="0"/>
                <a:cs typeface="Book Antiqua" charset="0"/>
              </a:rPr>
              <a:t>a natural transition this word </a:t>
            </a:r>
            <a:r>
              <a:rPr lang="en-NZ" sz="2400" b="1" dirty="0" smtClean="0">
                <a:latin typeface="Book Antiqua" charset="0"/>
                <a:ea typeface="Book Antiqua" charset="0"/>
                <a:cs typeface="Book Antiqua" charset="0"/>
              </a:rPr>
              <a:t>is </a:t>
            </a:r>
            <a:r>
              <a:rPr lang="en-NZ" sz="2400" b="1" dirty="0">
                <a:latin typeface="Book Antiqua" charset="0"/>
                <a:ea typeface="Book Antiqua" charset="0"/>
                <a:cs typeface="Book Antiqua" charset="0"/>
              </a:rPr>
              <a:t>used widely with a metaphorical sense to indicate a class of man distinguished by a certain moral or spiritual </a:t>
            </a:r>
            <a:r>
              <a:rPr lang="en-NZ" sz="2400" b="1" dirty="0" smtClean="0">
                <a:latin typeface="Book Antiqua" charset="0"/>
                <a:ea typeface="Book Antiqua" charset="0"/>
                <a:cs typeface="Book Antiqua" charset="0"/>
              </a:rPr>
              <a:t>character.</a:t>
            </a:r>
            <a:r>
              <a:rPr lang="en-US" sz="2400" b="1" dirty="0" smtClean="0">
                <a:latin typeface="Book Antiqua" charset="0"/>
                <a:ea typeface="Book Antiqua" charset="0"/>
                <a:cs typeface="Book Antiqua" charset="0"/>
              </a:rPr>
              <a:t> </a:t>
            </a:r>
          </a:p>
        </p:txBody>
      </p:sp>
      <p:sp>
        <p:nvSpPr>
          <p:cNvPr id="17" name="TextBox 16"/>
          <p:cNvSpPr txBox="1"/>
          <p:nvPr/>
        </p:nvSpPr>
        <p:spPr>
          <a:xfrm>
            <a:off x="1129242" y="2150522"/>
            <a:ext cx="184666" cy="369332"/>
          </a:xfrm>
          <a:prstGeom prst="rect">
            <a:avLst/>
          </a:prstGeom>
          <a:noFill/>
        </p:spPr>
        <p:txBody>
          <a:bodyPr wrap="none" rtlCol="0">
            <a:spAutoFit/>
          </a:bodyPr>
          <a:lstStyle/>
          <a:p>
            <a:endParaRPr lang="en-US"/>
          </a:p>
        </p:txBody>
      </p:sp>
      <p:sp>
        <p:nvSpPr>
          <p:cNvPr id="3" name="TextBox 2"/>
          <p:cNvSpPr txBox="1"/>
          <p:nvPr/>
        </p:nvSpPr>
        <p:spPr>
          <a:xfrm>
            <a:off x="5633395" y="5960529"/>
            <a:ext cx="3425939" cy="830997"/>
          </a:xfrm>
          <a:prstGeom prst="rect">
            <a:avLst/>
          </a:prstGeom>
          <a:noFill/>
        </p:spPr>
        <p:txBody>
          <a:bodyPr wrap="none" rtlCol="0">
            <a:spAutoFit/>
          </a:bodyPr>
          <a:lstStyle/>
          <a:p>
            <a:pPr algn="r"/>
            <a:r>
              <a:rPr lang="en-NZ" sz="2400" b="1" dirty="0">
                <a:solidFill>
                  <a:srgbClr val="FF0000"/>
                </a:solidFill>
                <a:latin typeface="Book Antiqua" charset="0"/>
                <a:ea typeface="Book Antiqua" charset="0"/>
                <a:cs typeface="Book Antiqua" charset="0"/>
              </a:rPr>
              <a:t>Theological Wordbook</a:t>
            </a:r>
          </a:p>
          <a:p>
            <a:pPr algn="r"/>
            <a:r>
              <a:rPr lang="en-NZ" sz="2400" b="1" dirty="0">
                <a:solidFill>
                  <a:srgbClr val="FF0000"/>
                </a:solidFill>
                <a:latin typeface="Book Antiqua" charset="0"/>
                <a:ea typeface="Book Antiqua" charset="0"/>
                <a:cs typeface="Book Antiqua" charset="0"/>
              </a:rPr>
              <a:t>Vol 1, page 186</a:t>
            </a:r>
            <a:r>
              <a:rPr lang="en-US" sz="2400" b="1" dirty="0">
                <a:solidFill>
                  <a:srgbClr val="FF0000"/>
                </a:solidFill>
                <a:latin typeface="Book Antiqua" charset="0"/>
                <a:ea typeface="Book Antiqua" charset="0"/>
                <a:cs typeface="Book Antiqua" charset="0"/>
              </a:rPr>
              <a:t> </a:t>
            </a:r>
          </a:p>
        </p:txBody>
      </p:sp>
      <p:sp>
        <p:nvSpPr>
          <p:cNvPr id="16" name="TextBox 15"/>
          <p:cNvSpPr txBox="1"/>
          <p:nvPr/>
        </p:nvSpPr>
        <p:spPr>
          <a:xfrm>
            <a:off x="1129242" y="1761516"/>
            <a:ext cx="5615640" cy="461665"/>
          </a:xfrm>
          <a:prstGeom prst="rect">
            <a:avLst/>
          </a:prstGeom>
          <a:noFill/>
        </p:spPr>
        <p:txBody>
          <a:bodyPr wrap="none" rtlCol="0">
            <a:spAutoFit/>
          </a:bodyPr>
          <a:lstStyle/>
          <a:p>
            <a:r>
              <a:rPr lang="en-NZ" sz="2400" b="1" i="1" dirty="0">
                <a:solidFill>
                  <a:srgbClr val="0000FF"/>
                </a:solidFill>
                <a:latin typeface="Book Antiqua"/>
                <a:cs typeface="Book Antiqua"/>
              </a:rPr>
              <a:t>GLT </a:t>
            </a:r>
            <a:r>
              <a:rPr lang="en-NZ" sz="2400" b="1" dirty="0">
                <a:latin typeface="Book Antiqua"/>
                <a:cs typeface="Book Antiqua"/>
              </a:rPr>
              <a:t>– “from generation to generation”</a:t>
            </a:r>
          </a:p>
        </p:txBody>
      </p:sp>
      <p:sp>
        <p:nvSpPr>
          <p:cNvPr id="18" name="TextBox 17"/>
          <p:cNvSpPr txBox="1"/>
          <p:nvPr/>
        </p:nvSpPr>
        <p:spPr>
          <a:xfrm>
            <a:off x="1129242" y="2150522"/>
            <a:ext cx="6599884" cy="461665"/>
          </a:xfrm>
          <a:prstGeom prst="rect">
            <a:avLst/>
          </a:prstGeom>
          <a:noFill/>
        </p:spPr>
        <p:txBody>
          <a:bodyPr wrap="none" rtlCol="0">
            <a:spAutoFit/>
          </a:bodyPr>
          <a:lstStyle/>
          <a:p>
            <a:r>
              <a:rPr lang="en-NZ" sz="2400" b="1" i="1" dirty="0">
                <a:solidFill>
                  <a:srgbClr val="0000FF"/>
                </a:solidFill>
                <a:latin typeface="Book Antiqua"/>
                <a:cs typeface="Book Antiqua"/>
              </a:rPr>
              <a:t>John Thomas </a:t>
            </a:r>
            <a:r>
              <a:rPr lang="en-NZ" sz="2400" b="1" dirty="0">
                <a:latin typeface="Book Antiqua"/>
                <a:cs typeface="Book Antiqua"/>
              </a:rPr>
              <a:t>– </a:t>
            </a:r>
            <a:r>
              <a:rPr lang="en-NZ" sz="2400" b="1" dirty="0" smtClean="0">
                <a:latin typeface="Book Antiqua"/>
                <a:cs typeface="Book Antiqua"/>
              </a:rPr>
              <a:t>“unto </a:t>
            </a:r>
            <a:r>
              <a:rPr lang="en-NZ" sz="2400" b="1" dirty="0">
                <a:latin typeface="Book Antiqua"/>
                <a:cs typeface="Book Antiqua"/>
              </a:rPr>
              <a:t>a generation of the race”</a:t>
            </a:r>
          </a:p>
        </p:txBody>
      </p:sp>
      <p:sp>
        <p:nvSpPr>
          <p:cNvPr id="20" name="TextBox 19"/>
          <p:cNvSpPr txBox="1"/>
          <p:nvPr/>
        </p:nvSpPr>
        <p:spPr>
          <a:xfrm>
            <a:off x="1129242" y="982132"/>
            <a:ext cx="7196201" cy="461665"/>
          </a:xfrm>
          <a:prstGeom prst="rect">
            <a:avLst/>
          </a:prstGeom>
          <a:noFill/>
        </p:spPr>
        <p:txBody>
          <a:bodyPr wrap="none" rtlCol="0">
            <a:spAutoFit/>
          </a:bodyPr>
          <a:lstStyle/>
          <a:p>
            <a:r>
              <a:rPr lang="en-NZ" sz="2400" b="1" dirty="0">
                <a:solidFill>
                  <a:srgbClr val="FF0000"/>
                </a:solidFill>
                <a:latin typeface="Book Antiqua"/>
                <a:cs typeface="Book Antiqua"/>
              </a:rPr>
              <a:t>Exodus </a:t>
            </a:r>
            <a:r>
              <a:rPr lang="en-NZ" sz="2400" b="1" dirty="0" smtClean="0">
                <a:solidFill>
                  <a:srgbClr val="FF0000"/>
                </a:solidFill>
                <a:latin typeface="Book Antiqua"/>
                <a:cs typeface="Book Antiqua"/>
              </a:rPr>
              <a:t>3:15 </a:t>
            </a:r>
            <a:r>
              <a:rPr lang="en-NZ" sz="2400" b="1" dirty="0">
                <a:solidFill>
                  <a:srgbClr val="000000"/>
                </a:solidFill>
                <a:latin typeface="Book Antiqua"/>
                <a:cs typeface="Book Antiqua"/>
              </a:rPr>
              <a:t>– </a:t>
            </a:r>
            <a:r>
              <a:rPr lang="en-NZ" sz="2400" b="1" dirty="0" smtClean="0">
                <a:solidFill>
                  <a:srgbClr val="000000"/>
                </a:solidFill>
                <a:latin typeface="Book Antiqua"/>
                <a:cs typeface="Book Antiqua"/>
              </a:rPr>
              <a:t>“</a:t>
            </a:r>
            <a:r>
              <a:rPr lang="en-NZ" sz="2400" b="1" u="sng" dirty="0" smtClean="0">
                <a:solidFill>
                  <a:srgbClr val="000000"/>
                </a:solidFill>
                <a:latin typeface="Book Antiqua"/>
                <a:cs typeface="Book Antiqua"/>
              </a:rPr>
              <a:t>my memorial unto all generations</a:t>
            </a:r>
            <a:r>
              <a:rPr lang="en-NZ" sz="2400" b="1" dirty="0" smtClean="0">
                <a:solidFill>
                  <a:srgbClr val="000000"/>
                </a:solidFill>
                <a:latin typeface="Book Antiqua"/>
                <a:cs typeface="Book Antiqua"/>
              </a:rPr>
              <a:t>”</a:t>
            </a:r>
            <a:endParaRPr lang="en-US" sz="2400" dirty="0"/>
          </a:p>
        </p:txBody>
      </p:sp>
    </p:spTree>
    <p:extLst>
      <p:ext uri="{BB962C8B-B14F-4D97-AF65-F5344CB8AC3E}">
        <p14:creationId xmlns:p14="http://schemas.microsoft.com/office/powerpoint/2010/main" val="147269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26" grpId="0" animBg="1"/>
      <p:bldP spid="13" grpId="0" animBg="1"/>
      <p:bldP spid="6" grpId="0"/>
      <p:bldP spid="16" grpId="0"/>
      <p:bldP spid="18"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173767"/>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Unto All Generations </a:t>
            </a:r>
            <a:endParaRPr lang="en-NZ" sz="4000" b="1" dirty="0">
              <a:solidFill>
                <a:srgbClr val="0000FF"/>
              </a:solidFill>
              <a:latin typeface="Book Antiqua"/>
              <a:cs typeface="Book Antiqua"/>
            </a:endParaRPr>
          </a:p>
        </p:txBody>
      </p:sp>
      <p:sp>
        <p:nvSpPr>
          <p:cNvPr id="11" name="Rectangle 10"/>
          <p:cNvSpPr/>
          <p:nvPr/>
        </p:nvSpPr>
        <p:spPr>
          <a:xfrm>
            <a:off x="734904" y="14088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1310211"/>
            <a:ext cx="7472891" cy="2308324"/>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The </a:t>
            </a:r>
            <a:r>
              <a:rPr lang="en-NZ" sz="2400" b="1" dirty="0">
                <a:latin typeface="Book Antiqua" charset="0"/>
                <a:ea typeface="Book Antiqua" charset="0"/>
                <a:cs typeface="Book Antiqua" charset="0"/>
              </a:rPr>
              <a:t>divine name was a prophecy of His intention with only one generation. </a:t>
            </a:r>
            <a:r>
              <a:rPr lang="en-NZ" sz="2400" b="1" dirty="0" smtClean="0">
                <a:latin typeface="Book Antiqua" charset="0"/>
                <a:ea typeface="Book Antiqua" charset="0"/>
                <a:cs typeface="Book Antiqua" charset="0"/>
              </a:rPr>
              <a:t> This </a:t>
            </a:r>
            <a:r>
              <a:rPr lang="en-NZ" sz="2400" b="1" dirty="0">
                <a:latin typeface="Book Antiqua" charset="0"/>
                <a:ea typeface="Book Antiqua" charset="0"/>
                <a:cs typeface="Book Antiqua" charset="0"/>
              </a:rPr>
              <a:t>is the special generation of the </a:t>
            </a:r>
            <a:r>
              <a:rPr lang="en-NZ" sz="2400" b="1" dirty="0" smtClean="0">
                <a:latin typeface="Book Antiqua" charset="0"/>
                <a:ea typeface="Book Antiqua" charset="0"/>
                <a:cs typeface="Book Antiqua" charset="0"/>
              </a:rPr>
              <a:t>saints, which is </a:t>
            </a:r>
            <a:r>
              <a:rPr lang="en-NZ" sz="2400" b="1" dirty="0">
                <a:latin typeface="Book Antiqua" charset="0"/>
                <a:ea typeface="Book Antiqua" charset="0"/>
                <a:cs typeface="Book Antiqua" charset="0"/>
              </a:rPr>
              <a:t>taken from all </a:t>
            </a:r>
            <a:r>
              <a:rPr lang="en-NZ" sz="2400" b="1" dirty="0" smtClean="0">
                <a:latin typeface="Book Antiqua" charset="0"/>
                <a:ea typeface="Book Antiqua" charset="0"/>
                <a:cs typeface="Book Antiqua" charset="0"/>
              </a:rPr>
              <a:t>the generations </a:t>
            </a:r>
            <a:r>
              <a:rPr lang="en-NZ" sz="2400" b="1" dirty="0">
                <a:latin typeface="Book Antiqua" charset="0"/>
                <a:ea typeface="Book Antiqua" charset="0"/>
                <a:cs typeface="Book Antiqua" charset="0"/>
              </a:rPr>
              <a:t>of time – </a:t>
            </a:r>
            <a:r>
              <a:rPr lang="en-NZ" sz="2400" b="1" dirty="0" smtClean="0">
                <a:latin typeface="Book Antiqua" charset="0"/>
                <a:ea typeface="Book Antiqua" charset="0"/>
                <a:cs typeface="Book Antiqua" charset="0"/>
              </a:rPr>
              <a:t>the generation of Yahweh’s own, special </a:t>
            </a:r>
            <a:r>
              <a:rPr lang="en-NZ" sz="2400" b="1" dirty="0">
                <a:latin typeface="Book Antiqua" charset="0"/>
                <a:ea typeface="Book Antiqua" charset="0"/>
                <a:cs typeface="Book Antiqua" charset="0"/>
              </a:rPr>
              <a:t>family. </a:t>
            </a:r>
            <a:r>
              <a:rPr lang="en-NZ" sz="2400" b="1" dirty="0" smtClean="0">
                <a:latin typeface="Book Antiqua" charset="0"/>
                <a:ea typeface="Book Antiqua" charset="0"/>
                <a:cs typeface="Book Antiqua" charset="0"/>
              </a:rPr>
              <a:t>Those that belong to this ‘generation of the race’ know the Name.</a:t>
            </a:r>
            <a:endParaRPr lang="en-US" sz="2400" b="1" dirty="0">
              <a:solidFill>
                <a:srgbClr val="FF0000"/>
              </a:solidFill>
              <a:latin typeface="Book Antiqua"/>
              <a:cs typeface="Book Antiqua"/>
            </a:endParaRPr>
          </a:p>
        </p:txBody>
      </p:sp>
      <p:sp>
        <p:nvSpPr>
          <p:cNvPr id="13" name="Rectangle 12"/>
          <p:cNvSpPr/>
          <p:nvPr/>
        </p:nvSpPr>
        <p:spPr>
          <a:xfrm>
            <a:off x="734904" y="383174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p:cNvSpPr txBox="1"/>
          <p:nvPr/>
        </p:nvSpPr>
        <p:spPr>
          <a:xfrm>
            <a:off x="1129242" y="4385712"/>
            <a:ext cx="2308645"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a:cs typeface="Book Antiqua"/>
              </a:rPr>
              <a:t>Psalm 102:12</a:t>
            </a:r>
            <a:endParaRPr lang="en-US" sz="2400" b="1" dirty="0">
              <a:solidFill>
                <a:srgbClr val="FF0000"/>
              </a:solidFill>
              <a:latin typeface="Book Antiqua"/>
              <a:cs typeface="Book Antiqua"/>
            </a:endParaRPr>
          </a:p>
        </p:txBody>
      </p:sp>
      <p:sp>
        <p:nvSpPr>
          <p:cNvPr id="17" name="TextBox 16"/>
          <p:cNvSpPr txBox="1"/>
          <p:nvPr/>
        </p:nvSpPr>
        <p:spPr>
          <a:xfrm>
            <a:off x="-897467" y="2629110"/>
            <a:ext cx="184666" cy="369332"/>
          </a:xfrm>
          <a:prstGeom prst="rect">
            <a:avLst/>
          </a:prstGeom>
          <a:noFill/>
        </p:spPr>
        <p:txBody>
          <a:bodyPr wrap="none" rtlCol="0">
            <a:spAutoFit/>
          </a:bodyPr>
          <a:lstStyle/>
          <a:p>
            <a:endParaRPr lang="en-US"/>
          </a:p>
        </p:txBody>
      </p:sp>
      <p:sp>
        <p:nvSpPr>
          <p:cNvPr id="19" name="TextBox 18"/>
          <p:cNvSpPr txBox="1">
            <a:spLocks noChangeArrowheads="1"/>
          </p:cNvSpPr>
          <p:nvPr/>
        </p:nvSpPr>
        <p:spPr bwMode="auto">
          <a:xfrm>
            <a:off x="1129242" y="3731911"/>
            <a:ext cx="2125011" cy="461665"/>
          </a:xfrm>
          <a:prstGeom prst="rect">
            <a:avLst/>
          </a:prstGeom>
          <a:noFill/>
          <a:ln w="9525">
            <a:noFill/>
            <a:miter lim="800000"/>
            <a:headEnd/>
            <a:tailEnd/>
          </a:ln>
        </p:spPr>
        <p:txBody>
          <a:bodyPr wrap="square">
            <a:prstTxWarp prst="textNoShape">
              <a:avLst/>
            </a:prstTxWarp>
            <a:spAutoFit/>
          </a:bodyPr>
          <a:lstStyle/>
          <a:p>
            <a:pPr marL="342900" indent="-342900">
              <a:buFont typeface="Arial" charset="0"/>
              <a:buChar char="•"/>
            </a:pPr>
            <a:r>
              <a:rPr lang="en-NZ" sz="2400" b="1" dirty="0" smtClean="0">
                <a:solidFill>
                  <a:srgbClr val="FF0000"/>
                </a:solidFill>
                <a:latin typeface="Book Antiqua" charset="0"/>
                <a:ea typeface="Book Antiqua" charset="0"/>
                <a:cs typeface="Book Antiqua" charset="0"/>
              </a:rPr>
              <a:t>Psalm 14:5 </a:t>
            </a:r>
            <a:endParaRPr lang="en-NZ" sz="2400" b="1" dirty="0">
              <a:latin typeface="Book Antiqua" charset="0"/>
              <a:ea typeface="Book Antiqua" charset="0"/>
              <a:cs typeface="Book Antiqua" charset="0"/>
            </a:endParaRPr>
          </a:p>
        </p:txBody>
      </p:sp>
      <p:sp>
        <p:nvSpPr>
          <p:cNvPr id="20" name="TextBox 19"/>
          <p:cNvSpPr txBox="1">
            <a:spLocks noChangeArrowheads="1"/>
          </p:cNvSpPr>
          <p:nvPr/>
        </p:nvSpPr>
        <p:spPr bwMode="auto">
          <a:xfrm>
            <a:off x="3770841" y="5059612"/>
            <a:ext cx="2308645" cy="461665"/>
          </a:xfrm>
          <a:prstGeom prst="rect">
            <a:avLst/>
          </a:prstGeom>
          <a:noFill/>
          <a:ln w="9525">
            <a:noFill/>
            <a:miter lim="800000"/>
            <a:headEnd/>
            <a:tailEnd/>
          </a:ln>
        </p:spPr>
        <p:txBody>
          <a:bodyPr wrap="square">
            <a:prstTxWarp prst="textNoShape">
              <a:avLst/>
            </a:prstTxWarp>
            <a:spAutoFit/>
          </a:bodyPr>
          <a:lstStyle/>
          <a:p>
            <a:pPr marL="342900" indent="-342900">
              <a:buFont typeface="Arial" charset="0"/>
              <a:buChar char="•"/>
            </a:pPr>
            <a:r>
              <a:rPr lang="en-NZ" sz="2400" b="1" dirty="0" smtClean="0">
                <a:solidFill>
                  <a:srgbClr val="FF0000"/>
                </a:solidFill>
                <a:latin typeface="Book Antiqua"/>
                <a:cs typeface="Book Antiqua"/>
              </a:rPr>
              <a:t>Psalm 135:13 </a:t>
            </a:r>
            <a:endParaRPr lang="en-NZ" sz="2400" b="1" dirty="0">
              <a:solidFill>
                <a:srgbClr val="000000"/>
              </a:solidFill>
              <a:latin typeface="Book Antiqua"/>
              <a:cs typeface="Book Antiqua"/>
            </a:endParaRPr>
          </a:p>
        </p:txBody>
      </p:sp>
      <p:sp>
        <p:nvSpPr>
          <p:cNvPr id="21" name="TextBox 20"/>
          <p:cNvSpPr txBox="1">
            <a:spLocks noChangeArrowheads="1"/>
          </p:cNvSpPr>
          <p:nvPr/>
        </p:nvSpPr>
        <p:spPr bwMode="auto">
          <a:xfrm>
            <a:off x="3770841" y="3735360"/>
            <a:ext cx="2235364" cy="461665"/>
          </a:xfrm>
          <a:prstGeom prst="rect">
            <a:avLst/>
          </a:prstGeom>
          <a:noFill/>
          <a:ln w="9525">
            <a:noFill/>
            <a:miter lim="800000"/>
            <a:headEnd/>
            <a:tailEnd/>
          </a:ln>
        </p:spPr>
        <p:txBody>
          <a:bodyPr wrap="square">
            <a:prstTxWarp prst="textNoShape">
              <a:avLst/>
            </a:prstTxWarp>
            <a:spAutoFit/>
          </a:bodyPr>
          <a:lstStyle/>
          <a:p>
            <a:pPr marL="342900" indent="-342900">
              <a:buFont typeface="Arial" charset="0"/>
              <a:buChar char="•"/>
            </a:pPr>
            <a:r>
              <a:rPr lang="en-NZ" sz="2400" b="1" smtClean="0">
                <a:solidFill>
                  <a:srgbClr val="FF0000"/>
                </a:solidFill>
                <a:latin typeface="Book Antiqua"/>
                <a:cs typeface="Book Antiqua"/>
              </a:rPr>
              <a:t>Psalm 22:30</a:t>
            </a:r>
            <a:endParaRPr lang="en-NZ" sz="2400" b="1" dirty="0">
              <a:solidFill>
                <a:srgbClr val="000000"/>
              </a:solidFill>
              <a:latin typeface="Book Antiqua"/>
              <a:cs typeface="Book Antiqua"/>
            </a:endParaRPr>
          </a:p>
        </p:txBody>
      </p:sp>
      <p:sp>
        <p:nvSpPr>
          <p:cNvPr id="22" name="TextBox 21"/>
          <p:cNvSpPr txBox="1"/>
          <p:nvPr/>
        </p:nvSpPr>
        <p:spPr>
          <a:xfrm>
            <a:off x="1129242" y="5059612"/>
            <a:ext cx="2154757" cy="461665"/>
          </a:xfrm>
          <a:prstGeom prst="rect">
            <a:avLst/>
          </a:prstGeom>
          <a:noFill/>
        </p:spPr>
        <p:txBody>
          <a:bodyPr wrap="none" rtlCol="0">
            <a:spAutoFit/>
          </a:bodyPr>
          <a:lstStyle/>
          <a:p>
            <a:pPr marL="342900" indent="-342900">
              <a:buFont typeface="Arial" charset="0"/>
              <a:buChar char="•"/>
            </a:pPr>
            <a:r>
              <a:rPr lang="en-NZ" sz="2400" b="1" dirty="0" smtClean="0">
                <a:solidFill>
                  <a:srgbClr val="FF0000"/>
                </a:solidFill>
                <a:latin typeface="Book Antiqua"/>
                <a:cs typeface="Book Antiqua"/>
              </a:rPr>
              <a:t>Psalm 112:2</a:t>
            </a:r>
            <a:endParaRPr lang="en-NZ" b="1" dirty="0">
              <a:solidFill>
                <a:srgbClr val="000000"/>
              </a:solidFill>
              <a:latin typeface="Book Antiqua"/>
              <a:cs typeface="Book Antiqua"/>
            </a:endParaRPr>
          </a:p>
        </p:txBody>
      </p:sp>
      <p:sp>
        <p:nvSpPr>
          <p:cNvPr id="23" name="TextBox 22"/>
          <p:cNvSpPr txBox="1"/>
          <p:nvPr/>
        </p:nvSpPr>
        <p:spPr>
          <a:xfrm>
            <a:off x="3770841" y="4385712"/>
            <a:ext cx="2000869" cy="461665"/>
          </a:xfrm>
          <a:prstGeom prst="rect">
            <a:avLst/>
          </a:prstGeom>
          <a:noFill/>
        </p:spPr>
        <p:txBody>
          <a:bodyPr wrap="none" rtlCol="0">
            <a:spAutoFit/>
          </a:bodyPr>
          <a:lstStyle/>
          <a:p>
            <a:pPr marL="342900" indent="-342900">
              <a:buFont typeface="Arial" charset="0"/>
              <a:buChar char="•"/>
            </a:pPr>
            <a:r>
              <a:rPr lang="en-NZ" sz="2400" b="1" dirty="0" smtClean="0">
                <a:solidFill>
                  <a:srgbClr val="FF0000"/>
                </a:solidFill>
                <a:latin typeface="Book Antiqua"/>
                <a:cs typeface="Book Antiqua"/>
              </a:rPr>
              <a:t>Psalm 24:6</a:t>
            </a:r>
            <a:endParaRPr lang="en-NZ" sz="2400" b="1" dirty="0">
              <a:solidFill>
                <a:srgbClr val="000000"/>
              </a:solidFill>
              <a:latin typeface="Book Antiqua"/>
              <a:cs typeface="Book Antiqua"/>
            </a:endParaRPr>
          </a:p>
        </p:txBody>
      </p:sp>
    </p:spTree>
    <p:extLst>
      <p:ext uri="{BB962C8B-B14F-4D97-AF65-F5344CB8AC3E}">
        <p14:creationId xmlns:p14="http://schemas.microsoft.com/office/powerpoint/2010/main" val="1386868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4" grpId="0"/>
      <p:bldP spid="13" grpId="0" animBg="1"/>
      <p:bldP spid="12" grpId="0"/>
      <p:bldP spid="19" grpId="0"/>
      <p:bldP spid="20" grpId="0"/>
      <p:bldP spid="21" grpId="0"/>
      <p:bldP spid="22"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Father Spirit As The Centre</a:t>
            </a:r>
            <a:endParaRPr lang="en-NZ" sz="4000" b="1" dirty="0">
              <a:solidFill>
                <a:srgbClr val="0000FF"/>
              </a:solidFill>
              <a:latin typeface="Book Antiqua"/>
              <a:cs typeface="Book Antiqua"/>
            </a:endParaRPr>
          </a:p>
        </p:txBody>
      </p:sp>
      <p:sp>
        <p:nvSpPr>
          <p:cNvPr id="34" name="TextBox 33"/>
          <p:cNvSpPr txBox="1"/>
          <p:nvPr/>
        </p:nvSpPr>
        <p:spPr>
          <a:xfrm>
            <a:off x="1129242" y="1271469"/>
            <a:ext cx="7591425" cy="1569660"/>
          </a:xfrm>
          <a:prstGeom prst="rect">
            <a:avLst/>
          </a:prstGeom>
          <a:noFill/>
        </p:spPr>
        <p:txBody>
          <a:bodyPr wrap="square" rtlCol="0">
            <a:spAutoFit/>
          </a:bodyPr>
          <a:lstStyle/>
          <a:p>
            <a:r>
              <a:rPr lang="en-US" sz="2400" b="1" dirty="0" smtClean="0">
                <a:latin typeface="Book Antiqua" charset="0"/>
                <a:ea typeface="Book Antiqua" charset="0"/>
                <a:cs typeface="Book Antiqua" charset="0"/>
              </a:rPr>
              <a:t>“The </a:t>
            </a:r>
            <a:r>
              <a:rPr lang="en-US" sz="2400" b="1" dirty="0">
                <a:latin typeface="Book Antiqua" charset="0"/>
                <a:ea typeface="Book Antiqua" charset="0"/>
                <a:cs typeface="Book Antiqua" charset="0"/>
              </a:rPr>
              <a:t>Father-Spirit, unveiled, </a:t>
            </a:r>
            <a:r>
              <a:rPr lang="en-US" sz="2400" b="1" dirty="0" smtClean="0">
                <a:latin typeface="Book Antiqua" charset="0"/>
                <a:ea typeface="Book Antiqua" charset="0"/>
                <a:cs typeface="Book Antiqua" charset="0"/>
              </a:rPr>
              <a:t>is then</a:t>
            </a:r>
            <a:r>
              <a:rPr lang="en-US" sz="2400" b="1" dirty="0">
                <a:latin typeface="Book Antiqua" charset="0"/>
                <a:ea typeface="Book Antiqua" charset="0"/>
                <a:cs typeface="Book Antiqua" charset="0"/>
              </a:rPr>
              <a:t>, a bodily form; and as all things are “out of Him,” He is </a:t>
            </a:r>
            <a:r>
              <a:rPr lang="en-US" sz="2400" b="1" dirty="0">
                <a:solidFill>
                  <a:srgbClr val="0432FF"/>
                </a:solidFill>
                <a:latin typeface="Book Antiqua" charset="0"/>
                <a:ea typeface="Book Antiqua" charset="0"/>
                <a:cs typeface="Book Antiqua" charset="0"/>
              </a:rPr>
              <a:t>the focal centre</a:t>
            </a:r>
            <a:r>
              <a:rPr lang="en-US" sz="2400" b="1" dirty="0">
                <a:latin typeface="Book Antiqua" charset="0"/>
                <a:ea typeface="Book Antiqua" charset="0"/>
                <a:cs typeface="Book Antiqua" charset="0"/>
              </a:rPr>
              <a:t> of the universe, from which irradiates whatever </a:t>
            </a:r>
            <a:r>
              <a:rPr lang="en-US" sz="2400" b="1" dirty="0" smtClean="0">
                <a:latin typeface="Book Antiqua" charset="0"/>
                <a:ea typeface="Book Antiqua" charset="0"/>
                <a:cs typeface="Book Antiqua" charset="0"/>
              </a:rPr>
              <a:t>exists. </a:t>
            </a:r>
            <a:r>
              <a:rPr lang="en-NZ" sz="2400" b="1" dirty="0" smtClean="0">
                <a:solidFill>
                  <a:srgbClr val="FF0000"/>
                </a:solidFill>
                <a:latin typeface="Book Antiqua" charset="0"/>
                <a:ea typeface="Book Antiqua" charset="0"/>
                <a:cs typeface="Book Antiqua" charset="0"/>
              </a:rPr>
              <a:t> </a:t>
            </a:r>
            <a:endParaRPr lang="en-NZ" sz="2400" b="1" dirty="0">
              <a:solidFill>
                <a:srgbClr val="FF0000"/>
              </a:solidFill>
              <a:latin typeface="Book Antiqua" charset="0"/>
              <a:ea typeface="Book Antiqua" charset="0"/>
              <a:cs typeface="Book Antiqua" charset="0"/>
            </a:endParaRPr>
          </a:p>
        </p:txBody>
      </p:sp>
      <p:sp>
        <p:nvSpPr>
          <p:cNvPr id="26" name="Rectangle 25"/>
          <p:cNvSpPr/>
          <p:nvPr/>
        </p:nvSpPr>
        <p:spPr>
          <a:xfrm>
            <a:off x="734904" y="141144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02030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2885042"/>
            <a:ext cx="7591424" cy="3046988"/>
          </a:xfrm>
          <a:prstGeom prst="rect">
            <a:avLst/>
          </a:prstGeom>
          <a:noFill/>
        </p:spPr>
        <p:txBody>
          <a:bodyPr wrap="square" rtlCol="0">
            <a:spAutoFit/>
          </a:bodyPr>
          <a:lstStyle/>
          <a:p>
            <a:r>
              <a:rPr lang="en-US" sz="2400" b="1" dirty="0" smtClean="0">
                <a:latin typeface="Book Antiqua" charset="0"/>
                <a:ea typeface="Book Antiqua" charset="0"/>
                <a:cs typeface="Book Antiqua" charset="0"/>
              </a:rPr>
              <a:t>The </a:t>
            </a:r>
            <a:r>
              <a:rPr lang="en-US" sz="2400" b="1" dirty="0">
                <a:latin typeface="Book Antiqua" charset="0"/>
                <a:ea typeface="Book Antiqua" charset="0"/>
                <a:cs typeface="Book Antiqua" charset="0"/>
              </a:rPr>
              <a:t>Father-Spirit is embodied power. Paternal power implies offspring or children, children or </a:t>
            </a:r>
            <a:r>
              <a:rPr lang="en-US" sz="2400" b="1" dirty="0" smtClean="0">
                <a:latin typeface="Book Antiqua" charset="0"/>
                <a:ea typeface="Book Antiqua" charset="0"/>
                <a:cs typeface="Book Antiqua" charset="0"/>
              </a:rPr>
              <a:t>son of power.  Son-power </a:t>
            </a:r>
            <a:r>
              <a:rPr lang="en-US" sz="2400" b="1" dirty="0">
                <a:latin typeface="Book Antiqua" charset="0"/>
                <a:ea typeface="Book Antiqua" charset="0"/>
                <a:cs typeface="Book Antiqua" charset="0"/>
              </a:rPr>
              <a:t>is also embodied power. It is power emanating from the Father, corporealized in </a:t>
            </a:r>
            <a:r>
              <a:rPr lang="en-US" sz="2400" b="1" dirty="0">
                <a:solidFill>
                  <a:srgbClr val="00B050"/>
                </a:solidFill>
                <a:latin typeface="Book Antiqua" charset="0"/>
                <a:ea typeface="Book Antiqua" charset="0"/>
                <a:cs typeface="Book Antiqua" charset="0"/>
              </a:rPr>
              <a:t>one</a:t>
            </a:r>
            <a:r>
              <a:rPr lang="en-US" sz="2400" b="1" dirty="0">
                <a:latin typeface="Book Antiqua" charset="0"/>
                <a:ea typeface="Book Antiqua" charset="0"/>
                <a:cs typeface="Book Antiqua" charset="0"/>
              </a:rPr>
              <a:t> or a </a:t>
            </a:r>
            <a:r>
              <a:rPr lang="en-US" sz="2400" b="1" dirty="0">
                <a:solidFill>
                  <a:srgbClr val="FF6600"/>
                </a:solidFill>
                <a:latin typeface="Book Antiqua" charset="0"/>
                <a:ea typeface="Book Antiqua" charset="0"/>
                <a:cs typeface="Book Antiqua" charset="0"/>
              </a:rPr>
              <a:t>multitude</a:t>
            </a:r>
            <a:r>
              <a:rPr lang="en-US" sz="2400" b="1" dirty="0">
                <a:latin typeface="Book Antiqua" charset="0"/>
                <a:ea typeface="Book Antiqua" charset="0"/>
                <a:cs typeface="Book Antiqua" charset="0"/>
              </a:rPr>
              <a:t>, but never separated or detached from </a:t>
            </a:r>
            <a:r>
              <a:rPr lang="en-US" sz="2400" b="1" dirty="0">
                <a:solidFill>
                  <a:srgbClr val="0432FF"/>
                </a:solidFill>
                <a:latin typeface="Book Antiqua" charset="0"/>
                <a:ea typeface="Book Antiqua" charset="0"/>
                <a:cs typeface="Book Antiqua" charset="0"/>
              </a:rPr>
              <a:t>the focal centre</a:t>
            </a:r>
            <a:r>
              <a:rPr lang="en-US" sz="2400" b="1" dirty="0">
                <a:latin typeface="Book Antiqua" charset="0"/>
                <a:ea typeface="Book Antiqua" charset="0"/>
                <a:cs typeface="Book Antiqua" charset="0"/>
              </a:rPr>
              <a:t>. The Son-power is, therefore, the Father-power, multitudinously expressed, </a:t>
            </a:r>
            <a:r>
              <a:rPr lang="en-US" sz="2400" b="1" dirty="0" smtClean="0">
                <a:latin typeface="Book Antiqua" charset="0"/>
                <a:ea typeface="Book Antiqua" charset="0"/>
                <a:cs typeface="Book Antiqua" charset="0"/>
              </a:rPr>
              <a:t>and manifested </a:t>
            </a:r>
            <a:r>
              <a:rPr lang="en-US" sz="2400" b="1" dirty="0">
                <a:latin typeface="Book Antiqua" charset="0"/>
                <a:ea typeface="Book Antiqua" charset="0"/>
                <a:cs typeface="Book Antiqua" charset="0"/>
              </a:rPr>
              <a:t>through many </a:t>
            </a:r>
            <a:r>
              <a:rPr lang="en-US" sz="2400" b="1" dirty="0" smtClean="0">
                <a:latin typeface="Book Antiqua" charset="0"/>
                <a:ea typeface="Book Antiqua" charset="0"/>
                <a:cs typeface="Book Antiqua" charset="0"/>
              </a:rPr>
              <a:t>bodies”.</a:t>
            </a:r>
            <a:endParaRPr lang="en-NZ" sz="2400" b="1" dirty="0" smtClean="0">
              <a:latin typeface="Book Antiqua" charset="0"/>
              <a:ea typeface="Book Antiqua" charset="0"/>
              <a:cs typeface="Book Antiqua" charset="0"/>
            </a:endParaRPr>
          </a:p>
        </p:txBody>
      </p:sp>
      <p:sp>
        <p:nvSpPr>
          <p:cNvPr id="2" name="TextBox 1"/>
          <p:cNvSpPr txBox="1"/>
          <p:nvPr/>
        </p:nvSpPr>
        <p:spPr>
          <a:xfrm>
            <a:off x="6925485" y="5943596"/>
            <a:ext cx="2132314" cy="830997"/>
          </a:xfrm>
          <a:prstGeom prst="rect">
            <a:avLst/>
          </a:prstGeom>
          <a:noFill/>
        </p:spPr>
        <p:txBody>
          <a:bodyPr wrap="none" rtlCol="0">
            <a:spAutoFit/>
          </a:bodyPr>
          <a:lstStyle/>
          <a:p>
            <a:pPr algn="r"/>
            <a:r>
              <a:rPr lang="en-NZ" sz="2400" b="1" dirty="0" smtClean="0">
                <a:solidFill>
                  <a:srgbClr val="FF0000"/>
                </a:solidFill>
                <a:latin typeface="Book Antiqua"/>
                <a:cs typeface="Book Antiqua"/>
              </a:rPr>
              <a:t>Phanerosis</a:t>
            </a:r>
            <a:endParaRPr lang="en-NZ" sz="2400" b="1" dirty="0">
              <a:solidFill>
                <a:srgbClr val="FF0000"/>
              </a:solidFill>
              <a:latin typeface="Book Antiqua"/>
              <a:cs typeface="Book Antiqua"/>
            </a:endParaRPr>
          </a:p>
          <a:p>
            <a:pPr algn="r"/>
            <a:r>
              <a:rPr lang="en-NZ" sz="2400" b="1" dirty="0">
                <a:solidFill>
                  <a:srgbClr val="FF0000"/>
                </a:solidFill>
                <a:latin typeface="Book Antiqua"/>
                <a:cs typeface="Book Antiqua"/>
              </a:rPr>
              <a:t>John Thomas</a:t>
            </a:r>
            <a:endParaRPr lang="en-US" sz="2400" dirty="0"/>
          </a:p>
        </p:txBody>
      </p:sp>
    </p:spTree>
    <p:extLst>
      <p:ext uri="{BB962C8B-B14F-4D97-AF65-F5344CB8AC3E}">
        <p14:creationId xmlns:p14="http://schemas.microsoft.com/office/powerpoint/2010/main" val="1585768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26" grpId="0" animBg="1"/>
      <p:bldP spid="11" grpId="0" animBg="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Yahweh Revealed As a Father</a:t>
            </a:r>
            <a:endParaRPr lang="en-NZ" sz="4000" b="1" dirty="0">
              <a:solidFill>
                <a:srgbClr val="0000FF"/>
              </a:solidFill>
              <a:latin typeface="Book Antiqua"/>
              <a:cs typeface="Book Antiqua"/>
            </a:endParaRPr>
          </a:p>
        </p:txBody>
      </p:sp>
      <p:sp>
        <p:nvSpPr>
          <p:cNvPr id="21" name="Rectangle 20"/>
          <p:cNvSpPr/>
          <p:nvPr/>
        </p:nvSpPr>
        <p:spPr>
          <a:xfrm>
            <a:off x="734904" y="4679712"/>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271469"/>
            <a:ext cx="7591425" cy="830997"/>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The </a:t>
            </a:r>
            <a:r>
              <a:rPr lang="en-NZ" sz="2400" b="1" dirty="0">
                <a:latin typeface="Book Antiqua" charset="0"/>
                <a:ea typeface="Book Antiqua" charset="0"/>
                <a:cs typeface="Book Antiqua" charset="0"/>
              </a:rPr>
              <a:t>term Father when applied to Yahweh, is highly expressive of His intention to create </a:t>
            </a:r>
            <a:r>
              <a:rPr lang="en-NZ" sz="2400" b="1" dirty="0" smtClean="0">
                <a:latin typeface="Book Antiqua" charset="0"/>
                <a:ea typeface="Book Antiqua" charset="0"/>
                <a:cs typeface="Book Antiqua" charset="0"/>
              </a:rPr>
              <a:t>offspring.</a:t>
            </a:r>
            <a:r>
              <a:rPr lang="en-US" sz="2400" b="1" dirty="0" smtClean="0">
                <a:latin typeface="Book Antiqua"/>
                <a:cs typeface="Book Antiqua"/>
              </a:rPr>
              <a:t> </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559746"/>
            <a:ext cx="7777691" cy="1938992"/>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1:26-27, James 3:9 </a:t>
            </a:r>
            <a:r>
              <a:rPr lang="en-NZ" sz="2400" b="1" dirty="0" smtClean="0">
                <a:latin typeface="Book Antiqua" charset="0"/>
                <a:ea typeface="Book Antiqua" charset="0"/>
                <a:cs typeface="Book Antiqua" charset="0"/>
              </a:rPr>
              <a:t>- We </a:t>
            </a:r>
            <a:r>
              <a:rPr lang="en-NZ" sz="2400" b="1" dirty="0">
                <a:latin typeface="Book Antiqua" charset="0"/>
                <a:ea typeface="Book Antiqua" charset="0"/>
                <a:cs typeface="Book Antiqua" charset="0"/>
              </a:rPr>
              <a:t>have been created in the ‘image’ and ‘likeness’ of God. It was the intention of Yahweh from the beginning therefore to populate the earth with His own family who think and act and look like </a:t>
            </a:r>
            <a:r>
              <a:rPr lang="en-NZ" sz="2400" b="1" dirty="0" smtClean="0">
                <a:latin typeface="Book Antiqua" charset="0"/>
                <a:ea typeface="Book Antiqua" charset="0"/>
                <a:cs typeface="Book Antiqua" charset="0"/>
              </a:rPr>
              <a:t>Him.</a:t>
            </a:r>
            <a:endParaRPr lang="en-NZ" sz="2400" b="1" dirty="0">
              <a:solidFill>
                <a:srgbClr val="FF0000"/>
              </a:solidFill>
              <a:latin typeface="Book Antiqua"/>
              <a:cs typeface="Book Antiqua"/>
            </a:endParaRPr>
          </a:p>
        </p:txBody>
      </p:sp>
      <p:sp>
        <p:nvSpPr>
          <p:cNvPr id="26" name="Rectangle 25"/>
          <p:cNvSpPr/>
          <p:nvPr/>
        </p:nvSpPr>
        <p:spPr>
          <a:xfrm>
            <a:off x="734904" y="141144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232603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2190776"/>
            <a:ext cx="7591424" cy="2308324"/>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Because </a:t>
            </a:r>
            <a:r>
              <a:rPr lang="en-NZ" sz="2400" b="1" dirty="0">
                <a:latin typeface="Book Antiqua" charset="0"/>
                <a:ea typeface="Book Antiqua" charset="0"/>
                <a:cs typeface="Book Antiqua" charset="0"/>
              </a:rPr>
              <a:t>they are His </a:t>
            </a:r>
            <a:r>
              <a:rPr lang="en-NZ" sz="2400" b="1" dirty="0" smtClean="0">
                <a:latin typeface="Book Antiqua" charset="0"/>
                <a:ea typeface="Book Antiqua" charset="0"/>
                <a:cs typeface="Book Antiqua" charset="0"/>
              </a:rPr>
              <a:t>offspring, </a:t>
            </a:r>
            <a:r>
              <a:rPr lang="en-NZ" sz="2400" b="1" dirty="0">
                <a:latin typeface="Book Antiqua" charset="0"/>
                <a:ea typeface="Book Antiqua" charset="0"/>
                <a:cs typeface="Book Antiqua" charset="0"/>
              </a:rPr>
              <a:t>they </a:t>
            </a:r>
            <a:r>
              <a:rPr lang="en-NZ" sz="2400" b="1" dirty="0" smtClean="0">
                <a:latin typeface="Book Antiqua" charset="0"/>
                <a:ea typeface="Book Antiqua" charset="0"/>
                <a:cs typeface="Book Antiqua" charset="0"/>
              </a:rPr>
              <a:t>display </a:t>
            </a:r>
            <a:r>
              <a:rPr lang="en-NZ" sz="2400" b="1" dirty="0">
                <a:latin typeface="Book Antiqua" charset="0"/>
                <a:ea typeface="Book Antiqua" charset="0"/>
                <a:cs typeface="Book Antiqua" charset="0"/>
              </a:rPr>
              <a:t>the family characteristics of the </a:t>
            </a:r>
            <a:r>
              <a:rPr lang="en-NZ" sz="2400" b="1" dirty="0" smtClean="0">
                <a:latin typeface="Book Antiqua" charset="0"/>
                <a:ea typeface="Book Antiqua" charset="0"/>
                <a:cs typeface="Book Antiqua" charset="0"/>
              </a:rPr>
              <a:t>Father.  His </a:t>
            </a:r>
            <a:r>
              <a:rPr lang="en-NZ" sz="2400" b="1" dirty="0">
                <a:latin typeface="Book Antiqua" charset="0"/>
                <a:ea typeface="Book Antiqua" charset="0"/>
                <a:cs typeface="Book Antiqua" charset="0"/>
              </a:rPr>
              <a:t>children, by their </a:t>
            </a:r>
            <a:r>
              <a:rPr lang="en-NZ" sz="2400" b="1" dirty="0" smtClean="0">
                <a:latin typeface="Book Antiqua" charset="0"/>
                <a:ea typeface="Book Antiqua" charset="0"/>
                <a:cs typeface="Book Antiqua" charset="0"/>
              </a:rPr>
              <a:t>demeanour, speech </a:t>
            </a:r>
            <a:r>
              <a:rPr lang="en-NZ" sz="2400" b="1" dirty="0">
                <a:latin typeface="Book Antiqua" charset="0"/>
                <a:ea typeface="Book Antiqua" charset="0"/>
                <a:cs typeface="Book Antiqua" charset="0"/>
              </a:rPr>
              <a:t>and attitude reflect their origin, and can therefore be recognised as belonging to His family. They preserve the ‘memorial of the </a:t>
            </a:r>
            <a:r>
              <a:rPr lang="en-NZ" sz="2400" b="1" dirty="0" smtClean="0">
                <a:latin typeface="Book Antiqua" charset="0"/>
                <a:ea typeface="Book Antiqua" charset="0"/>
                <a:cs typeface="Book Antiqua" charset="0"/>
              </a:rPr>
              <a:t>name</a:t>
            </a:r>
            <a:r>
              <a:rPr lang="en-NZ" sz="2400" b="1" dirty="0">
                <a:latin typeface="Book Antiqua" charset="0"/>
                <a:ea typeface="Book Antiqua" charset="0"/>
                <a:cs typeface="Book Antiqua" charset="0"/>
              </a:rPr>
              <a:t>’, </a:t>
            </a:r>
            <a:r>
              <a:rPr lang="en-NZ" sz="2400" b="1" dirty="0" smtClean="0">
                <a:latin typeface="Book Antiqua" charset="0"/>
                <a:ea typeface="Book Antiqua" charset="0"/>
                <a:cs typeface="Book Antiqua" charset="0"/>
              </a:rPr>
              <a:t>as </a:t>
            </a:r>
            <a:r>
              <a:rPr lang="en-NZ" sz="2400" b="1" dirty="0">
                <a:latin typeface="Book Antiqua" charset="0"/>
                <a:ea typeface="Book Antiqua" charset="0"/>
                <a:cs typeface="Book Antiqua" charset="0"/>
              </a:rPr>
              <a:t>‘the generation of the race</a:t>
            </a:r>
            <a:r>
              <a:rPr lang="en-NZ" sz="2400" b="1" dirty="0" smtClean="0">
                <a:latin typeface="Book Antiqua" charset="0"/>
                <a:ea typeface="Book Antiqua" charset="0"/>
                <a:cs typeface="Book Antiqua" charset="0"/>
              </a:rPr>
              <a:t>’.</a:t>
            </a:r>
          </a:p>
        </p:txBody>
      </p:sp>
    </p:spTree>
    <p:extLst>
      <p:ext uri="{BB962C8B-B14F-4D97-AF65-F5344CB8AC3E}">
        <p14:creationId xmlns:p14="http://schemas.microsoft.com/office/powerpoint/2010/main" val="157293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nset_large_purpleTeal-1024x277.jpg"/>
          <p:cNvPicPr>
            <a:picLocks noChangeAspect="1"/>
          </p:cNvPicPr>
          <p:nvPr/>
        </p:nvPicPr>
        <p:blipFill>
          <a:blip r:embed="rId3"/>
          <a:srcRect l="39185" r="27906"/>
          <a:stretch>
            <a:fillRect/>
          </a:stretch>
        </p:blipFill>
        <p:spPr>
          <a:xfrm>
            <a:off x="1" y="0"/>
            <a:ext cx="9144000" cy="6857472"/>
          </a:xfrm>
          <a:prstGeom prst="rect">
            <a:avLst/>
          </a:prstGeom>
        </p:spPr>
      </p:pic>
      <p:grpSp>
        <p:nvGrpSpPr>
          <p:cNvPr id="4" name="Group 7"/>
          <p:cNvGrpSpPr/>
          <p:nvPr/>
        </p:nvGrpSpPr>
        <p:grpSpPr>
          <a:xfrm>
            <a:off x="4400254" y="586635"/>
            <a:ext cx="261523" cy="1349155"/>
            <a:chOff x="3403927" y="298586"/>
            <a:chExt cx="216256" cy="1948466"/>
          </a:xfrm>
        </p:grpSpPr>
        <p:sp>
          <p:nvSpPr>
            <p:cNvPr id="3" name="TextBox 2"/>
            <p:cNvSpPr txBox="1"/>
            <p:nvPr/>
          </p:nvSpPr>
          <p:spPr>
            <a:xfrm>
              <a:off x="3403927" y="335725"/>
              <a:ext cx="152702" cy="1911327"/>
            </a:xfrm>
            <a:prstGeom prst="rect">
              <a:avLst/>
            </a:prstGeom>
            <a:noFill/>
          </p:spPr>
          <p:txBody>
            <a:bodyPr wrap="none" rtlCol="0">
              <a:spAutoFit/>
            </a:bodyPr>
            <a:lstStyle/>
            <a:p>
              <a:pPr algn="ctr"/>
              <a:endParaRPr lang="en-NZ" sz="8000" b="1" dirty="0">
                <a:gradFill>
                  <a:gsLst>
                    <a:gs pos="20000">
                      <a:srgbClr val="FFFF00"/>
                    </a:gs>
                    <a:gs pos="75000">
                      <a:srgbClr val="FF0000"/>
                    </a:gs>
                  </a:gsLst>
                  <a:lin ang="5400000" scaled="0"/>
                </a:gradFill>
                <a:effectLst>
                  <a:outerShdw dist="25400" dir="9000000" algn="ctr" rotWithShape="0">
                    <a:schemeClr val="tx1"/>
                  </a:outerShdw>
                </a:effectLst>
                <a:latin typeface="ArtBrush" pitchFamily="34" charset="0"/>
              </a:endParaRPr>
            </a:p>
          </p:txBody>
        </p:sp>
        <p:sp>
          <p:nvSpPr>
            <p:cNvPr id="2" name="TextBox 1"/>
            <p:cNvSpPr txBox="1"/>
            <p:nvPr/>
          </p:nvSpPr>
          <p:spPr>
            <a:xfrm>
              <a:off x="3467481" y="298586"/>
              <a:ext cx="152702" cy="1911327"/>
            </a:xfrm>
            <a:prstGeom prst="rect">
              <a:avLst/>
            </a:prstGeom>
            <a:noFill/>
          </p:spPr>
          <p:txBody>
            <a:bodyPr wrap="none" rtlCol="0">
              <a:spAutoFit/>
            </a:bodyPr>
            <a:lstStyle/>
            <a:p>
              <a:pPr algn="ctr"/>
              <a:endParaRPr lang="en-NZ" sz="8000" b="1" dirty="0">
                <a:latin typeface="ArtBrush" pitchFamily="34" charset="0"/>
              </a:endParaRPr>
            </a:p>
          </p:txBody>
        </p:sp>
      </p:grpSp>
      <p:sp>
        <p:nvSpPr>
          <p:cNvPr id="11" name="TextBox 10"/>
          <p:cNvSpPr txBox="1"/>
          <p:nvPr/>
        </p:nvSpPr>
        <p:spPr>
          <a:xfrm>
            <a:off x="1667345" y="3949540"/>
            <a:ext cx="5781112" cy="1754327"/>
          </a:xfrm>
          <a:prstGeom prst="rect">
            <a:avLst/>
          </a:prstGeom>
          <a:noFill/>
          <a:effectLst>
            <a:outerShdw dist="25400" dir="8400000" algn="ctr" rotWithShape="0">
              <a:schemeClr val="tx1"/>
            </a:outerShdw>
          </a:effectLst>
        </p:spPr>
        <p:txBody>
          <a:bodyPr wrap="none" rtlCol="0">
            <a:spAutoFit/>
          </a:bodyPr>
          <a:lstStyle/>
          <a:p>
            <a:pPr algn="ctr"/>
            <a:r>
              <a:rPr lang="en-NZ" sz="5400" b="1" dirty="0" smtClean="0">
                <a:solidFill>
                  <a:srgbClr val="00B050"/>
                </a:solidFill>
                <a:latin typeface="Book Antiqua"/>
                <a:cs typeface="Book Antiqua"/>
              </a:rPr>
              <a:t>Yahweh Declared</a:t>
            </a:r>
          </a:p>
          <a:p>
            <a:pPr algn="ctr"/>
            <a:r>
              <a:rPr lang="en-NZ" sz="5400" b="1" dirty="0" smtClean="0">
                <a:solidFill>
                  <a:srgbClr val="00B050"/>
                </a:solidFill>
                <a:latin typeface="Book Antiqua"/>
                <a:cs typeface="Book Antiqua"/>
              </a:rPr>
              <a:t>In A Son</a:t>
            </a:r>
            <a:endParaRPr lang="en-NZ" sz="5400" b="1" dirty="0">
              <a:solidFill>
                <a:srgbClr val="00B050"/>
              </a:solidFill>
              <a:latin typeface="Book Antiqua"/>
              <a:cs typeface="Book Antiqua"/>
            </a:endParaRPr>
          </a:p>
        </p:txBody>
      </p:sp>
      <p:sp>
        <p:nvSpPr>
          <p:cNvPr id="5" name="TextBox 4"/>
          <p:cNvSpPr txBox="1"/>
          <p:nvPr/>
        </p:nvSpPr>
        <p:spPr>
          <a:xfrm>
            <a:off x="694285" y="186283"/>
            <a:ext cx="7755436" cy="2123658"/>
          </a:xfrm>
          <a:prstGeom prst="rect">
            <a:avLst/>
          </a:prstGeom>
          <a:noFill/>
        </p:spPr>
        <p:txBody>
          <a:bodyPr wrap="none" rtlCol="0">
            <a:spAutoFit/>
          </a:bodyPr>
          <a:lstStyle/>
          <a:p>
            <a:pPr algn="ctr"/>
            <a:r>
              <a:rPr lang="en-US" sz="6600" b="1" dirty="0" smtClean="0">
                <a:solidFill>
                  <a:srgbClr val="0000FF"/>
                </a:solidFill>
                <a:latin typeface="Book Antiqua"/>
                <a:cs typeface="Book Antiqua"/>
              </a:rPr>
              <a:t>GOD</a:t>
            </a:r>
          </a:p>
          <a:p>
            <a:pPr algn="ctr"/>
            <a:r>
              <a:rPr lang="en-US" sz="6600" b="1" dirty="0" smtClean="0">
                <a:solidFill>
                  <a:srgbClr val="0000FF"/>
                </a:solidFill>
                <a:latin typeface="Book Antiqua"/>
                <a:cs typeface="Book Antiqua"/>
              </a:rPr>
              <a:t>MANIFESTATION</a:t>
            </a:r>
            <a:endParaRPr lang="en-US" sz="6600" b="1" dirty="0">
              <a:solidFill>
                <a:srgbClr val="0000FF"/>
              </a:solidFill>
              <a:latin typeface="Book Antiqua"/>
              <a:cs typeface="Book Antiqua"/>
            </a:endParaRPr>
          </a:p>
        </p:txBody>
      </p:sp>
    </p:spTree>
    <p:extLst>
      <p:ext uri="{BB962C8B-B14F-4D97-AF65-F5344CB8AC3E}">
        <p14:creationId xmlns:p14="http://schemas.microsoft.com/office/powerpoint/2010/main" val="42153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Wonderful Birth Of The </a:t>
            </a:r>
          </a:p>
          <a:p>
            <a:pPr algn="ctr"/>
            <a:r>
              <a:rPr lang="en-NZ" sz="4000" b="1" dirty="0" smtClean="0">
                <a:solidFill>
                  <a:srgbClr val="0000FF"/>
                </a:solidFill>
                <a:latin typeface="Book Antiqua"/>
                <a:cs typeface="Book Antiqua"/>
              </a:rPr>
              <a:t>Miraculous Son </a:t>
            </a:r>
            <a:endParaRPr lang="en-NZ" sz="4000" b="1" dirty="0">
              <a:solidFill>
                <a:srgbClr val="0000FF"/>
              </a:solidFill>
              <a:latin typeface="Book Antiqua"/>
              <a:cs typeface="Book Antiqua"/>
            </a:endParaRPr>
          </a:p>
        </p:txBody>
      </p:sp>
      <p:sp>
        <p:nvSpPr>
          <p:cNvPr id="21" name="Rectangle 20"/>
          <p:cNvSpPr/>
          <p:nvPr/>
        </p:nvSpPr>
        <p:spPr>
          <a:xfrm>
            <a:off x="734904" y="506916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591425" cy="1938992"/>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21:1-5, Romans 4:19-21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record of the birth of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a:t>
            </a:r>
            <a:r>
              <a:rPr lang="en-NZ" sz="2400" b="1" dirty="0" smtClean="0">
                <a:latin typeface="Book Antiqua" charset="0"/>
                <a:ea typeface="Book Antiqua" charset="0"/>
                <a:cs typeface="Book Antiqua" charset="0"/>
              </a:rPr>
              <a:t>indicates </a:t>
            </a:r>
            <a:r>
              <a:rPr lang="en-NZ" sz="2400" b="1" dirty="0">
                <a:latin typeface="Book Antiqua" charset="0"/>
                <a:ea typeface="Book Antiqua" charset="0"/>
                <a:cs typeface="Book Antiqua" charset="0"/>
              </a:rPr>
              <a:t>that he was a child born by divine </a:t>
            </a:r>
            <a:r>
              <a:rPr lang="en-NZ" sz="2400" b="1" dirty="0" smtClean="0">
                <a:latin typeface="Book Antiqua" charset="0"/>
                <a:ea typeface="Book Antiqua" charset="0"/>
                <a:cs typeface="Book Antiqua" charset="0"/>
              </a:rPr>
              <a:t>intervention. Since </a:t>
            </a:r>
            <a:r>
              <a:rPr lang="en-NZ" sz="2400" b="1" dirty="0">
                <a:latin typeface="Book Antiqua" charset="0"/>
                <a:ea typeface="Book Antiqua" charset="0"/>
                <a:cs typeface="Book Antiqua" charset="0"/>
              </a:rPr>
              <a:t>both parents were </a:t>
            </a:r>
            <a:r>
              <a:rPr lang="en-NZ" sz="2400" b="1" dirty="0" smtClean="0">
                <a:latin typeface="Book Antiqua" charset="0"/>
                <a:ea typeface="Book Antiqua" charset="0"/>
                <a:cs typeface="Book Antiqua" charset="0"/>
              </a:rPr>
              <a:t>incapable </a:t>
            </a:r>
            <a:r>
              <a:rPr lang="en-NZ" sz="2400" b="1" dirty="0">
                <a:latin typeface="Book Antiqua" charset="0"/>
                <a:ea typeface="Book Antiqua" charset="0"/>
                <a:cs typeface="Book Antiqua" charset="0"/>
              </a:rPr>
              <a:t>of producing a </a:t>
            </a:r>
            <a:r>
              <a:rPr lang="en-NZ" sz="2400" b="1" dirty="0" smtClean="0">
                <a:latin typeface="Book Antiqua" charset="0"/>
                <a:ea typeface="Book Antiqua" charset="0"/>
                <a:cs typeface="Book Antiqua" charset="0"/>
              </a:rPr>
              <a:t>child, Isaac </a:t>
            </a:r>
            <a:r>
              <a:rPr lang="en-NZ" sz="2400" b="1" dirty="0">
                <a:latin typeface="Book Antiqua" charset="0"/>
                <a:ea typeface="Book Antiqua" charset="0"/>
                <a:cs typeface="Book Antiqua" charset="0"/>
              </a:rPr>
              <a:t>could only have been begotten </a:t>
            </a:r>
            <a:r>
              <a:rPr lang="en-NZ" sz="2400" b="1" dirty="0" smtClean="0">
                <a:latin typeface="Book Antiqua" charset="0"/>
                <a:ea typeface="Book Antiqua" charset="0"/>
                <a:cs typeface="Book Antiqua" charset="0"/>
              </a:rPr>
              <a:t>by </a:t>
            </a:r>
            <a:r>
              <a:rPr lang="en-NZ" sz="2400" b="1" dirty="0">
                <a:latin typeface="Book Antiqua" charset="0"/>
                <a:ea typeface="Book Antiqua" charset="0"/>
                <a:cs typeface="Book Antiqua" charset="0"/>
              </a:rPr>
              <a:t>the operation of divine </a:t>
            </a:r>
            <a:r>
              <a:rPr lang="en-NZ" sz="2400" b="1" dirty="0" smtClean="0">
                <a:latin typeface="Book Antiqua" charset="0"/>
                <a:ea typeface="Book Antiqua" charset="0"/>
                <a:cs typeface="Book Antiqua" charset="0"/>
              </a:rPr>
              <a:t>power.</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949201"/>
            <a:ext cx="7777691" cy="1569660"/>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John </a:t>
            </a:r>
            <a:r>
              <a:rPr lang="en-NZ" sz="2400" b="1" dirty="0">
                <a:solidFill>
                  <a:srgbClr val="FF0000"/>
                </a:solidFill>
                <a:latin typeface="Book Antiqua" charset="0"/>
                <a:ea typeface="Book Antiqua" charset="0"/>
                <a:cs typeface="Book Antiqua" charset="0"/>
              </a:rPr>
              <a:t>1:14,18, 3:16, 18, 1 John </a:t>
            </a:r>
            <a:r>
              <a:rPr lang="en-NZ" sz="2400" b="1" dirty="0" smtClean="0">
                <a:solidFill>
                  <a:srgbClr val="FF0000"/>
                </a:solidFill>
                <a:latin typeface="Book Antiqua" charset="0"/>
                <a:ea typeface="Book Antiqua" charset="0"/>
                <a:cs typeface="Book Antiqua" charset="0"/>
              </a:rPr>
              <a:t>4:9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phrase is applied exclusively elsewhere to Christ, to indicate, as with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the special and miraculous circumstances of his birth by divine </a:t>
            </a:r>
            <a:r>
              <a:rPr lang="en-NZ" sz="2400" b="1" dirty="0" smtClean="0">
                <a:latin typeface="Book Antiqua" charset="0"/>
                <a:ea typeface="Book Antiqua" charset="0"/>
                <a:cs typeface="Book Antiqua" charset="0"/>
              </a:rPr>
              <a:t>interposition.</a:t>
            </a:r>
            <a:endParaRPr lang="en-NZ" sz="2400" b="1" dirty="0">
              <a:solidFill>
                <a:srgbClr val="FF0000"/>
              </a:solidFill>
              <a:latin typeface="Book Antiqua"/>
              <a:cs typeface="Book Antiqua"/>
            </a:endParaRPr>
          </a:p>
        </p:txBody>
      </p:sp>
      <p:sp>
        <p:nvSpPr>
          <p:cNvPr id="26" name="Rectangle 25"/>
          <p:cNvSpPr/>
          <p:nvPr/>
        </p:nvSpPr>
        <p:spPr>
          <a:xfrm>
            <a:off x="734904" y="183341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796496"/>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3680880"/>
            <a:ext cx="7591424" cy="1200329"/>
          </a:xfrm>
          <a:prstGeom prst="rect">
            <a:avLst/>
          </a:prstGeom>
          <a:noFill/>
        </p:spPr>
        <p:txBody>
          <a:bodyPr wrap="square" rtlCol="0">
            <a:spAutoFit/>
          </a:bodyPr>
          <a:lstStyle/>
          <a:p>
            <a:r>
              <a:rPr lang="en-NZ" sz="2400" b="1" dirty="0" smtClean="0">
                <a:solidFill>
                  <a:srgbClr val="FF0000"/>
                </a:solidFill>
                <a:latin typeface="Book Antiqua"/>
                <a:cs typeface="Book Antiqua"/>
              </a:rPr>
              <a:t>Hebrews 11:17 </a:t>
            </a:r>
            <a:r>
              <a:rPr lang="en-NZ" sz="2400" b="1" dirty="0" smtClean="0">
                <a:solidFill>
                  <a:srgbClr val="000000"/>
                </a:solidFill>
                <a:latin typeface="Book Antiqua"/>
                <a:cs typeface="Book Antiqua"/>
              </a:rPr>
              <a:t>- </a:t>
            </a:r>
            <a:r>
              <a:rPr lang="en-NZ" sz="2400" b="1" dirty="0" smtClean="0">
                <a:latin typeface="Book Antiqua" charset="0"/>
                <a:ea typeface="Book Antiqua" charset="0"/>
                <a:cs typeface="Book Antiqua" charset="0"/>
              </a:rPr>
              <a:t>This </a:t>
            </a:r>
            <a:r>
              <a:rPr lang="en-NZ" sz="2400" b="1" dirty="0">
                <a:latin typeface="Book Antiqua" charset="0"/>
                <a:ea typeface="Book Antiqua" charset="0"/>
                <a:cs typeface="Book Antiqua" charset="0"/>
              </a:rPr>
              <a:t>special birth explains the unique phrase applied to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that he was the ‘only begotten son’ of his </a:t>
            </a:r>
            <a:r>
              <a:rPr lang="en-NZ" sz="2400" b="1" dirty="0" smtClean="0">
                <a:latin typeface="Book Antiqua" charset="0"/>
                <a:ea typeface="Book Antiqua" charset="0"/>
                <a:cs typeface="Book Antiqua" charset="0"/>
              </a:rPr>
              <a:t>father.</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79954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Promised Son And The </a:t>
            </a:r>
          </a:p>
          <a:p>
            <a:pPr algn="ctr"/>
            <a:r>
              <a:rPr lang="en-NZ" sz="4000" b="1" dirty="0" smtClean="0">
                <a:solidFill>
                  <a:srgbClr val="0000FF"/>
                </a:solidFill>
                <a:latin typeface="Book Antiqua"/>
                <a:cs typeface="Book Antiqua"/>
              </a:rPr>
              <a:t>Joyful Mother </a:t>
            </a:r>
            <a:endParaRPr lang="en-NZ" sz="4000" b="1" dirty="0">
              <a:solidFill>
                <a:srgbClr val="0000FF"/>
              </a:solidFill>
              <a:latin typeface="Book Antiqua"/>
              <a:cs typeface="Book Antiqua"/>
            </a:endParaRPr>
          </a:p>
        </p:txBody>
      </p:sp>
      <p:sp>
        <p:nvSpPr>
          <p:cNvPr id="34" name="TextBox 33"/>
          <p:cNvSpPr txBox="1"/>
          <p:nvPr/>
        </p:nvSpPr>
        <p:spPr>
          <a:xfrm>
            <a:off x="1129242" y="1711727"/>
            <a:ext cx="7591425" cy="1938992"/>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21:1-2,6, Luke 1:45,48 </a:t>
            </a:r>
            <a:r>
              <a:rPr lang="en-NZ" sz="2400" b="1" dirty="0" smtClean="0">
                <a:latin typeface="Book Antiqua" charset="0"/>
                <a:ea typeface="Book Antiqua" charset="0"/>
                <a:cs typeface="Book Antiqua" charset="0"/>
              </a:rPr>
              <a:t>– Sarah’s reflections on the birth of </a:t>
            </a:r>
            <a:r>
              <a:rPr lang="en-NZ" sz="2400" b="1" dirty="0" smtClean="0">
                <a:solidFill>
                  <a:srgbClr val="00B050"/>
                </a:solidFill>
                <a:latin typeface="Book Antiqua" charset="0"/>
                <a:ea typeface="Book Antiqua" charset="0"/>
                <a:cs typeface="Book Antiqua" charset="0"/>
              </a:rPr>
              <a:t>Isaac</a:t>
            </a:r>
            <a:r>
              <a:rPr lang="en-NZ" sz="2400" b="1" dirty="0" smtClean="0">
                <a:latin typeface="Book Antiqua" charset="0"/>
                <a:ea typeface="Book Antiqua" charset="0"/>
                <a:cs typeface="Book Antiqua" charset="0"/>
              </a:rPr>
              <a:t> showed a woman who rejoiced in the providential hand of God upon her, and who saw ahead to the promised son to come, of whom her own child was but a foreshadowing.</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80042" y="4830669"/>
            <a:ext cx="7777691" cy="830997"/>
          </a:xfrm>
          <a:prstGeom prst="rect">
            <a:avLst/>
          </a:prstGeom>
          <a:noFill/>
        </p:spPr>
        <p:txBody>
          <a:bodyPr wrap="square" rtlCol="0">
            <a:spAutoFit/>
          </a:bodyPr>
          <a:lstStyle/>
          <a:p>
            <a:pPr marL="342900" indent="-342900">
              <a:buFont typeface="Arial" charset="0"/>
              <a:buChar char="•"/>
            </a:pPr>
            <a:r>
              <a:rPr lang="en-NZ" sz="2400" b="1" dirty="0" smtClean="0">
                <a:solidFill>
                  <a:srgbClr val="FF0000"/>
                </a:solidFill>
                <a:latin typeface="Book Antiqua" charset="0"/>
                <a:ea typeface="Book Antiqua" charset="0"/>
                <a:cs typeface="Book Antiqua" charset="0"/>
              </a:rPr>
              <a:t>1 John 2:22-24 </a:t>
            </a:r>
            <a:r>
              <a:rPr lang="en-NZ" sz="2400" b="1" dirty="0" smtClean="0">
                <a:latin typeface="Book Antiqua" charset="0"/>
                <a:ea typeface="Book Antiqua" charset="0"/>
                <a:cs typeface="Book Antiqua" charset="0"/>
              </a:rPr>
              <a:t>– She was right with regard to the principle.</a:t>
            </a:r>
            <a:endParaRPr lang="en-NZ" sz="2400" b="1" dirty="0">
              <a:solidFill>
                <a:srgbClr val="FF00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833072"/>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3680880"/>
            <a:ext cx="7591424" cy="1200329"/>
          </a:xfrm>
          <a:prstGeom prst="rect">
            <a:avLst/>
          </a:prstGeom>
          <a:noFill/>
        </p:spPr>
        <p:txBody>
          <a:bodyPr wrap="square" rtlCol="0">
            <a:spAutoFit/>
          </a:bodyPr>
          <a:lstStyle/>
          <a:p>
            <a:r>
              <a:rPr lang="en-NZ" sz="2400" b="1" dirty="0" smtClean="0">
                <a:solidFill>
                  <a:srgbClr val="FF0000"/>
                </a:solidFill>
                <a:latin typeface="Book Antiqua"/>
                <a:cs typeface="Book Antiqua"/>
              </a:rPr>
              <a:t>Genesis 21:9-10 </a:t>
            </a:r>
            <a:r>
              <a:rPr lang="en-NZ" sz="2400" b="1" dirty="0" smtClean="0">
                <a:solidFill>
                  <a:srgbClr val="000000"/>
                </a:solidFill>
                <a:latin typeface="Book Antiqua"/>
                <a:cs typeface="Book Antiqua"/>
              </a:rPr>
              <a:t>– Sarah wanted a godly environment  for the development of </a:t>
            </a:r>
            <a:r>
              <a:rPr lang="en-NZ" sz="2400" b="1" dirty="0" smtClean="0">
                <a:solidFill>
                  <a:srgbClr val="00B050"/>
                </a:solidFill>
                <a:latin typeface="Book Antiqua"/>
                <a:cs typeface="Book Antiqua"/>
              </a:rPr>
              <a:t>Isaac</a:t>
            </a:r>
            <a:r>
              <a:rPr lang="en-NZ" sz="2400" b="1" dirty="0" smtClean="0">
                <a:solidFill>
                  <a:srgbClr val="000000"/>
                </a:solidFill>
                <a:latin typeface="Book Antiqua"/>
                <a:cs typeface="Book Antiqua"/>
              </a:rPr>
              <a:t> as his father’s son.  She showed greater insight than Abraham in this regard.</a:t>
            </a:r>
            <a:endParaRPr lang="en-US" sz="2400" b="1" dirty="0">
              <a:solidFill>
                <a:srgbClr val="FF0000"/>
              </a:solidFill>
              <a:latin typeface="Book Antiqua"/>
              <a:cs typeface="Book Antiqua"/>
            </a:endParaRPr>
          </a:p>
        </p:txBody>
      </p:sp>
      <p:sp>
        <p:nvSpPr>
          <p:cNvPr id="2" name="TextBox 1"/>
          <p:cNvSpPr txBox="1"/>
          <p:nvPr/>
        </p:nvSpPr>
        <p:spPr>
          <a:xfrm>
            <a:off x="1180042" y="5604933"/>
            <a:ext cx="7430239" cy="830997"/>
          </a:xfrm>
          <a:prstGeom prst="rect">
            <a:avLst/>
          </a:prstGeom>
          <a:noFill/>
        </p:spPr>
        <p:txBody>
          <a:bodyPr wrap="none" rtlCol="0">
            <a:spAutoFit/>
          </a:bodyPr>
          <a:lstStyle/>
          <a:p>
            <a:pPr marL="342900" indent="-342900">
              <a:buFont typeface="Arial" charset="0"/>
              <a:buChar char="•"/>
            </a:pPr>
            <a:r>
              <a:rPr lang="en-NZ" sz="2400" b="1" dirty="0" smtClean="0">
                <a:solidFill>
                  <a:srgbClr val="FF0000"/>
                </a:solidFill>
                <a:latin typeface="Book Antiqua" charset="0"/>
                <a:ea typeface="Book Antiqua" charset="0"/>
                <a:cs typeface="Book Antiqua" charset="0"/>
              </a:rPr>
              <a:t>Proverbs 22:10 </a:t>
            </a:r>
            <a:r>
              <a:rPr lang="en-NZ" sz="2400" b="1" dirty="0">
                <a:latin typeface="Book Antiqua" charset="0"/>
                <a:ea typeface="Book Antiqua" charset="0"/>
                <a:cs typeface="Book Antiqua" charset="0"/>
              </a:rPr>
              <a:t>– She was right with regard to the </a:t>
            </a:r>
            <a:endParaRPr lang="en-NZ" sz="2400" b="1" dirty="0" smtClean="0">
              <a:latin typeface="Book Antiqua" charset="0"/>
              <a:ea typeface="Book Antiqua" charset="0"/>
              <a:cs typeface="Book Antiqua" charset="0"/>
            </a:endParaRPr>
          </a:p>
          <a:p>
            <a:r>
              <a:rPr lang="en-NZ" sz="2400" b="1" dirty="0" smtClean="0">
                <a:latin typeface="Book Antiqua" charset="0"/>
                <a:ea typeface="Book Antiqua" charset="0"/>
                <a:cs typeface="Book Antiqua" charset="0"/>
              </a:rPr>
              <a:t>     practise.</a:t>
            </a:r>
            <a:endParaRPr lang="en-NZ" sz="2400" b="1" dirty="0">
              <a:solidFill>
                <a:srgbClr val="FF0000"/>
              </a:solidFill>
              <a:latin typeface="Book Antiqua"/>
              <a:cs typeface="Book Antiqua"/>
            </a:endParaRPr>
          </a:p>
        </p:txBody>
      </p:sp>
    </p:spTree>
    <p:extLst>
      <p:ext uri="{BB962C8B-B14F-4D97-AF65-F5344CB8AC3E}">
        <p14:creationId xmlns:p14="http://schemas.microsoft.com/office/powerpoint/2010/main" val="43069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36" grpId="0"/>
      <p:bldP spid="26" grpId="0" animBg="1"/>
      <p:bldP spid="11" grpId="0" animBg="1"/>
      <p:bldP spid="4"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Obedient Son And The </a:t>
            </a:r>
          </a:p>
          <a:p>
            <a:pPr algn="ctr"/>
            <a:r>
              <a:rPr lang="en-NZ" sz="4000" b="1" dirty="0" smtClean="0">
                <a:solidFill>
                  <a:srgbClr val="0000FF"/>
                </a:solidFill>
                <a:latin typeface="Book Antiqua"/>
                <a:cs typeface="Book Antiqua"/>
              </a:rPr>
              <a:t>Anguished Father </a:t>
            </a:r>
            <a:endParaRPr lang="en-NZ" sz="4000" b="1" dirty="0">
              <a:solidFill>
                <a:srgbClr val="0000FF"/>
              </a:solidFill>
              <a:latin typeface="Book Antiqua"/>
              <a:cs typeface="Book Antiqua"/>
            </a:endParaRPr>
          </a:p>
        </p:txBody>
      </p:sp>
      <p:sp>
        <p:nvSpPr>
          <p:cNvPr id="21" name="Rectangle 20"/>
          <p:cNvSpPr/>
          <p:nvPr/>
        </p:nvSpPr>
        <p:spPr>
          <a:xfrm>
            <a:off x="734904" y="500144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777691" cy="1569660"/>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22:2, Matthew 3:17,17:5 </a:t>
            </a:r>
            <a:r>
              <a:rPr lang="en-NZ" sz="2400" b="1" dirty="0" smtClean="0">
                <a:latin typeface="Book Antiqua" charset="0"/>
                <a:ea typeface="Book Antiqua" charset="0"/>
                <a:cs typeface="Book Antiqua" charset="0"/>
              </a:rPr>
              <a:t>-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is </a:t>
            </a:r>
            <a:r>
              <a:rPr lang="en-NZ" sz="2400" b="1" dirty="0" smtClean="0">
                <a:latin typeface="Book Antiqua" charset="0"/>
                <a:ea typeface="Book Antiqua" charset="0"/>
                <a:cs typeface="Book Antiqua" charset="0"/>
              </a:rPr>
              <a:t>described as </a:t>
            </a:r>
            <a:r>
              <a:rPr lang="en-NZ" sz="2400" b="1" dirty="0">
                <a:latin typeface="Book Antiqua" charset="0"/>
                <a:ea typeface="Book Antiqua" charset="0"/>
                <a:cs typeface="Book Antiqua" charset="0"/>
              </a:rPr>
              <a:t>‘thy son, the beloved one</a:t>
            </a:r>
            <a:r>
              <a:rPr lang="en-NZ" sz="2400" b="1" dirty="0" smtClean="0">
                <a:latin typeface="Book Antiqua" charset="0"/>
                <a:ea typeface="Book Antiqua" charset="0"/>
                <a:cs typeface="Book Antiqua" charset="0"/>
              </a:rPr>
              <a:t>’. </a:t>
            </a:r>
            <a:r>
              <a:rPr lang="en-NZ" sz="2000" b="1" dirty="0" smtClean="0">
                <a:latin typeface="Book Antiqua" charset="0"/>
                <a:ea typeface="Book Antiqua" charset="0"/>
                <a:cs typeface="Book Antiqua" charset="0"/>
              </a:rPr>
              <a:t>(LXX)  </a:t>
            </a:r>
            <a:r>
              <a:rPr lang="en-NZ" sz="2400" b="1" dirty="0" smtClean="0">
                <a:latin typeface="Book Antiqua" charset="0"/>
                <a:ea typeface="Book Antiqua" charset="0"/>
                <a:cs typeface="Book Antiqua" charset="0"/>
              </a:rPr>
              <a:t>He foreshadows </a:t>
            </a:r>
            <a:r>
              <a:rPr lang="en-NZ" sz="2400" b="1" dirty="0">
                <a:latin typeface="Book Antiqua" charset="0"/>
                <a:ea typeface="Book Antiqua" charset="0"/>
                <a:cs typeface="Book Antiqua" charset="0"/>
              </a:rPr>
              <a:t>the Lord who was described by his Father as ‘my beloved son’ at both his baptism and </a:t>
            </a:r>
            <a:r>
              <a:rPr lang="en-NZ" sz="2400" b="1" dirty="0" smtClean="0">
                <a:latin typeface="Book Antiqua" charset="0"/>
                <a:ea typeface="Book Antiqua" charset="0"/>
                <a:cs typeface="Book Antiqua" charset="0"/>
              </a:rPr>
              <a:t>transfiguration.</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881477"/>
            <a:ext cx="7777691" cy="1200329"/>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22:12, 16, Romans 8:31-32 </a:t>
            </a:r>
            <a:r>
              <a:rPr lang="en-NZ" sz="2400" b="1" dirty="0" smtClean="0">
                <a:latin typeface="Book Antiqua" charset="0"/>
                <a:ea typeface="Book Antiqua" charset="0"/>
                <a:cs typeface="Book Antiqua" charset="0"/>
              </a:rPr>
              <a:t>- Abraham was </a:t>
            </a:r>
            <a:r>
              <a:rPr lang="en-NZ" sz="2400" b="1" dirty="0">
                <a:latin typeface="Book Antiqua" charset="0"/>
                <a:ea typeface="Book Antiqua" charset="0"/>
                <a:cs typeface="Book Antiqua" charset="0"/>
              </a:rPr>
              <a:t>invited to enter into the love and anguish of God, in experiencing the emotion of ‘not sparing his own son</a:t>
            </a:r>
            <a:r>
              <a:rPr lang="en-NZ" sz="2400" b="1" dirty="0" smtClean="0">
                <a:latin typeface="Book Antiqua" charset="0"/>
                <a:ea typeface="Book Antiqua" charset="0"/>
                <a:cs typeface="Book Antiqua" charset="0"/>
              </a:rPr>
              <a:t>’.</a:t>
            </a:r>
            <a:endParaRPr lang="en-NZ" sz="2400" b="1" dirty="0">
              <a:solidFill>
                <a:srgbClr val="FF00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44361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3291421"/>
            <a:ext cx="7777690" cy="1569660"/>
          </a:xfrm>
          <a:prstGeom prst="rect">
            <a:avLst/>
          </a:prstGeom>
          <a:noFill/>
        </p:spPr>
        <p:txBody>
          <a:bodyPr wrap="square" rtlCol="0">
            <a:spAutoFit/>
          </a:bodyPr>
          <a:lstStyle/>
          <a:p>
            <a:r>
              <a:rPr lang="en-NZ" sz="2400" b="1" dirty="0" smtClean="0">
                <a:solidFill>
                  <a:srgbClr val="FF0000"/>
                </a:solidFill>
                <a:latin typeface="Book Antiqua"/>
                <a:cs typeface="Book Antiqua"/>
              </a:rPr>
              <a:t>Genesis 22:6-9, John 8:29, 16:32, 1 Peter 2:22-23 </a:t>
            </a:r>
            <a:r>
              <a:rPr lang="en-NZ" sz="2400" b="1" dirty="0" smtClean="0">
                <a:latin typeface="Book Antiqua"/>
                <a:cs typeface="Book Antiqua"/>
              </a:rPr>
              <a:t>- The</a:t>
            </a:r>
            <a:r>
              <a:rPr lang="en-NZ" sz="2400" b="1" dirty="0" smtClean="0">
                <a:latin typeface="Book Antiqua" charset="0"/>
                <a:ea typeface="Book Antiqua" charset="0"/>
                <a:cs typeface="Book Antiqua" charset="0"/>
              </a:rPr>
              <a:t> </a:t>
            </a:r>
            <a:r>
              <a:rPr lang="en-NZ" sz="2400" b="1" dirty="0">
                <a:latin typeface="Book Antiqua" charset="0"/>
                <a:ea typeface="Book Antiqua" charset="0"/>
                <a:cs typeface="Book Antiqua" charset="0"/>
              </a:rPr>
              <a:t>co-operation </a:t>
            </a:r>
            <a:r>
              <a:rPr lang="en-NZ" sz="2400" b="1" dirty="0" smtClean="0">
                <a:latin typeface="Book Antiqua" charset="0"/>
                <a:ea typeface="Book Antiqua" charset="0"/>
                <a:cs typeface="Book Antiqua" charset="0"/>
              </a:rPr>
              <a:t>of </a:t>
            </a:r>
            <a:r>
              <a:rPr lang="en-NZ" sz="2400" b="1" dirty="0" smtClean="0">
                <a:solidFill>
                  <a:srgbClr val="00B050"/>
                </a:solidFill>
                <a:latin typeface="Book Antiqua" charset="0"/>
                <a:ea typeface="Book Antiqua" charset="0"/>
                <a:cs typeface="Book Antiqua" charset="0"/>
              </a:rPr>
              <a:t>Isaac</a:t>
            </a:r>
            <a:r>
              <a:rPr lang="en-NZ" sz="2400" b="1" dirty="0" smtClean="0">
                <a:latin typeface="Book Antiqua" charset="0"/>
                <a:ea typeface="Book Antiqua" charset="0"/>
                <a:cs typeface="Book Antiqua" charset="0"/>
              </a:rPr>
              <a:t> </a:t>
            </a:r>
            <a:r>
              <a:rPr lang="en-NZ" sz="2400" b="1" dirty="0">
                <a:latin typeface="Book Antiqua" charset="0"/>
                <a:ea typeface="Book Antiqua" charset="0"/>
                <a:cs typeface="Book Antiqua" charset="0"/>
              </a:rPr>
              <a:t>in loving submission to his </a:t>
            </a:r>
            <a:r>
              <a:rPr lang="en-NZ" sz="2400" b="1" dirty="0" smtClean="0">
                <a:latin typeface="Book Antiqua" charset="0"/>
                <a:ea typeface="Book Antiqua" charset="0"/>
                <a:cs typeface="Book Antiqua" charset="0"/>
              </a:rPr>
              <a:t>Father’s will</a:t>
            </a:r>
            <a:r>
              <a:rPr lang="en-NZ" sz="2400" b="1" dirty="0">
                <a:latin typeface="Book Antiqua" charset="0"/>
                <a:ea typeface="Book Antiqua" charset="0"/>
                <a:cs typeface="Book Antiqua" charset="0"/>
              </a:rPr>
              <a:t>, was complete and </a:t>
            </a:r>
            <a:r>
              <a:rPr lang="en-NZ" sz="2400" b="1" dirty="0" smtClean="0">
                <a:latin typeface="Book Antiqua" charset="0"/>
                <a:ea typeface="Book Antiqua" charset="0"/>
                <a:cs typeface="Book Antiqua" charset="0"/>
              </a:rPr>
              <a:t>entire, as the perfect unresisting sacrifice.</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173745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Son Appointed As Heir Only </a:t>
            </a:r>
          </a:p>
          <a:p>
            <a:pPr algn="ctr"/>
            <a:r>
              <a:rPr lang="en-NZ" sz="4000" b="1" dirty="0" smtClean="0">
                <a:solidFill>
                  <a:srgbClr val="0000FF"/>
                </a:solidFill>
                <a:latin typeface="Book Antiqua"/>
                <a:cs typeface="Book Antiqua"/>
              </a:rPr>
              <a:t>After Probation </a:t>
            </a:r>
            <a:endParaRPr lang="en-NZ" sz="4000" b="1" dirty="0">
              <a:solidFill>
                <a:srgbClr val="0000FF"/>
              </a:solidFill>
              <a:latin typeface="Book Antiqua"/>
              <a:cs typeface="Book Antiqua"/>
            </a:endParaRPr>
          </a:p>
        </p:txBody>
      </p:sp>
      <p:sp>
        <p:nvSpPr>
          <p:cNvPr id="34" name="TextBox 33"/>
          <p:cNvSpPr txBox="1"/>
          <p:nvPr/>
        </p:nvSpPr>
        <p:spPr>
          <a:xfrm>
            <a:off x="1129242" y="1711727"/>
            <a:ext cx="7777691" cy="1938992"/>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21:10, 24:36, 25:5 </a:t>
            </a:r>
            <a:r>
              <a:rPr lang="en-NZ" sz="2400" b="1" dirty="0" smtClean="0">
                <a:latin typeface="Book Antiqua" charset="0"/>
                <a:ea typeface="Book Antiqua" charset="0"/>
                <a:cs typeface="Book Antiqua" charset="0"/>
              </a:rPr>
              <a:t>- </a:t>
            </a:r>
            <a:r>
              <a:rPr lang="en-NZ" sz="2400" b="1" dirty="0" smtClean="0">
                <a:solidFill>
                  <a:srgbClr val="00B050"/>
                </a:solidFill>
                <a:latin typeface="Book Antiqua" charset="0"/>
                <a:ea typeface="Book Antiqua" charset="0"/>
                <a:cs typeface="Book Antiqua" charset="0"/>
              </a:rPr>
              <a:t>Isaac</a:t>
            </a:r>
            <a:r>
              <a:rPr lang="en-NZ" sz="2400" b="1" dirty="0" smtClean="0">
                <a:latin typeface="Book Antiqua" charset="0"/>
                <a:ea typeface="Book Antiqua" charset="0"/>
                <a:cs typeface="Book Antiqua" charset="0"/>
              </a:rPr>
              <a:t> </a:t>
            </a:r>
            <a:r>
              <a:rPr lang="en-NZ" sz="2400" b="1" dirty="0">
                <a:latin typeface="Book Antiqua" charset="0"/>
                <a:ea typeface="Book Antiqua" charset="0"/>
                <a:cs typeface="Book Antiqua" charset="0"/>
              </a:rPr>
              <a:t>from an early age was counted as ‘the heir’ of his Father’s </a:t>
            </a:r>
            <a:r>
              <a:rPr lang="en-NZ" sz="2400" b="1" dirty="0" smtClean="0">
                <a:latin typeface="Book Antiqua" charset="0"/>
                <a:ea typeface="Book Antiqua" charset="0"/>
                <a:cs typeface="Book Antiqua" charset="0"/>
              </a:rPr>
              <a:t>house.  However it was only </a:t>
            </a:r>
            <a:r>
              <a:rPr lang="en-NZ" sz="2400" b="1" dirty="0">
                <a:latin typeface="Book Antiqua" charset="0"/>
                <a:ea typeface="Book Antiqua" charset="0"/>
                <a:cs typeface="Book Antiqua" charset="0"/>
              </a:rPr>
              <a:t>after his faithful obedience unto sacrificial </a:t>
            </a:r>
            <a:r>
              <a:rPr lang="en-NZ" sz="2400" b="1" dirty="0" smtClean="0">
                <a:latin typeface="Book Antiqua" charset="0"/>
                <a:ea typeface="Book Antiqua" charset="0"/>
                <a:cs typeface="Book Antiqua" charset="0"/>
              </a:rPr>
              <a:t>death, </a:t>
            </a:r>
            <a:r>
              <a:rPr lang="en-NZ" sz="2400" b="1" dirty="0">
                <a:latin typeface="Book Antiqua" charset="0"/>
                <a:ea typeface="Book Antiqua" charset="0"/>
                <a:cs typeface="Book Antiqua" charset="0"/>
              </a:rPr>
              <a:t>that his father did indeed give him ‘all that he </a:t>
            </a:r>
            <a:r>
              <a:rPr lang="en-NZ" sz="2400" b="1" dirty="0" smtClean="0">
                <a:latin typeface="Book Antiqua" charset="0"/>
                <a:ea typeface="Book Antiqua" charset="0"/>
                <a:cs typeface="Book Antiqua" charset="0"/>
              </a:rPr>
              <a:t>had’.</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799206"/>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3680880"/>
            <a:ext cx="7777690" cy="2677656"/>
          </a:xfrm>
          <a:prstGeom prst="rect">
            <a:avLst/>
          </a:prstGeom>
          <a:noFill/>
        </p:spPr>
        <p:txBody>
          <a:bodyPr wrap="square" rtlCol="0">
            <a:spAutoFit/>
          </a:bodyPr>
          <a:lstStyle/>
          <a:p>
            <a:r>
              <a:rPr lang="en-NZ" sz="2400" b="1" dirty="0" smtClean="0">
                <a:solidFill>
                  <a:srgbClr val="FF0000"/>
                </a:solidFill>
                <a:latin typeface="Book Antiqua"/>
                <a:cs typeface="Book Antiqua"/>
              </a:rPr>
              <a:t>Philippians 2:8-11, Hebrews 1:1-5 </a:t>
            </a:r>
            <a:r>
              <a:rPr lang="en-NZ" sz="2400" b="1" dirty="0" smtClean="0">
                <a:latin typeface="Book Antiqua"/>
                <a:cs typeface="Book Antiqua"/>
              </a:rPr>
              <a:t>- </a:t>
            </a:r>
            <a:r>
              <a:rPr lang="en-NZ" sz="2400" b="1" dirty="0" smtClean="0">
                <a:latin typeface="Book Antiqua" charset="0"/>
                <a:ea typeface="Book Antiqua" charset="0"/>
                <a:cs typeface="Book Antiqua" charset="0"/>
              </a:rPr>
              <a:t>The </a:t>
            </a:r>
            <a:r>
              <a:rPr lang="en-NZ" sz="2400" b="1" dirty="0">
                <a:latin typeface="Book Antiqua" charset="0"/>
                <a:ea typeface="Book Antiqua" charset="0"/>
                <a:cs typeface="Book Antiqua" charset="0"/>
              </a:rPr>
              <a:t>exaltation of Christ was similarly the response of his </a:t>
            </a:r>
            <a:r>
              <a:rPr lang="en-NZ" sz="2400" b="1" dirty="0" smtClean="0">
                <a:latin typeface="Book Antiqua" charset="0"/>
                <a:ea typeface="Book Antiqua" charset="0"/>
                <a:cs typeface="Book Antiqua" charset="0"/>
              </a:rPr>
              <a:t>Father </a:t>
            </a:r>
            <a:r>
              <a:rPr lang="en-NZ" sz="2400" b="1" dirty="0">
                <a:latin typeface="Book Antiqua" charset="0"/>
                <a:ea typeface="Book Antiqua" charset="0"/>
                <a:cs typeface="Book Antiqua" charset="0"/>
              </a:rPr>
              <a:t>to his willing obedience even unto death, in humble </a:t>
            </a:r>
            <a:r>
              <a:rPr lang="en-NZ" sz="2400" b="1" dirty="0" smtClean="0">
                <a:latin typeface="Book Antiqua" charset="0"/>
                <a:ea typeface="Book Antiqua" charset="0"/>
                <a:cs typeface="Book Antiqua" charset="0"/>
              </a:rPr>
              <a:t>submission.  This </a:t>
            </a:r>
            <a:r>
              <a:rPr lang="en-NZ" sz="2400" b="1" dirty="0">
                <a:latin typeface="Book Antiqua" charset="0"/>
                <a:ea typeface="Book Antiqua" charset="0"/>
                <a:cs typeface="Book Antiqua" charset="0"/>
              </a:rPr>
              <a:t>Son of his Father was granted an inheritance after being offered in the mount. It was the good pleasure of God to make his son ‘the heir of all </a:t>
            </a:r>
            <a:r>
              <a:rPr lang="en-NZ" sz="2400" b="1" dirty="0" smtClean="0">
                <a:latin typeface="Book Antiqua" charset="0"/>
                <a:ea typeface="Book Antiqua" charset="0"/>
                <a:cs typeface="Book Antiqua" charset="0"/>
              </a:rPr>
              <a:t>things’.</a:t>
            </a:r>
            <a:endParaRPr lang="en-US" sz="2400" b="1" dirty="0">
              <a:latin typeface="Book Antiqua" charset="0"/>
              <a:ea typeface="Book Antiqua" charset="0"/>
              <a:cs typeface="Book Antiqua" charset="0"/>
            </a:endParaRPr>
          </a:p>
        </p:txBody>
      </p:sp>
    </p:spTree>
    <p:extLst>
      <p:ext uri="{BB962C8B-B14F-4D97-AF65-F5344CB8AC3E}">
        <p14:creationId xmlns:p14="http://schemas.microsoft.com/office/powerpoint/2010/main" val="205837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26" grpId="0" animBg="1"/>
      <p:bldP spid="11" grpId="0" animBg="1"/>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Yahweh Elohim, The Elohim Of Abraham, Isaac and Jacob </a:t>
            </a:r>
            <a:endParaRPr lang="en-NZ" sz="4000" b="1" dirty="0">
              <a:solidFill>
                <a:srgbClr val="0000FF"/>
              </a:solidFill>
              <a:latin typeface="Book Antiqua"/>
              <a:cs typeface="Book Antiqua"/>
            </a:endParaRPr>
          </a:p>
        </p:txBody>
      </p:sp>
      <p:sp>
        <p:nvSpPr>
          <p:cNvPr id="21" name="Rectangle 20"/>
          <p:cNvSpPr/>
          <p:nvPr/>
        </p:nvSpPr>
        <p:spPr>
          <a:xfrm>
            <a:off x="734904" y="511997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591425" cy="1200328"/>
          </a:xfrm>
          <a:prstGeom prst="rect">
            <a:avLst/>
          </a:prstGeom>
          <a:noFill/>
        </p:spPr>
        <p:txBody>
          <a:bodyPr wrap="square" rtlCol="0">
            <a:spAutoFit/>
          </a:bodyPr>
          <a:lstStyle/>
          <a:p>
            <a:r>
              <a:rPr lang="en-NZ" sz="2400" b="1" dirty="0" smtClean="0">
                <a:solidFill>
                  <a:srgbClr val="000000"/>
                </a:solidFill>
                <a:latin typeface="Book Antiqua"/>
                <a:cs typeface="Book Antiqua"/>
              </a:rPr>
              <a:t>God </a:t>
            </a:r>
            <a:r>
              <a:rPr lang="en-NZ" sz="2400" b="1" dirty="0">
                <a:solidFill>
                  <a:srgbClr val="000000"/>
                </a:solidFill>
                <a:latin typeface="Book Antiqua"/>
                <a:cs typeface="Book Antiqua"/>
              </a:rPr>
              <a:t>entitles Himself - Yahweh Elohim of your fathers, the Elohim of </a:t>
            </a:r>
            <a:r>
              <a:rPr lang="en-NZ" sz="2400" b="1" dirty="0">
                <a:solidFill>
                  <a:srgbClr val="0000FF"/>
                </a:solidFill>
                <a:latin typeface="Book Antiqua"/>
                <a:cs typeface="Book Antiqua"/>
              </a:rPr>
              <a:t>Abraham</a:t>
            </a:r>
            <a:r>
              <a:rPr lang="en-NZ" sz="2400" b="1" dirty="0">
                <a:solidFill>
                  <a:srgbClr val="000000"/>
                </a:solidFill>
                <a:latin typeface="Book Antiqua"/>
                <a:cs typeface="Book Antiqua"/>
              </a:rPr>
              <a:t>, the Elohim of </a:t>
            </a:r>
            <a:r>
              <a:rPr lang="en-NZ" sz="2400" b="1" dirty="0">
                <a:solidFill>
                  <a:srgbClr val="00B050"/>
                </a:solidFill>
                <a:latin typeface="Book Antiqua"/>
                <a:cs typeface="Book Antiqua"/>
              </a:rPr>
              <a:t>Isaac</a:t>
            </a:r>
            <a:r>
              <a:rPr lang="en-NZ" sz="2400" b="1" dirty="0">
                <a:solidFill>
                  <a:srgbClr val="000000"/>
                </a:solidFill>
                <a:latin typeface="Book Antiqua"/>
                <a:cs typeface="Book Antiqua"/>
              </a:rPr>
              <a:t>, and the Elohim of </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983078"/>
            <a:ext cx="7777691" cy="1569660"/>
          </a:xfrm>
          <a:prstGeom prst="rect">
            <a:avLst/>
          </a:prstGeom>
          <a:noFill/>
        </p:spPr>
        <p:txBody>
          <a:bodyPr wrap="square" rtlCol="0">
            <a:spAutoFit/>
          </a:bodyPr>
          <a:lstStyle/>
          <a:p>
            <a:r>
              <a:rPr lang="en-NZ" sz="2400" b="1" dirty="0">
                <a:solidFill>
                  <a:srgbClr val="000000"/>
                </a:solidFill>
                <a:latin typeface="Book Antiqua"/>
                <a:cs typeface="Book Antiqua"/>
              </a:rPr>
              <a:t>These names were chosen to represent the memorial of His proposed manifestation in flesh, and to identify his selection of the family through whom such mighty ones of the future would be </a:t>
            </a:r>
            <a:r>
              <a:rPr lang="en-NZ" sz="2400" b="1" dirty="0" smtClean="0">
                <a:solidFill>
                  <a:srgbClr val="000000"/>
                </a:solidFill>
                <a:latin typeface="Book Antiqua"/>
                <a:cs typeface="Book Antiqua"/>
              </a:rPr>
              <a:t>established.</a:t>
            </a:r>
            <a:endParaRPr lang="en-NZ" sz="2400" b="1" dirty="0">
              <a:solidFill>
                <a:srgbClr val="FF00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13881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2986627"/>
            <a:ext cx="7591424" cy="1938992"/>
          </a:xfrm>
          <a:prstGeom prst="rect">
            <a:avLst/>
          </a:prstGeom>
          <a:noFill/>
        </p:spPr>
        <p:txBody>
          <a:bodyPr wrap="square" rtlCol="0">
            <a:spAutoFit/>
          </a:bodyPr>
          <a:lstStyle/>
          <a:p>
            <a:r>
              <a:rPr lang="en-NZ" sz="2400" b="1" dirty="0" smtClean="0">
                <a:solidFill>
                  <a:srgbClr val="000000"/>
                </a:solidFill>
                <a:latin typeface="Book Antiqua"/>
                <a:cs typeface="Book Antiqua"/>
              </a:rPr>
              <a:t>Yahweh’s </a:t>
            </a:r>
            <a:r>
              <a:rPr lang="en-NZ" sz="2400" b="1" dirty="0">
                <a:solidFill>
                  <a:srgbClr val="000000"/>
                </a:solidFill>
                <a:latin typeface="Book Antiqua"/>
                <a:cs typeface="Book Antiqua"/>
              </a:rPr>
              <a:t>purpose to manifest Himself is revealed in the names and lives of the three </a:t>
            </a:r>
            <a:r>
              <a:rPr lang="en-NZ" sz="2400" b="1" dirty="0" smtClean="0">
                <a:solidFill>
                  <a:srgbClr val="000000"/>
                </a:solidFill>
                <a:latin typeface="Book Antiqua"/>
                <a:cs typeface="Book Antiqua"/>
              </a:rPr>
              <a:t>patriarchs. Together </a:t>
            </a:r>
            <a:r>
              <a:rPr lang="en-NZ" sz="2400" b="1" dirty="0">
                <a:solidFill>
                  <a:srgbClr val="000000"/>
                </a:solidFill>
                <a:latin typeface="Book Antiqua"/>
                <a:cs typeface="Book Antiqua"/>
              </a:rPr>
              <a:t>these three form a prophecy of Yahweh’s intention to be </a:t>
            </a:r>
            <a:r>
              <a:rPr lang="en-NZ" sz="2400" b="1" dirty="0" smtClean="0">
                <a:solidFill>
                  <a:srgbClr val="000000"/>
                </a:solidFill>
                <a:latin typeface="Book Antiqua"/>
                <a:cs typeface="Book Antiqua"/>
              </a:rPr>
              <a:t>revealed </a:t>
            </a:r>
            <a:r>
              <a:rPr lang="en-NZ" sz="2400" b="1" dirty="0">
                <a:solidFill>
                  <a:srgbClr val="000000"/>
                </a:solidFill>
                <a:latin typeface="Book Antiqua"/>
                <a:cs typeface="Book Antiqua"/>
              </a:rPr>
              <a:t>as a Father </a:t>
            </a:r>
            <a:r>
              <a:rPr lang="en-NZ" sz="2400" b="1" dirty="0" smtClean="0">
                <a:solidFill>
                  <a:srgbClr val="000000"/>
                </a:solidFill>
                <a:latin typeface="Book Antiqua"/>
                <a:cs typeface="Book Antiqua"/>
              </a:rPr>
              <a:t>(</a:t>
            </a:r>
            <a:r>
              <a:rPr lang="en-NZ" sz="2400" b="1" dirty="0" smtClean="0">
                <a:solidFill>
                  <a:srgbClr val="0000FF"/>
                </a:solidFill>
                <a:latin typeface="Book Antiqua"/>
                <a:cs typeface="Book Antiqua"/>
              </a:rPr>
              <a:t>Abraham</a:t>
            </a:r>
            <a:r>
              <a:rPr lang="en-NZ" sz="2400" b="1" dirty="0" smtClean="0">
                <a:solidFill>
                  <a:srgbClr val="000000"/>
                </a:solidFill>
                <a:latin typeface="Book Antiqua"/>
                <a:cs typeface="Book Antiqua"/>
              </a:rPr>
              <a:t>)</a:t>
            </a:r>
            <a:r>
              <a:rPr lang="en-NZ" sz="2400" b="1" dirty="0">
                <a:solidFill>
                  <a:srgbClr val="000000"/>
                </a:solidFill>
                <a:latin typeface="Book Antiqua"/>
                <a:cs typeface="Book Antiqua"/>
              </a:rPr>
              <a:t>, </a:t>
            </a:r>
            <a:r>
              <a:rPr lang="en-NZ" sz="2400" b="1" dirty="0" smtClean="0">
                <a:solidFill>
                  <a:srgbClr val="000000"/>
                </a:solidFill>
                <a:latin typeface="Book Antiqua"/>
                <a:cs typeface="Book Antiqua"/>
              </a:rPr>
              <a:t>declared in </a:t>
            </a:r>
            <a:r>
              <a:rPr lang="en-NZ" sz="2400" b="1" dirty="0">
                <a:solidFill>
                  <a:srgbClr val="000000"/>
                </a:solidFill>
                <a:latin typeface="Book Antiqua"/>
                <a:cs typeface="Book Antiqua"/>
              </a:rPr>
              <a:t>a Son </a:t>
            </a:r>
            <a:r>
              <a:rPr lang="en-NZ" sz="2400" b="1" dirty="0" smtClean="0">
                <a:solidFill>
                  <a:srgbClr val="000000"/>
                </a:solidFill>
                <a:latin typeface="Book Antiqua"/>
                <a:cs typeface="Book Antiqua"/>
              </a:rPr>
              <a:t>(</a:t>
            </a:r>
            <a:r>
              <a:rPr lang="en-NZ" sz="2400" b="1" dirty="0" smtClean="0">
                <a:solidFill>
                  <a:srgbClr val="00B050"/>
                </a:solidFill>
                <a:latin typeface="Book Antiqua"/>
                <a:cs typeface="Book Antiqua"/>
              </a:rPr>
              <a:t>Isaac</a:t>
            </a:r>
            <a:r>
              <a:rPr lang="en-NZ" sz="2400" b="1" dirty="0" smtClean="0">
                <a:solidFill>
                  <a:srgbClr val="000000"/>
                </a:solidFill>
                <a:latin typeface="Book Antiqua"/>
                <a:cs typeface="Book Antiqua"/>
              </a:rPr>
              <a:t>)</a:t>
            </a:r>
            <a:r>
              <a:rPr lang="en-NZ" sz="2400" b="1" dirty="0">
                <a:solidFill>
                  <a:srgbClr val="000000"/>
                </a:solidFill>
                <a:latin typeface="Book Antiqua"/>
                <a:cs typeface="Book Antiqua"/>
              </a:rPr>
              <a:t>, and </a:t>
            </a:r>
            <a:r>
              <a:rPr lang="en-NZ" sz="2400" b="1" dirty="0" smtClean="0">
                <a:solidFill>
                  <a:srgbClr val="000000"/>
                </a:solidFill>
                <a:latin typeface="Book Antiqua"/>
                <a:cs typeface="Book Antiqua"/>
              </a:rPr>
              <a:t>proclaimed through </a:t>
            </a:r>
            <a:r>
              <a:rPr lang="en-NZ" sz="2400" b="1" dirty="0">
                <a:solidFill>
                  <a:srgbClr val="000000"/>
                </a:solidFill>
                <a:latin typeface="Book Antiqua"/>
                <a:cs typeface="Book Antiqua"/>
              </a:rPr>
              <a:t>a Multitude </a:t>
            </a:r>
            <a:r>
              <a:rPr lang="en-NZ" sz="2400" b="1" dirty="0" smtClean="0">
                <a:solidFill>
                  <a:srgbClr val="000000"/>
                </a:solidFill>
                <a:latin typeface="Book Antiqua"/>
                <a:cs typeface="Book Antiqua"/>
              </a:rPr>
              <a:t>(</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229499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Yahweh Declared In A Son</a:t>
            </a:r>
            <a:endParaRPr lang="en-NZ" sz="4000" b="1" dirty="0">
              <a:solidFill>
                <a:srgbClr val="0000FF"/>
              </a:solidFill>
              <a:latin typeface="Book Antiqua"/>
              <a:cs typeface="Book Antiqua"/>
            </a:endParaRPr>
          </a:p>
        </p:txBody>
      </p:sp>
      <p:sp>
        <p:nvSpPr>
          <p:cNvPr id="34" name="TextBox 33"/>
          <p:cNvSpPr txBox="1"/>
          <p:nvPr/>
        </p:nvSpPr>
        <p:spPr>
          <a:xfrm>
            <a:off x="1129242" y="1271469"/>
            <a:ext cx="7591425" cy="1569660"/>
          </a:xfrm>
          <a:prstGeom prst="rect">
            <a:avLst/>
          </a:prstGeom>
          <a:noFill/>
        </p:spPr>
        <p:txBody>
          <a:bodyPr wrap="square" rtlCol="0">
            <a:spAutoFit/>
          </a:bodyPr>
          <a:lstStyle/>
          <a:p>
            <a:r>
              <a:rPr lang="en-US" sz="2400" b="1" dirty="0" smtClean="0">
                <a:latin typeface="Book Antiqua" charset="0"/>
                <a:ea typeface="Book Antiqua" charset="0"/>
                <a:cs typeface="Book Antiqua" charset="0"/>
              </a:rPr>
              <a:t>“</a:t>
            </a:r>
            <a:r>
              <a:rPr lang="en-NZ" sz="2400" b="1" dirty="0" smtClean="0">
                <a:solidFill>
                  <a:srgbClr val="00B050"/>
                </a:solidFill>
                <a:latin typeface="Book Antiqua" charset="0"/>
                <a:ea typeface="Book Antiqua" charset="0"/>
                <a:cs typeface="Book Antiqua" charset="0"/>
              </a:rPr>
              <a:t>Isaac</a:t>
            </a:r>
            <a:r>
              <a:rPr lang="en-NZ" sz="2400" b="1" dirty="0" smtClean="0">
                <a:latin typeface="Book Antiqua" charset="0"/>
                <a:ea typeface="Book Antiqua" charset="0"/>
                <a:cs typeface="Book Antiqua" charset="0"/>
              </a:rPr>
              <a:t> </a:t>
            </a:r>
            <a:r>
              <a:rPr lang="en-NZ" sz="2400" b="1" dirty="0">
                <a:latin typeface="Book Antiqua" charset="0"/>
                <a:ea typeface="Book Antiqua" charset="0"/>
                <a:cs typeface="Book Antiqua" charset="0"/>
              </a:rPr>
              <a:t>in his generation, or circumstances of his begettal; and in his figurative sacrifice and resurrection, was the representative of Christ to his father Abraham; by which he was </a:t>
            </a:r>
            <a:r>
              <a:rPr lang="en-NZ" sz="2400" b="1" dirty="0" smtClean="0">
                <a:latin typeface="Book Antiqua" charset="0"/>
                <a:ea typeface="Book Antiqua" charset="0"/>
                <a:cs typeface="Book Antiqua" charset="0"/>
              </a:rPr>
              <a:t>taught:</a:t>
            </a:r>
            <a:r>
              <a:rPr lang="en-US" sz="2400" b="1" dirty="0" smtClean="0">
                <a:latin typeface="Book Antiqua" charset="0"/>
                <a:ea typeface="Book Antiqua" charset="0"/>
                <a:cs typeface="Book Antiqua" charset="0"/>
              </a:rPr>
              <a:t> </a:t>
            </a:r>
            <a:r>
              <a:rPr lang="en-NZ" sz="2400" b="1" dirty="0" smtClean="0">
                <a:solidFill>
                  <a:srgbClr val="FF0000"/>
                </a:solidFill>
                <a:latin typeface="Book Antiqua" charset="0"/>
                <a:ea typeface="Book Antiqua" charset="0"/>
                <a:cs typeface="Book Antiqua" charset="0"/>
              </a:rPr>
              <a:t> </a:t>
            </a:r>
            <a:endParaRPr lang="en-NZ" sz="2400" b="1" dirty="0">
              <a:solidFill>
                <a:srgbClr val="FF0000"/>
              </a:solidFill>
              <a:latin typeface="Book Antiqua" charset="0"/>
              <a:ea typeface="Book Antiqua" charset="0"/>
              <a:cs typeface="Book Antiqua" charset="0"/>
            </a:endParaRPr>
          </a:p>
        </p:txBody>
      </p:sp>
      <p:sp>
        <p:nvSpPr>
          <p:cNvPr id="26" name="Rectangle 25"/>
          <p:cNvSpPr/>
          <p:nvPr/>
        </p:nvSpPr>
        <p:spPr>
          <a:xfrm>
            <a:off x="734904" y="141144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440882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4273570"/>
            <a:ext cx="7591424" cy="1938992"/>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These </a:t>
            </a:r>
            <a:r>
              <a:rPr lang="en-NZ" sz="2400" b="1" dirty="0">
                <a:latin typeface="Book Antiqua" charset="0"/>
                <a:ea typeface="Book Antiqua" charset="0"/>
                <a:cs typeface="Book Antiqua" charset="0"/>
              </a:rPr>
              <a:t>things were expressed, and implied in the representation; </a:t>
            </a:r>
            <a:r>
              <a:rPr lang="en-NZ" sz="2400" b="1" dirty="0" smtClean="0">
                <a:latin typeface="Book Antiqua" charset="0"/>
                <a:ea typeface="Book Antiqua" charset="0"/>
                <a:cs typeface="Book Antiqua" charset="0"/>
              </a:rPr>
              <a:t> so </a:t>
            </a:r>
            <a:r>
              <a:rPr lang="en-NZ" sz="2400" b="1" dirty="0">
                <a:latin typeface="Book Antiqua" charset="0"/>
                <a:ea typeface="Book Antiqua" charset="0"/>
                <a:cs typeface="Book Antiqua" charset="0"/>
              </a:rPr>
              <a:t>that, had the question been put to Abraham, “What thinkest thou of the Christ? </a:t>
            </a:r>
            <a:r>
              <a:rPr lang="en-NZ" sz="2400" b="1" dirty="0" smtClean="0">
                <a:latin typeface="Book Antiqua" charset="0"/>
                <a:ea typeface="Book Antiqua" charset="0"/>
                <a:cs typeface="Book Antiqua" charset="0"/>
              </a:rPr>
              <a:t> Whose </a:t>
            </a:r>
            <a:r>
              <a:rPr lang="en-NZ" sz="2400" b="1" dirty="0">
                <a:latin typeface="Book Antiqua" charset="0"/>
                <a:ea typeface="Book Antiqua" charset="0"/>
                <a:cs typeface="Book Antiqua" charset="0"/>
              </a:rPr>
              <a:t>Son is he?” He would have replied: “He shall be Son of God</a:t>
            </a:r>
            <a:r>
              <a:rPr lang="en-NZ" sz="2400" b="1" dirty="0" smtClean="0">
                <a:latin typeface="Book Antiqua" charset="0"/>
                <a:ea typeface="Book Antiqua" charset="0"/>
                <a:cs typeface="Book Antiqua" charset="0"/>
              </a:rPr>
              <a:t>”</a:t>
            </a:r>
            <a:r>
              <a:rPr lang="en-US" sz="2400" b="1" dirty="0" smtClean="0">
                <a:latin typeface="Book Antiqua" charset="0"/>
                <a:ea typeface="Book Antiqua" charset="0"/>
                <a:cs typeface="Book Antiqua" charset="0"/>
              </a:rPr>
              <a:t>.</a:t>
            </a:r>
            <a:endParaRPr lang="en-NZ" sz="2400" b="1" dirty="0" smtClean="0">
              <a:latin typeface="Book Antiqua" charset="0"/>
              <a:ea typeface="Book Antiqua" charset="0"/>
              <a:cs typeface="Book Antiqua" charset="0"/>
            </a:endParaRPr>
          </a:p>
        </p:txBody>
      </p:sp>
      <p:sp>
        <p:nvSpPr>
          <p:cNvPr id="2" name="TextBox 1"/>
          <p:cNvSpPr txBox="1"/>
          <p:nvPr/>
        </p:nvSpPr>
        <p:spPr>
          <a:xfrm>
            <a:off x="6130395" y="5977461"/>
            <a:ext cx="2927404" cy="830997"/>
          </a:xfrm>
          <a:prstGeom prst="rect">
            <a:avLst/>
          </a:prstGeom>
          <a:noFill/>
        </p:spPr>
        <p:txBody>
          <a:bodyPr wrap="none" rtlCol="0">
            <a:spAutoFit/>
          </a:bodyPr>
          <a:lstStyle/>
          <a:p>
            <a:pPr algn="r"/>
            <a:r>
              <a:rPr lang="en-NZ" sz="2400" b="1" dirty="0" smtClean="0">
                <a:solidFill>
                  <a:srgbClr val="FF0000"/>
                </a:solidFill>
                <a:latin typeface="Book Antiqua"/>
                <a:cs typeface="Book Antiqua"/>
              </a:rPr>
              <a:t>Phanerosis, Page 72</a:t>
            </a:r>
            <a:endParaRPr lang="en-NZ" sz="2400" b="1" dirty="0">
              <a:solidFill>
                <a:srgbClr val="FF0000"/>
              </a:solidFill>
              <a:latin typeface="Book Antiqua"/>
              <a:cs typeface="Book Antiqua"/>
            </a:endParaRPr>
          </a:p>
          <a:p>
            <a:pPr algn="r"/>
            <a:r>
              <a:rPr lang="en-NZ" sz="2400" b="1" dirty="0">
                <a:solidFill>
                  <a:srgbClr val="FF0000"/>
                </a:solidFill>
                <a:latin typeface="Book Antiqua"/>
                <a:cs typeface="Book Antiqua"/>
              </a:rPr>
              <a:t>John Thomas</a:t>
            </a:r>
            <a:endParaRPr lang="en-US" sz="2400" dirty="0"/>
          </a:p>
        </p:txBody>
      </p:sp>
      <p:sp>
        <p:nvSpPr>
          <p:cNvPr id="3" name="TextBox 2"/>
          <p:cNvSpPr txBox="1"/>
          <p:nvPr/>
        </p:nvSpPr>
        <p:spPr>
          <a:xfrm>
            <a:off x="1202261" y="2777068"/>
            <a:ext cx="7005444" cy="707886"/>
          </a:xfrm>
          <a:prstGeom prst="rect">
            <a:avLst/>
          </a:prstGeom>
          <a:noFill/>
        </p:spPr>
        <p:txBody>
          <a:bodyPr wrap="none" rtlCol="0">
            <a:spAutoFit/>
          </a:bodyPr>
          <a:lstStyle/>
          <a:p>
            <a:pPr marL="342900" indent="-342900">
              <a:buFont typeface="Arial" charset="0"/>
              <a:buChar char="•"/>
            </a:pPr>
            <a:r>
              <a:rPr lang="en-NZ" sz="2000" b="1" dirty="0">
                <a:solidFill>
                  <a:srgbClr val="0000CC"/>
                </a:solidFill>
                <a:latin typeface="Book Antiqua" charset="0"/>
                <a:ea typeface="Book Antiqua" charset="0"/>
                <a:cs typeface="Book Antiqua" charset="0"/>
              </a:rPr>
              <a:t>That Christ the Son of the Woman was to be of </a:t>
            </a:r>
            <a:r>
              <a:rPr lang="en-NZ" sz="2000" b="1" dirty="0" err="1" smtClean="0">
                <a:solidFill>
                  <a:srgbClr val="0000CC"/>
                </a:solidFill>
                <a:latin typeface="Book Antiqua" charset="0"/>
                <a:ea typeface="Book Antiqua" charset="0"/>
                <a:cs typeface="Book Antiqua" charset="0"/>
              </a:rPr>
              <a:t>preter</a:t>
            </a:r>
            <a:r>
              <a:rPr lang="en-NZ" sz="2000" b="1" dirty="0" smtClean="0">
                <a:solidFill>
                  <a:srgbClr val="0000CC"/>
                </a:solidFill>
                <a:latin typeface="Book Antiqua" charset="0"/>
                <a:ea typeface="Book Antiqua" charset="0"/>
                <a:cs typeface="Book Antiqua" charset="0"/>
              </a:rPr>
              <a:t>-</a:t>
            </a:r>
          </a:p>
          <a:p>
            <a:r>
              <a:rPr lang="en-NZ" sz="2000" b="1" dirty="0" smtClean="0">
                <a:solidFill>
                  <a:srgbClr val="0000CC"/>
                </a:solidFill>
                <a:latin typeface="Book Antiqua" charset="0"/>
                <a:ea typeface="Book Antiqua" charset="0"/>
                <a:cs typeface="Book Antiqua" charset="0"/>
              </a:rPr>
              <a:t>      natural paternity</a:t>
            </a:r>
            <a:r>
              <a:rPr lang="en-NZ" sz="2000" b="1" dirty="0">
                <a:solidFill>
                  <a:srgbClr val="0000CC"/>
                </a:solidFill>
                <a:latin typeface="Book Antiqua" charset="0"/>
                <a:ea typeface="Book Antiqua" charset="0"/>
                <a:cs typeface="Book Antiqua" charset="0"/>
              </a:rPr>
              <a:t>; and therefore, Son of Power or God</a:t>
            </a:r>
            <a:endParaRPr lang="en-US" sz="2000" b="1" dirty="0">
              <a:latin typeface="Book Antiqua" charset="0"/>
              <a:ea typeface="Book Antiqua" charset="0"/>
              <a:cs typeface="Book Antiqua" charset="0"/>
            </a:endParaRPr>
          </a:p>
        </p:txBody>
      </p:sp>
      <p:sp>
        <p:nvSpPr>
          <p:cNvPr id="6" name="TextBox 5"/>
          <p:cNvSpPr txBox="1"/>
          <p:nvPr/>
        </p:nvSpPr>
        <p:spPr>
          <a:xfrm>
            <a:off x="1202261" y="3460769"/>
            <a:ext cx="5450531" cy="400110"/>
          </a:xfrm>
          <a:prstGeom prst="rect">
            <a:avLst/>
          </a:prstGeom>
          <a:noFill/>
        </p:spPr>
        <p:txBody>
          <a:bodyPr wrap="none" rtlCol="0">
            <a:spAutoFit/>
          </a:bodyPr>
          <a:lstStyle/>
          <a:p>
            <a:pPr marL="285750" indent="-285750" algn="just">
              <a:buFont typeface="Arial" charset="0"/>
              <a:buChar char="•"/>
            </a:pPr>
            <a:r>
              <a:rPr lang="en-NZ" sz="2000" b="1" dirty="0">
                <a:solidFill>
                  <a:srgbClr val="0000CC"/>
                </a:solidFill>
                <a:latin typeface="Book Antiqua" charset="0"/>
                <a:ea typeface="Book Antiqua" charset="0"/>
                <a:cs typeface="Book Antiqua" charset="0"/>
              </a:rPr>
              <a:t>That he was to be killed as a sacrifice; </a:t>
            </a:r>
            <a:r>
              <a:rPr lang="en-NZ" sz="2000" b="1" dirty="0" smtClean="0">
                <a:solidFill>
                  <a:srgbClr val="0000CC"/>
                </a:solidFill>
                <a:latin typeface="Book Antiqua" charset="0"/>
                <a:ea typeface="Book Antiqua" charset="0"/>
                <a:cs typeface="Book Antiqua" charset="0"/>
              </a:rPr>
              <a:t> and</a:t>
            </a:r>
            <a:endParaRPr lang="en-NZ" sz="2000" b="1" dirty="0">
              <a:latin typeface="Book Antiqua" charset="0"/>
              <a:ea typeface="Book Antiqua" charset="0"/>
              <a:cs typeface="Book Antiqua" charset="0"/>
            </a:endParaRPr>
          </a:p>
        </p:txBody>
      </p:sp>
      <p:sp>
        <p:nvSpPr>
          <p:cNvPr id="7" name="TextBox 6"/>
          <p:cNvSpPr txBox="1"/>
          <p:nvPr/>
        </p:nvSpPr>
        <p:spPr>
          <a:xfrm>
            <a:off x="1202261" y="3826931"/>
            <a:ext cx="5003293" cy="400110"/>
          </a:xfrm>
          <a:prstGeom prst="rect">
            <a:avLst/>
          </a:prstGeom>
          <a:noFill/>
        </p:spPr>
        <p:txBody>
          <a:bodyPr wrap="none" rtlCol="0">
            <a:spAutoFit/>
          </a:bodyPr>
          <a:lstStyle/>
          <a:p>
            <a:pPr marL="285750" indent="-285750">
              <a:buFont typeface="Arial" charset="0"/>
              <a:buChar char="•"/>
            </a:pPr>
            <a:r>
              <a:rPr lang="en-NZ" sz="2000" b="1" dirty="0">
                <a:solidFill>
                  <a:srgbClr val="0000CC"/>
                </a:solidFill>
                <a:latin typeface="Book Antiqua" charset="0"/>
                <a:ea typeface="Book Antiqua" charset="0"/>
                <a:cs typeface="Book Antiqua" charset="0"/>
              </a:rPr>
              <a:t>That he was to be raised from the dead</a:t>
            </a:r>
            <a:endParaRPr lang="en-US" sz="2000" b="1" dirty="0">
              <a:latin typeface="Book Antiqua" charset="0"/>
              <a:ea typeface="Book Antiqua" charset="0"/>
              <a:cs typeface="Book Antiqua" charset="0"/>
            </a:endParaRPr>
          </a:p>
        </p:txBody>
      </p:sp>
    </p:spTree>
    <p:extLst>
      <p:ext uri="{BB962C8B-B14F-4D97-AF65-F5344CB8AC3E}">
        <p14:creationId xmlns:p14="http://schemas.microsoft.com/office/powerpoint/2010/main" val="51796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26" grpId="0" animBg="1"/>
      <p:bldP spid="11" grpId="0" animBg="1"/>
      <p:bldP spid="4" grpId="0"/>
      <p:bldP spid="3"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nset_large_purpleTeal-1024x277.jpg"/>
          <p:cNvPicPr>
            <a:picLocks noChangeAspect="1"/>
          </p:cNvPicPr>
          <p:nvPr/>
        </p:nvPicPr>
        <p:blipFill>
          <a:blip r:embed="rId3"/>
          <a:srcRect l="39185" r="27906"/>
          <a:stretch>
            <a:fillRect/>
          </a:stretch>
        </p:blipFill>
        <p:spPr>
          <a:xfrm>
            <a:off x="1" y="0"/>
            <a:ext cx="9144000" cy="6857472"/>
          </a:xfrm>
          <a:prstGeom prst="rect">
            <a:avLst/>
          </a:prstGeom>
        </p:spPr>
      </p:pic>
      <p:grpSp>
        <p:nvGrpSpPr>
          <p:cNvPr id="4" name="Group 7"/>
          <p:cNvGrpSpPr/>
          <p:nvPr/>
        </p:nvGrpSpPr>
        <p:grpSpPr>
          <a:xfrm>
            <a:off x="4400254" y="586635"/>
            <a:ext cx="261523" cy="1349155"/>
            <a:chOff x="3403927" y="298586"/>
            <a:chExt cx="216256" cy="1948466"/>
          </a:xfrm>
        </p:grpSpPr>
        <p:sp>
          <p:nvSpPr>
            <p:cNvPr id="3" name="TextBox 2"/>
            <p:cNvSpPr txBox="1"/>
            <p:nvPr/>
          </p:nvSpPr>
          <p:spPr>
            <a:xfrm>
              <a:off x="3403927" y="335725"/>
              <a:ext cx="152702" cy="1911327"/>
            </a:xfrm>
            <a:prstGeom prst="rect">
              <a:avLst/>
            </a:prstGeom>
            <a:noFill/>
          </p:spPr>
          <p:txBody>
            <a:bodyPr wrap="none" rtlCol="0">
              <a:spAutoFit/>
            </a:bodyPr>
            <a:lstStyle/>
            <a:p>
              <a:pPr algn="ctr"/>
              <a:endParaRPr lang="en-NZ" sz="8000" b="1" dirty="0">
                <a:gradFill>
                  <a:gsLst>
                    <a:gs pos="20000">
                      <a:srgbClr val="FFFF00"/>
                    </a:gs>
                    <a:gs pos="75000">
                      <a:srgbClr val="FF0000"/>
                    </a:gs>
                  </a:gsLst>
                  <a:lin ang="5400000" scaled="0"/>
                </a:gradFill>
                <a:effectLst>
                  <a:outerShdw dist="25400" dir="9000000" algn="ctr" rotWithShape="0">
                    <a:schemeClr val="tx1"/>
                  </a:outerShdw>
                </a:effectLst>
                <a:latin typeface="ArtBrush" pitchFamily="34" charset="0"/>
              </a:endParaRPr>
            </a:p>
          </p:txBody>
        </p:sp>
        <p:sp>
          <p:nvSpPr>
            <p:cNvPr id="2" name="TextBox 1"/>
            <p:cNvSpPr txBox="1"/>
            <p:nvPr/>
          </p:nvSpPr>
          <p:spPr>
            <a:xfrm>
              <a:off x="3467481" y="298586"/>
              <a:ext cx="152702" cy="1911327"/>
            </a:xfrm>
            <a:prstGeom prst="rect">
              <a:avLst/>
            </a:prstGeom>
            <a:noFill/>
          </p:spPr>
          <p:txBody>
            <a:bodyPr wrap="none" rtlCol="0">
              <a:spAutoFit/>
            </a:bodyPr>
            <a:lstStyle/>
            <a:p>
              <a:pPr algn="ctr"/>
              <a:endParaRPr lang="en-NZ" sz="8000" b="1" dirty="0">
                <a:latin typeface="ArtBrush" pitchFamily="34" charset="0"/>
              </a:endParaRPr>
            </a:p>
          </p:txBody>
        </p:sp>
      </p:grpSp>
      <p:sp>
        <p:nvSpPr>
          <p:cNvPr id="11" name="TextBox 10"/>
          <p:cNvSpPr txBox="1"/>
          <p:nvPr/>
        </p:nvSpPr>
        <p:spPr>
          <a:xfrm>
            <a:off x="936138" y="3949540"/>
            <a:ext cx="7243540" cy="1754327"/>
          </a:xfrm>
          <a:prstGeom prst="rect">
            <a:avLst/>
          </a:prstGeom>
          <a:noFill/>
          <a:effectLst>
            <a:outerShdw dist="25400" dir="8400000" algn="ctr" rotWithShape="0">
              <a:schemeClr val="tx1"/>
            </a:outerShdw>
          </a:effectLst>
        </p:spPr>
        <p:txBody>
          <a:bodyPr wrap="none" rtlCol="0">
            <a:spAutoFit/>
          </a:bodyPr>
          <a:lstStyle/>
          <a:p>
            <a:pPr algn="ctr"/>
            <a:r>
              <a:rPr lang="en-NZ" sz="5400" b="1" dirty="0" smtClean="0">
                <a:solidFill>
                  <a:srgbClr val="00B050"/>
                </a:solidFill>
                <a:latin typeface="Book Antiqua"/>
                <a:cs typeface="Book Antiqua"/>
              </a:rPr>
              <a:t>Yahweh Proclaimed</a:t>
            </a:r>
          </a:p>
          <a:p>
            <a:pPr algn="ctr"/>
            <a:r>
              <a:rPr lang="en-NZ" sz="5400" b="1" dirty="0" smtClean="0">
                <a:solidFill>
                  <a:srgbClr val="00B050"/>
                </a:solidFill>
                <a:latin typeface="Book Antiqua"/>
                <a:cs typeface="Book Antiqua"/>
              </a:rPr>
              <a:t>Through A Multitude</a:t>
            </a:r>
            <a:endParaRPr lang="en-NZ" sz="5400" b="1" dirty="0">
              <a:solidFill>
                <a:srgbClr val="00B050"/>
              </a:solidFill>
              <a:latin typeface="Book Antiqua"/>
              <a:cs typeface="Book Antiqua"/>
            </a:endParaRPr>
          </a:p>
        </p:txBody>
      </p:sp>
      <p:sp>
        <p:nvSpPr>
          <p:cNvPr id="5" name="TextBox 4"/>
          <p:cNvSpPr txBox="1"/>
          <p:nvPr/>
        </p:nvSpPr>
        <p:spPr>
          <a:xfrm>
            <a:off x="694285" y="186283"/>
            <a:ext cx="7755436" cy="2123658"/>
          </a:xfrm>
          <a:prstGeom prst="rect">
            <a:avLst/>
          </a:prstGeom>
          <a:noFill/>
        </p:spPr>
        <p:txBody>
          <a:bodyPr wrap="none" rtlCol="0">
            <a:spAutoFit/>
          </a:bodyPr>
          <a:lstStyle/>
          <a:p>
            <a:pPr algn="ctr"/>
            <a:r>
              <a:rPr lang="en-US" sz="6600" b="1" dirty="0" smtClean="0">
                <a:solidFill>
                  <a:srgbClr val="0000FF"/>
                </a:solidFill>
                <a:latin typeface="Book Antiqua"/>
                <a:cs typeface="Book Antiqua"/>
              </a:rPr>
              <a:t>GOD</a:t>
            </a:r>
          </a:p>
          <a:p>
            <a:pPr algn="ctr"/>
            <a:r>
              <a:rPr lang="en-US" sz="6600" b="1" dirty="0" smtClean="0">
                <a:solidFill>
                  <a:srgbClr val="0000FF"/>
                </a:solidFill>
                <a:latin typeface="Book Antiqua"/>
                <a:cs typeface="Book Antiqua"/>
              </a:rPr>
              <a:t>MANIFESTATION</a:t>
            </a:r>
            <a:endParaRPr lang="en-US" sz="6600" b="1" dirty="0">
              <a:solidFill>
                <a:srgbClr val="0000FF"/>
              </a:solidFill>
              <a:latin typeface="Book Antiqua"/>
              <a:cs typeface="Book Antiqua"/>
            </a:endParaRPr>
          </a:p>
        </p:txBody>
      </p:sp>
    </p:spTree>
    <p:extLst>
      <p:ext uri="{BB962C8B-B14F-4D97-AF65-F5344CB8AC3E}">
        <p14:creationId xmlns:p14="http://schemas.microsoft.com/office/powerpoint/2010/main" val="42153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Multitudinous Seed Developed</a:t>
            </a:r>
          </a:p>
          <a:p>
            <a:pPr algn="ctr"/>
            <a:r>
              <a:rPr lang="en-NZ" sz="4000" b="1" dirty="0" smtClean="0">
                <a:solidFill>
                  <a:srgbClr val="0000FF"/>
                </a:solidFill>
                <a:latin typeface="Book Antiqua"/>
                <a:cs typeface="Book Antiqua"/>
              </a:rPr>
              <a:t>In Egypt </a:t>
            </a:r>
            <a:endParaRPr lang="en-NZ" sz="4000" b="1" dirty="0">
              <a:solidFill>
                <a:srgbClr val="0000FF"/>
              </a:solidFill>
              <a:latin typeface="Book Antiqua"/>
              <a:cs typeface="Book Antiqua"/>
            </a:endParaRPr>
          </a:p>
        </p:txBody>
      </p:sp>
      <p:sp>
        <p:nvSpPr>
          <p:cNvPr id="21" name="Rectangle 20"/>
          <p:cNvSpPr/>
          <p:nvPr/>
        </p:nvSpPr>
        <p:spPr>
          <a:xfrm>
            <a:off x="734904" y="515317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422091" cy="1569660"/>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28:3-4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promise of the multitudinous </a:t>
            </a:r>
            <a:r>
              <a:rPr lang="en-NZ" sz="2400" b="1" dirty="0" smtClean="0">
                <a:latin typeface="Book Antiqua" charset="0"/>
                <a:ea typeface="Book Antiqua" charset="0"/>
                <a:cs typeface="Book Antiqua" charset="0"/>
              </a:rPr>
              <a:t>seed </a:t>
            </a:r>
            <a:r>
              <a:rPr lang="en-NZ" sz="2400" b="1" dirty="0">
                <a:latin typeface="Book Antiqua" charset="0"/>
                <a:ea typeface="Book Antiqua" charset="0"/>
                <a:cs typeface="Book Antiqua" charset="0"/>
              </a:rPr>
              <a:t>is first given to </a:t>
            </a:r>
            <a:r>
              <a:rPr lang="en-NZ" sz="2400" b="1" dirty="0" smtClean="0">
                <a:solidFill>
                  <a:srgbClr val="FF6600"/>
                </a:solidFill>
                <a:latin typeface="Book Antiqua" charset="0"/>
                <a:ea typeface="Book Antiqua" charset="0"/>
                <a:cs typeface="Book Antiqua" charset="0"/>
              </a:rPr>
              <a:t>Jacob</a:t>
            </a:r>
            <a:r>
              <a:rPr lang="en-NZ" sz="2400" b="1" dirty="0" smtClean="0">
                <a:latin typeface="Book Antiqua" charset="0"/>
                <a:ea typeface="Book Antiqua" charset="0"/>
                <a:cs typeface="Book Antiqua" charset="0"/>
              </a:rPr>
              <a:t>. </a:t>
            </a:r>
            <a:r>
              <a:rPr lang="en-NZ" sz="2400" b="1" dirty="0">
                <a:latin typeface="Book Antiqua" charset="0"/>
                <a:ea typeface="Book Antiqua" charset="0"/>
                <a:cs typeface="Book Antiqua" charset="0"/>
              </a:rPr>
              <a:t>The </a:t>
            </a:r>
            <a:r>
              <a:rPr lang="en-NZ" sz="2400" b="1" dirty="0" smtClean="0">
                <a:latin typeface="Book Antiqua" charset="0"/>
                <a:ea typeface="Book Antiqua" charset="0"/>
                <a:cs typeface="Book Antiqua" charset="0"/>
              </a:rPr>
              <a:t>fulfilment </a:t>
            </a:r>
            <a:r>
              <a:rPr lang="en-NZ" sz="2400" b="1" dirty="0">
                <a:latin typeface="Book Antiqua" charset="0"/>
                <a:ea typeface="Book Antiqua" charset="0"/>
                <a:cs typeface="Book Antiqua" charset="0"/>
              </a:rPr>
              <a:t>of the promise however awaited the death of the patriarchs, and was accomplished in Egypt</a:t>
            </a:r>
            <a:r>
              <a:rPr lang="en-NZ" sz="2400" b="1" dirty="0" smtClean="0">
                <a:latin typeface="Book Antiqua" charset="0"/>
                <a:ea typeface="Book Antiqua" charset="0"/>
                <a:cs typeface="Book Antiqua" charset="0"/>
              </a:rPr>
              <a:t>.</a:t>
            </a:r>
            <a:endParaRPr lang="en-NZ" sz="2400" b="1" dirty="0">
              <a:latin typeface="Book Antiqua" charset="0"/>
              <a:ea typeface="Book Antiqua" charset="0"/>
              <a:cs typeface="Book Antiqua" charset="0"/>
            </a:endParaRPr>
          </a:p>
        </p:txBody>
      </p:sp>
      <p:sp>
        <p:nvSpPr>
          <p:cNvPr id="36" name="TextBox 35"/>
          <p:cNvSpPr txBox="1"/>
          <p:nvPr/>
        </p:nvSpPr>
        <p:spPr>
          <a:xfrm>
            <a:off x="1129242" y="5052850"/>
            <a:ext cx="7777691" cy="1200329"/>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Egypt </a:t>
            </a:r>
            <a:r>
              <a:rPr lang="en-NZ" sz="2400" b="1" dirty="0">
                <a:latin typeface="Book Antiqua" charset="0"/>
                <a:ea typeface="Book Antiqua" charset="0"/>
                <a:cs typeface="Book Antiqua" charset="0"/>
              </a:rPr>
              <a:t>is the symbol of the world of sin and darkness. The Elohim of </a:t>
            </a:r>
            <a:r>
              <a:rPr lang="en-NZ" sz="2400" b="1" dirty="0">
                <a:solidFill>
                  <a:srgbClr val="0432FF"/>
                </a:solidFill>
                <a:latin typeface="Book Antiqua" charset="0"/>
                <a:ea typeface="Book Antiqua" charset="0"/>
                <a:cs typeface="Book Antiqua" charset="0"/>
              </a:rPr>
              <a:t>Abraham</a:t>
            </a:r>
            <a:r>
              <a:rPr lang="en-NZ" sz="2400" b="1" dirty="0">
                <a:latin typeface="Book Antiqua" charset="0"/>
                <a:ea typeface="Book Antiqua" charset="0"/>
                <a:cs typeface="Book Antiqua" charset="0"/>
              </a:rPr>
              <a:t>,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and </a:t>
            </a:r>
            <a:r>
              <a:rPr lang="en-NZ" sz="2400" b="1" dirty="0">
                <a:solidFill>
                  <a:srgbClr val="FF6600"/>
                </a:solidFill>
                <a:latin typeface="Book Antiqua" charset="0"/>
                <a:ea typeface="Book Antiqua" charset="0"/>
                <a:cs typeface="Book Antiqua" charset="0"/>
              </a:rPr>
              <a:t>Jacob </a:t>
            </a:r>
            <a:r>
              <a:rPr lang="en-NZ" sz="2400" b="1" dirty="0" smtClean="0">
                <a:latin typeface="Book Antiqua" charset="0"/>
                <a:ea typeface="Book Antiqua" charset="0"/>
                <a:cs typeface="Book Antiqua" charset="0"/>
              </a:rPr>
              <a:t>develop as the multitudinous </a:t>
            </a:r>
            <a:r>
              <a:rPr lang="en-NZ" sz="2400" b="1" dirty="0">
                <a:latin typeface="Book Antiqua" charset="0"/>
                <a:ea typeface="Book Antiqua" charset="0"/>
                <a:cs typeface="Book Antiqua" charset="0"/>
              </a:rPr>
              <a:t>seed </a:t>
            </a:r>
            <a:r>
              <a:rPr lang="en-NZ" sz="2400" b="1" dirty="0" smtClean="0">
                <a:latin typeface="Book Antiqua" charset="0"/>
                <a:ea typeface="Book Antiqua" charset="0"/>
                <a:cs typeface="Book Antiqua" charset="0"/>
              </a:rPr>
              <a:t>from </a:t>
            </a:r>
            <a:r>
              <a:rPr lang="en-NZ" sz="2400" b="1" dirty="0">
                <a:latin typeface="Book Antiqua" charset="0"/>
                <a:ea typeface="Book Antiqua" charset="0"/>
                <a:cs typeface="Book Antiqua" charset="0"/>
              </a:rPr>
              <a:t>all </a:t>
            </a:r>
            <a:r>
              <a:rPr lang="en-NZ" sz="2400" b="1" dirty="0" smtClean="0">
                <a:latin typeface="Book Antiqua" charset="0"/>
                <a:ea typeface="Book Antiqua" charset="0"/>
                <a:cs typeface="Book Antiqua" charset="0"/>
              </a:rPr>
              <a:t>nations.</a:t>
            </a:r>
            <a:endParaRPr lang="en-NZ" sz="2400" b="1" dirty="0">
              <a:solidFill>
                <a:srgbClr val="FF0000"/>
              </a:solidFill>
              <a:latin typeface="Book Antiqua"/>
              <a:cs typeface="Book Antiqua"/>
            </a:endParaRPr>
          </a:p>
        </p:txBody>
      </p:sp>
      <p:sp>
        <p:nvSpPr>
          <p:cNvPr id="26" name="Rectangle 25"/>
          <p:cNvSpPr/>
          <p:nvPr/>
        </p:nvSpPr>
        <p:spPr>
          <a:xfrm>
            <a:off x="734904" y="183476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1426464" y="3712464"/>
            <a:ext cx="2273379"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Exodus 1:1-7</a:t>
            </a:r>
            <a:endParaRPr lang="en-US" sz="2400" b="1" dirty="0">
              <a:latin typeface="Book Antiqua" charset="0"/>
              <a:ea typeface="Book Antiqua" charset="0"/>
              <a:cs typeface="Book Antiqua" charset="0"/>
            </a:endParaRPr>
          </a:p>
        </p:txBody>
      </p:sp>
      <p:sp>
        <p:nvSpPr>
          <p:cNvPr id="3" name="TextBox 2"/>
          <p:cNvSpPr txBox="1"/>
          <p:nvPr/>
        </p:nvSpPr>
        <p:spPr>
          <a:xfrm>
            <a:off x="1426464" y="4133088"/>
            <a:ext cx="4507965"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Deuteronomy 10:20-22, 26:5</a:t>
            </a:r>
            <a:endParaRPr lang="en-US" sz="2400" b="1" dirty="0">
              <a:latin typeface="Book Antiqua" charset="0"/>
              <a:ea typeface="Book Antiqua" charset="0"/>
              <a:cs typeface="Book Antiqua" charset="0"/>
            </a:endParaRPr>
          </a:p>
        </p:txBody>
      </p:sp>
      <p:sp>
        <p:nvSpPr>
          <p:cNvPr id="6" name="TextBox 5"/>
          <p:cNvSpPr txBox="1"/>
          <p:nvPr/>
        </p:nvSpPr>
        <p:spPr>
          <a:xfrm>
            <a:off x="1426464" y="4557284"/>
            <a:ext cx="2735044"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Acts 7:6-8, 14-17</a:t>
            </a:r>
            <a:endParaRPr lang="en-US" sz="2400" b="1" dirty="0">
              <a:latin typeface="Book Antiqua" charset="0"/>
              <a:ea typeface="Book Antiqua" charset="0"/>
              <a:cs typeface="Book Antiqua" charset="0"/>
            </a:endParaRPr>
          </a:p>
        </p:txBody>
      </p:sp>
      <p:sp>
        <p:nvSpPr>
          <p:cNvPr id="7" name="TextBox 6"/>
          <p:cNvSpPr txBox="1"/>
          <p:nvPr/>
        </p:nvSpPr>
        <p:spPr>
          <a:xfrm>
            <a:off x="1426464" y="3291840"/>
            <a:ext cx="2529860" cy="461665"/>
          </a:xfrm>
          <a:prstGeom prst="rect">
            <a:avLst/>
          </a:prstGeom>
          <a:noFill/>
        </p:spPr>
        <p:txBody>
          <a:bodyPr wrap="none" rtlCol="0">
            <a:spAutoFit/>
          </a:bodyPr>
          <a:lstStyle/>
          <a:p>
            <a:pPr marL="342900" indent="-342900">
              <a:buFont typeface="Arial" charset="0"/>
              <a:buChar char="•"/>
            </a:pPr>
            <a:r>
              <a:rPr lang="en-US" sz="2400" b="1" dirty="0">
                <a:solidFill>
                  <a:srgbClr val="FF0000"/>
                </a:solidFill>
                <a:latin typeface="Book Antiqua" charset="0"/>
                <a:ea typeface="Book Antiqua" charset="0"/>
                <a:cs typeface="Book Antiqua" charset="0"/>
              </a:rPr>
              <a:t>Genesis </a:t>
            </a:r>
            <a:r>
              <a:rPr lang="en-US" sz="2400" b="1" dirty="0" smtClean="0">
                <a:solidFill>
                  <a:srgbClr val="FF0000"/>
                </a:solidFill>
                <a:latin typeface="Book Antiqua" charset="0"/>
                <a:ea typeface="Book Antiqua" charset="0"/>
                <a:cs typeface="Book Antiqua" charset="0"/>
              </a:rPr>
              <a:t>46:1-3</a:t>
            </a:r>
            <a:endParaRPr lang="en-US" sz="2400" b="1" dirty="0">
              <a:latin typeface="Book Antiqua" charset="0"/>
              <a:ea typeface="Book Antiqua" charset="0"/>
              <a:cs typeface="Book Antiqua" charset="0"/>
            </a:endParaRPr>
          </a:p>
        </p:txBody>
      </p:sp>
    </p:spTree>
    <p:extLst>
      <p:ext uri="{BB962C8B-B14F-4D97-AF65-F5344CB8AC3E}">
        <p14:creationId xmlns:p14="http://schemas.microsoft.com/office/powerpoint/2010/main" val="1354061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2" grpId="0"/>
      <p:bldP spid="3"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By My Name Yahweh Was I </a:t>
            </a:r>
          </a:p>
          <a:p>
            <a:pPr algn="ctr"/>
            <a:r>
              <a:rPr lang="en-NZ" sz="4000" b="1" dirty="0" smtClean="0">
                <a:solidFill>
                  <a:srgbClr val="0000FF"/>
                </a:solidFill>
                <a:latin typeface="Book Antiqua"/>
                <a:cs typeface="Book Antiqua"/>
              </a:rPr>
              <a:t>Not Known Unto Them </a:t>
            </a:r>
            <a:endParaRPr lang="en-NZ" sz="4000" b="1" dirty="0">
              <a:solidFill>
                <a:srgbClr val="0000FF"/>
              </a:solidFill>
              <a:latin typeface="Book Antiqua"/>
              <a:cs typeface="Book Antiqua"/>
            </a:endParaRPr>
          </a:p>
        </p:txBody>
      </p:sp>
      <p:sp>
        <p:nvSpPr>
          <p:cNvPr id="21" name="Rectangle 20"/>
          <p:cNvSpPr/>
          <p:nvPr/>
        </p:nvSpPr>
        <p:spPr>
          <a:xfrm>
            <a:off x="734904" y="540784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591425" cy="830997"/>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Exodus 6:3 </a:t>
            </a:r>
            <a:r>
              <a:rPr lang="en-NZ" sz="2400" b="1" dirty="0" smtClean="0">
                <a:latin typeface="Book Antiqua" charset="0"/>
                <a:ea typeface="Book Antiqua" charset="0"/>
                <a:cs typeface="Book Antiqua" charset="0"/>
              </a:rPr>
              <a:t>– The Divine Name </a:t>
            </a:r>
            <a:r>
              <a:rPr lang="en-NZ" sz="2400" b="1" u="sng" dirty="0" smtClean="0">
                <a:latin typeface="Book Antiqua" charset="0"/>
                <a:ea typeface="Book Antiqua" charset="0"/>
                <a:cs typeface="Book Antiqua" charset="0"/>
              </a:rPr>
              <a:t>was</a:t>
            </a:r>
            <a:r>
              <a:rPr lang="en-NZ" sz="2400" b="1" dirty="0" smtClean="0">
                <a:latin typeface="Book Antiqua" charset="0"/>
                <a:ea typeface="Book Antiqua" charset="0"/>
                <a:cs typeface="Book Antiqua" charset="0"/>
              </a:rPr>
              <a:t> known unto the three </a:t>
            </a:r>
            <a:r>
              <a:rPr lang="en-NZ" sz="2400" b="1" dirty="0">
                <a:latin typeface="Book Antiqua" charset="0"/>
                <a:ea typeface="Book Antiqua" charset="0"/>
                <a:cs typeface="Book Antiqua" charset="0"/>
              </a:rPr>
              <a:t>patriarchs, for they used it in </a:t>
            </a:r>
            <a:r>
              <a:rPr lang="en-NZ" sz="2400" b="1" dirty="0" smtClean="0">
                <a:latin typeface="Book Antiqua" charset="0"/>
                <a:ea typeface="Book Antiqua" charset="0"/>
                <a:cs typeface="Book Antiqua" charset="0"/>
              </a:rPr>
              <a:t>understanding:</a:t>
            </a:r>
            <a:endParaRPr lang="en-NZ" sz="2400" b="1" dirty="0">
              <a:solidFill>
                <a:srgbClr val="FF0000"/>
              </a:solidFill>
              <a:latin typeface="Book Antiqua"/>
              <a:cs typeface="Book Antiqua"/>
            </a:endParaRPr>
          </a:p>
        </p:txBody>
      </p:sp>
      <p:sp>
        <p:nvSpPr>
          <p:cNvPr id="36" name="TextBox 35"/>
          <p:cNvSpPr txBox="1"/>
          <p:nvPr/>
        </p:nvSpPr>
        <p:spPr>
          <a:xfrm>
            <a:off x="1129242" y="5287881"/>
            <a:ext cx="970491" cy="461665"/>
          </a:xfrm>
          <a:prstGeom prst="rect">
            <a:avLst/>
          </a:prstGeom>
          <a:noFill/>
        </p:spPr>
        <p:txBody>
          <a:bodyPr wrap="square" rtlCol="0">
            <a:spAutoFit/>
          </a:bodyPr>
          <a:lstStyle/>
          <a:p>
            <a:r>
              <a:rPr lang="en-NZ" sz="2400" b="1" dirty="0" smtClean="0">
                <a:solidFill>
                  <a:srgbClr val="FF6600"/>
                </a:solidFill>
                <a:latin typeface="Book Antiqua"/>
                <a:cs typeface="Book Antiqua"/>
              </a:rPr>
              <a:t>Jacob</a:t>
            </a:r>
            <a:endParaRPr lang="en-NZ" sz="2400" b="1" dirty="0">
              <a:solidFill>
                <a:srgbClr val="FF66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271548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2597163"/>
            <a:ext cx="1495424" cy="461665"/>
          </a:xfrm>
          <a:prstGeom prst="rect">
            <a:avLst/>
          </a:prstGeom>
          <a:noFill/>
        </p:spPr>
        <p:txBody>
          <a:bodyPr wrap="square" rtlCol="0">
            <a:spAutoFit/>
          </a:bodyPr>
          <a:lstStyle/>
          <a:p>
            <a:r>
              <a:rPr lang="en-NZ" sz="2400" b="1" dirty="0" smtClean="0">
                <a:solidFill>
                  <a:srgbClr val="0000FF"/>
                </a:solidFill>
                <a:latin typeface="Book Antiqua"/>
                <a:cs typeface="Book Antiqua"/>
              </a:rPr>
              <a:t>Abraham</a:t>
            </a:r>
            <a:endParaRPr lang="en-US" sz="2400" b="1" dirty="0">
              <a:solidFill>
                <a:srgbClr val="FF0000"/>
              </a:solidFill>
              <a:latin typeface="Book Antiqua"/>
              <a:cs typeface="Book Antiqua"/>
            </a:endParaRPr>
          </a:p>
        </p:txBody>
      </p:sp>
      <p:sp>
        <p:nvSpPr>
          <p:cNvPr id="10" name="Rectangle 9"/>
          <p:cNvSpPr/>
          <p:nvPr/>
        </p:nvSpPr>
        <p:spPr>
          <a:xfrm>
            <a:off x="734904" y="445958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 name="TextBox 2"/>
          <p:cNvSpPr txBox="1"/>
          <p:nvPr/>
        </p:nvSpPr>
        <p:spPr>
          <a:xfrm>
            <a:off x="1129242" y="4334934"/>
            <a:ext cx="885179" cy="461665"/>
          </a:xfrm>
          <a:prstGeom prst="rect">
            <a:avLst/>
          </a:prstGeom>
          <a:noFill/>
        </p:spPr>
        <p:txBody>
          <a:bodyPr wrap="none" rtlCol="0">
            <a:spAutoFit/>
          </a:bodyPr>
          <a:lstStyle/>
          <a:p>
            <a:r>
              <a:rPr lang="en-US" sz="2400" b="1" dirty="0" smtClean="0">
                <a:solidFill>
                  <a:srgbClr val="00B050"/>
                </a:solidFill>
                <a:latin typeface="Book Antiqua" charset="0"/>
                <a:ea typeface="Book Antiqua" charset="0"/>
                <a:cs typeface="Book Antiqua" charset="0"/>
              </a:rPr>
              <a:t>Isaac</a:t>
            </a:r>
            <a:endParaRPr lang="en-US" sz="2400" b="1" dirty="0">
              <a:solidFill>
                <a:srgbClr val="00B050"/>
              </a:solidFill>
              <a:latin typeface="Book Antiqua" charset="0"/>
              <a:ea typeface="Book Antiqua" charset="0"/>
              <a:cs typeface="Book Antiqua" charset="0"/>
            </a:endParaRPr>
          </a:p>
        </p:txBody>
      </p:sp>
      <p:sp>
        <p:nvSpPr>
          <p:cNvPr id="6" name="TextBox 5"/>
          <p:cNvSpPr txBox="1"/>
          <p:nvPr/>
        </p:nvSpPr>
        <p:spPr>
          <a:xfrm>
            <a:off x="1371599" y="2991096"/>
            <a:ext cx="7064755"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Genesis 15:2,8			</a:t>
            </a:r>
            <a:r>
              <a:rPr lang="en-US" sz="2400" b="1" dirty="0" smtClean="0">
                <a:latin typeface="Book Antiqua" charset="0"/>
                <a:ea typeface="Book Antiqua" charset="0"/>
                <a:cs typeface="Book Antiqua" charset="0"/>
              </a:rPr>
              <a:t>Adonai Yahweh</a:t>
            </a:r>
            <a:endParaRPr lang="en-US" sz="2400" b="1" dirty="0">
              <a:latin typeface="Book Antiqua" charset="0"/>
              <a:ea typeface="Book Antiqua" charset="0"/>
              <a:cs typeface="Book Antiqua" charset="0"/>
            </a:endParaRPr>
          </a:p>
        </p:txBody>
      </p:sp>
      <p:sp>
        <p:nvSpPr>
          <p:cNvPr id="7" name="TextBox 6"/>
          <p:cNvSpPr txBox="1"/>
          <p:nvPr/>
        </p:nvSpPr>
        <p:spPr>
          <a:xfrm>
            <a:off x="1371599" y="3394294"/>
            <a:ext cx="6792244"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Genesis 22:13-14			</a:t>
            </a:r>
            <a:r>
              <a:rPr lang="en-US" sz="2400" b="1" dirty="0" smtClean="0">
                <a:latin typeface="Book Antiqua" charset="0"/>
                <a:ea typeface="Book Antiqua" charset="0"/>
                <a:cs typeface="Book Antiqua" charset="0"/>
              </a:rPr>
              <a:t>Yahweh Yireh</a:t>
            </a:r>
            <a:endParaRPr lang="en-US" sz="2400" b="1" dirty="0">
              <a:latin typeface="Book Antiqua" charset="0"/>
              <a:ea typeface="Book Antiqua" charset="0"/>
              <a:cs typeface="Book Antiqua" charset="0"/>
            </a:endParaRPr>
          </a:p>
        </p:txBody>
      </p:sp>
      <p:sp>
        <p:nvSpPr>
          <p:cNvPr id="8" name="TextBox 7"/>
          <p:cNvSpPr txBox="1"/>
          <p:nvPr/>
        </p:nvSpPr>
        <p:spPr>
          <a:xfrm>
            <a:off x="1371599" y="3797498"/>
            <a:ext cx="7048724"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Genesis 24:3,7			</a:t>
            </a:r>
            <a:r>
              <a:rPr lang="en-US" sz="2400" b="1" dirty="0" smtClean="0">
                <a:latin typeface="Book Antiqua" charset="0"/>
                <a:ea typeface="Book Antiqua" charset="0"/>
                <a:cs typeface="Book Antiqua" charset="0"/>
              </a:rPr>
              <a:t>Yahweh Elohim</a:t>
            </a:r>
            <a:endParaRPr lang="en-US" sz="2400" b="1" dirty="0">
              <a:latin typeface="Book Antiqua" charset="0"/>
              <a:ea typeface="Book Antiqua" charset="0"/>
              <a:cs typeface="Book Antiqua" charset="0"/>
            </a:endParaRPr>
          </a:p>
        </p:txBody>
      </p:sp>
      <p:sp>
        <p:nvSpPr>
          <p:cNvPr id="9" name="TextBox 8"/>
          <p:cNvSpPr txBox="1"/>
          <p:nvPr/>
        </p:nvSpPr>
        <p:spPr>
          <a:xfrm>
            <a:off x="1371599" y="4741335"/>
            <a:ext cx="7048724"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Genesis 27:27-28			</a:t>
            </a:r>
            <a:r>
              <a:rPr lang="en-US" sz="2400" b="1" dirty="0" smtClean="0">
                <a:latin typeface="Book Antiqua" charset="0"/>
                <a:ea typeface="Book Antiqua" charset="0"/>
                <a:cs typeface="Book Antiqua" charset="0"/>
              </a:rPr>
              <a:t>Yahweh Elohim</a:t>
            </a:r>
            <a:endParaRPr lang="en-US" sz="2400" b="1" dirty="0">
              <a:latin typeface="Book Antiqua" charset="0"/>
              <a:ea typeface="Book Antiqua" charset="0"/>
              <a:cs typeface="Book Antiqua" charset="0"/>
            </a:endParaRPr>
          </a:p>
        </p:txBody>
      </p:sp>
      <p:sp>
        <p:nvSpPr>
          <p:cNvPr id="12" name="TextBox 11"/>
          <p:cNvSpPr txBox="1"/>
          <p:nvPr/>
        </p:nvSpPr>
        <p:spPr>
          <a:xfrm>
            <a:off x="1388532" y="5672669"/>
            <a:ext cx="5945858" cy="461665"/>
          </a:xfrm>
          <a:prstGeom prst="rect">
            <a:avLst/>
          </a:prstGeom>
          <a:noFill/>
        </p:spPr>
        <p:txBody>
          <a:bodyPr wrap="none" rtlCol="0">
            <a:spAutoFit/>
          </a:bodyPr>
          <a:lstStyle/>
          <a:p>
            <a:pPr marL="342900" indent="-342900">
              <a:buFont typeface="Arial" charset="0"/>
              <a:buChar char="•"/>
            </a:pPr>
            <a:r>
              <a:rPr lang="en-US" sz="2400" b="1" dirty="0" smtClean="0">
                <a:solidFill>
                  <a:srgbClr val="FF0000"/>
                </a:solidFill>
                <a:latin typeface="Book Antiqua" charset="0"/>
                <a:ea typeface="Book Antiqua" charset="0"/>
                <a:cs typeface="Book Antiqua" charset="0"/>
              </a:rPr>
              <a:t>Genesis 49:18			</a:t>
            </a:r>
            <a:r>
              <a:rPr lang="en-US" sz="2400" b="1" dirty="0" smtClean="0">
                <a:latin typeface="Book Antiqua" charset="0"/>
                <a:ea typeface="Book Antiqua" charset="0"/>
                <a:cs typeface="Book Antiqua" charset="0"/>
              </a:rPr>
              <a:t>Yahweh</a:t>
            </a:r>
            <a:endParaRPr lang="en-US" sz="2400" b="1" dirty="0">
              <a:latin typeface="Book Antiqua" charset="0"/>
              <a:ea typeface="Book Antiqua" charset="0"/>
              <a:cs typeface="Book Antiqua" charset="0"/>
            </a:endParaRPr>
          </a:p>
        </p:txBody>
      </p:sp>
    </p:spTree>
    <p:extLst>
      <p:ext uri="{BB962C8B-B14F-4D97-AF65-F5344CB8AC3E}">
        <p14:creationId xmlns:p14="http://schemas.microsoft.com/office/powerpoint/2010/main" val="425029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P spid="10" grpId="0" animBg="1"/>
      <p:bldP spid="3" grpId="0"/>
      <p:bldP spid="6" grpId="0"/>
      <p:bldP spid="7" grpId="0"/>
      <p:bldP spid="8" grpId="0"/>
      <p:bldP spid="9"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Yahweh Name And The Multitudinous Seed </a:t>
            </a:r>
            <a:endParaRPr lang="en-NZ" sz="4000" b="1" dirty="0">
              <a:solidFill>
                <a:srgbClr val="0000FF"/>
              </a:solidFill>
              <a:latin typeface="Book Antiqua"/>
              <a:cs typeface="Book Antiqua"/>
            </a:endParaRPr>
          </a:p>
        </p:txBody>
      </p:sp>
      <p:sp>
        <p:nvSpPr>
          <p:cNvPr id="34" name="TextBox 33"/>
          <p:cNvSpPr txBox="1"/>
          <p:nvPr/>
        </p:nvSpPr>
        <p:spPr>
          <a:xfrm>
            <a:off x="1129242" y="1711727"/>
            <a:ext cx="7591425" cy="1569660"/>
          </a:xfrm>
          <a:prstGeom prst="rect">
            <a:avLst/>
          </a:prstGeom>
          <a:noFill/>
        </p:spPr>
        <p:txBody>
          <a:bodyPr wrap="square" rtlCol="0">
            <a:spAutoFit/>
          </a:bodyPr>
          <a:lstStyle/>
          <a:p>
            <a:r>
              <a:rPr lang="en-NZ" sz="2400" b="1" dirty="0">
                <a:solidFill>
                  <a:srgbClr val="FF0000"/>
                </a:solidFill>
                <a:latin typeface="Book Antiqua"/>
                <a:cs typeface="Book Antiqua"/>
              </a:rPr>
              <a:t>Exodus 6:3 </a:t>
            </a:r>
            <a:r>
              <a:rPr lang="en-NZ" sz="2400" b="1" dirty="0">
                <a:solidFill>
                  <a:srgbClr val="000000"/>
                </a:solidFill>
                <a:latin typeface="Book Antiqua"/>
                <a:cs typeface="Book Antiqua"/>
              </a:rPr>
              <a:t>– “And I appeared unto Abraham, unto Isaac, and unto </a:t>
            </a:r>
            <a:r>
              <a:rPr lang="en-NZ" sz="2400" b="1" dirty="0">
                <a:solidFill>
                  <a:srgbClr val="FF6600"/>
                </a:solidFill>
                <a:latin typeface="Book Antiqua"/>
                <a:cs typeface="Book Antiqua"/>
              </a:rPr>
              <a:t>Jacob</a:t>
            </a:r>
            <a:r>
              <a:rPr lang="en-NZ" sz="2400" b="1" dirty="0">
                <a:solidFill>
                  <a:srgbClr val="000000"/>
                </a:solidFill>
                <a:latin typeface="Book Antiqua"/>
                <a:cs typeface="Book Antiqua"/>
              </a:rPr>
              <a:t>, by the name of God Almighty, but by my name Yahweh was I not known unto </a:t>
            </a:r>
            <a:r>
              <a:rPr lang="en-NZ" sz="2400" b="1" dirty="0" smtClean="0">
                <a:solidFill>
                  <a:srgbClr val="000000"/>
                </a:solidFill>
                <a:latin typeface="Book Antiqua"/>
                <a:cs typeface="Book Antiqua"/>
              </a:rPr>
              <a:t>them”.</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42668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3291429"/>
            <a:ext cx="7591424" cy="3046988"/>
          </a:xfrm>
          <a:prstGeom prst="rect">
            <a:avLst/>
          </a:prstGeom>
          <a:noFill/>
        </p:spPr>
        <p:txBody>
          <a:bodyPr wrap="square" rtlCol="0">
            <a:spAutoFit/>
          </a:bodyPr>
          <a:lstStyle/>
          <a:p>
            <a:r>
              <a:rPr lang="en-NZ" sz="2400" b="1" dirty="0">
                <a:latin typeface="Book Antiqua" charset="0"/>
                <a:ea typeface="Book Antiqua" charset="0"/>
                <a:cs typeface="Book Antiqua" charset="0"/>
              </a:rPr>
              <a:t>God acted as Ail Shaddai to the patriarchs to nourish the very family into existence through whom the Name would be fulfilled. </a:t>
            </a:r>
          </a:p>
          <a:p>
            <a:endParaRPr lang="en-NZ" sz="2400" b="1" dirty="0">
              <a:latin typeface="Book Antiqua" charset="0"/>
              <a:ea typeface="Book Antiqua" charset="0"/>
              <a:cs typeface="Book Antiqua" charset="0"/>
            </a:endParaRPr>
          </a:p>
          <a:p>
            <a:r>
              <a:rPr lang="en-NZ" sz="2400" b="1" dirty="0">
                <a:latin typeface="Book Antiqua" charset="0"/>
                <a:ea typeface="Book Antiqua" charset="0"/>
                <a:cs typeface="Book Antiqua" charset="0"/>
              </a:rPr>
              <a:t>It was only after </a:t>
            </a:r>
            <a:r>
              <a:rPr lang="en-NZ" sz="2400" b="1" dirty="0">
                <a:solidFill>
                  <a:srgbClr val="FF6600"/>
                </a:solidFill>
                <a:latin typeface="Book Antiqua" charset="0"/>
                <a:ea typeface="Book Antiqua" charset="0"/>
                <a:cs typeface="Book Antiqua" charset="0"/>
              </a:rPr>
              <a:t>Jacob</a:t>
            </a:r>
            <a:r>
              <a:rPr lang="en-NZ" sz="2400" b="1" dirty="0">
                <a:latin typeface="Book Antiqua" charset="0"/>
                <a:ea typeface="Book Antiqua" charset="0"/>
                <a:cs typeface="Book Antiqua" charset="0"/>
              </a:rPr>
              <a:t> died, and the multitudinous </a:t>
            </a:r>
            <a:r>
              <a:rPr lang="en-NZ" sz="2400" b="1" dirty="0" smtClean="0">
                <a:latin typeface="Book Antiqua" charset="0"/>
                <a:ea typeface="Book Antiqua" charset="0"/>
                <a:cs typeface="Book Antiqua" charset="0"/>
              </a:rPr>
              <a:t>seed sprang forth, that </a:t>
            </a:r>
            <a:r>
              <a:rPr lang="en-NZ" sz="2400" b="1" dirty="0">
                <a:latin typeface="Book Antiqua" charset="0"/>
                <a:ea typeface="Book Antiqua" charset="0"/>
                <a:cs typeface="Book Antiqua" charset="0"/>
              </a:rPr>
              <a:t>Yahweh could establish his memorial </a:t>
            </a:r>
            <a:r>
              <a:rPr lang="en-NZ" sz="2400" b="1" dirty="0" smtClean="0">
                <a:latin typeface="Book Antiqua" charset="0"/>
                <a:ea typeface="Book Antiqua" charset="0"/>
                <a:cs typeface="Book Antiqua" charset="0"/>
              </a:rPr>
              <a:t>name </a:t>
            </a:r>
            <a:r>
              <a:rPr lang="en-NZ" sz="2400" b="1" dirty="0">
                <a:latin typeface="Book Antiqua" charset="0"/>
                <a:ea typeface="Book Antiqua" charset="0"/>
                <a:cs typeface="Book Antiqua" charset="0"/>
              </a:rPr>
              <a:t>– Yahweh Elohim – He who will be manifested in a multitude of mighty </a:t>
            </a:r>
            <a:r>
              <a:rPr lang="en-NZ" sz="2400" b="1" dirty="0" smtClean="0">
                <a:latin typeface="Book Antiqua" charset="0"/>
                <a:ea typeface="Book Antiqua" charset="0"/>
                <a:cs typeface="Book Antiqua" charset="0"/>
              </a:rPr>
              <a:t>ones.</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133311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4" grpId="0"/>
      <p:bldP spid="26" grpId="0" animBg="1"/>
      <p:bldP spid="11" grpId="0" animBg="1"/>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Key To The Baptismal Code</a:t>
            </a:r>
            <a:endParaRPr lang="en-NZ" sz="4000" b="1" dirty="0">
              <a:solidFill>
                <a:srgbClr val="0000FF"/>
              </a:solidFill>
              <a:latin typeface="Book Antiqua"/>
              <a:cs typeface="Book Antiqua"/>
            </a:endParaRPr>
          </a:p>
        </p:txBody>
      </p:sp>
      <p:sp>
        <p:nvSpPr>
          <p:cNvPr id="21" name="Rectangle 20"/>
          <p:cNvSpPr/>
          <p:nvPr/>
        </p:nvSpPr>
        <p:spPr>
          <a:xfrm>
            <a:off x="734904" y="4696652"/>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271469"/>
            <a:ext cx="7591425" cy="830997"/>
          </a:xfrm>
          <a:prstGeom prst="rect">
            <a:avLst/>
          </a:prstGeom>
          <a:noFill/>
        </p:spPr>
        <p:txBody>
          <a:bodyPr wrap="square" rtlCol="0">
            <a:spAutoFit/>
          </a:bodyPr>
          <a:lstStyle/>
          <a:p>
            <a:r>
              <a:rPr lang="en-US" sz="2400" b="1" dirty="0" smtClean="0">
                <a:solidFill>
                  <a:srgbClr val="F4232F"/>
                </a:solidFill>
                <a:latin typeface="Book Antiqua"/>
                <a:cs typeface="Book Antiqua"/>
              </a:rPr>
              <a:t>Matthew 28:19</a:t>
            </a:r>
            <a:r>
              <a:rPr lang="en-US" sz="2400" b="1" baseline="30000" dirty="0" smtClean="0">
                <a:solidFill>
                  <a:srgbClr val="F4232F"/>
                </a:solidFill>
                <a:latin typeface="Book Antiqua"/>
                <a:cs typeface="Book Antiqua"/>
              </a:rPr>
              <a:t> </a:t>
            </a:r>
            <a:r>
              <a:rPr lang="en-US" sz="2400" b="1" dirty="0">
                <a:latin typeface="Book Antiqua"/>
                <a:cs typeface="Book Antiqua"/>
              </a:rPr>
              <a:t>– </a:t>
            </a:r>
            <a:r>
              <a:rPr lang="en-US" sz="2400" b="1" dirty="0" smtClean="0">
                <a:latin typeface="Book Antiqua"/>
                <a:cs typeface="Book Antiqua"/>
              </a:rPr>
              <a:t>“ Baptizing them in the name of the Father, and of the Son, and of the Holy Spirit”. </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559753"/>
            <a:ext cx="7777691" cy="1938992"/>
          </a:xfrm>
          <a:prstGeom prst="rect">
            <a:avLst/>
          </a:prstGeom>
          <a:noFill/>
        </p:spPr>
        <p:txBody>
          <a:bodyPr wrap="square" rtlCol="0">
            <a:spAutoFit/>
          </a:bodyPr>
          <a:lstStyle/>
          <a:p>
            <a:r>
              <a:rPr lang="en-NZ" sz="2400" b="1" dirty="0" smtClean="0">
                <a:solidFill>
                  <a:srgbClr val="000000"/>
                </a:solidFill>
                <a:latin typeface="Book Antiqua"/>
                <a:cs typeface="Book Antiqua"/>
              </a:rPr>
              <a:t>Baptism relates to the work of salvation which God has accomplished through the sacrificial death of His Son, which is extended to the multitudinous seed through the power of the Holy Spirit in empowering the spread of the gospel to all nations.</a:t>
            </a:r>
            <a:endParaRPr lang="en-NZ" sz="2400" b="1" dirty="0">
              <a:solidFill>
                <a:srgbClr val="FF0000"/>
              </a:solidFill>
              <a:latin typeface="Book Antiqua"/>
              <a:cs typeface="Book Antiqua"/>
            </a:endParaRPr>
          </a:p>
        </p:txBody>
      </p:sp>
      <p:sp>
        <p:nvSpPr>
          <p:cNvPr id="26" name="Rectangle 25"/>
          <p:cNvSpPr/>
          <p:nvPr/>
        </p:nvSpPr>
        <p:spPr>
          <a:xfrm>
            <a:off x="734904" y="142837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234296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2190776"/>
            <a:ext cx="7591424" cy="1569660"/>
          </a:xfrm>
          <a:prstGeom prst="rect">
            <a:avLst/>
          </a:prstGeom>
          <a:noFill/>
        </p:spPr>
        <p:txBody>
          <a:bodyPr wrap="square" rtlCol="0">
            <a:spAutoFit/>
          </a:bodyPr>
          <a:lstStyle/>
          <a:p>
            <a:r>
              <a:rPr lang="en-NZ" sz="2400" b="1" dirty="0" smtClean="0">
                <a:solidFill>
                  <a:srgbClr val="000000"/>
                </a:solidFill>
                <a:latin typeface="Book Antiqua"/>
                <a:cs typeface="Book Antiqua"/>
              </a:rPr>
              <a:t>The principle of the Elohim of </a:t>
            </a:r>
            <a:r>
              <a:rPr lang="en-NZ" sz="2400" b="1" dirty="0" smtClean="0">
                <a:solidFill>
                  <a:srgbClr val="0000FF"/>
                </a:solidFill>
                <a:latin typeface="Book Antiqua"/>
                <a:cs typeface="Book Antiqua"/>
              </a:rPr>
              <a:t>Abraham</a:t>
            </a:r>
            <a:r>
              <a:rPr lang="en-NZ" sz="2400" b="1" dirty="0" smtClean="0">
                <a:solidFill>
                  <a:srgbClr val="000000"/>
                </a:solidFill>
                <a:latin typeface="Book Antiqua"/>
                <a:cs typeface="Book Antiqua"/>
              </a:rPr>
              <a:t>, </a:t>
            </a:r>
            <a:r>
              <a:rPr lang="en-NZ" sz="2400" b="1" dirty="0" smtClean="0">
                <a:solidFill>
                  <a:srgbClr val="00B050"/>
                </a:solidFill>
                <a:latin typeface="Book Antiqua"/>
                <a:cs typeface="Book Antiqua"/>
              </a:rPr>
              <a:t>Isaac</a:t>
            </a:r>
            <a:r>
              <a:rPr lang="en-NZ" sz="2400" b="1" dirty="0" smtClean="0">
                <a:solidFill>
                  <a:srgbClr val="000000"/>
                </a:solidFill>
                <a:latin typeface="Book Antiqua"/>
                <a:cs typeface="Book Antiqua"/>
              </a:rPr>
              <a:t> and </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 is the key to the interpretation of the baptismal code:</a:t>
            </a:r>
          </a:p>
          <a:p>
            <a:endParaRPr lang="en-NZ" sz="2400" b="1" dirty="0" smtClean="0">
              <a:solidFill>
                <a:srgbClr val="0000FF"/>
              </a:solidFill>
              <a:latin typeface="Book Antiqua"/>
              <a:cs typeface="Book Antiqua"/>
            </a:endParaRPr>
          </a:p>
        </p:txBody>
      </p:sp>
      <p:sp>
        <p:nvSpPr>
          <p:cNvPr id="2" name="TextBox 1"/>
          <p:cNvSpPr txBox="1"/>
          <p:nvPr/>
        </p:nvSpPr>
        <p:spPr>
          <a:xfrm>
            <a:off x="1129242" y="3301998"/>
            <a:ext cx="6587066" cy="461665"/>
          </a:xfrm>
          <a:prstGeom prst="rect">
            <a:avLst/>
          </a:prstGeom>
          <a:noFill/>
        </p:spPr>
        <p:txBody>
          <a:bodyPr wrap="square" rtlCol="0">
            <a:spAutoFit/>
          </a:bodyPr>
          <a:lstStyle/>
          <a:p>
            <a:r>
              <a:rPr lang="en-NZ" sz="2400" b="1" dirty="0">
                <a:solidFill>
                  <a:srgbClr val="0000FF"/>
                </a:solidFill>
                <a:latin typeface="Book Antiqua"/>
                <a:cs typeface="Book Antiqua"/>
              </a:rPr>
              <a:t>Abraham	=  the Father		 </a:t>
            </a:r>
            <a:r>
              <a:rPr lang="en-NZ" sz="2400" b="1" dirty="0" smtClean="0">
                <a:solidFill>
                  <a:srgbClr val="0000FF"/>
                </a:solidFill>
                <a:latin typeface="Book Antiqua"/>
                <a:cs typeface="Book Antiqua"/>
              </a:rPr>
              <a:t> Yahweh</a:t>
            </a:r>
            <a:endParaRPr lang="en-NZ" sz="2400" b="1" dirty="0">
              <a:solidFill>
                <a:srgbClr val="0000FF"/>
              </a:solidFill>
              <a:latin typeface="Book Antiqua"/>
              <a:cs typeface="Book Antiqua"/>
            </a:endParaRPr>
          </a:p>
        </p:txBody>
      </p:sp>
      <p:sp>
        <p:nvSpPr>
          <p:cNvPr id="6" name="TextBox 5"/>
          <p:cNvSpPr txBox="1"/>
          <p:nvPr/>
        </p:nvSpPr>
        <p:spPr>
          <a:xfrm>
            <a:off x="1129242" y="3691468"/>
            <a:ext cx="6129866" cy="461665"/>
          </a:xfrm>
          <a:prstGeom prst="rect">
            <a:avLst/>
          </a:prstGeom>
          <a:noFill/>
        </p:spPr>
        <p:txBody>
          <a:bodyPr wrap="square" rtlCol="0">
            <a:spAutoFit/>
          </a:bodyPr>
          <a:lstStyle/>
          <a:p>
            <a:r>
              <a:rPr lang="en-NZ" sz="2400" b="1" dirty="0">
                <a:solidFill>
                  <a:srgbClr val="00B050"/>
                </a:solidFill>
                <a:latin typeface="Book Antiqua"/>
                <a:cs typeface="Book Antiqua"/>
              </a:rPr>
              <a:t>Isaac		=  the Son		</a:t>
            </a:r>
            <a:r>
              <a:rPr lang="en-NZ" sz="2400" b="1" dirty="0" smtClean="0">
                <a:solidFill>
                  <a:srgbClr val="00B050"/>
                </a:solidFill>
                <a:latin typeface="Book Antiqua"/>
                <a:cs typeface="Book Antiqua"/>
              </a:rPr>
              <a:t>  Christ</a:t>
            </a:r>
            <a:endParaRPr lang="en-NZ" sz="2400" b="1" dirty="0">
              <a:solidFill>
                <a:srgbClr val="00B050"/>
              </a:solidFill>
              <a:latin typeface="Book Antiqua"/>
              <a:cs typeface="Book Antiqua"/>
            </a:endParaRPr>
          </a:p>
        </p:txBody>
      </p:sp>
      <p:sp>
        <p:nvSpPr>
          <p:cNvPr id="7" name="TextBox 6"/>
          <p:cNvSpPr txBox="1"/>
          <p:nvPr/>
        </p:nvSpPr>
        <p:spPr>
          <a:xfrm>
            <a:off x="1129242" y="4080936"/>
            <a:ext cx="7586133" cy="461665"/>
          </a:xfrm>
          <a:prstGeom prst="rect">
            <a:avLst/>
          </a:prstGeom>
          <a:noFill/>
        </p:spPr>
        <p:txBody>
          <a:bodyPr wrap="square" rtlCol="0">
            <a:spAutoFit/>
          </a:bodyPr>
          <a:lstStyle/>
          <a:p>
            <a:r>
              <a:rPr lang="en-NZ" sz="2400" b="1" dirty="0">
                <a:solidFill>
                  <a:srgbClr val="FF6600"/>
                </a:solidFill>
                <a:latin typeface="Book Antiqua"/>
                <a:cs typeface="Book Antiqua"/>
              </a:rPr>
              <a:t>Jacob		=  the </a:t>
            </a:r>
            <a:r>
              <a:rPr lang="en-NZ" sz="2400" b="1" dirty="0" smtClean="0">
                <a:solidFill>
                  <a:srgbClr val="FF6600"/>
                </a:solidFill>
                <a:latin typeface="Book Antiqua"/>
                <a:cs typeface="Book Antiqua"/>
              </a:rPr>
              <a:t>Multitude</a:t>
            </a:r>
            <a:r>
              <a:rPr lang="en-NZ" sz="2400" b="1" dirty="0">
                <a:solidFill>
                  <a:srgbClr val="FF6600"/>
                </a:solidFill>
                <a:latin typeface="Book Antiqua"/>
                <a:cs typeface="Book Antiqua"/>
              </a:rPr>
              <a:t>	</a:t>
            </a:r>
            <a:r>
              <a:rPr lang="en-NZ" sz="2400" b="1" dirty="0" smtClean="0">
                <a:solidFill>
                  <a:srgbClr val="FF6600"/>
                </a:solidFill>
                <a:latin typeface="Book Antiqua"/>
                <a:cs typeface="Book Antiqua"/>
              </a:rPr>
              <a:t>  Holy </a:t>
            </a:r>
            <a:r>
              <a:rPr lang="en-NZ" sz="2400" b="1" dirty="0">
                <a:solidFill>
                  <a:srgbClr val="FF6600"/>
                </a:solidFill>
                <a:latin typeface="Book Antiqua"/>
                <a:cs typeface="Book Antiqua"/>
              </a:rPr>
              <a:t>Spirit</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4250299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P spid="2" grpId="0"/>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Multitudinous Seed To Include</a:t>
            </a:r>
          </a:p>
          <a:p>
            <a:pPr algn="ctr"/>
            <a:r>
              <a:rPr lang="en-NZ" sz="4000" b="1" dirty="0" smtClean="0">
                <a:solidFill>
                  <a:srgbClr val="0000FF"/>
                </a:solidFill>
                <a:latin typeface="Book Antiqua"/>
                <a:cs typeface="Book Antiqua"/>
              </a:rPr>
              <a:t>The Gentiles </a:t>
            </a:r>
            <a:endParaRPr lang="en-NZ" sz="4000" b="1" dirty="0">
              <a:solidFill>
                <a:srgbClr val="0000FF"/>
              </a:solidFill>
              <a:latin typeface="Book Antiqua"/>
              <a:cs typeface="Book Antiqua"/>
            </a:endParaRPr>
          </a:p>
        </p:txBody>
      </p:sp>
      <p:sp>
        <p:nvSpPr>
          <p:cNvPr id="21" name="Rectangle 20"/>
          <p:cNvSpPr/>
          <p:nvPr/>
        </p:nvSpPr>
        <p:spPr>
          <a:xfrm>
            <a:off x="734904" y="539091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422091" cy="2308324"/>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John 21:6,11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‘gospel net’ was to be cast by the apostles </a:t>
            </a:r>
            <a:r>
              <a:rPr lang="en-NZ" sz="2400" b="1" dirty="0" smtClean="0">
                <a:latin typeface="Book Antiqua" charset="0"/>
                <a:ea typeface="Book Antiqua" charset="0"/>
                <a:cs typeface="Book Antiqua" charset="0"/>
              </a:rPr>
              <a:t>into </a:t>
            </a:r>
            <a:r>
              <a:rPr lang="en-NZ" sz="2400" b="1" dirty="0">
                <a:latin typeface="Book Antiqua" charset="0"/>
                <a:ea typeface="Book Antiqua" charset="0"/>
                <a:cs typeface="Book Antiqua" charset="0"/>
              </a:rPr>
              <a:t>the ‘sea of nations’. The 153 fish symbolise the multitudinous seed taken from both Jew and Gentile. </a:t>
            </a:r>
            <a:r>
              <a:rPr lang="en-NZ" sz="2400" b="1" dirty="0" smtClean="0">
                <a:latin typeface="Book Antiqua" charset="0"/>
                <a:ea typeface="Book Antiqua" charset="0"/>
                <a:cs typeface="Book Antiqua" charset="0"/>
              </a:rPr>
              <a:t> Jerome </a:t>
            </a:r>
            <a:r>
              <a:rPr lang="en-NZ" sz="2400" b="1" dirty="0">
                <a:latin typeface="Book Antiqua" charset="0"/>
                <a:ea typeface="Book Antiqua" charset="0"/>
                <a:cs typeface="Book Antiqua" charset="0"/>
              </a:rPr>
              <a:t>states that Oppian’s Halieutica lists 153 species of fish symbolising the gospel going to all nations and every </a:t>
            </a:r>
            <a:r>
              <a:rPr lang="en-NZ" sz="2400" b="1" dirty="0" smtClean="0">
                <a:latin typeface="Book Antiqua" charset="0"/>
                <a:ea typeface="Book Antiqua" charset="0"/>
                <a:cs typeface="Book Antiqua" charset="0"/>
              </a:rPr>
              <a:t>creature.</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5254018"/>
            <a:ext cx="7777691" cy="830997"/>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Genesis 48:4-5,16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symbol of the fish as the multitudinous seed is based upon </a:t>
            </a:r>
            <a:r>
              <a:rPr lang="en-NZ" sz="2400" b="1" dirty="0" smtClean="0">
                <a:latin typeface="Book Antiqua" charset="0"/>
                <a:ea typeface="Book Antiqua" charset="0"/>
                <a:cs typeface="Book Antiqua" charset="0"/>
              </a:rPr>
              <a:t>this word of </a:t>
            </a:r>
            <a:r>
              <a:rPr lang="en-NZ" sz="2400" b="1" dirty="0" smtClean="0">
                <a:solidFill>
                  <a:srgbClr val="FF6600"/>
                </a:solidFill>
                <a:latin typeface="Book Antiqua" charset="0"/>
                <a:ea typeface="Book Antiqua" charset="0"/>
                <a:cs typeface="Book Antiqua" charset="0"/>
              </a:rPr>
              <a:t>Jacob</a:t>
            </a:r>
            <a:r>
              <a:rPr lang="en-NZ" sz="2400" b="1" dirty="0" smtClean="0">
                <a:latin typeface="Book Antiqua" charset="0"/>
                <a:ea typeface="Book Antiqua" charset="0"/>
                <a:cs typeface="Book Antiqua" charset="0"/>
              </a:rPr>
              <a:t>.</a:t>
            </a:r>
            <a:endParaRPr lang="en-NZ" sz="2400" b="1" dirty="0">
              <a:solidFill>
                <a:srgbClr val="FF0000"/>
              </a:solidFill>
              <a:latin typeface="Book Antiqua"/>
              <a:cs typeface="Book Antiqua"/>
            </a:endParaRPr>
          </a:p>
        </p:txBody>
      </p:sp>
      <p:sp>
        <p:nvSpPr>
          <p:cNvPr id="26" name="Rectangle 25"/>
          <p:cNvSpPr/>
          <p:nvPr/>
        </p:nvSpPr>
        <p:spPr>
          <a:xfrm>
            <a:off x="734904" y="183476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4188692"/>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4036500"/>
            <a:ext cx="7591424" cy="1200329"/>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The </a:t>
            </a:r>
            <a:r>
              <a:rPr lang="en-NZ" sz="2400" b="1" dirty="0">
                <a:latin typeface="Book Antiqua" charset="0"/>
                <a:ea typeface="Book Antiqua" charset="0"/>
                <a:cs typeface="Book Antiqua" charset="0"/>
              </a:rPr>
              <a:t>phrase ‘beni ha Elohim’ = the sons of God, symbolising the multitude of the redeemed has a numerical value in Hebrew of </a:t>
            </a:r>
            <a:r>
              <a:rPr lang="en-NZ" sz="2400" b="1" dirty="0" smtClean="0">
                <a:latin typeface="Book Antiqua" charset="0"/>
                <a:ea typeface="Book Antiqua" charset="0"/>
                <a:cs typeface="Book Antiqua" charset="0"/>
              </a:rPr>
              <a:t>153.</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55388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nset_large_purpleTeal-1024x277.jpg"/>
          <p:cNvPicPr>
            <a:picLocks noChangeAspect="1"/>
          </p:cNvPicPr>
          <p:nvPr/>
        </p:nvPicPr>
        <p:blipFill>
          <a:blip r:embed="rId3"/>
          <a:srcRect l="39185" r="27906"/>
          <a:stretch>
            <a:fillRect/>
          </a:stretch>
        </p:blipFill>
        <p:spPr>
          <a:xfrm>
            <a:off x="1" y="0"/>
            <a:ext cx="9144000" cy="6857472"/>
          </a:xfrm>
          <a:prstGeom prst="rect">
            <a:avLst/>
          </a:prstGeom>
        </p:spPr>
      </p:pic>
      <p:grpSp>
        <p:nvGrpSpPr>
          <p:cNvPr id="4" name="Group 7"/>
          <p:cNvGrpSpPr/>
          <p:nvPr/>
        </p:nvGrpSpPr>
        <p:grpSpPr>
          <a:xfrm>
            <a:off x="4400254" y="586635"/>
            <a:ext cx="261523" cy="1349155"/>
            <a:chOff x="3403927" y="298586"/>
            <a:chExt cx="216256" cy="1948466"/>
          </a:xfrm>
        </p:grpSpPr>
        <p:sp>
          <p:nvSpPr>
            <p:cNvPr id="3" name="TextBox 2"/>
            <p:cNvSpPr txBox="1"/>
            <p:nvPr/>
          </p:nvSpPr>
          <p:spPr>
            <a:xfrm>
              <a:off x="3403927" y="335725"/>
              <a:ext cx="152702" cy="1911327"/>
            </a:xfrm>
            <a:prstGeom prst="rect">
              <a:avLst/>
            </a:prstGeom>
            <a:noFill/>
          </p:spPr>
          <p:txBody>
            <a:bodyPr wrap="none" rtlCol="0">
              <a:spAutoFit/>
            </a:bodyPr>
            <a:lstStyle/>
            <a:p>
              <a:pPr algn="ctr"/>
              <a:endParaRPr lang="en-NZ" sz="8000" b="1" dirty="0">
                <a:gradFill>
                  <a:gsLst>
                    <a:gs pos="20000">
                      <a:srgbClr val="FFFF00"/>
                    </a:gs>
                    <a:gs pos="75000">
                      <a:srgbClr val="FF0000"/>
                    </a:gs>
                  </a:gsLst>
                  <a:lin ang="5400000" scaled="0"/>
                </a:gradFill>
                <a:effectLst>
                  <a:outerShdw dist="25400" dir="9000000" algn="ctr" rotWithShape="0">
                    <a:schemeClr val="tx1"/>
                  </a:outerShdw>
                </a:effectLst>
                <a:latin typeface="ArtBrush" pitchFamily="34" charset="0"/>
              </a:endParaRPr>
            </a:p>
          </p:txBody>
        </p:sp>
        <p:sp>
          <p:nvSpPr>
            <p:cNvPr id="2" name="TextBox 1"/>
            <p:cNvSpPr txBox="1"/>
            <p:nvPr/>
          </p:nvSpPr>
          <p:spPr>
            <a:xfrm>
              <a:off x="3467481" y="298586"/>
              <a:ext cx="152702" cy="1911327"/>
            </a:xfrm>
            <a:prstGeom prst="rect">
              <a:avLst/>
            </a:prstGeom>
            <a:noFill/>
          </p:spPr>
          <p:txBody>
            <a:bodyPr wrap="none" rtlCol="0">
              <a:spAutoFit/>
            </a:bodyPr>
            <a:lstStyle/>
            <a:p>
              <a:pPr algn="ctr"/>
              <a:endParaRPr lang="en-NZ" sz="8000" b="1" dirty="0">
                <a:latin typeface="ArtBrush" pitchFamily="34" charset="0"/>
              </a:endParaRPr>
            </a:p>
          </p:txBody>
        </p:sp>
      </p:grpSp>
      <p:sp>
        <p:nvSpPr>
          <p:cNvPr id="11" name="TextBox 10"/>
          <p:cNvSpPr txBox="1"/>
          <p:nvPr/>
        </p:nvSpPr>
        <p:spPr>
          <a:xfrm>
            <a:off x="1186010" y="3949540"/>
            <a:ext cx="6743778" cy="1754327"/>
          </a:xfrm>
          <a:prstGeom prst="rect">
            <a:avLst/>
          </a:prstGeom>
          <a:noFill/>
          <a:effectLst>
            <a:outerShdw dist="25400" dir="8400000" algn="ctr" rotWithShape="0">
              <a:schemeClr val="tx1"/>
            </a:outerShdw>
          </a:effectLst>
        </p:spPr>
        <p:txBody>
          <a:bodyPr wrap="none" rtlCol="0">
            <a:spAutoFit/>
          </a:bodyPr>
          <a:lstStyle/>
          <a:p>
            <a:pPr algn="ctr"/>
            <a:r>
              <a:rPr lang="en-NZ" sz="5400" b="1" dirty="0" smtClean="0">
                <a:solidFill>
                  <a:srgbClr val="00B050"/>
                </a:solidFill>
                <a:latin typeface="Book Antiqua"/>
                <a:cs typeface="Book Antiqua"/>
              </a:rPr>
              <a:t>Yahweh Manifested</a:t>
            </a:r>
          </a:p>
          <a:p>
            <a:pPr algn="ctr"/>
            <a:r>
              <a:rPr lang="en-NZ" sz="5400" b="1" dirty="0" smtClean="0">
                <a:solidFill>
                  <a:srgbClr val="00B050"/>
                </a:solidFill>
                <a:latin typeface="Book Antiqua"/>
                <a:cs typeface="Book Antiqua"/>
              </a:rPr>
              <a:t>In All The Elohim</a:t>
            </a:r>
            <a:endParaRPr lang="en-NZ" sz="5400" b="1" dirty="0">
              <a:solidFill>
                <a:srgbClr val="00B050"/>
              </a:solidFill>
              <a:latin typeface="Book Antiqua"/>
              <a:cs typeface="Book Antiqua"/>
            </a:endParaRPr>
          </a:p>
        </p:txBody>
      </p:sp>
      <p:sp>
        <p:nvSpPr>
          <p:cNvPr id="5" name="TextBox 4"/>
          <p:cNvSpPr txBox="1"/>
          <p:nvPr/>
        </p:nvSpPr>
        <p:spPr>
          <a:xfrm>
            <a:off x="694285" y="186283"/>
            <a:ext cx="7755436" cy="2123658"/>
          </a:xfrm>
          <a:prstGeom prst="rect">
            <a:avLst/>
          </a:prstGeom>
          <a:noFill/>
        </p:spPr>
        <p:txBody>
          <a:bodyPr wrap="none" rtlCol="0">
            <a:spAutoFit/>
          </a:bodyPr>
          <a:lstStyle/>
          <a:p>
            <a:pPr algn="ctr"/>
            <a:r>
              <a:rPr lang="en-US" sz="6600" b="1" dirty="0" smtClean="0">
                <a:solidFill>
                  <a:srgbClr val="0000FF"/>
                </a:solidFill>
                <a:latin typeface="Book Antiqua"/>
                <a:cs typeface="Book Antiqua"/>
              </a:rPr>
              <a:t>GOD</a:t>
            </a:r>
          </a:p>
          <a:p>
            <a:pPr algn="ctr"/>
            <a:r>
              <a:rPr lang="en-US" sz="6600" b="1" dirty="0" smtClean="0">
                <a:solidFill>
                  <a:srgbClr val="0000FF"/>
                </a:solidFill>
                <a:latin typeface="Book Antiqua"/>
                <a:cs typeface="Book Antiqua"/>
              </a:rPr>
              <a:t>MANIFESTATION</a:t>
            </a:r>
            <a:endParaRPr lang="en-US" sz="6600" b="1" dirty="0">
              <a:solidFill>
                <a:srgbClr val="0000FF"/>
              </a:solidFill>
              <a:latin typeface="Book Antiqua"/>
              <a:cs typeface="Book Antiqua"/>
            </a:endParaRPr>
          </a:p>
        </p:txBody>
      </p:sp>
    </p:spTree>
    <p:extLst>
      <p:ext uri="{BB962C8B-B14F-4D97-AF65-F5344CB8AC3E}">
        <p14:creationId xmlns:p14="http://schemas.microsoft.com/office/powerpoint/2010/main" val="42153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1109147" y="1633505"/>
            <a:ext cx="7654742" cy="1200329"/>
          </a:xfrm>
          <a:prstGeom prst="rect">
            <a:avLst/>
          </a:prstGeom>
          <a:noFill/>
          <a:ln w="9525">
            <a:noFill/>
            <a:miter lim="800000"/>
            <a:headEnd/>
            <a:tailEnd/>
          </a:ln>
        </p:spPr>
        <p:txBody>
          <a:bodyPr wrap="square">
            <a:prstTxWarp prst="textNoShape">
              <a:avLst/>
            </a:prstTxWarp>
            <a:spAutoFit/>
          </a:bodyPr>
          <a:lstStyle/>
          <a:p>
            <a:r>
              <a:rPr lang="en-NZ" sz="2400" b="1" dirty="0">
                <a:solidFill>
                  <a:srgbClr val="FF0000"/>
                </a:solidFill>
                <a:latin typeface="Book Antiqua" charset="0"/>
                <a:ea typeface="Book Antiqua" charset="0"/>
                <a:cs typeface="Book Antiqua" charset="0"/>
              </a:rPr>
              <a:t>Genesis </a:t>
            </a:r>
            <a:r>
              <a:rPr lang="en-NZ" sz="2400" b="1" dirty="0" smtClean="0">
                <a:solidFill>
                  <a:srgbClr val="FF0000"/>
                </a:solidFill>
                <a:latin typeface="Book Antiqua" charset="0"/>
                <a:ea typeface="Book Antiqua" charset="0"/>
                <a:cs typeface="Book Antiqua" charset="0"/>
              </a:rPr>
              <a:t>17:23-27,18:19 </a:t>
            </a:r>
            <a:r>
              <a:rPr lang="en-NZ" sz="2400" b="1" dirty="0" smtClean="0">
                <a:latin typeface="Book Antiqua" charset="0"/>
                <a:ea typeface="Book Antiqua" charset="0"/>
                <a:cs typeface="Book Antiqua" charset="0"/>
              </a:rPr>
              <a:t>- Abraham </a:t>
            </a:r>
            <a:r>
              <a:rPr lang="en-NZ" sz="2400" b="1" dirty="0">
                <a:latin typeface="Book Antiqua" charset="0"/>
                <a:ea typeface="Book Antiqua" charset="0"/>
                <a:cs typeface="Book Antiqua" charset="0"/>
              </a:rPr>
              <a:t>as a teaching father was famous for instilling his family values in </a:t>
            </a:r>
            <a:r>
              <a:rPr lang="en-NZ" sz="2400" b="1" dirty="0" smtClean="0">
                <a:latin typeface="Book Antiqua" charset="0"/>
                <a:ea typeface="Book Antiqua" charset="0"/>
                <a:cs typeface="Book Antiqua" charset="0"/>
              </a:rPr>
              <a:t>his </a:t>
            </a:r>
            <a:r>
              <a:rPr lang="en-NZ" sz="2400" b="1" dirty="0">
                <a:latin typeface="Book Antiqua" charset="0"/>
                <a:ea typeface="Book Antiqua" charset="0"/>
                <a:cs typeface="Book Antiqua" charset="0"/>
              </a:rPr>
              <a:t>children, and in all servants of his household. </a:t>
            </a:r>
          </a:p>
        </p:txBody>
      </p:sp>
      <p:sp>
        <p:nvSpPr>
          <p:cNvPr id="16" name="Rectangle 15"/>
          <p:cNvSpPr/>
          <p:nvPr/>
        </p:nvSpPr>
        <p:spPr>
          <a:xfrm>
            <a:off x="768764" y="173046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Rectangle 17"/>
          <p:cNvSpPr/>
          <p:nvPr/>
        </p:nvSpPr>
        <p:spPr>
          <a:xfrm>
            <a:off x="768764" y="299782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576072" y="334440"/>
            <a:ext cx="7991856" cy="707886"/>
          </a:xfrm>
          <a:prstGeom prst="rect">
            <a:avLst/>
          </a:prstGeom>
          <a:noFill/>
        </p:spPr>
        <p:txBody>
          <a:bodyPr wrap="square" rtlCol="0">
            <a:spAutoFit/>
          </a:bodyPr>
          <a:lstStyle/>
          <a:p>
            <a:r>
              <a:rPr lang="en-US" sz="4000" b="1" dirty="0" smtClean="0">
                <a:solidFill>
                  <a:srgbClr val="0000FF"/>
                </a:solidFill>
                <a:latin typeface="Book Antiqua"/>
                <a:cs typeface="Book Antiqua"/>
              </a:rPr>
              <a:t>Lessons From The </a:t>
            </a:r>
            <a:r>
              <a:rPr lang="en-US" sz="4000" b="1" smtClean="0">
                <a:solidFill>
                  <a:srgbClr val="0000FF"/>
                </a:solidFill>
                <a:latin typeface="Book Antiqua"/>
                <a:cs typeface="Book Antiqua"/>
              </a:rPr>
              <a:t>Father’s House</a:t>
            </a:r>
            <a:endParaRPr lang="en-US" sz="4000" b="1" dirty="0">
              <a:solidFill>
                <a:srgbClr val="0000FF"/>
              </a:solidFill>
              <a:latin typeface="Book Antiqua"/>
              <a:cs typeface="Book Antiqua"/>
            </a:endParaRPr>
          </a:p>
        </p:txBody>
      </p:sp>
      <p:sp>
        <p:nvSpPr>
          <p:cNvPr id="3" name="TextBox 2"/>
          <p:cNvSpPr txBox="1"/>
          <p:nvPr/>
        </p:nvSpPr>
        <p:spPr>
          <a:xfrm>
            <a:off x="3996395" y="982138"/>
            <a:ext cx="1151210" cy="430887"/>
          </a:xfrm>
          <a:prstGeom prst="rect">
            <a:avLst/>
          </a:prstGeom>
          <a:noFill/>
        </p:spPr>
        <p:txBody>
          <a:bodyPr wrap="square" rtlCol="0">
            <a:spAutoFit/>
          </a:bodyPr>
          <a:lstStyle/>
          <a:p>
            <a:r>
              <a:rPr lang="en-US" sz="2200" b="1" dirty="0" smtClean="0">
                <a:solidFill>
                  <a:srgbClr val="008000"/>
                </a:solidFill>
                <a:latin typeface="Book Antiqua"/>
                <a:cs typeface="Book Antiqua"/>
              </a:rPr>
              <a:t>Eliezer</a:t>
            </a:r>
            <a:endParaRPr lang="en-US" sz="2200" b="1" dirty="0">
              <a:solidFill>
                <a:srgbClr val="008000"/>
              </a:solidFill>
              <a:latin typeface="Book Antiqua"/>
              <a:cs typeface="Book Antiqua"/>
            </a:endParaRPr>
          </a:p>
        </p:txBody>
      </p:sp>
      <p:sp>
        <p:nvSpPr>
          <p:cNvPr id="4" name="TextBox 3"/>
          <p:cNvSpPr txBox="1"/>
          <p:nvPr/>
        </p:nvSpPr>
        <p:spPr>
          <a:xfrm>
            <a:off x="1109147" y="2892904"/>
            <a:ext cx="7654742" cy="1200329"/>
          </a:xfrm>
          <a:prstGeom prst="rect">
            <a:avLst/>
          </a:prstGeom>
          <a:noFill/>
        </p:spPr>
        <p:txBody>
          <a:bodyPr wrap="square" rtlCol="0">
            <a:spAutoFit/>
          </a:bodyPr>
          <a:lstStyle/>
          <a:p>
            <a:r>
              <a:rPr lang="en-NZ" sz="2400" b="1" dirty="0">
                <a:solidFill>
                  <a:srgbClr val="FF0000"/>
                </a:solidFill>
                <a:latin typeface="Book Antiqua" charset="0"/>
                <a:ea typeface="Book Antiqua" charset="0"/>
                <a:cs typeface="Book Antiqua" charset="0"/>
              </a:rPr>
              <a:t>Genesis </a:t>
            </a:r>
            <a:r>
              <a:rPr lang="en-NZ" sz="2400" b="1" dirty="0" smtClean="0">
                <a:solidFill>
                  <a:srgbClr val="FF0000"/>
                </a:solidFill>
                <a:latin typeface="Book Antiqua" charset="0"/>
                <a:ea typeface="Book Antiqua" charset="0"/>
                <a:cs typeface="Book Antiqua" charset="0"/>
              </a:rPr>
              <a:t>14:14, 15:2</a:t>
            </a:r>
            <a:r>
              <a:rPr lang="en-NZ" sz="2400" b="1" dirty="0">
                <a:solidFill>
                  <a:srgbClr val="FF0000"/>
                </a:solidFill>
                <a:latin typeface="Book Antiqua" charset="0"/>
                <a:ea typeface="Book Antiqua" charset="0"/>
                <a:cs typeface="Book Antiqua" charset="0"/>
              </a:rPr>
              <a:t>, 24:12, 21, </a:t>
            </a:r>
            <a:r>
              <a:rPr lang="en-NZ" sz="2400" b="1" dirty="0" smtClean="0">
                <a:solidFill>
                  <a:srgbClr val="FF0000"/>
                </a:solidFill>
                <a:latin typeface="Book Antiqua" charset="0"/>
                <a:ea typeface="Book Antiqua" charset="0"/>
                <a:cs typeface="Book Antiqua" charset="0"/>
              </a:rPr>
              <a:t>26-27 </a:t>
            </a:r>
            <a:r>
              <a:rPr lang="en-NZ" sz="2400" b="1" dirty="0" smtClean="0">
                <a:latin typeface="Book Antiqua" charset="0"/>
                <a:ea typeface="Book Antiqua" charset="0"/>
                <a:cs typeface="Book Antiqua" charset="0"/>
              </a:rPr>
              <a:t>- All </a:t>
            </a:r>
            <a:r>
              <a:rPr lang="en-NZ" sz="2400" b="1" dirty="0">
                <a:latin typeface="Book Antiqua" charset="0"/>
                <a:ea typeface="Book Antiqua" charset="0"/>
                <a:cs typeface="Book Antiqua" charset="0"/>
              </a:rPr>
              <a:t>the servants of his household were instructed in his </a:t>
            </a:r>
            <a:r>
              <a:rPr lang="en-NZ" sz="2400" b="1" dirty="0" smtClean="0">
                <a:latin typeface="Book Antiqua" charset="0"/>
                <a:ea typeface="Book Antiqua" charset="0"/>
                <a:cs typeface="Book Antiqua" charset="0"/>
              </a:rPr>
              <a:t>ways, </a:t>
            </a:r>
            <a:r>
              <a:rPr lang="en-NZ" sz="2400" b="1" dirty="0">
                <a:latin typeface="Book Antiqua" charset="0"/>
                <a:ea typeface="Book Antiqua" charset="0"/>
                <a:cs typeface="Book Antiqua" charset="0"/>
              </a:rPr>
              <a:t>of whom </a:t>
            </a:r>
            <a:r>
              <a:rPr lang="en-NZ" sz="2400" b="1" dirty="0" smtClean="0">
                <a:latin typeface="Book Antiqua" charset="0"/>
                <a:ea typeface="Book Antiqua" charset="0"/>
                <a:cs typeface="Book Antiqua" charset="0"/>
              </a:rPr>
              <a:t>Eliezer </a:t>
            </a:r>
            <a:r>
              <a:rPr lang="en-NZ" sz="2400" b="1" dirty="0">
                <a:latin typeface="Book Antiqua" charset="0"/>
                <a:ea typeface="Book Antiqua" charset="0"/>
                <a:cs typeface="Book Antiqua" charset="0"/>
              </a:rPr>
              <a:t>was the exemplar and </a:t>
            </a:r>
            <a:r>
              <a:rPr lang="en-NZ" sz="2400" b="1" dirty="0" smtClean="0">
                <a:latin typeface="Book Antiqua" charset="0"/>
                <a:ea typeface="Book Antiqua" charset="0"/>
                <a:cs typeface="Book Antiqua" charset="0"/>
              </a:rPr>
              <a:t>epitome.</a:t>
            </a:r>
            <a:endParaRPr lang="en-NZ" sz="2400" b="1" dirty="0">
              <a:latin typeface="Book Antiqua"/>
              <a:cs typeface="Book Antiqua"/>
            </a:endParaRPr>
          </a:p>
        </p:txBody>
      </p:sp>
      <p:sp>
        <p:nvSpPr>
          <p:cNvPr id="5" name="TextBox 4"/>
          <p:cNvSpPr txBox="1"/>
          <p:nvPr/>
        </p:nvSpPr>
        <p:spPr>
          <a:xfrm>
            <a:off x="1109146" y="4152741"/>
            <a:ext cx="7654743" cy="1200329"/>
          </a:xfrm>
          <a:prstGeom prst="rect">
            <a:avLst/>
          </a:prstGeom>
          <a:noFill/>
        </p:spPr>
        <p:txBody>
          <a:bodyPr wrap="square" rtlCol="0">
            <a:spAutoFit/>
          </a:bodyPr>
          <a:lstStyle/>
          <a:p>
            <a:r>
              <a:rPr lang="en-NZ" sz="2400" b="1" dirty="0">
                <a:solidFill>
                  <a:srgbClr val="FF0000"/>
                </a:solidFill>
                <a:latin typeface="Book Antiqua" charset="0"/>
                <a:ea typeface="Book Antiqua" charset="0"/>
                <a:cs typeface="Book Antiqua" charset="0"/>
              </a:rPr>
              <a:t>Genesis </a:t>
            </a:r>
            <a:r>
              <a:rPr lang="en-NZ" sz="2400" b="1" dirty="0" smtClean="0">
                <a:solidFill>
                  <a:srgbClr val="FF0000"/>
                </a:solidFill>
                <a:latin typeface="Book Antiqua" charset="0"/>
                <a:ea typeface="Book Antiqua" charset="0"/>
                <a:cs typeface="Book Antiqua" charset="0"/>
              </a:rPr>
              <a:t>24:2,10, Luke 12:41-44, 1 Peter 4:10 </a:t>
            </a:r>
            <a:r>
              <a:rPr lang="en-NZ" sz="2400" b="1" dirty="0" smtClean="0">
                <a:latin typeface="Book Antiqua" charset="0"/>
                <a:ea typeface="Book Antiqua" charset="0"/>
                <a:cs typeface="Book Antiqua" charset="0"/>
              </a:rPr>
              <a:t>- His service </a:t>
            </a:r>
            <a:r>
              <a:rPr lang="en-NZ" sz="2400" b="1" dirty="0">
                <a:latin typeface="Book Antiqua" charset="0"/>
                <a:ea typeface="Book Antiqua" charset="0"/>
                <a:cs typeface="Book Antiqua" charset="0"/>
              </a:rPr>
              <a:t>showed absolute </a:t>
            </a:r>
            <a:r>
              <a:rPr lang="en-NZ" sz="2400" b="1" dirty="0" smtClean="0">
                <a:latin typeface="Book Antiqua" charset="0"/>
                <a:ea typeface="Book Antiqua" charset="0"/>
                <a:cs typeface="Book Antiqua" charset="0"/>
              </a:rPr>
              <a:t>devotion </a:t>
            </a:r>
            <a:r>
              <a:rPr lang="en-NZ" sz="2400" b="1" dirty="0">
                <a:latin typeface="Book Antiqua" charset="0"/>
                <a:ea typeface="Book Antiqua" charset="0"/>
                <a:cs typeface="Book Antiqua" charset="0"/>
              </a:rPr>
              <a:t>to the cause of </a:t>
            </a:r>
            <a:r>
              <a:rPr lang="en-NZ" sz="2400" b="1" dirty="0" smtClean="0">
                <a:latin typeface="Book Antiqua" charset="0"/>
                <a:ea typeface="Book Antiqua" charset="0"/>
                <a:cs typeface="Book Antiqua" charset="0"/>
              </a:rPr>
              <a:t>the </a:t>
            </a:r>
            <a:r>
              <a:rPr lang="en-NZ" sz="2400" b="1" dirty="0">
                <a:latin typeface="Book Antiqua" charset="0"/>
                <a:ea typeface="Book Antiqua" charset="0"/>
                <a:cs typeface="Book Antiqua" charset="0"/>
              </a:rPr>
              <a:t>master and heir, the father and son of the household</a:t>
            </a:r>
            <a:r>
              <a:rPr lang="en-NZ" sz="2400" b="1" dirty="0" smtClean="0">
                <a:latin typeface="Book Antiqua" charset="0"/>
                <a:ea typeface="Book Antiqua" charset="0"/>
                <a:cs typeface="Book Antiqua" charset="0"/>
              </a:rPr>
              <a:t>.</a:t>
            </a:r>
            <a:endParaRPr lang="en-NZ" b="1" dirty="0">
              <a:solidFill>
                <a:srgbClr val="FF0000"/>
              </a:solidFill>
              <a:latin typeface="Comic Sans MS" pitchFamily="66" charset="0"/>
            </a:endParaRPr>
          </a:p>
        </p:txBody>
      </p:sp>
      <p:sp>
        <p:nvSpPr>
          <p:cNvPr id="11" name="Rectangle 10"/>
          <p:cNvSpPr/>
          <p:nvPr/>
        </p:nvSpPr>
        <p:spPr>
          <a:xfrm>
            <a:off x="768764" y="547280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p:cNvSpPr txBox="1"/>
          <p:nvPr/>
        </p:nvSpPr>
        <p:spPr>
          <a:xfrm>
            <a:off x="1109146" y="5360950"/>
            <a:ext cx="7458781" cy="830997"/>
          </a:xfrm>
          <a:prstGeom prst="rect">
            <a:avLst/>
          </a:prstGeom>
          <a:noFill/>
        </p:spPr>
        <p:txBody>
          <a:bodyPr wrap="square" rtlCol="0">
            <a:spAutoFit/>
          </a:bodyPr>
          <a:lstStyle/>
          <a:p>
            <a:r>
              <a:rPr lang="en-NZ" sz="2400" b="1" dirty="0" smtClean="0">
                <a:solidFill>
                  <a:srgbClr val="0432FF"/>
                </a:solidFill>
                <a:latin typeface="Book Antiqua" charset="0"/>
                <a:ea typeface="Book Antiqua" charset="0"/>
                <a:cs typeface="Book Antiqua" charset="0"/>
              </a:rPr>
              <a:t>Servants </a:t>
            </a:r>
            <a:r>
              <a:rPr lang="en-NZ" sz="2400" b="1" dirty="0">
                <a:solidFill>
                  <a:srgbClr val="0432FF"/>
                </a:solidFill>
                <a:latin typeface="Book Antiqua" charset="0"/>
                <a:ea typeface="Book Antiqua" charset="0"/>
                <a:cs typeface="Book Antiqua" charset="0"/>
              </a:rPr>
              <a:t>who love </a:t>
            </a:r>
            <a:r>
              <a:rPr lang="en-NZ" sz="2400" b="1" dirty="0" smtClean="0">
                <a:solidFill>
                  <a:srgbClr val="0432FF"/>
                </a:solidFill>
                <a:latin typeface="Book Antiqua" charset="0"/>
                <a:ea typeface="Book Antiqua" charset="0"/>
                <a:cs typeface="Book Antiqua" charset="0"/>
              </a:rPr>
              <a:t>and uphold the father’s family principles will </a:t>
            </a:r>
            <a:r>
              <a:rPr lang="en-NZ" sz="2400" b="1" dirty="0">
                <a:solidFill>
                  <a:srgbClr val="0432FF"/>
                </a:solidFill>
                <a:latin typeface="Book Antiqua" charset="0"/>
                <a:ea typeface="Book Antiqua" charset="0"/>
                <a:cs typeface="Book Antiqua" charset="0"/>
              </a:rPr>
              <a:t>be accepted.</a:t>
            </a:r>
          </a:p>
        </p:txBody>
      </p:sp>
      <p:sp>
        <p:nvSpPr>
          <p:cNvPr id="14" name="Rectangle 13"/>
          <p:cNvSpPr/>
          <p:nvPr/>
        </p:nvSpPr>
        <p:spPr>
          <a:xfrm>
            <a:off x="768764" y="428408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89714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animBg="1"/>
      <p:bldP spid="18" grpId="0" animBg="1"/>
      <p:bldP spid="4" grpId="0"/>
      <p:bldP spid="5" grpId="0"/>
      <p:bldP spid="11" grpId="0" animBg="1"/>
      <p:bldP spid="7" grpId="0"/>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1109147" y="1633505"/>
            <a:ext cx="7654742" cy="1200329"/>
          </a:xfrm>
          <a:prstGeom prst="rect">
            <a:avLst/>
          </a:prstGeom>
          <a:noFill/>
          <a:ln w="9525">
            <a:noFill/>
            <a:miter lim="800000"/>
            <a:headEnd/>
            <a:tailEnd/>
          </a:ln>
        </p:spPr>
        <p:txBody>
          <a:bodyPr wrap="square">
            <a:prstTxWarp prst="textNoShape">
              <a:avLst/>
            </a:prstTxWarp>
            <a:spAutoFit/>
          </a:bodyPr>
          <a:lstStyle/>
          <a:p>
            <a:r>
              <a:rPr lang="en-NZ" sz="2400" b="1" dirty="0">
                <a:solidFill>
                  <a:srgbClr val="FF0000"/>
                </a:solidFill>
                <a:latin typeface="Book Antiqua" charset="0"/>
                <a:ea typeface="Book Antiqua" charset="0"/>
                <a:cs typeface="Book Antiqua" charset="0"/>
              </a:rPr>
              <a:t>Genesis </a:t>
            </a:r>
            <a:r>
              <a:rPr lang="en-NZ" sz="2400" b="1" dirty="0" smtClean="0">
                <a:solidFill>
                  <a:srgbClr val="FF0000"/>
                </a:solidFill>
                <a:latin typeface="Book Antiqua" charset="0"/>
                <a:ea typeface="Book Antiqua" charset="0"/>
                <a:cs typeface="Book Antiqua" charset="0"/>
              </a:rPr>
              <a:t>21:9-14 </a:t>
            </a:r>
            <a:r>
              <a:rPr lang="en-NZ" sz="2400" b="1" dirty="0" smtClean="0">
                <a:latin typeface="Book Antiqua" charset="0"/>
                <a:ea typeface="Book Antiqua" charset="0"/>
                <a:cs typeface="Book Antiqua" charset="0"/>
              </a:rPr>
              <a:t>- Ishmael </a:t>
            </a:r>
            <a:r>
              <a:rPr lang="en-NZ" sz="2400" b="1" dirty="0">
                <a:latin typeface="Book Antiqua" charset="0"/>
                <a:ea typeface="Book Antiqua" charset="0"/>
                <a:cs typeface="Book Antiqua" charset="0"/>
              </a:rPr>
              <a:t>had </a:t>
            </a:r>
            <a:r>
              <a:rPr lang="en-NZ" sz="2400" b="1" dirty="0" smtClean="0">
                <a:latin typeface="Book Antiqua" charset="0"/>
                <a:ea typeface="Book Antiqua" charset="0"/>
                <a:cs typeface="Book Antiqua" charset="0"/>
              </a:rPr>
              <a:t>privileged </a:t>
            </a:r>
            <a:r>
              <a:rPr lang="en-NZ" sz="2400" b="1" dirty="0">
                <a:latin typeface="Book Antiqua" charset="0"/>
                <a:ea typeface="Book Antiqua" charset="0"/>
                <a:cs typeface="Book Antiqua" charset="0"/>
              </a:rPr>
              <a:t>status </a:t>
            </a:r>
            <a:r>
              <a:rPr lang="en-NZ" sz="2400" b="1" dirty="0" smtClean="0">
                <a:latin typeface="Book Antiqua" charset="0"/>
                <a:ea typeface="Book Antiqua" charset="0"/>
                <a:cs typeface="Book Antiqua" charset="0"/>
              </a:rPr>
              <a:t>as the</a:t>
            </a:r>
          </a:p>
          <a:p>
            <a:r>
              <a:rPr lang="en-NZ" sz="2400" b="1" dirty="0" smtClean="0">
                <a:latin typeface="Book Antiqua" charset="0"/>
                <a:ea typeface="Book Antiqua" charset="0"/>
                <a:cs typeface="Book Antiqua" charset="0"/>
              </a:rPr>
              <a:t>firstborn </a:t>
            </a:r>
            <a:r>
              <a:rPr lang="en-NZ" sz="2400" b="1" dirty="0">
                <a:latin typeface="Book Antiqua" charset="0"/>
                <a:ea typeface="Book Antiqua" charset="0"/>
                <a:cs typeface="Book Antiqua" charset="0"/>
              </a:rPr>
              <a:t>son. </a:t>
            </a:r>
            <a:r>
              <a:rPr lang="en-NZ" sz="2400" b="1" dirty="0" smtClean="0">
                <a:latin typeface="Book Antiqua" charset="0"/>
                <a:ea typeface="Book Antiqua" charset="0"/>
                <a:cs typeface="Book Antiqua" charset="0"/>
              </a:rPr>
              <a:t>But </a:t>
            </a:r>
            <a:r>
              <a:rPr lang="en-NZ" sz="2400" b="1" dirty="0">
                <a:latin typeface="Book Antiqua" charset="0"/>
                <a:ea typeface="Book Antiqua" charset="0"/>
                <a:cs typeface="Book Antiqua" charset="0"/>
              </a:rPr>
              <a:t>he revealed a completely different spirit to his father, and was therefore sent </a:t>
            </a:r>
            <a:r>
              <a:rPr lang="en-NZ" sz="2400" b="1" dirty="0" smtClean="0">
                <a:latin typeface="Book Antiqua" charset="0"/>
                <a:ea typeface="Book Antiqua" charset="0"/>
                <a:cs typeface="Book Antiqua" charset="0"/>
              </a:rPr>
              <a:t>away.</a:t>
            </a:r>
            <a:endParaRPr lang="en-NZ" sz="2400" b="1" dirty="0">
              <a:latin typeface="Book Antiqua" charset="0"/>
              <a:ea typeface="Book Antiqua" charset="0"/>
              <a:cs typeface="Book Antiqua" charset="0"/>
            </a:endParaRPr>
          </a:p>
        </p:txBody>
      </p:sp>
      <p:sp>
        <p:nvSpPr>
          <p:cNvPr id="16" name="Rectangle 15"/>
          <p:cNvSpPr/>
          <p:nvPr/>
        </p:nvSpPr>
        <p:spPr>
          <a:xfrm>
            <a:off x="768764" y="173046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Rectangle 17"/>
          <p:cNvSpPr/>
          <p:nvPr/>
        </p:nvSpPr>
        <p:spPr>
          <a:xfrm>
            <a:off x="768764" y="299782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576072" y="334440"/>
            <a:ext cx="7991856" cy="707886"/>
          </a:xfrm>
          <a:prstGeom prst="rect">
            <a:avLst/>
          </a:prstGeom>
          <a:noFill/>
        </p:spPr>
        <p:txBody>
          <a:bodyPr wrap="square" rtlCol="0">
            <a:spAutoFit/>
          </a:bodyPr>
          <a:lstStyle/>
          <a:p>
            <a:r>
              <a:rPr lang="en-US" sz="4000" b="1" dirty="0" smtClean="0">
                <a:solidFill>
                  <a:srgbClr val="0000FF"/>
                </a:solidFill>
                <a:latin typeface="Book Antiqua"/>
                <a:cs typeface="Book Antiqua"/>
              </a:rPr>
              <a:t>Lessons From The </a:t>
            </a:r>
            <a:r>
              <a:rPr lang="en-US" sz="4000" b="1" smtClean="0">
                <a:solidFill>
                  <a:srgbClr val="0000FF"/>
                </a:solidFill>
                <a:latin typeface="Book Antiqua"/>
                <a:cs typeface="Book Antiqua"/>
              </a:rPr>
              <a:t>Father’s House</a:t>
            </a:r>
            <a:endParaRPr lang="en-US" sz="4000" b="1" dirty="0">
              <a:solidFill>
                <a:srgbClr val="0000FF"/>
              </a:solidFill>
              <a:latin typeface="Book Antiqua"/>
              <a:cs typeface="Book Antiqua"/>
            </a:endParaRPr>
          </a:p>
        </p:txBody>
      </p:sp>
      <p:sp>
        <p:nvSpPr>
          <p:cNvPr id="3" name="TextBox 2"/>
          <p:cNvSpPr txBox="1"/>
          <p:nvPr/>
        </p:nvSpPr>
        <p:spPr>
          <a:xfrm>
            <a:off x="3955014" y="982138"/>
            <a:ext cx="1233973" cy="430887"/>
          </a:xfrm>
          <a:prstGeom prst="rect">
            <a:avLst/>
          </a:prstGeom>
          <a:noFill/>
        </p:spPr>
        <p:txBody>
          <a:bodyPr wrap="square" rtlCol="0">
            <a:spAutoFit/>
          </a:bodyPr>
          <a:lstStyle/>
          <a:p>
            <a:r>
              <a:rPr lang="en-US" sz="2200" b="1" smtClean="0">
                <a:solidFill>
                  <a:srgbClr val="008000"/>
                </a:solidFill>
                <a:latin typeface="Book Antiqua"/>
                <a:cs typeface="Book Antiqua"/>
              </a:rPr>
              <a:t>Ishmael</a:t>
            </a:r>
            <a:endParaRPr lang="en-US" sz="2200" b="1" dirty="0">
              <a:solidFill>
                <a:srgbClr val="008000"/>
              </a:solidFill>
              <a:latin typeface="Book Antiqua"/>
              <a:cs typeface="Book Antiqua"/>
            </a:endParaRPr>
          </a:p>
        </p:txBody>
      </p:sp>
      <p:sp>
        <p:nvSpPr>
          <p:cNvPr id="4" name="TextBox 3"/>
          <p:cNvSpPr txBox="1"/>
          <p:nvPr/>
        </p:nvSpPr>
        <p:spPr>
          <a:xfrm>
            <a:off x="1109147" y="2892904"/>
            <a:ext cx="7654742" cy="1200329"/>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John 8:33-42, Galatians 4:30 </a:t>
            </a:r>
            <a:r>
              <a:rPr lang="en-NZ" sz="2400" b="1" dirty="0" smtClean="0">
                <a:latin typeface="Book Antiqua" charset="0"/>
                <a:ea typeface="Book Antiqua" charset="0"/>
                <a:cs typeface="Book Antiqua" charset="0"/>
              </a:rPr>
              <a:t>- The leaders in </a:t>
            </a:r>
            <a:r>
              <a:rPr lang="en-NZ" sz="2400" b="1" dirty="0">
                <a:latin typeface="Book Antiqua" charset="0"/>
                <a:ea typeface="Book Antiqua" charset="0"/>
                <a:cs typeface="Book Antiqua" charset="0"/>
              </a:rPr>
              <a:t>Christ’s day, </a:t>
            </a:r>
            <a:r>
              <a:rPr lang="en-NZ" sz="2400" b="1" dirty="0" smtClean="0">
                <a:latin typeface="Book Antiqua" charset="0"/>
                <a:ea typeface="Book Antiqua" charset="0"/>
                <a:cs typeface="Book Antiqua" charset="0"/>
              </a:rPr>
              <a:t>scorned Christ. </a:t>
            </a:r>
            <a:r>
              <a:rPr lang="en-NZ" sz="2400" b="1" dirty="0">
                <a:latin typeface="Book Antiqua" charset="0"/>
                <a:ea typeface="Book Antiqua" charset="0"/>
                <a:cs typeface="Book Antiqua" charset="0"/>
              </a:rPr>
              <a:t>They therefore suffered the </a:t>
            </a:r>
            <a:r>
              <a:rPr lang="en-NZ" sz="2400" b="1" dirty="0" smtClean="0">
                <a:latin typeface="Book Antiqua" charset="0"/>
                <a:ea typeface="Book Antiqua" charset="0"/>
                <a:cs typeface="Book Antiqua" charset="0"/>
              </a:rPr>
              <a:t>fate of </a:t>
            </a:r>
            <a:r>
              <a:rPr lang="en-NZ" sz="2400" b="1" dirty="0">
                <a:latin typeface="Book Antiqua" charset="0"/>
                <a:ea typeface="Book Antiqua" charset="0"/>
                <a:cs typeface="Book Antiqua" charset="0"/>
              </a:rPr>
              <a:t>Ishmael in being cast out of their father’s </a:t>
            </a:r>
            <a:r>
              <a:rPr lang="en-NZ" sz="2400" b="1" dirty="0" smtClean="0">
                <a:latin typeface="Book Antiqua" charset="0"/>
                <a:ea typeface="Book Antiqua" charset="0"/>
                <a:cs typeface="Book Antiqua" charset="0"/>
              </a:rPr>
              <a:t>house.</a:t>
            </a:r>
            <a:endParaRPr lang="en-NZ" sz="2400" b="1" dirty="0">
              <a:latin typeface="Book Antiqua"/>
              <a:cs typeface="Book Antiqua"/>
            </a:endParaRPr>
          </a:p>
        </p:txBody>
      </p:sp>
      <p:sp>
        <p:nvSpPr>
          <p:cNvPr id="5" name="TextBox 4"/>
          <p:cNvSpPr txBox="1"/>
          <p:nvPr/>
        </p:nvSpPr>
        <p:spPr>
          <a:xfrm>
            <a:off x="1109146" y="4171029"/>
            <a:ext cx="7783595" cy="1200329"/>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Luke 13:27-29 </a:t>
            </a:r>
            <a:r>
              <a:rPr lang="en-NZ" sz="2400" b="1" dirty="0" smtClean="0">
                <a:latin typeface="Book Antiqua" charset="0"/>
                <a:ea typeface="Book Antiqua" charset="0"/>
                <a:cs typeface="Book Antiqua" charset="0"/>
              </a:rPr>
              <a:t>- When </a:t>
            </a:r>
            <a:r>
              <a:rPr lang="en-NZ" sz="2400" b="1" dirty="0">
                <a:latin typeface="Book Antiqua" charset="0"/>
                <a:ea typeface="Book Antiqua" charset="0"/>
                <a:cs typeface="Book Antiqua" charset="0"/>
              </a:rPr>
              <a:t>the divine family of Abraham, Isaac and Jacob sit down in the kingdom, Christ will ask those who do not belong to that family to </a:t>
            </a:r>
            <a:r>
              <a:rPr lang="en-NZ" sz="2400" b="1" dirty="0" smtClean="0">
                <a:latin typeface="Book Antiqua" charset="0"/>
                <a:ea typeface="Book Antiqua" charset="0"/>
                <a:cs typeface="Book Antiqua" charset="0"/>
              </a:rPr>
              <a:t>leave.</a:t>
            </a:r>
            <a:endParaRPr lang="en-NZ" b="1" dirty="0">
              <a:latin typeface="Book Antiqua" charset="0"/>
              <a:ea typeface="Book Antiqua" charset="0"/>
              <a:cs typeface="Book Antiqua" charset="0"/>
            </a:endParaRPr>
          </a:p>
        </p:txBody>
      </p:sp>
      <p:sp>
        <p:nvSpPr>
          <p:cNvPr id="11" name="Rectangle 10"/>
          <p:cNvSpPr/>
          <p:nvPr/>
        </p:nvSpPr>
        <p:spPr>
          <a:xfrm>
            <a:off x="768764" y="547280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p:cNvSpPr txBox="1"/>
          <p:nvPr/>
        </p:nvSpPr>
        <p:spPr>
          <a:xfrm>
            <a:off x="1109146" y="5360950"/>
            <a:ext cx="7458781" cy="830997"/>
          </a:xfrm>
          <a:prstGeom prst="rect">
            <a:avLst/>
          </a:prstGeom>
          <a:noFill/>
        </p:spPr>
        <p:txBody>
          <a:bodyPr wrap="square" rtlCol="0">
            <a:spAutoFit/>
          </a:bodyPr>
          <a:lstStyle/>
          <a:p>
            <a:r>
              <a:rPr lang="en-NZ" sz="2400" b="1" dirty="0" smtClean="0">
                <a:solidFill>
                  <a:srgbClr val="0432FF"/>
                </a:solidFill>
                <a:latin typeface="Book Antiqua" charset="0"/>
                <a:ea typeface="Book Antiqua" charset="0"/>
                <a:cs typeface="Book Antiqua" charset="0"/>
              </a:rPr>
              <a:t>Sons </a:t>
            </a:r>
            <a:r>
              <a:rPr lang="en-NZ" sz="2400" b="1" dirty="0">
                <a:solidFill>
                  <a:srgbClr val="0432FF"/>
                </a:solidFill>
                <a:latin typeface="Book Antiqua" charset="0"/>
                <a:ea typeface="Book Antiqua" charset="0"/>
                <a:cs typeface="Book Antiqua" charset="0"/>
              </a:rPr>
              <a:t>who disgrace </a:t>
            </a:r>
            <a:r>
              <a:rPr lang="en-NZ" sz="2400" b="1" dirty="0" smtClean="0">
                <a:solidFill>
                  <a:srgbClr val="0432FF"/>
                </a:solidFill>
                <a:latin typeface="Book Antiqua" charset="0"/>
                <a:ea typeface="Book Antiqua" charset="0"/>
                <a:cs typeface="Book Antiqua" charset="0"/>
              </a:rPr>
              <a:t>and scorn the </a:t>
            </a:r>
            <a:r>
              <a:rPr lang="en-NZ" sz="2400" b="1" dirty="0">
                <a:solidFill>
                  <a:srgbClr val="0432FF"/>
                </a:solidFill>
                <a:latin typeface="Book Antiqua" charset="0"/>
                <a:ea typeface="Book Antiqua" charset="0"/>
                <a:cs typeface="Book Antiqua" charset="0"/>
              </a:rPr>
              <a:t>father’s family principles will be </a:t>
            </a:r>
            <a:r>
              <a:rPr lang="en-NZ" sz="2400" b="1" dirty="0" smtClean="0">
                <a:solidFill>
                  <a:srgbClr val="0432FF"/>
                </a:solidFill>
                <a:latin typeface="Book Antiqua" charset="0"/>
                <a:ea typeface="Book Antiqua" charset="0"/>
                <a:cs typeface="Book Antiqua" charset="0"/>
              </a:rPr>
              <a:t>rejected.</a:t>
            </a:r>
            <a:endParaRPr lang="en-NZ" sz="2400" b="1" dirty="0">
              <a:solidFill>
                <a:srgbClr val="0432FF"/>
              </a:solidFill>
              <a:latin typeface="Book Antiqua" charset="0"/>
              <a:ea typeface="Book Antiqua" charset="0"/>
              <a:cs typeface="Book Antiqua" charset="0"/>
            </a:endParaRPr>
          </a:p>
        </p:txBody>
      </p:sp>
      <p:sp>
        <p:nvSpPr>
          <p:cNvPr id="12" name="Rectangle 11"/>
          <p:cNvSpPr/>
          <p:nvPr/>
        </p:nvSpPr>
        <p:spPr>
          <a:xfrm>
            <a:off x="768764" y="428408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16999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animBg="1"/>
      <p:bldP spid="18" grpId="0" animBg="1"/>
      <p:bldP spid="4" grpId="0"/>
      <p:bldP spid="5" grpId="0"/>
      <p:bldP spid="11" grpId="0" animBg="1"/>
      <p:bldP spid="7" grpId="0"/>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1109147" y="1615217"/>
            <a:ext cx="7671514" cy="461665"/>
          </a:xfrm>
          <a:prstGeom prst="rect">
            <a:avLst/>
          </a:prstGeom>
          <a:noFill/>
          <a:ln w="9525">
            <a:noFill/>
            <a:miter lim="800000"/>
            <a:headEnd/>
            <a:tailEnd/>
          </a:ln>
        </p:spPr>
        <p:txBody>
          <a:bodyPr>
            <a:prstTxWarp prst="textNoShape">
              <a:avLst/>
            </a:prstTxWarp>
            <a:spAutoFit/>
          </a:bodyPr>
          <a:lstStyle/>
          <a:p>
            <a:r>
              <a:rPr lang="en-NZ" sz="2400" b="1" dirty="0" smtClean="0">
                <a:solidFill>
                  <a:srgbClr val="FF0000"/>
                </a:solidFill>
                <a:latin typeface="Book Antiqua"/>
                <a:cs typeface="Book Antiqua"/>
              </a:rPr>
              <a:t>Genesis 17:4-5, Genesis 22:7</a:t>
            </a:r>
            <a:endParaRPr lang="en-NZ" sz="2400" b="1" dirty="0">
              <a:latin typeface="Book Antiqua"/>
              <a:cs typeface="Book Antiqua"/>
            </a:endParaRPr>
          </a:p>
        </p:txBody>
      </p:sp>
      <p:sp>
        <p:nvSpPr>
          <p:cNvPr id="8" name="TextBox 7"/>
          <p:cNvSpPr txBox="1">
            <a:spLocks noChangeArrowheads="1"/>
          </p:cNvSpPr>
          <p:nvPr/>
        </p:nvSpPr>
        <p:spPr bwMode="auto">
          <a:xfrm>
            <a:off x="1109147" y="2367193"/>
            <a:ext cx="7671514" cy="461665"/>
          </a:xfrm>
          <a:prstGeom prst="rect">
            <a:avLst/>
          </a:prstGeom>
          <a:noFill/>
          <a:ln w="9525">
            <a:noFill/>
            <a:miter lim="800000"/>
            <a:headEnd/>
            <a:tailEnd/>
          </a:ln>
        </p:spPr>
        <p:txBody>
          <a:bodyPr>
            <a:prstTxWarp prst="textNoShape">
              <a:avLst/>
            </a:prstTxWarp>
            <a:spAutoFit/>
          </a:bodyPr>
          <a:lstStyle/>
          <a:p>
            <a:r>
              <a:rPr lang="en-NZ" sz="2400" b="1" dirty="0" smtClean="0">
                <a:solidFill>
                  <a:srgbClr val="FF0000"/>
                </a:solidFill>
                <a:latin typeface="Book Antiqua"/>
                <a:cs typeface="Book Antiqua"/>
              </a:rPr>
              <a:t>Romans 4:1, 11-12, 16-18</a:t>
            </a:r>
            <a:endParaRPr lang="en-NZ" sz="2400" b="1" dirty="0">
              <a:solidFill>
                <a:srgbClr val="000000"/>
              </a:solidFill>
              <a:latin typeface="Book Antiqua"/>
              <a:cs typeface="Book Antiqua"/>
            </a:endParaRPr>
          </a:p>
        </p:txBody>
      </p:sp>
      <p:sp>
        <p:nvSpPr>
          <p:cNvPr id="13" name="TextBox 12"/>
          <p:cNvSpPr txBox="1">
            <a:spLocks noChangeArrowheads="1"/>
          </p:cNvSpPr>
          <p:nvPr/>
        </p:nvSpPr>
        <p:spPr bwMode="auto">
          <a:xfrm>
            <a:off x="1109147" y="1991205"/>
            <a:ext cx="7671514" cy="461665"/>
          </a:xfrm>
          <a:prstGeom prst="rect">
            <a:avLst/>
          </a:prstGeom>
          <a:noFill/>
          <a:ln w="9525">
            <a:noFill/>
            <a:miter lim="800000"/>
            <a:headEnd/>
            <a:tailEnd/>
          </a:ln>
        </p:spPr>
        <p:txBody>
          <a:bodyPr>
            <a:prstTxWarp prst="textNoShape">
              <a:avLst/>
            </a:prstTxWarp>
            <a:spAutoFit/>
          </a:bodyPr>
          <a:lstStyle/>
          <a:p>
            <a:r>
              <a:rPr lang="en-NZ" sz="2400" b="1" dirty="0" smtClean="0">
                <a:solidFill>
                  <a:srgbClr val="FF0000"/>
                </a:solidFill>
                <a:latin typeface="Book Antiqua"/>
                <a:cs typeface="Book Antiqua"/>
              </a:rPr>
              <a:t>Luke 16:24, John 8:53-56</a:t>
            </a:r>
            <a:endParaRPr lang="en-NZ" sz="2400" b="1" dirty="0">
              <a:solidFill>
                <a:srgbClr val="000000"/>
              </a:solidFill>
              <a:latin typeface="Book Antiqua"/>
              <a:cs typeface="Book Antiqua"/>
            </a:endParaRPr>
          </a:p>
        </p:txBody>
      </p:sp>
      <p:sp>
        <p:nvSpPr>
          <p:cNvPr id="16" name="Rectangle 15"/>
          <p:cNvSpPr/>
          <p:nvPr/>
        </p:nvSpPr>
        <p:spPr>
          <a:xfrm>
            <a:off x="768764" y="176704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Rectangle 17"/>
          <p:cNvSpPr/>
          <p:nvPr/>
        </p:nvSpPr>
        <p:spPr>
          <a:xfrm>
            <a:off x="768764" y="307098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395823" y="334440"/>
            <a:ext cx="8352354" cy="707886"/>
          </a:xfrm>
          <a:prstGeom prst="rect">
            <a:avLst/>
          </a:prstGeom>
          <a:noFill/>
        </p:spPr>
        <p:txBody>
          <a:bodyPr wrap="square" rtlCol="0">
            <a:spAutoFit/>
          </a:bodyPr>
          <a:lstStyle/>
          <a:p>
            <a:r>
              <a:rPr lang="en-US" sz="4000" b="1" dirty="0" smtClean="0">
                <a:solidFill>
                  <a:srgbClr val="0000FF"/>
                </a:solidFill>
                <a:latin typeface="Book Antiqua"/>
                <a:cs typeface="Book Antiqua"/>
              </a:rPr>
              <a:t>Yahweh – The Elohim Of Abraham</a:t>
            </a:r>
            <a:endParaRPr lang="en-US" sz="4000" b="1" dirty="0">
              <a:solidFill>
                <a:srgbClr val="0000FF"/>
              </a:solidFill>
              <a:latin typeface="Book Antiqua"/>
              <a:cs typeface="Book Antiqua"/>
            </a:endParaRPr>
          </a:p>
        </p:txBody>
      </p:sp>
      <p:sp>
        <p:nvSpPr>
          <p:cNvPr id="3" name="TextBox 2"/>
          <p:cNvSpPr txBox="1"/>
          <p:nvPr/>
        </p:nvSpPr>
        <p:spPr>
          <a:xfrm>
            <a:off x="2671239" y="982138"/>
            <a:ext cx="3801523" cy="430887"/>
          </a:xfrm>
          <a:prstGeom prst="rect">
            <a:avLst/>
          </a:prstGeom>
          <a:noFill/>
        </p:spPr>
        <p:txBody>
          <a:bodyPr wrap="square" rtlCol="0">
            <a:spAutoFit/>
          </a:bodyPr>
          <a:lstStyle/>
          <a:p>
            <a:r>
              <a:rPr lang="en-US" sz="2200" b="1" dirty="0" smtClean="0">
                <a:solidFill>
                  <a:srgbClr val="008000"/>
                </a:solidFill>
                <a:latin typeface="Book Antiqua"/>
                <a:cs typeface="Book Antiqua"/>
              </a:rPr>
              <a:t>Yahweh revealed as a father</a:t>
            </a:r>
            <a:endParaRPr lang="en-US" sz="2200" b="1" dirty="0">
              <a:solidFill>
                <a:srgbClr val="008000"/>
              </a:solidFill>
              <a:latin typeface="Book Antiqua"/>
              <a:cs typeface="Book Antiqua"/>
            </a:endParaRPr>
          </a:p>
        </p:txBody>
      </p:sp>
      <p:sp>
        <p:nvSpPr>
          <p:cNvPr id="4" name="TextBox 3"/>
          <p:cNvSpPr txBox="1"/>
          <p:nvPr/>
        </p:nvSpPr>
        <p:spPr>
          <a:xfrm>
            <a:off x="1109147" y="2929480"/>
            <a:ext cx="7408320" cy="1569660"/>
          </a:xfrm>
          <a:prstGeom prst="rect">
            <a:avLst/>
          </a:prstGeom>
          <a:noFill/>
        </p:spPr>
        <p:txBody>
          <a:bodyPr wrap="square" rtlCol="0">
            <a:spAutoFit/>
          </a:bodyPr>
          <a:lstStyle/>
          <a:p>
            <a:r>
              <a:rPr lang="en-NZ" sz="2400" b="1" dirty="0">
                <a:solidFill>
                  <a:srgbClr val="0000FF"/>
                </a:solidFill>
                <a:latin typeface="Book Antiqua"/>
                <a:cs typeface="Book Antiqua"/>
              </a:rPr>
              <a:t>Abraham</a:t>
            </a:r>
            <a:r>
              <a:rPr lang="en-NZ" sz="2400" b="1" dirty="0">
                <a:latin typeface="Book Antiqua"/>
                <a:cs typeface="Book Antiqua"/>
              </a:rPr>
              <a:t> is presented in </a:t>
            </a:r>
            <a:r>
              <a:rPr lang="en-NZ" sz="2400" b="1" dirty="0" smtClean="0">
                <a:latin typeface="Book Antiqua"/>
                <a:cs typeface="Book Antiqua"/>
              </a:rPr>
              <a:t>the scriptural record </a:t>
            </a:r>
            <a:r>
              <a:rPr lang="en-NZ" sz="2400" b="1" dirty="0">
                <a:latin typeface="Book Antiqua"/>
                <a:cs typeface="Book Antiqua"/>
              </a:rPr>
              <a:t>as being </a:t>
            </a:r>
            <a:r>
              <a:rPr lang="en-NZ" sz="2400" b="1" dirty="0" smtClean="0">
                <a:latin typeface="Book Antiqua"/>
                <a:cs typeface="Book Antiqua"/>
              </a:rPr>
              <a:t>particularly </a:t>
            </a:r>
            <a:r>
              <a:rPr lang="en-NZ" sz="2400" b="1" dirty="0">
                <a:latin typeface="Book Antiqua"/>
                <a:cs typeface="Book Antiqua"/>
              </a:rPr>
              <a:t>the </a:t>
            </a:r>
            <a:r>
              <a:rPr lang="en-NZ" sz="2400" b="1" dirty="0" smtClean="0">
                <a:latin typeface="Book Antiqua"/>
                <a:cs typeface="Book Antiqua"/>
              </a:rPr>
              <a:t>father from whom God’s </a:t>
            </a:r>
            <a:r>
              <a:rPr lang="en-NZ" sz="2400" b="1" dirty="0">
                <a:latin typeface="Book Antiqua"/>
                <a:cs typeface="Book Antiqua"/>
              </a:rPr>
              <a:t>primary blessing would </a:t>
            </a:r>
            <a:r>
              <a:rPr lang="en-NZ" sz="2400" b="1" dirty="0" smtClean="0">
                <a:latin typeface="Book Antiqua"/>
                <a:cs typeface="Book Antiqua"/>
              </a:rPr>
              <a:t>flow, and in whom the promises would originate.</a:t>
            </a:r>
            <a:endParaRPr lang="en-NZ" sz="2400" b="1" dirty="0">
              <a:latin typeface="Book Antiqua"/>
              <a:cs typeface="Book Antiqua"/>
            </a:endParaRPr>
          </a:p>
        </p:txBody>
      </p:sp>
      <p:sp>
        <p:nvSpPr>
          <p:cNvPr id="5" name="TextBox 4"/>
          <p:cNvSpPr txBox="1"/>
          <p:nvPr/>
        </p:nvSpPr>
        <p:spPr>
          <a:xfrm>
            <a:off x="1109147" y="4555077"/>
            <a:ext cx="7545155" cy="1569660"/>
          </a:xfrm>
          <a:prstGeom prst="rect">
            <a:avLst/>
          </a:prstGeom>
          <a:noFill/>
        </p:spPr>
        <p:txBody>
          <a:bodyPr wrap="none" rtlCol="0">
            <a:spAutoFit/>
          </a:bodyPr>
          <a:lstStyle/>
          <a:p>
            <a:pPr algn="just"/>
            <a:r>
              <a:rPr lang="en-NZ" sz="2400" b="1" dirty="0">
                <a:solidFill>
                  <a:srgbClr val="000000"/>
                </a:solidFill>
                <a:latin typeface="Book Antiqua"/>
                <a:cs typeface="Book Antiqua"/>
              </a:rPr>
              <a:t>Yahweh led </a:t>
            </a:r>
            <a:r>
              <a:rPr lang="en-NZ" sz="2400" b="1" dirty="0">
                <a:solidFill>
                  <a:srgbClr val="0000FF"/>
                </a:solidFill>
                <a:latin typeface="Book Antiqua"/>
                <a:cs typeface="Book Antiqua"/>
              </a:rPr>
              <a:t>Abraham</a:t>
            </a:r>
            <a:r>
              <a:rPr lang="en-NZ" sz="2400" b="1" dirty="0">
                <a:solidFill>
                  <a:srgbClr val="000000"/>
                </a:solidFill>
                <a:latin typeface="Book Antiqua"/>
                <a:cs typeface="Book Antiqua"/>
              </a:rPr>
              <a:t> through the emotional </a:t>
            </a:r>
            <a:endParaRPr lang="en-NZ" sz="2400" b="1" dirty="0" smtClean="0">
              <a:solidFill>
                <a:srgbClr val="000000"/>
              </a:solidFill>
              <a:latin typeface="Book Antiqua"/>
              <a:cs typeface="Book Antiqua"/>
            </a:endParaRPr>
          </a:p>
          <a:p>
            <a:pPr algn="just"/>
            <a:r>
              <a:rPr lang="en-NZ" sz="2400" b="1" dirty="0" smtClean="0">
                <a:solidFill>
                  <a:srgbClr val="000000"/>
                </a:solidFill>
                <a:latin typeface="Book Antiqua"/>
                <a:cs typeface="Book Antiqua"/>
              </a:rPr>
              <a:t>experience of </a:t>
            </a:r>
            <a:r>
              <a:rPr lang="en-NZ" sz="2400" b="1" dirty="0">
                <a:solidFill>
                  <a:srgbClr val="000000"/>
                </a:solidFill>
                <a:latin typeface="Book Antiqua"/>
                <a:cs typeface="Book Antiqua"/>
              </a:rPr>
              <a:t>fatherhood, so that he might enter </a:t>
            </a:r>
            <a:r>
              <a:rPr lang="en-NZ" sz="2400" b="1" dirty="0" smtClean="0">
                <a:solidFill>
                  <a:srgbClr val="000000"/>
                </a:solidFill>
                <a:latin typeface="Book Antiqua"/>
                <a:cs typeface="Book Antiqua"/>
              </a:rPr>
              <a:t>into </a:t>
            </a:r>
          </a:p>
          <a:p>
            <a:pPr algn="just"/>
            <a:r>
              <a:rPr lang="en-NZ" sz="2400" b="1" dirty="0" smtClean="0">
                <a:solidFill>
                  <a:srgbClr val="000000"/>
                </a:solidFill>
                <a:latin typeface="Book Antiqua"/>
                <a:cs typeface="Book Antiqua"/>
              </a:rPr>
              <a:t>the very feelings </a:t>
            </a:r>
            <a:r>
              <a:rPr lang="en-NZ" sz="2400" b="1" dirty="0">
                <a:solidFill>
                  <a:srgbClr val="000000"/>
                </a:solidFill>
                <a:latin typeface="Book Antiqua"/>
                <a:cs typeface="Book Antiqua"/>
              </a:rPr>
              <a:t>of God, as the </a:t>
            </a:r>
            <a:r>
              <a:rPr lang="en-NZ" sz="2400" b="1" dirty="0" smtClean="0">
                <a:solidFill>
                  <a:srgbClr val="000000"/>
                </a:solidFill>
                <a:latin typeface="Book Antiqua"/>
                <a:cs typeface="Book Antiqua"/>
              </a:rPr>
              <a:t>Father </a:t>
            </a:r>
            <a:r>
              <a:rPr lang="en-NZ" sz="2400" b="1" dirty="0">
                <a:solidFill>
                  <a:srgbClr val="000000"/>
                </a:solidFill>
                <a:latin typeface="Book Antiqua"/>
                <a:cs typeface="Book Antiqua"/>
              </a:rPr>
              <a:t>of his own </a:t>
            </a:r>
            <a:endParaRPr lang="en-NZ" sz="2400" b="1" dirty="0" smtClean="0">
              <a:solidFill>
                <a:srgbClr val="000000"/>
              </a:solidFill>
              <a:latin typeface="Book Antiqua"/>
              <a:cs typeface="Book Antiqua"/>
            </a:endParaRPr>
          </a:p>
          <a:p>
            <a:pPr algn="just"/>
            <a:r>
              <a:rPr lang="en-NZ" sz="2400" b="1" dirty="0" smtClean="0">
                <a:solidFill>
                  <a:srgbClr val="000000"/>
                </a:solidFill>
                <a:latin typeface="Book Antiqua"/>
                <a:cs typeface="Book Antiqua"/>
              </a:rPr>
              <a:t>beloved Son</a:t>
            </a:r>
            <a:r>
              <a:rPr lang="en-NZ" b="1" dirty="0">
                <a:solidFill>
                  <a:srgbClr val="0000CC"/>
                </a:solidFill>
                <a:latin typeface="Comic Sans MS" pitchFamily="66" charset="0"/>
              </a:rPr>
              <a:t>.</a:t>
            </a:r>
            <a:endParaRPr lang="en-NZ" b="1" dirty="0">
              <a:solidFill>
                <a:srgbClr val="FF0000"/>
              </a:solidFill>
              <a:latin typeface="Comic Sans MS" pitchFamily="66" charset="0"/>
            </a:endParaRPr>
          </a:p>
        </p:txBody>
      </p:sp>
    </p:spTree>
    <p:extLst>
      <p:ext uri="{BB962C8B-B14F-4D97-AF65-F5344CB8AC3E}">
        <p14:creationId xmlns:p14="http://schemas.microsoft.com/office/powerpoint/2010/main" val="105684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3" grpId="0"/>
      <p:bldP spid="16" grpId="0" animBg="1"/>
      <p:bldP spid="18" grpId="0" animBg="1"/>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Yahweh Elohim, The Elohim Of Abraham, Isaac and Jacob </a:t>
            </a:r>
            <a:endParaRPr lang="en-NZ" sz="4000" b="1" dirty="0">
              <a:solidFill>
                <a:srgbClr val="0000FF"/>
              </a:solidFill>
              <a:latin typeface="Book Antiqua"/>
              <a:cs typeface="Book Antiqua"/>
            </a:endParaRPr>
          </a:p>
        </p:txBody>
      </p:sp>
      <p:sp>
        <p:nvSpPr>
          <p:cNvPr id="21" name="Rectangle 20"/>
          <p:cNvSpPr/>
          <p:nvPr/>
        </p:nvSpPr>
        <p:spPr>
          <a:xfrm>
            <a:off x="734904" y="508340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591425" cy="1200328"/>
          </a:xfrm>
          <a:prstGeom prst="rect">
            <a:avLst/>
          </a:prstGeom>
          <a:noFill/>
        </p:spPr>
        <p:txBody>
          <a:bodyPr wrap="square" rtlCol="0">
            <a:spAutoFit/>
          </a:bodyPr>
          <a:lstStyle/>
          <a:p>
            <a:r>
              <a:rPr lang="en-NZ" sz="2400" b="1" dirty="0" smtClean="0">
                <a:solidFill>
                  <a:srgbClr val="000000"/>
                </a:solidFill>
                <a:latin typeface="Book Antiqua"/>
                <a:cs typeface="Book Antiqua"/>
              </a:rPr>
              <a:t>God </a:t>
            </a:r>
            <a:r>
              <a:rPr lang="en-NZ" sz="2400" b="1" dirty="0">
                <a:solidFill>
                  <a:srgbClr val="000000"/>
                </a:solidFill>
                <a:latin typeface="Book Antiqua"/>
                <a:cs typeface="Book Antiqua"/>
              </a:rPr>
              <a:t>entitles Himself - Yahweh Elohim of your fathers, the Elohim of </a:t>
            </a:r>
            <a:r>
              <a:rPr lang="en-NZ" sz="2400" b="1" dirty="0">
                <a:solidFill>
                  <a:srgbClr val="0000FF"/>
                </a:solidFill>
                <a:latin typeface="Book Antiqua"/>
                <a:cs typeface="Book Antiqua"/>
              </a:rPr>
              <a:t>Abraham</a:t>
            </a:r>
            <a:r>
              <a:rPr lang="en-NZ" sz="2400" b="1" dirty="0">
                <a:solidFill>
                  <a:srgbClr val="000000"/>
                </a:solidFill>
                <a:latin typeface="Book Antiqua"/>
                <a:cs typeface="Book Antiqua"/>
              </a:rPr>
              <a:t>, the Elohim of </a:t>
            </a:r>
            <a:r>
              <a:rPr lang="en-NZ" sz="2400" b="1" dirty="0">
                <a:solidFill>
                  <a:srgbClr val="00B050"/>
                </a:solidFill>
                <a:latin typeface="Book Antiqua"/>
                <a:cs typeface="Book Antiqua"/>
              </a:rPr>
              <a:t>Isaac</a:t>
            </a:r>
            <a:r>
              <a:rPr lang="en-NZ" sz="2400" b="1" dirty="0">
                <a:solidFill>
                  <a:srgbClr val="000000"/>
                </a:solidFill>
                <a:latin typeface="Book Antiqua"/>
                <a:cs typeface="Book Antiqua"/>
              </a:rPr>
              <a:t>, and the Elohim of </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983078"/>
            <a:ext cx="7777691" cy="1569660"/>
          </a:xfrm>
          <a:prstGeom prst="rect">
            <a:avLst/>
          </a:prstGeom>
          <a:noFill/>
        </p:spPr>
        <p:txBody>
          <a:bodyPr wrap="square" rtlCol="0">
            <a:spAutoFit/>
          </a:bodyPr>
          <a:lstStyle/>
          <a:p>
            <a:r>
              <a:rPr lang="en-NZ" sz="2400" b="1" dirty="0">
                <a:solidFill>
                  <a:srgbClr val="000000"/>
                </a:solidFill>
                <a:latin typeface="Book Antiqua"/>
                <a:cs typeface="Book Antiqua"/>
              </a:rPr>
              <a:t>These names were chosen to represent the memorial of His proposed manifestation in flesh, and to identify his selection of the family through whom such mighty ones of the future would be </a:t>
            </a:r>
            <a:r>
              <a:rPr lang="en-NZ" sz="2400" b="1" dirty="0" smtClean="0">
                <a:solidFill>
                  <a:srgbClr val="000000"/>
                </a:solidFill>
                <a:latin typeface="Book Antiqua"/>
                <a:cs typeface="Book Antiqua"/>
              </a:rPr>
              <a:t>established.</a:t>
            </a:r>
            <a:endParaRPr lang="en-NZ" sz="2400" b="1" dirty="0">
              <a:solidFill>
                <a:srgbClr val="FF0000"/>
              </a:solidFill>
              <a:latin typeface="Book Antiqua"/>
              <a:cs typeface="Book Antiqua"/>
            </a:endParaRPr>
          </a:p>
        </p:txBody>
      </p:sp>
      <p:sp>
        <p:nvSpPr>
          <p:cNvPr id="26" name="Rectangle 25"/>
          <p:cNvSpPr/>
          <p:nvPr/>
        </p:nvSpPr>
        <p:spPr>
          <a:xfrm>
            <a:off x="734904" y="1833410"/>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083955"/>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2986627"/>
            <a:ext cx="7591424" cy="1938992"/>
          </a:xfrm>
          <a:prstGeom prst="rect">
            <a:avLst/>
          </a:prstGeom>
          <a:noFill/>
        </p:spPr>
        <p:txBody>
          <a:bodyPr wrap="square" rtlCol="0">
            <a:spAutoFit/>
          </a:bodyPr>
          <a:lstStyle/>
          <a:p>
            <a:r>
              <a:rPr lang="en-NZ" sz="2400" b="1" dirty="0" smtClean="0">
                <a:solidFill>
                  <a:srgbClr val="000000"/>
                </a:solidFill>
                <a:latin typeface="Book Antiqua"/>
                <a:cs typeface="Book Antiqua"/>
              </a:rPr>
              <a:t>Yahweh’s </a:t>
            </a:r>
            <a:r>
              <a:rPr lang="en-NZ" sz="2400" b="1" dirty="0">
                <a:solidFill>
                  <a:srgbClr val="000000"/>
                </a:solidFill>
                <a:latin typeface="Book Antiqua"/>
                <a:cs typeface="Book Antiqua"/>
              </a:rPr>
              <a:t>purpose to manifest Himself is revealed in the names and lives of the three </a:t>
            </a:r>
            <a:r>
              <a:rPr lang="en-NZ" sz="2400" b="1" dirty="0" smtClean="0">
                <a:solidFill>
                  <a:srgbClr val="000000"/>
                </a:solidFill>
                <a:latin typeface="Book Antiqua"/>
                <a:cs typeface="Book Antiqua"/>
              </a:rPr>
              <a:t>patriarchs. Together </a:t>
            </a:r>
            <a:r>
              <a:rPr lang="en-NZ" sz="2400" b="1" dirty="0">
                <a:solidFill>
                  <a:srgbClr val="000000"/>
                </a:solidFill>
                <a:latin typeface="Book Antiqua"/>
                <a:cs typeface="Book Antiqua"/>
              </a:rPr>
              <a:t>these three form a prophecy of Yahweh’s intention to be </a:t>
            </a:r>
            <a:r>
              <a:rPr lang="en-NZ" sz="2400" b="1" dirty="0" smtClean="0">
                <a:solidFill>
                  <a:srgbClr val="000000"/>
                </a:solidFill>
                <a:latin typeface="Book Antiqua"/>
                <a:cs typeface="Book Antiqua"/>
              </a:rPr>
              <a:t>revealed </a:t>
            </a:r>
            <a:r>
              <a:rPr lang="en-NZ" sz="2400" b="1" dirty="0">
                <a:solidFill>
                  <a:srgbClr val="000000"/>
                </a:solidFill>
                <a:latin typeface="Book Antiqua"/>
                <a:cs typeface="Book Antiqua"/>
              </a:rPr>
              <a:t>as a Father </a:t>
            </a:r>
            <a:r>
              <a:rPr lang="en-NZ" sz="2400" b="1" dirty="0" smtClean="0">
                <a:solidFill>
                  <a:srgbClr val="000000"/>
                </a:solidFill>
                <a:latin typeface="Book Antiqua"/>
                <a:cs typeface="Book Antiqua"/>
              </a:rPr>
              <a:t>(</a:t>
            </a:r>
            <a:r>
              <a:rPr lang="en-NZ" sz="2400" b="1" dirty="0" smtClean="0">
                <a:solidFill>
                  <a:srgbClr val="0000FF"/>
                </a:solidFill>
                <a:latin typeface="Book Antiqua"/>
                <a:cs typeface="Book Antiqua"/>
              </a:rPr>
              <a:t>Abraham</a:t>
            </a:r>
            <a:r>
              <a:rPr lang="en-NZ" sz="2400" b="1" dirty="0" smtClean="0">
                <a:solidFill>
                  <a:srgbClr val="000000"/>
                </a:solidFill>
                <a:latin typeface="Book Antiqua"/>
                <a:cs typeface="Book Antiqua"/>
              </a:rPr>
              <a:t>)</a:t>
            </a:r>
            <a:r>
              <a:rPr lang="en-NZ" sz="2400" b="1" dirty="0">
                <a:solidFill>
                  <a:srgbClr val="000000"/>
                </a:solidFill>
                <a:latin typeface="Book Antiqua"/>
                <a:cs typeface="Book Antiqua"/>
              </a:rPr>
              <a:t>, </a:t>
            </a:r>
            <a:r>
              <a:rPr lang="en-NZ" sz="2400" b="1" dirty="0" smtClean="0">
                <a:solidFill>
                  <a:srgbClr val="000000"/>
                </a:solidFill>
                <a:latin typeface="Book Antiqua"/>
                <a:cs typeface="Book Antiqua"/>
              </a:rPr>
              <a:t>declared in </a:t>
            </a:r>
            <a:r>
              <a:rPr lang="en-NZ" sz="2400" b="1" dirty="0">
                <a:solidFill>
                  <a:srgbClr val="000000"/>
                </a:solidFill>
                <a:latin typeface="Book Antiqua"/>
                <a:cs typeface="Book Antiqua"/>
              </a:rPr>
              <a:t>a Son </a:t>
            </a:r>
            <a:r>
              <a:rPr lang="en-NZ" sz="2400" b="1" dirty="0" smtClean="0">
                <a:solidFill>
                  <a:srgbClr val="000000"/>
                </a:solidFill>
                <a:latin typeface="Book Antiqua"/>
                <a:cs typeface="Book Antiqua"/>
              </a:rPr>
              <a:t>(</a:t>
            </a:r>
            <a:r>
              <a:rPr lang="en-NZ" sz="2400" b="1" dirty="0" smtClean="0">
                <a:solidFill>
                  <a:srgbClr val="00B050"/>
                </a:solidFill>
                <a:latin typeface="Book Antiqua"/>
                <a:cs typeface="Book Antiqua"/>
              </a:rPr>
              <a:t>Isaac</a:t>
            </a:r>
            <a:r>
              <a:rPr lang="en-NZ" sz="2400" b="1" dirty="0" smtClean="0">
                <a:solidFill>
                  <a:srgbClr val="000000"/>
                </a:solidFill>
                <a:latin typeface="Book Antiqua"/>
                <a:cs typeface="Book Antiqua"/>
              </a:rPr>
              <a:t>)</a:t>
            </a:r>
            <a:r>
              <a:rPr lang="en-NZ" sz="2400" b="1" dirty="0">
                <a:solidFill>
                  <a:srgbClr val="000000"/>
                </a:solidFill>
                <a:latin typeface="Book Antiqua"/>
                <a:cs typeface="Book Antiqua"/>
              </a:rPr>
              <a:t>, and </a:t>
            </a:r>
            <a:r>
              <a:rPr lang="en-NZ" sz="2400" b="1" dirty="0" smtClean="0">
                <a:solidFill>
                  <a:srgbClr val="000000"/>
                </a:solidFill>
                <a:latin typeface="Book Antiqua"/>
                <a:cs typeface="Book Antiqua"/>
              </a:rPr>
              <a:t>proclaimed through </a:t>
            </a:r>
            <a:r>
              <a:rPr lang="en-NZ" sz="2400" b="1" dirty="0">
                <a:solidFill>
                  <a:srgbClr val="000000"/>
                </a:solidFill>
                <a:latin typeface="Book Antiqua"/>
                <a:cs typeface="Book Antiqua"/>
              </a:rPr>
              <a:t>a Multitude </a:t>
            </a:r>
            <a:r>
              <a:rPr lang="en-NZ" sz="2400" b="1" dirty="0" smtClean="0">
                <a:solidFill>
                  <a:srgbClr val="000000"/>
                </a:solidFill>
                <a:latin typeface="Book Antiqua"/>
                <a:cs typeface="Book Antiqua"/>
              </a:rPr>
              <a:t>(</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159508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734904" y="4496832"/>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074420" y="357069"/>
            <a:ext cx="6995160" cy="1015663"/>
          </a:xfrm>
          <a:prstGeom prst="rect">
            <a:avLst/>
          </a:prstGeom>
          <a:noFill/>
        </p:spPr>
        <p:txBody>
          <a:bodyPr wrap="square" rtlCol="0">
            <a:spAutoFit/>
          </a:bodyPr>
          <a:lstStyle/>
          <a:p>
            <a:pPr algn="ctr"/>
            <a:r>
              <a:rPr lang="en-NZ" sz="6000" b="1" dirty="0" smtClean="0">
                <a:solidFill>
                  <a:srgbClr val="0432FF"/>
                </a:solidFill>
                <a:latin typeface="Book Antiqua" charset="0"/>
                <a:ea typeface="Book Antiqua" charset="0"/>
                <a:cs typeface="Book Antiqua" charset="0"/>
              </a:rPr>
              <a:t>God Manifestation</a:t>
            </a:r>
            <a:r>
              <a:rPr lang="en-US" sz="6000" b="1" dirty="0" smtClean="0">
                <a:solidFill>
                  <a:srgbClr val="0432FF"/>
                </a:solidFill>
                <a:latin typeface="Book Antiqua"/>
                <a:cs typeface="Book Antiqua"/>
              </a:rPr>
              <a:t> </a:t>
            </a:r>
            <a:r>
              <a:rPr lang="en-NZ" sz="6000" b="1" dirty="0" smtClean="0">
                <a:solidFill>
                  <a:srgbClr val="0432FF"/>
                </a:solidFill>
                <a:latin typeface="Book Antiqua"/>
                <a:cs typeface="Book Antiqua"/>
              </a:rPr>
              <a:t> </a:t>
            </a:r>
            <a:endParaRPr lang="en-NZ" sz="6000" b="1" dirty="0">
              <a:solidFill>
                <a:srgbClr val="0432FF"/>
              </a:solidFill>
              <a:latin typeface="Book Antiqua"/>
              <a:cs typeface="Book Antiqua"/>
            </a:endParaRPr>
          </a:p>
        </p:txBody>
      </p:sp>
      <p:sp>
        <p:nvSpPr>
          <p:cNvPr id="36" name="TextBox 35"/>
          <p:cNvSpPr txBox="1"/>
          <p:nvPr/>
        </p:nvSpPr>
        <p:spPr>
          <a:xfrm>
            <a:off x="1129242" y="4376866"/>
            <a:ext cx="7777691" cy="1938992"/>
          </a:xfrm>
          <a:prstGeom prst="rect">
            <a:avLst/>
          </a:prstGeom>
          <a:noFill/>
        </p:spPr>
        <p:txBody>
          <a:bodyPr wrap="square" rtlCol="0">
            <a:spAutoFit/>
          </a:bodyPr>
          <a:lstStyle/>
          <a:p>
            <a:r>
              <a:rPr lang="en-NZ" sz="2400" b="1" dirty="0" smtClean="0">
                <a:latin typeface="Book Antiqua" charset="0"/>
                <a:ea typeface="Book Antiqua" charset="0"/>
                <a:cs typeface="Book Antiqua" charset="0"/>
              </a:rPr>
              <a:t>Every </a:t>
            </a:r>
            <a:r>
              <a:rPr lang="en-NZ" sz="2400" b="1" dirty="0">
                <a:latin typeface="Book Antiqua" charset="0"/>
                <a:ea typeface="Book Antiqua" charset="0"/>
                <a:cs typeface="Book Antiqua" charset="0"/>
              </a:rPr>
              <a:t>time someone looks upon the child of a father, they should know immediately what family they come from. </a:t>
            </a:r>
            <a:r>
              <a:rPr lang="en-NZ" sz="2400" b="1" dirty="0" smtClean="0">
                <a:latin typeface="Book Antiqua" charset="0"/>
                <a:ea typeface="Book Antiqua" charset="0"/>
                <a:cs typeface="Book Antiqua" charset="0"/>
              </a:rPr>
              <a:t> Manifestation </a:t>
            </a:r>
            <a:r>
              <a:rPr lang="en-NZ" sz="2400" b="1" dirty="0">
                <a:latin typeface="Book Antiqua" charset="0"/>
                <a:ea typeface="Book Antiqua" charset="0"/>
                <a:cs typeface="Book Antiqua" charset="0"/>
              </a:rPr>
              <a:t>is a family idea, related to family likeness.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offspring of God are those who think and act and look like </a:t>
            </a:r>
            <a:r>
              <a:rPr lang="en-NZ" sz="2400" b="1" dirty="0" smtClean="0">
                <a:latin typeface="Book Antiqua" charset="0"/>
                <a:ea typeface="Book Antiqua" charset="0"/>
                <a:cs typeface="Book Antiqua" charset="0"/>
              </a:rPr>
              <a:t>him.</a:t>
            </a:r>
            <a:endParaRPr lang="en-NZ" sz="2400" b="1" dirty="0">
              <a:latin typeface="Book Antiqua" charset="0"/>
              <a:ea typeface="Book Antiqua" charset="0"/>
              <a:cs typeface="Book Antiqua" charset="0"/>
            </a:endParaRPr>
          </a:p>
        </p:txBody>
      </p:sp>
      <p:sp>
        <p:nvSpPr>
          <p:cNvPr id="4" name="TextBox 3"/>
          <p:cNvSpPr txBox="1"/>
          <p:nvPr/>
        </p:nvSpPr>
        <p:spPr>
          <a:xfrm>
            <a:off x="2832333" y="2282216"/>
            <a:ext cx="3479334" cy="1754326"/>
          </a:xfrm>
          <a:prstGeom prst="rect">
            <a:avLst/>
          </a:prstGeom>
          <a:noFill/>
        </p:spPr>
        <p:txBody>
          <a:bodyPr wrap="square" rtlCol="0">
            <a:spAutoFit/>
          </a:bodyPr>
          <a:lstStyle/>
          <a:p>
            <a:pPr algn="ctr"/>
            <a:r>
              <a:rPr lang="en-NZ" sz="5400" b="1" dirty="0" smtClean="0">
                <a:solidFill>
                  <a:srgbClr val="00B050"/>
                </a:solidFill>
                <a:latin typeface="Book Antiqua" charset="0"/>
                <a:ea typeface="Book Antiqua" charset="0"/>
                <a:cs typeface="Book Antiqua" charset="0"/>
              </a:rPr>
              <a:t>Family </a:t>
            </a:r>
          </a:p>
          <a:p>
            <a:pPr algn="ctr"/>
            <a:r>
              <a:rPr lang="en-NZ" sz="5400" b="1" dirty="0" smtClean="0">
                <a:solidFill>
                  <a:srgbClr val="00B050"/>
                </a:solidFill>
                <a:latin typeface="Book Antiqua" charset="0"/>
                <a:ea typeface="Book Antiqua" charset="0"/>
                <a:cs typeface="Book Antiqua" charset="0"/>
              </a:rPr>
              <a:t>Likeness</a:t>
            </a:r>
          </a:p>
        </p:txBody>
      </p:sp>
      <p:sp>
        <p:nvSpPr>
          <p:cNvPr id="2" name="TextBox 1"/>
          <p:cNvSpPr txBox="1"/>
          <p:nvPr/>
        </p:nvSpPr>
        <p:spPr>
          <a:xfrm>
            <a:off x="4168685" y="1188720"/>
            <a:ext cx="806631" cy="1323439"/>
          </a:xfrm>
          <a:prstGeom prst="rect">
            <a:avLst/>
          </a:prstGeom>
          <a:noFill/>
        </p:spPr>
        <p:txBody>
          <a:bodyPr wrap="none" rtlCol="0">
            <a:spAutoFit/>
          </a:bodyPr>
          <a:lstStyle/>
          <a:p>
            <a:r>
              <a:rPr lang="en-US" sz="8000" b="1" dirty="0" smtClean="0">
                <a:latin typeface="Book Antiqua" charset="0"/>
                <a:ea typeface="Book Antiqua" charset="0"/>
                <a:cs typeface="Book Antiqua" charset="0"/>
              </a:rPr>
              <a:t>=</a:t>
            </a:r>
            <a:endParaRPr lang="en-US" sz="8000" b="1" dirty="0">
              <a:latin typeface="Book Antiqua" charset="0"/>
              <a:ea typeface="Book Antiqua" charset="0"/>
              <a:cs typeface="Book Antiqua" charset="0"/>
            </a:endParaRPr>
          </a:p>
        </p:txBody>
      </p:sp>
    </p:spTree>
    <p:extLst>
      <p:ext uri="{BB962C8B-B14F-4D97-AF65-F5344CB8AC3E}">
        <p14:creationId xmlns:p14="http://schemas.microsoft.com/office/powerpoint/2010/main" val="28983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4" grpId="0"/>
      <p:bldP spid="36" grpId="0"/>
      <p:bldP spid="4" grpId="0"/>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Elohim Of The Age To Come</a:t>
            </a:r>
            <a:endParaRPr lang="en-NZ" sz="4000" b="1" dirty="0">
              <a:solidFill>
                <a:srgbClr val="0000FF"/>
              </a:solidFill>
              <a:latin typeface="Book Antiqua"/>
              <a:cs typeface="Book Antiqua"/>
            </a:endParaRPr>
          </a:p>
        </p:txBody>
      </p:sp>
      <p:sp>
        <p:nvSpPr>
          <p:cNvPr id="21" name="Rectangle 20"/>
          <p:cNvSpPr/>
          <p:nvPr/>
        </p:nvSpPr>
        <p:spPr>
          <a:xfrm>
            <a:off x="734904" y="499060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271469"/>
            <a:ext cx="7591425" cy="1200329"/>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Hebrews 2:5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Elohim of </a:t>
            </a:r>
            <a:r>
              <a:rPr lang="en-NZ" sz="2400" b="1" dirty="0">
                <a:solidFill>
                  <a:srgbClr val="0432FF"/>
                </a:solidFill>
                <a:latin typeface="Book Antiqua" charset="0"/>
                <a:ea typeface="Book Antiqua" charset="0"/>
                <a:cs typeface="Book Antiqua" charset="0"/>
              </a:rPr>
              <a:t>Abraham</a:t>
            </a:r>
            <a:r>
              <a:rPr lang="en-NZ" sz="2400" b="1" dirty="0">
                <a:latin typeface="Book Antiqua" charset="0"/>
                <a:ea typeface="Book Antiqua" charset="0"/>
                <a:cs typeface="Book Antiqua" charset="0"/>
              </a:rPr>
              <a:t>, the Elohim of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and the Elohim of </a:t>
            </a:r>
            <a:r>
              <a:rPr lang="en-NZ" sz="2400" b="1" dirty="0">
                <a:solidFill>
                  <a:srgbClr val="FF6600"/>
                </a:solidFill>
                <a:latin typeface="Book Antiqua" charset="0"/>
                <a:ea typeface="Book Antiqua" charset="0"/>
                <a:cs typeface="Book Antiqua" charset="0"/>
              </a:rPr>
              <a:t>Jacob</a:t>
            </a:r>
            <a:r>
              <a:rPr lang="en-NZ" sz="2400" b="1" dirty="0">
                <a:latin typeface="Book Antiqua" charset="0"/>
                <a:ea typeface="Book Antiqua" charset="0"/>
                <a:cs typeface="Book Antiqua" charset="0"/>
              </a:rPr>
              <a:t> are not the Elohim of the present order, but the Elohim of the age to </a:t>
            </a:r>
            <a:r>
              <a:rPr lang="en-NZ" sz="2400" b="1" dirty="0" smtClean="0">
                <a:latin typeface="Book Antiqua" charset="0"/>
                <a:ea typeface="Book Antiqua" charset="0"/>
                <a:cs typeface="Book Antiqua" charset="0"/>
              </a:rPr>
              <a:t>come.</a:t>
            </a:r>
            <a:r>
              <a:rPr lang="en-US" sz="2400" b="1" dirty="0" smtClean="0">
                <a:latin typeface="Book Antiqua"/>
                <a:cs typeface="Book Antiqua"/>
              </a:rPr>
              <a:t> </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888930"/>
            <a:ext cx="7777691" cy="1200329"/>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Luke 20:34-38 </a:t>
            </a:r>
            <a:r>
              <a:rPr lang="en-NZ" sz="2400" b="1" dirty="0" smtClean="0">
                <a:latin typeface="Book Antiqua" charset="0"/>
                <a:ea typeface="Book Antiqua" charset="0"/>
                <a:cs typeface="Book Antiqua" charset="0"/>
              </a:rPr>
              <a:t>- This </a:t>
            </a:r>
            <a:r>
              <a:rPr lang="en-NZ" sz="2400" b="1" dirty="0">
                <a:latin typeface="Book Antiqua" charset="0"/>
                <a:ea typeface="Book Antiqua" charset="0"/>
                <a:cs typeface="Book Antiqua" charset="0"/>
              </a:rPr>
              <a:t>is the blessing that belongs to the Elohim of </a:t>
            </a:r>
            <a:r>
              <a:rPr lang="en-NZ" sz="2400" b="1" dirty="0">
                <a:solidFill>
                  <a:srgbClr val="0432FF"/>
                </a:solidFill>
                <a:latin typeface="Book Antiqua" charset="0"/>
                <a:ea typeface="Book Antiqua" charset="0"/>
                <a:cs typeface="Book Antiqua" charset="0"/>
              </a:rPr>
              <a:t>Abraham</a:t>
            </a:r>
            <a:r>
              <a:rPr lang="en-NZ" sz="2400" b="1" dirty="0">
                <a:latin typeface="Book Antiqua" charset="0"/>
                <a:ea typeface="Book Antiqua" charset="0"/>
                <a:cs typeface="Book Antiqua" charset="0"/>
              </a:rPr>
              <a:t>, the Elohim of </a:t>
            </a:r>
            <a:r>
              <a:rPr lang="en-NZ" sz="2400" b="1" dirty="0">
                <a:solidFill>
                  <a:srgbClr val="00B050"/>
                </a:solidFill>
                <a:latin typeface="Book Antiqua" charset="0"/>
                <a:ea typeface="Book Antiqua" charset="0"/>
                <a:cs typeface="Book Antiqua" charset="0"/>
              </a:rPr>
              <a:t>Isaac</a:t>
            </a:r>
            <a:r>
              <a:rPr lang="en-NZ" sz="2400" b="1" dirty="0">
                <a:latin typeface="Book Antiqua" charset="0"/>
                <a:ea typeface="Book Antiqua" charset="0"/>
                <a:cs typeface="Book Antiqua" charset="0"/>
              </a:rPr>
              <a:t>, and the Elohim of </a:t>
            </a:r>
            <a:r>
              <a:rPr lang="en-NZ" sz="2400" b="1" dirty="0">
                <a:solidFill>
                  <a:srgbClr val="FF6600"/>
                </a:solidFill>
                <a:latin typeface="Book Antiqua" charset="0"/>
                <a:ea typeface="Book Antiqua" charset="0"/>
                <a:cs typeface="Book Antiqua" charset="0"/>
              </a:rPr>
              <a:t>Jacob</a:t>
            </a:r>
            <a:r>
              <a:rPr lang="en-NZ" sz="2400" b="1" dirty="0">
                <a:latin typeface="Book Antiqua" charset="0"/>
                <a:ea typeface="Book Antiqua" charset="0"/>
                <a:cs typeface="Book Antiqua" charset="0"/>
              </a:rPr>
              <a:t> in </a:t>
            </a:r>
            <a:r>
              <a:rPr lang="en-NZ" sz="2400" b="1" u="sng" dirty="0">
                <a:latin typeface="Book Antiqua" charset="0"/>
                <a:ea typeface="Book Antiqua" charset="0"/>
                <a:cs typeface="Book Antiqua" charset="0"/>
              </a:rPr>
              <a:t>that world </a:t>
            </a:r>
            <a:r>
              <a:rPr lang="en-NZ" sz="2400" b="1" dirty="0">
                <a:latin typeface="Book Antiqua" charset="0"/>
                <a:ea typeface="Book Antiqua" charset="0"/>
                <a:cs typeface="Book Antiqua" charset="0"/>
              </a:rPr>
              <a:t>to </a:t>
            </a:r>
            <a:r>
              <a:rPr lang="en-NZ" sz="2400" b="1" dirty="0" smtClean="0">
                <a:latin typeface="Book Antiqua" charset="0"/>
                <a:ea typeface="Book Antiqua" charset="0"/>
                <a:cs typeface="Book Antiqua" charset="0"/>
              </a:rPr>
              <a:t>come.</a:t>
            </a:r>
            <a:endParaRPr lang="en-NZ" sz="2400" b="1" dirty="0">
              <a:solidFill>
                <a:srgbClr val="FF0000"/>
              </a:solidFill>
              <a:latin typeface="Book Antiqua"/>
              <a:cs typeface="Book Antiqua"/>
            </a:endParaRPr>
          </a:p>
        </p:txBody>
      </p:sp>
      <p:sp>
        <p:nvSpPr>
          <p:cNvPr id="26" name="Rectangle 25"/>
          <p:cNvSpPr/>
          <p:nvPr/>
        </p:nvSpPr>
        <p:spPr>
          <a:xfrm>
            <a:off x="734904" y="1393152"/>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263693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2519960"/>
            <a:ext cx="7591424" cy="2308324"/>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Psalm 89:6-7 </a:t>
            </a:r>
            <a:r>
              <a:rPr lang="en-NZ" sz="2400" b="1" dirty="0" smtClean="0">
                <a:latin typeface="Book Antiqua" charset="0"/>
                <a:ea typeface="Book Antiqua" charset="0"/>
                <a:cs typeface="Book Antiqua" charset="0"/>
              </a:rPr>
              <a:t>- The </a:t>
            </a:r>
            <a:r>
              <a:rPr lang="en-NZ" sz="2400" b="1" dirty="0">
                <a:latin typeface="Book Antiqua" charset="0"/>
                <a:ea typeface="Book Antiqua" charset="0"/>
                <a:cs typeface="Book Antiqua" charset="0"/>
              </a:rPr>
              <a:t>angels </a:t>
            </a:r>
            <a:r>
              <a:rPr lang="en-NZ" sz="2400" b="1" dirty="0" smtClean="0">
                <a:latin typeface="Book Antiqua" charset="0"/>
                <a:ea typeface="Book Antiqua" charset="0"/>
                <a:cs typeface="Book Antiqua" charset="0"/>
              </a:rPr>
              <a:t>hold the Deity </a:t>
            </a:r>
            <a:r>
              <a:rPr lang="en-NZ" sz="2400" b="1" dirty="0">
                <a:latin typeface="Book Antiqua" charset="0"/>
                <a:ea typeface="Book Antiqua" charset="0"/>
                <a:cs typeface="Book Antiqua" charset="0"/>
              </a:rPr>
              <a:t>in </a:t>
            </a:r>
            <a:r>
              <a:rPr lang="en-NZ" sz="2400" b="1" dirty="0" smtClean="0">
                <a:latin typeface="Book Antiqua" charset="0"/>
                <a:ea typeface="Book Antiqua" charset="0"/>
                <a:cs typeface="Book Antiqua" charset="0"/>
              </a:rPr>
              <a:t>the deepest </a:t>
            </a:r>
            <a:r>
              <a:rPr lang="en-NZ" sz="2400" b="1" dirty="0">
                <a:latin typeface="Book Antiqua" charset="0"/>
                <a:ea typeface="Book Antiqua" charset="0"/>
                <a:cs typeface="Book Antiqua" charset="0"/>
              </a:rPr>
              <a:t>reverence and </a:t>
            </a:r>
            <a:r>
              <a:rPr lang="en-NZ" sz="2400" b="1" dirty="0" smtClean="0">
                <a:latin typeface="Book Antiqua" charset="0"/>
                <a:ea typeface="Book Antiqua" charset="0"/>
                <a:cs typeface="Book Antiqua" charset="0"/>
              </a:rPr>
              <a:t>awe.  Their attitude sets the benchmark for the Elohim of the age to come.  The prayers of the saints should reflect that same spirit of respect in framing language and thought consistent with the standard of the household of Abraham.</a:t>
            </a:r>
          </a:p>
        </p:txBody>
      </p:sp>
    </p:spTree>
    <p:extLst>
      <p:ext uri="{BB962C8B-B14F-4D97-AF65-F5344CB8AC3E}">
        <p14:creationId xmlns:p14="http://schemas.microsoft.com/office/powerpoint/2010/main" val="43810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173767"/>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The Elohim In Heaven And Earth </a:t>
            </a:r>
            <a:endParaRPr lang="en-NZ" sz="4000" b="1" dirty="0">
              <a:solidFill>
                <a:srgbClr val="0000FF"/>
              </a:solidFill>
              <a:latin typeface="Book Antiqua"/>
              <a:cs typeface="Book Antiqua"/>
            </a:endParaRPr>
          </a:p>
        </p:txBody>
      </p:sp>
      <p:sp>
        <p:nvSpPr>
          <p:cNvPr id="11" name="Rectangle 10"/>
          <p:cNvSpPr/>
          <p:nvPr/>
        </p:nvSpPr>
        <p:spPr>
          <a:xfrm>
            <a:off x="734904" y="14088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2" y="1310211"/>
            <a:ext cx="7472891" cy="1569660"/>
          </a:xfrm>
          <a:prstGeom prst="rect">
            <a:avLst/>
          </a:prstGeom>
          <a:noFill/>
        </p:spPr>
        <p:txBody>
          <a:bodyPr wrap="square" rtlCol="0">
            <a:spAutoFit/>
          </a:bodyPr>
          <a:lstStyle/>
          <a:p>
            <a:r>
              <a:rPr lang="en-NZ" sz="2400" b="1" dirty="0" smtClean="0">
                <a:solidFill>
                  <a:srgbClr val="FF0000"/>
                </a:solidFill>
                <a:latin typeface="Book Antiqua" charset="0"/>
                <a:ea typeface="Book Antiqua" charset="0"/>
                <a:cs typeface="Book Antiqua" charset="0"/>
              </a:rPr>
              <a:t>Ephesians </a:t>
            </a:r>
            <a:r>
              <a:rPr lang="en-NZ" sz="2400" b="1" dirty="0">
                <a:solidFill>
                  <a:srgbClr val="FF0000"/>
                </a:solidFill>
                <a:latin typeface="Book Antiqua" charset="0"/>
                <a:ea typeface="Book Antiqua" charset="0"/>
                <a:cs typeface="Book Antiqua" charset="0"/>
              </a:rPr>
              <a:t>3:14-15 </a:t>
            </a:r>
            <a:r>
              <a:rPr lang="en-NZ" sz="2400" b="1" dirty="0">
                <a:latin typeface="Book Antiqua" charset="0"/>
                <a:ea typeface="Book Antiqua" charset="0"/>
                <a:cs typeface="Book Antiqua" charset="0"/>
              </a:rPr>
              <a:t>- In the ultimate purpose of God, the Elohim of heaven, and the Elohim of earth will be bound together, united by common </a:t>
            </a:r>
            <a:r>
              <a:rPr lang="en-NZ" sz="2400" b="1" dirty="0" smtClean="0">
                <a:latin typeface="Book Antiqua" charset="0"/>
                <a:ea typeface="Book Antiqua" charset="0"/>
                <a:cs typeface="Book Antiqua" charset="0"/>
              </a:rPr>
              <a:t>lineage of descent </a:t>
            </a:r>
            <a:r>
              <a:rPr lang="en-NZ" sz="2400" b="1" dirty="0">
                <a:latin typeface="Book Antiqua" charset="0"/>
                <a:ea typeface="Book Antiqua" charset="0"/>
                <a:cs typeface="Book Antiqua" charset="0"/>
              </a:rPr>
              <a:t>through </a:t>
            </a:r>
            <a:r>
              <a:rPr lang="en-NZ" sz="2400" b="1" dirty="0" smtClean="0">
                <a:latin typeface="Book Antiqua" charset="0"/>
                <a:ea typeface="Book Antiqua" charset="0"/>
                <a:cs typeface="Book Antiqua" charset="0"/>
              </a:rPr>
              <a:t>one Father.</a:t>
            </a:r>
            <a:endParaRPr lang="en-US" sz="2400" b="1" dirty="0">
              <a:solidFill>
                <a:srgbClr val="FF0000"/>
              </a:solidFill>
              <a:latin typeface="Book Antiqua"/>
              <a:cs typeface="Book Antiqua"/>
            </a:endParaRPr>
          </a:p>
        </p:txBody>
      </p:sp>
      <p:sp>
        <p:nvSpPr>
          <p:cNvPr id="13" name="Rectangle 12"/>
          <p:cNvSpPr/>
          <p:nvPr/>
        </p:nvSpPr>
        <p:spPr>
          <a:xfrm>
            <a:off x="734904" y="306365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p:cNvSpPr txBox="1"/>
          <p:nvPr/>
        </p:nvSpPr>
        <p:spPr>
          <a:xfrm>
            <a:off x="1184106" y="4440576"/>
            <a:ext cx="3132589" cy="461665"/>
          </a:xfrm>
          <a:prstGeom prst="rect">
            <a:avLst/>
          </a:prstGeom>
          <a:noFill/>
        </p:spPr>
        <p:txBody>
          <a:bodyPr wrap="none" rtlCol="0">
            <a:spAutoFit/>
          </a:bodyPr>
          <a:lstStyle/>
          <a:p>
            <a:r>
              <a:rPr lang="en-US" sz="2400" b="1" dirty="0">
                <a:latin typeface="Book Antiqua"/>
                <a:cs typeface="Book Antiqua"/>
              </a:rPr>
              <a:t>t</a:t>
            </a:r>
            <a:r>
              <a:rPr lang="en-US" sz="2400" b="1" dirty="0" smtClean="0">
                <a:latin typeface="Book Antiqua"/>
                <a:cs typeface="Book Antiqua"/>
              </a:rPr>
              <a:t>he Lord Jesus Christ</a:t>
            </a:r>
            <a:endParaRPr lang="en-US" sz="2400" b="1" dirty="0">
              <a:latin typeface="Book Antiqua"/>
              <a:cs typeface="Book Antiqua"/>
            </a:endParaRPr>
          </a:p>
        </p:txBody>
      </p:sp>
      <p:sp>
        <p:nvSpPr>
          <p:cNvPr id="17" name="TextBox 16"/>
          <p:cNvSpPr txBox="1"/>
          <p:nvPr/>
        </p:nvSpPr>
        <p:spPr>
          <a:xfrm>
            <a:off x="-897467" y="2629110"/>
            <a:ext cx="184666" cy="369332"/>
          </a:xfrm>
          <a:prstGeom prst="rect">
            <a:avLst/>
          </a:prstGeom>
          <a:noFill/>
        </p:spPr>
        <p:txBody>
          <a:bodyPr wrap="none" rtlCol="0">
            <a:spAutoFit/>
          </a:bodyPr>
          <a:lstStyle/>
          <a:p>
            <a:endParaRPr lang="en-US"/>
          </a:p>
        </p:txBody>
      </p:sp>
      <p:sp>
        <p:nvSpPr>
          <p:cNvPr id="19" name="TextBox 18"/>
          <p:cNvSpPr txBox="1">
            <a:spLocks noChangeArrowheads="1"/>
          </p:cNvSpPr>
          <p:nvPr/>
        </p:nvSpPr>
        <p:spPr bwMode="auto">
          <a:xfrm>
            <a:off x="1184106" y="3786775"/>
            <a:ext cx="2125011" cy="461665"/>
          </a:xfrm>
          <a:prstGeom prst="rect">
            <a:avLst/>
          </a:prstGeom>
          <a:noFill/>
          <a:ln w="9525">
            <a:noFill/>
            <a:miter lim="800000"/>
            <a:headEnd/>
            <a:tailEnd/>
          </a:ln>
        </p:spPr>
        <p:txBody>
          <a:bodyPr wrap="square">
            <a:prstTxWarp prst="textNoShape">
              <a:avLst/>
            </a:prstTxWarp>
            <a:spAutoFit/>
          </a:bodyPr>
          <a:lstStyle/>
          <a:p>
            <a:r>
              <a:rPr lang="en-NZ" sz="2400" b="1" dirty="0">
                <a:latin typeface="Book Antiqua" charset="0"/>
                <a:ea typeface="Book Antiqua" charset="0"/>
                <a:cs typeface="Book Antiqua" charset="0"/>
              </a:rPr>
              <a:t>t</a:t>
            </a:r>
            <a:r>
              <a:rPr lang="en-NZ" sz="2400" b="1" dirty="0" smtClean="0">
                <a:latin typeface="Book Antiqua" charset="0"/>
                <a:ea typeface="Book Antiqua" charset="0"/>
                <a:cs typeface="Book Antiqua" charset="0"/>
              </a:rPr>
              <a:t>he Father </a:t>
            </a:r>
            <a:endParaRPr lang="en-NZ" sz="2400" b="1" dirty="0">
              <a:latin typeface="Book Antiqua" charset="0"/>
              <a:ea typeface="Book Antiqua" charset="0"/>
              <a:cs typeface="Book Antiqua" charset="0"/>
            </a:endParaRPr>
          </a:p>
        </p:txBody>
      </p:sp>
      <p:sp>
        <p:nvSpPr>
          <p:cNvPr id="20" name="TextBox 19"/>
          <p:cNvSpPr txBox="1">
            <a:spLocks noChangeArrowheads="1"/>
          </p:cNvSpPr>
          <p:nvPr/>
        </p:nvSpPr>
        <p:spPr bwMode="auto">
          <a:xfrm>
            <a:off x="5179017" y="5114476"/>
            <a:ext cx="1294935"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FF6600"/>
                </a:solidFill>
                <a:latin typeface="Book Antiqua"/>
                <a:cs typeface="Book Antiqua"/>
              </a:rPr>
              <a:t>Jacob</a:t>
            </a:r>
            <a:r>
              <a:rPr lang="en-NZ" sz="2400" b="1" dirty="0" smtClean="0">
                <a:solidFill>
                  <a:srgbClr val="FF0000"/>
                </a:solidFill>
                <a:latin typeface="Book Antiqua"/>
                <a:cs typeface="Book Antiqua"/>
              </a:rPr>
              <a:t> </a:t>
            </a:r>
            <a:endParaRPr lang="en-NZ" sz="2400" b="1" dirty="0">
              <a:solidFill>
                <a:srgbClr val="000000"/>
              </a:solidFill>
              <a:latin typeface="Book Antiqua"/>
              <a:cs typeface="Book Antiqua"/>
            </a:endParaRPr>
          </a:p>
        </p:txBody>
      </p:sp>
      <p:sp>
        <p:nvSpPr>
          <p:cNvPr id="21" name="TextBox 20"/>
          <p:cNvSpPr txBox="1">
            <a:spLocks noChangeArrowheads="1"/>
          </p:cNvSpPr>
          <p:nvPr/>
        </p:nvSpPr>
        <p:spPr bwMode="auto">
          <a:xfrm>
            <a:off x="5179017" y="3790224"/>
            <a:ext cx="2235364"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0432FF"/>
                </a:solidFill>
                <a:latin typeface="Book Antiqua"/>
                <a:cs typeface="Book Antiqua"/>
              </a:rPr>
              <a:t>Abraham</a:t>
            </a:r>
            <a:endParaRPr lang="en-NZ" sz="2400" b="1" dirty="0">
              <a:solidFill>
                <a:srgbClr val="0432FF"/>
              </a:solidFill>
              <a:latin typeface="Book Antiqua"/>
              <a:cs typeface="Book Antiqua"/>
            </a:endParaRPr>
          </a:p>
        </p:txBody>
      </p:sp>
      <p:sp>
        <p:nvSpPr>
          <p:cNvPr id="22" name="TextBox 21"/>
          <p:cNvSpPr txBox="1"/>
          <p:nvPr/>
        </p:nvSpPr>
        <p:spPr>
          <a:xfrm>
            <a:off x="1184106" y="5114476"/>
            <a:ext cx="2579552" cy="461665"/>
          </a:xfrm>
          <a:prstGeom prst="rect">
            <a:avLst/>
          </a:prstGeom>
          <a:noFill/>
        </p:spPr>
        <p:txBody>
          <a:bodyPr wrap="none" rtlCol="0">
            <a:spAutoFit/>
          </a:bodyPr>
          <a:lstStyle/>
          <a:p>
            <a:r>
              <a:rPr lang="en-NZ" sz="2400" b="1" dirty="0">
                <a:latin typeface="Book Antiqua"/>
                <a:cs typeface="Book Antiqua"/>
              </a:rPr>
              <a:t>t</a:t>
            </a:r>
            <a:r>
              <a:rPr lang="en-NZ" sz="2400" b="1" dirty="0" smtClean="0">
                <a:latin typeface="Book Antiqua"/>
                <a:cs typeface="Book Antiqua"/>
              </a:rPr>
              <a:t>he whole family</a:t>
            </a:r>
            <a:endParaRPr lang="en-NZ" b="1" dirty="0">
              <a:latin typeface="Book Antiqua"/>
              <a:cs typeface="Book Antiqua"/>
            </a:endParaRPr>
          </a:p>
        </p:txBody>
      </p:sp>
      <p:sp>
        <p:nvSpPr>
          <p:cNvPr id="23" name="TextBox 22"/>
          <p:cNvSpPr txBox="1"/>
          <p:nvPr/>
        </p:nvSpPr>
        <p:spPr>
          <a:xfrm>
            <a:off x="5179017" y="4440576"/>
            <a:ext cx="885179" cy="461665"/>
          </a:xfrm>
          <a:prstGeom prst="rect">
            <a:avLst/>
          </a:prstGeom>
          <a:noFill/>
        </p:spPr>
        <p:txBody>
          <a:bodyPr wrap="none" rtlCol="0">
            <a:spAutoFit/>
          </a:bodyPr>
          <a:lstStyle/>
          <a:p>
            <a:r>
              <a:rPr lang="en-NZ" sz="2400" b="1" dirty="0" smtClean="0">
                <a:solidFill>
                  <a:srgbClr val="00B050"/>
                </a:solidFill>
                <a:latin typeface="Book Antiqua"/>
                <a:cs typeface="Book Antiqua"/>
              </a:rPr>
              <a:t>Isaac</a:t>
            </a:r>
            <a:endParaRPr lang="en-NZ" sz="2400" b="1" dirty="0">
              <a:solidFill>
                <a:srgbClr val="00B050"/>
              </a:solidFill>
              <a:latin typeface="Book Antiqua"/>
              <a:cs typeface="Book Antiqua"/>
            </a:endParaRPr>
          </a:p>
        </p:txBody>
      </p:sp>
      <p:sp>
        <p:nvSpPr>
          <p:cNvPr id="2" name="TextBox 1"/>
          <p:cNvSpPr txBox="1"/>
          <p:nvPr/>
        </p:nvSpPr>
        <p:spPr>
          <a:xfrm>
            <a:off x="1184106" y="2931704"/>
            <a:ext cx="2840842" cy="461665"/>
          </a:xfrm>
          <a:prstGeom prst="rect">
            <a:avLst/>
          </a:prstGeom>
          <a:noFill/>
        </p:spPr>
        <p:txBody>
          <a:bodyPr wrap="none" rtlCol="0">
            <a:spAutoFit/>
          </a:bodyPr>
          <a:lstStyle/>
          <a:p>
            <a:r>
              <a:rPr lang="en-US" sz="2400" b="1" dirty="0" smtClean="0">
                <a:latin typeface="Book Antiqua" charset="0"/>
                <a:ea typeface="Book Antiqua" charset="0"/>
                <a:cs typeface="Book Antiqua" charset="0"/>
              </a:rPr>
              <a:t>Note the sequence:</a:t>
            </a:r>
            <a:endParaRPr lang="en-US" sz="2400" b="1" dirty="0">
              <a:latin typeface="Book Antiqua" charset="0"/>
              <a:ea typeface="Book Antiqua" charset="0"/>
              <a:cs typeface="Book Antiqua" charset="0"/>
            </a:endParaRPr>
          </a:p>
        </p:txBody>
      </p:sp>
    </p:spTree>
    <p:extLst>
      <p:ext uri="{BB962C8B-B14F-4D97-AF65-F5344CB8AC3E}">
        <p14:creationId xmlns:p14="http://schemas.microsoft.com/office/powerpoint/2010/main" val="95889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4" grpId="0"/>
      <p:bldP spid="13" grpId="0" animBg="1"/>
      <p:bldP spid="12" grpId="0"/>
      <p:bldP spid="19" grpId="0"/>
      <p:bldP spid="20" grpId="0"/>
      <p:bldP spid="21" grpId="0"/>
      <p:bldP spid="22" grpId="0"/>
      <p:bldP spid="23" grpId="0"/>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1291" y="341037"/>
            <a:ext cx="7821472" cy="707886"/>
          </a:xfrm>
          <a:prstGeom prst="rect">
            <a:avLst/>
          </a:prstGeom>
        </p:spPr>
        <p:txBody>
          <a:bodyPr wrap="none">
            <a:spAutoFit/>
          </a:bodyPr>
          <a:lstStyle/>
          <a:p>
            <a:pPr algn="ctr"/>
            <a:r>
              <a:rPr lang="en-NZ" sz="4000" b="1" dirty="0" smtClean="0">
                <a:solidFill>
                  <a:srgbClr val="0000FF"/>
                </a:solidFill>
                <a:latin typeface="Book Antiqua"/>
                <a:cs typeface="Book Antiqua"/>
              </a:rPr>
              <a:t>Yahweh Manifested In A Family</a:t>
            </a:r>
            <a:endParaRPr lang="en-NZ" sz="4000" b="1" dirty="0">
              <a:solidFill>
                <a:srgbClr val="0000FF"/>
              </a:solidFill>
              <a:latin typeface="Book Antiqua"/>
              <a:cs typeface="Book Antiqua"/>
            </a:endParaRPr>
          </a:p>
        </p:txBody>
      </p:sp>
      <p:sp>
        <p:nvSpPr>
          <p:cNvPr id="7" name="Rectangle 6"/>
          <p:cNvSpPr/>
          <p:nvPr/>
        </p:nvSpPr>
        <p:spPr>
          <a:xfrm>
            <a:off x="777985" y="1394958"/>
            <a:ext cx="193615" cy="180753"/>
          </a:xfrm>
          <a:prstGeom prst="rect">
            <a:avLst/>
          </a:prstGeom>
          <a:pattFill prst="solidDmnd">
            <a:fgClr>
              <a:srgbClr val="0000FF"/>
            </a:fgClr>
            <a:bgClr>
              <a:prstClr val="white"/>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a:p>
        </p:txBody>
      </p:sp>
      <p:sp>
        <p:nvSpPr>
          <p:cNvPr id="13" name="TextBox 12"/>
          <p:cNvSpPr txBox="1"/>
          <p:nvPr/>
        </p:nvSpPr>
        <p:spPr>
          <a:xfrm>
            <a:off x="1259631" y="3283490"/>
            <a:ext cx="7715035" cy="2308324"/>
          </a:xfrm>
          <a:prstGeom prst="rect">
            <a:avLst/>
          </a:prstGeom>
          <a:noFill/>
        </p:spPr>
        <p:txBody>
          <a:bodyPr wrap="square" rtlCol="0">
            <a:spAutoFit/>
          </a:bodyPr>
          <a:lstStyle/>
          <a:p>
            <a:r>
              <a:rPr lang="en-NZ" sz="2400" b="1" dirty="0" smtClean="0">
                <a:solidFill>
                  <a:srgbClr val="000000"/>
                </a:solidFill>
                <a:latin typeface="Book Antiqua"/>
                <a:cs typeface="Book Antiqua"/>
              </a:rPr>
              <a:t>“The </a:t>
            </a:r>
            <a:r>
              <a:rPr lang="en-NZ" sz="2400" b="1" dirty="0">
                <a:solidFill>
                  <a:srgbClr val="000000"/>
                </a:solidFill>
                <a:latin typeface="Book Antiqua"/>
                <a:cs typeface="Book Antiqua"/>
              </a:rPr>
              <a:t>Eternal Spirit intended to enthrone Himself upon the earth, and in so doing, to develop a divine family from among men, every one of whom shall be Spirit, because born of the Spirit, and that this family shall be large enough to fill the earth, when perfected to the entire exclusion of flesh and </a:t>
            </a:r>
            <a:r>
              <a:rPr lang="en-NZ" sz="2400" b="1" dirty="0" smtClean="0">
                <a:solidFill>
                  <a:srgbClr val="000000"/>
                </a:solidFill>
                <a:latin typeface="Book Antiqua"/>
                <a:cs typeface="Book Antiqua"/>
              </a:rPr>
              <a:t>blood.</a:t>
            </a:r>
            <a:r>
              <a:rPr lang="en-GB" sz="2400" b="1" dirty="0" smtClean="0">
                <a:latin typeface="Book Antiqua"/>
                <a:cs typeface="Book Antiqua"/>
              </a:rPr>
              <a:t>”</a:t>
            </a:r>
            <a:r>
              <a:rPr lang="en-US" sz="2400" b="1" dirty="0" smtClean="0">
                <a:latin typeface="Book Antiqua"/>
                <a:cs typeface="Book Antiqua"/>
              </a:rPr>
              <a:t>.</a:t>
            </a:r>
            <a:endParaRPr lang="en-US" sz="2400" b="1" dirty="0">
              <a:solidFill>
                <a:srgbClr val="000000"/>
              </a:solidFill>
              <a:latin typeface="Book Antiqua"/>
              <a:cs typeface="Book Antiqua"/>
            </a:endParaRPr>
          </a:p>
        </p:txBody>
      </p:sp>
      <p:sp>
        <p:nvSpPr>
          <p:cNvPr id="15" name="TextBox 14"/>
          <p:cNvSpPr txBox="1"/>
          <p:nvPr/>
        </p:nvSpPr>
        <p:spPr>
          <a:xfrm>
            <a:off x="1259631" y="1281970"/>
            <a:ext cx="7584127" cy="1938992"/>
          </a:xfrm>
          <a:prstGeom prst="rect">
            <a:avLst/>
          </a:prstGeom>
          <a:noFill/>
        </p:spPr>
        <p:txBody>
          <a:bodyPr wrap="none" rtlCol="0">
            <a:spAutoFit/>
          </a:bodyPr>
          <a:lstStyle/>
          <a:p>
            <a:r>
              <a:rPr lang="en-NZ" sz="2400" b="1" dirty="0" smtClean="0">
                <a:solidFill>
                  <a:srgbClr val="000000"/>
                </a:solidFill>
                <a:latin typeface="Book Antiqua"/>
                <a:cs typeface="Book Antiqua"/>
              </a:rPr>
              <a:t>“Men </a:t>
            </a:r>
            <a:r>
              <a:rPr lang="en-NZ" sz="2400" b="1" dirty="0">
                <a:solidFill>
                  <a:srgbClr val="000000"/>
                </a:solidFill>
                <a:latin typeface="Book Antiqua"/>
                <a:cs typeface="Book Antiqua"/>
              </a:rPr>
              <a:t>were not ushered into being for the purpose </a:t>
            </a:r>
            <a:r>
              <a:rPr lang="en-NZ" sz="2400" b="1" dirty="0" smtClean="0">
                <a:solidFill>
                  <a:srgbClr val="000000"/>
                </a:solidFill>
                <a:latin typeface="Book Antiqua"/>
                <a:cs typeface="Book Antiqua"/>
              </a:rPr>
              <a:t>of</a:t>
            </a:r>
          </a:p>
          <a:p>
            <a:r>
              <a:rPr lang="en-NZ" sz="2400" b="1" dirty="0" smtClean="0">
                <a:solidFill>
                  <a:srgbClr val="000000"/>
                </a:solidFill>
                <a:latin typeface="Book Antiqua"/>
                <a:cs typeface="Book Antiqua"/>
              </a:rPr>
              <a:t>being </a:t>
            </a:r>
            <a:r>
              <a:rPr lang="en-NZ" sz="2400" b="1" dirty="0">
                <a:solidFill>
                  <a:srgbClr val="000000"/>
                </a:solidFill>
                <a:latin typeface="Book Antiqua"/>
                <a:cs typeface="Book Antiqua"/>
              </a:rPr>
              <a:t>saved or </a:t>
            </a:r>
            <a:r>
              <a:rPr lang="en-NZ" sz="2400" b="1" dirty="0" smtClean="0">
                <a:solidFill>
                  <a:srgbClr val="000000"/>
                </a:solidFill>
                <a:latin typeface="Book Antiqua"/>
                <a:cs typeface="Book Antiqua"/>
              </a:rPr>
              <a:t>lost!  God </a:t>
            </a:r>
            <a:r>
              <a:rPr lang="en-NZ" sz="2400" b="1" dirty="0">
                <a:solidFill>
                  <a:srgbClr val="000000"/>
                </a:solidFill>
                <a:latin typeface="Book Antiqua"/>
                <a:cs typeface="Book Antiqua"/>
              </a:rPr>
              <a:t>manifestation not human </a:t>
            </a:r>
            <a:endParaRPr lang="en-NZ" sz="2400" b="1" dirty="0" smtClean="0">
              <a:solidFill>
                <a:srgbClr val="000000"/>
              </a:solidFill>
              <a:latin typeface="Book Antiqua"/>
              <a:cs typeface="Book Antiqua"/>
            </a:endParaRPr>
          </a:p>
          <a:p>
            <a:r>
              <a:rPr lang="en-NZ" sz="2400" b="1" dirty="0" smtClean="0">
                <a:solidFill>
                  <a:srgbClr val="000000"/>
                </a:solidFill>
                <a:latin typeface="Book Antiqua"/>
                <a:cs typeface="Book Antiqua"/>
              </a:rPr>
              <a:t>salvation </a:t>
            </a:r>
            <a:r>
              <a:rPr lang="en-NZ" sz="2400" b="1" dirty="0">
                <a:solidFill>
                  <a:srgbClr val="000000"/>
                </a:solidFill>
                <a:latin typeface="Book Antiqua"/>
                <a:cs typeface="Book Antiqua"/>
              </a:rPr>
              <a:t>was the great purpose of the Eternal </a:t>
            </a:r>
            <a:endParaRPr lang="en-NZ" sz="2400" b="1" dirty="0" smtClean="0">
              <a:solidFill>
                <a:srgbClr val="000000"/>
              </a:solidFill>
              <a:latin typeface="Book Antiqua"/>
              <a:cs typeface="Book Antiqua"/>
            </a:endParaRPr>
          </a:p>
          <a:p>
            <a:r>
              <a:rPr lang="en-NZ" sz="2400" b="1" dirty="0" smtClean="0">
                <a:solidFill>
                  <a:srgbClr val="000000"/>
                </a:solidFill>
                <a:latin typeface="Book Antiqua"/>
                <a:cs typeface="Book Antiqua"/>
              </a:rPr>
              <a:t>Spirit</a:t>
            </a:r>
            <a:r>
              <a:rPr lang="en-NZ" sz="2400" b="1" dirty="0">
                <a:solidFill>
                  <a:srgbClr val="000000"/>
                </a:solidFill>
                <a:latin typeface="Book Antiqua"/>
                <a:cs typeface="Book Antiqua"/>
              </a:rPr>
              <a:t>. The salvation of a multitude is incidental </a:t>
            </a:r>
            <a:r>
              <a:rPr lang="en-NZ" sz="2400" b="1" dirty="0" smtClean="0">
                <a:solidFill>
                  <a:srgbClr val="000000"/>
                </a:solidFill>
                <a:latin typeface="Book Antiqua"/>
                <a:cs typeface="Book Antiqua"/>
              </a:rPr>
              <a:t>to</a:t>
            </a:r>
          </a:p>
          <a:p>
            <a:r>
              <a:rPr lang="en-NZ" sz="2400" b="1" dirty="0" smtClean="0">
                <a:solidFill>
                  <a:srgbClr val="000000"/>
                </a:solidFill>
                <a:latin typeface="Book Antiqua"/>
                <a:cs typeface="Book Antiqua"/>
              </a:rPr>
              <a:t>the </a:t>
            </a:r>
            <a:r>
              <a:rPr lang="en-NZ" sz="2400" b="1" dirty="0">
                <a:solidFill>
                  <a:srgbClr val="000000"/>
                </a:solidFill>
                <a:latin typeface="Book Antiqua"/>
                <a:cs typeface="Book Antiqua"/>
              </a:rPr>
              <a:t>manifestation but was not the end </a:t>
            </a:r>
            <a:r>
              <a:rPr lang="en-NZ" sz="2400" b="1" dirty="0" smtClean="0">
                <a:solidFill>
                  <a:srgbClr val="000000"/>
                </a:solidFill>
                <a:latin typeface="Book Antiqua"/>
                <a:cs typeface="Book Antiqua"/>
              </a:rPr>
              <a:t>proposed</a:t>
            </a:r>
            <a:r>
              <a:rPr lang="en-US" sz="2400" b="1" dirty="0" smtClean="0">
                <a:latin typeface="Book Antiqua"/>
                <a:cs typeface="Book Antiqua"/>
              </a:rPr>
              <a:t>”.</a:t>
            </a:r>
            <a:endParaRPr lang="en-US" sz="2400" b="1" dirty="0">
              <a:latin typeface="Book Antiqua"/>
              <a:cs typeface="Book Antiqua"/>
            </a:endParaRPr>
          </a:p>
        </p:txBody>
      </p:sp>
      <p:sp>
        <p:nvSpPr>
          <p:cNvPr id="21" name="Rectangle 20"/>
          <p:cNvSpPr/>
          <p:nvPr/>
        </p:nvSpPr>
        <p:spPr>
          <a:xfrm>
            <a:off x="777979" y="3411390"/>
            <a:ext cx="193615" cy="180753"/>
          </a:xfrm>
          <a:prstGeom prst="rect">
            <a:avLst/>
          </a:prstGeom>
          <a:pattFill prst="solidDmnd">
            <a:fgClr>
              <a:srgbClr val="0000FF"/>
            </a:fgClr>
            <a:bgClr>
              <a:prstClr val="white"/>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NZ"/>
          </a:p>
        </p:txBody>
      </p:sp>
      <p:sp>
        <p:nvSpPr>
          <p:cNvPr id="2" name="TextBox 1"/>
          <p:cNvSpPr txBox="1"/>
          <p:nvPr/>
        </p:nvSpPr>
        <p:spPr>
          <a:xfrm>
            <a:off x="3093470" y="5960534"/>
            <a:ext cx="5981126" cy="830997"/>
          </a:xfrm>
          <a:prstGeom prst="rect">
            <a:avLst/>
          </a:prstGeom>
          <a:noFill/>
        </p:spPr>
        <p:txBody>
          <a:bodyPr wrap="none" rtlCol="0">
            <a:spAutoFit/>
          </a:bodyPr>
          <a:lstStyle/>
          <a:p>
            <a:pPr algn="r"/>
            <a:r>
              <a:rPr lang="en-NZ" sz="2400" b="1" dirty="0" smtClean="0">
                <a:solidFill>
                  <a:srgbClr val="FF0000"/>
                </a:solidFill>
                <a:latin typeface="Book Antiqua"/>
                <a:cs typeface="Book Antiqua"/>
              </a:rPr>
              <a:t>Herald of the Kingdom, 1845, Pages 84-85</a:t>
            </a:r>
          </a:p>
          <a:p>
            <a:pPr algn="r"/>
            <a:r>
              <a:rPr lang="en-NZ" sz="2400" b="1" dirty="0" smtClean="0">
                <a:solidFill>
                  <a:srgbClr val="FF0000"/>
                </a:solidFill>
                <a:latin typeface="Book Antiqua"/>
                <a:cs typeface="Book Antiqua"/>
              </a:rPr>
              <a:t>John Thomas</a:t>
            </a:r>
            <a:endParaRPr lang="en-NZ" sz="2400" b="1" dirty="0">
              <a:solidFill>
                <a:srgbClr val="FF0000"/>
              </a:solidFill>
              <a:latin typeface="Book Antiqua"/>
              <a:cs typeface="Book Antiqua"/>
            </a:endParaRPr>
          </a:p>
        </p:txBody>
      </p:sp>
    </p:spTree>
    <p:extLst>
      <p:ext uri="{BB962C8B-B14F-4D97-AF65-F5344CB8AC3E}">
        <p14:creationId xmlns:p14="http://schemas.microsoft.com/office/powerpoint/2010/main" val="175328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animBg="1"/>
      <p:bldP spid="13" grpId="0"/>
      <p:bldP spid="15" grpId="0"/>
      <p:bldP spid="21"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1109147" y="1615217"/>
            <a:ext cx="4411120"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FF0000"/>
                </a:solidFill>
                <a:latin typeface="Book Antiqua"/>
                <a:cs typeface="Book Antiqua"/>
              </a:rPr>
              <a:t>Genesis 21:1-7, Genesis 22:2</a:t>
            </a:r>
            <a:endParaRPr lang="en-NZ" sz="2400" b="1" dirty="0">
              <a:latin typeface="Book Antiqua"/>
              <a:cs typeface="Book Antiqua"/>
            </a:endParaRPr>
          </a:p>
        </p:txBody>
      </p:sp>
      <p:sp>
        <p:nvSpPr>
          <p:cNvPr id="8" name="TextBox 7"/>
          <p:cNvSpPr txBox="1">
            <a:spLocks noChangeArrowheads="1"/>
          </p:cNvSpPr>
          <p:nvPr/>
        </p:nvSpPr>
        <p:spPr bwMode="auto">
          <a:xfrm>
            <a:off x="1109147" y="2367193"/>
            <a:ext cx="7671514" cy="461665"/>
          </a:xfrm>
          <a:prstGeom prst="rect">
            <a:avLst/>
          </a:prstGeom>
          <a:noFill/>
          <a:ln w="9525">
            <a:noFill/>
            <a:miter lim="800000"/>
            <a:headEnd/>
            <a:tailEnd/>
          </a:ln>
        </p:spPr>
        <p:txBody>
          <a:bodyPr>
            <a:prstTxWarp prst="textNoShape">
              <a:avLst/>
            </a:prstTxWarp>
            <a:spAutoFit/>
          </a:bodyPr>
          <a:lstStyle/>
          <a:p>
            <a:r>
              <a:rPr lang="en-NZ" sz="2400" b="1" dirty="0" smtClean="0">
                <a:solidFill>
                  <a:srgbClr val="FF0000"/>
                </a:solidFill>
                <a:latin typeface="Book Antiqua"/>
                <a:cs typeface="Book Antiqua"/>
              </a:rPr>
              <a:t>Hebrews 11:17, James 2:21</a:t>
            </a:r>
            <a:endParaRPr lang="en-NZ" sz="2400" b="1" dirty="0">
              <a:solidFill>
                <a:srgbClr val="000000"/>
              </a:solidFill>
              <a:latin typeface="Book Antiqua"/>
              <a:cs typeface="Book Antiqua"/>
            </a:endParaRPr>
          </a:p>
        </p:txBody>
      </p:sp>
      <p:sp>
        <p:nvSpPr>
          <p:cNvPr id="13" name="TextBox 12"/>
          <p:cNvSpPr txBox="1">
            <a:spLocks noChangeArrowheads="1"/>
          </p:cNvSpPr>
          <p:nvPr/>
        </p:nvSpPr>
        <p:spPr bwMode="auto">
          <a:xfrm>
            <a:off x="1109147" y="1991205"/>
            <a:ext cx="5156186"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FF0000"/>
                </a:solidFill>
                <a:latin typeface="Book Antiqua"/>
                <a:cs typeface="Book Antiqua"/>
              </a:rPr>
              <a:t>Genesis 24:36, Genesis 25:6,11,19</a:t>
            </a:r>
            <a:endParaRPr lang="en-NZ" sz="2400" b="1" dirty="0">
              <a:solidFill>
                <a:srgbClr val="000000"/>
              </a:solidFill>
              <a:latin typeface="Book Antiqua"/>
              <a:cs typeface="Book Antiqua"/>
            </a:endParaRPr>
          </a:p>
        </p:txBody>
      </p:sp>
      <p:sp>
        <p:nvSpPr>
          <p:cNvPr id="16" name="Rectangle 15"/>
          <p:cNvSpPr/>
          <p:nvPr/>
        </p:nvSpPr>
        <p:spPr>
          <a:xfrm>
            <a:off x="768764" y="176704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Rectangle 17"/>
          <p:cNvSpPr/>
          <p:nvPr/>
        </p:nvSpPr>
        <p:spPr>
          <a:xfrm>
            <a:off x="768764" y="307098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900645" y="334440"/>
            <a:ext cx="7342710" cy="707886"/>
          </a:xfrm>
          <a:prstGeom prst="rect">
            <a:avLst/>
          </a:prstGeom>
          <a:noFill/>
        </p:spPr>
        <p:txBody>
          <a:bodyPr wrap="square" rtlCol="0">
            <a:spAutoFit/>
          </a:bodyPr>
          <a:lstStyle/>
          <a:p>
            <a:r>
              <a:rPr lang="en-US" sz="4000" b="1" dirty="0" smtClean="0">
                <a:solidFill>
                  <a:srgbClr val="0000FF"/>
                </a:solidFill>
                <a:latin typeface="Book Antiqua"/>
                <a:cs typeface="Book Antiqua"/>
              </a:rPr>
              <a:t>Yahweh – The Elohim Of Isaac</a:t>
            </a:r>
            <a:endParaRPr lang="en-US" sz="4000" b="1" dirty="0">
              <a:solidFill>
                <a:srgbClr val="0000FF"/>
              </a:solidFill>
              <a:latin typeface="Book Antiqua"/>
              <a:cs typeface="Book Antiqua"/>
            </a:endParaRPr>
          </a:p>
        </p:txBody>
      </p:sp>
      <p:sp>
        <p:nvSpPr>
          <p:cNvPr id="3" name="TextBox 2"/>
          <p:cNvSpPr txBox="1"/>
          <p:nvPr/>
        </p:nvSpPr>
        <p:spPr>
          <a:xfrm>
            <a:off x="2817286" y="982138"/>
            <a:ext cx="3509428" cy="430887"/>
          </a:xfrm>
          <a:prstGeom prst="rect">
            <a:avLst/>
          </a:prstGeom>
          <a:noFill/>
        </p:spPr>
        <p:txBody>
          <a:bodyPr wrap="square" rtlCol="0">
            <a:spAutoFit/>
          </a:bodyPr>
          <a:lstStyle/>
          <a:p>
            <a:r>
              <a:rPr lang="en-US" sz="2200" b="1" dirty="0" smtClean="0">
                <a:solidFill>
                  <a:srgbClr val="008000"/>
                </a:solidFill>
                <a:latin typeface="Book Antiqua"/>
                <a:cs typeface="Book Antiqua"/>
              </a:rPr>
              <a:t>Yahweh declared in a son</a:t>
            </a:r>
            <a:endParaRPr lang="en-US" sz="2200" b="1" dirty="0">
              <a:solidFill>
                <a:srgbClr val="008000"/>
              </a:solidFill>
              <a:latin typeface="Book Antiqua"/>
              <a:cs typeface="Book Antiqua"/>
            </a:endParaRPr>
          </a:p>
        </p:txBody>
      </p:sp>
      <p:sp>
        <p:nvSpPr>
          <p:cNvPr id="4" name="TextBox 3"/>
          <p:cNvSpPr txBox="1"/>
          <p:nvPr/>
        </p:nvSpPr>
        <p:spPr>
          <a:xfrm>
            <a:off x="1109147" y="2929480"/>
            <a:ext cx="7408320" cy="1569660"/>
          </a:xfrm>
          <a:prstGeom prst="rect">
            <a:avLst/>
          </a:prstGeom>
          <a:noFill/>
        </p:spPr>
        <p:txBody>
          <a:bodyPr wrap="square" rtlCol="0">
            <a:spAutoFit/>
          </a:bodyPr>
          <a:lstStyle/>
          <a:p>
            <a:r>
              <a:rPr lang="en-NZ" sz="2400" b="1" dirty="0" smtClean="0">
                <a:solidFill>
                  <a:srgbClr val="00B050"/>
                </a:solidFill>
                <a:latin typeface="Book Antiqua"/>
                <a:cs typeface="Book Antiqua"/>
              </a:rPr>
              <a:t>Isaac</a:t>
            </a:r>
            <a:r>
              <a:rPr lang="en-NZ" sz="2400" b="1" dirty="0" smtClean="0">
                <a:solidFill>
                  <a:srgbClr val="008000"/>
                </a:solidFill>
                <a:latin typeface="Book Antiqua"/>
                <a:cs typeface="Book Antiqua"/>
              </a:rPr>
              <a:t> </a:t>
            </a:r>
            <a:r>
              <a:rPr lang="en-NZ" sz="2400" b="1" dirty="0">
                <a:latin typeface="Book Antiqua"/>
                <a:cs typeface="Book Antiqua"/>
              </a:rPr>
              <a:t>is presented in the </a:t>
            </a:r>
            <a:r>
              <a:rPr lang="en-NZ" sz="2400" b="1" dirty="0" smtClean="0">
                <a:latin typeface="Book Antiqua"/>
                <a:cs typeface="Book Antiqua"/>
              </a:rPr>
              <a:t>scriptural record </a:t>
            </a:r>
            <a:r>
              <a:rPr lang="en-NZ" sz="2400" b="1" dirty="0">
                <a:latin typeface="Book Antiqua"/>
                <a:cs typeface="Book Antiqua"/>
              </a:rPr>
              <a:t>as being pre-eminently the miraculous </a:t>
            </a:r>
            <a:r>
              <a:rPr lang="en-NZ" sz="2400" b="1" dirty="0" smtClean="0">
                <a:latin typeface="Book Antiqua"/>
                <a:cs typeface="Book Antiqua"/>
              </a:rPr>
              <a:t>son</a:t>
            </a:r>
            <a:r>
              <a:rPr lang="en-NZ" sz="2400" b="1" dirty="0">
                <a:latin typeface="Book Antiqua"/>
                <a:cs typeface="Book Antiqua"/>
              </a:rPr>
              <a:t> </a:t>
            </a:r>
            <a:r>
              <a:rPr lang="en-NZ" sz="2400" b="1" dirty="0" smtClean="0">
                <a:latin typeface="Book Antiqua"/>
                <a:cs typeface="Book Antiqua"/>
              </a:rPr>
              <a:t>by whom God’s purpose would commence, and in </a:t>
            </a:r>
            <a:r>
              <a:rPr lang="en-NZ" sz="2400" b="1" dirty="0">
                <a:latin typeface="Book Antiqua"/>
                <a:cs typeface="Book Antiqua"/>
              </a:rPr>
              <a:t>whom the promises would </a:t>
            </a:r>
            <a:r>
              <a:rPr lang="en-NZ" sz="2400" b="1" dirty="0" smtClean="0">
                <a:latin typeface="Book Antiqua"/>
                <a:cs typeface="Book Antiqua"/>
              </a:rPr>
              <a:t>begin.</a:t>
            </a:r>
            <a:endParaRPr lang="en-NZ" sz="2400" b="1" dirty="0">
              <a:latin typeface="Book Antiqua"/>
              <a:cs typeface="Book Antiqua"/>
            </a:endParaRPr>
          </a:p>
        </p:txBody>
      </p:sp>
      <p:sp>
        <p:nvSpPr>
          <p:cNvPr id="5" name="TextBox 4"/>
          <p:cNvSpPr txBox="1"/>
          <p:nvPr/>
        </p:nvSpPr>
        <p:spPr>
          <a:xfrm>
            <a:off x="1109147" y="4555077"/>
            <a:ext cx="7533026" cy="1569660"/>
          </a:xfrm>
          <a:prstGeom prst="rect">
            <a:avLst/>
          </a:prstGeom>
          <a:noFill/>
        </p:spPr>
        <p:txBody>
          <a:bodyPr wrap="square" rtlCol="0">
            <a:spAutoFit/>
          </a:bodyPr>
          <a:lstStyle/>
          <a:p>
            <a:r>
              <a:rPr lang="en-NZ" sz="2400" b="1" dirty="0" smtClean="0">
                <a:solidFill>
                  <a:srgbClr val="000000"/>
                </a:solidFill>
                <a:latin typeface="Book Antiqua"/>
                <a:cs typeface="Book Antiqua"/>
              </a:rPr>
              <a:t>Yahweh </a:t>
            </a:r>
            <a:r>
              <a:rPr lang="en-NZ" sz="2400" b="1" dirty="0">
                <a:solidFill>
                  <a:srgbClr val="000000"/>
                </a:solidFill>
                <a:latin typeface="Book Antiqua"/>
                <a:cs typeface="Book Antiqua"/>
              </a:rPr>
              <a:t>led </a:t>
            </a:r>
            <a:r>
              <a:rPr lang="en-NZ" sz="2400" b="1" dirty="0">
                <a:solidFill>
                  <a:srgbClr val="00B050"/>
                </a:solidFill>
                <a:latin typeface="Book Antiqua"/>
                <a:cs typeface="Book Antiqua"/>
              </a:rPr>
              <a:t>Isaac</a:t>
            </a:r>
            <a:r>
              <a:rPr lang="en-NZ" sz="2400" b="1" dirty="0">
                <a:solidFill>
                  <a:srgbClr val="000000"/>
                </a:solidFill>
                <a:latin typeface="Book Antiqua"/>
                <a:cs typeface="Book Antiqua"/>
              </a:rPr>
              <a:t> through the atmosphere of a </a:t>
            </a:r>
            <a:endParaRPr lang="en-NZ" sz="2400" b="1" dirty="0" smtClean="0">
              <a:solidFill>
                <a:srgbClr val="000000"/>
              </a:solidFill>
              <a:latin typeface="Book Antiqua"/>
              <a:cs typeface="Book Antiqua"/>
            </a:endParaRPr>
          </a:p>
          <a:p>
            <a:r>
              <a:rPr lang="en-NZ" sz="2400" b="1" dirty="0" smtClean="0">
                <a:solidFill>
                  <a:srgbClr val="000000"/>
                </a:solidFill>
                <a:latin typeface="Book Antiqua"/>
                <a:cs typeface="Book Antiqua"/>
              </a:rPr>
              <a:t>godly </a:t>
            </a:r>
            <a:r>
              <a:rPr lang="en-NZ" sz="2400" b="1" dirty="0">
                <a:solidFill>
                  <a:srgbClr val="000000"/>
                </a:solidFill>
                <a:latin typeface="Book Antiqua"/>
                <a:cs typeface="Book Antiqua"/>
              </a:rPr>
              <a:t>family to be a faithful and obedient </a:t>
            </a:r>
            <a:r>
              <a:rPr lang="en-NZ" sz="2400" b="1" dirty="0" smtClean="0">
                <a:solidFill>
                  <a:srgbClr val="000000"/>
                </a:solidFill>
                <a:latin typeface="Book Antiqua"/>
                <a:cs typeface="Book Antiqua"/>
              </a:rPr>
              <a:t>son, who manifested </a:t>
            </a:r>
            <a:r>
              <a:rPr lang="en-NZ" sz="2400" b="1" dirty="0">
                <a:solidFill>
                  <a:srgbClr val="000000"/>
                </a:solidFill>
                <a:latin typeface="Book Antiqua"/>
                <a:cs typeface="Book Antiqua"/>
              </a:rPr>
              <a:t>his father’s </a:t>
            </a:r>
            <a:r>
              <a:rPr lang="en-NZ" sz="2400" b="1" dirty="0" smtClean="0">
                <a:solidFill>
                  <a:srgbClr val="000000"/>
                </a:solidFill>
                <a:latin typeface="Book Antiqua"/>
                <a:cs typeface="Book Antiqua"/>
              </a:rPr>
              <a:t>qualities even under the pressure of great trial.</a:t>
            </a:r>
            <a:endParaRPr lang="en-NZ" b="1" dirty="0">
              <a:solidFill>
                <a:srgbClr val="FF0000"/>
              </a:solidFill>
              <a:latin typeface="Comic Sans MS" pitchFamily="66" charset="0"/>
            </a:endParaRPr>
          </a:p>
        </p:txBody>
      </p:sp>
    </p:spTree>
    <p:extLst>
      <p:ext uri="{BB962C8B-B14F-4D97-AF65-F5344CB8AC3E}">
        <p14:creationId xmlns:p14="http://schemas.microsoft.com/office/powerpoint/2010/main" val="116114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3" grpId="0"/>
      <p:bldP spid="16" grpId="0" animBg="1"/>
      <p:bldP spid="18" grpId="0" animBg="1"/>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1109147" y="1615217"/>
            <a:ext cx="4682053"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FF0000"/>
                </a:solidFill>
                <a:latin typeface="Book Antiqua"/>
                <a:cs typeface="Book Antiqua"/>
              </a:rPr>
              <a:t>Genesis 28:1-4, Genesis 30:30</a:t>
            </a:r>
            <a:endParaRPr lang="en-NZ" sz="2400" b="1" dirty="0">
              <a:latin typeface="Book Antiqua"/>
              <a:cs typeface="Book Antiqua"/>
            </a:endParaRPr>
          </a:p>
        </p:txBody>
      </p:sp>
      <p:sp>
        <p:nvSpPr>
          <p:cNvPr id="8" name="TextBox 7"/>
          <p:cNvSpPr txBox="1">
            <a:spLocks noChangeArrowheads="1"/>
          </p:cNvSpPr>
          <p:nvPr/>
        </p:nvSpPr>
        <p:spPr bwMode="auto">
          <a:xfrm>
            <a:off x="1109147" y="2367193"/>
            <a:ext cx="5190053"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FF0000"/>
                </a:solidFill>
                <a:latin typeface="Book Antiqua"/>
                <a:cs typeface="Book Antiqua"/>
              </a:rPr>
              <a:t>Luke 1:33, Acts 7:8, 14-15</a:t>
            </a:r>
            <a:endParaRPr lang="en-NZ" sz="2400" b="1" dirty="0">
              <a:solidFill>
                <a:srgbClr val="000000"/>
              </a:solidFill>
              <a:latin typeface="Book Antiqua"/>
              <a:cs typeface="Book Antiqua"/>
            </a:endParaRPr>
          </a:p>
        </p:txBody>
      </p:sp>
      <p:sp>
        <p:nvSpPr>
          <p:cNvPr id="13" name="TextBox 12"/>
          <p:cNvSpPr txBox="1">
            <a:spLocks noChangeArrowheads="1"/>
          </p:cNvSpPr>
          <p:nvPr/>
        </p:nvSpPr>
        <p:spPr bwMode="auto">
          <a:xfrm>
            <a:off x="1109147" y="1991205"/>
            <a:ext cx="4851386" cy="461665"/>
          </a:xfrm>
          <a:prstGeom prst="rect">
            <a:avLst/>
          </a:prstGeom>
          <a:noFill/>
          <a:ln w="9525">
            <a:noFill/>
            <a:miter lim="800000"/>
            <a:headEnd/>
            <a:tailEnd/>
          </a:ln>
        </p:spPr>
        <p:txBody>
          <a:bodyPr wrap="square">
            <a:prstTxWarp prst="textNoShape">
              <a:avLst/>
            </a:prstTxWarp>
            <a:spAutoFit/>
          </a:bodyPr>
          <a:lstStyle/>
          <a:p>
            <a:r>
              <a:rPr lang="en-NZ" sz="2400" b="1" dirty="0" smtClean="0">
                <a:solidFill>
                  <a:srgbClr val="FF0000"/>
                </a:solidFill>
                <a:latin typeface="Book Antiqua"/>
                <a:cs typeface="Book Antiqua"/>
              </a:rPr>
              <a:t>Genesis 35:10-11, Genesis 48:3-4</a:t>
            </a:r>
            <a:endParaRPr lang="en-NZ" sz="2400" b="1" dirty="0">
              <a:solidFill>
                <a:srgbClr val="000000"/>
              </a:solidFill>
              <a:latin typeface="Book Antiqua"/>
              <a:cs typeface="Book Antiqua"/>
            </a:endParaRPr>
          </a:p>
        </p:txBody>
      </p:sp>
      <p:sp>
        <p:nvSpPr>
          <p:cNvPr id="16" name="Rectangle 15"/>
          <p:cNvSpPr/>
          <p:nvPr/>
        </p:nvSpPr>
        <p:spPr>
          <a:xfrm>
            <a:off x="768764" y="1767043"/>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Rectangle 17"/>
          <p:cNvSpPr/>
          <p:nvPr/>
        </p:nvSpPr>
        <p:spPr>
          <a:xfrm>
            <a:off x="768764" y="307098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2" name="TextBox 1"/>
          <p:cNvSpPr txBox="1"/>
          <p:nvPr/>
        </p:nvSpPr>
        <p:spPr>
          <a:xfrm>
            <a:off x="738189" y="334440"/>
            <a:ext cx="7667622" cy="707886"/>
          </a:xfrm>
          <a:prstGeom prst="rect">
            <a:avLst/>
          </a:prstGeom>
          <a:noFill/>
        </p:spPr>
        <p:txBody>
          <a:bodyPr wrap="square" rtlCol="0">
            <a:spAutoFit/>
          </a:bodyPr>
          <a:lstStyle/>
          <a:p>
            <a:r>
              <a:rPr lang="en-US" sz="4000" b="1" dirty="0" smtClean="0">
                <a:solidFill>
                  <a:srgbClr val="0000FF"/>
                </a:solidFill>
                <a:latin typeface="Book Antiqua"/>
                <a:cs typeface="Book Antiqua"/>
              </a:rPr>
              <a:t>Yahweh – The Elohim Of Jacob</a:t>
            </a:r>
            <a:endParaRPr lang="en-US" sz="4000" b="1" dirty="0">
              <a:solidFill>
                <a:srgbClr val="0000FF"/>
              </a:solidFill>
              <a:latin typeface="Book Antiqua"/>
              <a:cs typeface="Book Antiqua"/>
            </a:endParaRPr>
          </a:p>
        </p:txBody>
      </p:sp>
      <p:sp>
        <p:nvSpPr>
          <p:cNvPr id="3" name="TextBox 2"/>
          <p:cNvSpPr txBox="1"/>
          <p:nvPr/>
        </p:nvSpPr>
        <p:spPr>
          <a:xfrm>
            <a:off x="1836210" y="982138"/>
            <a:ext cx="5471581" cy="430887"/>
          </a:xfrm>
          <a:prstGeom prst="rect">
            <a:avLst/>
          </a:prstGeom>
          <a:noFill/>
        </p:spPr>
        <p:txBody>
          <a:bodyPr wrap="square" rtlCol="0">
            <a:spAutoFit/>
          </a:bodyPr>
          <a:lstStyle/>
          <a:p>
            <a:r>
              <a:rPr lang="en-US" sz="2200" b="1" dirty="0" smtClean="0">
                <a:solidFill>
                  <a:srgbClr val="008000"/>
                </a:solidFill>
                <a:latin typeface="Book Antiqua"/>
                <a:cs typeface="Book Antiqua"/>
              </a:rPr>
              <a:t>Yahweh proclaimed through a multitude</a:t>
            </a:r>
            <a:endParaRPr lang="en-US" sz="2200" b="1" dirty="0">
              <a:solidFill>
                <a:srgbClr val="008000"/>
              </a:solidFill>
              <a:latin typeface="Book Antiqua"/>
              <a:cs typeface="Book Antiqua"/>
            </a:endParaRPr>
          </a:p>
        </p:txBody>
      </p:sp>
      <p:sp>
        <p:nvSpPr>
          <p:cNvPr id="4" name="TextBox 3"/>
          <p:cNvSpPr txBox="1"/>
          <p:nvPr/>
        </p:nvSpPr>
        <p:spPr>
          <a:xfrm>
            <a:off x="1109147" y="2929480"/>
            <a:ext cx="7408320" cy="1569660"/>
          </a:xfrm>
          <a:prstGeom prst="rect">
            <a:avLst/>
          </a:prstGeom>
          <a:noFill/>
        </p:spPr>
        <p:txBody>
          <a:bodyPr wrap="square" rtlCol="0">
            <a:spAutoFit/>
          </a:bodyPr>
          <a:lstStyle/>
          <a:p>
            <a:r>
              <a:rPr lang="en-NZ" sz="2400" b="1" dirty="0" smtClean="0">
                <a:solidFill>
                  <a:srgbClr val="FF6600"/>
                </a:solidFill>
                <a:latin typeface="Book Antiqua"/>
                <a:cs typeface="Book Antiqua"/>
              </a:rPr>
              <a:t>Jacob</a:t>
            </a:r>
            <a:r>
              <a:rPr lang="en-NZ" sz="2400" b="1" dirty="0" smtClean="0">
                <a:latin typeface="Book Antiqua"/>
                <a:cs typeface="Book Antiqua"/>
              </a:rPr>
              <a:t> </a:t>
            </a:r>
            <a:r>
              <a:rPr lang="en-NZ" sz="2400" b="1" dirty="0">
                <a:latin typeface="Book Antiqua"/>
                <a:cs typeface="Book Antiqua"/>
              </a:rPr>
              <a:t>is presented in the </a:t>
            </a:r>
            <a:r>
              <a:rPr lang="en-NZ" sz="2400" b="1" dirty="0" smtClean="0">
                <a:latin typeface="Book Antiqua"/>
                <a:cs typeface="Book Antiqua"/>
              </a:rPr>
              <a:t>scriptural record </a:t>
            </a:r>
            <a:r>
              <a:rPr lang="en-NZ" sz="2400" b="1" dirty="0">
                <a:latin typeface="Book Antiqua"/>
                <a:cs typeface="Book Antiqua"/>
              </a:rPr>
              <a:t>as being especially the channel through whom </a:t>
            </a:r>
            <a:r>
              <a:rPr lang="en-NZ" sz="2400" b="1" dirty="0" smtClean="0">
                <a:latin typeface="Book Antiqua"/>
                <a:cs typeface="Book Antiqua"/>
              </a:rPr>
              <a:t>God’s </a:t>
            </a:r>
            <a:r>
              <a:rPr lang="en-NZ" sz="2400" b="1" dirty="0">
                <a:latin typeface="Book Antiqua"/>
                <a:cs typeface="Book Antiqua"/>
              </a:rPr>
              <a:t>family would </a:t>
            </a:r>
            <a:r>
              <a:rPr lang="en-NZ" sz="2400" b="1" dirty="0" smtClean="0">
                <a:latin typeface="Book Antiqua"/>
                <a:cs typeface="Book Antiqua"/>
              </a:rPr>
              <a:t>increase, and in whom the promises would be multiplied.</a:t>
            </a:r>
            <a:endParaRPr lang="en-NZ" sz="2400" b="1" dirty="0">
              <a:latin typeface="Book Antiqua"/>
              <a:cs typeface="Book Antiqua"/>
            </a:endParaRPr>
          </a:p>
        </p:txBody>
      </p:sp>
      <p:sp>
        <p:nvSpPr>
          <p:cNvPr id="5" name="TextBox 4"/>
          <p:cNvSpPr txBox="1"/>
          <p:nvPr/>
        </p:nvSpPr>
        <p:spPr>
          <a:xfrm>
            <a:off x="1109147" y="4555077"/>
            <a:ext cx="7526853" cy="1569660"/>
          </a:xfrm>
          <a:prstGeom prst="rect">
            <a:avLst/>
          </a:prstGeom>
          <a:noFill/>
        </p:spPr>
        <p:txBody>
          <a:bodyPr wrap="square" rtlCol="0">
            <a:spAutoFit/>
          </a:bodyPr>
          <a:lstStyle/>
          <a:p>
            <a:r>
              <a:rPr lang="en-NZ" sz="2400" b="1" dirty="0" smtClean="0">
                <a:solidFill>
                  <a:srgbClr val="000000"/>
                </a:solidFill>
                <a:latin typeface="Book Antiqua"/>
                <a:cs typeface="Book Antiqua"/>
              </a:rPr>
              <a:t>Yahweh </a:t>
            </a:r>
            <a:r>
              <a:rPr lang="en-NZ" sz="2400" b="1" dirty="0">
                <a:solidFill>
                  <a:srgbClr val="000000"/>
                </a:solidFill>
                <a:latin typeface="Book Antiqua"/>
                <a:cs typeface="Book Antiqua"/>
              </a:rPr>
              <a:t>led </a:t>
            </a:r>
            <a:r>
              <a:rPr lang="en-NZ" sz="2400" b="1" dirty="0">
                <a:solidFill>
                  <a:srgbClr val="FF6600"/>
                </a:solidFill>
                <a:latin typeface="Book Antiqua"/>
                <a:cs typeface="Book Antiqua"/>
              </a:rPr>
              <a:t>Jacob</a:t>
            </a:r>
            <a:r>
              <a:rPr lang="en-NZ" sz="2400" b="1" dirty="0">
                <a:solidFill>
                  <a:srgbClr val="000000"/>
                </a:solidFill>
                <a:latin typeface="Book Antiqua"/>
                <a:cs typeface="Book Antiqua"/>
              </a:rPr>
              <a:t> through the </a:t>
            </a:r>
            <a:r>
              <a:rPr lang="en-NZ" sz="2400" b="1" dirty="0" smtClean="0">
                <a:solidFill>
                  <a:srgbClr val="000000"/>
                </a:solidFill>
                <a:latin typeface="Book Antiqua"/>
                <a:cs typeface="Book Antiqua"/>
              </a:rPr>
              <a:t>difficulties and trials</a:t>
            </a:r>
          </a:p>
          <a:p>
            <a:r>
              <a:rPr lang="en-NZ" sz="2400" b="1" dirty="0">
                <a:solidFill>
                  <a:srgbClr val="000000"/>
                </a:solidFill>
                <a:latin typeface="Book Antiqua"/>
                <a:cs typeface="Book Antiqua"/>
              </a:rPr>
              <a:t>o</a:t>
            </a:r>
            <a:r>
              <a:rPr lang="en-NZ" sz="2400" b="1" dirty="0" smtClean="0">
                <a:solidFill>
                  <a:srgbClr val="000000"/>
                </a:solidFill>
                <a:latin typeface="Book Antiqua"/>
                <a:cs typeface="Book Antiqua"/>
              </a:rPr>
              <a:t>f family life, which shaped and fashioned his character, as God manifestation </a:t>
            </a:r>
            <a:r>
              <a:rPr lang="en-NZ" sz="2400" b="1" dirty="0">
                <a:solidFill>
                  <a:srgbClr val="000000"/>
                </a:solidFill>
                <a:latin typeface="Book Antiqua"/>
                <a:cs typeface="Book Antiqua"/>
              </a:rPr>
              <a:t>was seen in the </a:t>
            </a:r>
            <a:r>
              <a:rPr lang="en-NZ" sz="2400" b="1" dirty="0" smtClean="0">
                <a:solidFill>
                  <a:srgbClr val="000000"/>
                </a:solidFill>
                <a:latin typeface="Book Antiqua"/>
                <a:cs typeface="Book Antiqua"/>
              </a:rPr>
              <a:t>multitude of </a:t>
            </a:r>
            <a:r>
              <a:rPr lang="en-NZ" sz="2400" b="1" dirty="0">
                <a:solidFill>
                  <a:srgbClr val="000000"/>
                </a:solidFill>
                <a:latin typeface="Book Antiqua"/>
                <a:cs typeface="Book Antiqua"/>
              </a:rPr>
              <a:t>his </a:t>
            </a:r>
            <a:r>
              <a:rPr lang="en-NZ" sz="2400" b="1" dirty="0" smtClean="0">
                <a:solidFill>
                  <a:srgbClr val="000000"/>
                </a:solidFill>
                <a:latin typeface="Book Antiqua"/>
                <a:cs typeface="Book Antiqua"/>
              </a:rPr>
              <a:t>offspring.</a:t>
            </a:r>
            <a:endParaRPr lang="en-NZ" b="1" dirty="0">
              <a:solidFill>
                <a:srgbClr val="FF0000"/>
              </a:solidFill>
              <a:latin typeface="Comic Sans MS" pitchFamily="66" charset="0"/>
            </a:endParaRPr>
          </a:p>
        </p:txBody>
      </p:sp>
    </p:spTree>
    <p:extLst>
      <p:ext uri="{BB962C8B-B14F-4D97-AF65-F5344CB8AC3E}">
        <p14:creationId xmlns:p14="http://schemas.microsoft.com/office/powerpoint/2010/main" val="116114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3" grpId="0"/>
      <p:bldP spid="16" grpId="0" animBg="1"/>
      <p:bldP spid="18" grpId="0" animBg="1"/>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unset_large_purpleTeal-1024x277.jpg"/>
          <p:cNvPicPr>
            <a:picLocks noChangeAspect="1"/>
          </p:cNvPicPr>
          <p:nvPr/>
        </p:nvPicPr>
        <p:blipFill>
          <a:blip r:embed="rId3"/>
          <a:srcRect l="39185" r="27906"/>
          <a:stretch>
            <a:fillRect/>
          </a:stretch>
        </p:blipFill>
        <p:spPr>
          <a:xfrm>
            <a:off x="1" y="0"/>
            <a:ext cx="9144000" cy="6857472"/>
          </a:xfrm>
          <a:prstGeom prst="rect">
            <a:avLst/>
          </a:prstGeom>
        </p:spPr>
      </p:pic>
      <p:grpSp>
        <p:nvGrpSpPr>
          <p:cNvPr id="4" name="Group 7"/>
          <p:cNvGrpSpPr/>
          <p:nvPr/>
        </p:nvGrpSpPr>
        <p:grpSpPr>
          <a:xfrm>
            <a:off x="4400254" y="586635"/>
            <a:ext cx="261523" cy="1349155"/>
            <a:chOff x="3403927" y="298586"/>
            <a:chExt cx="216256" cy="1948466"/>
          </a:xfrm>
        </p:grpSpPr>
        <p:sp>
          <p:nvSpPr>
            <p:cNvPr id="3" name="TextBox 2"/>
            <p:cNvSpPr txBox="1"/>
            <p:nvPr/>
          </p:nvSpPr>
          <p:spPr>
            <a:xfrm>
              <a:off x="3403927" y="335725"/>
              <a:ext cx="152702" cy="1911327"/>
            </a:xfrm>
            <a:prstGeom prst="rect">
              <a:avLst/>
            </a:prstGeom>
            <a:noFill/>
          </p:spPr>
          <p:txBody>
            <a:bodyPr wrap="none" rtlCol="0">
              <a:spAutoFit/>
            </a:bodyPr>
            <a:lstStyle/>
            <a:p>
              <a:pPr algn="ctr"/>
              <a:endParaRPr lang="en-NZ" sz="8000" b="1" dirty="0">
                <a:gradFill>
                  <a:gsLst>
                    <a:gs pos="20000">
                      <a:srgbClr val="FFFF00"/>
                    </a:gs>
                    <a:gs pos="75000">
                      <a:srgbClr val="FF0000"/>
                    </a:gs>
                  </a:gsLst>
                  <a:lin ang="5400000" scaled="0"/>
                </a:gradFill>
                <a:effectLst>
                  <a:outerShdw dist="25400" dir="9000000" algn="ctr" rotWithShape="0">
                    <a:schemeClr val="tx1"/>
                  </a:outerShdw>
                </a:effectLst>
                <a:latin typeface="ArtBrush" pitchFamily="34" charset="0"/>
              </a:endParaRPr>
            </a:p>
          </p:txBody>
        </p:sp>
        <p:sp>
          <p:nvSpPr>
            <p:cNvPr id="2" name="TextBox 1"/>
            <p:cNvSpPr txBox="1"/>
            <p:nvPr/>
          </p:nvSpPr>
          <p:spPr>
            <a:xfrm>
              <a:off x="3467481" y="298586"/>
              <a:ext cx="152702" cy="1911327"/>
            </a:xfrm>
            <a:prstGeom prst="rect">
              <a:avLst/>
            </a:prstGeom>
            <a:noFill/>
          </p:spPr>
          <p:txBody>
            <a:bodyPr wrap="none" rtlCol="0">
              <a:spAutoFit/>
            </a:bodyPr>
            <a:lstStyle/>
            <a:p>
              <a:pPr algn="ctr"/>
              <a:endParaRPr lang="en-NZ" sz="8000" b="1" dirty="0">
                <a:latin typeface="ArtBrush" pitchFamily="34" charset="0"/>
              </a:endParaRPr>
            </a:p>
          </p:txBody>
        </p:sp>
      </p:grpSp>
      <p:sp>
        <p:nvSpPr>
          <p:cNvPr id="11" name="TextBox 10"/>
          <p:cNvSpPr txBox="1"/>
          <p:nvPr/>
        </p:nvSpPr>
        <p:spPr>
          <a:xfrm>
            <a:off x="1628464" y="3949540"/>
            <a:ext cx="5858883" cy="1754327"/>
          </a:xfrm>
          <a:prstGeom prst="rect">
            <a:avLst/>
          </a:prstGeom>
          <a:noFill/>
          <a:effectLst>
            <a:outerShdw dist="25400" dir="8400000" algn="ctr" rotWithShape="0">
              <a:schemeClr val="tx1"/>
            </a:outerShdw>
          </a:effectLst>
        </p:spPr>
        <p:txBody>
          <a:bodyPr wrap="none" rtlCol="0">
            <a:spAutoFit/>
          </a:bodyPr>
          <a:lstStyle/>
          <a:p>
            <a:pPr algn="ctr"/>
            <a:r>
              <a:rPr lang="en-NZ" sz="5400" b="1" dirty="0" smtClean="0">
                <a:solidFill>
                  <a:srgbClr val="00B050"/>
                </a:solidFill>
                <a:latin typeface="Book Antiqua"/>
                <a:cs typeface="Book Antiqua"/>
              </a:rPr>
              <a:t>Yahweh Revealed</a:t>
            </a:r>
          </a:p>
          <a:p>
            <a:pPr algn="ctr"/>
            <a:r>
              <a:rPr lang="en-NZ" sz="5400" b="1" dirty="0" smtClean="0">
                <a:solidFill>
                  <a:srgbClr val="00B050"/>
                </a:solidFill>
                <a:latin typeface="Book Antiqua"/>
                <a:cs typeface="Book Antiqua"/>
              </a:rPr>
              <a:t> As A Father</a:t>
            </a:r>
            <a:endParaRPr lang="en-NZ" sz="5400" b="1" dirty="0">
              <a:solidFill>
                <a:srgbClr val="00B050"/>
              </a:solidFill>
              <a:latin typeface="Book Antiqua"/>
              <a:cs typeface="Book Antiqua"/>
            </a:endParaRPr>
          </a:p>
        </p:txBody>
      </p:sp>
      <p:sp>
        <p:nvSpPr>
          <p:cNvPr id="5" name="TextBox 4"/>
          <p:cNvSpPr txBox="1"/>
          <p:nvPr/>
        </p:nvSpPr>
        <p:spPr>
          <a:xfrm>
            <a:off x="694285" y="186283"/>
            <a:ext cx="7755436" cy="2123658"/>
          </a:xfrm>
          <a:prstGeom prst="rect">
            <a:avLst/>
          </a:prstGeom>
          <a:noFill/>
        </p:spPr>
        <p:txBody>
          <a:bodyPr wrap="none" rtlCol="0">
            <a:spAutoFit/>
          </a:bodyPr>
          <a:lstStyle/>
          <a:p>
            <a:pPr algn="ctr"/>
            <a:r>
              <a:rPr lang="en-US" sz="6600" b="1" dirty="0" smtClean="0">
                <a:solidFill>
                  <a:srgbClr val="0000FF"/>
                </a:solidFill>
                <a:latin typeface="Book Antiqua"/>
                <a:cs typeface="Book Antiqua"/>
              </a:rPr>
              <a:t>GOD</a:t>
            </a:r>
          </a:p>
          <a:p>
            <a:pPr algn="ctr"/>
            <a:r>
              <a:rPr lang="en-US" sz="6600" b="1" dirty="0" smtClean="0">
                <a:solidFill>
                  <a:srgbClr val="0000FF"/>
                </a:solidFill>
                <a:latin typeface="Book Antiqua"/>
                <a:cs typeface="Book Antiqua"/>
              </a:rPr>
              <a:t>MANIFESTATION</a:t>
            </a:r>
            <a:endParaRPr lang="en-US" sz="6600" b="1" dirty="0">
              <a:solidFill>
                <a:srgbClr val="0000FF"/>
              </a:solidFill>
              <a:latin typeface="Book Antiqua"/>
              <a:cs typeface="Book Antiqua"/>
            </a:endParaRPr>
          </a:p>
        </p:txBody>
      </p:sp>
    </p:spTree>
    <p:extLst>
      <p:ext uri="{BB962C8B-B14F-4D97-AF65-F5344CB8AC3E}">
        <p14:creationId xmlns:p14="http://schemas.microsoft.com/office/powerpoint/2010/main" val="421530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rctx="PPT">
                                        <p:cTn id="6" dur="indefinite"/>
                                        <p:tgtEl>
                                          <p:spTgt spid="6"/>
                                        </p:tgtEl>
                                        <p:attrNameLst>
                                          <p:attrName>style.opacity</p:attrName>
                                        </p:attrNameLst>
                                      </p:cBhvr>
                                      <p:to>
                                        <p:strVal val="0.5"/>
                                      </p:to>
                                    </p:set>
                                    <p:animEffect filter="image" prLst="opacity: 0.5">
                                      <p:cBhvr rctx="IE">
                                        <p:cTn id="7" dur="indefinite"/>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1323439"/>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Yahweh Elohim, The Elohim Of Abraham, Isaac and Jacob </a:t>
            </a:r>
            <a:endParaRPr lang="en-NZ" sz="4000" b="1" dirty="0">
              <a:solidFill>
                <a:srgbClr val="0000FF"/>
              </a:solidFill>
              <a:latin typeface="Book Antiqua"/>
              <a:cs typeface="Book Antiqua"/>
            </a:endParaRPr>
          </a:p>
        </p:txBody>
      </p:sp>
      <p:sp>
        <p:nvSpPr>
          <p:cNvPr id="21" name="Rectangle 20"/>
          <p:cNvSpPr/>
          <p:nvPr/>
        </p:nvSpPr>
        <p:spPr>
          <a:xfrm>
            <a:off x="734904" y="5119977"/>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34" name="TextBox 33"/>
          <p:cNvSpPr txBox="1"/>
          <p:nvPr/>
        </p:nvSpPr>
        <p:spPr>
          <a:xfrm>
            <a:off x="1129242" y="1711727"/>
            <a:ext cx="7591425" cy="1200328"/>
          </a:xfrm>
          <a:prstGeom prst="rect">
            <a:avLst/>
          </a:prstGeom>
          <a:noFill/>
        </p:spPr>
        <p:txBody>
          <a:bodyPr wrap="square" rtlCol="0">
            <a:spAutoFit/>
          </a:bodyPr>
          <a:lstStyle/>
          <a:p>
            <a:r>
              <a:rPr lang="en-NZ" sz="2400" b="1" dirty="0" smtClean="0">
                <a:solidFill>
                  <a:srgbClr val="000000"/>
                </a:solidFill>
                <a:latin typeface="Book Antiqua"/>
                <a:cs typeface="Book Antiqua"/>
              </a:rPr>
              <a:t>God </a:t>
            </a:r>
            <a:r>
              <a:rPr lang="en-NZ" sz="2400" b="1" dirty="0">
                <a:solidFill>
                  <a:srgbClr val="000000"/>
                </a:solidFill>
                <a:latin typeface="Book Antiqua"/>
                <a:cs typeface="Book Antiqua"/>
              </a:rPr>
              <a:t>entitles Himself - Yahweh Elohim of your fathers, the Elohim of </a:t>
            </a:r>
            <a:r>
              <a:rPr lang="en-NZ" sz="2400" b="1" dirty="0">
                <a:solidFill>
                  <a:srgbClr val="0000FF"/>
                </a:solidFill>
                <a:latin typeface="Book Antiqua"/>
                <a:cs typeface="Book Antiqua"/>
              </a:rPr>
              <a:t>Abraham</a:t>
            </a:r>
            <a:r>
              <a:rPr lang="en-NZ" sz="2400" b="1" dirty="0">
                <a:solidFill>
                  <a:srgbClr val="000000"/>
                </a:solidFill>
                <a:latin typeface="Book Antiqua"/>
                <a:cs typeface="Book Antiqua"/>
              </a:rPr>
              <a:t>, the Elohim of </a:t>
            </a:r>
            <a:r>
              <a:rPr lang="en-NZ" sz="2400" b="1" dirty="0">
                <a:solidFill>
                  <a:srgbClr val="00B050"/>
                </a:solidFill>
                <a:latin typeface="Book Antiqua"/>
                <a:cs typeface="Book Antiqua"/>
              </a:rPr>
              <a:t>Isaac</a:t>
            </a:r>
            <a:r>
              <a:rPr lang="en-NZ" sz="2400" b="1" dirty="0">
                <a:solidFill>
                  <a:srgbClr val="000000"/>
                </a:solidFill>
                <a:latin typeface="Book Antiqua"/>
                <a:cs typeface="Book Antiqua"/>
              </a:rPr>
              <a:t>, and the Elohim of </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a:t>
            </a:r>
            <a:r>
              <a:rPr lang="en-NZ" sz="2400" b="1" dirty="0" smtClean="0">
                <a:solidFill>
                  <a:srgbClr val="FF0000"/>
                </a:solidFill>
                <a:latin typeface="Book Antiqua"/>
                <a:cs typeface="Book Antiqua"/>
              </a:rPr>
              <a:t> </a:t>
            </a:r>
            <a:endParaRPr lang="en-NZ" sz="2400" b="1" dirty="0">
              <a:solidFill>
                <a:srgbClr val="FF0000"/>
              </a:solidFill>
              <a:latin typeface="Book Antiqua"/>
              <a:cs typeface="Book Antiqua"/>
            </a:endParaRPr>
          </a:p>
        </p:txBody>
      </p:sp>
      <p:sp>
        <p:nvSpPr>
          <p:cNvPr id="36" name="TextBox 35"/>
          <p:cNvSpPr txBox="1"/>
          <p:nvPr/>
        </p:nvSpPr>
        <p:spPr>
          <a:xfrm>
            <a:off x="1129242" y="4983078"/>
            <a:ext cx="7777691" cy="1569660"/>
          </a:xfrm>
          <a:prstGeom prst="rect">
            <a:avLst/>
          </a:prstGeom>
          <a:noFill/>
        </p:spPr>
        <p:txBody>
          <a:bodyPr wrap="square" rtlCol="0">
            <a:spAutoFit/>
          </a:bodyPr>
          <a:lstStyle/>
          <a:p>
            <a:r>
              <a:rPr lang="en-NZ" sz="2400" b="1" dirty="0">
                <a:solidFill>
                  <a:srgbClr val="000000"/>
                </a:solidFill>
                <a:latin typeface="Book Antiqua"/>
                <a:cs typeface="Book Antiqua"/>
              </a:rPr>
              <a:t>These names were chosen to represent the memorial of His proposed manifestation in flesh, and to identify his selection of the family through whom such mighty ones of the future would be </a:t>
            </a:r>
            <a:r>
              <a:rPr lang="en-NZ" sz="2400" b="1" dirty="0" smtClean="0">
                <a:solidFill>
                  <a:srgbClr val="000000"/>
                </a:solidFill>
                <a:latin typeface="Book Antiqua"/>
                <a:cs typeface="Book Antiqua"/>
              </a:rPr>
              <a:t>established.</a:t>
            </a:r>
            <a:endParaRPr lang="en-NZ" sz="2400" b="1" dirty="0">
              <a:solidFill>
                <a:srgbClr val="FF0000"/>
              </a:solidFill>
              <a:latin typeface="Book Antiqua"/>
              <a:cs typeface="Book Antiqua"/>
            </a:endParaRPr>
          </a:p>
        </p:txBody>
      </p:sp>
      <p:sp>
        <p:nvSpPr>
          <p:cNvPr id="26" name="Rectangle 25"/>
          <p:cNvSpPr/>
          <p:nvPr/>
        </p:nvSpPr>
        <p:spPr>
          <a:xfrm>
            <a:off x="734904" y="1851698"/>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3138819"/>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2986627"/>
            <a:ext cx="7591424" cy="1938992"/>
          </a:xfrm>
          <a:prstGeom prst="rect">
            <a:avLst/>
          </a:prstGeom>
          <a:noFill/>
        </p:spPr>
        <p:txBody>
          <a:bodyPr wrap="square" rtlCol="0">
            <a:spAutoFit/>
          </a:bodyPr>
          <a:lstStyle/>
          <a:p>
            <a:r>
              <a:rPr lang="en-NZ" sz="2400" b="1" dirty="0" smtClean="0">
                <a:solidFill>
                  <a:srgbClr val="000000"/>
                </a:solidFill>
                <a:latin typeface="Book Antiqua"/>
                <a:cs typeface="Book Antiqua"/>
              </a:rPr>
              <a:t>Yahweh’s </a:t>
            </a:r>
            <a:r>
              <a:rPr lang="en-NZ" sz="2400" b="1" dirty="0">
                <a:solidFill>
                  <a:srgbClr val="000000"/>
                </a:solidFill>
                <a:latin typeface="Book Antiqua"/>
                <a:cs typeface="Book Antiqua"/>
              </a:rPr>
              <a:t>purpose to manifest Himself is revealed in the names and lives of the three </a:t>
            </a:r>
            <a:r>
              <a:rPr lang="en-NZ" sz="2400" b="1" dirty="0" smtClean="0">
                <a:solidFill>
                  <a:srgbClr val="000000"/>
                </a:solidFill>
                <a:latin typeface="Book Antiqua"/>
                <a:cs typeface="Book Antiqua"/>
              </a:rPr>
              <a:t>patriarchs. Together </a:t>
            </a:r>
            <a:r>
              <a:rPr lang="en-NZ" sz="2400" b="1" dirty="0">
                <a:solidFill>
                  <a:srgbClr val="000000"/>
                </a:solidFill>
                <a:latin typeface="Book Antiqua"/>
                <a:cs typeface="Book Antiqua"/>
              </a:rPr>
              <a:t>these three form a prophecy of Yahweh’s intention to be </a:t>
            </a:r>
            <a:r>
              <a:rPr lang="en-NZ" sz="2400" b="1" dirty="0" smtClean="0">
                <a:solidFill>
                  <a:srgbClr val="000000"/>
                </a:solidFill>
                <a:latin typeface="Book Antiqua"/>
                <a:cs typeface="Book Antiqua"/>
              </a:rPr>
              <a:t>revealed </a:t>
            </a:r>
            <a:r>
              <a:rPr lang="en-NZ" sz="2400" b="1" dirty="0">
                <a:solidFill>
                  <a:srgbClr val="000000"/>
                </a:solidFill>
                <a:latin typeface="Book Antiqua"/>
                <a:cs typeface="Book Antiqua"/>
              </a:rPr>
              <a:t>as a Father </a:t>
            </a:r>
            <a:r>
              <a:rPr lang="en-NZ" sz="2400" b="1" dirty="0" smtClean="0">
                <a:solidFill>
                  <a:srgbClr val="000000"/>
                </a:solidFill>
                <a:latin typeface="Book Antiqua"/>
                <a:cs typeface="Book Antiqua"/>
              </a:rPr>
              <a:t>(</a:t>
            </a:r>
            <a:r>
              <a:rPr lang="en-NZ" sz="2400" b="1" dirty="0" smtClean="0">
                <a:solidFill>
                  <a:srgbClr val="0000FF"/>
                </a:solidFill>
                <a:latin typeface="Book Antiqua"/>
                <a:cs typeface="Book Antiqua"/>
              </a:rPr>
              <a:t>Abraham</a:t>
            </a:r>
            <a:r>
              <a:rPr lang="en-NZ" sz="2400" b="1" dirty="0" smtClean="0">
                <a:solidFill>
                  <a:srgbClr val="000000"/>
                </a:solidFill>
                <a:latin typeface="Book Antiqua"/>
                <a:cs typeface="Book Antiqua"/>
              </a:rPr>
              <a:t>)</a:t>
            </a:r>
            <a:r>
              <a:rPr lang="en-NZ" sz="2400" b="1" dirty="0">
                <a:solidFill>
                  <a:srgbClr val="000000"/>
                </a:solidFill>
                <a:latin typeface="Book Antiqua"/>
                <a:cs typeface="Book Antiqua"/>
              </a:rPr>
              <a:t>, </a:t>
            </a:r>
            <a:r>
              <a:rPr lang="en-NZ" sz="2400" b="1" dirty="0" smtClean="0">
                <a:solidFill>
                  <a:srgbClr val="000000"/>
                </a:solidFill>
                <a:latin typeface="Book Antiqua"/>
                <a:cs typeface="Book Antiqua"/>
              </a:rPr>
              <a:t>declared in </a:t>
            </a:r>
            <a:r>
              <a:rPr lang="en-NZ" sz="2400" b="1" dirty="0">
                <a:solidFill>
                  <a:srgbClr val="000000"/>
                </a:solidFill>
                <a:latin typeface="Book Antiqua"/>
                <a:cs typeface="Book Antiqua"/>
              </a:rPr>
              <a:t>a Son </a:t>
            </a:r>
            <a:r>
              <a:rPr lang="en-NZ" sz="2400" b="1" dirty="0" smtClean="0">
                <a:solidFill>
                  <a:srgbClr val="000000"/>
                </a:solidFill>
                <a:latin typeface="Book Antiqua"/>
                <a:cs typeface="Book Antiqua"/>
              </a:rPr>
              <a:t>(</a:t>
            </a:r>
            <a:r>
              <a:rPr lang="en-NZ" sz="2400" b="1" dirty="0" smtClean="0">
                <a:solidFill>
                  <a:srgbClr val="00B050"/>
                </a:solidFill>
                <a:latin typeface="Book Antiqua"/>
                <a:cs typeface="Book Antiqua"/>
              </a:rPr>
              <a:t>Isaac</a:t>
            </a:r>
            <a:r>
              <a:rPr lang="en-NZ" sz="2400" b="1" dirty="0" smtClean="0">
                <a:solidFill>
                  <a:srgbClr val="000000"/>
                </a:solidFill>
                <a:latin typeface="Book Antiqua"/>
                <a:cs typeface="Book Antiqua"/>
              </a:rPr>
              <a:t>)</a:t>
            </a:r>
            <a:r>
              <a:rPr lang="en-NZ" sz="2400" b="1" dirty="0">
                <a:solidFill>
                  <a:srgbClr val="000000"/>
                </a:solidFill>
                <a:latin typeface="Book Antiqua"/>
                <a:cs typeface="Book Antiqua"/>
              </a:rPr>
              <a:t>, and </a:t>
            </a:r>
            <a:r>
              <a:rPr lang="en-NZ" sz="2400" b="1" dirty="0" smtClean="0">
                <a:solidFill>
                  <a:srgbClr val="000000"/>
                </a:solidFill>
                <a:latin typeface="Book Antiqua"/>
                <a:cs typeface="Book Antiqua"/>
              </a:rPr>
              <a:t>proclaimed through </a:t>
            </a:r>
            <a:r>
              <a:rPr lang="en-NZ" sz="2400" b="1" dirty="0">
                <a:solidFill>
                  <a:srgbClr val="000000"/>
                </a:solidFill>
                <a:latin typeface="Book Antiqua"/>
                <a:cs typeface="Book Antiqua"/>
              </a:rPr>
              <a:t>a Multitude </a:t>
            </a:r>
            <a:r>
              <a:rPr lang="en-NZ" sz="2400" b="1" dirty="0" smtClean="0">
                <a:solidFill>
                  <a:srgbClr val="000000"/>
                </a:solidFill>
                <a:latin typeface="Book Antiqua"/>
                <a:cs typeface="Book Antiqua"/>
              </a:rPr>
              <a:t>(</a:t>
            </a:r>
            <a:r>
              <a:rPr lang="en-NZ" sz="2400" b="1" dirty="0" smtClean="0">
                <a:solidFill>
                  <a:srgbClr val="FF6600"/>
                </a:solidFill>
                <a:latin typeface="Book Antiqua"/>
                <a:cs typeface="Book Antiqua"/>
              </a:rPr>
              <a:t>Jacob</a:t>
            </a:r>
            <a:r>
              <a:rPr lang="en-NZ" sz="2400" b="1" dirty="0" smtClean="0">
                <a:solidFill>
                  <a:srgbClr val="000000"/>
                </a:solidFill>
                <a:latin typeface="Book Antiqua"/>
                <a:cs typeface="Book Antiqua"/>
              </a:rPr>
              <a:t>).</a:t>
            </a:r>
            <a:endParaRPr lang="en-US" sz="2400" b="1" dirty="0">
              <a:solidFill>
                <a:srgbClr val="FF0000"/>
              </a:solidFill>
              <a:latin typeface="Book Antiqua"/>
              <a:cs typeface="Book Antiqua"/>
            </a:endParaRPr>
          </a:p>
        </p:txBody>
      </p:sp>
    </p:spTree>
    <p:extLst>
      <p:ext uri="{BB962C8B-B14F-4D97-AF65-F5344CB8AC3E}">
        <p14:creationId xmlns:p14="http://schemas.microsoft.com/office/powerpoint/2010/main" val="136196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1" grpId="0" animBg="1"/>
      <p:bldP spid="34" grpId="0"/>
      <p:bldP spid="36" grpId="0"/>
      <p:bldP spid="26" grpId="0" animBg="1"/>
      <p:bldP spid="11"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6694" y="341037"/>
            <a:ext cx="8090676" cy="707886"/>
          </a:xfrm>
          <a:prstGeom prst="rect">
            <a:avLst/>
          </a:prstGeom>
        </p:spPr>
        <p:txBody>
          <a:bodyPr wrap="none">
            <a:spAutoFit/>
          </a:bodyPr>
          <a:lstStyle/>
          <a:p>
            <a:pPr algn="ctr"/>
            <a:r>
              <a:rPr lang="en-NZ" sz="4000" b="1" dirty="0" smtClean="0">
                <a:solidFill>
                  <a:srgbClr val="0000FF"/>
                </a:solidFill>
                <a:latin typeface="Book Antiqua"/>
                <a:cs typeface="Book Antiqua"/>
              </a:rPr>
              <a:t>The Divine Purpose In The Name</a:t>
            </a:r>
            <a:endParaRPr lang="en-NZ" sz="4000" b="1" dirty="0">
              <a:solidFill>
                <a:srgbClr val="0000FF"/>
              </a:solidFill>
              <a:latin typeface="Book Antiqua"/>
              <a:cs typeface="Book Antiqua"/>
            </a:endParaRPr>
          </a:p>
        </p:txBody>
      </p:sp>
      <p:sp>
        <p:nvSpPr>
          <p:cNvPr id="15" name="TextBox 14"/>
          <p:cNvSpPr txBox="1"/>
          <p:nvPr/>
        </p:nvSpPr>
        <p:spPr>
          <a:xfrm>
            <a:off x="6688668" y="1281970"/>
            <a:ext cx="1467068" cy="646331"/>
          </a:xfrm>
          <a:prstGeom prst="rect">
            <a:avLst/>
          </a:prstGeom>
          <a:noFill/>
        </p:spPr>
        <p:txBody>
          <a:bodyPr wrap="none" rtlCol="0">
            <a:spAutoFit/>
          </a:bodyPr>
          <a:lstStyle/>
          <a:p>
            <a:r>
              <a:rPr lang="en-NZ" sz="3600" b="1" dirty="0" smtClean="0">
                <a:solidFill>
                  <a:srgbClr val="0432FF"/>
                </a:solidFill>
                <a:latin typeface="Book Antiqua" charset="0"/>
                <a:ea typeface="Book Antiqua" charset="0"/>
                <a:cs typeface="Book Antiqua" charset="0"/>
              </a:rPr>
              <a:t>ehyeh</a:t>
            </a:r>
            <a:endParaRPr lang="en-US" sz="3600" b="1" dirty="0">
              <a:solidFill>
                <a:srgbClr val="0432FF"/>
              </a:solidFill>
              <a:latin typeface="Book Antiqua" charset="0"/>
              <a:ea typeface="Book Antiqua" charset="0"/>
              <a:cs typeface="Book Antiqua" charset="0"/>
            </a:endParaRPr>
          </a:p>
        </p:txBody>
      </p:sp>
      <p:sp>
        <p:nvSpPr>
          <p:cNvPr id="4" name="TextBox 3"/>
          <p:cNvSpPr txBox="1"/>
          <p:nvPr/>
        </p:nvSpPr>
        <p:spPr>
          <a:xfrm>
            <a:off x="1032933" y="2506131"/>
            <a:ext cx="2268570" cy="1015663"/>
          </a:xfrm>
          <a:prstGeom prst="rect">
            <a:avLst/>
          </a:prstGeom>
          <a:noFill/>
        </p:spPr>
        <p:txBody>
          <a:bodyPr wrap="none" rtlCol="0">
            <a:spAutoFit/>
          </a:bodyPr>
          <a:lstStyle/>
          <a:p>
            <a:r>
              <a:rPr lang="en-NZ" sz="2000" b="1" dirty="0">
                <a:latin typeface="Book Antiqua" charset="0"/>
                <a:ea typeface="Book Antiqua" charset="0"/>
                <a:cs typeface="Book Antiqua" charset="0"/>
              </a:rPr>
              <a:t>f</a:t>
            </a:r>
            <a:r>
              <a:rPr lang="en-NZ" sz="2000" b="1" dirty="0" smtClean="0">
                <a:latin typeface="Book Antiqua" charset="0"/>
                <a:ea typeface="Book Antiqua" charset="0"/>
                <a:cs typeface="Book Antiqua" charset="0"/>
              </a:rPr>
              <a:t>irst person,</a:t>
            </a:r>
          </a:p>
          <a:p>
            <a:r>
              <a:rPr lang="en-NZ" sz="2000" b="1" dirty="0">
                <a:latin typeface="Book Antiqua" charset="0"/>
                <a:ea typeface="Book Antiqua" charset="0"/>
                <a:cs typeface="Book Antiqua" charset="0"/>
              </a:rPr>
              <a:t>s</a:t>
            </a:r>
            <a:r>
              <a:rPr lang="en-NZ" sz="2000" b="1" dirty="0" smtClean="0">
                <a:latin typeface="Book Antiqua" charset="0"/>
                <a:ea typeface="Book Antiqua" charset="0"/>
                <a:cs typeface="Book Antiqua" charset="0"/>
              </a:rPr>
              <a:t>ingular,</a:t>
            </a:r>
          </a:p>
          <a:p>
            <a:r>
              <a:rPr lang="en-NZ" sz="2000" b="1" dirty="0">
                <a:latin typeface="Book Antiqua" charset="0"/>
                <a:ea typeface="Book Antiqua" charset="0"/>
                <a:cs typeface="Book Antiqua" charset="0"/>
              </a:rPr>
              <a:t>i</a:t>
            </a:r>
            <a:r>
              <a:rPr lang="en-NZ" sz="2000" b="1" dirty="0" smtClean="0">
                <a:latin typeface="Book Antiqua" charset="0"/>
                <a:ea typeface="Book Antiqua" charset="0"/>
                <a:cs typeface="Book Antiqua" charset="0"/>
              </a:rPr>
              <a:t>mperfect (future)</a:t>
            </a:r>
            <a:endParaRPr lang="en-US" sz="2000" b="1" dirty="0">
              <a:latin typeface="Book Antiqua" charset="0"/>
              <a:ea typeface="Book Antiqua" charset="0"/>
              <a:cs typeface="Book Antiqua" charset="0"/>
            </a:endParaRPr>
          </a:p>
        </p:txBody>
      </p:sp>
      <p:sp>
        <p:nvSpPr>
          <p:cNvPr id="5" name="TextBox 4"/>
          <p:cNvSpPr txBox="1"/>
          <p:nvPr/>
        </p:nvSpPr>
        <p:spPr>
          <a:xfrm>
            <a:off x="3809999" y="2506131"/>
            <a:ext cx="2499402" cy="1015663"/>
          </a:xfrm>
          <a:prstGeom prst="rect">
            <a:avLst/>
          </a:prstGeom>
          <a:noFill/>
        </p:spPr>
        <p:txBody>
          <a:bodyPr wrap="none" rtlCol="0">
            <a:spAutoFit/>
          </a:bodyPr>
          <a:lstStyle/>
          <a:p>
            <a:r>
              <a:rPr lang="en-NZ" sz="2000" b="1" dirty="0">
                <a:latin typeface="Book Antiqua" charset="0"/>
                <a:ea typeface="Book Antiqua" charset="0"/>
                <a:cs typeface="Book Antiqua" charset="0"/>
              </a:rPr>
              <a:t>s</a:t>
            </a:r>
            <a:r>
              <a:rPr lang="en-NZ" sz="2000" b="1" dirty="0" smtClean="0">
                <a:latin typeface="Book Antiqua" charset="0"/>
                <a:ea typeface="Book Antiqua" charset="0"/>
                <a:cs typeface="Book Antiqua" charset="0"/>
              </a:rPr>
              <a:t>ingular and plural,</a:t>
            </a:r>
          </a:p>
          <a:p>
            <a:r>
              <a:rPr lang="en-NZ" sz="2000" b="1" dirty="0">
                <a:latin typeface="Book Antiqua" charset="0"/>
                <a:ea typeface="Book Antiqua" charset="0"/>
                <a:cs typeface="Book Antiqua" charset="0"/>
              </a:rPr>
              <a:t>m</a:t>
            </a:r>
            <a:r>
              <a:rPr lang="en-NZ" sz="2000" b="1" dirty="0" smtClean="0">
                <a:latin typeface="Book Antiqua" charset="0"/>
                <a:ea typeface="Book Antiqua" charset="0"/>
                <a:cs typeface="Book Antiqua" charset="0"/>
              </a:rPr>
              <a:t>asculine and</a:t>
            </a:r>
          </a:p>
          <a:p>
            <a:r>
              <a:rPr lang="en-NZ" sz="2000" b="1" dirty="0" smtClean="0">
                <a:latin typeface="Book Antiqua" charset="0"/>
                <a:ea typeface="Book Antiqua" charset="0"/>
                <a:cs typeface="Book Antiqua" charset="0"/>
              </a:rPr>
              <a:t>feminine</a:t>
            </a:r>
            <a:endParaRPr lang="en-US" sz="2000" b="1" dirty="0">
              <a:latin typeface="Book Antiqua" charset="0"/>
              <a:ea typeface="Book Antiqua" charset="0"/>
              <a:cs typeface="Book Antiqua" charset="0"/>
            </a:endParaRPr>
          </a:p>
        </p:txBody>
      </p:sp>
      <p:sp>
        <p:nvSpPr>
          <p:cNvPr id="6" name="TextBox 5"/>
          <p:cNvSpPr txBox="1"/>
          <p:nvPr/>
        </p:nvSpPr>
        <p:spPr>
          <a:xfrm>
            <a:off x="1032933" y="1281970"/>
            <a:ext cx="1467068" cy="646331"/>
          </a:xfrm>
          <a:prstGeom prst="rect">
            <a:avLst/>
          </a:prstGeom>
          <a:noFill/>
        </p:spPr>
        <p:txBody>
          <a:bodyPr wrap="none" rtlCol="0">
            <a:spAutoFit/>
          </a:bodyPr>
          <a:lstStyle/>
          <a:p>
            <a:r>
              <a:rPr lang="en-NZ" sz="3600" b="1" dirty="0">
                <a:solidFill>
                  <a:srgbClr val="0432FF"/>
                </a:solidFill>
                <a:latin typeface="Book Antiqua" charset="0"/>
                <a:ea typeface="Book Antiqua" charset="0"/>
                <a:cs typeface="Book Antiqua" charset="0"/>
              </a:rPr>
              <a:t>ehyeh</a:t>
            </a:r>
            <a:endParaRPr lang="en-US" sz="3600" b="1" dirty="0">
              <a:solidFill>
                <a:srgbClr val="0432FF"/>
              </a:solidFill>
              <a:latin typeface="Book Antiqua" charset="0"/>
              <a:ea typeface="Book Antiqua" charset="0"/>
              <a:cs typeface="Book Antiqua" charset="0"/>
            </a:endParaRPr>
          </a:p>
        </p:txBody>
      </p:sp>
      <p:sp>
        <p:nvSpPr>
          <p:cNvPr id="8" name="TextBox 7"/>
          <p:cNvSpPr txBox="1"/>
          <p:nvPr/>
        </p:nvSpPr>
        <p:spPr>
          <a:xfrm>
            <a:off x="3809999" y="1281970"/>
            <a:ext cx="1031051" cy="646331"/>
          </a:xfrm>
          <a:prstGeom prst="rect">
            <a:avLst/>
          </a:prstGeom>
          <a:noFill/>
        </p:spPr>
        <p:txBody>
          <a:bodyPr wrap="none" rtlCol="0">
            <a:spAutoFit/>
          </a:bodyPr>
          <a:lstStyle/>
          <a:p>
            <a:r>
              <a:rPr lang="en-NZ" sz="3600" b="1" dirty="0" smtClean="0">
                <a:solidFill>
                  <a:srgbClr val="0432FF"/>
                </a:solidFill>
                <a:latin typeface="Book Antiqua" charset="0"/>
                <a:ea typeface="Book Antiqua" charset="0"/>
                <a:cs typeface="Book Antiqua" charset="0"/>
              </a:rPr>
              <a:t>aser</a:t>
            </a:r>
            <a:endParaRPr lang="en-US" sz="3600" b="1" dirty="0">
              <a:solidFill>
                <a:srgbClr val="0432FF"/>
              </a:solidFill>
              <a:latin typeface="Book Antiqua" charset="0"/>
              <a:ea typeface="Book Antiqua" charset="0"/>
              <a:cs typeface="Book Antiqua" charset="0"/>
            </a:endParaRPr>
          </a:p>
        </p:txBody>
      </p:sp>
      <p:sp>
        <p:nvSpPr>
          <p:cNvPr id="9" name="TextBox 8"/>
          <p:cNvSpPr txBox="1"/>
          <p:nvPr/>
        </p:nvSpPr>
        <p:spPr>
          <a:xfrm>
            <a:off x="6688668" y="2506131"/>
            <a:ext cx="2268570" cy="1015663"/>
          </a:xfrm>
          <a:prstGeom prst="rect">
            <a:avLst/>
          </a:prstGeom>
          <a:noFill/>
        </p:spPr>
        <p:txBody>
          <a:bodyPr wrap="none" rtlCol="0">
            <a:spAutoFit/>
          </a:bodyPr>
          <a:lstStyle/>
          <a:p>
            <a:r>
              <a:rPr lang="en-NZ" sz="2000" b="1" dirty="0">
                <a:latin typeface="Book Antiqua" charset="0"/>
                <a:ea typeface="Book Antiqua" charset="0"/>
                <a:cs typeface="Book Antiqua" charset="0"/>
              </a:rPr>
              <a:t>first person,</a:t>
            </a:r>
          </a:p>
          <a:p>
            <a:r>
              <a:rPr lang="en-NZ" sz="2000" b="1" dirty="0">
                <a:latin typeface="Book Antiqua" charset="0"/>
                <a:ea typeface="Book Antiqua" charset="0"/>
                <a:cs typeface="Book Antiqua" charset="0"/>
              </a:rPr>
              <a:t>singular,</a:t>
            </a:r>
          </a:p>
          <a:p>
            <a:r>
              <a:rPr lang="en-NZ" sz="2000" b="1" dirty="0">
                <a:latin typeface="Book Antiqua" charset="0"/>
                <a:ea typeface="Book Antiqua" charset="0"/>
                <a:cs typeface="Book Antiqua" charset="0"/>
              </a:rPr>
              <a:t>imperfect (</a:t>
            </a:r>
            <a:r>
              <a:rPr lang="en-NZ" sz="2000" b="1" dirty="0" smtClean="0">
                <a:latin typeface="Book Antiqua" charset="0"/>
                <a:ea typeface="Book Antiqua" charset="0"/>
                <a:cs typeface="Book Antiqua" charset="0"/>
              </a:rPr>
              <a:t>future)</a:t>
            </a:r>
            <a:endParaRPr lang="en-US" sz="2000" b="1" dirty="0">
              <a:solidFill>
                <a:srgbClr val="0432FF"/>
              </a:solidFill>
              <a:latin typeface="Book Antiqua" charset="0"/>
              <a:ea typeface="Book Antiqua" charset="0"/>
              <a:cs typeface="Book Antiqua" charset="0"/>
            </a:endParaRPr>
          </a:p>
        </p:txBody>
      </p:sp>
      <p:sp>
        <p:nvSpPr>
          <p:cNvPr id="10" name="TextBox 9"/>
          <p:cNvSpPr txBox="1"/>
          <p:nvPr/>
        </p:nvSpPr>
        <p:spPr>
          <a:xfrm>
            <a:off x="1032933" y="4233334"/>
            <a:ext cx="1364476" cy="461665"/>
          </a:xfrm>
          <a:prstGeom prst="rect">
            <a:avLst/>
          </a:prstGeom>
          <a:noFill/>
        </p:spPr>
        <p:txBody>
          <a:bodyPr wrap="none" rtlCol="0">
            <a:spAutoFit/>
          </a:bodyPr>
          <a:lstStyle/>
          <a:p>
            <a:r>
              <a:rPr lang="en-NZ" sz="2400" b="1" dirty="0" smtClean="0">
                <a:solidFill>
                  <a:srgbClr val="0432FF"/>
                </a:solidFill>
                <a:latin typeface="Book Antiqua" charset="0"/>
                <a:ea typeface="Book Antiqua" charset="0"/>
                <a:cs typeface="Book Antiqua" charset="0"/>
              </a:rPr>
              <a:t>I will be</a:t>
            </a:r>
            <a:endParaRPr lang="en-US" sz="2400" b="1" dirty="0">
              <a:solidFill>
                <a:srgbClr val="0432FF"/>
              </a:solidFill>
              <a:latin typeface="Book Antiqua" charset="0"/>
              <a:ea typeface="Book Antiqua" charset="0"/>
              <a:cs typeface="Book Antiqua" charset="0"/>
            </a:endParaRPr>
          </a:p>
        </p:txBody>
      </p:sp>
      <p:sp>
        <p:nvSpPr>
          <p:cNvPr id="11" name="TextBox 10"/>
          <p:cNvSpPr txBox="1"/>
          <p:nvPr/>
        </p:nvSpPr>
        <p:spPr>
          <a:xfrm>
            <a:off x="3809999" y="4233334"/>
            <a:ext cx="2020105" cy="769441"/>
          </a:xfrm>
          <a:prstGeom prst="rect">
            <a:avLst/>
          </a:prstGeom>
          <a:noFill/>
        </p:spPr>
        <p:txBody>
          <a:bodyPr wrap="none" rtlCol="0">
            <a:spAutoFit/>
          </a:bodyPr>
          <a:lstStyle/>
          <a:p>
            <a:pPr algn="ctr"/>
            <a:r>
              <a:rPr lang="en-NZ" sz="2400" b="1" dirty="0">
                <a:solidFill>
                  <a:srgbClr val="0432FF"/>
                </a:solidFill>
                <a:latin typeface="Book Antiqua" charset="0"/>
                <a:ea typeface="Book Antiqua" charset="0"/>
                <a:cs typeface="Book Antiqua" charset="0"/>
              </a:rPr>
              <a:t>w</a:t>
            </a:r>
            <a:r>
              <a:rPr lang="en-NZ" sz="2400" b="1" dirty="0" smtClean="0">
                <a:solidFill>
                  <a:srgbClr val="0432FF"/>
                </a:solidFill>
                <a:latin typeface="Book Antiqua" charset="0"/>
                <a:ea typeface="Book Antiqua" charset="0"/>
                <a:cs typeface="Book Antiqua" charset="0"/>
              </a:rPr>
              <a:t>ho </a:t>
            </a:r>
          </a:p>
          <a:p>
            <a:pPr algn="ctr"/>
            <a:r>
              <a:rPr lang="en-NZ" sz="2000" b="1" dirty="0" smtClean="0">
                <a:latin typeface="Book Antiqua" charset="0"/>
                <a:ea typeface="Book Antiqua" charset="0"/>
                <a:cs typeface="Book Antiqua" charset="0"/>
              </a:rPr>
              <a:t>(in a multitude)</a:t>
            </a:r>
            <a:endParaRPr lang="en-US" sz="2000" b="1" dirty="0">
              <a:latin typeface="Book Antiqua" charset="0"/>
              <a:ea typeface="Book Antiqua" charset="0"/>
              <a:cs typeface="Book Antiqua" charset="0"/>
            </a:endParaRPr>
          </a:p>
        </p:txBody>
      </p:sp>
      <p:sp>
        <p:nvSpPr>
          <p:cNvPr id="12" name="TextBox 11"/>
          <p:cNvSpPr txBox="1"/>
          <p:nvPr/>
        </p:nvSpPr>
        <p:spPr>
          <a:xfrm>
            <a:off x="6688668" y="4233334"/>
            <a:ext cx="1364476" cy="461665"/>
          </a:xfrm>
          <a:prstGeom prst="rect">
            <a:avLst/>
          </a:prstGeom>
          <a:noFill/>
        </p:spPr>
        <p:txBody>
          <a:bodyPr wrap="none" rtlCol="0">
            <a:spAutoFit/>
          </a:bodyPr>
          <a:lstStyle/>
          <a:p>
            <a:r>
              <a:rPr lang="en-NZ" sz="2400" b="1" dirty="0" smtClean="0">
                <a:solidFill>
                  <a:srgbClr val="0432FF"/>
                </a:solidFill>
                <a:latin typeface="Book Antiqua" charset="0"/>
                <a:ea typeface="Book Antiqua" charset="0"/>
                <a:cs typeface="Book Antiqua" charset="0"/>
              </a:rPr>
              <a:t>I will be</a:t>
            </a:r>
            <a:endParaRPr lang="en-US" sz="2400" b="1" dirty="0">
              <a:solidFill>
                <a:srgbClr val="0432FF"/>
              </a:solidFill>
              <a:latin typeface="Book Antiqua" charset="0"/>
              <a:ea typeface="Book Antiqua" charset="0"/>
              <a:cs typeface="Book Antiqua" charset="0"/>
            </a:endParaRPr>
          </a:p>
        </p:txBody>
      </p:sp>
    </p:spTree>
    <p:extLst>
      <p:ext uri="{BB962C8B-B14F-4D97-AF65-F5344CB8AC3E}">
        <p14:creationId xmlns:p14="http://schemas.microsoft.com/office/powerpoint/2010/main" val="72609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 grpId="0"/>
      <p:bldP spid="4" grpId="0"/>
      <p:bldP spid="5" grpId="0"/>
      <p:bldP spid="6" grpId="0"/>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518" y="343100"/>
            <a:ext cx="9712325" cy="707886"/>
          </a:xfrm>
          <a:prstGeom prst="rect">
            <a:avLst/>
          </a:prstGeom>
          <a:noFill/>
        </p:spPr>
        <p:txBody>
          <a:bodyPr wrap="square" rtlCol="0">
            <a:spAutoFit/>
          </a:bodyPr>
          <a:lstStyle/>
          <a:p>
            <a:pPr algn="ctr"/>
            <a:r>
              <a:rPr lang="en-NZ" sz="4000" b="1" dirty="0" smtClean="0">
                <a:solidFill>
                  <a:srgbClr val="0000FF"/>
                </a:solidFill>
                <a:latin typeface="Book Antiqua"/>
                <a:cs typeface="Book Antiqua"/>
              </a:rPr>
              <a:t>Ehyeh Asher Ehyeh </a:t>
            </a:r>
            <a:endParaRPr lang="en-NZ" sz="4000" b="1" dirty="0">
              <a:solidFill>
                <a:srgbClr val="0000FF"/>
              </a:solidFill>
              <a:latin typeface="Book Antiqua"/>
              <a:cs typeface="Book Antiqua"/>
            </a:endParaRPr>
          </a:p>
        </p:txBody>
      </p:sp>
      <p:sp>
        <p:nvSpPr>
          <p:cNvPr id="2" name="TextBox 1"/>
          <p:cNvSpPr txBox="1"/>
          <p:nvPr/>
        </p:nvSpPr>
        <p:spPr>
          <a:xfrm>
            <a:off x="1129242" y="4671514"/>
            <a:ext cx="7659158" cy="1200328"/>
          </a:xfrm>
          <a:prstGeom prst="rect">
            <a:avLst/>
          </a:prstGeom>
          <a:noFill/>
        </p:spPr>
        <p:txBody>
          <a:bodyPr wrap="square" rtlCol="0">
            <a:spAutoFit/>
          </a:bodyPr>
          <a:lstStyle/>
          <a:p>
            <a:r>
              <a:rPr lang="en-NZ" sz="2400" b="1" dirty="0" smtClean="0">
                <a:latin typeface="Book Antiqua"/>
                <a:cs typeface="Book Antiqua"/>
              </a:rPr>
              <a:t>In </a:t>
            </a:r>
            <a:r>
              <a:rPr lang="en-NZ" sz="2400" b="1" dirty="0">
                <a:latin typeface="Book Antiqua"/>
                <a:cs typeface="Book Antiqua"/>
              </a:rPr>
              <a:t>this memorial the Eternal Spirit is the ‘I’, and the Elohim of </a:t>
            </a:r>
            <a:r>
              <a:rPr lang="en-NZ" sz="2400" b="1" dirty="0">
                <a:solidFill>
                  <a:srgbClr val="0432FF"/>
                </a:solidFill>
                <a:latin typeface="Book Antiqua"/>
                <a:cs typeface="Book Antiqua"/>
              </a:rPr>
              <a:t>Abraham</a:t>
            </a:r>
            <a:r>
              <a:rPr lang="en-NZ" sz="2400" b="1" dirty="0">
                <a:latin typeface="Book Antiqua"/>
                <a:cs typeface="Book Antiqua"/>
              </a:rPr>
              <a:t>, </a:t>
            </a:r>
            <a:r>
              <a:rPr lang="en-NZ" sz="2400" b="1" dirty="0">
                <a:solidFill>
                  <a:srgbClr val="00B050"/>
                </a:solidFill>
                <a:latin typeface="Book Antiqua"/>
                <a:cs typeface="Book Antiqua"/>
              </a:rPr>
              <a:t>Isaac</a:t>
            </a:r>
            <a:r>
              <a:rPr lang="en-NZ" sz="2400" b="1" dirty="0">
                <a:latin typeface="Book Antiqua"/>
                <a:cs typeface="Book Antiqua"/>
              </a:rPr>
              <a:t>, and </a:t>
            </a:r>
            <a:r>
              <a:rPr lang="en-NZ" sz="2400" b="1" dirty="0">
                <a:solidFill>
                  <a:srgbClr val="FF6600"/>
                </a:solidFill>
                <a:latin typeface="Book Antiqua"/>
                <a:cs typeface="Book Antiqua"/>
              </a:rPr>
              <a:t>Jacob</a:t>
            </a:r>
            <a:r>
              <a:rPr lang="en-NZ" sz="2400" b="1" dirty="0">
                <a:latin typeface="Book Antiqua"/>
                <a:cs typeface="Book Antiqua"/>
              </a:rPr>
              <a:t>, are the ‘who’, of whom it is memorialised they ‘shall be’</a:t>
            </a:r>
            <a:r>
              <a:rPr lang="en-NZ" sz="2400" b="1" dirty="0" smtClean="0">
                <a:latin typeface="Book Antiqua"/>
                <a:cs typeface="Book Antiqua"/>
              </a:rPr>
              <a:t>.</a:t>
            </a:r>
            <a:r>
              <a:rPr lang="en-US" sz="2400" b="1" dirty="0" smtClean="0">
                <a:latin typeface="Book Antiqua"/>
                <a:cs typeface="Book Antiqua"/>
              </a:rPr>
              <a:t> </a:t>
            </a:r>
            <a:endParaRPr lang="en-US" sz="2400" b="1" dirty="0">
              <a:solidFill>
                <a:srgbClr val="FF0000"/>
              </a:solidFill>
              <a:latin typeface="Book Antiqua"/>
              <a:cs typeface="Book Antiqua"/>
            </a:endParaRPr>
          </a:p>
        </p:txBody>
      </p:sp>
      <p:sp>
        <p:nvSpPr>
          <p:cNvPr id="10" name="Rectangle 9"/>
          <p:cNvSpPr/>
          <p:nvPr/>
        </p:nvSpPr>
        <p:spPr>
          <a:xfrm>
            <a:off x="734904" y="4806714"/>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p:nvSpPr>
        <p:spPr>
          <a:xfrm>
            <a:off x="734904" y="1343921"/>
            <a:ext cx="193615" cy="180753"/>
          </a:xfrm>
          <a:prstGeom prst="rect">
            <a:avLst/>
          </a:prstGeom>
          <a:pattFill prst="solidDmnd">
            <a:fgClr>
              <a:srgbClr val="0000FF"/>
            </a:fgClr>
            <a:bgClr>
              <a:schemeClr val="bg1"/>
            </a:bgClr>
          </a:pattFill>
          <a:ln w="3175">
            <a:noFill/>
          </a:ln>
          <a:effectLst>
            <a:outerShdw dist="25400" dir="7800000" algn="ctr" rotWithShape="0">
              <a:schemeClr val="tx1"/>
            </a:outerShdw>
          </a:effectLst>
          <a:scene3d>
            <a:camera prst="orthographicFront"/>
            <a:lightRig rig="threePt" dir="t"/>
          </a:scene3d>
          <a:sp3d contourW="12700">
            <a:bevelT/>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p:cNvSpPr txBox="1"/>
          <p:nvPr/>
        </p:nvSpPr>
        <p:spPr>
          <a:xfrm>
            <a:off x="1129243" y="1208662"/>
            <a:ext cx="7591424" cy="3416320"/>
          </a:xfrm>
          <a:prstGeom prst="rect">
            <a:avLst/>
          </a:prstGeom>
          <a:noFill/>
        </p:spPr>
        <p:txBody>
          <a:bodyPr wrap="square" rtlCol="0">
            <a:spAutoFit/>
          </a:bodyPr>
          <a:lstStyle/>
          <a:p>
            <a:r>
              <a:rPr lang="en-NZ" sz="2400" b="1" dirty="0" smtClean="0">
                <a:solidFill>
                  <a:srgbClr val="FF0000"/>
                </a:solidFill>
                <a:latin typeface="Book Antiqua"/>
                <a:cs typeface="Book Antiqua"/>
              </a:rPr>
              <a:t>Exodus 3:14 </a:t>
            </a:r>
            <a:r>
              <a:rPr lang="en-NZ" sz="2400" b="1" dirty="0" smtClean="0">
                <a:solidFill>
                  <a:srgbClr val="000000"/>
                </a:solidFill>
                <a:latin typeface="Book Antiqua"/>
                <a:cs typeface="Book Antiqua"/>
              </a:rPr>
              <a:t>– “</a:t>
            </a:r>
            <a:r>
              <a:rPr lang="en-NZ" sz="2400" b="1" u="sng" dirty="0" smtClean="0">
                <a:solidFill>
                  <a:srgbClr val="000000"/>
                </a:solidFill>
                <a:latin typeface="Book Antiqua"/>
                <a:cs typeface="Book Antiqua"/>
              </a:rPr>
              <a:t>I will be who I will be</a:t>
            </a:r>
            <a:r>
              <a:rPr lang="en-NZ" sz="2400" b="1" dirty="0" smtClean="0">
                <a:solidFill>
                  <a:srgbClr val="000000"/>
                </a:solidFill>
                <a:latin typeface="Book Antiqua"/>
                <a:cs typeface="Book Antiqua"/>
              </a:rPr>
              <a:t>”</a:t>
            </a:r>
          </a:p>
          <a:p>
            <a:r>
              <a:rPr lang="en-NZ" sz="2400" b="1" dirty="0" smtClean="0">
                <a:solidFill>
                  <a:srgbClr val="000000"/>
                </a:solidFill>
                <a:latin typeface="Book Antiqua"/>
                <a:cs typeface="Book Antiqua"/>
              </a:rPr>
              <a:t>The </a:t>
            </a:r>
            <a:r>
              <a:rPr lang="en-NZ" sz="2400" b="1" dirty="0">
                <a:solidFill>
                  <a:srgbClr val="000000"/>
                </a:solidFill>
                <a:latin typeface="Book Antiqua"/>
                <a:cs typeface="Book Antiqua"/>
              </a:rPr>
              <a:t>memorial, in its simplest form is ‘</a:t>
            </a:r>
            <a:r>
              <a:rPr lang="en-NZ" sz="2400" b="1" dirty="0">
                <a:solidFill>
                  <a:srgbClr val="0000FF"/>
                </a:solidFill>
                <a:latin typeface="Book Antiqua"/>
                <a:cs typeface="Book Antiqua"/>
              </a:rPr>
              <a:t>ehyeh asher ehyeh</a:t>
            </a:r>
            <a:r>
              <a:rPr lang="en-NZ" sz="2400" b="1" dirty="0">
                <a:solidFill>
                  <a:srgbClr val="000000"/>
                </a:solidFill>
                <a:latin typeface="Book Antiqua"/>
                <a:cs typeface="Book Antiqua"/>
              </a:rPr>
              <a:t>’, </a:t>
            </a:r>
            <a:r>
              <a:rPr lang="en-NZ" sz="2400" b="1" dirty="0" smtClean="0">
                <a:solidFill>
                  <a:srgbClr val="000000"/>
                </a:solidFill>
                <a:latin typeface="Book Antiqua"/>
                <a:cs typeface="Book Antiqua"/>
              </a:rPr>
              <a:t>‘I </a:t>
            </a:r>
            <a:r>
              <a:rPr lang="en-NZ" sz="2400" b="1" dirty="0">
                <a:solidFill>
                  <a:srgbClr val="000000"/>
                </a:solidFill>
                <a:latin typeface="Book Antiqua"/>
                <a:cs typeface="Book Antiqua"/>
              </a:rPr>
              <a:t>will be who I will be’. </a:t>
            </a:r>
            <a:r>
              <a:rPr lang="en-NZ" sz="2400" b="1" dirty="0" smtClean="0">
                <a:solidFill>
                  <a:srgbClr val="000000"/>
                </a:solidFill>
                <a:latin typeface="Book Antiqua"/>
                <a:cs typeface="Book Antiqua"/>
              </a:rPr>
              <a:t> Asher </a:t>
            </a:r>
            <a:r>
              <a:rPr lang="en-NZ" sz="2400" b="1" dirty="0">
                <a:solidFill>
                  <a:srgbClr val="000000"/>
                </a:solidFill>
                <a:latin typeface="Book Antiqua"/>
                <a:cs typeface="Book Antiqua"/>
              </a:rPr>
              <a:t>‘who’, the relative pronoun in this memorial, is both singular and plural, masculine and feminine. It will therefore stand for </a:t>
            </a:r>
            <a:r>
              <a:rPr lang="en-NZ" sz="2400" b="1" dirty="0" smtClean="0">
                <a:solidFill>
                  <a:srgbClr val="000000"/>
                </a:solidFill>
                <a:latin typeface="Book Antiqua"/>
                <a:cs typeface="Book Antiqua"/>
              </a:rPr>
              <a:t>‘ten </a:t>
            </a:r>
            <a:r>
              <a:rPr lang="en-NZ" sz="2400" b="1" dirty="0">
                <a:solidFill>
                  <a:srgbClr val="000000"/>
                </a:solidFill>
                <a:latin typeface="Book Antiqua"/>
                <a:cs typeface="Book Antiqua"/>
              </a:rPr>
              <a:t>thousand times ten thousand’, as well as for two to three </a:t>
            </a:r>
            <a:r>
              <a:rPr lang="en-NZ" sz="2400" b="1" dirty="0" smtClean="0">
                <a:solidFill>
                  <a:srgbClr val="000000"/>
                </a:solidFill>
                <a:latin typeface="Book Antiqua"/>
                <a:cs typeface="Book Antiqua"/>
              </a:rPr>
              <a:t>persons. </a:t>
            </a:r>
            <a:r>
              <a:rPr lang="en-NZ" sz="2400" b="1" dirty="0">
                <a:solidFill>
                  <a:srgbClr val="000000"/>
                </a:solidFill>
                <a:latin typeface="Book Antiqua"/>
                <a:cs typeface="Book Antiqua"/>
              </a:rPr>
              <a:t>The other two words of the memorial are the first </a:t>
            </a:r>
            <a:r>
              <a:rPr lang="en-NZ" sz="2400" b="1" dirty="0" smtClean="0">
                <a:solidFill>
                  <a:srgbClr val="000000"/>
                </a:solidFill>
                <a:latin typeface="Book Antiqua"/>
                <a:cs typeface="Book Antiqua"/>
              </a:rPr>
              <a:t>person, </a:t>
            </a:r>
            <a:r>
              <a:rPr lang="en-NZ" sz="2400" b="1" dirty="0">
                <a:solidFill>
                  <a:srgbClr val="000000"/>
                </a:solidFill>
                <a:latin typeface="Book Antiqua"/>
                <a:cs typeface="Book Antiqua"/>
              </a:rPr>
              <a:t>singular, </a:t>
            </a:r>
            <a:r>
              <a:rPr lang="en-NZ" sz="2400" b="1" dirty="0" smtClean="0">
                <a:solidFill>
                  <a:srgbClr val="000000"/>
                </a:solidFill>
                <a:latin typeface="Book Antiqua"/>
                <a:cs typeface="Book Antiqua"/>
              </a:rPr>
              <a:t>imperfect (future) </a:t>
            </a:r>
            <a:r>
              <a:rPr lang="en-NZ" sz="2400" b="1" dirty="0">
                <a:solidFill>
                  <a:srgbClr val="000000"/>
                </a:solidFill>
                <a:latin typeface="Book Antiqua"/>
                <a:cs typeface="Book Antiqua"/>
              </a:rPr>
              <a:t>tense of the verb hayah ‘to be</a:t>
            </a:r>
            <a:r>
              <a:rPr lang="en-NZ" sz="2400" b="1" dirty="0" smtClean="0">
                <a:solidFill>
                  <a:srgbClr val="000000"/>
                </a:solidFill>
                <a:latin typeface="Book Antiqua"/>
                <a:cs typeface="Book Antiqua"/>
              </a:rPr>
              <a:t>’.</a:t>
            </a:r>
            <a:endParaRPr lang="en-US" sz="2400" b="1" dirty="0">
              <a:solidFill>
                <a:srgbClr val="FF0000"/>
              </a:solidFill>
              <a:latin typeface="Book Antiqua"/>
              <a:cs typeface="Book Antiqua"/>
            </a:endParaRPr>
          </a:p>
        </p:txBody>
      </p:sp>
      <p:sp>
        <p:nvSpPr>
          <p:cNvPr id="3" name="TextBox 2"/>
          <p:cNvSpPr txBox="1"/>
          <p:nvPr/>
        </p:nvSpPr>
        <p:spPr>
          <a:xfrm>
            <a:off x="5910079" y="5960561"/>
            <a:ext cx="3167754" cy="830997"/>
          </a:xfrm>
          <a:prstGeom prst="rect">
            <a:avLst/>
          </a:prstGeom>
          <a:noFill/>
        </p:spPr>
        <p:txBody>
          <a:bodyPr wrap="none" rtlCol="0">
            <a:spAutoFit/>
          </a:bodyPr>
          <a:lstStyle/>
          <a:p>
            <a:pPr algn="r"/>
            <a:r>
              <a:rPr lang="en-NZ" sz="2400" b="1" dirty="0" smtClean="0">
                <a:solidFill>
                  <a:srgbClr val="FF0000"/>
                </a:solidFill>
                <a:latin typeface="Book Antiqua"/>
                <a:cs typeface="Book Antiqua"/>
              </a:rPr>
              <a:t>Phanerosis, Pgs 59-60</a:t>
            </a:r>
            <a:endParaRPr lang="en-NZ" sz="2400" b="1" dirty="0">
              <a:solidFill>
                <a:srgbClr val="FF0000"/>
              </a:solidFill>
              <a:latin typeface="Book Antiqua"/>
              <a:cs typeface="Book Antiqua"/>
            </a:endParaRPr>
          </a:p>
          <a:p>
            <a:pPr algn="r"/>
            <a:r>
              <a:rPr lang="en-NZ" sz="2400" b="1" dirty="0">
                <a:solidFill>
                  <a:srgbClr val="FF0000"/>
                </a:solidFill>
                <a:latin typeface="Book Antiqua"/>
                <a:cs typeface="Book Antiqua"/>
              </a:rPr>
              <a:t>John </a:t>
            </a:r>
            <a:r>
              <a:rPr lang="en-NZ" sz="2400" b="1" dirty="0" smtClean="0">
                <a:solidFill>
                  <a:srgbClr val="FF0000"/>
                </a:solidFill>
                <a:latin typeface="Book Antiqua"/>
                <a:cs typeface="Book Antiqua"/>
              </a:rPr>
              <a:t>Thomas</a:t>
            </a:r>
            <a:endParaRPr lang="en-US" sz="2400" dirty="0"/>
          </a:p>
        </p:txBody>
      </p:sp>
    </p:spTree>
    <p:extLst>
      <p:ext uri="{BB962C8B-B14F-4D97-AF65-F5344CB8AC3E}">
        <p14:creationId xmlns:p14="http://schemas.microsoft.com/office/powerpoint/2010/main" val="3835984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0" grpId="0" animBg="1"/>
      <p:bldP spid="11" grpId="0" animBg="1"/>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206369</TotalTime>
  <Words>3067</Words>
  <Application>Microsoft Macintosh PowerPoint</Application>
  <PresentationFormat>On-screen Show (4:3)</PresentationFormat>
  <Paragraphs>256</Paragraphs>
  <Slides>34</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ArtBrush</vt:lpstr>
      <vt:lpstr>Book Antiqua</vt:lpstr>
      <vt:lpstr>Calibri</vt:lpstr>
      <vt:lpstr>Comic Sans MS</vt:lpstr>
      <vt:lpstr>ＭＳ Ｐゴシック</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GRANT &amp; CATHIE</dc:creator>
  <cp:lastModifiedBy>Roger Lewis</cp:lastModifiedBy>
  <cp:revision>1814</cp:revision>
  <cp:lastPrinted>2016-06-09T05:38:21Z</cp:lastPrinted>
  <dcterms:created xsi:type="dcterms:W3CDTF">2011-06-07T21:55:09Z</dcterms:created>
  <dcterms:modified xsi:type="dcterms:W3CDTF">2016-09-25T22:19:35Z</dcterms:modified>
</cp:coreProperties>
</file>