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61" r:id="rId4"/>
    <p:sldId id="262" r:id="rId5"/>
    <p:sldId id="263" r:id="rId6"/>
    <p:sldId id="264" r:id="rId7"/>
    <p:sldId id="265" r:id="rId8"/>
    <p:sldId id="266" r:id="rId9"/>
    <p:sldId id="268" r:id="rId10"/>
    <p:sldId id="269" r:id="rId11"/>
    <p:sldId id="270" r:id="rId12"/>
    <p:sldId id="271" r:id="rId13"/>
    <p:sldId id="273" r:id="rId14"/>
    <p:sldId id="27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88" autoAdjust="0"/>
    <p:restoredTop sz="94660"/>
  </p:normalViewPr>
  <p:slideViewPr>
    <p:cSldViewPr snapToGrid="0">
      <p:cViewPr varScale="1">
        <p:scale>
          <a:sx n="104" d="100"/>
          <a:sy n="104" d="100"/>
        </p:scale>
        <p:origin x="96" y="5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885967DB-2A84-436E-9D55-F463FAA3AFCB}" type="datetimeFigureOut">
              <a:rPr lang="en-AU" smtClean="0"/>
              <a:t>2/09/2016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61FEFBD-5FD2-4BC6-A83A-D5493053AE8F}" type="slidenum">
              <a:rPr lang="en-AU" smtClean="0"/>
              <a:t>‹#›</a:t>
            </a:fld>
            <a:endParaRPr lang="en-AU"/>
          </a:p>
        </p:txBody>
      </p:sp>
    </p:spTree>
    <p:extLst>
      <p:ext uri="{BB962C8B-B14F-4D97-AF65-F5344CB8AC3E}">
        <p14:creationId xmlns:p14="http://schemas.microsoft.com/office/powerpoint/2010/main" val="1409394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885967DB-2A84-436E-9D55-F463FAA3AFCB}" type="datetimeFigureOut">
              <a:rPr lang="en-AU" smtClean="0"/>
              <a:t>2/09/2016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61FEFBD-5FD2-4BC6-A83A-D5493053AE8F}" type="slidenum">
              <a:rPr lang="en-AU" smtClean="0"/>
              <a:t>‹#›</a:t>
            </a:fld>
            <a:endParaRPr lang="en-AU"/>
          </a:p>
        </p:txBody>
      </p:sp>
    </p:spTree>
    <p:extLst>
      <p:ext uri="{BB962C8B-B14F-4D97-AF65-F5344CB8AC3E}">
        <p14:creationId xmlns:p14="http://schemas.microsoft.com/office/powerpoint/2010/main" val="710902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5967DB-2A84-436E-9D55-F463FAA3AFCB}" type="datetimeFigureOut">
              <a:rPr lang="en-AU" smtClean="0"/>
              <a:t>2/09/2016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61FEFBD-5FD2-4BC6-A83A-D5493053AE8F}" type="slidenum">
              <a:rPr lang="en-AU" smtClean="0"/>
              <a:t>‹#›</a:t>
            </a:fld>
            <a:endParaRPr lang="en-AU"/>
          </a:p>
        </p:txBody>
      </p:sp>
    </p:spTree>
    <p:extLst>
      <p:ext uri="{BB962C8B-B14F-4D97-AF65-F5344CB8AC3E}">
        <p14:creationId xmlns:p14="http://schemas.microsoft.com/office/powerpoint/2010/main" val="2351055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885967DB-2A84-436E-9D55-F463FAA3AFCB}" type="datetimeFigureOut">
              <a:rPr lang="en-AU" smtClean="0"/>
              <a:t>2/09/2016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61FEFBD-5FD2-4BC6-A83A-D5493053AE8F}" type="slidenum">
              <a:rPr lang="en-AU" smtClean="0"/>
              <a:t>‹#›</a:t>
            </a:fld>
            <a:endParaRPr lang="en-AU"/>
          </a:p>
        </p:txBody>
      </p:sp>
    </p:spTree>
    <p:extLst>
      <p:ext uri="{BB962C8B-B14F-4D97-AF65-F5344CB8AC3E}">
        <p14:creationId xmlns:p14="http://schemas.microsoft.com/office/powerpoint/2010/main" val="1460072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885967DB-2A84-436E-9D55-F463FAA3AFCB}" type="datetimeFigureOut">
              <a:rPr lang="en-AU" smtClean="0"/>
              <a:t>2/09/2016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61FEFBD-5FD2-4BC6-A83A-D5493053AE8F}" type="slidenum">
              <a:rPr lang="en-AU" smtClean="0"/>
              <a:t>‹#›</a:t>
            </a:fld>
            <a:endParaRPr lang="en-AU"/>
          </a:p>
        </p:txBody>
      </p:sp>
    </p:spTree>
    <p:extLst>
      <p:ext uri="{BB962C8B-B14F-4D97-AF65-F5344CB8AC3E}">
        <p14:creationId xmlns:p14="http://schemas.microsoft.com/office/powerpoint/2010/main" val="2814465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885967DB-2A84-436E-9D55-F463FAA3AFCB}" type="datetimeFigureOut">
              <a:rPr lang="en-AU" smtClean="0"/>
              <a:t>2/09/2016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61FEFBD-5FD2-4BC6-A83A-D5493053AE8F}" type="slidenum">
              <a:rPr lang="en-AU" smtClean="0"/>
              <a:t>‹#›</a:t>
            </a:fld>
            <a:endParaRPr lang="en-AU"/>
          </a:p>
        </p:txBody>
      </p:sp>
    </p:spTree>
    <p:extLst>
      <p:ext uri="{BB962C8B-B14F-4D97-AF65-F5344CB8AC3E}">
        <p14:creationId xmlns:p14="http://schemas.microsoft.com/office/powerpoint/2010/main" val="3289432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5967DB-2A84-436E-9D55-F463FAA3AFCB}" type="datetimeFigureOut">
              <a:rPr lang="en-AU" smtClean="0"/>
              <a:t>2/09/2016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61FEFBD-5FD2-4BC6-A83A-D5493053AE8F}" type="slidenum">
              <a:rPr lang="en-AU" smtClean="0"/>
              <a:t>‹#›</a:t>
            </a:fld>
            <a:endParaRPr lang="en-AU"/>
          </a:p>
        </p:txBody>
      </p:sp>
    </p:spTree>
    <p:extLst>
      <p:ext uri="{BB962C8B-B14F-4D97-AF65-F5344CB8AC3E}">
        <p14:creationId xmlns:p14="http://schemas.microsoft.com/office/powerpoint/2010/main" val="2364586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5967DB-2A84-436E-9D55-F463FAA3AFCB}" type="datetimeFigureOut">
              <a:rPr lang="en-AU" smtClean="0"/>
              <a:t>2/09/2016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61FEFBD-5FD2-4BC6-A83A-D5493053AE8F}" type="slidenum">
              <a:rPr lang="en-AU" smtClean="0"/>
              <a:t>‹#›</a:t>
            </a:fld>
            <a:endParaRPr lang="en-AU"/>
          </a:p>
        </p:txBody>
      </p:sp>
    </p:spTree>
    <p:extLst>
      <p:ext uri="{BB962C8B-B14F-4D97-AF65-F5344CB8AC3E}">
        <p14:creationId xmlns:p14="http://schemas.microsoft.com/office/powerpoint/2010/main" val="3161010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5967DB-2A84-436E-9D55-F463FAA3AFCB}" type="datetimeFigureOut">
              <a:rPr lang="en-AU" smtClean="0"/>
              <a:t>2/09/2016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61FEFBD-5FD2-4BC6-A83A-D5493053AE8F}" type="slidenum">
              <a:rPr lang="en-AU" smtClean="0"/>
              <a:t>‹#›</a:t>
            </a:fld>
            <a:endParaRPr lang="en-AU"/>
          </a:p>
        </p:txBody>
      </p:sp>
    </p:spTree>
    <p:extLst>
      <p:ext uri="{BB962C8B-B14F-4D97-AF65-F5344CB8AC3E}">
        <p14:creationId xmlns:p14="http://schemas.microsoft.com/office/powerpoint/2010/main" val="77780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885967DB-2A84-436E-9D55-F463FAA3AFCB}" type="datetimeFigureOut">
              <a:rPr lang="en-AU" smtClean="0"/>
              <a:t>2/09/2016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61FEFBD-5FD2-4BC6-A83A-D5493053AE8F}" type="slidenum">
              <a:rPr lang="en-AU" smtClean="0"/>
              <a:t>‹#›</a:t>
            </a:fld>
            <a:endParaRPr lang="en-AU"/>
          </a:p>
        </p:txBody>
      </p:sp>
    </p:spTree>
    <p:extLst>
      <p:ext uri="{BB962C8B-B14F-4D97-AF65-F5344CB8AC3E}">
        <p14:creationId xmlns:p14="http://schemas.microsoft.com/office/powerpoint/2010/main" val="1267171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885967DB-2A84-436E-9D55-F463FAA3AFCB}" type="datetimeFigureOut">
              <a:rPr lang="en-AU" smtClean="0"/>
              <a:t>2/09/2016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61FEFBD-5FD2-4BC6-A83A-D5493053AE8F}" type="slidenum">
              <a:rPr lang="en-AU" smtClean="0"/>
              <a:t>‹#›</a:t>
            </a:fld>
            <a:endParaRPr lang="en-AU"/>
          </a:p>
        </p:txBody>
      </p:sp>
    </p:spTree>
    <p:extLst>
      <p:ext uri="{BB962C8B-B14F-4D97-AF65-F5344CB8AC3E}">
        <p14:creationId xmlns:p14="http://schemas.microsoft.com/office/powerpoint/2010/main" val="1740521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967DB-2A84-436E-9D55-F463FAA3AFCB}" type="datetimeFigureOut">
              <a:rPr lang="en-AU" smtClean="0"/>
              <a:t>2/09/2016</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1FEFBD-5FD2-4BC6-A83A-D5493053AE8F}" type="slidenum">
              <a:rPr lang="en-AU" smtClean="0"/>
              <a:t>‹#›</a:t>
            </a:fld>
            <a:endParaRPr lang="en-AU"/>
          </a:p>
        </p:txBody>
      </p:sp>
    </p:spTree>
    <p:extLst>
      <p:ext uri="{BB962C8B-B14F-4D97-AF65-F5344CB8AC3E}">
        <p14:creationId xmlns:p14="http://schemas.microsoft.com/office/powerpoint/2010/main" val="344313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400918"/>
          </a:xfrm>
        </p:spPr>
        <p:txBody>
          <a:bodyPr>
            <a:normAutofit/>
          </a:bodyPr>
          <a:lstStyle/>
          <a:p>
            <a:r>
              <a:rPr lang="en-AU" sz="7200" b="1" dirty="0" smtClean="0"/>
              <a:t>Life of Christ Studies </a:t>
            </a:r>
            <a:endParaRPr lang="en-AU" sz="7200" b="1" dirty="0"/>
          </a:p>
        </p:txBody>
      </p:sp>
      <p:sp>
        <p:nvSpPr>
          <p:cNvPr id="3" name="Subtitle 2"/>
          <p:cNvSpPr>
            <a:spLocks noGrp="1"/>
          </p:cNvSpPr>
          <p:nvPr>
            <p:ph type="subTitle" idx="1"/>
          </p:nvPr>
        </p:nvSpPr>
        <p:spPr>
          <a:xfrm>
            <a:off x="1524000" y="2861258"/>
            <a:ext cx="9144000" cy="1655762"/>
          </a:xfrm>
        </p:spPr>
        <p:txBody>
          <a:bodyPr>
            <a:normAutofit/>
          </a:bodyPr>
          <a:lstStyle/>
          <a:p>
            <a:r>
              <a:rPr lang="en-AU" sz="4400" b="1" dirty="0" smtClean="0">
                <a:solidFill>
                  <a:srgbClr val="FF0000"/>
                </a:solidFill>
              </a:rPr>
              <a:t>A visit from the Magi</a:t>
            </a:r>
            <a:endParaRPr lang="en-AU" sz="4400" b="1" dirty="0">
              <a:solidFill>
                <a:srgbClr val="FF0000"/>
              </a:solidFill>
            </a:endParaRPr>
          </a:p>
        </p:txBody>
      </p:sp>
    </p:spTree>
    <p:extLst>
      <p:ext uri="{BB962C8B-B14F-4D97-AF65-F5344CB8AC3E}">
        <p14:creationId xmlns:p14="http://schemas.microsoft.com/office/powerpoint/2010/main" val="14664282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5564" y="363179"/>
            <a:ext cx="4910906" cy="6010363"/>
          </a:xfrm>
          <a:prstGeom prst="rect">
            <a:avLst/>
          </a:prstGeom>
        </p:spPr>
      </p:pic>
    </p:spTree>
    <p:extLst>
      <p:ext uri="{BB962C8B-B14F-4D97-AF65-F5344CB8AC3E}">
        <p14:creationId xmlns:p14="http://schemas.microsoft.com/office/powerpoint/2010/main" val="2399299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0942" y="1761187"/>
            <a:ext cx="11142406" cy="1631216"/>
          </a:xfrm>
          <a:prstGeom prst="rect">
            <a:avLst/>
          </a:prstGeom>
        </p:spPr>
        <p:txBody>
          <a:bodyPr wrap="square">
            <a:spAutoFit/>
          </a:bodyPr>
          <a:lstStyle/>
          <a:p>
            <a:pPr marL="228600" indent="-228600">
              <a:spcAft>
                <a:spcPts val="0"/>
              </a:spcAft>
            </a:pP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YLT - </a:t>
            </a:r>
            <a:r>
              <a:rPr lang="en-AU" sz="2500" b="1" dirty="0" err="1">
                <a:solidFill>
                  <a:srgbClr val="FF0000"/>
                </a:solidFill>
                <a:latin typeface="Georgia" panose="02040502050405020303" pitchFamily="18" charset="0"/>
                <a:ea typeface="Calibri" panose="020F0502020204030204" pitchFamily="34" charset="0"/>
                <a:cs typeface="Georgia" panose="02040502050405020303" pitchFamily="18" charset="0"/>
              </a:rPr>
              <a:t>Jer</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 39:3  </a:t>
            </a:r>
            <a:r>
              <a:rPr lang="en-AU" sz="2500" dirty="0" smtClean="0">
                <a:latin typeface="Georgia" panose="02040502050405020303" pitchFamily="18" charset="0"/>
                <a:ea typeface="Calibri" panose="020F0502020204030204" pitchFamily="34" charset="0"/>
                <a:cs typeface="Georgia" panose="02040502050405020303" pitchFamily="18" charset="0"/>
              </a:rPr>
              <a:t>And </a:t>
            </a:r>
            <a:r>
              <a:rPr lang="en-AU" sz="2500" dirty="0">
                <a:latin typeface="Georgia" panose="02040502050405020303" pitchFamily="18" charset="0"/>
                <a:ea typeface="Calibri" panose="020F0502020204030204" pitchFamily="34" charset="0"/>
                <a:cs typeface="Georgia" panose="02040502050405020303" pitchFamily="18" charset="0"/>
              </a:rPr>
              <a:t>come in do all the heads of the king of Babylon, and they sit at the middle gate, </a:t>
            </a:r>
            <a:r>
              <a:rPr lang="en-AU" sz="2500" dirty="0" err="1">
                <a:latin typeface="Georgia" panose="02040502050405020303" pitchFamily="18" charset="0"/>
                <a:ea typeface="Calibri" panose="020F0502020204030204" pitchFamily="34" charset="0"/>
                <a:cs typeface="Georgia" panose="02040502050405020303" pitchFamily="18" charset="0"/>
              </a:rPr>
              <a:t>Nergal-Sharezer</a:t>
            </a:r>
            <a:r>
              <a:rPr lang="en-AU" sz="2500" dirty="0">
                <a:latin typeface="Georgia" panose="02040502050405020303" pitchFamily="18" charset="0"/>
                <a:ea typeface="Calibri" panose="020F0502020204030204" pitchFamily="34" charset="0"/>
                <a:cs typeface="Georgia" panose="02040502050405020303" pitchFamily="18" charset="0"/>
              </a:rPr>
              <a:t>, </a:t>
            </a:r>
            <a:r>
              <a:rPr lang="en-AU" sz="2500" dirty="0" err="1">
                <a:latin typeface="Georgia" panose="02040502050405020303" pitchFamily="18" charset="0"/>
                <a:ea typeface="Calibri" panose="020F0502020204030204" pitchFamily="34" charset="0"/>
                <a:cs typeface="Georgia" panose="02040502050405020303" pitchFamily="18" charset="0"/>
              </a:rPr>
              <a:t>Samgar</a:t>
            </a:r>
            <a:r>
              <a:rPr lang="en-AU" sz="2500" dirty="0">
                <a:latin typeface="Georgia" panose="02040502050405020303" pitchFamily="18" charset="0"/>
                <a:ea typeface="Calibri" panose="020F0502020204030204" pitchFamily="34" charset="0"/>
                <a:cs typeface="Georgia" panose="02040502050405020303" pitchFamily="18" charset="0"/>
              </a:rPr>
              <a:t>-Nebo, </a:t>
            </a:r>
            <a:r>
              <a:rPr lang="en-AU" sz="2500" dirty="0" err="1">
                <a:latin typeface="Georgia" panose="02040502050405020303" pitchFamily="18" charset="0"/>
                <a:ea typeface="Calibri" panose="020F0502020204030204" pitchFamily="34" charset="0"/>
                <a:cs typeface="Georgia" panose="02040502050405020303" pitchFamily="18" charset="0"/>
              </a:rPr>
              <a:t>Sarsechim</a:t>
            </a:r>
            <a:r>
              <a:rPr lang="en-AU" sz="2500" dirty="0">
                <a:latin typeface="Georgia" panose="02040502050405020303" pitchFamily="18" charset="0"/>
                <a:ea typeface="Calibri" panose="020F0502020204030204" pitchFamily="34" charset="0"/>
                <a:cs typeface="Georgia" panose="02040502050405020303" pitchFamily="18" charset="0"/>
              </a:rPr>
              <a:t>, chief of the eunuchs, </a:t>
            </a:r>
            <a:r>
              <a:rPr lang="en-AU" sz="2500" dirty="0" err="1">
                <a:latin typeface="Georgia" panose="02040502050405020303" pitchFamily="18" charset="0"/>
                <a:ea typeface="Calibri" panose="020F0502020204030204" pitchFamily="34" charset="0"/>
                <a:cs typeface="Georgia" panose="02040502050405020303" pitchFamily="18" charset="0"/>
              </a:rPr>
              <a:t>Nergal-Sharezer</a:t>
            </a:r>
            <a:r>
              <a:rPr lang="en-AU" sz="2500" dirty="0">
                <a:latin typeface="Georgia" panose="02040502050405020303" pitchFamily="18" charset="0"/>
                <a:ea typeface="Calibri" panose="020F0502020204030204" pitchFamily="34" charset="0"/>
                <a:cs typeface="Georgia" panose="02040502050405020303" pitchFamily="18" charset="0"/>
              </a:rPr>
              <a:t>, </a:t>
            </a:r>
            <a:r>
              <a:rPr lang="en-AU" sz="2500" b="1" dirty="0">
                <a:latin typeface="Georgia" panose="02040502050405020303" pitchFamily="18" charset="0"/>
                <a:ea typeface="Calibri" panose="020F0502020204030204" pitchFamily="34" charset="0"/>
                <a:cs typeface="Georgia" panose="02040502050405020303" pitchFamily="18" charset="0"/>
              </a:rPr>
              <a:t>chief of the Mages, </a:t>
            </a:r>
            <a:r>
              <a:rPr lang="en-AU" sz="2500" dirty="0">
                <a:latin typeface="Georgia" panose="02040502050405020303" pitchFamily="18" charset="0"/>
                <a:ea typeface="Calibri" panose="020F0502020204030204" pitchFamily="34" charset="0"/>
                <a:cs typeface="Georgia" panose="02040502050405020303" pitchFamily="18" charset="0"/>
              </a:rPr>
              <a:t>and all the rest of the heads of the king of Babylon. </a:t>
            </a:r>
          </a:p>
        </p:txBody>
      </p:sp>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Magi in th</a:t>
            </a:r>
            <a:r>
              <a:rPr lang="en-AU" sz="4000" b="1" dirty="0" smtClean="0"/>
              <a:t>e OT</a:t>
            </a:r>
            <a:endParaRPr lang="en-AU" b="1" dirty="0"/>
          </a:p>
        </p:txBody>
      </p:sp>
    </p:spTree>
    <p:extLst>
      <p:ext uri="{BB962C8B-B14F-4D97-AF65-F5344CB8AC3E}">
        <p14:creationId xmlns:p14="http://schemas.microsoft.com/office/powerpoint/2010/main" val="4075816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9827" y="2112606"/>
            <a:ext cx="10862187" cy="2400657"/>
          </a:xfrm>
          <a:prstGeom prst="rect">
            <a:avLst/>
          </a:prstGeom>
        </p:spPr>
        <p:txBody>
          <a:bodyPr wrap="square">
            <a:spAutoFit/>
          </a:bodyPr>
          <a:lstStyle/>
          <a:p>
            <a:pPr marL="228600" indent="-228600">
              <a:spcAft>
                <a:spcPts val="0"/>
              </a:spcAft>
            </a:pP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Joh 13:3  </a:t>
            </a:r>
            <a:r>
              <a:rPr lang="en-AU" sz="2500" u="sng" dirty="0">
                <a:latin typeface="Georgia" panose="02040502050405020303" pitchFamily="18" charset="0"/>
                <a:ea typeface="Calibri" panose="020F0502020204030204" pitchFamily="34" charset="0"/>
                <a:cs typeface="Georgia" panose="02040502050405020303" pitchFamily="18" charset="0"/>
              </a:rPr>
              <a:t>Jesus knowing that the Father had given all things into his hands</a:t>
            </a:r>
            <a:r>
              <a:rPr lang="en-AU" sz="2500" dirty="0">
                <a:latin typeface="Georgia" panose="02040502050405020303" pitchFamily="18" charset="0"/>
                <a:ea typeface="Calibri" panose="020F0502020204030204" pitchFamily="34" charset="0"/>
                <a:cs typeface="Georgia" panose="02040502050405020303" pitchFamily="18" charset="0"/>
              </a:rPr>
              <a:t>, and that he was come from God, and went to God; </a:t>
            </a:r>
          </a:p>
          <a:p>
            <a:pPr marL="228600" indent="-228600">
              <a:spcAft>
                <a:spcPts val="0"/>
              </a:spcAft>
            </a:pP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Joh 13:4  </a:t>
            </a:r>
            <a:r>
              <a:rPr lang="en-AU" sz="2500" dirty="0">
                <a:latin typeface="Georgia" panose="02040502050405020303" pitchFamily="18" charset="0"/>
                <a:ea typeface="Calibri" panose="020F0502020204030204" pitchFamily="34" charset="0"/>
                <a:cs typeface="Georgia" panose="02040502050405020303" pitchFamily="18" charset="0"/>
              </a:rPr>
              <a:t>He </a:t>
            </a:r>
            <a:r>
              <a:rPr lang="en-AU" sz="2500" dirty="0" err="1">
                <a:latin typeface="Georgia" panose="02040502050405020303" pitchFamily="18" charset="0"/>
                <a:ea typeface="Calibri" panose="020F0502020204030204" pitchFamily="34" charset="0"/>
                <a:cs typeface="Georgia" panose="02040502050405020303" pitchFamily="18" charset="0"/>
              </a:rPr>
              <a:t>riseth</a:t>
            </a:r>
            <a:r>
              <a:rPr lang="en-AU" sz="2500" dirty="0">
                <a:latin typeface="Georgia" panose="02040502050405020303" pitchFamily="18" charset="0"/>
                <a:ea typeface="Calibri" panose="020F0502020204030204" pitchFamily="34" charset="0"/>
                <a:cs typeface="Georgia" panose="02040502050405020303" pitchFamily="18" charset="0"/>
              </a:rPr>
              <a:t> from supper, and laid aside his garments; and took a towel, and girded himself. </a:t>
            </a:r>
          </a:p>
          <a:p>
            <a:pPr marL="228600" indent="-228600">
              <a:spcAft>
                <a:spcPts val="0"/>
              </a:spcAft>
            </a:pP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Joh 13:5  </a:t>
            </a:r>
            <a:r>
              <a:rPr lang="en-AU" sz="2500" dirty="0">
                <a:latin typeface="Georgia" panose="02040502050405020303" pitchFamily="18" charset="0"/>
                <a:ea typeface="Calibri" panose="020F0502020204030204" pitchFamily="34" charset="0"/>
                <a:cs typeface="Georgia" panose="02040502050405020303" pitchFamily="18" charset="0"/>
              </a:rPr>
              <a:t>After that he </a:t>
            </a:r>
            <a:r>
              <a:rPr lang="en-AU" sz="2500" dirty="0" err="1">
                <a:latin typeface="Georgia" panose="02040502050405020303" pitchFamily="18" charset="0"/>
                <a:ea typeface="Calibri" panose="020F0502020204030204" pitchFamily="34" charset="0"/>
                <a:cs typeface="Georgia" panose="02040502050405020303" pitchFamily="18" charset="0"/>
              </a:rPr>
              <a:t>poureth</a:t>
            </a:r>
            <a:r>
              <a:rPr lang="en-AU" sz="2500" dirty="0">
                <a:latin typeface="Georgia" panose="02040502050405020303" pitchFamily="18" charset="0"/>
                <a:ea typeface="Calibri" panose="020F0502020204030204" pitchFamily="34" charset="0"/>
                <a:cs typeface="Georgia" panose="02040502050405020303" pitchFamily="18" charset="0"/>
              </a:rPr>
              <a:t> water into a </a:t>
            </a:r>
            <a:r>
              <a:rPr lang="en-AU" sz="2500" dirty="0" err="1">
                <a:latin typeface="Georgia" panose="02040502050405020303" pitchFamily="18" charset="0"/>
                <a:ea typeface="Calibri" panose="020F0502020204030204" pitchFamily="34" charset="0"/>
                <a:cs typeface="Georgia" panose="02040502050405020303" pitchFamily="18" charset="0"/>
              </a:rPr>
              <a:t>bason</a:t>
            </a:r>
            <a:r>
              <a:rPr lang="en-AU" sz="2500" dirty="0">
                <a:latin typeface="Georgia" panose="02040502050405020303" pitchFamily="18" charset="0"/>
                <a:ea typeface="Calibri" panose="020F0502020204030204" pitchFamily="34" charset="0"/>
                <a:cs typeface="Georgia" panose="02040502050405020303" pitchFamily="18" charset="0"/>
              </a:rPr>
              <a:t>, and began to wash the disciples' feet, and to wipe them with the towel wherewith he was girded. </a:t>
            </a:r>
          </a:p>
        </p:txBody>
      </p:sp>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Christ the true leader</a:t>
            </a:r>
            <a:endParaRPr lang="en-AU" b="1" dirty="0"/>
          </a:p>
        </p:txBody>
      </p:sp>
    </p:spTree>
    <p:extLst>
      <p:ext uri="{BB962C8B-B14F-4D97-AF65-F5344CB8AC3E}">
        <p14:creationId xmlns:p14="http://schemas.microsoft.com/office/powerpoint/2010/main" val="2170922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4909" y="1328398"/>
            <a:ext cx="11412793" cy="2785378"/>
          </a:xfrm>
          <a:prstGeom prst="rect">
            <a:avLst/>
          </a:prstGeom>
        </p:spPr>
        <p:txBody>
          <a:bodyPr wrap="square">
            <a:spAutoFit/>
          </a:bodyPr>
          <a:lstStyle/>
          <a:p>
            <a:pPr marL="228600" indent="-228600">
              <a:spcAft>
                <a:spcPts val="0"/>
              </a:spcAft>
            </a:pPr>
            <a:r>
              <a:rPr lang="en-AU" sz="2500" b="1" dirty="0" err="1">
                <a:solidFill>
                  <a:srgbClr val="FF0000"/>
                </a:solidFill>
                <a:latin typeface="Georgia" panose="02040502050405020303" pitchFamily="18" charset="0"/>
                <a:ea typeface="Calibri" panose="020F0502020204030204" pitchFamily="34" charset="0"/>
                <a:cs typeface="Georgia" panose="02040502050405020303" pitchFamily="18" charset="0"/>
              </a:rPr>
              <a:t>Num</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 24:17  </a:t>
            </a:r>
            <a:r>
              <a:rPr lang="en-AU" sz="2500" dirty="0">
                <a:latin typeface="Georgia" panose="02040502050405020303" pitchFamily="18" charset="0"/>
                <a:ea typeface="Calibri" panose="020F0502020204030204" pitchFamily="34" charset="0"/>
                <a:cs typeface="Georgia" panose="02040502050405020303" pitchFamily="18" charset="0"/>
              </a:rPr>
              <a:t>I shall see him, but not now: I shall behold him, but not nigh: there shall come a </a:t>
            </a:r>
            <a:r>
              <a:rPr lang="en-AU" sz="2500" b="1" dirty="0">
                <a:latin typeface="Georgia" panose="02040502050405020303" pitchFamily="18" charset="0"/>
                <a:ea typeface="Calibri" panose="020F0502020204030204" pitchFamily="34" charset="0"/>
                <a:cs typeface="Georgia" panose="02040502050405020303" pitchFamily="18" charset="0"/>
              </a:rPr>
              <a:t>Star out of Jacob</a:t>
            </a:r>
            <a:r>
              <a:rPr lang="en-AU" sz="2500" dirty="0">
                <a:latin typeface="Georgia" panose="02040502050405020303" pitchFamily="18" charset="0"/>
                <a:ea typeface="Calibri" panose="020F0502020204030204" pitchFamily="34" charset="0"/>
                <a:cs typeface="Georgia" panose="02040502050405020303" pitchFamily="18" charset="0"/>
              </a:rPr>
              <a:t>, and a Sceptre shall rise out of Israel, and shall smite the corners of Moab, and destroy all the children of </a:t>
            </a:r>
            <a:r>
              <a:rPr lang="en-AU" sz="2500" dirty="0" err="1">
                <a:latin typeface="Georgia" panose="02040502050405020303" pitchFamily="18" charset="0"/>
                <a:ea typeface="Calibri" panose="020F0502020204030204" pitchFamily="34" charset="0"/>
                <a:cs typeface="Georgia" panose="02040502050405020303" pitchFamily="18" charset="0"/>
              </a:rPr>
              <a:t>Sheth</a:t>
            </a:r>
            <a:r>
              <a:rPr lang="en-AU" sz="2500" dirty="0">
                <a:latin typeface="Georgia" panose="02040502050405020303" pitchFamily="18" charset="0"/>
                <a:ea typeface="Calibri" panose="020F0502020204030204" pitchFamily="34" charset="0"/>
                <a:cs typeface="Georgia" panose="02040502050405020303" pitchFamily="18" charset="0"/>
              </a:rPr>
              <a:t>. </a:t>
            </a:r>
          </a:p>
          <a:p>
            <a:pPr marL="228600" indent="-228600">
              <a:spcAft>
                <a:spcPts val="0"/>
              </a:spcAft>
            </a:pPr>
            <a:r>
              <a:rPr lang="en-AU" sz="2500" b="1" dirty="0" err="1">
                <a:solidFill>
                  <a:srgbClr val="FF0000"/>
                </a:solidFill>
                <a:latin typeface="Georgia" panose="02040502050405020303" pitchFamily="18" charset="0"/>
                <a:ea typeface="Calibri" panose="020F0502020204030204" pitchFamily="34" charset="0"/>
                <a:cs typeface="Georgia" panose="02040502050405020303" pitchFamily="18" charset="0"/>
              </a:rPr>
              <a:t>Num</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 24:18  </a:t>
            </a:r>
            <a:r>
              <a:rPr lang="en-AU" sz="2500" dirty="0">
                <a:latin typeface="Georgia" panose="02040502050405020303" pitchFamily="18" charset="0"/>
                <a:ea typeface="Calibri" panose="020F0502020204030204" pitchFamily="34" charset="0"/>
                <a:cs typeface="Georgia" panose="02040502050405020303" pitchFamily="18" charset="0"/>
              </a:rPr>
              <a:t>And </a:t>
            </a:r>
            <a:r>
              <a:rPr lang="en-AU" sz="2500" b="1" dirty="0">
                <a:latin typeface="Georgia" panose="02040502050405020303" pitchFamily="18" charset="0"/>
                <a:ea typeface="Calibri" panose="020F0502020204030204" pitchFamily="34" charset="0"/>
                <a:cs typeface="Georgia" panose="02040502050405020303" pitchFamily="18" charset="0"/>
              </a:rPr>
              <a:t>Edom shall be a possession</a:t>
            </a:r>
            <a:r>
              <a:rPr lang="en-AU" sz="2500" dirty="0">
                <a:latin typeface="Georgia" panose="02040502050405020303" pitchFamily="18" charset="0"/>
                <a:ea typeface="Calibri" panose="020F0502020204030204" pitchFamily="34" charset="0"/>
                <a:cs typeface="Georgia" panose="02040502050405020303" pitchFamily="18" charset="0"/>
              </a:rPr>
              <a:t>, </a:t>
            </a:r>
            <a:r>
              <a:rPr lang="en-AU" sz="2500" dirty="0" err="1">
                <a:latin typeface="Georgia" panose="02040502050405020303" pitchFamily="18" charset="0"/>
                <a:ea typeface="Calibri" panose="020F0502020204030204" pitchFamily="34" charset="0"/>
                <a:cs typeface="Georgia" panose="02040502050405020303" pitchFamily="18" charset="0"/>
              </a:rPr>
              <a:t>Seir</a:t>
            </a:r>
            <a:r>
              <a:rPr lang="en-AU" sz="2500" dirty="0">
                <a:latin typeface="Georgia" panose="02040502050405020303" pitchFamily="18" charset="0"/>
                <a:ea typeface="Calibri" panose="020F0502020204030204" pitchFamily="34" charset="0"/>
                <a:cs typeface="Georgia" panose="02040502050405020303" pitchFamily="18" charset="0"/>
              </a:rPr>
              <a:t> also shall be a possession for his enemies; and Israel shall do valiantly. </a:t>
            </a:r>
          </a:p>
          <a:p>
            <a:pPr marL="228600" indent="-228600">
              <a:spcAft>
                <a:spcPts val="0"/>
              </a:spcAft>
            </a:pPr>
            <a:r>
              <a:rPr lang="en-AU" sz="2500" b="1" dirty="0" err="1">
                <a:solidFill>
                  <a:srgbClr val="FF0000"/>
                </a:solidFill>
                <a:latin typeface="Georgia" panose="02040502050405020303" pitchFamily="18" charset="0"/>
                <a:ea typeface="Calibri" panose="020F0502020204030204" pitchFamily="34" charset="0"/>
                <a:cs typeface="Georgia" panose="02040502050405020303" pitchFamily="18" charset="0"/>
              </a:rPr>
              <a:t>Num</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 24:19  </a:t>
            </a:r>
            <a:r>
              <a:rPr lang="en-AU" sz="2500" dirty="0">
                <a:latin typeface="Georgia" panose="02040502050405020303" pitchFamily="18" charset="0"/>
                <a:ea typeface="Calibri" panose="020F0502020204030204" pitchFamily="34" charset="0"/>
                <a:cs typeface="Georgia" panose="02040502050405020303" pitchFamily="18" charset="0"/>
              </a:rPr>
              <a:t>Out of Jacob shall come he that shall have dominion, and shall destroy him that </a:t>
            </a:r>
            <a:r>
              <a:rPr lang="en-AU" sz="2500" dirty="0" err="1">
                <a:latin typeface="Georgia" panose="02040502050405020303" pitchFamily="18" charset="0"/>
                <a:ea typeface="Calibri" panose="020F0502020204030204" pitchFamily="34" charset="0"/>
                <a:cs typeface="Georgia" panose="02040502050405020303" pitchFamily="18" charset="0"/>
              </a:rPr>
              <a:t>remaineth</a:t>
            </a:r>
            <a:r>
              <a:rPr lang="en-AU" sz="2500" dirty="0">
                <a:latin typeface="Georgia" panose="02040502050405020303" pitchFamily="18" charset="0"/>
                <a:ea typeface="Calibri" panose="020F0502020204030204" pitchFamily="34" charset="0"/>
                <a:cs typeface="Georgia" panose="02040502050405020303" pitchFamily="18" charset="0"/>
              </a:rPr>
              <a:t> of the city</a:t>
            </a:r>
            <a:r>
              <a:rPr lang="en-AU" dirty="0" smtClean="0">
                <a:effectLst/>
                <a:latin typeface="Georgia" panose="02040502050405020303" pitchFamily="18" charset="0"/>
                <a:ea typeface="Calibri" panose="020F0502020204030204" pitchFamily="34" charset="0"/>
                <a:cs typeface="Georgia" panose="02040502050405020303" pitchFamily="18" charset="0"/>
              </a:rPr>
              <a:t>. </a:t>
            </a:r>
            <a:endParaRPr lang="en-AU"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62835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3568" y="1352387"/>
            <a:ext cx="11245645" cy="861774"/>
          </a:xfrm>
          <a:prstGeom prst="rect">
            <a:avLst/>
          </a:prstGeom>
        </p:spPr>
        <p:txBody>
          <a:bodyPr wrap="square">
            <a:spAutoFit/>
          </a:bodyPr>
          <a:lstStyle/>
          <a:p>
            <a:pPr>
              <a:spcAft>
                <a:spcPts val="0"/>
              </a:spcAft>
            </a:pPr>
            <a:r>
              <a:rPr lang="en-AU" sz="2500" b="1" dirty="0" err="1">
                <a:solidFill>
                  <a:srgbClr val="FF0000"/>
                </a:solidFill>
                <a:latin typeface="Georgia" panose="02040502050405020303" pitchFamily="18" charset="0"/>
                <a:ea typeface="Calibri" panose="020F0502020204030204" pitchFamily="34" charset="0"/>
                <a:cs typeface="Georgia" panose="02040502050405020303" pitchFamily="18" charset="0"/>
              </a:rPr>
              <a:t>Luk</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 2:39  </a:t>
            </a:r>
            <a:r>
              <a:rPr lang="en-AU" sz="2500" dirty="0">
                <a:latin typeface="Georgia" panose="02040502050405020303" pitchFamily="18" charset="0"/>
                <a:ea typeface="Calibri" panose="020F0502020204030204" pitchFamily="34" charset="0"/>
                <a:cs typeface="Georgia" panose="02040502050405020303" pitchFamily="18" charset="0"/>
              </a:rPr>
              <a:t>And when they had performed all things according to the law of the Lord, </a:t>
            </a:r>
            <a:r>
              <a:rPr lang="en-AU" sz="2500" b="1" dirty="0">
                <a:latin typeface="Georgia" panose="02040502050405020303" pitchFamily="18" charset="0"/>
                <a:ea typeface="Calibri" panose="020F0502020204030204" pitchFamily="34" charset="0"/>
                <a:cs typeface="Georgia" panose="02040502050405020303" pitchFamily="18" charset="0"/>
              </a:rPr>
              <a:t>they returned into Galilee, to their own city Nazareth</a:t>
            </a:r>
            <a:r>
              <a:rPr lang="en-AU" sz="2500" dirty="0">
                <a:latin typeface="Georgia" panose="02040502050405020303" pitchFamily="18" charset="0"/>
                <a:ea typeface="Calibri" panose="020F0502020204030204" pitchFamily="34" charset="0"/>
                <a:cs typeface="Georgia" panose="02040502050405020303" pitchFamily="18" charset="0"/>
              </a:rPr>
              <a:t>.</a:t>
            </a:r>
          </a:p>
        </p:txBody>
      </p:sp>
    </p:spTree>
    <p:extLst>
      <p:ext uri="{BB962C8B-B14F-4D97-AF65-F5344CB8AC3E}">
        <p14:creationId xmlns:p14="http://schemas.microsoft.com/office/powerpoint/2010/main" val="2049974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8282" y="490537"/>
            <a:ext cx="4793686" cy="604724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267" y="497919"/>
            <a:ext cx="4881410" cy="5974263"/>
          </a:xfrm>
          <a:prstGeom prst="rect">
            <a:avLst/>
          </a:prstGeom>
        </p:spPr>
      </p:pic>
    </p:spTree>
    <p:extLst>
      <p:ext uri="{BB962C8B-B14F-4D97-AF65-F5344CB8AC3E}">
        <p14:creationId xmlns:p14="http://schemas.microsoft.com/office/powerpoint/2010/main" val="114896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860697291"/>
              </p:ext>
            </p:extLst>
          </p:nvPr>
        </p:nvGraphicFramePr>
        <p:xfrm>
          <a:off x="663678" y="1235860"/>
          <a:ext cx="10921180" cy="4023360"/>
        </p:xfrm>
        <a:graphic>
          <a:graphicData uri="http://schemas.openxmlformats.org/drawingml/2006/table">
            <a:tbl>
              <a:tblPr firstRow="1">
                <a:tableStyleId>{5C22544A-7EE6-4342-B048-85BDC9FD1C3A}</a:tableStyleId>
              </a:tblPr>
              <a:tblGrid>
                <a:gridCol w="1688819"/>
                <a:gridCol w="6798877"/>
                <a:gridCol w="2433484"/>
              </a:tblGrid>
              <a:tr h="370840">
                <a:tc>
                  <a:txBody>
                    <a:bodyPr/>
                    <a:lstStyle/>
                    <a:p>
                      <a:pPr algn="ctr"/>
                      <a:r>
                        <a:rPr lang="en-AU" sz="2000" dirty="0" smtClean="0"/>
                        <a:t>GIFT</a:t>
                      </a:r>
                      <a:endParaRPr lang="en-AU" sz="2000" dirty="0"/>
                    </a:p>
                  </a:txBody>
                  <a:tcPr/>
                </a:tc>
                <a:tc>
                  <a:txBody>
                    <a:bodyPr/>
                    <a:lstStyle/>
                    <a:p>
                      <a:pPr algn="ctr"/>
                      <a:r>
                        <a:rPr lang="en-AU" sz="2000" dirty="0" smtClean="0"/>
                        <a:t>BIBLICAL REFERENCES</a:t>
                      </a:r>
                      <a:endParaRPr lang="en-AU" sz="2000" dirty="0"/>
                    </a:p>
                  </a:txBody>
                  <a:tcPr/>
                </a:tc>
                <a:tc>
                  <a:txBody>
                    <a:bodyPr/>
                    <a:lstStyle/>
                    <a:p>
                      <a:pPr algn="ctr"/>
                      <a:r>
                        <a:rPr lang="en-AU" sz="2000" dirty="0" smtClean="0"/>
                        <a:t>MEANING</a:t>
                      </a:r>
                      <a:endParaRPr lang="en-AU" sz="2000" dirty="0"/>
                    </a:p>
                  </a:txBody>
                  <a:tcPr/>
                </a:tc>
              </a:tr>
              <a:tr h="370840">
                <a:tc>
                  <a:txBody>
                    <a:bodyPr/>
                    <a:lstStyle/>
                    <a:p>
                      <a:r>
                        <a:rPr lang="en-AU" sz="2000" dirty="0" smtClean="0"/>
                        <a:t>Gold</a:t>
                      </a:r>
                      <a:endParaRPr lang="en-AU" sz="2000" dirty="0"/>
                    </a:p>
                  </a:txBody>
                  <a:tcPr/>
                </a:tc>
                <a:tc>
                  <a:txBody>
                    <a:bodyPr/>
                    <a:lstStyle/>
                    <a:p>
                      <a:r>
                        <a:rPr lang="en-AU" sz="2000" dirty="0" smtClean="0"/>
                        <a:t>Chief of all the</a:t>
                      </a:r>
                      <a:r>
                        <a:rPr lang="en-AU" sz="2000" baseline="0" dirty="0" smtClean="0"/>
                        <a:t> metals</a:t>
                      </a:r>
                    </a:p>
                    <a:p>
                      <a:r>
                        <a:rPr lang="en-AU" sz="2000" baseline="0" dirty="0" smtClean="0"/>
                        <a:t>Used to represent the greatest kingdom</a:t>
                      </a:r>
                    </a:p>
                    <a:p>
                      <a:r>
                        <a:rPr lang="en-AU" sz="2000" baseline="0" dirty="0" err="1" smtClean="0"/>
                        <a:t>Psa</a:t>
                      </a:r>
                      <a:r>
                        <a:rPr lang="en-AU" sz="2000" baseline="0" dirty="0" smtClean="0"/>
                        <a:t> 72:15 Nations will again bring Gold to Christ the King</a:t>
                      </a:r>
                      <a:endParaRPr lang="en-AU" sz="2000" dirty="0"/>
                    </a:p>
                  </a:txBody>
                  <a:tcPr/>
                </a:tc>
                <a:tc>
                  <a:txBody>
                    <a:bodyPr/>
                    <a:lstStyle/>
                    <a:p>
                      <a:pPr algn="ctr"/>
                      <a:r>
                        <a:rPr lang="en-AU" sz="2000" dirty="0" smtClean="0"/>
                        <a:t>Kingly Aspect </a:t>
                      </a:r>
                      <a:endParaRPr lang="en-AU" sz="2000" dirty="0"/>
                    </a:p>
                  </a:txBody>
                  <a:tcPr/>
                </a:tc>
              </a:tr>
              <a:tr h="370840">
                <a:tc>
                  <a:txBody>
                    <a:bodyPr/>
                    <a:lstStyle/>
                    <a:p>
                      <a:r>
                        <a:rPr lang="en-AU" sz="2000" dirty="0" smtClean="0"/>
                        <a:t>Frankincense</a:t>
                      </a:r>
                      <a:endParaRPr lang="en-AU" sz="2000" dirty="0"/>
                    </a:p>
                  </a:txBody>
                  <a:tcPr/>
                </a:tc>
                <a:tc>
                  <a:txBody>
                    <a:bodyPr/>
                    <a:lstStyle/>
                    <a:p>
                      <a:r>
                        <a:rPr lang="en-AU" sz="2000" dirty="0" smtClean="0"/>
                        <a:t>Used Extensively in the service of the Priests</a:t>
                      </a:r>
                    </a:p>
                    <a:p>
                      <a:r>
                        <a:rPr lang="en-AU" sz="2000" dirty="0" smtClean="0"/>
                        <a:t>Chef Ingredient of the incense</a:t>
                      </a:r>
                    </a:p>
                    <a:p>
                      <a:r>
                        <a:rPr lang="en-AU" sz="2000" dirty="0" smtClean="0"/>
                        <a:t>Added</a:t>
                      </a:r>
                      <a:r>
                        <a:rPr lang="en-AU" sz="2000" baseline="0" dirty="0" smtClean="0"/>
                        <a:t> to Sacrifices – but NOT the sin offering (Lev 5:11)</a:t>
                      </a:r>
                      <a:endParaRPr lang="en-AU" sz="2000" dirty="0"/>
                    </a:p>
                  </a:txBody>
                  <a:tcPr/>
                </a:tc>
                <a:tc>
                  <a:txBody>
                    <a:bodyPr/>
                    <a:lstStyle/>
                    <a:p>
                      <a:pPr algn="ctr"/>
                      <a:r>
                        <a:rPr lang="en-AU" sz="2000" dirty="0" smtClean="0"/>
                        <a:t>Priestly Aspect</a:t>
                      </a:r>
                      <a:endParaRPr lang="en-AU" sz="2000" dirty="0"/>
                    </a:p>
                  </a:txBody>
                  <a:tcPr/>
                </a:tc>
              </a:tr>
              <a:tr h="370840">
                <a:tc>
                  <a:txBody>
                    <a:bodyPr/>
                    <a:lstStyle/>
                    <a:p>
                      <a:r>
                        <a:rPr lang="en-AU" sz="2000" dirty="0" smtClean="0"/>
                        <a:t>Myrrh</a:t>
                      </a:r>
                      <a:endParaRPr lang="en-AU" sz="2000" dirty="0"/>
                    </a:p>
                  </a:txBody>
                  <a:tcPr/>
                </a:tc>
                <a:tc>
                  <a:txBody>
                    <a:bodyPr/>
                    <a:lstStyle/>
                    <a:p>
                      <a:r>
                        <a:rPr lang="en-AU" sz="2000" dirty="0" smtClean="0"/>
                        <a:t>Whilst used in anointing oil – every other OT reference it to</a:t>
                      </a:r>
                      <a:r>
                        <a:rPr lang="en-AU" sz="2000" baseline="0" dirty="0" smtClean="0"/>
                        <a:t> do with perfume and smell</a:t>
                      </a:r>
                    </a:p>
                    <a:p>
                      <a:r>
                        <a:rPr lang="en-AU" sz="2000" baseline="0" dirty="0" smtClean="0"/>
                        <a:t>In the NT it is liked with death: </a:t>
                      </a:r>
                    </a:p>
                    <a:p>
                      <a:r>
                        <a:rPr lang="en-AU" sz="2000" baseline="0" dirty="0" smtClean="0"/>
                        <a:t>   Mark 15:23 part of the drink they gave on the cross</a:t>
                      </a:r>
                    </a:p>
                    <a:p>
                      <a:r>
                        <a:rPr lang="en-AU" sz="2000" baseline="0" dirty="0" smtClean="0"/>
                        <a:t>   John 19:39 main ingredient in spices used to anoint his body</a:t>
                      </a:r>
                      <a:endParaRPr lang="en-AU" sz="2000" dirty="0"/>
                    </a:p>
                  </a:txBody>
                  <a:tcPr/>
                </a:tc>
                <a:tc>
                  <a:txBody>
                    <a:bodyPr/>
                    <a:lstStyle/>
                    <a:p>
                      <a:pPr algn="ctr"/>
                      <a:r>
                        <a:rPr lang="en-AU" sz="2000" dirty="0" smtClean="0"/>
                        <a:t>Mortal Aspect</a:t>
                      </a:r>
                      <a:endParaRPr lang="en-AU" sz="2000" dirty="0"/>
                    </a:p>
                  </a:txBody>
                  <a:tcPr/>
                </a:tc>
              </a:tr>
            </a:tbl>
          </a:graphicData>
        </a:graphic>
      </p:graphicFrame>
      <p:sp>
        <p:nvSpPr>
          <p:cNvPr id="6" name="TextBox 5"/>
          <p:cNvSpPr txBox="1"/>
          <p:nvPr/>
        </p:nvSpPr>
        <p:spPr>
          <a:xfrm>
            <a:off x="432464" y="381873"/>
            <a:ext cx="11262167" cy="707886"/>
          </a:xfrm>
          <a:prstGeom prst="rect">
            <a:avLst/>
          </a:prstGeom>
          <a:noFill/>
        </p:spPr>
        <p:txBody>
          <a:bodyPr wrap="square" rtlCol="0">
            <a:spAutoFit/>
          </a:bodyPr>
          <a:lstStyle/>
          <a:p>
            <a:pPr algn="ctr"/>
            <a:r>
              <a:rPr lang="en-AU" sz="4000" b="1" dirty="0" smtClean="0"/>
              <a:t>Gifts from the Magi</a:t>
            </a:r>
            <a:endParaRPr lang="en-AU" b="1" dirty="0"/>
          </a:p>
        </p:txBody>
      </p:sp>
      <p:sp>
        <p:nvSpPr>
          <p:cNvPr id="7" name="Rectangle 6"/>
          <p:cNvSpPr/>
          <p:nvPr/>
        </p:nvSpPr>
        <p:spPr>
          <a:xfrm>
            <a:off x="582561" y="5681037"/>
            <a:ext cx="11201400" cy="707886"/>
          </a:xfrm>
          <a:prstGeom prst="rect">
            <a:avLst/>
          </a:prstGeom>
        </p:spPr>
        <p:txBody>
          <a:bodyPr wrap="square">
            <a:spAutoFit/>
          </a:bodyPr>
          <a:lstStyle/>
          <a:p>
            <a:pPr algn="ctr">
              <a:spcAft>
                <a:spcPts val="0"/>
              </a:spcAft>
            </a:pPr>
            <a:r>
              <a:rPr lang="en-AU" sz="2000" b="1" dirty="0" err="1">
                <a:solidFill>
                  <a:srgbClr val="FF0000"/>
                </a:solidFill>
                <a:latin typeface="Georgia" panose="02040502050405020303" pitchFamily="18" charset="0"/>
                <a:ea typeface="Calibri" panose="020F0502020204030204" pitchFamily="34" charset="0"/>
                <a:cs typeface="Georgia" panose="02040502050405020303" pitchFamily="18" charset="0"/>
              </a:rPr>
              <a:t>Heb</a:t>
            </a:r>
            <a:r>
              <a:rPr lang="en-AU" sz="2000" b="1" dirty="0">
                <a:solidFill>
                  <a:srgbClr val="FF0000"/>
                </a:solidFill>
                <a:latin typeface="Georgia" panose="02040502050405020303" pitchFamily="18" charset="0"/>
                <a:ea typeface="Calibri" panose="020F0502020204030204" pitchFamily="34" charset="0"/>
                <a:cs typeface="Georgia" panose="02040502050405020303" pitchFamily="18" charset="0"/>
              </a:rPr>
              <a:t> 4:15  </a:t>
            </a:r>
            <a:r>
              <a:rPr lang="en-AU" sz="2000" dirty="0">
                <a:latin typeface="Georgia" panose="02040502050405020303" pitchFamily="18" charset="0"/>
                <a:ea typeface="Calibri" panose="020F0502020204030204" pitchFamily="34" charset="0"/>
                <a:cs typeface="Georgia" panose="02040502050405020303" pitchFamily="18" charset="0"/>
              </a:rPr>
              <a:t>For we do not have a high priest who is unable to sympathize with our weaknesses, but one who in every respect has been tempted as we are, yet without sin.</a:t>
            </a:r>
          </a:p>
        </p:txBody>
      </p:sp>
    </p:spTree>
    <p:extLst>
      <p:ext uri="{BB962C8B-B14F-4D97-AF65-F5344CB8AC3E}">
        <p14:creationId xmlns:p14="http://schemas.microsoft.com/office/powerpoint/2010/main" val="2652914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2464" y="3834947"/>
            <a:ext cx="11393129" cy="2185214"/>
          </a:xfrm>
          <a:prstGeom prst="rect">
            <a:avLst/>
          </a:prstGeom>
        </p:spPr>
        <p:txBody>
          <a:bodyPr wrap="square">
            <a:spAutoFit/>
          </a:bodyPr>
          <a:lstStyle/>
          <a:p>
            <a:pPr marL="228600" indent="-228600">
              <a:spcAft>
                <a:spcPts val="0"/>
              </a:spcAft>
            </a:pPr>
            <a:r>
              <a:rPr lang="en-AU" sz="2500" b="1" dirty="0" smtClean="0">
                <a:latin typeface="Georgia" panose="02040502050405020303" pitchFamily="18" charset="0"/>
                <a:ea typeface="Calibri" panose="020F0502020204030204" pitchFamily="34" charset="0"/>
                <a:cs typeface="Georgia" panose="02040502050405020303" pitchFamily="18" charset="0"/>
              </a:rPr>
              <a:t>The Priest is Compassionate and Merciful</a:t>
            </a:r>
          </a:p>
          <a:p>
            <a:pPr marL="228600" indent="-228600">
              <a:spcAft>
                <a:spcPts val="0"/>
              </a:spcAft>
            </a:pPr>
            <a:endParaRPr lang="en-AU" sz="1100" b="1" dirty="0" smtClean="0">
              <a:latin typeface="Georgia" panose="02040502050405020303" pitchFamily="18" charset="0"/>
              <a:ea typeface="Calibri" panose="020F0502020204030204" pitchFamily="34" charset="0"/>
              <a:cs typeface="Georgia" panose="02040502050405020303" pitchFamily="18" charset="0"/>
            </a:endParaRPr>
          </a:p>
          <a:p>
            <a:pPr marL="228600" indent="-228600">
              <a:spcAft>
                <a:spcPts val="0"/>
              </a:spcAft>
            </a:pPr>
            <a:r>
              <a:rPr lang="en-AU" sz="2500" b="1" dirty="0" err="1" smtClean="0">
                <a:solidFill>
                  <a:srgbClr val="FF0000"/>
                </a:solidFill>
                <a:latin typeface="Georgia" panose="02040502050405020303" pitchFamily="18" charset="0"/>
                <a:ea typeface="Calibri" panose="020F0502020204030204" pitchFamily="34" charset="0"/>
                <a:cs typeface="Georgia" panose="02040502050405020303" pitchFamily="18" charset="0"/>
              </a:rPr>
              <a:t>Heb</a:t>
            </a:r>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 </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5:1  </a:t>
            </a:r>
            <a:r>
              <a:rPr lang="en-AU" sz="2500" dirty="0">
                <a:latin typeface="Georgia" panose="02040502050405020303" pitchFamily="18" charset="0"/>
                <a:ea typeface="Calibri" panose="020F0502020204030204" pitchFamily="34" charset="0"/>
                <a:cs typeface="Georgia" panose="02040502050405020303" pitchFamily="18" charset="0"/>
              </a:rPr>
              <a:t>For every high priest taken from among men is ordained for men in things pertaining to God, that he may offer both gifts and sacrifices for sins: </a:t>
            </a:r>
          </a:p>
          <a:p>
            <a:pPr marL="228600" indent="-228600">
              <a:spcAft>
                <a:spcPts val="0"/>
              </a:spcAft>
            </a:pPr>
            <a:r>
              <a:rPr lang="en-AU" sz="2500" b="1" dirty="0" err="1">
                <a:solidFill>
                  <a:srgbClr val="FF0000"/>
                </a:solidFill>
                <a:latin typeface="Georgia" panose="02040502050405020303" pitchFamily="18" charset="0"/>
                <a:ea typeface="Calibri" panose="020F0502020204030204" pitchFamily="34" charset="0"/>
                <a:cs typeface="Georgia" panose="02040502050405020303" pitchFamily="18" charset="0"/>
              </a:rPr>
              <a:t>Heb</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 5:2  </a:t>
            </a:r>
            <a:r>
              <a:rPr lang="en-AU" sz="2500" b="1" dirty="0">
                <a:latin typeface="Georgia" panose="02040502050405020303" pitchFamily="18" charset="0"/>
                <a:ea typeface="Calibri" panose="020F0502020204030204" pitchFamily="34" charset="0"/>
                <a:cs typeface="Georgia" panose="02040502050405020303" pitchFamily="18" charset="0"/>
              </a:rPr>
              <a:t>Who can have compassion on the ignorant</a:t>
            </a:r>
            <a:r>
              <a:rPr lang="en-AU" sz="2500" dirty="0">
                <a:latin typeface="Georgia" panose="02040502050405020303" pitchFamily="18" charset="0"/>
                <a:ea typeface="Calibri" panose="020F0502020204030204" pitchFamily="34" charset="0"/>
                <a:cs typeface="Georgia" panose="02040502050405020303" pitchFamily="18" charset="0"/>
              </a:rPr>
              <a:t>, and on them that are out of the way; for that he himself also is compassed with infirmity. </a:t>
            </a:r>
          </a:p>
        </p:txBody>
      </p:sp>
      <p:sp>
        <p:nvSpPr>
          <p:cNvPr id="3" name="TextBox 2"/>
          <p:cNvSpPr txBox="1"/>
          <p:nvPr/>
        </p:nvSpPr>
        <p:spPr>
          <a:xfrm>
            <a:off x="432464" y="381873"/>
            <a:ext cx="11262167" cy="707886"/>
          </a:xfrm>
          <a:prstGeom prst="rect">
            <a:avLst/>
          </a:prstGeom>
          <a:noFill/>
        </p:spPr>
        <p:txBody>
          <a:bodyPr wrap="square" rtlCol="0">
            <a:spAutoFit/>
          </a:bodyPr>
          <a:lstStyle/>
          <a:p>
            <a:pPr algn="ctr"/>
            <a:r>
              <a:rPr lang="en-AU" sz="4000" b="1" dirty="0" smtClean="0"/>
              <a:t>King Priest Characteristics</a:t>
            </a:r>
            <a:endParaRPr lang="en-AU" b="1" dirty="0"/>
          </a:p>
        </p:txBody>
      </p:sp>
      <p:sp>
        <p:nvSpPr>
          <p:cNvPr id="4" name="Rectangle 3"/>
          <p:cNvSpPr/>
          <p:nvPr/>
        </p:nvSpPr>
        <p:spPr>
          <a:xfrm>
            <a:off x="432464" y="1507245"/>
            <a:ext cx="11131734" cy="1415772"/>
          </a:xfrm>
          <a:prstGeom prst="rect">
            <a:avLst/>
          </a:prstGeom>
        </p:spPr>
        <p:txBody>
          <a:bodyPr wrap="square">
            <a:spAutoFit/>
          </a:bodyPr>
          <a:lstStyle/>
          <a:p>
            <a:r>
              <a:rPr lang="en-AU" sz="2500" b="1" dirty="0" smtClean="0">
                <a:latin typeface="Georgia" panose="02040502050405020303" pitchFamily="18" charset="0"/>
                <a:ea typeface="Calibri" panose="020F0502020204030204" pitchFamily="34" charset="0"/>
                <a:cs typeface="Georgia" panose="02040502050405020303" pitchFamily="18" charset="0"/>
              </a:rPr>
              <a:t>The King is to be Just and Righteous</a:t>
            </a:r>
          </a:p>
          <a:p>
            <a:endParaRPr lang="en-AU" sz="1100" b="1" dirty="0" smtClean="0">
              <a:latin typeface="Georgia" panose="02040502050405020303" pitchFamily="18" charset="0"/>
              <a:ea typeface="Calibri" panose="020F0502020204030204" pitchFamily="34" charset="0"/>
              <a:cs typeface="Georgia" panose="02040502050405020303" pitchFamily="18" charset="0"/>
            </a:endParaRPr>
          </a:p>
          <a:p>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2 </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Sam 23:3  </a:t>
            </a:r>
            <a:r>
              <a:rPr lang="en-AU" sz="2500" dirty="0">
                <a:latin typeface="Georgia" panose="02040502050405020303" pitchFamily="18" charset="0"/>
                <a:ea typeface="Calibri" panose="020F0502020204030204" pitchFamily="34" charset="0"/>
                <a:cs typeface="Georgia" panose="02040502050405020303" pitchFamily="18" charset="0"/>
              </a:rPr>
              <a:t>The God of Israel said, the Rock of Israel spake to me, </a:t>
            </a:r>
            <a:r>
              <a:rPr lang="en-AU" sz="2500" b="1" dirty="0">
                <a:latin typeface="Georgia" panose="02040502050405020303" pitchFamily="18" charset="0"/>
                <a:ea typeface="Calibri" panose="020F0502020204030204" pitchFamily="34" charset="0"/>
                <a:cs typeface="Georgia" panose="02040502050405020303" pitchFamily="18" charset="0"/>
              </a:rPr>
              <a:t>He that </a:t>
            </a:r>
            <a:r>
              <a:rPr lang="en-AU" sz="2500" b="1" dirty="0" err="1">
                <a:latin typeface="Georgia" panose="02040502050405020303" pitchFamily="18" charset="0"/>
                <a:ea typeface="Calibri" panose="020F0502020204030204" pitchFamily="34" charset="0"/>
                <a:cs typeface="Georgia" panose="02040502050405020303" pitchFamily="18" charset="0"/>
              </a:rPr>
              <a:t>ruleth</a:t>
            </a:r>
            <a:r>
              <a:rPr lang="en-AU" sz="2500" b="1" dirty="0">
                <a:latin typeface="Georgia" panose="02040502050405020303" pitchFamily="18" charset="0"/>
                <a:ea typeface="Calibri" panose="020F0502020204030204" pitchFamily="34" charset="0"/>
                <a:cs typeface="Georgia" panose="02040502050405020303" pitchFamily="18" charset="0"/>
              </a:rPr>
              <a:t> over men must be just</a:t>
            </a:r>
            <a:r>
              <a:rPr lang="en-AU" sz="2500" dirty="0">
                <a:latin typeface="Georgia" panose="02040502050405020303" pitchFamily="18" charset="0"/>
                <a:ea typeface="Calibri" panose="020F0502020204030204" pitchFamily="34" charset="0"/>
                <a:cs typeface="Georgia" panose="02040502050405020303" pitchFamily="18" charset="0"/>
              </a:rPr>
              <a:t>, ruling in the fear of God.</a:t>
            </a:r>
          </a:p>
        </p:txBody>
      </p:sp>
    </p:spTree>
    <p:extLst>
      <p:ext uri="{BB962C8B-B14F-4D97-AF65-F5344CB8AC3E}">
        <p14:creationId xmlns:p14="http://schemas.microsoft.com/office/powerpoint/2010/main" val="473733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5580" y="575183"/>
            <a:ext cx="11393129" cy="5632311"/>
          </a:xfrm>
          <a:prstGeom prst="rect">
            <a:avLst/>
          </a:prstGeom>
        </p:spPr>
        <p:txBody>
          <a:bodyPr wrap="square">
            <a:spAutoFit/>
          </a:bodyPr>
          <a:lstStyle/>
          <a:p>
            <a:r>
              <a:rPr lang="en-AU" b="1" dirty="0" err="1" smtClean="0">
                <a:solidFill>
                  <a:srgbClr val="800000"/>
                </a:solidFill>
                <a:latin typeface="Georgia" panose="02040502050405020303" pitchFamily="18" charset="0"/>
              </a:rPr>
              <a:t>Hos</a:t>
            </a:r>
            <a:r>
              <a:rPr lang="en-AU" b="1" dirty="0" smtClean="0">
                <a:solidFill>
                  <a:srgbClr val="800000"/>
                </a:solidFill>
                <a:latin typeface="Georgia" panose="02040502050405020303" pitchFamily="18" charset="0"/>
              </a:rPr>
              <a:t> 11:1</a:t>
            </a:r>
            <a:r>
              <a:rPr lang="en-AU" dirty="0">
                <a:solidFill>
                  <a:prstClr val="black"/>
                </a:solidFill>
                <a:latin typeface="Georgia" panose="02040502050405020303" pitchFamily="18" charset="0"/>
              </a:rPr>
              <a:t>  When Israel was a child, I loved him, </a:t>
            </a:r>
            <a:r>
              <a:rPr lang="en-AU" b="1" dirty="0">
                <a:solidFill>
                  <a:prstClr val="black"/>
                </a:solidFill>
                <a:latin typeface="Georgia" panose="02040502050405020303" pitchFamily="18" charset="0"/>
              </a:rPr>
              <a:t>and out of Egypt I called my son. </a:t>
            </a:r>
          </a:p>
          <a:p>
            <a:r>
              <a:rPr lang="en-AU" dirty="0" smtClean="0">
                <a:solidFill>
                  <a:prstClr val="black"/>
                </a:solidFill>
                <a:latin typeface="Georgia" panose="02040502050405020303" pitchFamily="18" charset="0"/>
              </a:rPr>
              <a:t>The </a:t>
            </a:r>
            <a:r>
              <a:rPr lang="en-AU" dirty="0">
                <a:solidFill>
                  <a:prstClr val="black"/>
                </a:solidFill>
                <a:latin typeface="Georgia" panose="02040502050405020303" pitchFamily="18" charset="0"/>
              </a:rPr>
              <a:t>more they were called, the more they went away; they kept sacrificing to the </a:t>
            </a:r>
            <a:r>
              <a:rPr lang="en-AU" dirty="0" err="1">
                <a:solidFill>
                  <a:prstClr val="black"/>
                </a:solidFill>
                <a:latin typeface="Georgia" panose="02040502050405020303" pitchFamily="18" charset="0"/>
              </a:rPr>
              <a:t>Baals</a:t>
            </a:r>
            <a:r>
              <a:rPr lang="en-AU" dirty="0">
                <a:solidFill>
                  <a:prstClr val="black"/>
                </a:solidFill>
                <a:latin typeface="Georgia" panose="02040502050405020303" pitchFamily="18" charset="0"/>
              </a:rPr>
              <a:t> and burning offerings to idols. </a:t>
            </a:r>
          </a:p>
          <a:p>
            <a:r>
              <a:rPr lang="en-AU" dirty="0" smtClean="0">
                <a:solidFill>
                  <a:prstClr val="black"/>
                </a:solidFill>
                <a:latin typeface="Georgia" panose="02040502050405020303" pitchFamily="18" charset="0"/>
              </a:rPr>
              <a:t>Yet </a:t>
            </a:r>
            <a:r>
              <a:rPr lang="en-AU" dirty="0">
                <a:solidFill>
                  <a:prstClr val="black"/>
                </a:solidFill>
                <a:latin typeface="Georgia" panose="02040502050405020303" pitchFamily="18" charset="0"/>
              </a:rPr>
              <a:t>it was I who taught Ephraim to walk; I took them up by their arms, but they did not know that I healed them. </a:t>
            </a:r>
          </a:p>
          <a:p>
            <a:r>
              <a:rPr lang="en-AU" dirty="0" smtClean="0">
                <a:solidFill>
                  <a:prstClr val="black"/>
                </a:solidFill>
                <a:latin typeface="Georgia" panose="02040502050405020303" pitchFamily="18" charset="0"/>
              </a:rPr>
              <a:t>I </a:t>
            </a:r>
            <a:r>
              <a:rPr lang="en-AU" dirty="0">
                <a:solidFill>
                  <a:prstClr val="black"/>
                </a:solidFill>
                <a:latin typeface="Georgia" panose="02040502050405020303" pitchFamily="18" charset="0"/>
              </a:rPr>
              <a:t>led them with cords of kindness, with the bands of love, and I became to them as one who eases the yoke on their jaws, and I bent down to them and fed them. </a:t>
            </a:r>
          </a:p>
          <a:p>
            <a:r>
              <a:rPr lang="en-AU" dirty="0" smtClean="0">
                <a:solidFill>
                  <a:prstClr val="black"/>
                </a:solidFill>
                <a:latin typeface="Georgia" panose="02040502050405020303" pitchFamily="18" charset="0"/>
              </a:rPr>
              <a:t>……..</a:t>
            </a:r>
            <a:endParaRPr lang="en-AU" dirty="0">
              <a:solidFill>
                <a:prstClr val="black"/>
              </a:solidFill>
              <a:latin typeface="Georgia" panose="02040502050405020303" pitchFamily="18" charset="0"/>
            </a:endParaRPr>
          </a:p>
          <a:p>
            <a:r>
              <a:rPr lang="en-AU" b="1" dirty="0" err="1" smtClean="0">
                <a:solidFill>
                  <a:srgbClr val="800000"/>
                </a:solidFill>
                <a:latin typeface="Georgia" panose="02040502050405020303" pitchFamily="18" charset="0"/>
              </a:rPr>
              <a:t>Hos</a:t>
            </a:r>
            <a:r>
              <a:rPr lang="en-AU" b="1" dirty="0" smtClean="0">
                <a:solidFill>
                  <a:srgbClr val="800000"/>
                </a:solidFill>
                <a:latin typeface="Georgia" panose="02040502050405020303" pitchFamily="18" charset="0"/>
              </a:rPr>
              <a:t> 11:7</a:t>
            </a:r>
            <a:r>
              <a:rPr lang="en-AU" dirty="0" smtClean="0">
                <a:solidFill>
                  <a:prstClr val="black"/>
                </a:solidFill>
                <a:latin typeface="Georgia" panose="02040502050405020303" pitchFamily="18" charset="0"/>
              </a:rPr>
              <a:t> My people are bent on turning away from me, and though they call out to the Most High, he shall not raise them up at all. </a:t>
            </a:r>
          </a:p>
          <a:p>
            <a:r>
              <a:rPr lang="en-AU" dirty="0" smtClean="0">
                <a:solidFill>
                  <a:prstClr val="black"/>
                </a:solidFill>
                <a:latin typeface="Georgia" panose="02040502050405020303" pitchFamily="18" charset="0"/>
              </a:rPr>
              <a:t>How </a:t>
            </a:r>
            <a:r>
              <a:rPr lang="en-AU" dirty="0">
                <a:solidFill>
                  <a:prstClr val="black"/>
                </a:solidFill>
                <a:latin typeface="Georgia" panose="02040502050405020303" pitchFamily="18" charset="0"/>
              </a:rPr>
              <a:t>can I give you up, O Ephraim? How can I hand you over, O Israel? How can I make you like </a:t>
            </a:r>
            <a:r>
              <a:rPr lang="en-AU" dirty="0" err="1">
                <a:solidFill>
                  <a:prstClr val="black"/>
                </a:solidFill>
                <a:latin typeface="Georgia" panose="02040502050405020303" pitchFamily="18" charset="0"/>
              </a:rPr>
              <a:t>Admah</a:t>
            </a:r>
            <a:r>
              <a:rPr lang="en-AU" dirty="0">
                <a:solidFill>
                  <a:prstClr val="black"/>
                </a:solidFill>
                <a:latin typeface="Georgia" panose="02040502050405020303" pitchFamily="18" charset="0"/>
              </a:rPr>
              <a:t>? How can I treat you like </a:t>
            </a:r>
            <a:r>
              <a:rPr lang="en-AU" dirty="0" err="1">
                <a:solidFill>
                  <a:prstClr val="black"/>
                </a:solidFill>
                <a:latin typeface="Georgia" panose="02040502050405020303" pitchFamily="18" charset="0"/>
              </a:rPr>
              <a:t>Zeboiim</a:t>
            </a:r>
            <a:r>
              <a:rPr lang="en-AU" dirty="0">
                <a:solidFill>
                  <a:prstClr val="black"/>
                </a:solidFill>
                <a:latin typeface="Georgia" panose="02040502050405020303" pitchFamily="18" charset="0"/>
              </a:rPr>
              <a:t>? My heart recoils within me; my compassion grows warm and tender. </a:t>
            </a:r>
          </a:p>
          <a:p>
            <a:r>
              <a:rPr lang="en-AU" dirty="0" smtClean="0">
                <a:solidFill>
                  <a:prstClr val="black"/>
                </a:solidFill>
                <a:latin typeface="Georgia" panose="02040502050405020303" pitchFamily="18" charset="0"/>
              </a:rPr>
              <a:t>I </a:t>
            </a:r>
            <a:r>
              <a:rPr lang="en-AU" dirty="0">
                <a:solidFill>
                  <a:prstClr val="black"/>
                </a:solidFill>
                <a:latin typeface="Georgia" panose="02040502050405020303" pitchFamily="18" charset="0"/>
              </a:rPr>
              <a:t>will not execute my burning anger; I will not again destroy Ephraim; for I am God and not a man, the Holy One in your midst, and I will not come in wrath. </a:t>
            </a:r>
          </a:p>
          <a:p>
            <a:r>
              <a:rPr lang="en-AU" dirty="0" smtClean="0">
                <a:solidFill>
                  <a:prstClr val="black"/>
                </a:solidFill>
                <a:latin typeface="Georgia" panose="02040502050405020303" pitchFamily="18" charset="0"/>
              </a:rPr>
              <a:t>They </a:t>
            </a:r>
            <a:r>
              <a:rPr lang="en-AU" dirty="0">
                <a:solidFill>
                  <a:prstClr val="black"/>
                </a:solidFill>
                <a:latin typeface="Georgia" panose="02040502050405020303" pitchFamily="18" charset="0"/>
              </a:rPr>
              <a:t>shall go after the LORD; he will roar like a lion; when he roars, his children shall come trembling from the west; </a:t>
            </a:r>
          </a:p>
          <a:p>
            <a:r>
              <a:rPr lang="en-AU" dirty="0" smtClean="0">
                <a:solidFill>
                  <a:prstClr val="black"/>
                </a:solidFill>
                <a:latin typeface="Georgia" panose="02040502050405020303" pitchFamily="18" charset="0"/>
              </a:rPr>
              <a:t>they </a:t>
            </a:r>
            <a:r>
              <a:rPr lang="en-AU" dirty="0">
                <a:solidFill>
                  <a:prstClr val="black"/>
                </a:solidFill>
                <a:latin typeface="Georgia" panose="02040502050405020303" pitchFamily="18" charset="0"/>
              </a:rPr>
              <a:t>shall come trembling like birds from Egypt, and like doves from the land of Assyria, and I will return them to their homes, declares the LORD. </a:t>
            </a:r>
          </a:p>
          <a:p>
            <a:r>
              <a:rPr lang="en-AU" dirty="0" smtClean="0">
                <a:solidFill>
                  <a:prstClr val="black"/>
                </a:solidFill>
                <a:latin typeface="Georgia" panose="02040502050405020303" pitchFamily="18" charset="0"/>
              </a:rPr>
              <a:t>Ephraim </a:t>
            </a:r>
            <a:r>
              <a:rPr lang="en-AU" dirty="0">
                <a:solidFill>
                  <a:prstClr val="black"/>
                </a:solidFill>
                <a:latin typeface="Georgia" panose="02040502050405020303" pitchFamily="18" charset="0"/>
              </a:rPr>
              <a:t>has surrounded me with lies, and the house of Israel with deceit, but Judah still walks with God and is faithful to the Holy One. </a:t>
            </a:r>
          </a:p>
        </p:txBody>
      </p:sp>
    </p:spTree>
    <p:extLst>
      <p:ext uri="{BB962C8B-B14F-4D97-AF65-F5344CB8AC3E}">
        <p14:creationId xmlns:p14="http://schemas.microsoft.com/office/powerpoint/2010/main" val="579788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5187" y="1665323"/>
            <a:ext cx="11208774" cy="1631216"/>
          </a:xfrm>
          <a:prstGeom prst="rect">
            <a:avLst/>
          </a:prstGeom>
        </p:spPr>
        <p:txBody>
          <a:bodyPr wrap="square">
            <a:spAutoFit/>
          </a:bodyPr>
          <a:lstStyle/>
          <a:p>
            <a:pPr marL="228600" indent="-228600">
              <a:spcAft>
                <a:spcPts val="0"/>
              </a:spcAft>
            </a:pP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Exo 4:22  </a:t>
            </a:r>
            <a:r>
              <a:rPr lang="en-AU" sz="2500" dirty="0">
                <a:latin typeface="Georgia" panose="02040502050405020303" pitchFamily="18" charset="0"/>
                <a:ea typeface="Calibri" panose="020F0502020204030204" pitchFamily="34" charset="0"/>
                <a:cs typeface="Georgia" panose="02040502050405020303" pitchFamily="18" charset="0"/>
              </a:rPr>
              <a:t>And thou shalt say unto Pharaoh, Thus </a:t>
            </a:r>
            <a:r>
              <a:rPr lang="en-AU" sz="2500" dirty="0" err="1">
                <a:latin typeface="Georgia" panose="02040502050405020303" pitchFamily="18" charset="0"/>
                <a:ea typeface="Calibri" panose="020F0502020204030204" pitchFamily="34" charset="0"/>
                <a:cs typeface="Georgia" panose="02040502050405020303" pitchFamily="18" charset="0"/>
              </a:rPr>
              <a:t>saith</a:t>
            </a:r>
            <a:r>
              <a:rPr lang="en-AU" sz="2500" dirty="0">
                <a:latin typeface="Georgia" panose="02040502050405020303" pitchFamily="18" charset="0"/>
                <a:ea typeface="Calibri" panose="020F0502020204030204" pitchFamily="34" charset="0"/>
                <a:cs typeface="Georgia" panose="02040502050405020303" pitchFamily="18" charset="0"/>
              </a:rPr>
              <a:t> the LORD, </a:t>
            </a:r>
            <a:r>
              <a:rPr lang="en-AU" sz="2500" b="1" dirty="0">
                <a:latin typeface="Georgia" panose="02040502050405020303" pitchFamily="18" charset="0"/>
                <a:ea typeface="Calibri" panose="020F0502020204030204" pitchFamily="34" charset="0"/>
                <a:cs typeface="Georgia" panose="02040502050405020303" pitchFamily="18" charset="0"/>
              </a:rPr>
              <a:t>Israel is my son, even my firstborn: </a:t>
            </a:r>
          </a:p>
          <a:p>
            <a:pPr marL="228600" indent="-228600">
              <a:spcAft>
                <a:spcPts val="0"/>
              </a:spcAft>
            </a:pP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Exo 4:23  </a:t>
            </a:r>
            <a:r>
              <a:rPr lang="en-AU" sz="2500" dirty="0">
                <a:latin typeface="Georgia" panose="02040502050405020303" pitchFamily="18" charset="0"/>
                <a:ea typeface="Calibri" panose="020F0502020204030204" pitchFamily="34" charset="0"/>
                <a:cs typeface="Georgia" panose="02040502050405020303" pitchFamily="18" charset="0"/>
              </a:rPr>
              <a:t>And I say unto thee, Let my son go, that he may serve me: and if thou refuse to let him go, behold, I will slay thy son, even thy firstborn. </a:t>
            </a:r>
          </a:p>
        </p:txBody>
      </p:sp>
    </p:spTree>
    <p:extLst>
      <p:ext uri="{BB962C8B-B14F-4D97-AF65-F5344CB8AC3E}">
        <p14:creationId xmlns:p14="http://schemas.microsoft.com/office/powerpoint/2010/main" val="2034144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3064" y="1834930"/>
            <a:ext cx="11171903" cy="1631216"/>
          </a:xfrm>
          <a:prstGeom prst="rect">
            <a:avLst/>
          </a:prstGeom>
        </p:spPr>
        <p:txBody>
          <a:bodyPr wrap="square">
            <a:spAutoFit/>
          </a:bodyPr>
          <a:lstStyle/>
          <a:p>
            <a:pPr>
              <a:spcAft>
                <a:spcPts val="0"/>
              </a:spcAft>
            </a:pPr>
            <a:r>
              <a:rPr lang="en-AU" sz="2500" b="1" dirty="0" err="1">
                <a:solidFill>
                  <a:srgbClr val="FF0000"/>
                </a:solidFill>
                <a:latin typeface="Georgia" panose="02040502050405020303" pitchFamily="18" charset="0"/>
                <a:ea typeface="Calibri" panose="020F0502020204030204" pitchFamily="34" charset="0"/>
                <a:cs typeface="Georgia" panose="02040502050405020303" pitchFamily="18" charset="0"/>
              </a:rPr>
              <a:t>Jer</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 40:1  </a:t>
            </a:r>
            <a:r>
              <a:rPr lang="en-AU" sz="2500" dirty="0">
                <a:latin typeface="Georgia" panose="02040502050405020303" pitchFamily="18" charset="0"/>
                <a:ea typeface="Calibri" panose="020F0502020204030204" pitchFamily="34" charset="0"/>
                <a:cs typeface="Georgia" panose="02040502050405020303" pitchFamily="18" charset="0"/>
              </a:rPr>
              <a:t>The word that came to Jeremiah from the LORD after </a:t>
            </a:r>
            <a:r>
              <a:rPr lang="en-AU" sz="2500" dirty="0" err="1">
                <a:latin typeface="Georgia" panose="02040502050405020303" pitchFamily="18" charset="0"/>
                <a:ea typeface="Calibri" panose="020F0502020204030204" pitchFamily="34" charset="0"/>
                <a:cs typeface="Georgia" panose="02040502050405020303" pitchFamily="18" charset="0"/>
              </a:rPr>
              <a:t>Nebuzaradan</a:t>
            </a:r>
            <a:r>
              <a:rPr lang="en-AU" sz="2500" dirty="0">
                <a:latin typeface="Georgia" panose="02040502050405020303" pitchFamily="18" charset="0"/>
                <a:ea typeface="Calibri" panose="020F0502020204030204" pitchFamily="34" charset="0"/>
                <a:cs typeface="Georgia" panose="02040502050405020303" pitchFamily="18" charset="0"/>
              </a:rPr>
              <a:t> the captain of the guard had let him go from Ramah, when he took him bound in chains along with all the captives of Jerusalem and Judah who were being exiled to Babylon.</a:t>
            </a:r>
          </a:p>
        </p:txBody>
      </p:sp>
      <p:sp>
        <p:nvSpPr>
          <p:cNvPr id="3" name="TextBox 2"/>
          <p:cNvSpPr txBox="1"/>
          <p:nvPr/>
        </p:nvSpPr>
        <p:spPr>
          <a:xfrm>
            <a:off x="432464" y="381873"/>
            <a:ext cx="11262167" cy="707886"/>
          </a:xfrm>
          <a:prstGeom prst="rect">
            <a:avLst/>
          </a:prstGeom>
          <a:noFill/>
        </p:spPr>
        <p:txBody>
          <a:bodyPr wrap="square" rtlCol="0">
            <a:spAutoFit/>
          </a:bodyPr>
          <a:lstStyle/>
          <a:p>
            <a:pPr algn="ctr"/>
            <a:r>
              <a:rPr lang="en-AU" sz="4000" b="1" dirty="0" smtClean="0"/>
              <a:t>Weeping in Ramah</a:t>
            </a:r>
            <a:endParaRPr lang="en-AU" b="1" dirty="0"/>
          </a:p>
        </p:txBody>
      </p:sp>
    </p:spTree>
    <p:extLst>
      <p:ext uri="{BB962C8B-B14F-4D97-AF65-F5344CB8AC3E}">
        <p14:creationId xmlns:p14="http://schemas.microsoft.com/office/powerpoint/2010/main" val="923902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9936" y="1135626"/>
            <a:ext cx="11208774" cy="5401479"/>
          </a:xfrm>
          <a:prstGeom prst="rect">
            <a:avLst/>
          </a:prstGeom>
        </p:spPr>
        <p:txBody>
          <a:bodyPr wrap="square">
            <a:spAutoFit/>
          </a:bodyPr>
          <a:lstStyle/>
          <a:p>
            <a:pPr marL="228600" indent="-228600">
              <a:spcAft>
                <a:spcPts val="0"/>
              </a:spcAft>
            </a:pPr>
            <a:r>
              <a:rPr lang="en-AU" sz="2300" b="1" dirty="0" err="1">
                <a:solidFill>
                  <a:srgbClr val="FF0000"/>
                </a:solidFill>
                <a:latin typeface="Georgia" panose="02040502050405020303" pitchFamily="18" charset="0"/>
                <a:ea typeface="Calibri" panose="020F0502020204030204" pitchFamily="34" charset="0"/>
                <a:cs typeface="Georgia" panose="02040502050405020303" pitchFamily="18" charset="0"/>
              </a:rPr>
              <a:t>Psa</a:t>
            </a:r>
            <a:r>
              <a:rPr lang="en-AU" sz="2300" b="1" dirty="0">
                <a:solidFill>
                  <a:srgbClr val="FF0000"/>
                </a:solidFill>
                <a:latin typeface="Georgia" panose="02040502050405020303" pitchFamily="18" charset="0"/>
                <a:ea typeface="Calibri" panose="020F0502020204030204" pitchFamily="34" charset="0"/>
                <a:cs typeface="Georgia" panose="02040502050405020303" pitchFamily="18" charset="0"/>
              </a:rPr>
              <a:t> </a:t>
            </a:r>
            <a:r>
              <a:rPr lang="en-AU" sz="23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22:6-8  </a:t>
            </a:r>
            <a:r>
              <a:rPr lang="en-AU" sz="2300" dirty="0">
                <a:latin typeface="Georgia" panose="02040502050405020303" pitchFamily="18" charset="0"/>
                <a:ea typeface="Calibri" panose="020F0502020204030204" pitchFamily="34" charset="0"/>
                <a:cs typeface="Georgia" panose="02040502050405020303" pitchFamily="18" charset="0"/>
              </a:rPr>
              <a:t>But I am a worm, and no man; a reproach of men, and despised of the people. </a:t>
            </a:r>
          </a:p>
          <a:p>
            <a:pPr marL="228600" indent="-228600">
              <a:spcAft>
                <a:spcPts val="0"/>
              </a:spcAft>
            </a:pPr>
            <a:r>
              <a:rPr lang="en-AU" sz="2300" dirty="0" smtClean="0">
                <a:latin typeface="Georgia" panose="02040502050405020303" pitchFamily="18" charset="0"/>
                <a:ea typeface="Calibri" panose="020F0502020204030204" pitchFamily="34" charset="0"/>
                <a:cs typeface="Georgia" panose="02040502050405020303" pitchFamily="18" charset="0"/>
              </a:rPr>
              <a:t>All </a:t>
            </a:r>
            <a:r>
              <a:rPr lang="en-AU" sz="2300" dirty="0">
                <a:latin typeface="Georgia" panose="02040502050405020303" pitchFamily="18" charset="0"/>
                <a:ea typeface="Calibri" panose="020F0502020204030204" pitchFamily="34" charset="0"/>
                <a:cs typeface="Georgia" panose="02040502050405020303" pitchFamily="18" charset="0"/>
              </a:rPr>
              <a:t>they that see me laugh me to scorn: they shoot out the lip, they shake the head, saying, </a:t>
            </a:r>
          </a:p>
          <a:p>
            <a:pPr marL="228600" indent="-228600">
              <a:spcAft>
                <a:spcPts val="0"/>
              </a:spcAft>
            </a:pPr>
            <a:r>
              <a:rPr lang="en-AU" sz="2300" dirty="0" smtClean="0">
                <a:latin typeface="Georgia" panose="02040502050405020303" pitchFamily="18" charset="0"/>
                <a:ea typeface="Calibri" panose="020F0502020204030204" pitchFamily="34" charset="0"/>
                <a:cs typeface="Georgia" panose="02040502050405020303" pitchFamily="18" charset="0"/>
              </a:rPr>
              <a:t>He </a:t>
            </a:r>
            <a:r>
              <a:rPr lang="en-AU" sz="2300" dirty="0">
                <a:latin typeface="Georgia" panose="02040502050405020303" pitchFamily="18" charset="0"/>
                <a:ea typeface="Calibri" panose="020F0502020204030204" pitchFamily="34" charset="0"/>
                <a:cs typeface="Georgia" panose="02040502050405020303" pitchFamily="18" charset="0"/>
              </a:rPr>
              <a:t>trusted on the LORD that he would deliver him: let him deliver him, seeing he delighted in him. </a:t>
            </a:r>
          </a:p>
          <a:p>
            <a:pPr marL="228600" indent="-228600">
              <a:spcAft>
                <a:spcPts val="0"/>
              </a:spcAft>
            </a:pPr>
            <a:r>
              <a:rPr lang="en-AU" sz="2300" dirty="0">
                <a:latin typeface="Georgia" panose="02040502050405020303" pitchFamily="18" charset="0"/>
                <a:ea typeface="Calibri" panose="020F0502020204030204" pitchFamily="34" charset="0"/>
                <a:cs typeface="Georgia" panose="02040502050405020303" pitchFamily="18" charset="0"/>
              </a:rPr>
              <a:t> </a:t>
            </a:r>
          </a:p>
          <a:p>
            <a:pPr marL="228600" indent="-228600">
              <a:spcAft>
                <a:spcPts val="0"/>
              </a:spcAft>
            </a:pPr>
            <a:r>
              <a:rPr lang="en-AU" sz="2300" b="1" dirty="0" err="1">
                <a:solidFill>
                  <a:srgbClr val="FF0000"/>
                </a:solidFill>
                <a:latin typeface="Georgia" panose="02040502050405020303" pitchFamily="18" charset="0"/>
                <a:ea typeface="Calibri" panose="020F0502020204030204" pitchFamily="34" charset="0"/>
                <a:cs typeface="Georgia" panose="02040502050405020303" pitchFamily="18" charset="0"/>
              </a:rPr>
              <a:t>Psa</a:t>
            </a:r>
            <a:r>
              <a:rPr lang="en-AU" sz="2300" b="1" dirty="0">
                <a:solidFill>
                  <a:srgbClr val="FF0000"/>
                </a:solidFill>
                <a:latin typeface="Georgia" panose="02040502050405020303" pitchFamily="18" charset="0"/>
                <a:ea typeface="Calibri" panose="020F0502020204030204" pitchFamily="34" charset="0"/>
                <a:cs typeface="Georgia" panose="02040502050405020303" pitchFamily="18" charset="0"/>
              </a:rPr>
              <a:t> </a:t>
            </a:r>
            <a:r>
              <a:rPr lang="en-AU" sz="23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69:7-12  </a:t>
            </a:r>
            <a:r>
              <a:rPr lang="en-AU" sz="2300" dirty="0">
                <a:latin typeface="Georgia" panose="02040502050405020303" pitchFamily="18" charset="0"/>
                <a:ea typeface="Calibri" panose="020F0502020204030204" pitchFamily="34" charset="0"/>
                <a:cs typeface="Georgia" panose="02040502050405020303" pitchFamily="18" charset="0"/>
              </a:rPr>
              <a:t>Because for thy sake I have borne reproach; shame hath covered my face. </a:t>
            </a:r>
          </a:p>
          <a:p>
            <a:pPr marL="228600" indent="-228600">
              <a:spcAft>
                <a:spcPts val="0"/>
              </a:spcAft>
            </a:pPr>
            <a:r>
              <a:rPr lang="en-AU" sz="2300" dirty="0" smtClean="0">
                <a:latin typeface="Georgia" panose="02040502050405020303" pitchFamily="18" charset="0"/>
                <a:ea typeface="Calibri" panose="020F0502020204030204" pitchFamily="34" charset="0"/>
                <a:cs typeface="Georgia" panose="02040502050405020303" pitchFamily="18" charset="0"/>
              </a:rPr>
              <a:t>I </a:t>
            </a:r>
            <a:r>
              <a:rPr lang="en-AU" sz="2300" dirty="0">
                <a:latin typeface="Georgia" panose="02040502050405020303" pitchFamily="18" charset="0"/>
                <a:ea typeface="Calibri" panose="020F0502020204030204" pitchFamily="34" charset="0"/>
                <a:cs typeface="Georgia" panose="02040502050405020303" pitchFamily="18" charset="0"/>
              </a:rPr>
              <a:t>am become a stranger unto my brethren, and an alien unto my mother's children. </a:t>
            </a:r>
          </a:p>
          <a:p>
            <a:pPr marL="228600" indent="-228600">
              <a:spcAft>
                <a:spcPts val="0"/>
              </a:spcAft>
            </a:pPr>
            <a:r>
              <a:rPr lang="en-AU" sz="2300" dirty="0" smtClean="0">
                <a:latin typeface="Georgia" panose="02040502050405020303" pitchFamily="18" charset="0"/>
                <a:ea typeface="Calibri" panose="020F0502020204030204" pitchFamily="34" charset="0"/>
                <a:cs typeface="Georgia" panose="02040502050405020303" pitchFamily="18" charset="0"/>
              </a:rPr>
              <a:t>For </a:t>
            </a:r>
            <a:r>
              <a:rPr lang="en-AU" sz="2300" dirty="0">
                <a:latin typeface="Georgia" panose="02040502050405020303" pitchFamily="18" charset="0"/>
                <a:ea typeface="Calibri" panose="020F0502020204030204" pitchFamily="34" charset="0"/>
                <a:cs typeface="Georgia" panose="02040502050405020303" pitchFamily="18" charset="0"/>
              </a:rPr>
              <a:t>the zeal of thine house hath eaten me up; and the reproaches of them that reproached thee are fallen upon me. </a:t>
            </a:r>
          </a:p>
          <a:p>
            <a:pPr marL="228600" indent="-228600">
              <a:spcAft>
                <a:spcPts val="0"/>
              </a:spcAft>
            </a:pPr>
            <a:r>
              <a:rPr lang="en-AU" sz="2300" dirty="0" smtClean="0">
                <a:latin typeface="Georgia" panose="02040502050405020303" pitchFamily="18" charset="0"/>
                <a:ea typeface="Calibri" panose="020F0502020204030204" pitchFamily="34" charset="0"/>
                <a:cs typeface="Georgia" panose="02040502050405020303" pitchFamily="18" charset="0"/>
              </a:rPr>
              <a:t>When </a:t>
            </a:r>
            <a:r>
              <a:rPr lang="en-AU" sz="2300" dirty="0">
                <a:latin typeface="Georgia" panose="02040502050405020303" pitchFamily="18" charset="0"/>
                <a:ea typeface="Calibri" panose="020F0502020204030204" pitchFamily="34" charset="0"/>
                <a:cs typeface="Georgia" panose="02040502050405020303" pitchFamily="18" charset="0"/>
              </a:rPr>
              <a:t>I wept, and chastened my soul with fasting, that was to my reproach. </a:t>
            </a:r>
          </a:p>
          <a:p>
            <a:pPr marL="228600" indent="-228600">
              <a:spcAft>
                <a:spcPts val="0"/>
              </a:spcAft>
            </a:pPr>
            <a:r>
              <a:rPr lang="en-AU" sz="2300" dirty="0" smtClean="0">
                <a:latin typeface="Georgia" panose="02040502050405020303" pitchFamily="18" charset="0"/>
                <a:ea typeface="Calibri" panose="020F0502020204030204" pitchFamily="34" charset="0"/>
                <a:cs typeface="Georgia" panose="02040502050405020303" pitchFamily="18" charset="0"/>
              </a:rPr>
              <a:t>I </a:t>
            </a:r>
            <a:r>
              <a:rPr lang="en-AU" sz="2300" dirty="0">
                <a:latin typeface="Georgia" panose="02040502050405020303" pitchFamily="18" charset="0"/>
                <a:ea typeface="Calibri" panose="020F0502020204030204" pitchFamily="34" charset="0"/>
                <a:cs typeface="Georgia" panose="02040502050405020303" pitchFamily="18" charset="0"/>
              </a:rPr>
              <a:t>made sackcloth also my garment; and I became a proverb to them. </a:t>
            </a:r>
          </a:p>
          <a:p>
            <a:pPr marL="228600" indent="-228600">
              <a:spcAft>
                <a:spcPts val="0"/>
              </a:spcAft>
            </a:pPr>
            <a:r>
              <a:rPr lang="en-AU" sz="2300" dirty="0" smtClean="0">
                <a:latin typeface="Georgia" panose="02040502050405020303" pitchFamily="18" charset="0"/>
                <a:ea typeface="Calibri" panose="020F0502020204030204" pitchFamily="34" charset="0"/>
                <a:cs typeface="Georgia" panose="02040502050405020303" pitchFamily="18" charset="0"/>
              </a:rPr>
              <a:t>They </a:t>
            </a:r>
            <a:r>
              <a:rPr lang="en-AU" sz="2300" dirty="0">
                <a:latin typeface="Georgia" panose="02040502050405020303" pitchFamily="18" charset="0"/>
                <a:ea typeface="Calibri" panose="020F0502020204030204" pitchFamily="34" charset="0"/>
                <a:cs typeface="Georgia" panose="02040502050405020303" pitchFamily="18" charset="0"/>
              </a:rPr>
              <a:t>that sit in the gate speak against me; and I was the song of the drunkards. </a:t>
            </a:r>
            <a:endParaRPr lang="en-AU" sz="2000" dirty="0" smtClean="0">
              <a:effectLst/>
              <a:latin typeface="Times New Roman" panose="02020603050405020304" pitchFamily="18" charset="0"/>
              <a:ea typeface="Times New Roman" panose="02020603050405020304" pitchFamily="18" charset="0"/>
            </a:endParaRPr>
          </a:p>
        </p:txBody>
      </p:sp>
      <p:sp>
        <p:nvSpPr>
          <p:cNvPr id="3" name="TextBox 2"/>
          <p:cNvSpPr txBox="1"/>
          <p:nvPr/>
        </p:nvSpPr>
        <p:spPr>
          <a:xfrm>
            <a:off x="432464" y="241767"/>
            <a:ext cx="11262167" cy="707886"/>
          </a:xfrm>
          <a:prstGeom prst="rect">
            <a:avLst/>
          </a:prstGeom>
          <a:noFill/>
        </p:spPr>
        <p:txBody>
          <a:bodyPr wrap="square" rtlCol="0">
            <a:spAutoFit/>
          </a:bodyPr>
          <a:lstStyle/>
          <a:p>
            <a:pPr algn="ctr"/>
            <a:r>
              <a:rPr lang="en-AU" sz="4000" b="1" dirty="0" smtClean="0"/>
              <a:t>He shall be called a Nazarene</a:t>
            </a:r>
            <a:endParaRPr lang="en-AU" b="1" dirty="0"/>
          </a:p>
        </p:txBody>
      </p:sp>
    </p:spTree>
    <p:extLst>
      <p:ext uri="{BB962C8B-B14F-4D97-AF65-F5344CB8AC3E}">
        <p14:creationId xmlns:p14="http://schemas.microsoft.com/office/powerpoint/2010/main" val="2672757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6696" y="1327357"/>
            <a:ext cx="11319387" cy="4693593"/>
          </a:xfrm>
          <a:prstGeom prst="rect">
            <a:avLst/>
          </a:prstGeom>
        </p:spPr>
        <p:txBody>
          <a:bodyPr wrap="square">
            <a:spAutoFit/>
          </a:bodyPr>
          <a:lstStyle/>
          <a:p>
            <a:pPr marL="228600" indent="-228600">
              <a:spcAft>
                <a:spcPts val="0"/>
              </a:spcAft>
            </a:pPr>
            <a:r>
              <a:rPr lang="en-AU" sz="23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Isa </a:t>
            </a:r>
            <a:r>
              <a:rPr lang="en-AU" sz="2300" b="1" dirty="0">
                <a:solidFill>
                  <a:srgbClr val="FF0000"/>
                </a:solidFill>
                <a:latin typeface="Georgia" panose="02040502050405020303" pitchFamily="18" charset="0"/>
                <a:ea typeface="Calibri" panose="020F0502020204030204" pitchFamily="34" charset="0"/>
                <a:cs typeface="Georgia" panose="02040502050405020303" pitchFamily="18" charset="0"/>
              </a:rPr>
              <a:t>49:7  </a:t>
            </a:r>
            <a:r>
              <a:rPr lang="en-AU" sz="2300" dirty="0">
                <a:latin typeface="Georgia" panose="02040502050405020303" pitchFamily="18" charset="0"/>
                <a:ea typeface="Calibri" panose="020F0502020204030204" pitchFamily="34" charset="0"/>
                <a:cs typeface="Georgia" panose="02040502050405020303" pitchFamily="18" charset="0"/>
              </a:rPr>
              <a:t>Thus </a:t>
            </a:r>
            <a:r>
              <a:rPr lang="en-AU" sz="2300" dirty="0" err="1">
                <a:latin typeface="Georgia" panose="02040502050405020303" pitchFamily="18" charset="0"/>
                <a:ea typeface="Calibri" panose="020F0502020204030204" pitchFamily="34" charset="0"/>
                <a:cs typeface="Georgia" panose="02040502050405020303" pitchFamily="18" charset="0"/>
              </a:rPr>
              <a:t>saith</a:t>
            </a:r>
            <a:r>
              <a:rPr lang="en-AU" sz="2300" dirty="0">
                <a:latin typeface="Georgia" panose="02040502050405020303" pitchFamily="18" charset="0"/>
                <a:ea typeface="Calibri" panose="020F0502020204030204" pitchFamily="34" charset="0"/>
                <a:cs typeface="Georgia" panose="02040502050405020303" pitchFamily="18" charset="0"/>
              </a:rPr>
              <a:t> the LORD, the Redeemer of Israel, and his Holy One, to him whom man </a:t>
            </a:r>
            <a:r>
              <a:rPr lang="en-AU" sz="2300" dirty="0" err="1">
                <a:latin typeface="Georgia" panose="02040502050405020303" pitchFamily="18" charset="0"/>
                <a:ea typeface="Calibri" panose="020F0502020204030204" pitchFamily="34" charset="0"/>
                <a:cs typeface="Georgia" panose="02040502050405020303" pitchFamily="18" charset="0"/>
              </a:rPr>
              <a:t>despiseth</a:t>
            </a:r>
            <a:r>
              <a:rPr lang="en-AU" sz="2300" dirty="0">
                <a:latin typeface="Georgia" panose="02040502050405020303" pitchFamily="18" charset="0"/>
                <a:ea typeface="Calibri" panose="020F0502020204030204" pitchFamily="34" charset="0"/>
                <a:cs typeface="Georgia" panose="02040502050405020303" pitchFamily="18" charset="0"/>
              </a:rPr>
              <a:t>, to him whom the nation </a:t>
            </a:r>
            <a:r>
              <a:rPr lang="en-AU" sz="2300" dirty="0" err="1">
                <a:latin typeface="Georgia" panose="02040502050405020303" pitchFamily="18" charset="0"/>
                <a:ea typeface="Calibri" panose="020F0502020204030204" pitchFamily="34" charset="0"/>
                <a:cs typeface="Georgia" panose="02040502050405020303" pitchFamily="18" charset="0"/>
              </a:rPr>
              <a:t>abhorreth</a:t>
            </a:r>
            <a:r>
              <a:rPr lang="en-AU" sz="2300" dirty="0">
                <a:latin typeface="Georgia" panose="02040502050405020303" pitchFamily="18" charset="0"/>
                <a:ea typeface="Calibri" panose="020F0502020204030204" pitchFamily="34" charset="0"/>
                <a:cs typeface="Georgia" panose="02040502050405020303" pitchFamily="18" charset="0"/>
              </a:rPr>
              <a:t>, to a servant of rulers, Kings shall see and arise, princes also shall worship, because of the LORD that is faithful, and the Holy One of Israel, and he shall choose thee. </a:t>
            </a:r>
          </a:p>
          <a:p>
            <a:pPr marL="228600" indent="-228600">
              <a:spcAft>
                <a:spcPts val="0"/>
              </a:spcAft>
            </a:pPr>
            <a:r>
              <a:rPr lang="en-AU" sz="2300" dirty="0">
                <a:latin typeface="Georgia" panose="02040502050405020303" pitchFamily="18" charset="0"/>
                <a:ea typeface="Calibri" panose="020F0502020204030204" pitchFamily="34" charset="0"/>
                <a:cs typeface="Georgia" panose="02040502050405020303" pitchFamily="18" charset="0"/>
              </a:rPr>
              <a:t> </a:t>
            </a:r>
          </a:p>
          <a:p>
            <a:pPr marL="228600" indent="-228600">
              <a:spcAft>
                <a:spcPts val="0"/>
              </a:spcAft>
            </a:pPr>
            <a:r>
              <a:rPr lang="en-AU" sz="2300" dirty="0">
                <a:latin typeface="Georgia" panose="02040502050405020303" pitchFamily="18" charset="0"/>
                <a:ea typeface="Calibri" panose="020F0502020204030204" pitchFamily="34" charset="0"/>
                <a:cs typeface="Georgia" panose="02040502050405020303" pitchFamily="18" charset="0"/>
              </a:rPr>
              <a:t> </a:t>
            </a:r>
          </a:p>
          <a:p>
            <a:pPr marL="228600" indent="-228600">
              <a:spcAft>
                <a:spcPts val="0"/>
              </a:spcAft>
            </a:pPr>
            <a:r>
              <a:rPr lang="en-AU" sz="2300" b="1" dirty="0">
                <a:solidFill>
                  <a:srgbClr val="FF0000"/>
                </a:solidFill>
                <a:latin typeface="Georgia" panose="02040502050405020303" pitchFamily="18" charset="0"/>
                <a:ea typeface="Calibri" panose="020F0502020204030204" pitchFamily="34" charset="0"/>
                <a:cs typeface="Georgia" panose="02040502050405020303" pitchFamily="18" charset="0"/>
              </a:rPr>
              <a:t>Isa </a:t>
            </a:r>
            <a:r>
              <a:rPr lang="en-AU" sz="23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53:1-3  </a:t>
            </a:r>
            <a:r>
              <a:rPr lang="en-AU" sz="2300" dirty="0">
                <a:latin typeface="Georgia" panose="02040502050405020303" pitchFamily="18" charset="0"/>
                <a:ea typeface="Calibri" panose="020F0502020204030204" pitchFamily="34" charset="0"/>
                <a:cs typeface="Georgia" panose="02040502050405020303" pitchFamily="18" charset="0"/>
              </a:rPr>
              <a:t>Who hath believed our report? </a:t>
            </a:r>
            <a:r>
              <a:rPr lang="en-AU" sz="2300" dirty="0">
                <a:latin typeface="Georgia" panose="02040502050405020303" pitchFamily="18" charset="0"/>
                <a:ea typeface="Calibri" panose="020F0502020204030204" pitchFamily="34" charset="0"/>
                <a:cs typeface="Georgia" panose="02040502050405020303" pitchFamily="18" charset="0"/>
              </a:rPr>
              <a:t>and to whom is the arm of the LORD revealed? </a:t>
            </a:r>
          </a:p>
          <a:p>
            <a:pPr marL="228600" indent="-228600">
              <a:spcAft>
                <a:spcPts val="0"/>
              </a:spcAft>
            </a:pPr>
            <a:r>
              <a:rPr lang="en-AU" sz="2300" dirty="0" smtClean="0">
                <a:latin typeface="Georgia" panose="02040502050405020303" pitchFamily="18" charset="0"/>
                <a:ea typeface="Calibri" panose="020F0502020204030204" pitchFamily="34" charset="0"/>
                <a:cs typeface="Georgia" panose="02040502050405020303" pitchFamily="18" charset="0"/>
              </a:rPr>
              <a:t>For </a:t>
            </a:r>
            <a:r>
              <a:rPr lang="en-AU" sz="2300" dirty="0">
                <a:latin typeface="Georgia" panose="02040502050405020303" pitchFamily="18" charset="0"/>
                <a:ea typeface="Calibri" panose="020F0502020204030204" pitchFamily="34" charset="0"/>
                <a:cs typeface="Georgia" panose="02040502050405020303" pitchFamily="18" charset="0"/>
              </a:rPr>
              <a:t>he shall grow up before him as a tender plant, and as a root out of a dry ground: he hath no form nor comeliness; and when we shall see him, there is no beauty that we should desire him. </a:t>
            </a:r>
          </a:p>
          <a:p>
            <a:pPr marL="228600" indent="-228600">
              <a:spcAft>
                <a:spcPts val="0"/>
              </a:spcAft>
            </a:pPr>
            <a:r>
              <a:rPr lang="en-AU" sz="2300" dirty="0" smtClean="0">
                <a:latin typeface="Georgia" panose="02040502050405020303" pitchFamily="18" charset="0"/>
                <a:ea typeface="Calibri" panose="020F0502020204030204" pitchFamily="34" charset="0"/>
                <a:cs typeface="Georgia" panose="02040502050405020303" pitchFamily="18" charset="0"/>
              </a:rPr>
              <a:t>He </a:t>
            </a:r>
            <a:r>
              <a:rPr lang="en-AU" sz="2300" dirty="0">
                <a:latin typeface="Georgia" panose="02040502050405020303" pitchFamily="18" charset="0"/>
                <a:ea typeface="Calibri" panose="020F0502020204030204" pitchFamily="34" charset="0"/>
                <a:cs typeface="Georgia" panose="02040502050405020303" pitchFamily="18" charset="0"/>
              </a:rPr>
              <a:t>is despised and rejected of men; a man of sorrows, and acquainted with grief: and we hid as it were our faces from him; he was despised, and we esteemed him not. </a:t>
            </a:r>
          </a:p>
        </p:txBody>
      </p:sp>
      <p:sp>
        <p:nvSpPr>
          <p:cNvPr id="3" name="TextBox 2"/>
          <p:cNvSpPr txBox="1"/>
          <p:nvPr/>
        </p:nvSpPr>
        <p:spPr>
          <a:xfrm>
            <a:off x="432464" y="241767"/>
            <a:ext cx="11262167" cy="707886"/>
          </a:xfrm>
          <a:prstGeom prst="rect">
            <a:avLst/>
          </a:prstGeom>
          <a:noFill/>
        </p:spPr>
        <p:txBody>
          <a:bodyPr wrap="square" rtlCol="0">
            <a:spAutoFit/>
          </a:bodyPr>
          <a:lstStyle/>
          <a:p>
            <a:pPr algn="ctr"/>
            <a:r>
              <a:rPr lang="en-AU" sz="4000" b="1" dirty="0" smtClean="0"/>
              <a:t>He shall be called a Nazarene</a:t>
            </a:r>
            <a:endParaRPr lang="en-AU" b="1" dirty="0"/>
          </a:p>
        </p:txBody>
      </p:sp>
    </p:spTree>
    <p:extLst>
      <p:ext uri="{BB962C8B-B14F-4D97-AF65-F5344CB8AC3E}">
        <p14:creationId xmlns:p14="http://schemas.microsoft.com/office/powerpoint/2010/main" val="339570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1128</Words>
  <Application>Microsoft Office PowerPoint</Application>
  <PresentationFormat>Widescreen</PresentationFormat>
  <Paragraphs>74</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Georgia</vt:lpstr>
      <vt:lpstr>Times New Roman</vt:lpstr>
      <vt:lpstr>Office Theme</vt:lpstr>
      <vt:lpstr>Life of Christ Studies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Parry</dc:creator>
  <cp:lastModifiedBy>Matthew Parry</cp:lastModifiedBy>
  <cp:revision>13</cp:revision>
  <dcterms:created xsi:type="dcterms:W3CDTF">2016-09-02T00:06:02Z</dcterms:created>
  <dcterms:modified xsi:type="dcterms:W3CDTF">2016-09-02T01:51:01Z</dcterms:modified>
</cp:coreProperties>
</file>