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257" r:id="rId3"/>
    <p:sldId id="302" r:id="rId4"/>
    <p:sldId id="310" r:id="rId5"/>
    <p:sldId id="324" r:id="rId6"/>
    <p:sldId id="309" r:id="rId7"/>
    <p:sldId id="258" r:id="rId8"/>
    <p:sldId id="259" r:id="rId9"/>
    <p:sldId id="260" r:id="rId10"/>
    <p:sldId id="300" r:id="rId11"/>
    <p:sldId id="325" r:id="rId12"/>
    <p:sldId id="262" r:id="rId13"/>
    <p:sldId id="264" r:id="rId14"/>
    <p:sldId id="307" r:id="rId15"/>
    <p:sldId id="265" r:id="rId16"/>
    <p:sldId id="328" r:id="rId17"/>
    <p:sldId id="263" r:id="rId18"/>
    <p:sldId id="267" r:id="rId19"/>
    <p:sldId id="308" r:id="rId20"/>
    <p:sldId id="268" r:id="rId21"/>
    <p:sldId id="329" r:id="rId22"/>
    <p:sldId id="269" r:id="rId23"/>
    <p:sldId id="270" r:id="rId24"/>
    <p:sldId id="293" r:id="rId25"/>
    <p:sldId id="271" r:id="rId26"/>
    <p:sldId id="274" r:id="rId27"/>
    <p:sldId id="275" r:id="rId28"/>
    <p:sldId id="312" r:id="rId29"/>
    <p:sldId id="282" r:id="rId30"/>
    <p:sldId id="304" r:id="rId31"/>
    <p:sldId id="320" r:id="rId32"/>
    <p:sldId id="294" r:id="rId33"/>
    <p:sldId id="283" r:id="rId34"/>
    <p:sldId id="284" r:id="rId35"/>
    <p:sldId id="297" r:id="rId36"/>
    <p:sldId id="285" r:id="rId37"/>
    <p:sldId id="301" r:id="rId38"/>
    <p:sldId id="298" r:id="rId39"/>
    <p:sldId id="322" r:id="rId40"/>
    <p:sldId id="276" r:id="rId41"/>
    <p:sldId id="333" r:id="rId42"/>
    <p:sldId id="296" r:id="rId43"/>
    <p:sldId id="286" r:id="rId44"/>
    <p:sldId id="305" r:id="rId45"/>
    <p:sldId id="289" r:id="rId46"/>
    <p:sldId id="330" r:id="rId47"/>
    <p:sldId id="288" r:id="rId48"/>
    <p:sldId id="335" r:id="rId49"/>
    <p:sldId id="323" r:id="rId50"/>
    <p:sldId id="336" r:id="rId51"/>
    <p:sldId id="337" r:id="rId52"/>
    <p:sldId id="334" r:id="rId53"/>
    <p:sldId id="332" r:id="rId54"/>
    <p:sldId id="292" r:id="rId55"/>
    <p:sldId id="314"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4" d="100"/>
          <a:sy n="84" d="100"/>
        </p:scale>
        <p:origin x="126" y="270"/>
      </p:cViewPr>
      <p:guideLst/>
    </p:cSldViewPr>
  </p:slideViewPr>
  <p:notesTextViewPr>
    <p:cViewPr>
      <p:scale>
        <a:sx n="1" d="1"/>
        <a:sy n="1" d="1"/>
      </p:scale>
      <p:origin x="0" y="0"/>
    </p:cViewPr>
  </p:notesTextViewPr>
  <p:sorterViewPr>
    <p:cViewPr>
      <p:scale>
        <a:sx n="100" d="100"/>
        <a:sy n="100" d="100"/>
      </p:scale>
      <p:origin x="0" y="-155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F04AC9-D45C-4F0D-89BC-4687B931996C}" type="doc">
      <dgm:prSet loTypeId="urn:microsoft.com/office/officeart/2005/8/layout/vList4" loCatId="list" qsTypeId="urn:microsoft.com/office/officeart/2005/8/quickstyle/3d3" qsCatId="3D" csTypeId="urn:microsoft.com/office/officeart/2005/8/colors/accent0_3" csCatId="mainScheme" phldr="1"/>
      <dgm:spPr/>
      <dgm:t>
        <a:bodyPr/>
        <a:lstStyle/>
        <a:p>
          <a:endParaRPr lang="en-US"/>
        </a:p>
      </dgm:t>
    </dgm:pt>
    <dgm:pt modelId="{814FF924-85AD-4398-9F46-3DD762FD233A}">
      <dgm:prSet phldrT="[Text]" custT="1"/>
      <dgm:spPr/>
      <dgm:t>
        <a:bodyPr/>
        <a:lstStyle/>
        <a:p>
          <a:r>
            <a:rPr lang="en-US" sz="3600" dirty="0" smtClean="0"/>
            <a:t>Solomon’s Temple</a:t>
          </a:r>
          <a:endParaRPr lang="en-US" sz="3600" dirty="0"/>
        </a:p>
      </dgm:t>
    </dgm:pt>
    <dgm:pt modelId="{CD05CB96-94C0-4AAD-AC5E-1F0E009F7C7D}" type="parTrans" cxnId="{1D862318-C5DE-4CD0-8BAF-A1B2F8A4AF5B}">
      <dgm:prSet/>
      <dgm:spPr/>
      <dgm:t>
        <a:bodyPr/>
        <a:lstStyle/>
        <a:p>
          <a:endParaRPr lang="en-US" sz="2000"/>
        </a:p>
      </dgm:t>
    </dgm:pt>
    <dgm:pt modelId="{0A2527B2-08EA-4708-84CD-76B5439CC549}" type="sibTrans" cxnId="{1D862318-C5DE-4CD0-8BAF-A1B2F8A4AF5B}">
      <dgm:prSet/>
      <dgm:spPr/>
      <dgm:t>
        <a:bodyPr/>
        <a:lstStyle/>
        <a:p>
          <a:endParaRPr lang="en-US" sz="2000"/>
        </a:p>
      </dgm:t>
    </dgm:pt>
    <dgm:pt modelId="{8B9E284B-E54B-4599-83BA-FBF101C5E839}">
      <dgm:prSet phldrT="[Text]" custT="1"/>
      <dgm:spPr/>
      <dgm:t>
        <a:bodyPr/>
        <a:lstStyle/>
        <a:p>
          <a:r>
            <a:rPr lang="en-US" sz="2800" dirty="0" smtClean="0"/>
            <a:t>957-587 B.C.</a:t>
          </a:r>
          <a:endParaRPr lang="en-US" sz="2800" dirty="0"/>
        </a:p>
      </dgm:t>
    </dgm:pt>
    <dgm:pt modelId="{135FCAC1-2E00-4268-A090-D3C9696F5B3B}" type="parTrans" cxnId="{7D251B30-451B-4629-B4BF-3D84F4DEFC71}">
      <dgm:prSet/>
      <dgm:spPr/>
      <dgm:t>
        <a:bodyPr/>
        <a:lstStyle/>
        <a:p>
          <a:endParaRPr lang="en-US" sz="2000"/>
        </a:p>
      </dgm:t>
    </dgm:pt>
    <dgm:pt modelId="{396774BD-0ADB-42B8-98A7-FA91D41B428E}" type="sibTrans" cxnId="{7D251B30-451B-4629-B4BF-3D84F4DEFC71}">
      <dgm:prSet/>
      <dgm:spPr/>
      <dgm:t>
        <a:bodyPr/>
        <a:lstStyle/>
        <a:p>
          <a:endParaRPr lang="en-US" sz="2000"/>
        </a:p>
      </dgm:t>
    </dgm:pt>
    <dgm:pt modelId="{65EF0C59-5CEF-4230-B072-79768E6A6C93}">
      <dgm:prSet phldrT="[Text]" custT="1"/>
      <dgm:spPr/>
      <dgm:t>
        <a:bodyPr/>
        <a:lstStyle/>
        <a:p>
          <a:r>
            <a:rPr lang="en-US" sz="3600" dirty="0" err="1" smtClean="0"/>
            <a:t>Zerubbabel’s</a:t>
          </a:r>
          <a:r>
            <a:rPr lang="en-US" sz="3600" dirty="0" smtClean="0"/>
            <a:t> Temple </a:t>
          </a:r>
          <a:endParaRPr lang="en-US" sz="3600" dirty="0"/>
        </a:p>
      </dgm:t>
    </dgm:pt>
    <dgm:pt modelId="{736C910C-5B18-4B11-8EC8-7452958255DB}" type="parTrans" cxnId="{C1C14783-EAD0-41E2-AFED-944879063AB1}">
      <dgm:prSet/>
      <dgm:spPr/>
      <dgm:t>
        <a:bodyPr/>
        <a:lstStyle/>
        <a:p>
          <a:endParaRPr lang="en-US" sz="2000"/>
        </a:p>
      </dgm:t>
    </dgm:pt>
    <dgm:pt modelId="{FFF0DACF-3340-42E1-959A-D7A7475FC418}" type="sibTrans" cxnId="{C1C14783-EAD0-41E2-AFED-944879063AB1}">
      <dgm:prSet/>
      <dgm:spPr/>
      <dgm:t>
        <a:bodyPr/>
        <a:lstStyle/>
        <a:p>
          <a:endParaRPr lang="en-US" sz="2000"/>
        </a:p>
      </dgm:t>
    </dgm:pt>
    <dgm:pt modelId="{FBC7AC32-29BB-4DA2-9561-8B425E76AC6B}">
      <dgm:prSet phldrT="[Text]" custT="1"/>
      <dgm:spPr/>
      <dgm:t>
        <a:bodyPr/>
        <a:lstStyle/>
        <a:p>
          <a:r>
            <a:rPr lang="en-US" sz="2800" dirty="0" smtClean="0"/>
            <a:t>516 B.C. – 19 B.C.</a:t>
          </a:r>
          <a:endParaRPr lang="en-US" sz="2800" dirty="0"/>
        </a:p>
      </dgm:t>
    </dgm:pt>
    <dgm:pt modelId="{6DF2509E-C449-4C77-BEBC-5D0FCE76F4A0}" type="parTrans" cxnId="{AC739CDE-5F61-4F06-917F-701C65527B32}">
      <dgm:prSet/>
      <dgm:spPr/>
      <dgm:t>
        <a:bodyPr/>
        <a:lstStyle/>
        <a:p>
          <a:endParaRPr lang="en-US" sz="2000"/>
        </a:p>
      </dgm:t>
    </dgm:pt>
    <dgm:pt modelId="{FB0FABBF-30FA-4AA8-B8F0-47DC73AD46C7}" type="sibTrans" cxnId="{AC739CDE-5F61-4F06-917F-701C65527B32}">
      <dgm:prSet/>
      <dgm:spPr/>
      <dgm:t>
        <a:bodyPr/>
        <a:lstStyle/>
        <a:p>
          <a:endParaRPr lang="en-US" sz="2000"/>
        </a:p>
      </dgm:t>
    </dgm:pt>
    <dgm:pt modelId="{0E969AC4-F0CC-4C04-B7B1-BCEB8B5BD48C}">
      <dgm:prSet phldrT="[Text]" custT="1"/>
      <dgm:spPr/>
      <dgm:t>
        <a:bodyPr/>
        <a:lstStyle/>
        <a:p>
          <a:r>
            <a:rPr lang="en-US" sz="3600" dirty="0" smtClean="0"/>
            <a:t>Herod’s Temple</a:t>
          </a:r>
          <a:endParaRPr lang="en-US" sz="3600" dirty="0"/>
        </a:p>
      </dgm:t>
    </dgm:pt>
    <dgm:pt modelId="{E96C05C0-EE2D-466B-9A9D-68FE906BD518}" type="parTrans" cxnId="{93306283-9C14-444F-86A4-FA3E5820EA74}">
      <dgm:prSet/>
      <dgm:spPr/>
      <dgm:t>
        <a:bodyPr/>
        <a:lstStyle/>
        <a:p>
          <a:endParaRPr lang="en-US" sz="2000"/>
        </a:p>
      </dgm:t>
    </dgm:pt>
    <dgm:pt modelId="{7D758640-07CB-4825-BA9D-EB49F2ECDE26}" type="sibTrans" cxnId="{93306283-9C14-444F-86A4-FA3E5820EA74}">
      <dgm:prSet/>
      <dgm:spPr/>
      <dgm:t>
        <a:bodyPr/>
        <a:lstStyle/>
        <a:p>
          <a:endParaRPr lang="en-US" sz="2000"/>
        </a:p>
      </dgm:t>
    </dgm:pt>
    <dgm:pt modelId="{7B13D352-93AC-456A-8E51-7722646FBB66}">
      <dgm:prSet phldrT="[Text]" custT="1"/>
      <dgm:spPr/>
      <dgm:t>
        <a:bodyPr/>
        <a:lstStyle/>
        <a:p>
          <a:r>
            <a:rPr lang="en-US" sz="2800" dirty="0" smtClean="0"/>
            <a:t>19 B.C. – 70 A.D.</a:t>
          </a:r>
          <a:endParaRPr lang="en-US" sz="2800" dirty="0"/>
        </a:p>
      </dgm:t>
    </dgm:pt>
    <dgm:pt modelId="{820C46EA-3251-43F9-B3C2-D2DAAB817E5B}" type="parTrans" cxnId="{6231E848-D6AA-4995-9414-076D88C0539D}">
      <dgm:prSet/>
      <dgm:spPr/>
      <dgm:t>
        <a:bodyPr/>
        <a:lstStyle/>
        <a:p>
          <a:endParaRPr lang="en-US" sz="2000"/>
        </a:p>
      </dgm:t>
    </dgm:pt>
    <dgm:pt modelId="{EA8608F2-3DBB-441F-9360-55549643B9C3}" type="sibTrans" cxnId="{6231E848-D6AA-4995-9414-076D88C0539D}">
      <dgm:prSet/>
      <dgm:spPr/>
      <dgm:t>
        <a:bodyPr/>
        <a:lstStyle/>
        <a:p>
          <a:endParaRPr lang="en-US" sz="2000"/>
        </a:p>
      </dgm:t>
    </dgm:pt>
    <dgm:pt modelId="{238FAB6C-596A-4D48-9F52-FF84433E4BF8}" type="pres">
      <dgm:prSet presAssocID="{4AF04AC9-D45C-4F0D-89BC-4687B931996C}" presName="linear" presStyleCnt="0">
        <dgm:presLayoutVars>
          <dgm:dir/>
          <dgm:resizeHandles val="exact"/>
        </dgm:presLayoutVars>
      </dgm:prSet>
      <dgm:spPr/>
      <dgm:t>
        <a:bodyPr/>
        <a:lstStyle/>
        <a:p>
          <a:endParaRPr lang="en-US"/>
        </a:p>
      </dgm:t>
    </dgm:pt>
    <dgm:pt modelId="{AE5B36C0-6DE5-4EDD-B09D-39B323A0E554}" type="pres">
      <dgm:prSet presAssocID="{814FF924-85AD-4398-9F46-3DD762FD233A}" presName="comp" presStyleCnt="0"/>
      <dgm:spPr/>
      <dgm:t>
        <a:bodyPr/>
        <a:lstStyle/>
        <a:p>
          <a:endParaRPr lang="en-US"/>
        </a:p>
      </dgm:t>
    </dgm:pt>
    <dgm:pt modelId="{AEAE2160-10F6-4FB0-9C6F-F1B3F05D098E}" type="pres">
      <dgm:prSet presAssocID="{814FF924-85AD-4398-9F46-3DD762FD233A}" presName="box" presStyleLbl="node1" presStyleIdx="0" presStyleCnt="3" custLinFactNeighborX="-80" custLinFactNeighborY="-15378"/>
      <dgm:spPr/>
      <dgm:t>
        <a:bodyPr/>
        <a:lstStyle/>
        <a:p>
          <a:endParaRPr lang="en-US"/>
        </a:p>
      </dgm:t>
    </dgm:pt>
    <dgm:pt modelId="{A4B028D2-9A9A-4864-A4A5-0DB311BA78DA}" type="pres">
      <dgm:prSet presAssocID="{814FF924-85AD-4398-9F46-3DD762FD233A}"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a:p>
      </dgm:t>
    </dgm:pt>
    <dgm:pt modelId="{90714A27-4E7F-44E5-B9BC-6F0133024146}" type="pres">
      <dgm:prSet presAssocID="{814FF924-85AD-4398-9F46-3DD762FD233A}" presName="text" presStyleLbl="node1" presStyleIdx="0" presStyleCnt="3">
        <dgm:presLayoutVars>
          <dgm:bulletEnabled val="1"/>
        </dgm:presLayoutVars>
      </dgm:prSet>
      <dgm:spPr/>
      <dgm:t>
        <a:bodyPr/>
        <a:lstStyle/>
        <a:p>
          <a:endParaRPr lang="en-US"/>
        </a:p>
      </dgm:t>
    </dgm:pt>
    <dgm:pt modelId="{B6A2FB42-2DA1-4142-9258-361458E26CE4}" type="pres">
      <dgm:prSet presAssocID="{0A2527B2-08EA-4708-84CD-76B5439CC549}" presName="spacer" presStyleCnt="0"/>
      <dgm:spPr/>
      <dgm:t>
        <a:bodyPr/>
        <a:lstStyle/>
        <a:p>
          <a:endParaRPr lang="en-US"/>
        </a:p>
      </dgm:t>
    </dgm:pt>
    <dgm:pt modelId="{BEC0F5AB-8F62-47F5-B3CD-70E0DE605AF7}" type="pres">
      <dgm:prSet presAssocID="{65EF0C59-5CEF-4230-B072-79768E6A6C93}" presName="comp" presStyleCnt="0"/>
      <dgm:spPr/>
      <dgm:t>
        <a:bodyPr/>
        <a:lstStyle/>
        <a:p>
          <a:endParaRPr lang="en-US"/>
        </a:p>
      </dgm:t>
    </dgm:pt>
    <dgm:pt modelId="{8B6960D9-AA43-48FC-82BD-02FA8F20E9B5}" type="pres">
      <dgm:prSet presAssocID="{65EF0C59-5CEF-4230-B072-79768E6A6C93}" presName="box" presStyleLbl="node1" presStyleIdx="1" presStyleCnt="3" custLinFactNeighborX="-664" custLinFactNeighborY="-905"/>
      <dgm:spPr/>
      <dgm:t>
        <a:bodyPr/>
        <a:lstStyle/>
        <a:p>
          <a:endParaRPr lang="en-US"/>
        </a:p>
      </dgm:t>
    </dgm:pt>
    <dgm:pt modelId="{DAF2D9FC-FC8B-48B6-B6CC-B4D445A0BC79}" type="pres">
      <dgm:prSet presAssocID="{65EF0C59-5CEF-4230-B072-79768E6A6C93}"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en-US"/>
        </a:p>
      </dgm:t>
    </dgm:pt>
    <dgm:pt modelId="{83018D00-5940-4453-A0F2-BCFE8E1C21C8}" type="pres">
      <dgm:prSet presAssocID="{65EF0C59-5CEF-4230-B072-79768E6A6C93}" presName="text" presStyleLbl="node1" presStyleIdx="1" presStyleCnt="3">
        <dgm:presLayoutVars>
          <dgm:bulletEnabled val="1"/>
        </dgm:presLayoutVars>
      </dgm:prSet>
      <dgm:spPr/>
      <dgm:t>
        <a:bodyPr/>
        <a:lstStyle/>
        <a:p>
          <a:endParaRPr lang="en-US"/>
        </a:p>
      </dgm:t>
    </dgm:pt>
    <dgm:pt modelId="{73F05A08-6273-4EE0-9E0D-7681D639937E}" type="pres">
      <dgm:prSet presAssocID="{FFF0DACF-3340-42E1-959A-D7A7475FC418}" presName="spacer" presStyleCnt="0"/>
      <dgm:spPr/>
      <dgm:t>
        <a:bodyPr/>
        <a:lstStyle/>
        <a:p>
          <a:endParaRPr lang="en-US"/>
        </a:p>
      </dgm:t>
    </dgm:pt>
    <dgm:pt modelId="{7DB66EAD-D3C4-4665-B4A4-FE41DAB6E4F0}" type="pres">
      <dgm:prSet presAssocID="{0E969AC4-F0CC-4C04-B7B1-BCEB8B5BD48C}" presName="comp" presStyleCnt="0"/>
      <dgm:spPr/>
      <dgm:t>
        <a:bodyPr/>
        <a:lstStyle/>
        <a:p>
          <a:endParaRPr lang="en-US"/>
        </a:p>
      </dgm:t>
    </dgm:pt>
    <dgm:pt modelId="{D12AA4A8-6C73-4144-BF63-BB75D3E455C0}" type="pres">
      <dgm:prSet presAssocID="{0E969AC4-F0CC-4C04-B7B1-BCEB8B5BD48C}" presName="box" presStyleLbl="node1" presStyleIdx="2" presStyleCnt="3"/>
      <dgm:spPr/>
      <dgm:t>
        <a:bodyPr/>
        <a:lstStyle/>
        <a:p>
          <a:endParaRPr lang="en-US"/>
        </a:p>
      </dgm:t>
    </dgm:pt>
    <dgm:pt modelId="{58B835A6-B649-483A-B83C-F63448030109}" type="pres">
      <dgm:prSet presAssocID="{0E969AC4-F0CC-4C04-B7B1-BCEB8B5BD48C}"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4D2F36F6-C5DA-4DAD-9FBC-85F2418FABC8}" type="pres">
      <dgm:prSet presAssocID="{0E969AC4-F0CC-4C04-B7B1-BCEB8B5BD48C}" presName="text" presStyleLbl="node1" presStyleIdx="2" presStyleCnt="3">
        <dgm:presLayoutVars>
          <dgm:bulletEnabled val="1"/>
        </dgm:presLayoutVars>
      </dgm:prSet>
      <dgm:spPr/>
      <dgm:t>
        <a:bodyPr/>
        <a:lstStyle/>
        <a:p>
          <a:endParaRPr lang="en-US"/>
        </a:p>
      </dgm:t>
    </dgm:pt>
  </dgm:ptLst>
  <dgm:cxnLst>
    <dgm:cxn modelId="{789DD8AF-39BE-4791-B90F-53AB5D42DC80}" type="presOf" srcId="{65EF0C59-5CEF-4230-B072-79768E6A6C93}" destId="{8B6960D9-AA43-48FC-82BD-02FA8F20E9B5}" srcOrd="0" destOrd="0" presId="urn:microsoft.com/office/officeart/2005/8/layout/vList4"/>
    <dgm:cxn modelId="{B3089365-DBC7-41CD-B4F4-7C994897242B}" type="presOf" srcId="{7B13D352-93AC-456A-8E51-7722646FBB66}" destId="{4D2F36F6-C5DA-4DAD-9FBC-85F2418FABC8}" srcOrd="1" destOrd="1" presId="urn:microsoft.com/office/officeart/2005/8/layout/vList4"/>
    <dgm:cxn modelId="{93306283-9C14-444F-86A4-FA3E5820EA74}" srcId="{4AF04AC9-D45C-4F0D-89BC-4687B931996C}" destId="{0E969AC4-F0CC-4C04-B7B1-BCEB8B5BD48C}" srcOrd="2" destOrd="0" parTransId="{E96C05C0-EE2D-466B-9A9D-68FE906BD518}" sibTransId="{7D758640-07CB-4825-BA9D-EB49F2ECDE26}"/>
    <dgm:cxn modelId="{B186CA7E-BD50-46F3-A922-3525B080DB18}" type="presOf" srcId="{FBC7AC32-29BB-4DA2-9561-8B425E76AC6B}" destId="{83018D00-5940-4453-A0F2-BCFE8E1C21C8}" srcOrd="1" destOrd="1" presId="urn:microsoft.com/office/officeart/2005/8/layout/vList4"/>
    <dgm:cxn modelId="{1BB254CF-1391-466B-B14B-83499F9169D4}" type="presOf" srcId="{0E969AC4-F0CC-4C04-B7B1-BCEB8B5BD48C}" destId="{4D2F36F6-C5DA-4DAD-9FBC-85F2418FABC8}" srcOrd="1" destOrd="0" presId="urn:microsoft.com/office/officeart/2005/8/layout/vList4"/>
    <dgm:cxn modelId="{B630A513-7A73-4C2C-A82F-F0E40AE35D5A}" type="presOf" srcId="{0E969AC4-F0CC-4C04-B7B1-BCEB8B5BD48C}" destId="{D12AA4A8-6C73-4144-BF63-BB75D3E455C0}" srcOrd="0" destOrd="0" presId="urn:microsoft.com/office/officeart/2005/8/layout/vList4"/>
    <dgm:cxn modelId="{1D862318-C5DE-4CD0-8BAF-A1B2F8A4AF5B}" srcId="{4AF04AC9-D45C-4F0D-89BC-4687B931996C}" destId="{814FF924-85AD-4398-9F46-3DD762FD233A}" srcOrd="0" destOrd="0" parTransId="{CD05CB96-94C0-4AAD-AC5E-1F0E009F7C7D}" sibTransId="{0A2527B2-08EA-4708-84CD-76B5439CC549}"/>
    <dgm:cxn modelId="{7D251B30-451B-4629-B4BF-3D84F4DEFC71}" srcId="{814FF924-85AD-4398-9F46-3DD762FD233A}" destId="{8B9E284B-E54B-4599-83BA-FBF101C5E839}" srcOrd="0" destOrd="0" parTransId="{135FCAC1-2E00-4268-A090-D3C9696F5B3B}" sibTransId="{396774BD-0ADB-42B8-98A7-FA91D41B428E}"/>
    <dgm:cxn modelId="{AC739CDE-5F61-4F06-917F-701C65527B32}" srcId="{65EF0C59-5CEF-4230-B072-79768E6A6C93}" destId="{FBC7AC32-29BB-4DA2-9561-8B425E76AC6B}" srcOrd="0" destOrd="0" parTransId="{6DF2509E-C449-4C77-BEBC-5D0FCE76F4A0}" sibTransId="{FB0FABBF-30FA-4AA8-B8F0-47DC73AD46C7}"/>
    <dgm:cxn modelId="{5AFFE631-E4C8-4EB8-A8B8-0C8F29EE3E21}" type="presOf" srcId="{65EF0C59-5CEF-4230-B072-79768E6A6C93}" destId="{83018D00-5940-4453-A0F2-BCFE8E1C21C8}" srcOrd="1" destOrd="0" presId="urn:microsoft.com/office/officeart/2005/8/layout/vList4"/>
    <dgm:cxn modelId="{7B3DE184-756D-41C0-A53A-74C07826AEC5}" type="presOf" srcId="{7B13D352-93AC-456A-8E51-7722646FBB66}" destId="{D12AA4A8-6C73-4144-BF63-BB75D3E455C0}" srcOrd="0" destOrd="1" presId="urn:microsoft.com/office/officeart/2005/8/layout/vList4"/>
    <dgm:cxn modelId="{C1C14783-EAD0-41E2-AFED-944879063AB1}" srcId="{4AF04AC9-D45C-4F0D-89BC-4687B931996C}" destId="{65EF0C59-5CEF-4230-B072-79768E6A6C93}" srcOrd="1" destOrd="0" parTransId="{736C910C-5B18-4B11-8EC8-7452958255DB}" sibTransId="{FFF0DACF-3340-42E1-959A-D7A7475FC418}"/>
    <dgm:cxn modelId="{F973890B-5BEC-4F0E-8C67-2B0E8DFC9CB1}" type="presOf" srcId="{814FF924-85AD-4398-9F46-3DD762FD233A}" destId="{90714A27-4E7F-44E5-B9BC-6F0133024146}" srcOrd="1" destOrd="0" presId="urn:microsoft.com/office/officeart/2005/8/layout/vList4"/>
    <dgm:cxn modelId="{F3CD0664-B0B4-4484-A64F-2CED40AA767B}" type="presOf" srcId="{FBC7AC32-29BB-4DA2-9561-8B425E76AC6B}" destId="{8B6960D9-AA43-48FC-82BD-02FA8F20E9B5}" srcOrd="0" destOrd="1" presId="urn:microsoft.com/office/officeart/2005/8/layout/vList4"/>
    <dgm:cxn modelId="{0E696C77-3381-4F29-94ED-D398E1C6F758}" type="presOf" srcId="{8B9E284B-E54B-4599-83BA-FBF101C5E839}" destId="{90714A27-4E7F-44E5-B9BC-6F0133024146}" srcOrd="1" destOrd="1" presId="urn:microsoft.com/office/officeart/2005/8/layout/vList4"/>
    <dgm:cxn modelId="{6231E848-D6AA-4995-9414-076D88C0539D}" srcId="{0E969AC4-F0CC-4C04-B7B1-BCEB8B5BD48C}" destId="{7B13D352-93AC-456A-8E51-7722646FBB66}" srcOrd="0" destOrd="0" parTransId="{820C46EA-3251-43F9-B3C2-D2DAAB817E5B}" sibTransId="{EA8608F2-3DBB-441F-9360-55549643B9C3}"/>
    <dgm:cxn modelId="{C447CB2C-C1A0-4A73-A919-F26561FF5B5D}" type="presOf" srcId="{4AF04AC9-D45C-4F0D-89BC-4687B931996C}" destId="{238FAB6C-596A-4D48-9F52-FF84433E4BF8}" srcOrd="0" destOrd="0" presId="urn:microsoft.com/office/officeart/2005/8/layout/vList4"/>
    <dgm:cxn modelId="{80D84F63-4047-4FC0-A18A-961F7D7C256F}" type="presOf" srcId="{8B9E284B-E54B-4599-83BA-FBF101C5E839}" destId="{AEAE2160-10F6-4FB0-9C6F-F1B3F05D098E}" srcOrd="0" destOrd="1" presId="urn:microsoft.com/office/officeart/2005/8/layout/vList4"/>
    <dgm:cxn modelId="{680EF2DC-AC26-4286-B2A1-C741D5242E6E}" type="presOf" srcId="{814FF924-85AD-4398-9F46-3DD762FD233A}" destId="{AEAE2160-10F6-4FB0-9C6F-F1B3F05D098E}" srcOrd="0" destOrd="0" presId="urn:microsoft.com/office/officeart/2005/8/layout/vList4"/>
    <dgm:cxn modelId="{3E5E8BC4-5839-4D0D-AA3B-8E28D37A1A70}" type="presParOf" srcId="{238FAB6C-596A-4D48-9F52-FF84433E4BF8}" destId="{AE5B36C0-6DE5-4EDD-B09D-39B323A0E554}" srcOrd="0" destOrd="0" presId="urn:microsoft.com/office/officeart/2005/8/layout/vList4"/>
    <dgm:cxn modelId="{115D8892-B6F4-4291-BA45-9E84677A2C30}" type="presParOf" srcId="{AE5B36C0-6DE5-4EDD-B09D-39B323A0E554}" destId="{AEAE2160-10F6-4FB0-9C6F-F1B3F05D098E}" srcOrd="0" destOrd="0" presId="urn:microsoft.com/office/officeart/2005/8/layout/vList4"/>
    <dgm:cxn modelId="{567E7AB4-83CA-45F9-8B2F-46AB24479D5A}" type="presParOf" srcId="{AE5B36C0-6DE5-4EDD-B09D-39B323A0E554}" destId="{A4B028D2-9A9A-4864-A4A5-0DB311BA78DA}" srcOrd="1" destOrd="0" presId="urn:microsoft.com/office/officeart/2005/8/layout/vList4"/>
    <dgm:cxn modelId="{A76A5C1C-9DCB-4C6B-AD63-D151431B4F10}" type="presParOf" srcId="{AE5B36C0-6DE5-4EDD-B09D-39B323A0E554}" destId="{90714A27-4E7F-44E5-B9BC-6F0133024146}" srcOrd="2" destOrd="0" presId="urn:microsoft.com/office/officeart/2005/8/layout/vList4"/>
    <dgm:cxn modelId="{1A4DB3E2-1387-4176-B987-2DBC8A12857C}" type="presParOf" srcId="{238FAB6C-596A-4D48-9F52-FF84433E4BF8}" destId="{B6A2FB42-2DA1-4142-9258-361458E26CE4}" srcOrd="1" destOrd="0" presId="urn:microsoft.com/office/officeart/2005/8/layout/vList4"/>
    <dgm:cxn modelId="{354D68D8-3251-4E74-8FBD-91A3B2C67711}" type="presParOf" srcId="{238FAB6C-596A-4D48-9F52-FF84433E4BF8}" destId="{BEC0F5AB-8F62-47F5-B3CD-70E0DE605AF7}" srcOrd="2" destOrd="0" presId="urn:microsoft.com/office/officeart/2005/8/layout/vList4"/>
    <dgm:cxn modelId="{8033ACDE-34C9-4BEB-9BB0-90B0B5031487}" type="presParOf" srcId="{BEC0F5AB-8F62-47F5-B3CD-70E0DE605AF7}" destId="{8B6960D9-AA43-48FC-82BD-02FA8F20E9B5}" srcOrd="0" destOrd="0" presId="urn:microsoft.com/office/officeart/2005/8/layout/vList4"/>
    <dgm:cxn modelId="{53F765D8-0511-4B98-B1A9-65CD5FA2D711}" type="presParOf" srcId="{BEC0F5AB-8F62-47F5-B3CD-70E0DE605AF7}" destId="{DAF2D9FC-FC8B-48B6-B6CC-B4D445A0BC79}" srcOrd="1" destOrd="0" presId="urn:microsoft.com/office/officeart/2005/8/layout/vList4"/>
    <dgm:cxn modelId="{BC10178B-75C8-4D07-88BF-517C073546B8}" type="presParOf" srcId="{BEC0F5AB-8F62-47F5-B3CD-70E0DE605AF7}" destId="{83018D00-5940-4453-A0F2-BCFE8E1C21C8}" srcOrd="2" destOrd="0" presId="urn:microsoft.com/office/officeart/2005/8/layout/vList4"/>
    <dgm:cxn modelId="{EE7F41C8-D5FA-422E-A2A2-4F5DD9838E21}" type="presParOf" srcId="{238FAB6C-596A-4D48-9F52-FF84433E4BF8}" destId="{73F05A08-6273-4EE0-9E0D-7681D639937E}" srcOrd="3" destOrd="0" presId="urn:microsoft.com/office/officeart/2005/8/layout/vList4"/>
    <dgm:cxn modelId="{C5275046-1AE2-43F5-BEB1-FAFE7EDDB028}" type="presParOf" srcId="{238FAB6C-596A-4D48-9F52-FF84433E4BF8}" destId="{7DB66EAD-D3C4-4665-B4A4-FE41DAB6E4F0}" srcOrd="4" destOrd="0" presId="urn:microsoft.com/office/officeart/2005/8/layout/vList4"/>
    <dgm:cxn modelId="{8C9F5A72-1B43-4459-B2CF-0A14816506CE}" type="presParOf" srcId="{7DB66EAD-D3C4-4665-B4A4-FE41DAB6E4F0}" destId="{D12AA4A8-6C73-4144-BF63-BB75D3E455C0}" srcOrd="0" destOrd="0" presId="urn:microsoft.com/office/officeart/2005/8/layout/vList4"/>
    <dgm:cxn modelId="{B0D51438-100C-45A6-AFD5-829C24704A59}" type="presParOf" srcId="{7DB66EAD-D3C4-4665-B4A4-FE41DAB6E4F0}" destId="{58B835A6-B649-483A-B83C-F63448030109}" srcOrd="1" destOrd="0" presId="urn:microsoft.com/office/officeart/2005/8/layout/vList4"/>
    <dgm:cxn modelId="{289D9D12-AFCD-4962-812F-8EE4402F3EC9}" type="presParOf" srcId="{7DB66EAD-D3C4-4665-B4A4-FE41DAB6E4F0}" destId="{4D2F36F6-C5DA-4DAD-9FBC-85F2418FABC8}"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42B64-D5D8-4621-8B8C-25CCDB3F7303}" type="doc">
      <dgm:prSet loTypeId="urn:microsoft.com/office/officeart/2005/8/layout/hProcess9" loCatId="process" qsTypeId="urn:microsoft.com/office/officeart/2005/8/quickstyle/3d3" qsCatId="3D" csTypeId="urn:microsoft.com/office/officeart/2005/8/colors/accent0_3" csCatId="mainScheme" phldr="1"/>
      <dgm:spPr/>
    </dgm:pt>
    <dgm:pt modelId="{12A1CD59-8DE8-4EF9-804D-6A5551F9D91D}">
      <dgm:prSet phldrT="[Text]" custT="1"/>
      <dgm:spPr/>
      <dgm:t>
        <a:bodyPr/>
        <a:lstStyle/>
        <a:p>
          <a:r>
            <a:rPr lang="en-US" sz="2800" dirty="0" smtClean="0"/>
            <a:t>Affluence/</a:t>
          </a:r>
        </a:p>
        <a:p>
          <a:r>
            <a:rPr lang="en-US" sz="2800" dirty="0" smtClean="0"/>
            <a:t>Arrogance</a:t>
          </a:r>
          <a:endParaRPr lang="en-US" sz="2800" dirty="0"/>
        </a:p>
      </dgm:t>
    </dgm:pt>
    <dgm:pt modelId="{DCEDE85C-EE2D-4847-9DEE-45E07F1E4BDB}" type="parTrans" cxnId="{68089DA1-F4D8-4C46-8AD0-12DA6C852C97}">
      <dgm:prSet/>
      <dgm:spPr/>
      <dgm:t>
        <a:bodyPr/>
        <a:lstStyle/>
        <a:p>
          <a:endParaRPr lang="en-US" sz="3200"/>
        </a:p>
      </dgm:t>
    </dgm:pt>
    <dgm:pt modelId="{498E38DB-D5C5-47FC-BC8C-F3362EFBCF9A}" type="sibTrans" cxnId="{68089DA1-F4D8-4C46-8AD0-12DA6C852C97}">
      <dgm:prSet/>
      <dgm:spPr/>
      <dgm:t>
        <a:bodyPr/>
        <a:lstStyle/>
        <a:p>
          <a:endParaRPr lang="en-US" sz="3200"/>
        </a:p>
      </dgm:t>
    </dgm:pt>
    <dgm:pt modelId="{2ECD6B79-5DD3-485A-9BC6-B460ECC980F7}">
      <dgm:prSet phldrT="[Text]" custT="1"/>
      <dgm:spPr/>
      <dgm:t>
        <a:bodyPr/>
        <a:lstStyle/>
        <a:p>
          <a:r>
            <a:rPr lang="en-US" sz="2800" dirty="0" smtClean="0"/>
            <a:t>Apathy</a:t>
          </a:r>
          <a:endParaRPr lang="en-US" sz="2800" dirty="0"/>
        </a:p>
      </dgm:t>
    </dgm:pt>
    <dgm:pt modelId="{70C62A41-A644-43AE-9711-6AE64657EC46}" type="parTrans" cxnId="{B0706B2B-8806-46D7-814F-9B682E324835}">
      <dgm:prSet/>
      <dgm:spPr/>
      <dgm:t>
        <a:bodyPr/>
        <a:lstStyle/>
        <a:p>
          <a:endParaRPr lang="en-US" sz="3200"/>
        </a:p>
      </dgm:t>
    </dgm:pt>
    <dgm:pt modelId="{D5E2DA8B-E305-45FE-A36E-BE983BB83362}" type="sibTrans" cxnId="{B0706B2B-8806-46D7-814F-9B682E324835}">
      <dgm:prSet/>
      <dgm:spPr/>
      <dgm:t>
        <a:bodyPr/>
        <a:lstStyle/>
        <a:p>
          <a:endParaRPr lang="en-US" sz="3200"/>
        </a:p>
      </dgm:t>
    </dgm:pt>
    <dgm:pt modelId="{D2A169DB-1368-42A4-8B06-8BAA3A1D4862}">
      <dgm:prSet phldrT="[Text]" custT="1"/>
      <dgm:spPr/>
      <dgm:t>
        <a:bodyPr/>
        <a:lstStyle/>
        <a:p>
          <a:r>
            <a:rPr lang="en-US" sz="2800" dirty="0" smtClean="0"/>
            <a:t>Apostasy</a:t>
          </a:r>
          <a:endParaRPr lang="en-US" sz="2800" dirty="0"/>
        </a:p>
      </dgm:t>
    </dgm:pt>
    <dgm:pt modelId="{C9C059D5-ADA2-479A-B0FC-B8E674421F19}" type="parTrans" cxnId="{A0BD7B79-8A63-44C8-A2D6-4D3B08FEE0D6}">
      <dgm:prSet/>
      <dgm:spPr/>
      <dgm:t>
        <a:bodyPr/>
        <a:lstStyle/>
        <a:p>
          <a:endParaRPr lang="en-US" sz="3200"/>
        </a:p>
      </dgm:t>
    </dgm:pt>
    <dgm:pt modelId="{5A9A41EB-7F0C-4D08-9888-CC931F1E139B}" type="sibTrans" cxnId="{A0BD7B79-8A63-44C8-A2D6-4D3B08FEE0D6}">
      <dgm:prSet/>
      <dgm:spPr/>
      <dgm:t>
        <a:bodyPr/>
        <a:lstStyle/>
        <a:p>
          <a:endParaRPr lang="en-US" sz="3200"/>
        </a:p>
      </dgm:t>
    </dgm:pt>
    <dgm:pt modelId="{E9639A73-242A-4376-A269-C9537938C802}">
      <dgm:prSet custT="1"/>
      <dgm:spPr/>
      <dgm:t>
        <a:bodyPr/>
        <a:lstStyle/>
        <a:p>
          <a:r>
            <a:rPr lang="en-US" sz="2800" dirty="0" smtClean="0"/>
            <a:t>Reformation</a:t>
          </a:r>
          <a:endParaRPr lang="en-US" sz="2800" dirty="0"/>
        </a:p>
      </dgm:t>
    </dgm:pt>
    <dgm:pt modelId="{1C61CEDD-B96E-4FCE-B4AF-E82232D80564}" type="parTrans" cxnId="{ACA49776-B8AF-478A-A320-7E722181863E}">
      <dgm:prSet/>
      <dgm:spPr/>
      <dgm:t>
        <a:bodyPr/>
        <a:lstStyle/>
        <a:p>
          <a:endParaRPr lang="en-US" sz="3200"/>
        </a:p>
      </dgm:t>
    </dgm:pt>
    <dgm:pt modelId="{85786C2D-0EDF-4B8A-9DCE-8EBD5F139EE7}" type="sibTrans" cxnId="{ACA49776-B8AF-478A-A320-7E722181863E}">
      <dgm:prSet/>
      <dgm:spPr/>
      <dgm:t>
        <a:bodyPr/>
        <a:lstStyle/>
        <a:p>
          <a:endParaRPr lang="en-US" sz="3200"/>
        </a:p>
      </dgm:t>
    </dgm:pt>
    <dgm:pt modelId="{3EAD60B0-28F0-4331-A912-FC9C5476E613}" type="pres">
      <dgm:prSet presAssocID="{62E42B64-D5D8-4621-8B8C-25CCDB3F7303}" presName="CompostProcess" presStyleCnt="0">
        <dgm:presLayoutVars>
          <dgm:dir/>
          <dgm:resizeHandles val="exact"/>
        </dgm:presLayoutVars>
      </dgm:prSet>
      <dgm:spPr/>
    </dgm:pt>
    <dgm:pt modelId="{CA6E50AB-18C8-42E8-9AFA-50F326E658B9}" type="pres">
      <dgm:prSet presAssocID="{62E42B64-D5D8-4621-8B8C-25CCDB3F7303}" presName="arrow" presStyleLbl="bgShp" presStyleIdx="0" presStyleCnt="1"/>
      <dgm:spPr/>
      <dgm:t>
        <a:bodyPr/>
        <a:lstStyle/>
        <a:p>
          <a:endParaRPr lang="en-US"/>
        </a:p>
      </dgm:t>
    </dgm:pt>
    <dgm:pt modelId="{BCF3A9F7-F1C5-4B99-86BB-0A9D019768AB}" type="pres">
      <dgm:prSet presAssocID="{62E42B64-D5D8-4621-8B8C-25CCDB3F7303}" presName="linearProcess" presStyleCnt="0"/>
      <dgm:spPr/>
    </dgm:pt>
    <dgm:pt modelId="{31266586-330C-4A5E-B4A8-9FCA11832763}" type="pres">
      <dgm:prSet presAssocID="{12A1CD59-8DE8-4EF9-804D-6A5551F9D91D}" presName="textNode" presStyleLbl="node1" presStyleIdx="0" presStyleCnt="4">
        <dgm:presLayoutVars>
          <dgm:bulletEnabled val="1"/>
        </dgm:presLayoutVars>
      </dgm:prSet>
      <dgm:spPr/>
      <dgm:t>
        <a:bodyPr/>
        <a:lstStyle/>
        <a:p>
          <a:endParaRPr lang="en-US"/>
        </a:p>
      </dgm:t>
    </dgm:pt>
    <dgm:pt modelId="{C1B02F57-FB52-4DE0-88DC-DEABFD64A0B2}" type="pres">
      <dgm:prSet presAssocID="{498E38DB-D5C5-47FC-BC8C-F3362EFBCF9A}" presName="sibTrans" presStyleCnt="0"/>
      <dgm:spPr/>
    </dgm:pt>
    <dgm:pt modelId="{B2FB84F0-6429-44A6-806B-2918A1EC3B0A}" type="pres">
      <dgm:prSet presAssocID="{2ECD6B79-5DD3-485A-9BC6-B460ECC980F7}" presName="textNode" presStyleLbl="node1" presStyleIdx="1" presStyleCnt="4">
        <dgm:presLayoutVars>
          <dgm:bulletEnabled val="1"/>
        </dgm:presLayoutVars>
      </dgm:prSet>
      <dgm:spPr/>
      <dgm:t>
        <a:bodyPr/>
        <a:lstStyle/>
        <a:p>
          <a:endParaRPr lang="en-US"/>
        </a:p>
      </dgm:t>
    </dgm:pt>
    <dgm:pt modelId="{434E1C69-D7F3-4C73-9739-CD7372E14454}" type="pres">
      <dgm:prSet presAssocID="{D5E2DA8B-E305-45FE-A36E-BE983BB83362}" presName="sibTrans" presStyleCnt="0"/>
      <dgm:spPr/>
    </dgm:pt>
    <dgm:pt modelId="{00742428-9D9E-4C9B-829A-002EB680EAB9}" type="pres">
      <dgm:prSet presAssocID="{D2A169DB-1368-42A4-8B06-8BAA3A1D4862}" presName="textNode" presStyleLbl="node1" presStyleIdx="2" presStyleCnt="4">
        <dgm:presLayoutVars>
          <dgm:bulletEnabled val="1"/>
        </dgm:presLayoutVars>
      </dgm:prSet>
      <dgm:spPr/>
      <dgm:t>
        <a:bodyPr/>
        <a:lstStyle/>
        <a:p>
          <a:endParaRPr lang="en-US"/>
        </a:p>
      </dgm:t>
    </dgm:pt>
    <dgm:pt modelId="{99423A89-0D02-4F9F-806D-69B253DF2036}" type="pres">
      <dgm:prSet presAssocID="{5A9A41EB-7F0C-4D08-9888-CC931F1E139B}" presName="sibTrans" presStyleCnt="0"/>
      <dgm:spPr/>
    </dgm:pt>
    <dgm:pt modelId="{5EF4BB46-9E28-469F-81B6-D06E5EDBC603}" type="pres">
      <dgm:prSet presAssocID="{E9639A73-242A-4376-A269-C9537938C802}" presName="textNode" presStyleLbl="node1" presStyleIdx="3" presStyleCnt="4" custScaleX="106211">
        <dgm:presLayoutVars>
          <dgm:bulletEnabled val="1"/>
        </dgm:presLayoutVars>
      </dgm:prSet>
      <dgm:spPr/>
      <dgm:t>
        <a:bodyPr/>
        <a:lstStyle/>
        <a:p>
          <a:endParaRPr lang="en-US"/>
        </a:p>
      </dgm:t>
    </dgm:pt>
  </dgm:ptLst>
  <dgm:cxnLst>
    <dgm:cxn modelId="{2C8CBEDB-5623-460D-B049-D3E9C73AE8DF}" type="presOf" srcId="{D2A169DB-1368-42A4-8B06-8BAA3A1D4862}" destId="{00742428-9D9E-4C9B-829A-002EB680EAB9}" srcOrd="0" destOrd="0" presId="urn:microsoft.com/office/officeart/2005/8/layout/hProcess9"/>
    <dgm:cxn modelId="{363FD663-50C7-461B-A2DB-627C318060FC}" type="presOf" srcId="{12A1CD59-8DE8-4EF9-804D-6A5551F9D91D}" destId="{31266586-330C-4A5E-B4A8-9FCA11832763}" srcOrd="0" destOrd="0" presId="urn:microsoft.com/office/officeart/2005/8/layout/hProcess9"/>
    <dgm:cxn modelId="{5F94E9D7-AAF2-43D5-BB02-D896EEDA43CD}" type="presOf" srcId="{2ECD6B79-5DD3-485A-9BC6-B460ECC980F7}" destId="{B2FB84F0-6429-44A6-806B-2918A1EC3B0A}" srcOrd="0" destOrd="0" presId="urn:microsoft.com/office/officeart/2005/8/layout/hProcess9"/>
    <dgm:cxn modelId="{69AC0100-3B66-43B4-98DF-B665DE1ECD9C}" type="presOf" srcId="{62E42B64-D5D8-4621-8B8C-25CCDB3F7303}" destId="{3EAD60B0-28F0-4331-A912-FC9C5476E613}" srcOrd="0" destOrd="0" presId="urn:microsoft.com/office/officeart/2005/8/layout/hProcess9"/>
    <dgm:cxn modelId="{26A244F1-2D05-43B6-A472-FAD1FDE3E2FF}" type="presOf" srcId="{E9639A73-242A-4376-A269-C9537938C802}" destId="{5EF4BB46-9E28-469F-81B6-D06E5EDBC603}" srcOrd="0" destOrd="0" presId="urn:microsoft.com/office/officeart/2005/8/layout/hProcess9"/>
    <dgm:cxn modelId="{B0706B2B-8806-46D7-814F-9B682E324835}" srcId="{62E42B64-D5D8-4621-8B8C-25CCDB3F7303}" destId="{2ECD6B79-5DD3-485A-9BC6-B460ECC980F7}" srcOrd="1" destOrd="0" parTransId="{70C62A41-A644-43AE-9711-6AE64657EC46}" sibTransId="{D5E2DA8B-E305-45FE-A36E-BE983BB83362}"/>
    <dgm:cxn modelId="{68089DA1-F4D8-4C46-8AD0-12DA6C852C97}" srcId="{62E42B64-D5D8-4621-8B8C-25CCDB3F7303}" destId="{12A1CD59-8DE8-4EF9-804D-6A5551F9D91D}" srcOrd="0" destOrd="0" parTransId="{DCEDE85C-EE2D-4847-9DEE-45E07F1E4BDB}" sibTransId="{498E38DB-D5C5-47FC-BC8C-F3362EFBCF9A}"/>
    <dgm:cxn modelId="{A0BD7B79-8A63-44C8-A2D6-4D3B08FEE0D6}" srcId="{62E42B64-D5D8-4621-8B8C-25CCDB3F7303}" destId="{D2A169DB-1368-42A4-8B06-8BAA3A1D4862}" srcOrd="2" destOrd="0" parTransId="{C9C059D5-ADA2-479A-B0FC-B8E674421F19}" sibTransId="{5A9A41EB-7F0C-4D08-9888-CC931F1E139B}"/>
    <dgm:cxn modelId="{ACA49776-B8AF-478A-A320-7E722181863E}" srcId="{62E42B64-D5D8-4621-8B8C-25CCDB3F7303}" destId="{E9639A73-242A-4376-A269-C9537938C802}" srcOrd="3" destOrd="0" parTransId="{1C61CEDD-B96E-4FCE-B4AF-E82232D80564}" sibTransId="{85786C2D-0EDF-4B8A-9DCE-8EBD5F139EE7}"/>
    <dgm:cxn modelId="{8A15299E-1333-4F16-92D1-708009ED09DB}" type="presParOf" srcId="{3EAD60B0-28F0-4331-A912-FC9C5476E613}" destId="{CA6E50AB-18C8-42E8-9AFA-50F326E658B9}" srcOrd="0" destOrd="0" presId="urn:microsoft.com/office/officeart/2005/8/layout/hProcess9"/>
    <dgm:cxn modelId="{9AF4E876-09C0-4344-9DE9-B612FB47B872}" type="presParOf" srcId="{3EAD60B0-28F0-4331-A912-FC9C5476E613}" destId="{BCF3A9F7-F1C5-4B99-86BB-0A9D019768AB}" srcOrd="1" destOrd="0" presId="urn:microsoft.com/office/officeart/2005/8/layout/hProcess9"/>
    <dgm:cxn modelId="{72F74AF3-4195-4DB5-9D64-10464534783D}" type="presParOf" srcId="{BCF3A9F7-F1C5-4B99-86BB-0A9D019768AB}" destId="{31266586-330C-4A5E-B4A8-9FCA11832763}" srcOrd="0" destOrd="0" presId="urn:microsoft.com/office/officeart/2005/8/layout/hProcess9"/>
    <dgm:cxn modelId="{3ED9601A-652C-4A5B-B8DC-1DB171189B1D}" type="presParOf" srcId="{BCF3A9F7-F1C5-4B99-86BB-0A9D019768AB}" destId="{C1B02F57-FB52-4DE0-88DC-DEABFD64A0B2}" srcOrd="1" destOrd="0" presId="urn:microsoft.com/office/officeart/2005/8/layout/hProcess9"/>
    <dgm:cxn modelId="{F3B9C021-1CF9-42B9-B581-1D4379685551}" type="presParOf" srcId="{BCF3A9F7-F1C5-4B99-86BB-0A9D019768AB}" destId="{B2FB84F0-6429-44A6-806B-2918A1EC3B0A}" srcOrd="2" destOrd="0" presId="urn:microsoft.com/office/officeart/2005/8/layout/hProcess9"/>
    <dgm:cxn modelId="{832E8022-12DA-41CA-978F-BECC6BB75A40}" type="presParOf" srcId="{BCF3A9F7-F1C5-4B99-86BB-0A9D019768AB}" destId="{434E1C69-D7F3-4C73-9739-CD7372E14454}" srcOrd="3" destOrd="0" presId="urn:microsoft.com/office/officeart/2005/8/layout/hProcess9"/>
    <dgm:cxn modelId="{19CA3E2B-23DF-46C2-AEE3-F00B7E10B8A4}" type="presParOf" srcId="{BCF3A9F7-F1C5-4B99-86BB-0A9D019768AB}" destId="{00742428-9D9E-4C9B-829A-002EB680EAB9}" srcOrd="4" destOrd="0" presId="urn:microsoft.com/office/officeart/2005/8/layout/hProcess9"/>
    <dgm:cxn modelId="{D7089E55-2E16-4EF6-8292-AE33F93B7E27}" type="presParOf" srcId="{BCF3A9F7-F1C5-4B99-86BB-0A9D019768AB}" destId="{99423A89-0D02-4F9F-806D-69B253DF2036}" srcOrd="5" destOrd="0" presId="urn:microsoft.com/office/officeart/2005/8/layout/hProcess9"/>
    <dgm:cxn modelId="{13957B8F-3E0B-4646-B601-1C7F7A7A772D}" type="presParOf" srcId="{BCF3A9F7-F1C5-4B99-86BB-0A9D019768AB}" destId="{5EF4BB46-9E28-469F-81B6-D06E5EDBC60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E42B64-D5D8-4621-8B8C-25CCDB3F7303}" type="doc">
      <dgm:prSet loTypeId="urn:microsoft.com/office/officeart/2005/8/layout/hProcess9" loCatId="process" qsTypeId="urn:microsoft.com/office/officeart/2005/8/quickstyle/3d9" qsCatId="3D" csTypeId="urn:microsoft.com/office/officeart/2005/8/colors/accent2_2" csCatId="accent2" phldr="1"/>
      <dgm:spPr/>
    </dgm:pt>
    <dgm:pt modelId="{12A1CD59-8DE8-4EF9-804D-6A5551F9D91D}">
      <dgm:prSet phldrT="[Text]" custT="1"/>
      <dgm:spPr>
        <a:solidFill>
          <a:srgbClr val="FF6600"/>
        </a:solidFill>
      </dgm:spPr>
      <dgm:t>
        <a:bodyPr/>
        <a:lstStyle/>
        <a:p>
          <a:r>
            <a:rPr lang="en-US" sz="1400" dirty="0" smtClean="0"/>
            <a:t>Affluence/</a:t>
          </a:r>
        </a:p>
        <a:p>
          <a:r>
            <a:rPr lang="en-US" sz="1400" dirty="0" smtClean="0"/>
            <a:t>Arrogance</a:t>
          </a:r>
          <a:endParaRPr lang="en-US" sz="1400" dirty="0"/>
        </a:p>
      </dgm:t>
    </dgm:pt>
    <dgm:pt modelId="{DCEDE85C-EE2D-4847-9DEE-45E07F1E4BDB}" type="parTrans" cxnId="{68089DA1-F4D8-4C46-8AD0-12DA6C852C97}">
      <dgm:prSet/>
      <dgm:spPr/>
      <dgm:t>
        <a:bodyPr/>
        <a:lstStyle/>
        <a:p>
          <a:endParaRPr lang="en-US" sz="1600"/>
        </a:p>
      </dgm:t>
    </dgm:pt>
    <dgm:pt modelId="{498E38DB-D5C5-47FC-BC8C-F3362EFBCF9A}" type="sibTrans" cxnId="{68089DA1-F4D8-4C46-8AD0-12DA6C852C97}">
      <dgm:prSet/>
      <dgm:spPr/>
      <dgm:t>
        <a:bodyPr/>
        <a:lstStyle/>
        <a:p>
          <a:endParaRPr lang="en-US" sz="1600"/>
        </a:p>
      </dgm:t>
    </dgm:pt>
    <dgm:pt modelId="{2ECD6B79-5DD3-485A-9BC6-B460ECC980F7}">
      <dgm:prSet phldrT="[Text]" custT="1"/>
      <dgm:spPr>
        <a:solidFill>
          <a:srgbClr val="FF6600"/>
        </a:solidFill>
      </dgm:spPr>
      <dgm:t>
        <a:bodyPr/>
        <a:lstStyle/>
        <a:p>
          <a:r>
            <a:rPr lang="en-US" sz="1400" dirty="0" smtClean="0"/>
            <a:t>Apathy</a:t>
          </a:r>
          <a:endParaRPr lang="en-US" sz="1400" dirty="0"/>
        </a:p>
      </dgm:t>
    </dgm:pt>
    <dgm:pt modelId="{70C62A41-A644-43AE-9711-6AE64657EC46}" type="parTrans" cxnId="{B0706B2B-8806-46D7-814F-9B682E324835}">
      <dgm:prSet/>
      <dgm:spPr/>
      <dgm:t>
        <a:bodyPr/>
        <a:lstStyle/>
        <a:p>
          <a:endParaRPr lang="en-US" sz="1600"/>
        </a:p>
      </dgm:t>
    </dgm:pt>
    <dgm:pt modelId="{D5E2DA8B-E305-45FE-A36E-BE983BB83362}" type="sibTrans" cxnId="{B0706B2B-8806-46D7-814F-9B682E324835}">
      <dgm:prSet/>
      <dgm:spPr/>
      <dgm:t>
        <a:bodyPr/>
        <a:lstStyle/>
        <a:p>
          <a:endParaRPr lang="en-US" sz="1600"/>
        </a:p>
      </dgm:t>
    </dgm:pt>
    <dgm:pt modelId="{D2A169DB-1368-42A4-8B06-8BAA3A1D4862}">
      <dgm:prSet phldrT="[Text]" custT="1"/>
      <dgm:spPr/>
      <dgm:t>
        <a:bodyPr/>
        <a:lstStyle/>
        <a:p>
          <a:r>
            <a:rPr lang="en-US" sz="1400" dirty="0" smtClean="0"/>
            <a:t>Apostasy</a:t>
          </a:r>
          <a:endParaRPr lang="en-US" sz="1400" dirty="0"/>
        </a:p>
      </dgm:t>
    </dgm:pt>
    <dgm:pt modelId="{C9C059D5-ADA2-479A-B0FC-B8E674421F19}" type="parTrans" cxnId="{A0BD7B79-8A63-44C8-A2D6-4D3B08FEE0D6}">
      <dgm:prSet/>
      <dgm:spPr/>
      <dgm:t>
        <a:bodyPr/>
        <a:lstStyle/>
        <a:p>
          <a:endParaRPr lang="en-US" sz="1600"/>
        </a:p>
      </dgm:t>
    </dgm:pt>
    <dgm:pt modelId="{5A9A41EB-7F0C-4D08-9888-CC931F1E139B}" type="sibTrans" cxnId="{A0BD7B79-8A63-44C8-A2D6-4D3B08FEE0D6}">
      <dgm:prSet/>
      <dgm:spPr/>
      <dgm:t>
        <a:bodyPr/>
        <a:lstStyle/>
        <a:p>
          <a:endParaRPr lang="en-US" sz="1600"/>
        </a:p>
      </dgm:t>
    </dgm:pt>
    <dgm:pt modelId="{E9639A73-242A-4376-A269-C9537938C802}">
      <dgm:prSet custT="1"/>
      <dgm:spPr/>
      <dgm:t>
        <a:bodyPr/>
        <a:lstStyle/>
        <a:p>
          <a:r>
            <a:rPr lang="en-US" sz="1400" dirty="0" smtClean="0"/>
            <a:t>Reformation</a:t>
          </a:r>
          <a:endParaRPr lang="en-US" sz="1400" dirty="0"/>
        </a:p>
      </dgm:t>
    </dgm:pt>
    <dgm:pt modelId="{1C61CEDD-B96E-4FCE-B4AF-E82232D80564}" type="parTrans" cxnId="{ACA49776-B8AF-478A-A320-7E722181863E}">
      <dgm:prSet/>
      <dgm:spPr/>
      <dgm:t>
        <a:bodyPr/>
        <a:lstStyle/>
        <a:p>
          <a:endParaRPr lang="en-US" sz="1600"/>
        </a:p>
      </dgm:t>
    </dgm:pt>
    <dgm:pt modelId="{85786C2D-0EDF-4B8A-9DCE-8EBD5F139EE7}" type="sibTrans" cxnId="{ACA49776-B8AF-478A-A320-7E722181863E}">
      <dgm:prSet/>
      <dgm:spPr/>
      <dgm:t>
        <a:bodyPr/>
        <a:lstStyle/>
        <a:p>
          <a:endParaRPr lang="en-US" sz="1600"/>
        </a:p>
      </dgm:t>
    </dgm:pt>
    <dgm:pt modelId="{3EAD60B0-28F0-4331-A912-FC9C5476E613}" type="pres">
      <dgm:prSet presAssocID="{62E42B64-D5D8-4621-8B8C-25CCDB3F7303}" presName="CompostProcess" presStyleCnt="0">
        <dgm:presLayoutVars>
          <dgm:dir/>
          <dgm:resizeHandles val="exact"/>
        </dgm:presLayoutVars>
      </dgm:prSet>
      <dgm:spPr/>
    </dgm:pt>
    <dgm:pt modelId="{CA6E50AB-18C8-42E8-9AFA-50F326E658B9}" type="pres">
      <dgm:prSet presAssocID="{62E42B64-D5D8-4621-8B8C-25CCDB3F7303}" presName="arrow" presStyleLbl="bgShp" presStyleIdx="0" presStyleCnt="1"/>
      <dgm:spPr/>
    </dgm:pt>
    <dgm:pt modelId="{BCF3A9F7-F1C5-4B99-86BB-0A9D019768AB}" type="pres">
      <dgm:prSet presAssocID="{62E42B64-D5D8-4621-8B8C-25CCDB3F7303}" presName="linearProcess" presStyleCnt="0"/>
      <dgm:spPr/>
    </dgm:pt>
    <dgm:pt modelId="{31266586-330C-4A5E-B4A8-9FCA11832763}" type="pres">
      <dgm:prSet presAssocID="{12A1CD59-8DE8-4EF9-804D-6A5551F9D91D}" presName="textNode" presStyleLbl="node1" presStyleIdx="0" presStyleCnt="4" custLinFactNeighborX="-9691" custLinFactNeighborY="6007">
        <dgm:presLayoutVars>
          <dgm:bulletEnabled val="1"/>
        </dgm:presLayoutVars>
      </dgm:prSet>
      <dgm:spPr/>
      <dgm:t>
        <a:bodyPr/>
        <a:lstStyle/>
        <a:p>
          <a:endParaRPr lang="en-US"/>
        </a:p>
      </dgm:t>
    </dgm:pt>
    <dgm:pt modelId="{C1B02F57-FB52-4DE0-88DC-DEABFD64A0B2}" type="pres">
      <dgm:prSet presAssocID="{498E38DB-D5C5-47FC-BC8C-F3362EFBCF9A}" presName="sibTrans" presStyleCnt="0"/>
      <dgm:spPr/>
    </dgm:pt>
    <dgm:pt modelId="{B2FB84F0-6429-44A6-806B-2918A1EC3B0A}" type="pres">
      <dgm:prSet presAssocID="{2ECD6B79-5DD3-485A-9BC6-B460ECC980F7}" presName="textNode" presStyleLbl="node1" presStyleIdx="1" presStyleCnt="4">
        <dgm:presLayoutVars>
          <dgm:bulletEnabled val="1"/>
        </dgm:presLayoutVars>
      </dgm:prSet>
      <dgm:spPr/>
      <dgm:t>
        <a:bodyPr/>
        <a:lstStyle/>
        <a:p>
          <a:endParaRPr lang="en-US"/>
        </a:p>
      </dgm:t>
    </dgm:pt>
    <dgm:pt modelId="{434E1C69-D7F3-4C73-9739-CD7372E14454}" type="pres">
      <dgm:prSet presAssocID="{D5E2DA8B-E305-45FE-A36E-BE983BB83362}" presName="sibTrans" presStyleCnt="0"/>
      <dgm:spPr/>
    </dgm:pt>
    <dgm:pt modelId="{00742428-9D9E-4C9B-829A-002EB680EAB9}" type="pres">
      <dgm:prSet presAssocID="{D2A169DB-1368-42A4-8B06-8BAA3A1D4862}" presName="textNode" presStyleLbl="node1" presStyleIdx="2" presStyleCnt="4">
        <dgm:presLayoutVars>
          <dgm:bulletEnabled val="1"/>
        </dgm:presLayoutVars>
      </dgm:prSet>
      <dgm:spPr/>
      <dgm:t>
        <a:bodyPr/>
        <a:lstStyle/>
        <a:p>
          <a:endParaRPr lang="en-US"/>
        </a:p>
      </dgm:t>
    </dgm:pt>
    <dgm:pt modelId="{99423A89-0D02-4F9F-806D-69B253DF2036}" type="pres">
      <dgm:prSet presAssocID="{5A9A41EB-7F0C-4D08-9888-CC931F1E139B}" presName="sibTrans" presStyleCnt="0"/>
      <dgm:spPr/>
    </dgm:pt>
    <dgm:pt modelId="{5EF4BB46-9E28-469F-81B6-D06E5EDBC603}" type="pres">
      <dgm:prSet presAssocID="{E9639A73-242A-4376-A269-C9537938C802}" presName="textNode" presStyleLbl="node1" presStyleIdx="3" presStyleCnt="4" custScaleX="106211">
        <dgm:presLayoutVars>
          <dgm:bulletEnabled val="1"/>
        </dgm:presLayoutVars>
      </dgm:prSet>
      <dgm:spPr/>
      <dgm:t>
        <a:bodyPr/>
        <a:lstStyle/>
        <a:p>
          <a:endParaRPr lang="en-US"/>
        </a:p>
      </dgm:t>
    </dgm:pt>
  </dgm:ptLst>
  <dgm:cxnLst>
    <dgm:cxn modelId="{ACA49776-B8AF-478A-A320-7E722181863E}" srcId="{62E42B64-D5D8-4621-8B8C-25CCDB3F7303}" destId="{E9639A73-242A-4376-A269-C9537938C802}" srcOrd="3" destOrd="0" parTransId="{1C61CEDD-B96E-4FCE-B4AF-E82232D80564}" sibTransId="{85786C2D-0EDF-4B8A-9DCE-8EBD5F139EE7}"/>
    <dgm:cxn modelId="{68089DA1-F4D8-4C46-8AD0-12DA6C852C97}" srcId="{62E42B64-D5D8-4621-8B8C-25CCDB3F7303}" destId="{12A1CD59-8DE8-4EF9-804D-6A5551F9D91D}" srcOrd="0" destOrd="0" parTransId="{DCEDE85C-EE2D-4847-9DEE-45E07F1E4BDB}" sibTransId="{498E38DB-D5C5-47FC-BC8C-F3362EFBCF9A}"/>
    <dgm:cxn modelId="{8B609183-482E-40B0-87E2-5335DC8D09F7}" type="presOf" srcId="{12A1CD59-8DE8-4EF9-804D-6A5551F9D91D}" destId="{31266586-330C-4A5E-B4A8-9FCA11832763}" srcOrd="0" destOrd="0" presId="urn:microsoft.com/office/officeart/2005/8/layout/hProcess9"/>
    <dgm:cxn modelId="{7B680DAC-C745-4193-960E-8602E3C0F0B4}" type="presOf" srcId="{D2A169DB-1368-42A4-8B06-8BAA3A1D4862}" destId="{00742428-9D9E-4C9B-829A-002EB680EAB9}" srcOrd="0" destOrd="0" presId="urn:microsoft.com/office/officeart/2005/8/layout/hProcess9"/>
    <dgm:cxn modelId="{A0BD7B79-8A63-44C8-A2D6-4D3B08FEE0D6}" srcId="{62E42B64-D5D8-4621-8B8C-25CCDB3F7303}" destId="{D2A169DB-1368-42A4-8B06-8BAA3A1D4862}" srcOrd="2" destOrd="0" parTransId="{C9C059D5-ADA2-479A-B0FC-B8E674421F19}" sibTransId="{5A9A41EB-7F0C-4D08-9888-CC931F1E139B}"/>
    <dgm:cxn modelId="{A69781EB-48F0-4E79-BA4C-B58792DD1B4E}" type="presOf" srcId="{2ECD6B79-5DD3-485A-9BC6-B460ECC980F7}" destId="{B2FB84F0-6429-44A6-806B-2918A1EC3B0A}" srcOrd="0" destOrd="0" presId="urn:microsoft.com/office/officeart/2005/8/layout/hProcess9"/>
    <dgm:cxn modelId="{330146E3-0BD4-490E-9370-9CF89316DAB4}" type="presOf" srcId="{E9639A73-242A-4376-A269-C9537938C802}" destId="{5EF4BB46-9E28-469F-81B6-D06E5EDBC603}" srcOrd="0" destOrd="0" presId="urn:microsoft.com/office/officeart/2005/8/layout/hProcess9"/>
    <dgm:cxn modelId="{10E7CA10-933F-481A-B883-5F749C3F3C07}" type="presOf" srcId="{62E42B64-D5D8-4621-8B8C-25CCDB3F7303}" destId="{3EAD60B0-28F0-4331-A912-FC9C5476E613}" srcOrd="0" destOrd="0" presId="urn:microsoft.com/office/officeart/2005/8/layout/hProcess9"/>
    <dgm:cxn modelId="{B0706B2B-8806-46D7-814F-9B682E324835}" srcId="{62E42B64-D5D8-4621-8B8C-25CCDB3F7303}" destId="{2ECD6B79-5DD3-485A-9BC6-B460ECC980F7}" srcOrd="1" destOrd="0" parTransId="{70C62A41-A644-43AE-9711-6AE64657EC46}" sibTransId="{D5E2DA8B-E305-45FE-A36E-BE983BB83362}"/>
    <dgm:cxn modelId="{F7E4E466-917E-4810-B54C-31B2C26DB9AC}" type="presParOf" srcId="{3EAD60B0-28F0-4331-A912-FC9C5476E613}" destId="{CA6E50AB-18C8-42E8-9AFA-50F326E658B9}" srcOrd="0" destOrd="0" presId="urn:microsoft.com/office/officeart/2005/8/layout/hProcess9"/>
    <dgm:cxn modelId="{890EB53C-DFFD-4CFC-8A21-91F1680FD521}" type="presParOf" srcId="{3EAD60B0-28F0-4331-A912-FC9C5476E613}" destId="{BCF3A9F7-F1C5-4B99-86BB-0A9D019768AB}" srcOrd="1" destOrd="0" presId="urn:microsoft.com/office/officeart/2005/8/layout/hProcess9"/>
    <dgm:cxn modelId="{AE883E8E-CC1B-4929-B1F0-5F4F0A745667}" type="presParOf" srcId="{BCF3A9F7-F1C5-4B99-86BB-0A9D019768AB}" destId="{31266586-330C-4A5E-B4A8-9FCA11832763}" srcOrd="0" destOrd="0" presId="urn:microsoft.com/office/officeart/2005/8/layout/hProcess9"/>
    <dgm:cxn modelId="{79D49E11-0D24-40D1-B72B-9632D877C0D5}" type="presParOf" srcId="{BCF3A9F7-F1C5-4B99-86BB-0A9D019768AB}" destId="{C1B02F57-FB52-4DE0-88DC-DEABFD64A0B2}" srcOrd="1" destOrd="0" presId="urn:microsoft.com/office/officeart/2005/8/layout/hProcess9"/>
    <dgm:cxn modelId="{35E7B813-FF00-423F-A128-2CF64B171C79}" type="presParOf" srcId="{BCF3A9F7-F1C5-4B99-86BB-0A9D019768AB}" destId="{B2FB84F0-6429-44A6-806B-2918A1EC3B0A}" srcOrd="2" destOrd="0" presId="urn:microsoft.com/office/officeart/2005/8/layout/hProcess9"/>
    <dgm:cxn modelId="{BBB4B3E0-D3F9-4DAA-824D-7B1FF89A0D06}" type="presParOf" srcId="{BCF3A9F7-F1C5-4B99-86BB-0A9D019768AB}" destId="{434E1C69-D7F3-4C73-9739-CD7372E14454}" srcOrd="3" destOrd="0" presId="urn:microsoft.com/office/officeart/2005/8/layout/hProcess9"/>
    <dgm:cxn modelId="{7F9E284A-2179-47CD-900E-BBB9C4874B30}" type="presParOf" srcId="{BCF3A9F7-F1C5-4B99-86BB-0A9D019768AB}" destId="{00742428-9D9E-4C9B-829A-002EB680EAB9}" srcOrd="4" destOrd="0" presId="urn:microsoft.com/office/officeart/2005/8/layout/hProcess9"/>
    <dgm:cxn modelId="{37211BAD-5471-4790-B330-9D484F7C1FF4}" type="presParOf" srcId="{BCF3A9F7-F1C5-4B99-86BB-0A9D019768AB}" destId="{99423A89-0D02-4F9F-806D-69B253DF2036}" srcOrd="5" destOrd="0" presId="urn:microsoft.com/office/officeart/2005/8/layout/hProcess9"/>
    <dgm:cxn modelId="{E2D5A920-21C0-4332-8356-E047D599B33E}" type="presParOf" srcId="{BCF3A9F7-F1C5-4B99-86BB-0A9D019768AB}" destId="{5EF4BB46-9E28-469F-81B6-D06E5EDBC603}"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E2160-10F6-4FB0-9C6F-F1B3F05D098E}">
      <dsp:nvSpPr>
        <dsp:cNvPr id="0" name=""/>
        <dsp:cNvSpPr/>
      </dsp:nvSpPr>
      <dsp:spPr>
        <a:xfrm>
          <a:off x="0" y="0"/>
          <a:ext cx="9392804" cy="1148652"/>
        </a:xfrm>
        <a:prstGeom prst="roundRect">
          <a:avLst>
            <a:gd name="adj" fmla="val 10000"/>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kern="1200" dirty="0" smtClean="0"/>
            <a:t>Solomon’s Temple</a:t>
          </a:r>
          <a:endParaRPr lang="en-US" sz="3600" kern="1200" dirty="0"/>
        </a:p>
        <a:p>
          <a:pPr marL="285750" lvl="1" indent="-285750" algn="l" defTabSz="1244600">
            <a:lnSpc>
              <a:spcPct val="90000"/>
            </a:lnSpc>
            <a:spcBef>
              <a:spcPct val="0"/>
            </a:spcBef>
            <a:spcAft>
              <a:spcPct val="15000"/>
            </a:spcAft>
            <a:buChar char="••"/>
          </a:pPr>
          <a:r>
            <a:rPr lang="en-US" sz="2800" kern="1200" dirty="0" smtClean="0"/>
            <a:t>957-587 B.C.</a:t>
          </a:r>
          <a:endParaRPr lang="en-US" sz="2800" kern="1200" dirty="0"/>
        </a:p>
      </dsp:txBody>
      <dsp:txXfrm>
        <a:off x="1993426" y="0"/>
        <a:ext cx="7399377" cy="1148652"/>
      </dsp:txXfrm>
    </dsp:sp>
    <dsp:sp modelId="{A4B028D2-9A9A-4864-A4A5-0DB311BA78DA}">
      <dsp:nvSpPr>
        <dsp:cNvPr id="0" name=""/>
        <dsp:cNvSpPr/>
      </dsp:nvSpPr>
      <dsp:spPr>
        <a:xfrm>
          <a:off x="114865" y="114865"/>
          <a:ext cx="1878560" cy="918921"/>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B6960D9-AA43-48FC-82BD-02FA8F20E9B5}">
      <dsp:nvSpPr>
        <dsp:cNvPr id="0" name=""/>
        <dsp:cNvSpPr/>
      </dsp:nvSpPr>
      <dsp:spPr>
        <a:xfrm>
          <a:off x="0" y="1253122"/>
          <a:ext cx="9392804" cy="1148652"/>
        </a:xfrm>
        <a:prstGeom prst="roundRect">
          <a:avLst>
            <a:gd name="adj" fmla="val 10000"/>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kern="1200" dirty="0" err="1" smtClean="0"/>
            <a:t>Zerubbabel’s</a:t>
          </a:r>
          <a:r>
            <a:rPr lang="en-US" sz="3600" kern="1200" dirty="0" smtClean="0"/>
            <a:t> Temple </a:t>
          </a:r>
          <a:endParaRPr lang="en-US" sz="3600" kern="1200" dirty="0"/>
        </a:p>
        <a:p>
          <a:pPr marL="285750" lvl="1" indent="-285750" algn="l" defTabSz="1244600">
            <a:lnSpc>
              <a:spcPct val="90000"/>
            </a:lnSpc>
            <a:spcBef>
              <a:spcPct val="0"/>
            </a:spcBef>
            <a:spcAft>
              <a:spcPct val="15000"/>
            </a:spcAft>
            <a:buChar char="••"/>
          </a:pPr>
          <a:r>
            <a:rPr lang="en-US" sz="2800" kern="1200" dirty="0" smtClean="0"/>
            <a:t>516 B.C. – 19 B.C.</a:t>
          </a:r>
          <a:endParaRPr lang="en-US" sz="2800" kern="1200" dirty="0"/>
        </a:p>
      </dsp:txBody>
      <dsp:txXfrm>
        <a:off x="1993426" y="1253122"/>
        <a:ext cx="7399377" cy="1148652"/>
      </dsp:txXfrm>
    </dsp:sp>
    <dsp:sp modelId="{DAF2D9FC-FC8B-48B6-B6CC-B4D445A0BC79}">
      <dsp:nvSpPr>
        <dsp:cNvPr id="0" name=""/>
        <dsp:cNvSpPr/>
      </dsp:nvSpPr>
      <dsp:spPr>
        <a:xfrm>
          <a:off x="114865" y="1378382"/>
          <a:ext cx="1878560" cy="918921"/>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12AA4A8-6C73-4144-BF63-BB75D3E455C0}">
      <dsp:nvSpPr>
        <dsp:cNvPr id="0" name=""/>
        <dsp:cNvSpPr/>
      </dsp:nvSpPr>
      <dsp:spPr>
        <a:xfrm>
          <a:off x="0" y="2527035"/>
          <a:ext cx="9392804" cy="1148652"/>
        </a:xfrm>
        <a:prstGeom prst="roundRect">
          <a:avLst>
            <a:gd name="adj" fmla="val 10000"/>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en-US" sz="3600" kern="1200" dirty="0" smtClean="0"/>
            <a:t>Herod’s Temple</a:t>
          </a:r>
          <a:endParaRPr lang="en-US" sz="3600" kern="1200" dirty="0"/>
        </a:p>
        <a:p>
          <a:pPr marL="285750" lvl="1" indent="-285750" algn="l" defTabSz="1244600">
            <a:lnSpc>
              <a:spcPct val="90000"/>
            </a:lnSpc>
            <a:spcBef>
              <a:spcPct val="0"/>
            </a:spcBef>
            <a:spcAft>
              <a:spcPct val="15000"/>
            </a:spcAft>
            <a:buChar char="••"/>
          </a:pPr>
          <a:r>
            <a:rPr lang="en-US" sz="2800" kern="1200" dirty="0" smtClean="0"/>
            <a:t>19 B.C. – 70 A.D.</a:t>
          </a:r>
          <a:endParaRPr lang="en-US" sz="2800" kern="1200" dirty="0"/>
        </a:p>
      </dsp:txBody>
      <dsp:txXfrm>
        <a:off x="1993426" y="2527035"/>
        <a:ext cx="7399377" cy="1148652"/>
      </dsp:txXfrm>
    </dsp:sp>
    <dsp:sp modelId="{58B835A6-B649-483A-B83C-F63448030109}">
      <dsp:nvSpPr>
        <dsp:cNvPr id="0" name=""/>
        <dsp:cNvSpPr/>
      </dsp:nvSpPr>
      <dsp:spPr>
        <a:xfrm>
          <a:off x="114865" y="2641900"/>
          <a:ext cx="1878560" cy="918921"/>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E50AB-18C8-42E8-9AFA-50F326E658B9}">
      <dsp:nvSpPr>
        <dsp:cNvPr id="0" name=""/>
        <dsp:cNvSpPr/>
      </dsp:nvSpPr>
      <dsp:spPr>
        <a:xfrm>
          <a:off x="810179" y="0"/>
          <a:ext cx="9182030" cy="3598863"/>
        </a:xfrm>
        <a:prstGeom prst="rightArrow">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31266586-330C-4A5E-B4A8-9FCA11832763}">
      <dsp:nvSpPr>
        <dsp:cNvPr id="0" name=""/>
        <dsp:cNvSpPr/>
      </dsp:nvSpPr>
      <dsp:spPr>
        <a:xfrm>
          <a:off x="1384" y="1079658"/>
          <a:ext cx="2367242" cy="1439545"/>
        </a:xfrm>
        <a:prstGeom prst="roundRect">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Affluence/</a:t>
          </a:r>
        </a:p>
        <a:p>
          <a:pPr lvl="0" algn="ctr" defTabSz="1244600">
            <a:lnSpc>
              <a:spcPct val="90000"/>
            </a:lnSpc>
            <a:spcBef>
              <a:spcPct val="0"/>
            </a:spcBef>
            <a:spcAft>
              <a:spcPct val="35000"/>
            </a:spcAft>
          </a:pPr>
          <a:r>
            <a:rPr lang="en-US" sz="2800" kern="1200" dirty="0" smtClean="0"/>
            <a:t>Arrogance</a:t>
          </a:r>
          <a:endParaRPr lang="en-US" sz="2800" kern="1200" dirty="0"/>
        </a:p>
      </dsp:txBody>
      <dsp:txXfrm>
        <a:off x="71657" y="1149931"/>
        <a:ext cx="2226696" cy="1298999"/>
      </dsp:txXfrm>
    </dsp:sp>
    <dsp:sp modelId="{B2FB84F0-6429-44A6-806B-2918A1EC3B0A}">
      <dsp:nvSpPr>
        <dsp:cNvPr id="0" name=""/>
        <dsp:cNvSpPr/>
      </dsp:nvSpPr>
      <dsp:spPr>
        <a:xfrm>
          <a:off x="2763167" y="1079658"/>
          <a:ext cx="2367242" cy="1439545"/>
        </a:xfrm>
        <a:prstGeom prst="roundRect">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Apathy</a:t>
          </a:r>
          <a:endParaRPr lang="en-US" sz="2800" kern="1200" dirty="0"/>
        </a:p>
      </dsp:txBody>
      <dsp:txXfrm>
        <a:off x="2833440" y="1149931"/>
        <a:ext cx="2226696" cy="1298999"/>
      </dsp:txXfrm>
    </dsp:sp>
    <dsp:sp modelId="{00742428-9D9E-4C9B-829A-002EB680EAB9}">
      <dsp:nvSpPr>
        <dsp:cNvPr id="0" name=""/>
        <dsp:cNvSpPr/>
      </dsp:nvSpPr>
      <dsp:spPr>
        <a:xfrm>
          <a:off x="5524949" y="1079658"/>
          <a:ext cx="2367242" cy="1439545"/>
        </a:xfrm>
        <a:prstGeom prst="roundRect">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Apostasy</a:t>
          </a:r>
          <a:endParaRPr lang="en-US" sz="2800" kern="1200" dirty="0"/>
        </a:p>
      </dsp:txBody>
      <dsp:txXfrm>
        <a:off x="5595222" y="1149931"/>
        <a:ext cx="2226696" cy="1298999"/>
      </dsp:txXfrm>
    </dsp:sp>
    <dsp:sp modelId="{5EF4BB46-9E28-469F-81B6-D06E5EDBC603}">
      <dsp:nvSpPr>
        <dsp:cNvPr id="0" name=""/>
        <dsp:cNvSpPr/>
      </dsp:nvSpPr>
      <dsp:spPr>
        <a:xfrm>
          <a:off x="8286732" y="1079658"/>
          <a:ext cx="2514271" cy="1439545"/>
        </a:xfrm>
        <a:prstGeom prst="roundRect">
          <a:avLst/>
        </a:prstGeom>
        <a:solidFill>
          <a:schemeClr val="dk2">
            <a:hueOff val="0"/>
            <a:satOff val="0"/>
            <a:lumOff val="0"/>
            <a:alphaOff val="0"/>
          </a:schemeClr>
        </a:solidFill>
        <a:ln>
          <a:noFill/>
        </a:ln>
        <a:effectLst>
          <a:outerShdw blurRad="50800" dist="12700" dir="5400000" algn="ctr" rotWithShape="0">
            <a:srgbClr val="000000">
              <a:alpha val="5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Reformation</a:t>
          </a:r>
          <a:endParaRPr lang="en-US" sz="2800" kern="1200" dirty="0"/>
        </a:p>
      </dsp:txBody>
      <dsp:txXfrm>
        <a:off x="8357005" y="1149931"/>
        <a:ext cx="2373725" cy="12989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E50AB-18C8-42E8-9AFA-50F326E658B9}">
      <dsp:nvSpPr>
        <dsp:cNvPr id="0" name=""/>
        <dsp:cNvSpPr/>
      </dsp:nvSpPr>
      <dsp:spPr>
        <a:xfrm>
          <a:off x="529157" y="0"/>
          <a:ext cx="5997112" cy="3027207"/>
        </a:xfrm>
        <a:prstGeom prst="rightArrow">
          <a:avLst/>
        </a:prstGeom>
        <a:solidFill>
          <a:schemeClr val="accent2">
            <a:tint val="40000"/>
            <a:hueOff val="0"/>
            <a:satOff val="0"/>
            <a:lumOff val="0"/>
            <a:alphaOff val="0"/>
          </a:schemeClr>
        </a:solidFill>
        <a:ln>
          <a:noFill/>
        </a:ln>
        <a:effectLst/>
        <a:sp3d z="-227350" prstMaterial="matte"/>
      </dsp:spPr>
      <dsp:style>
        <a:lnRef idx="0">
          <a:scrgbClr r="0" g="0" b="0"/>
        </a:lnRef>
        <a:fillRef idx="1">
          <a:scrgbClr r="0" g="0" b="0"/>
        </a:fillRef>
        <a:effectRef idx="0">
          <a:scrgbClr r="0" g="0" b="0"/>
        </a:effectRef>
        <a:fontRef idx="minor"/>
      </dsp:style>
    </dsp:sp>
    <dsp:sp modelId="{31266586-330C-4A5E-B4A8-9FCA11832763}">
      <dsp:nvSpPr>
        <dsp:cNvPr id="0" name=""/>
        <dsp:cNvSpPr/>
      </dsp:nvSpPr>
      <dsp:spPr>
        <a:xfrm>
          <a:off x="0" y="980899"/>
          <a:ext cx="1546130" cy="1210882"/>
        </a:xfrm>
        <a:prstGeom prst="roundRect">
          <a:avLst/>
        </a:prstGeom>
        <a:solidFill>
          <a:srgbClr val="FF6600"/>
        </a:solidFill>
        <a:ln>
          <a:noFill/>
        </a:ln>
        <a:effectLst>
          <a:outerShdw blurRad="50800" dist="12700" dir="5400000" algn="ctr" rotWithShape="0">
            <a:srgbClr val="000000">
              <a:alpha val="5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sp3d extrusionH="28000" prstMaterial="matte"/>
        </a:bodyPr>
        <a:lstStyle/>
        <a:p>
          <a:pPr lvl="0" algn="ctr" defTabSz="622300">
            <a:lnSpc>
              <a:spcPct val="90000"/>
            </a:lnSpc>
            <a:spcBef>
              <a:spcPct val="0"/>
            </a:spcBef>
            <a:spcAft>
              <a:spcPct val="35000"/>
            </a:spcAft>
          </a:pPr>
          <a:r>
            <a:rPr lang="en-US" sz="1400" kern="1200" dirty="0" smtClean="0"/>
            <a:t>Affluence/</a:t>
          </a:r>
        </a:p>
        <a:p>
          <a:pPr lvl="0" algn="ctr" defTabSz="622300">
            <a:lnSpc>
              <a:spcPct val="90000"/>
            </a:lnSpc>
            <a:spcBef>
              <a:spcPct val="0"/>
            </a:spcBef>
            <a:spcAft>
              <a:spcPct val="35000"/>
            </a:spcAft>
          </a:pPr>
          <a:r>
            <a:rPr lang="en-US" sz="1400" kern="1200" dirty="0" smtClean="0"/>
            <a:t>Arrogance</a:t>
          </a:r>
          <a:endParaRPr lang="en-US" sz="1400" kern="1200" dirty="0"/>
        </a:p>
      </dsp:txBody>
      <dsp:txXfrm>
        <a:off x="59110" y="1040009"/>
        <a:ext cx="1427910" cy="1092662"/>
      </dsp:txXfrm>
    </dsp:sp>
    <dsp:sp modelId="{B2FB84F0-6429-44A6-806B-2918A1EC3B0A}">
      <dsp:nvSpPr>
        <dsp:cNvPr id="0" name=""/>
        <dsp:cNvSpPr/>
      </dsp:nvSpPr>
      <dsp:spPr>
        <a:xfrm>
          <a:off x="1804723" y="908162"/>
          <a:ext cx="1546130" cy="1210882"/>
        </a:xfrm>
        <a:prstGeom prst="roundRect">
          <a:avLst/>
        </a:prstGeom>
        <a:solidFill>
          <a:srgbClr val="FF6600"/>
        </a:solidFill>
        <a:ln>
          <a:noFill/>
        </a:ln>
        <a:effectLst>
          <a:outerShdw blurRad="50800" dist="12700" dir="5400000" algn="ctr" rotWithShape="0">
            <a:srgbClr val="000000">
              <a:alpha val="5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sp3d extrusionH="28000" prstMaterial="matte"/>
        </a:bodyPr>
        <a:lstStyle/>
        <a:p>
          <a:pPr lvl="0" algn="ctr" defTabSz="622300">
            <a:lnSpc>
              <a:spcPct val="90000"/>
            </a:lnSpc>
            <a:spcBef>
              <a:spcPct val="0"/>
            </a:spcBef>
            <a:spcAft>
              <a:spcPct val="35000"/>
            </a:spcAft>
          </a:pPr>
          <a:r>
            <a:rPr lang="en-US" sz="1400" kern="1200" dirty="0" smtClean="0"/>
            <a:t>Apathy</a:t>
          </a:r>
          <a:endParaRPr lang="en-US" sz="1400" kern="1200" dirty="0"/>
        </a:p>
      </dsp:txBody>
      <dsp:txXfrm>
        <a:off x="1863833" y="967272"/>
        <a:ext cx="1427910" cy="1092662"/>
      </dsp:txXfrm>
    </dsp:sp>
    <dsp:sp modelId="{00742428-9D9E-4C9B-829A-002EB680EAB9}">
      <dsp:nvSpPr>
        <dsp:cNvPr id="0" name=""/>
        <dsp:cNvSpPr/>
      </dsp:nvSpPr>
      <dsp:spPr>
        <a:xfrm>
          <a:off x="3608542" y="908162"/>
          <a:ext cx="1546130" cy="1210882"/>
        </a:xfrm>
        <a:prstGeom prst="roundRect">
          <a:avLst/>
        </a:prstGeom>
        <a:solidFill>
          <a:schemeClr val="accent2">
            <a:hueOff val="0"/>
            <a:satOff val="0"/>
            <a:lumOff val="0"/>
            <a:alphaOff val="0"/>
          </a:schemeClr>
        </a:solidFill>
        <a:ln>
          <a:noFill/>
        </a:ln>
        <a:effectLst>
          <a:outerShdw blurRad="50800" dist="12700" dir="5400000" algn="ctr" rotWithShape="0">
            <a:srgbClr val="000000">
              <a:alpha val="5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sp3d extrusionH="28000" prstMaterial="matte"/>
        </a:bodyPr>
        <a:lstStyle/>
        <a:p>
          <a:pPr lvl="0" algn="ctr" defTabSz="622300">
            <a:lnSpc>
              <a:spcPct val="90000"/>
            </a:lnSpc>
            <a:spcBef>
              <a:spcPct val="0"/>
            </a:spcBef>
            <a:spcAft>
              <a:spcPct val="35000"/>
            </a:spcAft>
          </a:pPr>
          <a:r>
            <a:rPr lang="en-US" sz="1400" kern="1200" dirty="0" smtClean="0"/>
            <a:t>Apostasy</a:t>
          </a:r>
          <a:endParaRPr lang="en-US" sz="1400" kern="1200" dirty="0"/>
        </a:p>
      </dsp:txBody>
      <dsp:txXfrm>
        <a:off x="3667652" y="967272"/>
        <a:ext cx="1427910" cy="1092662"/>
      </dsp:txXfrm>
    </dsp:sp>
    <dsp:sp modelId="{5EF4BB46-9E28-469F-81B6-D06E5EDBC603}">
      <dsp:nvSpPr>
        <dsp:cNvPr id="0" name=""/>
        <dsp:cNvSpPr/>
      </dsp:nvSpPr>
      <dsp:spPr>
        <a:xfrm>
          <a:off x="5412361" y="908162"/>
          <a:ext cx="1642160" cy="1210882"/>
        </a:xfrm>
        <a:prstGeom prst="roundRect">
          <a:avLst/>
        </a:prstGeom>
        <a:solidFill>
          <a:schemeClr val="accent2">
            <a:hueOff val="0"/>
            <a:satOff val="0"/>
            <a:lumOff val="0"/>
            <a:alphaOff val="0"/>
          </a:schemeClr>
        </a:solidFill>
        <a:ln>
          <a:noFill/>
        </a:ln>
        <a:effectLst>
          <a:outerShdw blurRad="50800" dist="12700" dir="5400000" algn="ctr" rotWithShape="0">
            <a:srgbClr val="000000">
              <a:alpha val="5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sp3d extrusionH="28000" prstMaterial="matte"/>
        </a:bodyPr>
        <a:lstStyle/>
        <a:p>
          <a:pPr lvl="0" algn="ctr" defTabSz="622300">
            <a:lnSpc>
              <a:spcPct val="90000"/>
            </a:lnSpc>
            <a:spcBef>
              <a:spcPct val="0"/>
            </a:spcBef>
            <a:spcAft>
              <a:spcPct val="35000"/>
            </a:spcAft>
          </a:pPr>
          <a:r>
            <a:rPr lang="en-US" sz="1400" kern="1200" dirty="0" smtClean="0"/>
            <a:t>Reformation</a:t>
          </a:r>
          <a:endParaRPr lang="en-US" sz="1400" kern="1200" dirty="0"/>
        </a:p>
      </dsp:txBody>
      <dsp:txXfrm>
        <a:off x="5471471" y="967272"/>
        <a:ext cx="1523940" cy="1092662"/>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7/10/2016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15636" y="4149646"/>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451618" y="3879482"/>
            <a:ext cx="3425190" cy="1463040"/>
          </a:xfrm>
        </p:spPr>
        <p:txBody>
          <a:bodyPr>
            <a:noAutofit/>
          </a:bodyPr>
          <a:lstStyle/>
          <a:p>
            <a:r>
              <a:rPr lang="en-US" sz="3200" dirty="0" smtClean="0"/>
              <a:t>Class 1:</a:t>
            </a:r>
          </a:p>
          <a:p>
            <a:r>
              <a:rPr lang="en-US" sz="3200" dirty="0" smtClean="0"/>
              <a:t>A Call to Return Home</a:t>
            </a:r>
            <a:endParaRPr lang="en-US" sz="3200" dirty="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76606"/>
            <a:ext cx="9720072" cy="1499616"/>
          </a:xfrm>
        </p:spPr>
        <p:txBody>
          <a:bodyPr/>
          <a:lstStyle/>
          <a:p>
            <a:r>
              <a:rPr lang="en-US" dirty="0" smtClean="0"/>
              <a:t>Classes This Week</a:t>
            </a:r>
            <a:endParaRPr lang="en-US" dirty="0"/>
          </a:p>
        </p:txBody>
      </p:sp>
      <p:sp>
        <p:nvSpPr>
          <p:cNvPr id="3" name="Content Placeholder 2"/>
          <p:cNvSpPr>
            <a:spLocks noGrp="1"/>
          </p:cNvSpPr>
          <p:nvPr>
            <p:ph idx="1"/>
          </p:nvPr>
        </p:nvSpPr>
        <p:spPr>
          <a:xfrm>
            <a:off x="1024128" y="1680210"/>
            <a:ext cx="9720073" cy="4023360"/>
          </a:xfrm>
        </p:spPr>
        <p:txBody>
          <a:bodyPr>
            <a:normAutofit/>
          </a:bodyPr>
          <a:lstStyle/>
          <a:p>
            <a:r>
              <a:rPr lang="en-US" sz="3200" dirty="0" smtClean="0"/>
              <a:t>A Call to Return Home</a:t>
            </a:r>
          </a:p>
          <a:p>
            <a:r>
              <a:rPr lang="en-US" sz="3200" dirty="0" smtClean="0"/>
              <a:t>Consider Your Ways</a:t>
            </a:r>
          </a:p>
          <a:p>
            <a:r>
              <a:rPr lang="en-US" sz="3200" dirty="0" smtClean="0"/>
              <a:t>The Day of Small Things</a:t>
            </a:r>
          </a:p>
          <a:p>
            <a:r>
              <a:rPr lang="en-US" sz="3200" dirty="0" smtClean="0"/>
              <a:t>Let Us Rise Up and Build</a:t>
            </a:r>
          </a:p>
          <a:p>
            <a:r>
              <a:rPr lang="en-US" sz="3200" dirty="0" smtClean="0"/>
              <a:t>You, O Priests, That Despise My Name</a:t>
            </a:r>
          </a:p>
          <a:p>
            <a:r>
              <a:rPr lang="en-US" sz="3200" dirty="0" smtClean="0"/>
              <a:t>Living Now in the Day of Small Things</a:t>
            </a:r>
          </a:p>
          <a:p>
            <a:endParaRPr lang="en-US" sz="3200" dirty="0"/>
          </a:p>
        </p:txBody>
      </p:sp>
    </p:spTree>
    <p:extLst>
      <p:ext uri="{BB962C8B-B14F-4D97-AF65-F5344CB8AC3E}">
        <p14:creationId xmlns:p14="http://schemas.microsoft.com/office/powerpoint/2010/main" val="684780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09" y="1622414"/>
            <a:ext cx="4987637" cy="3599316"/>
          </a:xfrm>
        </p:spPr>
        <p:txBody>
          <a:bodyPr>
            <a:normAutofit fontScale="92500" lnSpcReduction="10000"/>
          </a:bodyPr>
          <a:lstStyle/>
          <a:p>
            <a:pPr marL="0" indent="0" algn="ctr">
              <a:buNone/>
            </a:pPr>
            <a:r>
              <a:rPr lang="en-US" sz="4400" dirty="0" smtClean="0"/>
              <a:t>“Those who cannot remember the past are condemned to repeat it.”</a:t>
            </a:r>
          </a:p>
          <a:p>
            <a:pPr marL="0" indent="0" algn="ctr">
              <a:buNone/>
            </a:pPr>
            <a:endParaRPr lang="en-US" sz="4400" dirty="0"/>
          </a:p>
          <a:p>
            <a:pPr marL="0" indent="0" algn="ctr">
              <a:buNone/>
            </a:pPr>
            <a:r>
              <a:rPr lang="en-US" sz="4400" dirty="0" smtClean="0"/>
              <a:t>George Santayana</a:t>
            </a:r>
            <a:endParaRPr lang="en-US" sz="44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55519" y="855518"/>
            <a:ext cx="6844145" cy="5133109"/>
          </a:xfrm>
          <a:prstGeom prst="rect">
            <a:avLst/>
          </a:prstGeom>
        </p:spPr>
      </p:pic>
    </p:spTree>
    <p:extLst>
      <p:ext uri="{BB962C8B-B14F-4D97-AF65-F5344CB8AC3E}">
        <p14:creationId xmlns:p14="http://schemas.microsoft.com/office/powerpoint/2010/main" val="293451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74746" y="221534"/>
            <a:ext cx="9720072" cy="1129284"/>
          </a:xfrm>
        </p:spPr>
        <p:txBody>
          <a:bodyPr/>
          <a:lstStyle/>
          <a:p>
            <a:r>
              <a:rPr lang="en-US" dirty="0" smtClean="0"/>
              <a:t>Hearts weighed down</a:t>
            </a:r>
            <a:endParaRPr lang="en-US" dirty="0"/>
          </a:p>
        </p:txBody>
      </p:sp>
      <p:sp>
        <p:nvSpPr>
          <p:cNvPr id="3" name="Content Placeholder 2"/>
          <p:cNvSpPr>
            <a:spLocks noGrp="1"/>
          </p:cNvSpPr>
          <p:nvPr>
            <p:ph idx="1"/>
          </p:nvPr>
        </p:nvSpPr>
        <p:spPr>
          <a:xfrm>
            <a:off x="519545" y="1714500"/>
            <a:ext cx="10879282" cy="4790209"/>
          </a:xfrm>
        </p:spPr>
        <p:txBody>
          <a:bodyPr>
            <a:normAutofit/>
          </a:bodyPr>
          <a:lstStyle/>
          <a:p>
            <a:r>
              <a:rPr lang="en-US" sz="3200" dirty="0"/>
              <a:t>“Be careful, or your hearts will be weighed down with carousing, drunkenness and the anxieties of life, and that day will close on you suddenly like a trap. </a:t>
            </a:r>
            <a:r>
              <a:rPr lang="en-US" sz="3200" dirty="0" smtClean="0"/>
              <a:t>For </a:t>
            </a:r>
            <a:r>
              <a:rPr lang="en-US" sz="3200" dirty="0"/>
              <a:t>it will come on all those who live on the face of the whole earth. </a:t>
            </a:r>
            <a:r>
              <a:rPr lang="en-US" sz="3200" dirty="0" smtClean="0"/>
              <a:t> Be </a:t>
            </a:r>
            <a:r>
              <a:rPr lang="en-US" sz="3200" dirty="0"/>
              <a:t>always on the watch, and pray that you may be able to escape all that is about to happen, and that you may be able to stand before the Son of Man.”</a:t>
            </a:r>
            <a:endParaRPr lang="en-US" sz="3200" dirty="0" smtClean="0"/>
          </a:p>
          <a:p>
            <a:pPr algn="ctr"/>
            <a:r>
              <a:rPr lang="en-US" sz="3200" dirty="0" smtClean="0"/>
              <a:t>Luke 21:34-36 NIV</a:t>
            </a:r>
          </a:p>
          <a:p>
            <a:endParaRPr lang="en-US" dirty="0"/>
          </a:p>
        </p:txBody>
      </p:sp>
    </p:spTree>
    <p:extLst>
      <p:ext uri="{BB962C8B-B14F-4D97-AF65-F5344CB8AC3E}">
        <p14:creationId xmlns:p14="http://schemas.microsoft.com/office/powerpoint/2010/main" val="1391733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Lost in Lust, lost in faith</a:t>
            </a:r>
            <a:endParaRPr lang="en-US" dirty="0"/>
          </a:p>
        </p:txBody>
      </p:sp>
      <p:sp>
        <p:nvSpPr>
          <p:cNvPr id="3" name="Content Placeholder 2"/>
          <p:cNvSpPr>
            <a:spLocks noGrp="1"/>
          </p:cNvSpPr>
          <p:nvPr>
            <p:ph idx="1"/>
          </p:nvPr>
        </p:nvSpPr>
        <p:spPr>
          <a:xfrm>
            <a:off x="1024128" y="2084832"/>
            <a:ext cx="9914382" cy="4224528"/>
          </a:xfrm>
        </p:spPr>
        <p:txBody>
          <a:bodyPr>
            <a:normAutofit/>
          </a:bodyPr>
          <a:lstStyle/>
          <a:p>
            <a:r>
              <a:rPr lang="en-US" sz="3200" dirty="0" smtClean="0"/>
              <a:t>“Knowing </a:t>
            </a:r>
            <a:r>
              <a:rPr lang="en-US" sz="3200" dirty="0"/>
              <a:t>this first, that there shall come in the last days scoffers, walking after their own lusts</a:t>
            </a:r>
            <a:r>
              <a:rPr lang="en-US" sz="3200" dirty="0" smtClean="0"/>
              <a:t>, And </a:t>
            </a:r>
            <a:r>
              <a:rPr lang="en-US" sz="3200" dirty="0"/>
              <a:t>saying, Where is the promise of his coming? for since the fathers fell asleep, all things continue as they were from the beginning of the creation</a:t>
            </a:r>
            <a:r>
              <a:rPr lang="en-US" sz="3200" dirty="0" smtClean="0"/>
              <a:t>.</a:t>
            </a:r>
          </a:p>
          <a:p>
            <a:pPr algn="ctr"/>
            <a:r>
              <a:rPr lang="en-US" sz="3200" dirty="0" smtClean="0"/>
              <a:t>2 Peter 3:3-4</a:t>
            </a:r>
            <a:endParaRPr lang="en-US" sz="3200" dirty="0"/>
          </a:p>
          <a:p>
            <a:endParaRPr lang="en-US" sz="3200" dirty="0"/>
          </a:p>
        </p:txBody>
      </p:sp>
    </p:spTree>
    <p:extLst>
      <p:ext uri="{BB962C8B-B14F-4D97-AF65-F5344CB8AC3E}">
        <p14:creationId xmlns:p14="http://schemas.microsoft.com/office/powerpoint/2010/main" val="1067062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810990" y="2507534"/>
            <a:ext cx="6172201" cy="1499616"/>
          </a:xfrm>
        </p:spPr>
        <p:txBody>
          <a:bodyPr>
            <a:noAutofit/>
          </a:bodyPr>
          <a:lstStyle/>
          <a:p>
            <a:pPr algn="ctr"/>
            <a:r>
              <a:rPr lang="en-US" sz="5400" dirty="0" smtClean="0"/>
              <a:t>Are last day prophecies about decay of believers intended to be understood as the christadelphian body?</a:t>
            </a:r>
            <a:endParaRPr lang="en-US" sz="5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175" y="1101436"/>
            <a:ext cx="3416519" cy="4520045"/>
          </a:xfrm>
          <a:prstGeom prst="rect">
            <a:avLst/>
          </a:prstGeom>
        </p:spPr>
      </p:pic>
    </p:spTree>
    <p:extLst>
      <p:ext uri="{BB962C8B-B14F-4D97-AF65-F5344CB8AC3E}">
        <p14:creationId xmlns:p14="http://schemas.microsoft.com/office/powerpoint/2010/main" val="27685635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0"/>
            <a:ext cx="9720072" cy="1499616"/>
          </a:xfrm>
        </p:spPr>
        <p:txBody>
          <a:bodyPr/>
          <a:lstStyle/>
          <a:p>
            <a:r>
              <a:rPr lang="en-US" dirty="0" smtClean="0"/>
              <a:t>Why the study of the second temple?</a:t>
            </a:r>
            <a:endParaRPr lang="en-US" dirty="0"/>
          </a:p>
        </p:txBody>
      </p:sp>
      <p:sp>
        <p:nvSpPr>
          <p:cNvPr id="3" name="Content Placeholder 2"/>
          <p:cNvSpPr>
            <a:spLocks noGrp="1"/>
          </p:cNvSpPr>
          <p:nvPr>
            <p:ph idx="1"/>
          </p:nvPr>
        </p:nvSpPr>
        <p:spPr>
          <a:xfrm>
            <a:off x="1024129" y="1416489"/>
            <a:ext cx="10166880" cy="4727864"/>
          </a:xfrm>
        </p:spPr>
        <p:txBody>
          <a:bodyPr>
            <a:normAutofit fontScale="55000" lnSpcReduction="20000"/>
          </a:bodyPr>
          <a:lstStyle/>
          <a:p>
            <a:r>
              <a:rPr lang="en-US" sz="5900" dirty="0" smtClean="0"/>
              <a:t>They were awaiting the Messiah and were struggling with ecclesial life. </a:t>
            </a:r>
          </a:p>
          <a:p>
            <a:r>
              <a:rPr lang="en-US" sz="5900" dirty="0" smtClean="0"/>
              <a:t>Many were “comfortable” in Babylon and many decided to tarry.</a:t>
            </a:r>
          </a:p>
          <a:p>
            <a:r>
              <a:rPr lang="en-US" sz="5900" dirty="0" smtClean="0"/>
              <a:t>When Temple was rebuilt, it didn’t measure up to standard of Solomon’s Temple and some were disillusioned.  </a:t>
            </a:r>
          </a:p>
          <a:p>
            <a:r>
              <a:rPr lang="en-US" sz="5900" dirty="0" smtClean="0"/>
              <a:t>For many, self-examination </a:t>
            </a:r>
            <a:r>
              <a:rPr lang="en-US" sz="5900" dirty="0"/>
              <a:t>was </a:t>
            </a:r>
            <a:r>
              <a:rPr lang="en-US" sz="5900" dirty="0" smtClean="0"/>
              <a:t>broken. </a:t>
            </a:r>
            <a:endParaRPr lang="en-US" sz="5900" dirty="0"/>
          </a:p>
          <a:p>
            <a:r>
              <a:rPr lang="en-US" sz="5900" dirty="0" smtClean="0"/>
              <a:t>They struggled to deal with decay and apathy.</a:t>
            </a:r>
          </a:p>
          <a:p>
            <a:r>
              <a:rPr lang="en-US" sz="5900" dirty="0" smtClean="0"/>
              <a:t>Their leadership had failed in their calling.</a:t>
            </a:r>
          </a:p>
          <a:p>
            <a:r>
              <a:rPr lang="en-US" sz="5900" dirty="0" smtClean="0"/>
              <a:t>So, what can we learn now from these stories of reform?</a:t>
            </a:r>
            <a:endParaRPr lang="en-US" dirty="0"/>
          </a:p>
        </p:txBody>
      </p:sp>
    </p:spTree>
    <p:extLst>
      <p:ext uri="{BB962C8B-B14F-4D97-AF65-F5344CB8AC3E}">
        <p14:creationId xmlns:p14="http://schemas.microsoft.com/office/powerpoint/2010/main" val="344675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1024128" y="346225"/>
            <a:ext cx="9720072" cy="1499616"/>
          </a:xfrm>
        </p:spPr>
        <p:txBody>
          <a:bodyPr/>
          <a:lstStyle/>
          <a:p>
            <a:r>
              <a:rPr lang="en-US" dirty="0" smtClean="0"/>
              <a:t>The Three Temples</a:t>
            </a:r>
            <a:endParaRPr lang="en-US" dirty="0"/>
          </a:p>
        </p:txBody>
      </p:sp>
      <p:graphicFrame>
        <p:nvGraphicFramePr>
          <p:cNvPr id="6" name="Diagram 5"/>
          <p:cNvGraphicFramePr/>
          <p:nvPr>
            <p:extLst>
              <p:ext uri="{D42A27DB-BD31-4B8C-83A1-F6EECF244321}">
                <p14:modId xmlns:p14="http://schemas.microsoft.com/office/powerpoint/2010/main" val="990255457"/>
              </p:ext>
            </p:extLst>
          </p:nvPr>
        </p:nvGraphicFramePr>
        <p:xfrm>
          <a:off x="1351396" y="2199133"/>
          <a:ext cx="9392804" cy="3675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618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89173"/>
          </a:xfrm>
        </p:spPr>
      </p:pic>
      <p:sp>
        <p:nvSpPr>
          <p:cNvPr id="5" name="Rectangle 4"/>
          <p:cNvSpPr/>
          <p:nvPr/>
        </p:nvSpPr>
        <p:spPr>
          <a:xfrm>
            <a:off x="114300" y="4197927"/>
            <a:ext cx="1236518" cy="935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79964" y="2509404"/>
            <a:ext cx="1236518" cy="935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61609" y="2750127"/>
            <a:ext cx="1870363" cy="935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95336" y="2012234"/>
            <a:ext cx="1236518" cy="93518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900316" y="2396836"/>
            <a:ext cx="2101183" cy="8555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70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p:cNvSpPr/>
          <p:nvPr/>
        </p:nvSpPr>
        <p:spPr>
          <a:xfrm>
            <a:off x="8104909" y="2566555"/>
            <a:ext cx="3397827" cy="3667990"/>
          </a:xfrm>
          <a:prstGeom prst="rect">
            <a:avLst/>
          </a:prstGeom>
          <a:solidFill>
            <a:srgbClr val="335B74">
              <a:alpha val="7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8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Way of thinking of this period</a:t>
            </a:r>
            <a:endParaRPr lang="en-US" dirty="0"/>
          </a:p>
        </p:txBody>
      </p:sp>
      <p:sp>
        <p:nvSpPr>
          <p:cNvPr id="3" name="Content Placeholder 2"/>
          <p:cNvSpPr>
            <a:spLocks noGrp="1"/>
          </p:cNvSpPr>
          <p:nvPr>
            <p:ph idx="1"/>
          </p:nvPr>
        </p:nvSpPr>
        <p:spPr/>
        <p:txBody>
          <a:bodyPr/>
          <a:lstStyle/>
          <a:p>
            <a:pPr marL="0" indent="0">
              <a:buNone/>
            </a:pPr>
            <a:r>
              <a:rPr lang="en-US" sz="2800" b="1" dirty="0" smtClean="0"/>
              <a:t>2 Chronicles, Jeremiah, Daniel, Ezekiel </a:t>
            </a:r>
            <a:r>
              <a:rPr lang="en-US" sz="2800" dirty="0" smtClean="0"/>
              <a:t>– prophecies dealing with the return and rebuild of Jerusalem.</a:t>
            </a:r>
          </a:p>
          <a:p>
            <a:pPr marL="0" indent="0">
              <a:buNone/>
            </a:pPr>
            <a:endParaRPr lang="en-US" sz="2800" dirty="0"/>
          </a:p>
          <a:p>
            <a:pPr marL="0" indent="0">
              <a:buNone/>
            </a:pPr>
            <a:r>
              <a:rPr lang="en-US" sz="2800" b="1" dirty="0" smtClean="0"/>
              <a:t>Ezra, Nehemiah </a:t>
            </a:r>
            <a:r>
              <a:rPr lang="en-US" sz="2800" dirty="0" smtClean="0"/>
              <a:t>– The actual work to rebuild.</a:t>
            </a:r>
          </a:p>
          <a:p>
            <a:pPr marL="0" indent="0">
              <a:buNone/>
            </a:pPr>
            <a:endParaRPr lang="en-US" sz="2800" dirty="0"/>
          </a:p>
          <a:p>
            <a:pPr marL="0" indent="0">
              <a:buNone/>
            </a:pPr>
            <a:r>
              <a:rPr lang="en-US" sz="2800" b="1" dirty="0" smtClean="0"/>
              <a:t>Haggai, Zechariah, Malachi </a:t>
            </a:r>
            <a:r>
              <a:rPr lang="en-US" sz="2800" dirty="0" smtClean="0"/>
              <a:t>– exhortations to the people about the work and their spiritual readiness.</a:t>
            </a:r>
          </a:p>
          <a:p>
            <a:pPr marL="0" indent="0">
              <a:buNone/>
            </a:pPr>
            <a:endParaRPr lang="en-US" dirty="0"/>
          </a:p>
        </p:txBody>
      </p:sp>
    </p:spTree>
    <p:extLst>
      <p:ext uri="{BB962C8B-B14F-4D97-AF65-F5344CB8AC3E}">
        <p14:creationId xmlns:p14="http://schemas.microsoft.com/office/powerpoint/2010/main" val="3071816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Group 4"/>
          <p:cNvGrpSpPr/>
          <p:nvPr/>
        </p:nvGrpSpPr>
        <p:grpSpPr>
          <a:xfrm>
            <a:off x="680321" y="2022525"/>
            <a:ext cx="11218309" cy="4648440"/>
            <a:chOff x="1038661" y="2058467"/>
            <a:chExt cx="8355079" cy="4269977"/>
          </a:xfrm>
        </p:grpSpPr>
        <p:sp>
          <p:nvSpPr>
            <p:cNvPr id="9" name="Freeform 8"/>
            <p:cNvSpPr/>
            <p:nvPr/>
          </p:nvSpPr>
          <p:spPr>
            <a:xfrm>
              <a:off x="3779446" y="3436447"/>
              <a:ext cx="2740785" cy="2891997"/>
            </a:xfrm>
            <a:custGeom>
              <a:avLst/>
              <a:gdLst>
                <a:gd name="connsiteX0" fmla="*/ 0 w 2740785"/>
                <a:gd name="connsiteY0" fmla="*/ 0 h 2496540"/>
                <a:gd name="connsiteX1" fmla="*/ 2740785 w 2740785"/>
                <a:gd name="connsiteY1" fmla="*/ 0 h 2496540"/>
                <a:gd name="connsiteX2" fmla="*/ 2740785 w 2740785"/>
                <a:gd name="connsiteY2" fmla="*/ 2496540 h 2496540"/>
                <a:gd name="connsiteX3" fmla="*/ 0 w 2740785"/>
                <a:gd name="connsiteY3" fmla="*/ 2496540 h 2496540"/>
                <a:gd name="connsiteX4" fmla="*/ 0 w 2740785"/>
                <a:gd name="connsiteY4" fmla="*/ 0 h 249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785" h="2496540">
                  <a:moveTo>
                    <a:pt x="0" y="0"/>
                  </a:moveTo>
                  <a:lnTo>
                    <a:pt x="2740785" y="0"/>
                  </a:lnTo>
                  <a:lnTo>
                    <a:pt x="2740785" y="2496540"/>
                  </a:lnTo>
                  <a:lnTo>
                    <a:pt x="0" y="2496540"/>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smtClean="0"/>
                <a:t>587 – Temple burned, Jerusalem population taken into captivity</a:t>
              </a:r>
            </a:p>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smtClean="0"/>
                <a:t>536 – Cyrus decrees exiles can return.  Altar built, sacrifices start under </a:t>
              </a:r>
              <a:r>
                <a:rPr lang="en-US" sz="2000" kern="1200" dirty="0" err="1" smtClean="0"/>
                <a:t>Zerubbabel</a:t>
              </a:r>
              <a:r>
                <a:rPr lang="en-US" sz="2000" kern="1200" dirty="0" smtClean="0"/>
                <a:t>/Joshua</a:t>
              </a:r>
            </a:p>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smtClean="0"/>
                <a:t>535 – Temple foundation laid, work ceases under duress</a:t>
              </a:r>
            </a:p>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smtClean="0"/>
                <a:t>520 – Under Darius, work resumes</a:t>
              </a:r>
            </a:p>
            <a:p>
              <a:pPr marL="0" marR="0" lvl="0" indent="0" algn="l" defTabSz="914400" eaLnBrk="1" fontAlgn="auto" latinLnBrk="0" hangingPunct="1">
                <a:lnSpc>
                  <a:spcPct val="100000"/>
                </a:lnSpc>
                <a:spcBef>
                  <a:spcPct val="0"/>
                </a:spcBef>
                <a:spcAft>
                  <a:spcPts val="0"/>
                </a:spcAft>
                <a:buClrTx/>
                <a:buSzTx/>
                <a:buFontTx/>
                <a:buNone/>
                <a:tabLst/>
                <a:defRPr/>
              </a:pPr>
              <a:r>
                <a:rPr lang="en-US" sz="2000" kern="1200" dirty="0" smtClean="0"/>
                <a:t>516 – Temple finished, desolation ends</a:t>
              </a:r>
            </a:p>
            <a:p>
              <a:pPr marL="0" marR="0" lvl="0" indent="0" algn="l" defTabSz="914400" eaLnBrk="1" fontAlgn="auto" latinLnBrk="0" hangingPunct="1">
                <a:lnSpc>
                  <a:spcPct val="100000"/>
                </a:lnSpc>
                <a:spcBef>
                  <a:spcPct val="0"/>
                </a:spcBef>
                <a:spcAft>
                  <a:spcPts val="0"/>
                </a:spcAft>
                <a:buClrTx/>
                <a:buSzTx/>
                <a:buFontTx/>
                <a:buNone/>
                <a:tabLst/>
                <a:defRPr/>
              </a:pPr>
              <a:endParaRPr lang="en-US" sz="1600" kern="1200" dirty="0" smtClean="0"/>
            </a:p>
            <a:p>
              <a:pPr marL="0" marR="0" lvl="0" indent="0" algn="l" defTabSz="914400" eaLnBrk="1" fontAlgn="auto" latinLnBrk="0" hangingPunct="1">
                <a:lnSpc>
                  <a:spcPct val="100000"/>
                </a:lnSpc>
                <a:spcBef>
                  <a:spcPct val="0"/>
                </a:spcBef>
                <a:spcAft>
                  <a:spcPts val="0"/>
                </a:spcAft>
                <a:buClrTx/>
                <a:buSzTx/>
                <a:buFontTx/>
                <a:buNone/>
                <a:tabLst/>
                <a:defRPr/>
              </a:pPr>
              <a:endParaRPr lang="en-US" sz="1600" kern="1200" dirty="0" smtClean="0"/>
            </a:p>
          </p:txBody>
        </p:sp>
        <p:sp>
          <p:nvSpPr>
            <p:cNvPr id="6" name="Freeform 5"/>
            <p:cNvSpPr/>
            <p:nvPr/>
          </p:nvSpPr>
          <p:spPr>
            <a:xfrm>
              <a:off x="1294719" y="2058467"/>
              <a:ext cx="4526354" cy="1295983"/>
            </a:xfrm>
            <a:custGeom>
              <a:avLst/>
              <a:gdLst>
                <a:gd name="connsiteX0" fmla="*/ 0 w 4968029"/>
                <a:gd name="connsiteY0" fmla="*/ 323996 h 1295983"/>
                <a:gd name="connsiteX1" fmla="*/ 4320038 w 4968029"/>
                <a:gd name="connsiteY1" fmla="*/ 323996 h 1295983"/>
                <a:gd name="connsiteX2" fmla="*/ 4320038 w 4968029"/>
                <a:gd name="connsiteY2" fmla="*/ 0 h 1295983"/>
                <a:gd name="connsiteX3" fmla="*/ 4968029 w 4968029"/>
                <a:gd name="connsiteY3" fmla="*/ 647992 h 1295983"/>
                <a:gd name="connsiteX4" fmla="*/ 4320038 w 4968029"/>
                <a:gd name="connsiteY4" fmla="*/ 1295983 h 1295983"/>
                <a:gd name="connsiteX5" fmla="*/ 4320038 w 4968029"/>
                <a:gd name="connsiteY5" fmla="*/ 971987 h 1295983"/>
                <a:gd name="connsiteX6" fmla="*/ 0 w 4968029"/>
                <a:gd name="connsiteY6" fmla="*/ 971987 h 1295983"/>
                <a:gd name="connsiteX7" fmla="*/ 0 w 4968029"/>
                <a:gd name="connsiteY7" fmla="*/ 323996 h 129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8029" h="1295983">
                  <a:moveTo>
                    <a:pt x="0" y="323996"/>
                  </a:moveTo>
                  <a:lnTo>
                    <a:pt x="4320038" y="323996"/>
                  </a:lnTo>
                  <a:lnTo>
                    <a:pt x="4320038" y="0"/>
                  </a:lnTo>
                  <a:lnTo>
                    <a:pt x="4968029" y="647992"/>
                  </a:lnTo>
                  <a:lnTo>
                    <a:pt x="4320038" y="1295983"/>
                  </a:lnTo>
                  <a:lnTo>
                    <a:pt x="4320038" y="971987"/>
                  </a:lnTo>
                  <a:lnTo>
                    <a:pt x="0" y="971987"/>
                  </a:lnTo>
                  <a:lnTo>
                    <a:pt x="0" y="323996"/>
                  </a:ln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377336" rIns="577996" bIns="529733" numCol="1" spcCol="1270" anchor="ctr" anchorCtr="0">
              <a:noAutofit/>
            </a:bodyPr>
            <a:lstStyle/>
            <a:p>
              <a:pPr lvl="0" algn="l" defTabSz="622300">
                <a:lnSpc>
                  <a:spcPct val="90000"/>
                </a:lnSpc>
                <a:spcBef>
                  <a:spcPct val="0"/>
                </a:spcBef>
                <a:spcAft>
                  <a:spcPct val="35000"/>
                </a:spcAft>
              </a:pPr>
              <a:r>
                <a:rPr lang="en-US" sz="2400" kern="1200" dirty="0" smtClean="0"/>
                <a:t>70 Years Serving Babylon (Jeremiah 25:11)</a:t>
              </a:r>
              <a:endParaRPr lang="en-US" sz="2400" kern="1200" dirty="0"/>
            </a:p>
          </p:txBody>
        </p:sp>
        <p:sp>
          <p:nvSpPr>
            <p:cNvPr id="7" name="Freeform 6"/>
            <p:cNvSpPr/>
            <p:nvPr/>
          </p:nvSpPr>
          <p:spPr>
            <a:xfrm>
              <a:off x="1038661" y="3004453"/>
              <a:ext cx="2740785" cy="2496540"/>
            </a:xfrm>
            <a:custGeom>
              <a:avLst/>
              <a:gdLst>
                <a:gd name="connsiteX0" fmla="*/ 0 w 2740785"/>
                <a:gd name="connsiteY0" fmla="*/ 0 h 2496540"/>
                <a:gd name="connsiteX1" fmla="*/ 2740785 w 2740785"/>
                <a:gd name="connsiteY1" fmla="*/ 0 h 2496540"/>
                <a:gd name="connsiteX2" fmla="*/ 2740785 w 2740785"/>
                <a:gd name="connsiteY2" fmla="*/ 2496540 h 2496540"/>
                <a:gd name="connsiteX3" fmla="*/ 0 w 2740785"/>
                <a:gd name="connsiteY3" fmla="*/ 2496540 h 2496540"/>
                <a:gd name="connsiteX4" fmla="*/ 0 w 2740785"/>
                <a:gd name="connsiteY4" fmla="*/ 0 h 2496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785" h="2496540">
                  <a:moveTo>
                    <a:pt x="0" y="0"/>
                  </a:moveTo>
                  <a:lnTo>
                    <a:pt x="2740785" y="0"/>
                  </a:lnTo>
                  <a:lnTo>
                    <a:pt x="2740785" y="2496540"/>
                  </a:lnTo>
                  <a:lnTo>
                    <a:pt x="0" y="2496540"/>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2000" kern="1200" dirty="0" smtClean="0"/>
                <a:t>713 - Sennacherib carries 200,000 captives to Assyria</a:t>
              </a:r>
            </a:p>
            <a:p>
              <a:pPr lvl="0" algn="l" defTabSz="577850">
                <a:lnSpc>
                  <a:spcPct val="90000"/>
                </a:lnSpc>
                <a:spcBef>
                  <a:spcPct val="0"/>
                </a:spcBef>
                <a:spcAft>
                  <a:spcPct val="35000"/>
                </a:spcAft>
              </a:pPr>
              <a:r>
                <a:rPr lang="en-US" sz="2000" kern="1200" dirty="0" smtClean="0"/>
                <a:t>598 - Nebuchadnezzar carries away </a:t>
              </a:r>
              <a:r>
                <a:rPr lang="en-US" sz="2000" kern="1200" dirty="0" err="1" smtClean="0"/>
                <a:t>Jehoiachin</a:t>
              </a:r>
              <a:r>
                <a:rPr lang="en-US" sz="2000" kern="1200" dirty="0" smtClean="0"/>
                <a:t>, 10,000 captives, Temple treasures</a:t>
              </a:r>
            </a:p>
            <a:p>
              <a:pPr lvl="0" algn="l" defTabSz="577850">
                <a:lnSpc>
                  <a:spcPct val="90000"/>
                </a:lnSpc>
                <a:spcBef>
                  <a:spcPct val="0"/>
                </a:spcBef>
                <a:spcAft>
                  <a:spcPct val="35000"/>
                </a:spcAft>
              </a:pPr>
              <a:endParaRPr lang="en-US" sz="1600" kern="1200" dirty="0"/>
            </a:p>
          </p:txBody>
        </p:sp>
        <p:sp>
          <p:nvSpPr>
            <p:cNvPr id="8" name="Freeform 7"/>
            <p:cNvSpPr/>
            <p:nvPr/>
          </p:nvSpPr>
          <p:spPr>
            <a:xfrm>
              <a:off x="3779445" y="2483277"/>
              <a:ext cx="3338298" cy="1295983"/>
            </a:xfrm>
            <a:custGeom>
              <a:avLst/>
              <a:gdLst>
                <a:gd name="connsiteX0" fmla="*/ 0 w 2971048"/>
                <a:gd name="connsiteY0" fmla="*/ 323996 h 1295983"/>
                <a:gd name="connsiteX1" fmla="*/ 2323057 w 2971048"/>
                <a:gd name="connsiteY1" fmla="*/ 323996 h 1295983"/>
                <a:gd name="connsiteX2" fmla="*/ 2323057 w 2971048"/>
                <a:gd name="connsiteY2" fmla="*/ 0 h 1295983"/>
                <a:gd name="connsiteX3" fmla="*/ 2971048 w 2971048"/>
                <a:gd name="connsiteY3" fmla="*/ 647992 h 1295983"/>
                <a:gd name="connsiteX4" fmla="*/ 2323057 w 2971048"/>
                <a:gd name="connsiteY4" fmla="*/ 1295983 h 1295983"/>
                <a:gd name="connsiteX5" fmla="*/ 2323057 w 2971048"/>
                <a:gd name="connsiteY5" fmla="*/ 971987 h 1295983"/>
                <a:gd name="connsiteX6" fmla="*/ 0 w 2971048"/>
                <a:gd name="connsiteY6" fmla="*/ 971987 h 1295983"/>
                <a:gd name="connsiteX7" fmla="*/ 0 w 2971048"/>
                <a:gd name="connsiteY7" fmla="*/ 323996 h 129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1048" h="1295983">
                  <a:moveTo>
                    <a:pt x="0" y="323996"/>
                  </a:moveTo>
                  <a:lnTo>
                    <a:pt x="2323057" y="323996"/>
                  </a:lnTo>
                  <a:lnTo>
                    <a:pt x="2323057" y="0"/>
                  </a:lnTo>
                  <a:lnTo>
                    <a:pt x="2971048" y="647992"/>
                  </a:lnTo>
                  <a:lnTo>
                    <a:pt x="2323057" y="1295983"/>
                  </a:lnTo>
                  <a:lnTo>
                    <a:pt x="2323057" y="971987"/>
                  </a:lnTo>
                  <a:lnTo>
                    <a:pt x="0" y="971987"/>
                  </a:lnTo>
                  <a:lnTo>
                    <a:pt x="0" y="32399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377336" rIns="577996" bIns="529733" numCol="1" spcCol="1270" anchor="ctr" anchorCtr="0">
              <a:noAutofit/>
            </a:bodyPr>
            <a:lstStyle/>
            <a:p>
              <a:pPr lvl="0" algn="l" defTabSz="622300">
                <a:lnSpc>
                  <a:spcPct val="90000"/>
                </a:lnSpc>
                <a:spcBef>
                  <a:spcPct val="0"/>
                </a:spcBef>
                <a:spcAft>
                  <a:spcPct val="35000"/>
                </a:spcAft>
              </a:pPr>
              <a:r>
                <a:rPr lang="en-US" sz="2400" kern="1200" dirty="0" smtClean="0"/>
                <a:t>70 Years Desolation of Temple</a:t>
              </a:r>
              <a:endParaRPr lang="en-US" sz="2400" kern="1200" dirty="0"/>
            </a:p>
          </p:txBody>
        </p:sp>
        <p:sp>
          <p:nvSpPr>
            <p:cNvPr id="11" name="Freeform 10"/>
            <p:cNvSpPr/>
            <p:nvPr/>
          </p:nvSpPr>
          <p:spPr>
            <a:xfrm>
              <a:off x="6520231" y="3868441"/>
              <a:ext cx="2740785" cy="2460003"/>
            </a:xfrm>
            <a:custGeom>
              <a:avLst/>
              <a:gdLst>
                <a:gd name="connsiteX0" fmla="*/ 0 w 2740785"/>
                <a:gd name="connsiteY0" fmla="*/ 0 h 2460003"/>
                <a:gd name="connsiteX1" fmla="*/ 2740785 w 2740785"/>
                <a:gd name="connsiteY1" fmla="*/ 0 h 2460003"/>
                <a:gd name="connsiteX2" fmla="*/ 2740785 w 2740785"/>
                <a:gd name="connsiteY2" fmla="*/ 2460003 h 2460003"/>
                <a:gd name="connsiteX3" fmla="*/ 0 w 2740785"/>
                <a:gd name="connsiteY3" fmla="*/ 2460003 h 2460003"/>
                <a:gd name="connsiteX4" fmla="*/ 0 w 2740785"/>
                <a:gd name="connsiteY4" fmla="*/ 0 h 2460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785" h="2460003">
                  <a:moveTo>
                    <a:pt x="0" y="0"/>
                  </a:moveTo>
                  <a:lnTo>
                    <a:pt x="2740785" y="0"/>
                  </a:lnTo>
                  <a:lnTo>
                    <a:pt x="2740785" y="2460003"/>
                  </a:lnTo>
                  <a:lnTo>
                    <a:pt x="0" y="2460003"/>
                  </a:lnTo>
                  <a:lnTo>
                    <a:pt x="0" y="0"/>
                  </a:lnTo>
                  <a:close/>
                </a:path>
              </a:pathLst>
            </a:cu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2000" kern="1200" dirty="0" smtClean="0"/>
                <a:t>486 – Book of Esther</a:t>
              </a:r>
            </a:p>
            <a:p>
              <a:pPr lvl="0" algn="l" defTabSz="577850">
                <a:lnSpc>
                  <a:spcPct val="90000"/>
                </a:lnSpc>
                <a:spcBef>
                  <a:spcPct val="0"/>
                </a:spcBef>
                <a:spcAft>
                  <a:spcPct val="35000"/>
                </a:spcAft>
              </a:pPr>
              <a:r>
                <a:rPr lang="en-US" sz="2000" kern="1200" dirty="0" smtClean="0"/>
                <a:t>458 – Ezra returns</a:t>
              </a:r>
            </a:p>
            <a:p>
              <a:pPr lvl="0" algn="l" defTabSz="577850">
                <a:lnSpc>
                  <a:spcPct val="90000"/>
                </a:lnSpc>
                <a:spcBef>
                  <a:spcPct val="0"/>
                </a:spcBef>
                <a:spcAft>
                  <a:spcPct val="35000"/>
                </a:spcAft>
              </a:pPr>
              <a:r>
                <a:rPr lang="en-US" sz="2000" kern="1200" dirty="0" smtClean="0"/>
                <a:t>444 – Nehemiah returns</a:t>
              </a:r>
            </a:p>
            <a:p>
              <a:pPr lvl="0" algn="l" defTabSz="577850">
                <a:lnSpc>
                  <a:spcPct val="90000"/>
                </a:lnSpc>
                <a:spcBef>
                  <a:spcPct val="0"/>
                </a:spcBef>
                <a:spcAft>
                  <a:spcPct val="35000"/>
                </a:spcAft>
              </a:pPr>
              <a:r>
                <a:rPr lang="en-US" sz="2000" kern="1200" dirty="0" smtClean="0"/>
                <a:t>432 - Nehemiah recalled by </a:t>
              </a:r>
              <a:r>
                <a:rPr lang="en-US" sz="2000" kern="1200" dirty="0" err="1" smtClean="0"/>
                <a:t>Artaxerxes</a:t>
              </a:r>
              <a:endParaRPr lang="en-US" sz="2000" kern="1200" dirty="0" smtClean="0"/>
            </a:p>
            <a:p>
              <a:pPr lvl="0" algn="l" defTabSz="577850">
                <a:lnSpc>
                  <a:spcPct val="90000"/>
                </a:lnSpc>
                <a:spcBef>
                  <a:spcPct val="0"/>
                </a:spcBef>
                <a:spcAft>
                  <a:spcPct val="35000"/>
                </a:spcAft>
              </a:pPr>
              <a:r>
                <a:rPr lang="en-US" sz="2000" kern="1200" dirty="0" smtClean="0"/>
                <a:t>Nehemiah returns to Jerusalem</a:t>
              </a:r>
              <a:endParaRPr lang="en-US" sz="2000" kern="1200" dirty="0"/>
            </a:p>
          </p:txBody>
        </p:sp>
        <p:sp>
          <p:nvSpPr>
            <p:cNvPr id="10" name="Freeform 9"/>
            <p:cNvSpPr/>
            <p:nvPr/>
          </p:nvSpPr>
          <p:spPr>
            <a:xfrm>
              <a:off x="6520231" y="2869052"/>
              <a:ext cx="2873509" cy="1295983"/>
            </a:xfrm>
            <a:custGeom>
              <a:avLst/>
              <a:gdLst>
                <a:gd name="connsiteX0" fmla="*/ 0 w 3417083"/>
                <a:gd name="connsiteY0" fmla="*/ 323996 h 1295983"/>
                <a:gd name="connsiteX1" fmla="*/ 2769092 w 3417083"/>
                <a:gd name="connsiteY1" fmla="*/ 323996 h 1295983"/>
                <a:gd name="connsiteX2" fmla="*/ 2769092 w 3417083"/>
                <a:gd name="connsiteY2" fmla="*/ 0 h 1295983"/>
                <a:gd name="connsiteX3" fmla="*/ 3417083 w 3417083"/>
                <a:gd name="connsiteY3" fmla="*/ 647992 h 1295983"/>
                <a:gd name="connsiteX4" fmla="*/ 2769092 w 3417083"/>
                <a:gd name="connsiteY4" fmla="*/ 1295983 h 1295983"/>
                <a:gd name="connsiteX5" fmla="*/ 2769092 w 3417083"/>
                <a:gd name="connsiteY5" fmla="*/ 971987 h 1295983"/>
                <a:gd name="connsiteX6" fmla="*/ 0 w 3417083"/>
                <a:gd name="connsiteY6" fmla="*/ 971987 h 1295983"/>
                <a:gd name="connsiteX7" fmla="*/ 0 w 3417083"/>
                <a:gd name="connsiteY7" fmla="*/ 323996 h 129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17083" h="1295983">
                  <a:moveTo>
                    <a:pt x="0" y="323996"/>
                  </a:moveTo>
                  <a:lnTo>
                    <a:pt x="2769092" y="323996"/>
                  </a:lnTo>
                  <a:lnTo>
                    <a:pt x="2769092" y="0"/>
                  </a:lnTo>
                  <a:lnTo>
                    <a:pt x="3417083" y="647992"/>
                  </a:lnTo>
                  <a:lnTo>
                    <a:pt x="2769092" y="1295983"/>
                  </a:lnTo>
                  <a:lnTo>
                    <a:pt x="2769092" y="971987"/>
                  </a:lnTo>
                  <a:lnTo>
                    <a:pt x="0" y="971987"/>
                  </a:lnTo>
                  <a:lnTo>
                    <a:pt x="0" y="323996"/>
                  </a:lnTo>
                  <a:close/>
                </a:path>
              </a:pathLst>
            </a:custGeom>
            <a:solidFill>
              <a:schemeClr val="accent1">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340" tIns="377336" rIns="577996" bIns="529733" numCol="1" spcCol="1270" anchor="ctr" anchorCtr="0">
              <a:noAutofit/>
            </a:bodyPr>
            <a:lstStyle/>
            <a:p>
              <a:pPr lvl="0" algn="l" defTabSz="622300">
                <a:lnSpc>
                  <a:spcPct val="90000"/>
                </a:lnSpc>
                <a:spcBef>
                  <a:spcPct val="0"/>
                </a:spcBef>
                <a:spcAft>
                  <a:spcPct val="35000"/>
                </a:spcAft>
              </a:pPr>
              <a:r>
                <a:rPr lang="en-US" sz="2400" kern="1200" dirty="0" smtClean="0"/>
                <a:t>Remaining Work</a:t>
              </a:r>
              <a:endParaRPr lang="en-US" sz="2400" kern="1200" dirty="0"/>
            </a:p>
          </p:txBody>
        </p:sp>
      </p:grpSp>
      <p:sp>
        <p:nvSpPr>
          <p:cNvPr id="2" name="Title 1"/>
          <p:cNvSpPr>
            <a:spLocks noGrp="1"/>
          </p:cNvSpPr>
          <p:nvPr>
            <p:ph type="title"/>
          </p:nvPr>
        </p:nvSpPr>
        <p:spPr/>
        <p:txBody>
          <a:bodyPr/>
          <a:lstStyle/>
          <a:p>
            <a:r>
              <a:rPr lang="en-US" dirty="0" smtClean="0"/>
              <a:t>Timeline – Bro. Michael Ashton, </a:t>
            </a:r>
            <a:r>
              <a:rPr lang="en-US" u="sng" dirty="0" smtClean="0"/>
              <a:t>The Exiles Return</a:t>
            </a:r>
            <a:r>
              <a:rPr lang="en-US" dirty="0" smtClean="0"/>
              <a:t> - 1992</a:t>
            </a:r>
            <a:endParaRPr lang="en-US" dirty="0"/>
          </a:p>
        </p:txBody>
      </p:sp>
    </p:spTree>
    <p:extLst>
      <p:ext uri="{BB962C8B-B14F-4D97-AF65-F5344CB8AC3E}">
        <p14:creationId xmlns:p14="http://schemas.microsoft.com/office/powerpoint/2010/main" val="4049082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1-6 – condition of </a:t>
            </a:r>
            <a:r>
              <a:rPr lang="en-US" dirty="0" err="1" smtClean="0"/>
              <a:t>israel</a:t>
            </a:r>
            <a:endParaRPr lang="en-US" dirty="0"/>
          </a:p>
        </p:txBody>
      </p:sp>
      <p:sp>
        <p:nvSpPr>
          <p:cNvPr id="3" name="Content Placeholder 2"/>
          <p:cNvSpPr>
            <a:spLocks noGrp="1"/>
          </p:cNvSpPr>
          <p:nvPr>
            <p:ph idx="1"/>
          </p:nvPr>
        </p:nvSpPr>
        <p:spPr/>
        <p:txBody>
          <a:bodyPr>
            <a:normAutofit/>
          </a:bodyPr>
          <a:lstStyle/>
          <a:p>
            <a:r>
              <a:rPr lang="en-US" sz="3200" dirty="0" smtClean="0"/>
              <a:t>Fleshly pride.</a:t>
            </a:r>
          </a:p>
          <a:p>
            <a:endParaRPr lang="en-US" sz="3200" dirty="0"/>
          </a:p>
          <a:p>
            <a:r>
              <a:rPr lang="en-US" sz="3200" dirty="0" smtClean="0"/>
              <a:t>Lack of self-examination.</a:t>
            </a:r>
          </a:p>
          <a:p>
            <a:endParaRPr lang="en-US" sz="3200" dirty="0"/>
          </a:p>
          <a:p>
            <a:r>
              <a:rPr lang="en-US" sz="3200" dirty="0" smtClean="0"/>
              <a:t>Inadequate spiritual leadership.</a:t>
            </a:r>
            <a:endParaRPr lang="en-US" sz="32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892635" y="2039112"/>
            <a:ext cx="4391891" cy="3293918"/>
          </a:xfrm>
          <a:prstGeom prst="rect">
            <a:avLst/>
          </a:prstGeom>
        </p:spPr>
      </p:pic>
    </p:spTree>
    <p:extLst>
      <p:ext uri="{BB962C8B-B14F-4D97-AF65-F5344CB8AC3E}">
        <p14:creationId xmlns:p14="http://schemas.microsoft.com/office/powerpoint/2010/main" val="41962708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59560732"/>
              </p:ext>
            </p:extLst>
          </p:nvPr>
        </p:nvGraphicFramePr>
        <p:xfrm>
          <a:off x="0" y="-5"/>
          <a:ext cx="12191999" cy="6498288"/>
        </p:xfrm>
        <a:graphic>
          <a:graphicData uri="http://schemas.openxmlformats.org/drawingml/2006/table">
            <a:tbl>
              <a:tblPr>
                <a:tableStyleId>{D7AC3CCA-C797-4891-BE02-D94E43425B78}</a:tableStyleId>
              </a:tblPr>
              <a:tblGrid>
                <a:gridCol w="6807765"/>
                <a:gridCol w="5384234"/>
              </a:tblGrid>
              <a:tr h="279699">
                <a:tc>
                  <a:txBody>
                    <a:bodyPr/>
                    <a:lstStyle/>
                    <a:p>
                      <a:pPr algn="l"/>
                      <a:r>
                        <a:rPr lang="en-US" sz="1600" dirty="0"/>
                        <a:t>Stipulation </a:t>
                      </a:r>
                      <a:endParaRPr lang="en-US" sz="1600" b="1" dirty="0"/>
                    </a:p>
                  </a:txBody>
                  <a:tcPr marL="14575" marR="14575" marT="14575" marB="14575"/>
                </a:tc>
                <a:tc>
                  <a:txBody>
                    <a:bodyPr/>
                    <a:lstStyle/>
                    <a:p>
                      <a:pPr algn="l"/>
                      <a:r>
                        <a:rPr lang="en-US" sz="1600"/>
                        <a:t>References</a:t>
                      </a:r>
                      <a:endParaRPr lang="en-US" sz="1600" b="1"/>
                    </a:p>
                  </a:txBody>
                  <a:tcPr marL="14575" marR="14575" marT="14575" marB="14575"/>
                </a:tc>
              </a:tr>
              <a:tr h="279699">
                <a:tc>
                  <a:txBody>
                    <a:bodyPr/>
                    <a:lstStyle/>
                    <a:p>
                      <a:pPr algn="l"/>
                      <a:r>
                        <a:rPr lang="en-US" sz="1600"/>
                        <a:t>General References to the Covenant being broken </a:t>
                      </a:r>
                    </a:p>
                  </a:txBody>
                  <a:tcPr marL="14575" marR="14575" marT="14575" marB="14575"/>
                </a:tc>
                <a:tc>
                  <a:txBody>
                    <a:bodyPr/>
                    <a:lstStyle/>
                    <a:p>
                      <a:pPr algn="l"/>
                      <a:r>
                        <a:rPr lang="en-US" sz="1600"/>
                        <a:t>Jer. 11:1-8</a:t>
                      </a:r>
                    </a:p>
                  </a:txBody>
                  <a:tcPr marL="14575" marR="14575" marT="14575" marB="14575"/>
                </a:tc>
              </a:tr>
              <a:tr h="684323">
                <a:tc>
                  <a:txBody>
                    <a:bodyPr/>
                    <a:lstStyle/>
                    <a:p>
                      <a:pPr algn="l"/>
                      <a:r>
                        <a:rPr lang="en-US" sz="1600"/>
                        <a:t>1st Commandment - No other gods (Exod. 20:3) </a:t>
                      </a:r>
                    </a:p>
                  </a:txBody>
                  <a:tcPr marL="14575" marR="14575" marT="14575" marB="14575"/>
                </a:tc>
                <a:tc>
                  <a:txBody>
                    <a:bodyPr/>
                    <a:lstStyle/>
                    <a:p>
                      <a:pPr algn="l"/>
                      <a:r>
                        <a:rPr lang="en-US" sz="1600"/>
                        <a:t>Jer. 1:16; 7:9; 9:14; 10:13, 17; 13:10; 16:10-13; 17:1-4; 19:1-4, 13; 22:8-9; 25:4-7; 32:26-29; 44:1-6; Zeph. 1:4-9</a:t>
                      </a:r>
                    </a:p>
                  </a:txBody>
                  <a:tcPr marL="14575" marR="14575" marT="14575" marB="14575"/>
                </a:tc>
              </a:tr>
              <a:tr h="897620">
                <a:tc>
                  <a:txBody>
                    <a:bodyPr/>
                    <a:lstStyle/>
                    <a:p>
                      <a:pPr algn="l"/>
                      <a:r>
                        <a:rPr lang="en-US" sz="1600" dirty="0"/>
                        <a:t>2nd Commandment - No idols (Exod. 20:4-6) </a:t>
                      </a:r>
                    </a:p>
                  </a:txBody>
                  <a:tcPr marL="14575" marR="14575" marT="14575" marB="14575"/>
                </a:tc>
                <a:tc>
                  <a:txBody>
                    <a:bodyPr/>
                    <a:lstStyle/>
                    <a:p>
                      <a:pPr algn="l"/>
                      <a:r>
                        <a:rPr lang="en-US" sz="1600"/>
                        <a:t>Jer. 1:16; 2:1-3:6, 23-25; 5:7, 19; 7:6, 9, 17-19, 30; 11:9-13; 16:18; 18:15; 25:4-7; 32:34-35; Ezek. 5:8-9; 6:1-7, 11-14; Ezek. 16:35-36; 22:9; 36:17-19</a:t>
                      </a:r>
                    </a:p>
                  </a:txBody>
                  <a:tcPr marL="14575" marR="14575" marT="14575" marB="14575"/>
                </a:tc>
              </a:tr>
              <a:tr h="279699">
                <a:tc>
                  <a:txBody>
                    <a:bodyPr/>
                    <a:lstStyle/>
                    <a:p>
                      <a:pPr algn="l"/>
                      <a:r>
                        <a:rPr lang="en-US" sz="1600"/>
                        <a:t>3rd Commandment - No blasphemy (Exod. 20:7) </a:t>
                      </a:r>
                    </a:p>
                  </a:txBody>
                  <a:tcPr marL="14575" marR="14575" marT="14575" marB="14575"/>
                </a:tc>
                <a:tc>
                  <a:txBody>
                    <a:bodyPr/>
                    <a:lstStyle/>
                    <a:p>
                      <a:pPr algn="l"/>
                      <a:r>
                        <a:rPr lang="da-DK" sz="1600"/>
                        <a:t>Jer. 5:1-2; 7:9; Ezek. 20:27</a:t>
                      </a:r>
                    </a:p>
                  </a:txBody>
                  <a:tcPr marL="14575" marR="14575" marT="14575" marB="14575"/>
                </a:tc>
              </a:tr>
              <a:tr h="279699">
                <a:tc>
                  <a:txBody>
                    <a:bodyPr/>
                    <a:lstStyle/>
                    <a:p>
                      <a:pPr algn="l"/>
                      <a:r>
                        <a:rPr lang="en-US" sz="1600"/>
                        <a:t>4th Commandment - Sabbath (Exod. 20:8-11) </a:t>
                      </a:r>
                    </a:p>
                  </a:txBody>
                  <a:tcPr marL="14575" marR="14575" marT="14575" marB="14575"/>
                </a:tc>
                <a:tc>
                  <a:txBody>
                    <a:bodyPr/>
                    <a:lstStyle/>
                    <a:p>
                      <a:pPr algn="l"/>
                      <a:r>
                        <a:rPr lang="nl-NL" sz="1600"/>
                        <a:t>Jer. 17:19-27; Ezek. 22:8, 26; Neh. 13:9-18</a:t>
                      </a:r>
                    </a:p>
                  </a:txBody>
                  <a:tcPr marL="14575" marR="14575" marT="14575" marB="14575"/>
                </a:tc>
              </a:tr>
              <a:tr h="279699">
                <a:tc>
                  <a:txBody>
                    <a:bodyPr/>
                    <a:lstStyle/>
                    <a:p>
                      <a:pPr algn="l"/>
                      <a:r>
                        <a:rPr lang="en-US" sz="1600" dirty="0"/>
                        <a:t>5th Commandment - </a:t>
                      </a:r>
                      <a:r>
                        <a:rPr lang="en-US" sz="1600" dirty="0" err="1"/>
                        <a:t>Honour</a:t>
                      </a:r>
                      <a:r>
                        <a:rPr lang="en-US" sz="1600" dirty="0"/>
                        <a:t> parents (Exod. 20:12) </a:t>
                      </a:r>
                    </a:p>
                  </a:txBody>
                  <a:tcPr marL="14575" marR="14575" marT="14575" marB="14575"/>
                </a:tc>
                <a:tc>
                  <a:txBody>
                    <a:bodyPr/>
                    <a:lstStyle/>
                    <a:p>
                      <a:pPr algn="l"/>
                      <a:r>
                        <a:rPr lang="en-US" sz="1600"/>
                        <a:t>Ezek. 22:7</a:t>
                      </a:r>
                    </a:p>
                  </a:txBody>
                  <a:tcPr marL="14575" marR="14575" marT="14575" marB="14575"/>
                </a:tc>
              </a:tr>
              <a:tr h="279699">
                <a:tc>
                  <a:txBody>
                    <a:bodyPr/>
                    <a:lstStyle/>
                    <a:p>
                      <a:pPr algn="l"/>
                      <a:r>
                        <a:rPr lang="en-US" sz="1600"/>
                        <a:t>6th Commandment - Murder (Exod. 20:13) </a:t>
                      </a:r>
                    </a:p>
                  </a:txBody>
                  <a:tcPr marL="14575" marR="14575" marT="14575" marB="14575"/>
                </a:tc>
                <a:tc>
                  <a:txBody>
                    <a:bodyPr/>
                    <a:lstStyle/>
                    <a:p>
                      <a:pPr algn="l"/>
                      <a:r>
                        <a:rPr lang="da-DK" sz="1600"/>
                        <a:t>Jer. 7:9; Ezek. 22:9; 36:17-19</a:t>
                      </a:r>
                    </a:p>
                  </a:txBody>
                  <a:tcPr marL="14575" marR="14575" marT="14575" marB="14575"/>
                </a:tc>
              </a:tr>
              <a:tr h="279699">
                <a:tc>
                  <a:txBody>
                    <a:bodyPr/>
                    <a:lstStyle/>
                    <a:p>
                      <a:pPr algn="l"/>
                      <a:r>
                        <a:rPr lang="en-US" sz="1600"/>
                        <a:t>7th Commandment - Adultery (Exod. 20:14) </a:t>
                      </a:r>
                    </a:p>
                  </a:txBody>
                  <a:tcPr marL="14575" marR="14575" marT="14575" marB="14575"/>
                </a:tc>
                <a:tc>
                  <a:txBody>
                    <a:bodyPr/>
                    <a:lstStyle/>
                    <a:p>
                      <a:pPr algn="l"/>
                      <a:r>
                        <a:rPr lang="da-DK" sz="1600"/>
                        <a:t>Jer. 5:7-9; 7:9; Ezek. 22:11</a:t>
                      </a:r>
                    </a:p>
                  </a:txBody>
                  <a:tcPr marL="14575" marR="14575" marT="14575" marB="14575"/>
                </a:tc>
              </a:tr>
              <a:tr h="279699">
                <a:tc>
                  <a:txBody>
                    <a:bodyPr/>
                    <a:lstStyle/>
                    <a:p>
                      <a:pPr algn="l"/>
                      <a:r>
                        <a:rPr lang="en-US" sz="1600"/>
                        <a:t>8th Commandment - Theft (Exod. 20:15) </a:t>
                      </a:r>
                    </a:p>
                  </a:txBody>
                  <a:tcPr marL="14575" marR="14575" marT="14575" marB="14575"/>
                </a:tc>
                <a:tc>
                  <a:txBody>
                    <a:bodyPr/>
                    <a:lstStyle/>
                    <a:p>
                      <a:pPr algn="l"/>
                      <a:r>
                        <a:rPr lang="en-US" sz="1600"/>
                        <a:t>Jer. 7:9</a:t>
                      </a:r>
                    </a:p>
                  </a:txBody>
                  <a:tcPr marL="14575" marR="14575" marT="14575" marB="14575"/>
                </a:tc>
              </a:tr>
              <a:tr h="279699">
                <a:tc>
                  <a:txBody>
                    <a:bodyPr/>
                    <a:lstStyle/>
                    <a:p>
                      <a:pPr algn="l"/>
                      <a:r>
                        <a:rPr lang="en-US" sz="1600"/>
                        <a:t>9th Commandment - False testimony (Exod. 20:16) </a:t>
                      </a:r>
                    </a:p>
                  </a:txBody>
                  <a:tcPr marL="14575" marR="14575" marT="14575" marB="14575"/>
                </a:tc>
                <a:tc>
                  <a:txBody>
                    <a:bodyPr/>
                    <a:lstStyle/>
                    <a:p>
                      <a:pPr algn="l"/>
                      <a:r>
                        <a:rPr lang="en-US" sz="1600"/>
                        <a:t>Jer. 7:9; Ezek. 22:9</a:t>
                      </a:r>
                    </a:p>
                  </a:txBody>
                  <a:tcPr marL="14575" marR="14575" marT="14575" marB="14575"/>
                </a:tc>
              </a:tr>
              <a:tr h="279699">
                <a:tc>
                  <a:txBody>
                    <a:bodyPr/>
                    <a:lstStyle/>
                    <a:p>
                      <a:pPr algn="l"/>
                      <a:r>
                        <a:rPr lang="en-US" sz="1600"/>
                        <a:t>10th Commandment - Covetousness (Exod. 20:17) </a:t>
                      </a:r>
                    </a:p>
                  </a:txBody>
                  <a:tcPr marL="14575" marR="14575" marT="14575" marB="14575"/>
                </a:tc>
                <a:tc>
                  <a:txBody>
                    <a:bodyPr/>
                    <a:lstStyle/>
                    <a:p>
                      <a:pPr algn="l"/>
                      <a:r>
                        <a:rPr lang="en-US" sz="1600"/>
                        <a:t>Micah 2:2-5</a:t>
                      </a:r>
                    </a:p>
                  </a:txBody>
                  <a:tcPr marL="14575" marR="14575" marT="14575" marB="14575"/>
                </a:tc>
              </a:tr>
              <a:tr h="471028">
                <a:tc>
                  <a:txBody>
                    <a:bodyPr/>
                    <a:lstStyle/>
                    <a:p>
                      <a:pPr algn="l"/>
                      <a:r>
                        <a:rPr lang="en-US" sz="1600"/>
                        <a:t>Human sacrifices (Deut. 12:31) </a:t>
                      </a:r>
                    </a:p>
                  </a:txBody>
                  <a:tcPr marL="14575" marR="14575" marT="14575" marB="14575"/>
                </a:tc>
                <a:tc>
                  <a:txBody>
                    <a:bodyPr/>
                    <a:lstStyle/>
                    <a:p>
                      <a:pPr algn="l"/>
                      <a:r>
                        <a:rPr lang="da-DK" sz="1600"/>
                        <a:t>Jer. 7:31; 19:5; 32:35; Ezek. 16:20-22, 35-36; 20:31</a:t>
                      </a:r>
                    </a:p>
                  </a:txBody>
                  <a:tcPr marL="14575" marR="14575" marT="14575" marB="14575"/>
                </a:tc>
              </a:tr>
              <a:tr h="279699">
                <a:tc>
                  <a:txBody>
                    <a:bodyPr/>
                    <a:lstStyle/>
                    <a:p>
                      <a:pPr algn="l"/>
                      <a:r>
                        <a:rPr lang="en-US" sz="1600"/>
                        <a:t>False Prophecy </a:t>
                      </a:r>
                    </a:p>
                  </a:txBody>
                  <a:tcPr marL="14575" marR="14575" marT="14575" marB="14575"/>
                </a:tc>
                <a:tc>
                  <a:txBody>
                    <a:bodyPr/>
                    <a:lstStyle/>
                    <a:p>
                      <a:pPr algn="l"/>
                      <a:r>
                        <a:rPr lang="en-US" sz="1600"/>
                        <a:t>Jer. 23:9-39</a:t>
                      </a:r>
                    </a:p>
                  </a:txBody>
                  <a:tcPr marL="14575" marR="14575" marT="14575" marB="14575"/>
                </a:tc>
              </a:tr>
              <a:tr h="529531">
                <a:tc>
                  <a:txBody>
                    <a:bodyPr/>
                    <a:lstStyle/>
                    <a:p>
                      <a:pPr algn="l"/>
                      <a:r>
                        <a:rPr lang="en-US" sz="1600" dirty="0"/>
                        <a:t>Mistreating the fatherless, the alien and the </a:t>
                      </a:r>
                      <a:r>
                        <a:rPr lang="en-US" sz="1600" dirty="0" smtClean="0"/>
                        <a:t>widow </a:t>
                      </a:r>
                      <a:r>
                        <a:rPr lang="en-US" sz="1600" dirty="0"/>
                        <a:t>(Exod. 22:21-24</a:t>
                      </a:r>
                      <a:r>
                        <a:rPr lang="en-US" sz="1600" dirty="0" smtClean="0"/>
                        <a:t>;</a:t>
                      </a:r>
                    </a:p>
                    <a:p>
                      <a:pPr algn="l"/>
                      <a:r>
                        <a:rPr lang="en-US" sz="1600" dirty="0" smtClean="0"/>
                        <a:t> </a:t>
                      </a:r>
                      <a:r>
                        <a:rPr lang="en-US" sz="1600" dirty="0"/>
                        <a:t>Deut. 27:19) </a:t>
                      </a:r>
                    </a:p>
                  </a:txBody>
                  <a:tcPr marL="14575" marR="14575" marT="14575" marB="14575"/>
                </a:tc>
                <a:tc>
                  <a:txBody>
                    <a:bodyPr/>
                    <a:lstStyle/>
                    <a:p>
                      <a:pPr algn="l"/>
                      <a:r>
                        <a:rPr lang="da-DK" sz="1600" dirty="0"/>
                        <a:t>Isa. 10:1-4; Jer. 5:28; 7:6; Ezek. 22:7, 29</a:t>
                      </a:r>
                    </a:p>
                  </a:txBody>
                  <a:tcPr marL="14575" marR="14575" marT="14575" marB="14575"/>
                </a:tc>
              </a:tr>
              <a:tr h="279699">
                <a:tc>
                  <a:txBody>
                    <a:bodyPr/>
                    <a:lstStyle/>
                    <a:p>
                      <a:pPr algn="l"/>
                      <a:r>
                        <a:rPr lang="en-US" sz="1600"/>
                        <a:t>Bribery (Exod. 23:8; Deut. 16:19) </a:t>
                      </a:r>
                    </a:p>
                  </a:txBody>
                  <a:tcPr marL="14575" marR="14575" marT="14575" marB="14575"/>
                </a:tc>
                <a:tc>
                  <a:txBody>
                    <a:bodyPr/>
                    <a:lstStyle/>
                    <a:p>
                      <a:pPr algn="l"/>
                      <a:r>
                        <a:rPr lang="en-US" sz="1600"/>
                        <a:t>Ezek. 22:12; Micah 3:11-12 </a:t>
                      </a:r>
                    </a:p>
                  </a:txBody>
                  <a:tcPr marL="14575" marR="14575" marT="14575" marB="14575"/>
                </a:tc>
              </a:tr>
              <a:tr h="279699">
                <a:tc>
                  <a:txBody>
                    <a:bodyPr/>
                    <a:lstStyle/>
                    <a:p>
                      <a:pPr algn="l"/>
                      <a:r>
                        <a:rPr lang="en-US" sz="1600"/>
                        <a:t>Consulting the dead (Deut. 18:11) </a:t>
                      </a:r>
                    </a:p>
                  </a:txBody>
                  <a:tcPr marL="14575" marR="14575" marT="14575" marB="14575"/>
                </a:tc>
                <a:tc>
                  <a:txBody>
                    <a:bodyPr/>
                    <a:lstStyle/>
                    <a:p>
                      <a:pPr algn="l"/>
                      <a:r>
                        <a:rPr lang="en-US" sz="1600"/>
                        <a:t>Isa. 65:4</a:t>
                      </a:r>
                    </a:p>
                  </a:txBody>
                  <a:tcPr marL="14575" marR="14575" marT="14575" marB="14575"/>
                </a:tc>
              </a:tr>
              <a:tr h="279699">
                <a:tc>
                  <a:txBody>
                    <a:bodyPr/>
                    <a:lstStyle/>
                    <a:p>
                      <a:pPr algn="l"/>
                      <a:r>
                        <a:rPr lang="en-US" sz="1600"/>
                        <a:t>Eating unclean meats (Lev. 11:7-8) </a:t>
                      </a:r>
                    </a:p>
                  </a:txBody>
                  <a:tcPr marL="14575" marR="14575" marT="14575" marB="14575"/>
                </a:tc>
                <a:tc>
                  <a:txBody>
                    <a:bodyPr/>
                    <a:lstStyle/>
                    <a:p>
                      <a:pPr algn="l"/>
                      <a:r>
                        <a:rPr lang="en-US" sz="1600" dirty="0"/>
                        <a:t>Isa. 65:4</a:t>
                      </a:r>
                    </a:p>
                  </a:txBody>
                  <a:tcPr marL="14575" marR="14575" marT="14575" marB="14575"/>
                </a:tc>
              </a:tr>
            </a:tbl>
          </a:graphicData>
        </a:graphic>
      </p:graphicFrame>
    </p:spTree>
    <p:extLst>
      <p:ext uri="{BB962C8B-B14F-4D97-AF65-F5344CB8AC3E}">
        <p14:creationId xmlns:p14="http://schemas.microsoft.com/office/powerpoint/2010/main" val="2166865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25365" y="128016"/>
            <a:ext cx="9720072" cy="1499616"/>
          </a:xfrm>
        </p:spPr>
        <p:txBody>
          <a:bodyPr/>
          <a:lstStyle/>
          <a:p>
            <a:r>
              <a:rPr lang="en-US" dirty="0" smtClean="0"/>
              <a:t>Spiritual Collapse</a:t>
            </a:r>
            <a:endParaRPr lang="en-US" dirty="0"/>
          </a:p>
        </p:txBody>
      </p:sp>
      <p:sp>
        <p:nvSpPr>
          <p:cNvPr id="3" name="Content Placeholder 2"/>
          <p:cNvSpPr>
            <a:spLocks noGrp="1"/>
          </p:cNvSpPr>
          <p:nvPr>
            <p:ph idx="1"/>
          </p:nvPr>
        </p:nvSpPr>
        <p:spPr>
          <a:xfrm>
            <a:off x="405247" y="1805209"/>
            <a:ext cx="6016336" cy="4023360"/>
          </a:xfrm>
        </p:spPr>
        <p:txBody>
          <a:bodyPr>
            <a:normAutofit/>
          </a:bodyPr>
          <a:lstStyle/>
          <a:p>
            <a:pPr marL="0" indent="0">
              <a:buNone/>
            </a:pPr>
            <a:r>
              <a:rPr lang="en-US" sz="3200" dirty="0"/>
              <a:t>“Ah sinful nation, a people </a:t>
            </a:r>
            <a:r>
              <a:rPr lang="en-US" sz="3200" u="sng" dirty="0"/>
              <a:t>laden</a:t>
            </a:r>
            <a:r>
              <a:rPr lang="en-US" sz="3200" dirty="0"/>
              <a:t> with iniquity, a seed of evildoers, children that are corrupters: they have forsaken the </a:t>
            </a:r>
            <a:r>
              <a:rPr lang="en-US" sz="3200" cap="small" dirty="0"/>
              <a:t>Lord</a:t>
            </a:r>
            <a:r>
              <a:rPr lang="en-US" sz="3200" dirty="0"/>
              <a:t>, they have provoked the Holy One of Israel unto anger, they are gone away backward</a:t>
            </a:r>
            <a:r>
              <a:rPr lang="en-US" sz="3200" dirty="0" smtClean="0"/>
              <a:t>.”</a:t>
            </a:r>
          </a:p>
          <a:p>
            <a:pPr marL="0" indent="0" algn="ctr">
              <a:buNone/>
            </a:pPr>
            <a:r>
              <a:rPr lang="en-US" sz="3200" dirty="0" smtClean="0"/>
              <a:t>Isaiah 1:4</a:t>
            </a:r>
            <a:endParaRPr lang="en-US" sz="32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6605155" y="1805209"/>
            <a:ext cx="5406736" cy="3525328"/>
          </a:xfrm>
          <a:prstGeom prst="rect">
            <a:avLst/>
          </a:prstGeom>
        </p:spPr>
      </p:pic>
    </p:spTree>
    <p:extLst>
      <p:ext uri="{BB962C8B-B14F-4D97-AF65-F5344CB8AC3E}">
        <p14:creationId xmlns:p14="http://schemas.microsoft.com/office/powerpoint/2010/main" val="25578886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Sodom and </a:t>
            </a:r>
            <a:r>
              <a:rPr lang="en-US" dirty="0" err="1" smtClean="0"/>
              <a:t>gomorrah</a:t>
            </a:r>
            <a:endParaRPr lang="en-US" dirty="0"/>
          </a:p>
        </p:txBody>
      </p:sp>
      <p:sp>
        <p:nvSpPr>
          <p:cNvPr id="3" name="Content Placeholder 2"/>
          <p:cNvSpPr>
            <a:spLocks noGrp="1"/>
          </p:cNvSpPr>
          <p:nvPr>
            <p:ph idx="1"/>
          </p:nvPr>
        </p:nvSpPr>
        <p:spPr/>
        <p:txBody>
          <a:bodyPr>
            <a:normAutofit/>
          </a:bodyPr>
          <a:lstStyle/>
          <a:p>
            <a:r>
              <a:rPr lang="en-US" sz="3200" dirty="0" smtClean="0"/>
              <a:t>“I </a:t>
            </a:r>
            <a:r>
              <a:rPr lang="en-US" sz="3200" dirty="0"/>
              <a:t>have seen also in the prophets of Jerusalem an horrible thing: they commit adultery, and walk in lies: they strengthen also the hands of evildoers, that none doth return from his wickedness; they are all of them unto me as Sodom, and the inhabitants thereof as Gomorrah</a:t>
            </a:r>
            <a:r>
              <a:rPr lang="en-US" sz="3200" dirty="0" smtClean="0"/>
              <a:t>.”</a:t>
            </a:r>
          </a:p>
          <a:p>
            <a:pPr algn="ctr"/>
            <a:r>
              <a:rPr lang="en-US" sz="3200" dirty="0" smtClean="0"/>
              <a:t>Jeremiah 23:14</a:t>
            </a:r>
            <a:endParaRPr lang="en-US" sz="3200" dirty="0"/>
          </a:p>
        </p:txBody>
      </p:sp>
      <p:sp>
        <p:nvSpPr>
          <p:cNvPr id="4" name="TextBox 3"/>
          <p:cNvSpPr txBox="1"/>
          <p:nvPr/>
        </p:nvSpPr>
        <p:spPr>
          <a:xfrm>
            <a:off x="1309255" y="5496791"/>
            <a:ext cx="9434945" cy="830997"/>
          </a:xfrm>
          <a:prstGeom prst="rect">
            <a:avLst/>
          </a:prstGeom>
          <a:solidFill>
            <a:srgbClr val="002060"/>
          </a:solidFill>
        </p:spPr>
        <p:txBody>
          <a:bodyPr wrap="square" rtlCol="0">
            <a:spAutoFit/>
          </a:bodyPr>
          <a:lstStyle/>
          <a:p>
            <a:r>
              <a:rPr lang="en-US" sz="2400" dirty="0" smtClean="0">
                <a:solidFill>
                  <a:schemeClr val="bg1"/>
                </a:solidFill>
              </a:rPr>
              <a:t>Not only were the prophets of Isaiah’s day contemptible, but they </a:t>
            </a:r>
            <a:r>
              <a:rPr lang="en-US" sz="2400" u="sng" dirty="0" smtClean="0">
                <a:solidFill>
                  <a:schemeClr val="bg1"/>
                </a:solidFill>
              </a:rPr>
              <a:t>enabled</a:t>
            </a:r>
            <a:r>
              <a:rPr lang="en-US" sz="2400" dirty="0" smtClean="0">
                <a:solidFill>
                  <a:schemeClr val="bg1"/>
                </a:solidFill>
              </a:rPr>
              <a:t> sin and failed to turn the flock to repentance.</a:t>
            </a:r>
            <a:endParaRPr lang="en-US" sz="2400" dirty="0">
              <a:solidFill>
                <a:schemeClr val="bg1"/>
              </a:solidFill>
            </a:endParaRPr>
          </a:p>
        </p:txBody>
      </p:sp>
    </p:spTree>
    <p:extLst>
      <p:ext uri="{BB962C8B-B14F-4D97-AF65-F5344CB8AC3E}">
        <p14:creationId xmlns:p14="http://schemas.microsoft.com/office/powerpoint/2010/main" val="205248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Prophecy of Isaiah</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0318736"/>
              </p:ext>
            </p:extLst>
          </p:nvPr>
        </p:nvGraphicFramePr>
        <p:xfrm>
          <a:off x="592281" y="1731541"/>
          <a:ext cx="10802389"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1181134" y="5559136"/>
            <a:ext cx="9406059" cy="100791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If we agree that across our fellowship we see threats 1&amp;2 greatly increasing, should we now be on guard for step 3 as the next major threat?</a:t>
            </a:r>
            <a:endParaRPr lang="en-US" sz="2400" dirty="0"/>
          </a:p>
        </p:txBody>
      </p:sp>
    </p:spTree>
    <p:extLst>
      <p:ext uri="{BB962C8B-B14F-4D97-AF65-F5344CB8AC3E}">
        <p14:creationId xmlns:p14="http://schemas.microsoft.com/office/powerpoint/2010/main" val="219990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72668" y="196596"/>
            <a:ext cx="9720072" cy="1499616"/>
          </a:xfrm>
        </p:spPr>
        <p:txBody>
          <a:bodyPr/>
          <a:lstStyle/>
          <a:p>
            <a:r>
              <a:rPr lang="en-US" dirty="0" smtClean="0"/>
              <a:t>Conditions for Israel</a:t>
            </a:r>
            <a:endParaRPr lang="en-US" dirty="0"/>
          </a:p>
        </p:txBody>
      </p:sp>
      <p:sp>
        <p:nvSpPr>
          <p:cNvPr id="3" name="Content Placeholder 2"/>
          <p:cNvSpPr>
            <a:spLocks noGrp="1"/>
          </p:cNvSpPr>
          <p:nvPr>
            <p:ph idx="1"/>
          </p:nvPr>
        </p:nvSpPr>
        <p:spPr>
          <a:xfrm>
            <a:off x="772668" y="1602694"/>
            <a:ext cx="10552252" cy="4521127"/>
          </a:xfrm>
        </p:spPr>
        <p:txBody>
          <a:bodyPr>
            <a:noAutofit/>
          </a:bodyPr>
          <a:lstStyle/>
          <a:p>
            <a:pPr marL="0" indent="0">
              <a:buNone/>
            </a:pPr>
            <a:r>
              <a:rPr lang="en-US" sz="2400" dirty="0" smtClean="0"/>
              <a:t>“But </a:t>
            </a:r>
            <a:r>
              <a:rPr lang="en-US" sz="2400" dirty="0"/>
              <a:t>it shall come to pass, if thou wilt not hearken unto the voice of the </a:t>
            </a:r>
            <a:r>
              <a:rPr lang="en-US" sz="2400" cap="small" dirty="0"/>
              <a:t>Lord</a:t>
            </a:r>
            <a:r>
              <a:rPr lang="en-US" sz="2400" dirty="0"/>
              <a:t> thy God, to observe to do all his commandments and his statutes which I command thee this day; that all these curses shall come upon thee, and overtake thee</a:t>
            </a:r>
            <a:r>
              <a:rPr lang="en-US" sz="2400" dirty="0" smtClean="0"/>
              <a:t>:</a:t>
            </a:r>
          </a:p>
          <a:p>
            <a:pPr marL="0" indent="0">
              <a:buNone/>
            </a:pPr>
            <a:r>
              <a:rPr lang="en-US" sz="2400" dirty="0"/>
              <a:t>The </a:t>
            </a:r>
            <a:r>
              <a:rPr lang="en-US" sz="2400" cap="small" dirty="0"/>
              <a:t>Lord</a:t>
            </a:r>
            <a:r>
              <a:rPr lang="en-US" sz="2400" dirty="0"/>
              <a:t> shall bring thee, and thy king which thou shalt set over thee, </a:t>
            </a:r>
            <a:r>
              <a:rPr lang="en-US" sz="2400" b="1" dirty="0"/>
              <a:t>unto a nation which neither thou nor thy fathers have known; and there shalt thou serve other gods, wood and stone</a:t>
            </a:r>
            <a:r>
              <a:rPr lang="en-US" sz="2400" dirty="0" smtClean="0"/>
              <a:t>.</a:t>
            </a:r>
          </a:p>
          <a:p>
            <a:pPr marL="0" indent="0">
              <a:buNone/>
            </a:pPr>
            <a:r>
              <a:rPr lang="en-US" sz="2400" dirty="0"/>
              <a:t>The </a:t>
            </a:r>
            <a:r>
              <a:rPr lang="en-US" sz="2400" cap="small" dirty="0"/>
              <a:t>Lord</a:t>
            </a:r>
            <a:r>
              <a:rPr lang="en-US" sz="2400" dirty="0"/>
              <a:t> shall bring a nation against thee from far, from the end of the earth, as swift as the eagle </a:t>
            </a:r>
            <a:r>
              <a:rPr lang="en-US" sz="2400" dirty="0" err="1"/>
              <a:t>flieth</a:t>
            </a:r>
            <a:r>
              <a:rPr lang="en-US" sz="2400" dirty="0"/>
              <a:t>; </a:t>
            </a:r>
            <a:r>
              <a:rPr lang="en-US" sz="2400" b="1" dirty="0"/>
              <a:t>a nation whose tongue thou shalt not understand</a:t>
            </a:r>
            <a:r>
              <a:rPr lang="en-US" sz="2400" dirty="0" smtClean="0"/>
              <a:t>;</a:t>
            </a:r>
          </a:p>
          <a:p>
            <a:pPr marL="0" indent="0">
              <a:buNone/>
            </a:pPr>
            <a:r>
              <a:rPr lang="en-US" sz="2400" dirty="0"/>
              <a:t>And he shall besiege thee in all thy gates, </a:t>
            </a:r>
            <a:r>
              <a:rPr lang="en-US" sz="2400" b="1" dirty="0"/>
              <a:t>until thy high and fenced walls come down, wherein thou </a:t>
            </a:r>
            <a:r>
              <a:rPr lang="en-US" sz="2400" b="1" dirty="0" err="1"/>
              <a:t>trustedst</a:t>
            </a:r>
            <a:r>
              <a:rPr lang="en-US" sz="2400" b="1" dirty="0"/>
              <a:t>, throughout all thy land</a:t>
            </a:r>
            <a:r>
              <a:rPr lang="en-US" sz="2400" dirty="0"/>
              <a:t>: and he shall besiege thee in all thy gates throughout all thy land, which the </a:t>
            </a:r>
            <a:r>
              <a:rPr lang="en-US" sz="2400" cap="small" dirty="0"/>
              <a:t>Lord</a:t>
            </a:r>
            <a:r>
              <a:rPr lang="en-US" sz="2400" dirty="0"/>
              <a:t> thy God hath given thee</a:t>
            </a:r>
            <a:r>
              <a:rPr lang="en-US" sz="2400" dirty="0" smtClean="0"/>
              <a:t>.”</a:t>
            </a:r>
          </a:p>
          <a:p>
            <a:pPr marL="0" indent="0" algn="ctr">
              <a:buNone/>
            </a:pPr>
            <a:r>
              <a:rPr lang="en-US" sz="2400" dirty="0" smtClean="0"/>
              <a:t>Deuteronomy 28:15,36,49,52</a:t>
            </a:r>
            <a:endParaRPr lang="en-US" sz="2400" dirty="0"/>
          </a:p>
        </p:txBody>
      </p:sp>
    </p:spTree>
    <p:extLst>
      <p:ext uri="{BB962C8B-B14F-4D97-AF65-F5344CB8AC3E}">
        <p14:creationId xmlns:p14="http://schemas.microsoft.com/office/powerpoint/2010/main" val="3064625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22255" y="2382844"/>
            <a:ext cx="4898691" cy="1499616"/>
          </a:xfrm>
        </p:spPr>
        <p:txBody>
          <a:bodyPr/>
          <a:lstStyle/>
          <a:p>
            <a:r>
              <a:rPr lang="en-US" dirty="0" smtClean="0"/>
              <a:t>Captivity in </a:t>
            </a:r>
            <a:r>
              <a:rPr lang="en-US" dirty="0" err="1" smtClean="0"/>
              <a:t>babylon</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214191" y="644651"/>
            <a:ext cx="6116783" cy="5688608"/>
          </a:xfrm>
          <a:prstGeom prst="rect">
            <a:avLst/>
          </a:prstGeom>
        </p:spPr>
      </p:pic>
    </p:spTree>
    <p:extLst>
      <p:ext uri="{BB962C8B-B14F-4D97-AF65-F5344CB8AC3E}">
        <p14:creationId xmlns:p14="http://schemas.microsoft.com/office/powerpoint/2010/main" val="18900688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98101" y="-77361"/>
            <a:ext cx="9720072" cy="1499616"/>
          </a:xfrm>
        </p:spPr>
        <p:txBody>
          <a:bodyPr/>
          <a:lstStyle/>
          <a:p>
            <a:r>
              <a:rPr lang="en-US" dirty="0" smtClean="0"/>
              <a:t>Faithful longing for </a:t>
            </a:r>
            <a:r>
              <a:rPr lang="en-US" dirty="0" err="1" smtClean="0"/>
              <a:t>zion</a:t>
            </a:r>
            <a:endParaRPr lang="en-US" dirty="0"/>
          </a:p>
        </p:txBody>
      </p:sp>
      <p:sp>
        <p:nvSpPr>
          <p:cNvPr id="3" name="Content Placeholder 2"/>
          <p:cNvSpPr>
            <a:spLocks noGrp="1"/>
          </p:cNvSpPr>
          <p:nvPr>
            <p:ph idx="1"/>
          </p:nvPr>
        </p:nvSpPr>
        <p:spPr>
          <a:xfrm>
            <a:off x="249382" y="1422255"/>
            <a:ext cx="6267587" cy="5279881"/>
          </a:xfrm>
        </p:spPr>
        <p:txBody>
          <a:bodyPr>
            <a:noAutofit/>
          </a:bodyPr>
          <a:lstStyle/>
          <a:p>
            <a:pPr marL="0" indent="0">
              <a:buNone/>
            </a:pPr>
            <a:r>
              <a:rPr lang="en-US" sz="2600" dirty="0" smtClean="0"/>
              <a:t>“By </a:t>
            </a:r>
            <a:r>
              <a:rPr lang="en-US" sz="2600" dirty="0"/>
              <a:t>the rivers of Babylon, there we sat down, yea, we wept, when we remembered Zion</a:t>
            </a:r>
            <a:r>
              <a:rPr lang="en-US" sz="2600" dirty="0" smtClean="0"/>
              <a:t>.  We </a:t>
            </a:r>
            <a:r>
              <a:rPr lang="en-US" sz="2600" dirty="0"/>
              <a:t>hanged our harps upon the willows in the midst </a:t>
            </a:r>
            <a:r>
              <a:rPr lang="en-US" sz="2600" dirty="0" smtClean="0"/>
              <a:t>thereof.  For </a:t>
            </a:r>
            <a:r>
              <a:rPr lang="en-US" sz="2600" dirty="0"/>
              <a:t>there they that carried us away captive required of us a song; and they that wasted us required of us mirth, saying, Sing us one of the songs of Zion</a:t>
            </a:r>
            <a:r>
              <a:rPr lang="en-US" sz="2600" dirty="0" smtClean="0"/>
              <a:t>. How </a:t>
            </a:r>
            <a:r>
              <a:rPr lang="en-US" sz="2600" dirty="0"/>
              <a:t>shall we sing the </a:t>
            </a:r>
            <a:r>
              <a:rPr lang="en-US" sz="2600" cap="small" dirty="0"/>
              <a:t>Lord</a:t>
            </a:r>
            <a:r>
              <a:rPr lang="en-US" sz="2600" dirty="0"/>
              <a:t>'s song in a strange land</a:t>
            </a:r>
            <a:r>
              <a:rPr lang="en-US" sz="2600" dirty="0" smtClean="0"/>
              <a:t>?  If </a:t>
            </a:r>
            <a:r>
              <a:rPr lang="en-US" sz="2600" dirty="0"/>
              <a:t>I forget thee, O Jerusalem, let my right hand forget her cunning</a:t>
            </a:r>
            <a:r>
              <a:rPr lang="en-US" sz="2600" dirty="0" smtClean="0"/>
              <a:t>.  If </a:t>
            </a:r>
            <a:r>
              <a:rPr lang="en-US" sz="2600" dirty="0"/>
              <a:t>I do not remember thee, let my tongue cleave to the roof of my mouth; if I prefer not Jerusalem above my chief joy</a:t>
            </a:r>
            <a:r>
              <a:rPr lang="en-US" sz="2600" dirty="0" smtClean="0"/>
              <a:t>.</a:t>
            </a:r>
          </a:p>
          <a:p>
            <a:pPr marL="0" indent="0" algn="ctr">
              <a:buNone/>
            </a:pPr>
            <a:r>
              <a:rPr lang="en-US" sz="2600" dirty="0" smtClean="0"/>
              <a:t>Psalm 137:1-6</a:t>
            </a:r>
            <a:endParaRPr lang="en-US" sz="2600" dirty="0"/>
          </a:p>
          <a:p>
            <a:endParaRPr lang="en-US" sz="2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7218" y="1422255"/>
            <a:ext cx="5163415" cy="3576143"/>
          </a:xfrm>
          <a:prstGeom prst="rect">
            <a:avLst/>
          </a:prstGeom>
        </p:spPr>
      </p:pic>
    </p:spTree>
    <p:extLst>
      <p:ext uri="{BB962C8B-B14F-4D97-AF65-F5344CB8AC3E}">
        <p14:creationId xmlns:p14="http://schemas.microsoft.com/office/powerpoint/2010/main" val="970113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“Sent for the good”</a:t>
            </a:r>
            <a:endParaRPr lang="en-US" dirty="0"/>
          </a:p>
        </p:txBody>
      </p:sp>
      <p:sp>
        <p:nvSpPr>
          <p:cNvPr id="3" name="Content Placeholder 2"/>
          <p:cNvSpPr>
            <a:spLocks noGrp="1"/>
          </p:cNvSpPr>
          <p:nvPr>
            <p:ph idx="1"/>
          </p:nvPr>
        </p:nvSpPr>
        <p:spPr/>
        <p:txBody>
          <a:bodyPr/>
          <a:lstStyle/>
          <a:p>
            <a:r>
              <a:rPr lang="en-US" sz="3200" dirty="0" smtClean="0"/>
              <a:t>“Thus </a:t>
            </a:r>
            <a:r>
              <a:rPr lang="en-US" sz="3200" dirty="0" err="1"/>
              <a:t>saith</a:t>
            </a:r>
            <a:r>
              <a:rPr lang="en-US" sz="3200" dirty="0"/>
              <a:t> the </a:t>
            </a:r>
            <a:r>
              <a:rPr lang="en-US" sz="3200" cap="small" dirty="0"/>
              <a:t>Lord</a:t>
            </a:r>
            <a:r>
              <a:rPr lang="en-US" sz="3200" dirty="0"/>
              <a:t>, the God of Israel; Like these good figs, so will I acknowledge them that are carried away captive of Judah, whom I have sent out of this place into the land of the Chaldeans for their good</a:t>
            </a:r>
            <a:r>
              <a:rPr lang="en-US" sz="3200" dirty="0" smtClean="0"/>
              <a:t>.  For </a:t>
            </a:r>
            <a:r>
              <a:rPr lang="en-US" sz="3200" dirty="0"/>
              <a:t>I will set mine eyes upon them for good, and I will bring them again to this land: and I will build them, and not pull them down; and I will plant them, and not pluck them up</a:t>
            </a:r>
            <a:r>
              <a:rPr lang="en-US" sz="3200" dirty="0" smtClean="0"/>
              <a:t>.”</a:t>
            </a:r>
          </a:p>
          <a:p>
            <a:pPr algn="ctr"/>
            <a:r>
              <a:rPr lang="en-US" sz="3200" dirty="0" smtClean="0"/>
              <a:t>Jeremiah 23:5-6</a:t>
            </a:r>
            <a:endParaRPr lang="en-US" sz="3200" dirty="0"/>
          </a:p>
          <a:p>
            <a:endParaRPr lang="en-US" dirty="0"/>
          </a:p>
        </p:txBody>
      </p:sp>
    </p:spTree>
    <p:extLst>
      <p:ext uri="{BB962C8B-B14F-4D97-AF65-F5344CB8AC3E}">
        <p14:creationId xmlns:p14="http://schemas.microsoft.com/office/powerpoint/2010/main" val="22933359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94271"/>
            <a:ext cx="9720072" cy="1499616"/>
          </a:xfrm>
        </p:spPr>
        <p:txBody>
          <a:bodyPr/>
          <a:lstStyle/>
          <a:p>
            <a:r>
              <a:rPr lang="en-US" dirty="0" smtClean="0"/>
              <a:t>Initial Reactions to Captivity</a:t>
            </a:r>
            <a:endParaRPr lang="en-US" dirty="0"/>
          </a:p>
        </p:txBody>
      </p:sp>
      <p:sp>
        <p:nvSpPr>
          <p:cNvPr id="3" name="Content Placeholder 2"/>
          <p:cNvSpPr>
            <a:spLocks noGrp="1"/>
          </p:cNvSpPr>
          <p:nvPr>
            <p:ph idx="1"/>
          </p:nvPr>
        </p:nvSpPr>
        <p:spPr>
          <a:xfrm>
            <a:off x="774747" y="1793887"/>
            <a:ext cx="6218336" cy="4523786"/>
          </a:xfrm>
        </p:spPr>
        <p:txBody>
          <a:bodyPr>
            <a:normAutofit fontScale="92500" lnSpcReduction="10000"/>
          </a:bodyPr>
          <a:lstStyle/>
          <a:p>
            <a:r>
              <a:rPr lang="en-US" sz="2800" dirty="0" smtClean="0"/>
              <a:t>Most were secluded, separate in camps and ghettos.</a:t>
            </a:r>
          </a:p>
          <a:p>
            <a:r>
              <a:rPr lang="en-US" sz="2800" dirty="0" smtClean="0"/>
              <a:t>Repulsed by the godlessness and idolatry of Babylon.</a:t>
            </a:r>
          </a:p>
          <a:p>
            <a:r>
              <a:rPr lang="en-US" sz="2800" dirty="0" smtClean="0"/>
              <a:t>Face to face with consequences of their sin.</a:t>
            </a:r>
          </a:p>
          <a:p>
            <a:r>
              <a:rPr lang="en-US" sz="2800" dirty="0" smtClean="0"/>
              <a:t>Awareness of what has been lost.</a:t>
            </a:r>
          </a:p>
          <a:p>
            <a:r>
              <a:rPr lang="en-US" sz="2800" dirty="0" smtClean="0"/>
              <a:t>Helped </a:t>
            </a:r>
            <a:r>
              <a:rPr lang="en-US" sz="2800" dirty="0"/>
              <a:t>to “define and refine” as they were exposed to the utter idolatry and fleshly pride of </a:t>
            </a:r>
            <a:r>
              <a:rPr lang="en-US" sz="2800" dirty="0" smtClean="0"/>
              <a:t>Babylon.</a:t>
            </a:r>
          </a:p>
          <a:p>
            <a:r>
              <a:rPr lang="en-US" sz="2800" dirty="0" smtClean="0"/>
              <a:t>Focused them on the promise of return.</a:t>
            </a:r>
            <a:endParaRPr lang="en-US" sz="2800" dirty="0"/>
          </a:p>
          <a:p>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163940" y="2059950"/>
            <a:ext cx="4660914" cy="3177068"/>
          </a:xfrm>
          <a:prstGeom prst="rect">
            <a:avLst/>
          </a:prstGeom>
        </p:spPr>
      </p:pic>
    </p:spTree>
    <p:extLst>
      <p:ext uri="{BB962C8B-B14F-4D97-AF65-F5344CB8AC3E}">
        <p14:creationId xmlns:p14="http://schemas.microsoft.com/office/powerpoint/2010/main" val="37669452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63019" y="0"/>
            <a:ext cx="9720072" cy="1499616"/>
          </a:xfrm>
        </p:spPr>
        <p:txBody>
          <a:bodyPr/>
          <a:lstStyle/>
          <a:p>
            <a:r>
              <a:rPr lang="en-US" dirty="0" smtClean="0"/>
              <a:t>But, As Time Passed in Captivity</a:t>
            </a:r>
            <a:endParaRPr lang="en-US" dirty="0"/>
          </a:p>
        </p:txBody>
      </p:sp>
      <p:sp>
        <p:nvSpPr>
          <p:cNvPr id="3" name="Content Placeholder 2"/>
          <p:cNvSpPr>
            <a:spLocks noGrp="1"/>
          </p:cNvSpPr>
          <p:nvPr>
            <p:ph idx="1"/>
          </p:nvPr>
        </p:nvSpPr>
        <p:spPr>
          <a:xfrm>
            <a:off x="259774" y="1499616"/>
            <a:ext cx="7096991" cy="2835056"/>
          </a:xfrm>
        </p:spPr>
        <p:txBody>
          <a:bodyPr>
            <a:noAutofit/>
          </a:bodyPr>
          <a:lstStyle/>
          <a:p>
            <a:r>
              <a:rPr lang="en-US" sz="2800" dirty="0" smtClean="0"/>
              <a:t>Jewish infrastructure established and little assimilation.</a:t>
            </a:r>
          </a:p>
          <a:p>
            <a:r>
              <a:rPr lang="en-US" sz="2800" dirty="0" smtClean="0"/>
              <a:t>Allowed to settle by </a:t>
            </a:r>
            <a:r>
              <a:rPr lang="en-US" sz="2800" dirty="0" err="1" smtClean="0"/>
              <a:t>Chebar</a:t>
            </a:r>
            <a:r>
              <a:rPr lang="en-US" sz="2800" dirty="0" smtClean="0"/>
              <a:t> River (irrigation ditch) to build and farm.</a:t>
            </a:r>
          </a:p>
          <a:p>
            <a:r>
              <a:rPr lang="en-US" sz="2800" dirty="0"/>
              <a:t>Standard of living actually better than last years in Land, under Divine famine and ravages of foreign </a:t>
            </a:r>
            <a:r>
              <a:rPr lang="en-US" sz="2800" dirty="0" smtClean="0"/>
              <a:t>armies.</a:t>
            </a:r>
            <a:endParaRPr lang="en-US" sz="2800" dirty="0"/>
          </a:p>
          <a:p>
            <a:r>
              <a:rPr lang="en-US" sz="2800" dirty="0" smtClean="0"/>
              <a:t>Became relatively free from persecution.</a:t>
            </a:r>
          </a:p>
          <a:p>
            <a:r>
              <a:rPr lang="en-US" sz="2800" dirty="0" smtClean="0"/>
              <a:t>Allowed to maintain priests, prophets and elders.</a:t>
            </a:r>
          </a:p>
          <a:p>
            <a:r>
              <a:rPr lang="en-US" sz="2800" dirty="0" smtClean="0"/>
              <a:t>Occupied houses and settled in to normal life.</a:t>
            </a:r>
            <a:endParaRPr lang="en-US" sz="2800"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683796" y="1766454"/>
            <a:ext cx="4035418" cy="3421639"/>
          </a:xfrm>
          <a:prstGeom prst="rect">
            <a:avLst/>
          </a:prstGeom>
        </p:spPr>
      </p:pic>
    </p:spTree>
    <p:extLst>
      <p:ext uri="{BB962C8B-B14F-4D97-AF65-F5344CB8AC3E}">
        <p14:creationId xmlns:p14="http://schemas.microsoft.com/office/powerpoint/2010/main" val="1716321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315326"/>
            <a:ext cx="9720072" cy="1499616"/>
          </a:xfrm>
        </p:spPr>
        <p:txBody>
          <a:bodyPr/>
          <a:lstStyle/>
          <a:p>
            <a:r>
              <a:rPr lang="en-US" dirty="0" smtClean="0"/>
              <a:t>Life in Babylon – A Survey of Israel’s History – Dr. Leon Wood</a:t>
            </a:r>
            <a:endParaRPr lang="en-US" dirty="0"/>
          </a:p>
        </p:txBody>
      </p:sp>
      <p:sp>
        <p:nvSpPr>
          <p:cNvPr id="3" name="Content Placeholder 2"/>
          <p:cNvSpPr>
            <a:spLocks noGrp="1"/>
          </p:cNvSpPr>
          <p:nvPr>
            <p:ph idx="1"/>
          </p:nvPr>
        </p:nvSpPr>
        <p:spPr/>
        <p:txBody>
          <a:bodyPr>
            <a:normAutofit/>
          </a:bodyPr>
          <a:lstStyle/>
          <a:p>
            <a:r>
              <a:rPr lang="en-US" sz="3200" dirty="0" smtClean="0"/>
              <a:t>Institutions maintained.</a:t>
            </a:r>
          </a:p>
          <a:p>
            <a:r>
              <a:rPr lang="en-US" sz="3200" dirty="0" smtClean="0"/>
              <a:t>Freedom of movement.</a:t>
            </a:r>
          </a:p>
          <a:p>
            <a:r>
              <a:rPr lang="en-US" sz="3200" dirty="0" smtClean="0"/>
              <a:t>Correspondence privileges back to Land.</a:t>
            </a:r>
          </a:p>
          <a:p>
            <a:r>
              <a:rPr lang="en-US" sz="3200" dirty="0" smtClean="0"/>
              <a:t>Employment opportunities.</a:t>
            </a:r>
          </a:p>
          <a:p>
            <a:r>
              <a:rPr lang="en-US" sz="3200" dirty="0" smtClean="0"/>
              <a:t>Fertile, well-watered land.</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3894" y="1658197"/>
            <a:ext cx="2771775" cy="4169714"/>
          </a:xfrm>
          <a:prstGeom prst="rect">
            <a:avLst/>
          </a:prstGeom>
        </p:spPr>
      </p:pic>
    </p:spTree>
    <p:extLst>
      <p:ext uri="{BB962C8B-B14F-4D97-AF65-F5344CB8AC3E}">
        <p14:creationId xmlns:p14="http://schemas.microsoft.com/office/powerpoint/2010/main" val="1756066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52044"/>
            <a:ext cx="9720072" cy="1499616"/>
          </a:xfrm>
        </p:spPr>
        <p:txBody>
          <a:bodyPr/>
          <a:lstStyle/>
          <a:p>
            <a:r>
              <a:rPr lang="en-US" dirty="0" smtClean="0"/>
              <a:t>God Still With Them in Babylon</a:t>
            </a:r>
            <a:endParaRPr lang="en-US" dirty="0"/>
          </a:p>
        </p:txBody>
      </p:sp>
      <p:sp>
        <p:nvSpPr>
          <p:cNvPr id="3" name="Content Placeholder 2"/>
          <p:cNvSpPr>
            <a:spLocks noGrp="1"/>
          </p:cNvSpPr>
          <p:nvPr>
            <p:ph idx="1"/>
          </p:nvPr>
        </p:nvSpPr>
        <p:spPr>
          <a:xfrm>
            <a:off x="1024129" y="1851660"/>
            <a:ext cx="9720071" cy="4023360"/>
          </a:xfrm>
        </p:spPr>
        <p:txBody>
          <a:bodyPr>
            <a:noAutofit/>
          </a:bodyPr>
          <a:lstStyle/>
          <a:p>
            <a:pPr marL="0" indent="0">
              <a:buNone/>
            </a:pPr>
            <a:r>
              <a:rPr lang="en-US" sz="2800" dirty="0" smtClean="0"/>
              <a:t>“Thus </a:t>
            </a:r>
            <a:r>
              <a:rPr lang="en-US" sz="2800" dirty="0" err="1"/>
              <a:t>saith</a:t>
            </a:r>
            <a:r>
              <a:rPr lang="en-US" sz="2800" dirty="0"/>
              <a:t> the </a:t>
            </a:r>
            <a:r>
              <a:rPr lang="en-US" sz="2800" cap="small" dirty="0"/>
              <a:t>Lord</a:t>
            </a:r>
            <a:r>
              <a:rPr lang="en-US" sz="2800" dirty="0"/>
              <a:t> of hosts, the God of Israel, unto all that are carried away captives, whom I have caused to be carried away from Jerusalem unto Babylon</a:t>
            </a:r>
            <a:r>
              <a:rPr lang="en-US" sz="2800" dirty="0" smtClean="0"/>
              <a:t>;  Build </a:t>
            </a:r>
            <a:r>
              <a:rPr lang="en-US" sz="2800" dirty="0"/>
              <a:t>ye houses, and dwell in them; and plant gardens, and eat the fruit of them</a:t>
            </a:r>
            <a:r>
              <a:rPr lang="en-US" sz="2800" dirty="0" smtClean="0"/>
              <a:t>; Take </a:t>
            </a:r>
            <a:r>
              <a:rPr lang="en-US" sz="2800" dirty="0"/>
              <a:t>ye wives, and beget sons and daughters; and take wives for your sons, and give your daughters to husbands, that they may bear sons and daughters; that ye may be increased there, and not diminished</a:t>
            </a:r>
            <a:r>
              <a:rPr lang="en-US" sz="2800" dirty="0" smtClean="0"/>
              <a:t>. And </a:t>
            </a:r>
            <a:r>
              <a:rPr lang="en-US" sz="2800" b="1" dirty="0"/>
              <a:t>seek the peace of the city</a:t>
            </a:r>
            <a:r>
              <a:rPr lang="en-US" sz="2800" dirty="0"/>
              <a:t> whither I have caused you to be carried away captives, </a:t>
            </a:r>
            <a:r>
              <a:rPr lang="en-US" sz="2800" b="1" dirty="0"/>
              <a:t>and pray unto the </a:t>
            </a:r>
            <a:r>
              <a:rPr lang="en-US" sz="2800" b="1" cap="small" dirty="0"/>
              <a:t>Lord</a:t>
            </a:r>
            <a:r>
              <a:rPr lang="en-US" sz="2800" b="1" dirty="0"/>
              <a:t> for it: for in the peace thereof shall ye have peace</a:t>
            </a:r>
            <a:r>
              <a:rPr lang="en-US" sz="2800" dirty="0" smtClean="0"/>
              <a:t>.”</a:t>
            </a:r>
          </a:p>
          <a:p>
            <a:pPr marL="0" indent="0" algn="ctr">
              <a:buNone/>
            </a:pPr>
            <a:r>
              <a:rPr lang="en-US" sz="2800" dirty="0" smtClean="0"/>
              <a:t>Jeremiah 29:4-7</a:t>
            </a:r>
            <a:endParaRPr lang="en-US" sz="2800" dirty="0"/>
          </a:p>
        </p:txBody>
      </p:sp>
    </p:spTree>
    <p:extLst>
      <p:ext uri="{BB962C8B-B14F-4D97-AF65-F5344CB8AC3E}">
        <p14:creationId xmlns:p14="http://schemas.microsoft.com/office/powerpoint/2010/main" val="15560971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 Restored, People Not Cast Off</a:t>
            </a:r>
            <a:endParaRPr lang="en-US" dirty="0"/>
          </a:p>
        </p:txBody>
      </p:sp>
      <p:sp>
        <p:nvSpPr>
          <p:cNvPr id="3" name="Content Placeholder 2"/>
          <p:cNvSpPr>
            <a:spLocks noGrp="1"/>
          </p:cNvSpPr>
          <p:nvPr>
            <p:ph idx="1"/>
          </p:nvPr>
        </p:nvSpPr>
        <p:spPr>
          <a:xfrm>
            <a:off x="1024128" y="1954530"/>
            <a:ext cx="9720071" cy="4354830"/>
          </a:xfrm>
        </p:spPr>
        <p:txBody>
          <a:bodyPr>
            <a:normAutofit fontScale="92500" lnSpcReduction="20000"/>
          </a:bodyPr>
          <a:lstStyle/>
          <a:p>
            <a:pPr marL="0" indent="0">
              <a:buNone/>
            </a:pPr>
            <a:r>
              <a:rPr lang="en-US" sz="3000" dirty="0" smtClean="0"/>
              <a:t>“The </a:t>
            </a:r>
            <a:r>
              <a:rPr lang="en-US" sz="3000" dirty="0"/>
              <a:t>land also shall be left of them, and shall enjoy her </a:t>
            </a:r>
            <a:r>
              <a:rPr lang="en-US" sz="3000" dirty="0" err="1"/>
              <a:t>sabbaths</a:t>
            </a:r>
            <a:r>
              <a:rPr lang="en-US" sz="3000" dirty="0"/>
              <a:t>, while she </a:t>
            </a:r>
            <a:r>
              <a:rPr lang="en-US" sz="3000" dirty="0" err="1"/>
              <a:t>lieth</a:t>
            </a:r>
            <a:r>
              <a:rPr lang="en-US" sz="3000" dirty="0"/>
              <a:t> desolate without them: and they shall accept of the punishment of their iniquity: because, even because they despised my judgments, and because their soul abhorred my statutes</a:t>
            </a:r>
            <a:r>
              <a:rPr lang="en-US" sz="3000" dirty="0" smtClean="0"/>
              <a:t>.  And </a:t>
            </a:r>
            <a:r>
              <a:rPr lang="en-US" sz="3000" dirty="0"/>
              <a:t>yet for all that, when they be in the land of their enemies, </a:t>
            </a:r>
            <a:r>
              <a:rPr lang="en-US" sz="3000" b="1" dirty="0"/>
              <a:t>I will not cast them away, neither will I abhor them, to destroy them utterly, and to break my covenant with them: for I am the </a:t>
            </a:r>
            <a:r>
              <a:rPr lang="en-US" sz="3000" b="1" cap="small" dirty="0"/>
              <a:t>Lord</a:t>
            </a:r>
            <a:r>
              <a:rPr lang="en-US" sz="3000" b="1" dirty="0"/>
              <a:t> their God</a:t>
            </a:r>
            <a:r>
              <a:rPr lang="en-US" sz="3000" b="1" dirty="0" smtClean="0"/>
              <a:t>.  But </a:t>
            </a:r>
            <a:r>
              <a:rPr lang="en-US" sz="3000" b="1" dirty="0"/>
              <a:t>I will for their sakes remember the covenant of their ancestors, whom I brought forth out of the land of Egypt in the sight of the heathen, that I might be their God: I am the </a:t>
            </a:r>
            <a:r>
              <a:rPr lang="en-US" sz="3000" b="1" cap="small" dirty="0"/>
              <a:t>Lord</a:t>
            </a:r>
            <a:r>
              <a:rPr lang="en-US" sz="3000" b="1" dirty="0" smtClean="0"/>
              <a:t>.”</a:t>
            </a:r>
          </a:p>
          <a:p>
            <a:pPr marL="0" indent="0" algn="ctr">
              <a:buNone/>
            </a:pPr>
            <a:r>
              <a:rPr lang="en-US" sz="3000" dirty="0" smtClean="0"/>
              <a:t>Leviticus 26:43-45</a:t>
            </a:r>
            <a:endParaRPr lang="en-US" sz="3000" dirty="0"/>
          </a:p>
          <a:p>
            <a:endParaRPr lang="en-US" dirty="0"/>
          </a:p>
        </p:txBody>
      </p:sp>
    </p:spTree>
    <p:extLst>
      <p:ext uri="{BB962C8B-B14F-4D97-AF65-F5344CB8AC3E}">
        <p14:creationId xmlns:p14="http://schemas.microsoft.com/office/powerpoint/2010/main" val="16606943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Together</a:t>
            </a:r>
            <a:endParaRPr lang="en-US" dirty="0"/>
          </a:p>
        </p:txBody>
      </p:sp>
      <p:sp>
        <p:nvSpPr>
          <p:cNvPr id="3" name="Content Placeholder 2"/>
          <p:cNvSpPr>
            <a:spLocks noGrp="1"/>
          </p:cNvSpPr>
          <p:nvPr>
            <p:ph idx="1"/>
          </p:nvPr>
        </p:nvSpPr>
        <p:spPr>
          <a:xfrm>
            <a:off x="889047" y="1897795"/>
            <a:ext cx="9720071" cy="3136392"/>
          </a:xfrm>
        </p:spPr>
        <p:txBody>
          <a:bodyPr>
            <a:noAutofit/>
          </a:bodyPr>
          <a:lstStyle/>
          <a:p>
            <a:r>
              <a:rPr lang="en-US" sz="2800" dirty="0" smtClean="0"/>
              <a:t>Israel was on precipice of being lost in sin.</a:t>
            </a:r>
          </a:p>
          <a:p>
            <a:r>
              <a:rPr lang="en-US" sz="2800" dirty="0" smtClean="0"/>
              <a:t>God brought about a severe judgment on Jerusalem.</a:t>
            </a:r>
          </a:p>
          <a:p>
            <a:r>
              <a:rPr lang="en-US" sz="2800" dirty="0" smtClean="0"/>
              <a:t>He saved many and placed them in an ideal location to change thinking and restore peaceful lives.</a:t>
            </a:r>
          </a:p>
          <a:p>
            <a:r>
              <a:rPr lang="en-US" sz="2800" dirty="0" smtClean="0"/>
              <a:t>He put them in a land where they could retain identity.</a:t>
            </a:r>
          </a:p>
          <a:p>
            <a:r>
              <a:rPr lang="en-US" sz="2800" dirty="0" smtClean="0"/>
              <a:t>He placed them in an idolatrous extreme to lead self-examination.</a:t>
            </a:r>
          </a:p>
          <a:p>
            <a:r>
              <a:rPr lang="en-US" sz="2800" b="1" dirty="0" smtClean="0"/>
              <a:t>Focused them on the future and the promised return.</a:t>
            </a:r>
            <a:endParaRPr lang="en-US" sz="2800" b="1" dirty="0"/>
          </a:p>
        </p:txBody>
      </p:sp>
    </p:spTree>
    <p:extLst>
      <p:ext uri="{BB962C8B-B14F-4D97-AF65-F5344CB8AC3E}">
        <p14:creationId xmlns:p14="http://schemas.microsoft.com/office/powerpoint/2010/main" val="16090003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02135" y="2382842"/>
            <a:ext cx="4395355" cy="1499616"/>
          </a:xfrm>
        </p:spPr>
        <p:txBody>
          <a:bodyPr/>
          <a:lstStyle/>
          <a:p>
            <a:pPr algn="ctr"/>
            <a:r>
              <a:rPr lang="en-US" dirty="0" smtClean="0"/>
              <a:t>Persian “window of opportunity”</a:t>
            </a:r>
            <a:endParaRPr lang="en-US" dirty="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394420" y="1083111"/>
            <a:ext cx="5860906" cy="43900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13365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Jeremiah 51:11</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“Make </a:t>
            </a:r>
            <a:r>
              <a:rPr lang="en-US" sz="3200" dirty="0"/>
              <a:t>bright the arrows; gather the shields: the </a:t>
            </a:r>
            <a:r>
              <a:rPr lang="en-US" sz="3200" cap="small" dirty="0"/>
              <a:t>Lord</a:t>
            </a:r>
            <a:r>
              <a:rPr lang="en-US" sz="3200" dirty="0"/>
              <a:t> hath raised up the spirit of the kings of the Medes: for his device is against Babylon, to destroy it; </a:t>
            </a:r>
            <a:r>
              <a:rPr lang="en-US" sz="3200" b="1" dirty="0"/>
              <a:t>because it is the vengeance of the </a:t>
            </a:r>
            <a:r>
              <a:rPr lang="en-US" sz="3200" b="1" cap="small" dirty="0"/>
              <a:t>Lord</a:t>
            </a:r>
            <a:r>
              <a:rPr lang="en-US" sz="3200" b="1" dirty="0"/>
              <a:t>, the vengeance of his temple</a:t>
            </a:r>
            <a:r>
              <a:rPr lang="en-US" sz="3200" dirty="0" smtClean="0"/>
              <a:t>.”</a:t>
            </a:r>
            <a:endParaRPr lang="en-US" sz="3200" dirty="0"/>
          </a:p>
        </p:txBody>
      </p:sp>
    </p:spTree>
    <p:extLst>
      <p:ext uri="{BB962C8B-B14F-4D97-AF65-F5344CB8AC3E}">
        <p14:creationId xmlns:p14="http://schemas.microsoft.com/office/powerpoint/2010/main" val="687741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169580"/>
            <a:ext cx="9720072" cy="1499616"/>
          </a:xfrm>
        </p:spPr>
        <p:txBody>
          <a:bodyPr/>
          <a:lstStyle/>
          <a:p>
            <a:r>
              <a:rPr lang="en-US" dirty="0" smtClean="0"/>
              <a:t>Promise to return</a:t>
            </a:r>
            <a:endParaRPr lang="en-US" dirty="0"/>
          </a:p>
        </p:txBody>
      </p:sp>
      <p:sp>
        <p:nvSpPr>
          <p:cNvPr id="3" name="Content Placeholder 2"/>
          <p:cNvSpPr>
            <a:spLocks noGrp="1"/>
          </p:cNvSpPr>
          <p:nvPr>
            <p:ph idx="1"/>
          </p:nvPr>
        </p:nvSpPr>
        <p:spPr>
          <a:xfrm>
            <a:off x="280555" y="2084832"/>
            <a:ext cx="7377545" cy="4224528"/>
          </a:xfrm>
        </p:spPr>
        <p:txBody>
          <a:bodyPr>
            <a:normAutofit lnSpcReduction="10000"/>
          </a:bodyPr>
          <a:lstStyle/>
          <a:p>
            <a:r>
              <a:rPr lang="en-US" sz="3200" dirty="0" smtClean="0"/>
              <a:t>“Thus </a:t>
            </a:r>
            <a:r>
              <a:rPr lang="en-US" sz="3200" dirty="0" err="1"/>
              <a:t>saith</a:t>
            </a:r>
            <a:r>
              <a:rPr lang="en-US" sz="3200" dirty="0"/>
              <a:t> the </a:t>
            </a:r>
            <a:r>
              <a:rPr lang="en-US" sz="3200" cap="small" dirty="0"/>
              <a:t>Lord</a:t>
            </a:r>
            <a:r>
              <a:rPr lang="en-US" sz="3200" dirty="0"/>
              <a:t> of hosts, the God of Israel; Take these evidences, this evidence of the purchase, both which is sealed, and this evidence which is open; and put them in an earthen vessel, that they may continue many days</a:t>
            </a:r>
            <a:r>
              <a:rPr lang="en-US" sz="3200" dirty="0" smtClean="0"/>
              <a:t>.  For </a:t>
            </a:r>
            <a:r>
              <a:rPr lang="en-US" sz="3200" dirty="0"/>
              <a:t>thus </a:t>
            </a:r>
            <a:r>
              <a:rPr lang="en-US" sz="3200" dirty="0" err="1"/>
              <a:t>saith</a:t>
            </a:r>
            <a:r>
              <a:rPr lang="en-US" sz="3200" dirty="0"/>
              <a:t> the </a:t>
            </a:r>
            <a:r>
              <a:rPr lang="en-US" sz="3200" cap="small" dirty="0"/>
              <a:t>Lord</a:t>
            </a:r>
            <a:r>
              <a:rPr lang="en-US" sz="3200" dirty="0"/>
              <a:t> of hosts, the God of Israel; Houses and fields and vineyards shall be possessed again in this land</a:t>
            </a:r>
            <a:r>
              <a:rPr lang="en-US" sz="3200" dirty="0" smtClean="0"/>
              <a:t>.”</a:t>
            </a:r>
          </a:p>
          <a:p>
            <a:pPr algn="ctr"/>
            <a:r>
              <a:rPr lang="en-US" sz="3200" dirty="0" smtClean="0"/>
              <a:t>Jeremiah 32:14-15</a:t>
            </a:r>
            <a:endParaRPr lang="en-US" sz="32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7900" y="1949751"/>
            <a:ext cx="3954872" cy="3121013"/>
          </a:xfrm>
          <a:prstGeom prst="rect">
            <a:avLst/>
          </a:prstGeom>
        </p:spPr>
      </p:pic>
    </p:spTree>
    <p:extLst>
      <p:ext uri="{BB962C8B-B14F-4D97-AF65-F5344CB8AC3E}">
        <p14:creationId xmlns:p14="http://schemas.microsoft.com/office/powerpoint/2010/main" val="270669905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35834"/>
            <a:ext cx="9720072" cy="1499616"/>
          </a:xfrm>
        </p:spPr>
        <p:txBody>
          <a:bodyPr/>
          <a:lstStyle/>
          <a:p>
            <a:r>
              <a:rPr lang="en-US" dirty="0" smtClean="0"/>
              <a:t>Sound familiar?</a:t>
            </a:r>
            <a:endParaRPr lang="en-US" dirty="0"/>
          </a:p>
        </p:txBody>
      </p:sp>
      <p:sp>
        <p:nvSpPr>
          <p:cNvPr id="3" name="Content Placeholder 2"/>
          <p:cNvSpPr>
            <a:spLocks noGrp="1"/>
          </p:cNvSpPr>
          <p:nvPr>
            <p:ph idx="1"/>
          </p:nvPr>
        </p:nvSpPr>
        <p:spPr>
          <a:xfrm>
            <a:off x="1024127" y="1953491"/>
            <a:ext cx="9720073" cy="4023360"/>
          </a:xfrm>
        </p:spPr>
        <p:txBody>
          <a:bodyPr>
            <a:normAutofit fontScale="85000" lnSpcReduction="10000"/>
          </a:bodyPr>
          <a:lstStyle/>
          <a:p>
            <a:r>
              <a:rPr lang="en-US" sz="3200" dirty="0" smtClean="0"/>
              <a:t>God reveals His plan for redemption of Israel.</a:t>
            </a:r>
          </a:p>
          <a:p>
            <a:r>
              <a:rPr lang="en-US" sz="3200" dirty="0" smtClean="0"/>
              <a:t>He reveals the nations that He will use to bring this about.</a:t>
            </a:r>
          </a:p>
          <a:p>
            <a:r>
              <a:rPr lang="en-US" sz="3200" dirty="0" smtClean="0"/>
              <a:t>But, He doesn’t reveal all the details, He provides the outline and an understanding of the timeframe.</a:t>
            </a:r>
          </a:p>
          <a:p>
            <a:r>
              <a:rPr lang="en-US" sz="3200" dirty="0" smtClean="0"/>
              <a:t>He asks Israel to believe in His power and the surety of His plan.</a:t>
            </a:r>
          </a:p>
          <a:p>
            <a:r>
              <a:rPr lang="en-US" sz="3200" dirty="0" smtClean="0"/>
              <a:t>They will be able to watch the Plan unfold and take comfort in the return to the Land.</a:t>
            </a:r>
          </a:p>
          <a:p>
            <a:r>
              <a:rPr lang="en-US" sz="3200" dirty="0" smtClean="0"/>
              <a:t>They need to be watchful and ready and not entangled in Babylon!</a:t>
            </a:r>
            <a:endParaRPr lang="en-US" sz="3200" dirty="0"/>
          </a:p>
        </p:txBody>
      </p:sp>
    </p:spTree>
    <p:extLst>
      <p:ext uri="{BB962C8B-B14F-4D97-AF65-F5344CB8AC3E}">
        <p14:creationId xmlns:p14="http://schemas.microsoft.com/office/powerpoint/2010/main" val="12259164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51392" y="263098"/>
            <a:ext cx="9720072" cy="1499616"/>
          </a:xfrm>
        </p:spPr>
        <p:txBody>
          <a:bodyPr/>
          <a:lstStyle/>
          <a:p>
            <a:r>
              <a:rPr lang="en-US" dirty="0" smtClean="0"/>
              <a:t>Persian Kings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246" y="1762714"/>
            <a:ext cx="11018898" cy="4378313"/>
          </a:xfrm>
          <a:prstGeom prst="rect">
            <a:avLst/>
          </a:prstGeom>
        </p:spPr>
      </p:pic>
    </p:spTree>
    <p:extLst>
      <p:ext uri="{BB962C8B-B14F-4D97-AF65-F5344CB8AC3E}">
        <p14:creationId xmlns:p14="http://schemas.microsoft.com/office/powerpoint/2010/main" val="37939060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43:14</a:t>
            </a:r>
            <a:endParaRPr lang="en-US" dirty="0"/>
          </a:p>
        </p:txBody>
      </p:sp>
      <p:sp>
        <p:nvSpPr>
          <p:cNvPr id="3" name="Content Placeholder 2"/>
          <p:cNvSpPr>
            <a:spLocks noGrp="1"/>
          </p:cNvSpPr>
          <p:nvPr>
            <p:ph idx="1"/>
          </p:nvPr>
        </p:nvSpPr>
        <p:spPr>
          <a:xfrm>
            <a:off x="743574" y="2011161"/>
            <a:ext cx="4981817" cy="4023360"/>
          </a:xfrm>
        </p:spPr>
        <p:txBody>
          <a:bodyPr>
            <a:normAutofit lnSpcReduction="10000"/>
          </a:bodyPr>
          <a:lstStyle/>
          <a:p>
            <a:pPr marL="0" indent="0">
              <a:buNone/>
            </a:pPr>
            <a:r>
              <a:rPr lang="en-US" sz="3200" dirty="0" smtClean="0"/>
              <a:t>“Thus </a:t>
            </a:r>
            <a:r>
              <a:rPr lang="en-US" sz="3200" dirty="0" err="1"/>
              <a:t>saith</a:t>
            </a:r>
            <a:r>
              <a:rPr lang="en-US" sz="3200" dirty="0"/>
              <a:t> the </a:t>
            </a:r>
            <a:r>
              <a:rPr lang="en-US" sz="3200" cap="small" dirty="0"/>
              <a:t>Lord</a:t>
            </a:r>
            <a:r>
              <a:rPr lang="en-US" sz="3200" dirty="0"/>
              <a:t>, your redeemer, the Holy One of Israel; For your sake I have sent to Babylon, and have brought down all their nobles, and the Chaldeans, whose cry is in the ships</a:t>
            </a:r>
            <a:r>
              <a:rPr lang="en-US" sz="3200" dirty="0" smtClean="0"/>
              <a:t>.  I </a:t>
            </a:r>
            <a:r>
              <a:rPr lang="en-US" sz="3200" dirty="0"/>
              <a:t>am the </a:t>
            </a:r>
            <a:r>
              <a:rPr lang="en-US" sz="3200" cap="small" dirty="0"/>
              <a:t>Lord</a:t>
            </a:r>
            <a:r>
              <a:rPr lang="en-US" sz="3200" dirty="0"/>
              <a:t>, your Holy One, the creator of Israel, your King</a:t>
            </a:r>
            <a:r>
              <a:rPr lang="en-US" sz="3200" dirty="0" smtClean="0"/>
              <a:t>.”</a:t>
            </a:r>
            <a:endParaRPr lang="en-US" sz="3200" dirty="0"/>
          </a:p>
          <a:p>
            <a:pPr marL="0" indent="0">
              <a:buNone/>
            </a:pPr>
            <a:endParaRPr lang="en-US" sz="28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6258236" y="796635"/>
            <a:ext cx="5410754" cy="5237886"/>
          </a:xfrm>
          <a:prstGeom prst="rect">
            <a:avLst/>
          </a:prstGeom>
        </p:spPr>
      </p:pic>
    </p:spTree>
    <p:extLst>
      <p:ext uri="{BB962C8B-B14F-4D97-AF65-F5344CB8AC3E}">
        <p14:creationId xmlns:p14="http://schemas.microsoft.com/office/powerpoint/2010/main" val="21364908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25444"/>
            <a:ext cx="9720072" cy="1499616"/>
          </a:xfrm>
        </p:spPr>
        <p:txBody>
          <a:bodyPr/>
          <a:lstStyle/>
          <a:p>
            <a:r>
              <a:rPr lang="en-US" dirty="0" smtClean="0"/>
              <a:t>Isaiah 44:26-28</a:t>
            </a:r>
            <a:endParaRPr lang="en-US" dirty="0"/>
          </a:p>
        </p:txBody>
      </p:sp>
      <p:sp>
        <p:nvSpPr>
          <p:cNvPr id="3" name="Content Placeholder 2"/>
          <p:cNvSpPr>
            <a:spLocks noGrp="1"/>
          </p:cNvSpPr>
          <p:nvPr>
            <p:ph idx="1"/>
          </p:nvPr>
        </p:nvSpPr>
        <p:spPr>
          <a:xfrm>
            <a:off x="1024128" y="1712422"/>
            <a:ext cx="9720071" cy="4023360"/>
          </a:xfrm>
        </p:spPr>
        <p:txBody>
          <a:bodyPr>
            <a:normAutofit/>
          </a:bodyPr>
          <a:lstStyle/>
          <a:p>
            <a:pPr marL="0" indent="0">
              <a:buNone/>
            </a:pPr>
            <a:r>
              <a:rPr lang="en-US" sz="3200" dirty="0" smtClean="0"/>
              <a:t>“That </a:t>
            </a:r>
            <a:r>
              <a:rPr lang="en-US" sz="3200" dirty="0" err="1"/>
              <a:t>confirmeth</a:t>
            </a:r>
            <a:r>
              <a:rPr lang="en-US" sz="3200" dirty="0"/>
              <a:t> the word of his servant, and </a:t>
            </a:r>
            <a:r>
              <a:rPr lang="en-US" sz="3200" dirty="0" err="1"/>
              <a:t>performeth</a:t>
            </a:r>
            <a:r>
              <a:rPr lang="en-US" sz="3200" dirty="0"/>
              <a:t> the counsel of his messengers; that </a:t>
            </a:r>
            <a:r>
              <a:rPr lang="en-US" sz="3200" dirty="0" err="1"/>
              <a:t>saith</a:t>
            </a:r>
            <a:r>
              <a:rPr lang="en-US" sz="3200" dirty="0"/>
              <a:t> to Jerusalem, Thou shalt be inhabited; and to the cities of Judah, Ye shall be built, and I will raise up the decayed places thereof</a:t>
            </a:r>
            <a:r>
              <a:rPr lang="en-US" sz="3200" dirty="0" smtClean="0"/>
              <a:t>:  That </a:t>
            </a:r>
            <a:r>
              <a:rPr lang="en-US" sz="3200" dirty="0" err="1"/>
              <a:t>saith</a:t>
            </a:r>
            <a:r>
              <a:rPr lang="en-US" sz="3200" dirty="0"/>
              <a:t> to the deep, Be dry, and I will dry up thy rivers</a:t>
            </a:r>
            <a:r>
              <a:rPr lang="en-US" sz="3200" dirty="0" smtClean="0"/>
              <a:t>:  That </a:t>
            </a:r>
            <a:r>
              <a:rPr lang="en-US" sz="3200" dirty="0" err="1"/>
              <a:t>saith</a:t>
            </a:r>
            <a:r>
              <a:rPr lang="en-US" sz="3200" dirty="0"/>
              <a:t> of Cyrus, He is my shepherd, and shall perform all my pleasure: even saying to Jerusalem, Thou shalt be built; and to the temple, Thy foundation shall be laid</a:t>
            </a:r>
            <a:r>
              <a:rPr lang="en-US" sz="3200" dirty="0" smtClean="0"/>
              <a:t>.”</a:t>
            </a:r>
            <a:endParaRPr lang="en-US" sz="3200" dirty="0"/>
          </a:p>
          <a:p>
            <a:pPr marL="0" indent="0">
              <a:buNone/>
            </a:pPr>
            <a:endParaRPr lang="en-US" dirty="0"/>
          </a:p>
        </p:txBody>
      </p:sp>
      <p:sp>
        <p:nvSpPr>
          <p:cNvPr id="4" name="TextBox 3"/>
          <p:cNvSpPr txBox="1"/>
          <p:nvPr/>
        </p:nvSpPr>
        <p:spPr>
          <a:xfrm>
            <a:off x="1381991" y="5735782"/>
            <a:ext cx="8260773" cy="584775"/>
          </a:xfrm>
          <a:prstGeom prst="rect">
            <a:avLst/>
          </a:prstGeom>
          <a:solidFill>
            <a:srgbClr val="002060"/>
          </a:solidFill>
        </p:spPr>
        <p:txBody>
          <a:bodyPr wrap="square" rtlCol="0">
            <a:spAutoFit/>
          </a:bodyPr>
          <a:lstStyle/>
          <a:p>
            <a:pPr algn="ctr"/>
            <a:r>
              <a:rPr lang="en-US" sz="3200" dirty="0" smtClean="0">
                <a:solidFill>
                  <a:schemeClr val="bg1"/>
                </a:solidFill>
              </a:rPr>
              <a:t>Nearly 150 years before the birth of Cyrus!</a:t>
            </a:r>
            <a:endParaRPr lang="en-US" sz="3200" dirty="0">
              <a:solidFill>
                <a:schemeClr val="bg1"/>
              </a:solidFill>
            </a:endParaRPr>
          </a:p>
        </p:txBody>
      </p:sp>
    </p:spTree>
    <p:extLst>
      <p:ext uri="{BB962C8B-B14F-4D97-AF65-F5344CB8AC3E}">
        <p14:creationId xmlns:p14="http://schemas.microsoft.com/office/powerpoint/2010/main" val="60034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Isaiah 45:1-6</a:t>
            </a:r>
            <a:endParaRPr lang="en-US" dirty="0"/>
          </a:p>
        </p:txBody>
      </p:sp>
      <p:sp>
        <p:nvSpPr>
          <p:cNvPr id="3" name="Content Placeholder 2"/>
          <p:cNvSpPr>
            <a:spLocks noGrp="1"/>
          </p:cNvSpPr>
          <p:nvPr>
            <p:ph idx="1"/>
          </p:nvPr>
        </p:nvSpPr>
        <p:spPr>
          <a:xfrm>
            <a:off x="932688" y="1794510"/>
            <a:ext cx="9720071" cy="4023360"/>
          </a:xfrm>
        </p:spPr>
        <p:txBody>
          <a:bodyPr>
            <a:noAutofit/>
          </a:bodyPr>
          <a:lstStyle/>
          <a:p>
            <a:pPr marL="0" indent="0">
              <a:buNone/>
            </a:pPr>
            <a:r>
              <a:rPr lang="en-US" sz="2400" dirty="0" smtClean="0"/>
              <a:t>“Thus </a:t>
            </a:r>
            <a:r>
              <a:rPr lang="en-US" sz="2400" dirty="0" err="1"/>
              <a:t>saith</a:t>
            </a:r>
            <a:r>
              <a:rPr lang="en-US" sz="2400" dirty="0"/>
              <a:t> the </a:t>
            </a:r>
            <a:r>
              <a:rPr lang="en-US" sz="2400" cap="small" dirty="0"/>
              <a:t>Lord</a:t>
            </a:r>
            <a:r>
              <a:rPr lang="en-US" sz="2400" dirty="0"/>
              <a:t> to his anointed, to Cyrus, whose right hand I have </a:t>
            </a:r>
            <a:r>
              <a:rPr lang="en-US" sz="2400" dirty="0" err="1"/>
              <a:t>holden</a:t>
            </a:r>
            <a:r>
              <a:rPr lang="en-US" sz="2400" dirty="0"/>
              <a:t>, to subdue nations before him; and I will loose the loins of kings, to open before him the two leaved gates; and the gates shall not be shut</a:t>
            </a:r>
            <a:r>
              <a:rPr lang="en-US" sz="2400" dirty="0" smtClean="0"/>
              <a:t>; I </a:t>
            </a:r>
            <a:r>
              <a:rPr lang="en-US" sz="2400" dirty="0"/>
              <a:t>will go before thee, and make the crooked places straight: I will break in pieces the gates of brass, and cut in sunder the bars of iron</a:t>
            </a:r>
            <a:r>
              <a:rPr lang="en-US" sz="2400" dirty="0" smtClean="0"/>
              <a:t>:  And </a:t>
            </a:r>
            <a:r>
              <a:rPr lang="en-US" sz="2400" dirty="0"/>
              <a:t>I will give thee the treasures of darkness, and hidden riches of secret places, that thou </a:t>
            </a:r>
            <a:r>
              <a:rPr lang="en-US" sz="2400" dirty="0" err="1"/>
              <a:t>mayest</a:t>
            </a:r>
            <a:r>
              <a:rPr lang="en-US" sz="2400" dirty="0"/>
              <a:t> know that I, the </a:t>
            </a:r>
            <a:r>
              <a:rPr lang="en-US" sz="2400" cap="small" dirty="0"/>
              <a:t>Lord</a:t>
            </a:r>
            <a:r>
              <a:rPr lang="en-US" sz="2400" dirty="0"/>
              <a:t>, which call thee by thy name, am the God of </a:t>
            </a:r>
            <a:r>
              <a:rPr lang="en-US" sz="2400" dirty="0" smtClean="0"/>
              <a:t>Israel. For </a:t>
            </a:r>
            <a:r>
              <a:rPr lang="en-US" sz="2400" dirty="0"/>
              <a:t>Jacob my servant's sake, and Israel mine elect, I have even called thee by thy name: </a:t>
            </a:r>
            <a:r>
              <a:rPr lang="en-US" sz="2400" b="1" dirty="0"/>
              <a:t>I have surnamed thee, though thou hast not known me</a:t>
            </a:r>
            <a:r>
              <a:rPr lang="en-US" sz="2400" b="1" dirty="0" smtClean="0"/>
              <a:t>.  </a:t>
            </a:r>
            <a:r>
              <a:rPr lang="en-US" sz="2400" dirty="0" smtClean="0"/>
              <a:t>I </a:t>
            </a:r>
            <a:r>
              <a:rPr lang="en-US" sz="2400" dirty="0"/>
              <a:t>am the </a:t>
            </a:r>
            <a:r>
              <a:rPr lang="en-US" sz="2400" cap="small" dirty="0"/>
              <a:t>Lord</a:t>
            </a:r>
            <a:r>
              <a:rPr lang="en-US" sz="2400" dirty="0"/>
              <a:t>, and there is none else, there is no God beside me: I girded thee, though thou hast not known me</a:t>
            </a:r>
            <a:r>
              <a:rPr lang="en-US" sz="2400" dirty="0" smtClean="0"/>
              <a:t>: That </a:t>
            </a:r>
            <a:r>
              <a:rPr lang="en-US" sz="2400" dirty="0"/>
              <a:t>they may know from the rising of the sun, and from the west, that there is none beside me. I am the </a:t>
            </a:r>
            <a:r>
              <a:rPr lang="en-US" sz="2400" cap="small" dirty="0"/>
              <a:t>Lord</a:t>
            </a:r>
            <a:r>
              <a:rPr lang="en-US" sz="2400" dirty="0"/>
              <a:t>, and there is none else</a:t>
            </a:r>
            <a:r>
              <a:rPr lang="en-US" sz="2400" dirty="0" smtClean="0"/>
              <a:t>.”</a:t>
            </a:r>
            <a:endParaRPr lang="en-US" sz="2400" dirty="0"/>
          </a:p>
          <a:p>
            <a:pPr marL="0" indent="0">
              <a:buNone/>
            </a:pPr>
            <a:endParaRPr lang="en-US" sz="2800" dirty="0"/>
          </a:p>
        </p:txBody>
      </p:sp>
    </p:spTree>
    <p:extLst>
      <p:ext uri="{BB962C8B-B14F-4D97-AF65-F5344CB8AC3E}">
        <p14:creationId xmlns:p14="http://schemas.microsoft.com/office/powerpoint/2010/main" val="22078152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78655" y="200752"/>
            <a:ext cx="9720072" cy="969264"/>
          </a:xfrm>
        </p:spPr>
        <p:txBody>
          <a:bodyPr/>
          <a:lstStyle/>
          <a:p>
            <a:r>
              <a:rPr lang="en-US" dirty="0" smtClean="0"/>
              <a:t>Cyrus’s conquest of </a:t>
            </a:r>
            <a:r>
              <a:rPr lang="en-US" dirty="0" err="1" smtClean="0"/>
              <a:t>babylon</a:t>
            </a:r>
            <a:endParaRPr lang="en-US" dirty="0"/>
          </a:p>
        </p:txBody>
      </p:sp>
      <p:sp>
        <p:nvSpPr>
          <p:cNvPr id="7" name="Content Placeholder 6"/>
          <p:cNvSpPr>
            <a:spLocks noGrp="1"/>
          </p:cNvSpPr>
          <p:nvPr>
            <p:ph idx="1"/>
          </p:nvPr>
        </p:nvSpPr>
        <p:spPr>
          <a:xfrm>
            <a:off x="572257" y="1325880"/>
            <a:ext cx="7331070" cy="4469172"/>
          </a:xfrm>
        </p:spPr>
        <p:txBody>
          <a:bodyPr>
            <a:noAutofit/>
          </a:bodyPr>
          <a:lstStyle/>
          <a:p>
            <a:pPr marL="0" indent="0">
              <a:buNone/>
            </a:pPr>
            <a:r>
              <a:rPr lang="en-US" sz="2600" dirty="0" smtClean="0"/>
              <a:t>He was no “God-fearing” man!</a:t>
            </a:r>
          </a:p>
          <a:p>
            <a:pPr marL="0" indent="0">
              <a:buNone/>
            </a:pPr>
            <a:r>
              <a:rPr lang="en-US" sz="2600" dirty="0" smtClean="0"/>
              <a:t>He </a:t>
            </a:r>
            <a:r>
              <a:rPr lang="en-US" sz="2600" dirty="0"/>
              <a:t>lulled the Babylonians into inactivity during his war with </a:t>
            </a:r>
            <a:r>
              <a:rPr lang="en-US" sz="2600" dirty="0" smtClean="0"/>
              <a:t>Lydia, a potential ally for Babylon.  Then </a:t>
            </a:r>
            <a:r>
              <a:rPr lang="en-US" sz="2600" dirty="0"/>
              <a:t>he </a:t>
            </a:r>
            <a:r>
              <a:rPr lang="en-US" sz="2600" dirty="0" smtClean="0"/>
              <a:t>took maximum </a:t>
            </a:r>
            <a:r>
              <a:rPr lang="en-US" sz="2600" dirty="0"/>
              <a:t>advantage of internal disaffection and discontent within Babylon. </a:t>
            </a:r>
            <a:endParaRPr lang="en-US" sz="2600" dirty="0" smtClean="0"/>
          </a:p>
          <a:p>
            <a:pPr marL="0" indent="0">
              <a:buNone/>
            </a:pPr>
            <a:r>
              <a:rPr lang="en-US" sz="2600" dirty="0" smtClean="0"/>
              <a:t>With </a:t>
            </a:r>
            <a:r>
              <a:rPr lang="en-US" sz="2600" dirty="0"/>
              <a:t>the stage thus set, the military campaign against Babylon </a:t>
            </a:r>
            <a:r>
              <a:rPr lang="en-US" sz="2600" dirty="0" smtClean="0"/>
              <a:t>came almost </a:t>
            </a:r>
            <a:r>
              <a:rPr lang="en-US" sz="2600" dirty="0"/>
              <a:t>as an anticlimax. </a:t>
            </a:r>
            <a:endParaRPr lang="en-US" sz="2600" dirty="0" smtClean="0"/>
          </a:p>
          <a:p>
            <a:pPr marL="0" indent="0">
              <a:buNone/>
            </a:pPr>
            <a:r>
              <a:rPr lang="en-US" sz="2600" dirty="0" smtClean="0"/>
              <a:t>Cyrus </a:t>
            </a:r>
            <a:r>
              <a:rPr lang="en-US" sz="2600" dirty="0"/>
              <a:t>marched into town in </a:t>
            </a:r>
            <a:r>
              <a:rPr lang="en-US" sz="2600" dirty="0" smtClean="0"/>
              <a:t>the late </a:t>
            </a:r>
            <a:r>
              <a:rPr lang="en-US" sz="2600" dirty="0"/>
              <a:t>summer of 539 BC, seized the hands of the statue of the city god </a:t>
            </a:r>
            <a:r>
              <a:rPr lang="en-US" sz="2600" dirty="0" err="1"/>
              <a:t>Marduk</a:t>
            </a:r>
            <a:r>
              <a:rPr lang="en-US" sz="2600" dirty="0"/>
              <a:t> as a signal of his willingness to </a:t>
            </a:r>
            <a:r>
              <a:rPr lang="en-US" sz="2600" dirty="0" smtClean="0"/>
              <a:t>rule as </a:t>
            </a:r>
            <a:r>
              <a:rPr lang="en-US" sz="2600" dirty="0"/>
              <a:t>a Babylonian and not as a foreign </a:t>
            </a:r>
            <a:r>
              <a:rPr lang="en-US" sz="2600" dirty="0" smtClean="0"/>
              <a:t>conqueror</a:t>
            </a:r>
            <a:r>
              <a:rPr lang="en-US" sz="2600" dirty="0"/>
              <a:t>, and was hailed by many as the legitimate successor to the throne</a:t>
            </a:r>
            <a:r>
              <a:rPr lang="en-US" sz="2600" dirty="0" smtClean="0"/>
              <a:t>.</a:t>
            </a:r>
            <a:endParaRPr lang="en-US" sz="26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1952" y="1568245"/>
            <a:ext cx="3523293" cy="4226807"/>
          </a:xfrm>
          <a:prstGeom prst="rect">
            <a:avLst/>
          </a:prstGeom>
        </p:spPr>
      </p:pic>
    </p:spTree>
    <p:extLst>
      <p:ext uri="{BB962C8B-B14F-4D97-AF65-F5344CB8AC3E}">
        <p14:creationId xmlns:p14="http://schemas.microsoft.com/office/powerpoint/2010/main" val="18112549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74746" y="263098"/>
            <a:ext cx="9720072" cy="1499616"/>
          </a:xfrm>
        </p:spPr>
        <p:txBody>
          <a:bodyPr/>
          <a:lstStyle/>
          <a:p>
            <a:r>
              <a:rPr lang="en-US" dirty="0" smtClean="0"/>
              <a:t>Cyrus Cylinder (539 BC)</a:t>
            </a:r>
            <a:endParaRPr lang="en-US" dirty="0"/>
          </a:p>
        </p:txBody>
      </p:sp>
      <p:sp>
        <p:nvSpPr>
          <p:cNvPr id="3" name="Content Placeholder 2"/>
          <p:cNvSpPr>
            <a:spLocks noGrp="1"/>
          </p:cNvSpPr>
          <p:nvPr>
            <p:ph idx="1"/>
          </p:nvPr>
        </p:nvSpPr>
        <p:spPr>
          <a:xfrm>
            <a:off x="275078" y="1596459"/>
            <a:ext cx="6385495" cy="4147054"/>
          </a:xfrm>
        </p:spPr>
        <p:txBody>
          <a:bodyPr>
            <a:noAutofit/>
          </a:bodyPr>
          <a:lstStyle/>
          <a:p>
            <a:pPr marL="0" indent="0">
              <a:buNone/>
            </a:pPr>
            <a:r>
              <a:rPr lang="en-US" sz="2400" dirty="0"/>
              <a:t>“I announce that I will respect the traditions, customs and religions of the nations of my empire and never let any of my governors and subordinates look down on or insult them while I am alive. From now on…, I never let anyone oppress any others, and if it occurs, I will take his or her right back and penalize the oppressor.” “I will never let anyone take possession of movable and landed properties of the others by force or without compensation. While I am alive, I prevent unpaid, forced labor. Today, I announce that everyone is free to choose a religion. People are free to live in all regions and take up a job provided that they never violate other’s rights</a:t>
            </a:r>
            <a:r>
              <a:rPr lang="en-US" sz="2400" dirty="0" smtClean="0"/>
              <a:t>.”</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9574" y="2356543"/>
            <a:ext cx="5043100" cy="3104868"/>
          </a:xfrm>
          <a:prstGeom prst="rect">
            <a:avLst/>
          </a:prstGeom>
        </p:spPr>
      </p:pic>
    </p:spTree>
    <p:extLst>
      <p:ext uri="{BB962C8B-B14F-4D97-AF65-F5344CB8AC3E}">
        <p14:creationId xmlns:p14="http://schemas.microsoft.com/office/powerpoint/2010/main" val="24850151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9188"/>
            <a:ext cx="9720072" cy="1499616"/>
          </a:xfrm>
        </p:spPr>
        <p:txBody>
          <a:bodyPr/>
          <a:lstStyle/>
          <a:p>
            <a:r>
              <a:rPr lang="en-US" dirty="0" smtClean="0"/>
              <a:t>Cyrus prophecy – approximately 537 </a:t>
            </a:r>
            <a:r>
              <a:rPr lang="en-US" dirty="0" err="1" smtClean="0"/>
              <a:t>b.c.</a:t>
            </a:r>
            <a:endParaRPr lang="en-US" dirty="0"/>
          </a:p>
        </p:txBody>
      </p:sp>
      <p:sp>
        <p:nvSpPr>
          <p:cNvPr id="3" name="Content Placeholder 2"/>
          <p:cNvSpPr>
            <a:spLocks noGrp="1"/>
          </p:cNvSpPr>
          <p:nvPr>
            <p:ph idx="1"/>
          </p:nvPr>
        </p:nvSpPr>
        <p:spPr>
          <a:xfrm>
            <a:off x="823792" y="1465118"/>
            <a:ext cx="10120744" cy="4023360"/>
          </a:xfrm>
        </p:spPr>
        <p:txBody>
          <a:bodyPr>
            <a:noAutofit/>
          </a:bodyPr>
          <a:lstStyle/>
          <a:p>
            <a:r>
              <a:rPr lang="en-US" sz="3200" dirty="0" smtClean="0"/>
              <a:t>“Now </a:t>
            </a:r>
            <a:r>
              <a:rPr lang="en-US" sz="3200" dirty="0"/>
              <a:t>in the first year of Cyrus king of Persia, that the word of the </a:t>
            </a:r>
            <a:r>
              <a:rPr lang="en-US" sz="3200" cap="small" dirty="0"/>
              <a:t>Lord</a:t>
            </a:r>
            <a:r>
              <a:rPr lang="en-US" sz="3200" dirty="0"/>
              <a:t> spoken by the mouth of Jeremiah might be accomplished, the </a:t>
            </a:r>
            <a:r>
              <a:rPr lang="en-US" sz="3200" cap="small" dirty="0"/>
              <a:t>Lord</a:t>
            </a:r>
            <a:r>
              <a:rPr lang="en-US" sz="3200" dirty="0"/>
              <a:t> </a:t>
            </a:r>
            <a:r>
              <a:rPr lang="en-US" sz="3200" b="1" u="sng" dirty="0"/>
              <a:t>stirred up the spirit </a:t>
            </a:r>
            <a:r>
              <a:rPr lang="en-US" sz="3200" dirty="0"/>
              <a:t>of Cyrus king of Persia, that he made a proclamation throughout all his kingdom, and put it also in writing, saying</a:t>
            </a:r>
            <a:r>
              <a:rPr lang="en-US" sz="3200" dirty="0" smtClean="0"/>
              <a:t>,  Thus </a:t>
            </a:r>
            <a:r>
              <a:rPr lang="en-US" sz="3200" dirty="0" err="1"/>
              <a:t>saith</a:t>
            </a:r>
            <a:r>
              <a:rPr lang="en-US" sz="3200" dirty="0"/>
              <a:t> Cyrus king of Persia, </a:t>
            </a:r>
            <a:r>
              <a:rPr lang="en-US" sz="3200" b="1" dirty="0"/>
              <a:t>All the kingdoms of the earth hath the </a:t>
            </a:r>
            <a:r>
              <a:rPr lang="en-US" sz="3200" b="1" cap="small" dirty="0"/>
              <a:t>Lord</a:t>
            </a:r>
            <a:r>
              <a:rPr lang="en-US" sz="3200" b="1" dirty="0"/>
              <a:t> God of heaven given me; and he hath charged me to build him an house in Jerusalem, </a:t>
            </a:r>
            <a:r>
              <a:rPr lang="en-US" sz="3200" b="1" u="sng" dirty="0"/>
              <a:t>which is in Judah</a:t>
            </a:r>
            <a:r>
              <a:rPr lang="en-US" sz="3200" dirty="0"/>
              <a:t>. Who is there among you of all his people? The </a:t>
            </a:r>
            <a:r>
              <a:rPr lang="en-US" sz="3200" cap="small" dirty="0"/>
              <a:t>Lord</a:t>
            </a:r>
            <a:r>
              <a:rPr lang="en-US" sz="3200" dirty="0"/>
              <a:t> his God be with him, and let him go up</a:t>
            </a:r>
            <a:r>
              <a:rPr lang="en-US" sz="3200" dirty="0" smtClean="0"/>
              <a:t>.”</a:t>
            </a:r>
          </a:p>
          <a:p>
            <a:pPr algn="ctr"/>
            <a:r>
              <a:rPr lang="en-US" sz="3200" dirty="0" smtClean="0"/>
              <a:t>2 Chronicles 36:22-23</a:t>
            </a:r>
            <a:endParaRPr lang="en-US" sz="3200" dirty="0"/>
          </a:p>
          <a:p>
            <a:endParaRPr lang="en-US" sz="2800" dirty="0"/>
          </a:p>
        </p:txBody>
      </p:sp>
    </p:spTree>
    <p:extLst>
      <p:ext uri="{BB962C8B-B14F-4D97-AF65-F5344CB8AC3E}">
        <p14:creationId xmlns:p14="http://schemas.microsoft.com/office/powerpoint/2010/main" val="14426905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83156" y="1953490"/>
            <a:ext cx="11081925" cy="4183931"/>
          </a:xfrm>
          <a:prstGeom prst="rect">
            <a:avLst/>
          </a:prstGeom>
        </p:spPr>
      </p:pic>
      <p:sp>
        <p:nvSpPr>
          <p:cNvPr id="2" name="TextBox 1"/>
          <p:cNvSpPr txBox="1"/>
          <p:nvPr/>
        </p:nvSpPr>
        <p:spPr>
          <a:xfrm>
            <a:off x="966355" y="311727"/>
            <a:ext cx="10411691" cy="830997"/>
          </a:xfrm>
          <a:prstGeom prst="rect">
            <a:avLst/>
          </a:prstGeom>
          <a:solidFill>
            <a:srgbClr val="002060"/>
          </a:solidFill>
        </p:spPr>
        <p:txBody>
          <a:bodyPr wrap="square" rtlCol="0">
            <a:spAutoFit/>
          </a:bodyPr>
          <a:lstStyle/>
          <a:p>
            <a:r>
              <a:rPr lang="en-US" sz="2400" dirty="0" smtClean="0">
                <a:solidFill>
                  <a:schemeClr val="bg1"/>
                </a:solidFill>
              </a:rPr>
              <a:t>Daniel was born approximately 623 BC.  At age of 90, he may have actually lived to see the return to the land, and the completion of the Temple foundation.</a:t>
            </a:r>
            <a:endParaRPr lang="en-US" sz="2400" dirty="0">
              <a:solidFill>
                <a:schemeClr val="bg1"/>
              </a:solidFill>
            </a:endParaRPr>
          </a:p>
        </p:txBody>
      </p:sp>
    </p:spTree>
    <p:extLst>
      <p:ext uri="{BB962C8B-B14F-4D97-AF65-F5344CB8AC3E}">
        <p14:creationId xmlns:p14="http://schemas.microsoft.com/office/powerpoint/2010/main" val="18910446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07234"/>
            <a:ext cx="9720072" cy="1499616"/>
          </a:xfrm>
        </p:spPr>
        <p:txBody>
          <a:bodyPr/>
          <a:lstStyle/>
          <a:p>
            <a:r>
              <a:rPr lang="en-US" dirty="0" smtClean="0"/>
              <a:t>Proclamation of Cyrus</a:t>
            </a:r>
            <a:endParaRPr lang="en-US" dirty="0"/>
          </a:p>
        </p:txBody>
      </p:sp>
      <p:sp>
        <p:nvSpPr>
          <p:cNvPr id="3" name="Content Placeholder 2"/>
          <p:cNvSpPr>
            <a:spLocks noGrp="1"/>
          </p:cNvSpPr>
          <p:nvPr>
            <p:ph idx="1"/>
          </p:nvPr>
        </p:nvSpPr>
        <p:spPr>
          <a:xfrm>
            <a:off x="1024129" y="1527465"/>
            <a:ext cx="9720071" cy="5091544"/>
          </a:xfrm>
        </p:spPr>
        <p:txBody>
          <a:bodyPr>
            <a:normAutofit lnSpcReduction="10000"/>
          </a:bodyPr>
          <a:lstStyle/>
          <a:p>
            <a:pPr marL="0" indent="0">
              <a:buNone/>
            </a:pPr>
            <a:r>
              <a:rPr lang="en-US" sz="2800" dirty="0" smtClean="0"/>
              <a:t>“</a:t>
            </a:r>
            <a:r>
              <a:rPr lang="en-US" sz="3000" dirty="0" smtClean="0"/>
              <a:t>Now </a:t>
            </a:r>
            <a:r>
              <a:rPr lang="en-US" sz="3000" dirty="0"/>
              <a:t>in the first year of Cyrus king of Persia, that the word of the </a:t>
            </a:r>
            <a:r>
              <a:rPr lang="en-US" sz="3000" cap="small" dirty="0"/>
              <a:t>Lord</a:t>
            </a:r>
            <a:r>
              <a:rPr lang="en-US" sz="3000" dirty="0"/>
              <a:t> by the mouth of Jeremiah might be fulfilled, the </a:t>
            </a:r>
            <a:r>
              <a:rPr lang="en-US" sz="3000" cap="small" dirty="0"/>
              <a:t>Lord</a:t>
            </a:r>
            <a:r>
              <a:rPr lang="en-US" sz="3000" dirty="0"/>
              <a:t> stirred up the spirit of Cyrus king of Persia, that he made a proclamation throughout all his kingdom, and put it also in writing, saying</a:t>
            </a:r>
            <a:r>
              <a:rPr lang="en-US" sz="3000" dirty="0" smtClean="0"/>
              <a:t>,  Thus </a:t>
            </a:r>
            <a:r>
              <a:rPr lang="en-US" sz="3000" dirty="0" err="1"/>
              <a:t>saith</a:t>
            </a:r>
            <a:r>
              <a:rPr lang="en-US" sz="3000" dirty="0"/>
              <a:t> Cyrus king of Persia, </a:t>
            </a:r>
            <a:r>
              <a:rPr lang="en-US" sz="3000" b="1" dirty="0"/>
              <a:t>The </a:t>
            </a:r>
            <a:r>
              <a:rPr lang="en-US" sz="3000" b="1" cap="small" dirty="0"/>
              <a:t>Lord</a:t>
            </a:r>
            <a:r>
              <a:rPr lang="en-US" sz="3000" b="1" dirty="0"/>
              <a:t> God of heaven hath given me all the kingdoms of the earth; and he hath charged me to build him an house at Jerusalem, which is in Judah</a:t>
            </a:r>
            <a:r>
              <a:rPr lang="en-US" sz="3000" b="1" dirty="0" smtClean="0"/>
              <a:t>. </a:t>
            </a:r>
            <a:r>
              <a:rPr lang="en-US" sz="3000" dirty="0" smtClean="0"/>
              <a:t>Who </a:t>
            </a:r>
            <a:r>
              <a:rPr lang="en-US" sz="3000" dirty="0"/>
              <a:t>is there among you of all his people? his God be with him, and let him go up to Jerusalem, which is in Judah, and </a:t>
            </a:r>
            <a:r>
              <a:rPr lang="en-US" sz="3000" b="1" dirty="0"/>
              <a:t>build the house of the </a:t>
            </a:r>
            <a:r>
              <a:rPr lang="en-US" sz="3000" b="1" cap="small" dirty="0"/>
              <a:t>Lord</a:t>
            </a:r>
            <a:r>
              <a:rPr lang="en-US" sz="3000" b="1" dirty="0"/>
              <a:t> God of Israel</a:t>
            </a:r>
            <a:r>
              <a:rPr lang="en-US" sz="3000" dirty="0"/>
              <a:t>, (he is the God,) which is in Jerusalem</a:t>
            </a:r>
            <a:r>
              <a:rPr lang="en-US" sz="3000" dirty="0" smtClean="0"/>
              <a:t>.”</a:t>
            </a:r>
          </a:p>
          <a:p>
            <a:pPr marL="0" indent="0" algn="ctr">
              <a:buNone/>
            </a:pPr>
            <a:r>
              <a:rPr lang="en-US" sz="3000" dirty="0" smtClean="0"/>
              <a:t>Ezra 1:1-3</a:t>
            </a:r>
            <a:endParaRPr lang="en-US" sz="3000" dirty="0"/>
          </a:p>
          <a:p>
            <a:pPr marL="0" indent="0">
              <a:buNone/>
            </a:pPr>
            <a:endParaRPr lang="en-US" dirty="0"/>
          </a:p>
        </p:txBody>
      </p:sp>
    </p:spTree>
    <p:extLst>
      <p:ext uri="{BB962C8B-B14F-4D97-AF65-F5344CB8AC3E}">
        <p14:creationId xmlns:p14="http://schemas.microsoft.com/office/powerpoint/2010/main" val="18574302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49966"/>
            <a:ext cx="9720072" cy="1499616"/>
          </a:xfrm>
        </p:spPr>
        <p:txBody>
          <a:bodyPr/>
          <a:lstStyle/>
          <a:p>
            <a:r>
              <a:rPr lang="en-US" dirty="0" smtClean="0"/>
              <a:t>Spirit Stirred up</a:t>
            </a:r>
            <a:endParaRPr lang="en-US" dirty="0"/>
          </a:p>
        </p:txBody>
      </p:sp>
      <p:sp>
        <p:nvSpPr>
          <p:cNvPr id="3" name="Content Placeholder 2"/>
          <p:cNvSpPr>
            <a:spLocks noGrp="1"/>
          </p:cNvSpPr>
          <p:nvPr>
            <p:ph idx="1"/>
          </p:nvPr>
        </p:nvSpPr>
        <p:spPr>
          <a:xfrm>
            <a:off x="1024127" y="2036618"/>
            <a:ext cx="9720073" cy="4023360"/>
          </a:xfrm>
        </p:spPr>
        <p:txBody>
          <a:bodyPr>
            <a:noAutofit/>
          </a:bodyPr>
          <a:lstStyle/>
          <a:p>
            <a:r>
              <a:rPr lang="en-US" sz="2800" dirty="0" smtClean="0"/>
              <a:t>“Now in the first year of Cyrus king of Persia, that the word of the LORD by the mouth of Jeremiah might be fulfilled, </a:t>
            </a:r>
            <a:r>
              <a:rPr lang="en-US" sz="2800" b="1" dirty="0" smtClean="0"/>
              <a:t>the LORD stirred up the spirit of Cyrus</a:t>
            </a:r>
            <a:r>
              <a:rPr lang="en-US" sz="2800" dirty="0" smtClean="0"/>
              <a:t>…”</a:t>
            </a:r>
          </a:p>
          <a:p>
            <a:pPr algn="ctr"/>
            <a:r>
              <a:rPr lang="en-US" sz="2800" dirty="0" smtClean="0"/>
              <a:t>Ezra 1:1</a:t>
            </a:r>
          </a:p>
          <a:p>
            <a:r>
              <a:rPr lang="en-US" sz="2800" dirty="0" smtClean="0"/>
              <a:t>“Then rose up the chief of the fathers of Judah and Benjamin, and the priests, and the Levites, </a:t>
            </a:r>
            <a:r>
              <a:rPr lang="en-US" sz="2800" b="1" dirty="0" smtClean="0"/>
              <a:t>with all them whose spirit God had raised</a:t>
            </a:r>
            <a:r>
              <a:rPr lang="en-US" sz="2800" dirty="0" smtClean="0"/>
              <a:t>, to go up to build the house of the LORD which is in Jerusalem.”</a:t>
            </a:r>
          </a:p>
          <a:p>
            <a:pPr algn="ctr"/>
            <a:r>
              <a:rPr lang="en-US" sz="2800" dirty="0" smtClean="0"/>
              <a:t>Ezra 1:5 </a:t>
            </a:r>
            <a:endParaRPr lang="en-US" sz="2800" dirty="0"/>
          </a:p>
        </p:txBody>
      </p:sp>
    </p:spTree>
    <p:extLst>
      <p:ext uri="{BB962C8B-B14F-4D97-AF65-F5344CB8AC3E}">
        <p14:creationId xmlns:p14="http://schemas.microsoft.com/office/powerpoint/2010/main" val="2515649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0"/>
            <a:ext cx="9720072" cy="1499616"/>
          </a:xfrm>
        </p:spPr>
        <p:txBody>
          <a:bodyPr/>
          <a:lstStyle/>
          <a:p>
            <a:r>
              <a:rPr lang="en-US" dirty="0" smtClean="0"/>
              <a:t>Additional Details of Cyrus’s Decree</a:t>
            </a:r>
            <a:endParaRPr lang="en-US" dirty="0"/>
          </a:p>
        </p:txBody>
      </p:sp>
      <p:sp>
        <p:nvSpPr>
          <p:cNvPr id="3" name="Content Placeholder 2"/>
          <p:cNvSpPr>
            <a:spLocks noGrp="1"/>
          </p:cNvSpPr>
          <p:nvPr>
            <p:ph idx="1"/>
          </p:nvPr>
        </p:nvSpPr>
        <p:spPr>
          <a:xfrm>
            <a:off x="1024129" y="1428750"/>
            <a:ext cx="9720071" cy="4023360"/>
          </a:xfrm>
        </p:spPr>
        <p:txBody>
          <a:bodyPr>
            <a:noAutofit/>
          </a:bodyPr>
          <a:lstStyle/>
          <a:p>
            <a:pPr marL="0" indent="0">
              <a:buNone/>
            </a:pPr>
            <a:r>
              <a:rPr lang="en-US" sz="2800" dirty="0" smtClean="0"/>
              <a:t>“In </a:t>
            </a:r>
            <a:r>
              <a:rPr lang="en-US" sz="2800" dirty="0"/>
              <a:t>the first year of Cyrus the king the same Cyrus the king made a decree concerning the house of God at Jerusalem, </a:t>
            </a:r>
            <a:r>
              <a:rPr lang="en-US" sz="2800" b="1" dirty="0"/>
              <a:t>Let the house be </a:t>
            </a:r>
            <a:r>
              <a:rPr lang="en-US" sz="2800" b="1" dirty="0" err="1"/>
              <a:t>builded</a:t>
            </a:r>
            <a:r>
              <a:rPr lang="en-US" sz="2800" b="1" dirty="0"/>
              <a:t>, the place where they offered sacrifices, and let the foundations thereof be strongly laid</a:t>
            </a:r>
            <a:r>
              <a:rPr lang="en-US" sz="2800" dirty="0"/>
              <a:t>; the height thereof threescore cubits, and the breadth thereof threescore cubits</a:t>
            </a:r>
            <a:r>
              <a:rPr lang="en-US" sz="2800" dirty="0" smtClean="0"/>
              <a:t>;  With </a:t>
            </a:r>
            <a:r>
              <a:rPr lang="en-US" sz="2800" dirty="0"/>
              <a:t>three rows of great stones, and a row of new timber: and let the expenses be given out of the king's house</a:t>
            </a:r>
            <a:r>
              <a:rPr lang="en-US" sz="2800" dirty="0" smtClean="0"/>
              <a:t>:  And </a:t>
            </a:r>
            <a:r>
              <a:rPr lang="en-US" sz="2800" dirty="0"/>
              <a:t>also </a:t>
            </a:r>
            <a:r>
              <a:rPr lang="en-US" sz="2800" b="1" dirty="0"/>
              <a:t>let the golden and silver vessels of the house of God, which Nebuchadnezzar took forth out of the temple which is at Jerusalem, and brought unto Babylon, be restored</a:t>
            </a:r>
            <a:r>
              <a:rPr lang="en-US" sz="2800" dirty="0"/>
              <a:t>, and brought again unto the temple which is at Jerusalem, every one to his place, and place them in the house of God</a:t>
            </a:r>
            <a:r>
              <a:rPr lang="en-US" sz="2800" dirty="0" smtClean="0"/>
              <a:t>.”</a:t>
            </a:r>
          </a:p>
          <a:p>
            <a:pPr marL="0" indent="0" algn="ctr">
              <a:buNone/>
            </a:pPr>
            <a:r>
              <a:rPr lang="en-US" sz="2800" dirty="0" smtClean="0"/>
              <a:t>Ezra 6:3-5</a:t>
            </a:r>
            <a:endParaRPr lang="en-US" sz="2800" dirty="0"/>
          </a:p>
        </p:txBody>
      </p:sp>
    </p:spTree>
    <p:extLst>
      <p:ext uri="{BB962C8B-B14F-4D97-AF65-F5344CB8AC3E}">
        <p14:creationId xmlns:p14="http://schemas.microsoft.com/office/powerpoint/2010/main" val="12932574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35834"/>
            <a:ext cx="9720072" cy="1499616"/>
          </a:xfrm>
        </p:spPr>
        <p:txBody>
          <a:bodyPr/>
          <a:lstStyle/>
          <a:p>
            <a:r>
              <a:rPr lang="en-US" dirty="0" smtClean="0"/>
              <a:t>Psalm 126:1-4</a:t>
            </a:r>
            <a:endParaRPr lang="en-US" dirty="0"/>
          </a:p>
        </p:txBody>
      </p:sp>
      <p:sp>
        <p:nvSpPr>
          <p:cNvPr id="3" name="Content Placeholder 2"/>
          <p:cNvSpPr>
            <a:spLocks noGrp="1"/>
          </p:cNvSpPr>
          <p:nvPr>
            <p:ph idx="1"/>
          </p:nvPr>
        </p:nvSpPr>
        <p:spPr>
          <a:xfrm>
            <a:off x="1024127" y="2047009"/>
            <a:ext cx="9720073" cy="4023360"/>
          </a:xfrm>
        </p:spPr>
        <p:txBody>
          <a:bodyPr>
            <a:normAutofit/>
          </a:bodyPr>
          <a:lstStyle/>
          <a:p>
            <a:pPr marL="0" indent="0">
              <a:buNone/>
            </a:pPr>
            <a:r>
              <a:rPr lang="en-US" sz="3200" dirty="0" smtClean="0"/>
              <a:t>“When </a:t>
            </a:r>
            <a:r>
              <a:rPr lang="en-US" sz="3200" dirty="0"/>
              <a:t>the </a:t>
            </a:r>
            <a:r>
              <a:rPr lang="en-US" sz="3200" cap="small" dirty="0"/>
              <a:t>Lord</a:t>
            </a:r>
            <a:r>
              <a:rPr lang="en-US" sz="3200" dirty="0"/>
              <a:t> turned again the captivity of Zion, we were like them that dream</a:t>
            </a:r>
            <a:r>
              <a:rPr lang="en-US" sz="3200" dirty="0" smtClean="0"/>
              <a:t>.  Then </a:t>
            </a:r>
            <a:r>
              <a:rPr lang="en-US" sz="3200" dirty="0"/>
              <a:t>was our mouth filled with laughter, and our tongue with singing: then said they among the heathen, The </a:t>
            </a:r>
            <a:r>
              <a:rPr lang="en-US" sz="3200" cap="small" dirty="0"/>
              <a:t>Lord</a:t>
            </a:r>
            <a:r>
              <a:rPr lang="en-US" sz="3200" dirty="0"/>
              <a:t> hath done great things for them</a:t>
            </a:r>
            <a:r>
              <a:rPr lang="en-US" sz="3200" dirty="0" smtClean="0"/>
              <a:t>. The </a:t>
            </a:r>
            <a:r>
              <a:rPr lang="en-US" sz="3200" cap="small" dirty="0"/>
              <a:t>Lord</a:t>
            </a:r>
            <a:r>
              <a:rPr lang="en-US" sz="3200" dirty="0"/>
              <a:t> hath done great things for us; whereof we are glad</a:t>
            </a:r>
            <a:r>
              <a:rPr lang="en-US" sz="3200" dirty="0" smtClean="0"/>
              <a:t>. Turn </a:t>
            </a:r>
            <a:r>
              <a:rPr lang="en-US" sz="3200" dirty="0"/>
              <a:t>again our captivity, O </a:t>
            </a:r>
            <a:r>
              <a:rPr lang="en-US" sz="3200" cap="small" dirty="0"/>
              <a:t>Lord</a:t>
            </a:r>
            <a:r>
              <a:rPr lang="en-US" sz="3200" dirty="0"/>
              <a:t>, as the streams in the south</a:t>
            </a:r>
            <a:r>
              <a:rPr lang="en-US" sz="3200" dirty="0" smtClean="0"/>
              <a:t>.”</a:t>
            </a:r>
            <a:endParaRPr lang="en-US" sz="3200" dirty="0"/>
          </a:p>
          <a:p>
            <a:pPr marL="0" indent="0">
              <a:buNone/>
            </a:pPr>
            <a:endParaRPr lang="en-US" dirty="0"/>
          </a:p>
        </p:txBody>
      </p:sp>
    </p:spTree>
    <p:extLst>
      <p:ext uri="{BB962C8B-B14F-4D97-AF65-F5344CB8AC3E}">
        <p14:creationId xmlns:p14="http://schemas.microsoft.com/office/powerpoint/2010/main" val="12678491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50659" y="439743"/>
            <a:ext cx="9720072" cy="1499616"/>
          </a:xfrm>
        </p:spPr>
        <p:txBody>
          <a:bodyPr/>
          <a:lstStyle/>
          <a:p>
            <a:pPr algn="ctr"/>
            <a:r>
              <a:rPr lang="en-US" dirty="0" smtClean="0"/>
              <a:t>The Exiles begin to return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6054" y="1753986"/>
            <a:ext cx="7069282" cy="4241569"/>
          </a:xfrm>
          <a:prstGeom prst="rect">
            <a:avLst/>
          </a:prstGeom>
        </p:spPr>
      </p:pic>
    </p:spTree>
    <p:extLst>
      <p:ext uri="{BB962C8B-B14F-4D97-AF65-F5344CB8AC3E}">
        <p14:creationId xmlns:p14="http://schemas.microsoft.com/office/powerpoint/2010/main" val="34512251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107234"/>
            <a:ext cx="9720072" cy="1499616"/>
          </a:xfrm>
        </p:spPr>
        <p:txBody>
          <a:bodyPr/>
          <a:lstStyle/>
          <a:p>
            <a:r>
              <a:rPr lang="en-US" dirty="0" smtClean="0"/>
              <a:t>Ezra 1:5-8</a:t>
            </a:r>
            <a:endParaRPr lang="en-US" dirty="0"/>
          </a:p>
        </p:txBody>
      </p:sp>
      <p:sp>
        <p:nvSpPr>
          <p:cNvPr id="3" name="Content Placeholder 2"/>
          <p:cNvSpPr>
            <a:spLocks noGrp="1"/>
          </p:cNvSpPr>
          <p:nvPr>
            <p:ph idx="1"/>
          </p:nvPr>
        </p:nvSpPr>
        <p:spPr>
          <a:xfrm>
            <a:off x="1024128" y="1606850"/>
            <a:ext cx="9720071" cy="4530436"/>
          </a:xfrm>
        </p:spPr>
        <p:txBody>
          <a:bodyPr>
            <a:normAutofit fontScale="85000" lnSpcReduction="10000"/>
          </a:bodyPr>
          <a:lstStyle/>
          <a:p>
            <a:pPr marL="0" indent="0">
              <a:buNone/>
            </a:pPr>
            <a:r>
              <a:rPr lang="en-US" sz="3500" dirty="0" smtClean="0"/>
              <a:t>“Then </a:t>
            </a:r>
            <a:r>
              <a:rPr lang="en-US" sz="3500" dirty="0"/>
              <a:t>rose up the chief of the fathers of Judah and Benjamin, and the priests, and the Levites, with all them whose spirit God had raised, to go up to build the house of the </a:t>
            </a:r>
            <a:r>
              <a:rPr lang="en-US" sz="3500" cap="small" dirty="0"/>
              <a:t>Lord</a:t>
            </a:r>
            <a:r>
              <a:rPr lang="en-US" sz="3500" dirty="0"/>
              <a:t> which is in Jerusalem</a:t>
            </a:r>
            <a:r>
              <a:rPr lang="en-US" sz="3500" dirty="0" smtClean="0"/>
              <a:t>.  </a:t>
            </a:r>
            <a:r>
              <a:rPr lang="en-US" sz="3500" b="1" dirty="0" smtClean="0"/>
              <a:t>And </a:t>
            </a:r>
            <a:r>
              <a:rPr lang="en-US" sz="3500" b="1" dirty="0"/>
              <a:t>all they that were about them strengthened their hands</a:t>
            </a:r>
            <a:r>
              <a:rPr lang="en-US" sz="3500" dirty="0"/>
              <a:t> with vessels of silver, with gold, with goods, and with beasts, and with precious things, </a:t>
            </a:r>
            <a:r>
              <a:rPr lang="en-US" sz="3500" b="1" u="sng" dirty="0"/>
              <a:t>beside all that was willingly offered</a:t>
            </a:r>
            <a:r>
              <a:rPr lang="en-US" sz="3500" dirty="0" smtClean="0"/>
              <a:t>.  </a:t>
            </a:r>
            <a:r>
              <a:rPr lang="en-US" sz="3500" b="1" dirty="0" smtClean="0"/>
              <a:t>Also </a:t>
            </a:r>
            <a:r>
              <a:rPr lang="en-US" sz="3500" b="1" dirty="0"/>
              <a:t>Cyrus the king brought forth the vessels of the house of the </a:t>
            </a:r>
            <a:r>
              <a:rPr lang="en-US" sz="3500" b="1" cap="small" dirty="0"/>
              <a:t>Lord</a:t>
            </a:r>
            <a:r>
              <a:rPr lang="en-US" sz="3500" b="1" dirty="0"/>
              <a:t>, which Nebuchadnezzar had brought forth out of Jerusalem, and had put them in the house of his gods</a:t>
            </a:r>
            <a:r>
              <a:rPr lang="en-US" sz="3500" dirty="0" smtClean="0"/>
              <a:t>;  Even </a:t>
            </a:r>
            <a:r>
              <a:rPr lang="en-US" sz="3500" dirty="0"/>
              <a:t>those did Cyrus king of Persia bring forth by the hand of </a:t>
            </a:r>
            <a:r>
              <a:rPr lang="en-US" sz="3500" dirty="0" err="1"/>
              <a:t>Mithredath</a:t>
            </a:r>
            <a:r>
              <a:rPr lang="en-US" sz="3500" dirty="0"/>
              <a:t> the treasurer, and numbered them unto </a:t>
            </a:r>
            <a:r>
              <a:rPr lang="en-US" sz="3500" dirty="0" err="1"/>
              <a:t>Sheshbazzar</a:t>
            </a:r>
            <a:r>
              <a:rPr lang="en-US" sz="3500" dirty="0"/>
              <a:t>, the prince of Judah</a:t>
            </a:r>
            <a:r>
              <a:rPr lang="en-US" sz="3500" dirty="0" smtClean="0"/>
              <a:t>.”</a:t>
            </a:r>
            <a:endParaRPr lang="en-US" sz="3500" dirty="0"/>
          </a:p>
          <a:p>
            <a:endParaRPr lang="en-US" dirty="0"/>
          </a:p>
        </p:txBody>
      </p:sp>
    </p:spTree>
    <p:extLst>
      <p:ext uri="{BB962C8B-B14F-4D97-AF65-F5344CB8AC3E}">
        <p14:creationId xmlns:p14="http://schemas.microsoft.com/office/powerpoint/2010/main" val="8989684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Sheshbazzar</a:t>
            </a:r>
            <a:r>
              <a:rPr lang="en-US" dirty="0" smtClean="0"/>
              <a:t>/</a:t>
            </a:r>
            <a:r>
              <a:rPr lang="en-US" dirty="0" err="1" smtClean="0"/>
              <a:t>zerubbabel</a:t>
            </a:r>
            <a:endParaRPr lang="en-US" dirty="0"/>
          </a:p>
        </p:txBody>
      </p:sp>
      <p:sp>
        <p:nvSpPr>
          <p:cNvPr id="3" name="Content Placeholder 2"/>
          <p:cNvSpPr>
            <a:spLocks noGrp="1"/>
          </p:cNvSpPr>
          <p:nvPr>
            <p:ph idx="1"/>
          </p:nvPr>
        </p:nvSpPr>
        <p:spPr/>
        <p:txBody>
          <a:bodyPr>
            <a:normAutofit/>
          </a:bodyPr>
          <a:lstStyle/>
          <a:p>
            <a:r>
              <a:rPr lang="en-US" sz="2800" dirty="0" smtClean="0"/>
              <a:t>“…and numbered them unto </a:t>
            </a:r>
            <a:r>
              <a:rPr lang="en-US" sz="2800" b="1" dirty="0" err="1" smtClean="0"/>
              <a:t>Sheshbazzar</a:t>
            </a:r>
            <a:r>
              <a:rPr lang="en-US" sz="2800" b="1" dirty="0" smtClean="0"/>
              <a:t> *</a:t>
            </a:r>
            <a:r>
              <a:rPr lang="en-US" sz="2800" dirty="0" smtClean="0"/>
              <a:t>, the prince of Judah.  All the vessels of gold and silver were five thousand and four hundred.  All these did </a:t>
            </a:r>
            <a:r>
              <a:rPr lang="en-US" sz="2800" dirty="0" err="1" smtClean="0"/>
              <a:t>Sheshbazar</a:t>
            </a:r>
            <a:r>
              <a:rPr lang="en-US" sz="2800" dirty="0" smtClean="0"/>
              <a:t> bring up with them of the captivity that were brought up from Babylon unto Jerusalem.”</a:t>
            </a:r>
          </a:p>
          <a:p>
            <a:r>
              <a:rPr lang="en-US" sz="2800" dirty="0" smtClean="0"/>
              <a:t>Ezra 1:8, 11</a:t>
            </a:r>
          </a:p>
          <a:p>
            <a:endParaRPr lang="en-US" sz="2800" dirty="0"/>
          </a:p>
          <a:p>
            <a:r>
              <a:rPr lang="en-US" sz="2800" dirty="0" smtClean="0"/>
              <a:t>*  Persian name given to </a:t>
            </a:r>
            <a:r>
              <a:rPr lang="en-US" sz="2800" dirty="0" err="1" smtClean="0"/>
              <a:t>Zerubbabel</a:t>
            </a:r>
            <a:endParaRPr lang="en-US" sz="2800" dirty="0"/>
          </a:p>
        </p:txBody>
      </p:sp>
    </p:spTree>
    <p:extLst>
      <p:ext uri="{BB962C8B-B14F-4D97-AF65-F5344CB8AC3E}">
        <p14:creationId xmlns:p14="http://schemas.microsoft.com/office/powerpoint/2010/main" val="29583529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252707"/>
            <a:ext cx="9720072" cy="1499616"/>
          </a:xfrm>
        </p:spPr>
        <p:txBody>
          <a:bodyPr/>
          <a:lstStyle/>
          <a:p>
            <a:r>
              <a:rPr lang="en-US" dirty="0" smtClean="0"/>
              <a:t>Ezra 2:1-2</a:t>
            </a:r>
            <a:endParaRPr lang="en-US" dirty="0"/>
          </a:p>
        </p:txBody>
      </p:sp>
      <p:sp>
        <p:nvSpPr>
          <p:cNvPr id="3" name="Content Placeholder 2"/>
          <p:cNvSpPr>
            <a:spLocks noGrp="1"/>
          </p:cNvSpPr>
          <p:nvPr>
            <p:ph idx="1"/>
          </p:nvPr>
        </p:nvSpPr>
        <p:spPr>
          <a:xfrm>
            <a:off x="909828" y="1752323"/>
            <a:ext cx="10125317" cy="4023360"/>
          </a:xfrm>
        </p:spPr>
        <p:txBody>
          <a:bodyPr>
            <a:normAutofit/>
          </a:bodyPr>
          <a:lstStyle/>
          <a:p>
            <a:pPr marL="0" indent="0">
              <a:buNone/>
            </a:pPr>
            <a:r>
              <a:rPr lang="en-US" sz="3200" dirty="0" smtClean="0"/>
              <a:t>“Now </a:t>
            </a:r>
            <a:r>
              <a:rPr lang="en-US" sz="3200" dirty="0"/>
              <a:t>these are the children of the province that went up out of the captivity, of those which had been carried away, whom Nebuchadnezzar the king of Babylon had carried away unto Babylon, and came again unto Jerusalem and Judah, every one unto his city</a:t>
            </a:r>
            <a:r>
              <a:rPr lang="en-US" sz="3200" dirty="0" smtClean="0"/>
              <a:t>;  Which </a:t>
            </a:r>
            <a:r>
              <a:rPr lang="en-US" sz="3200" dirty="0"/>
              <a:t>came with </a:t>
            </a:r>
            <a:r>
              <a:rPr lang="en-US" sz="3200" b="1" dirty="0" err="1"/>
              <a:t>Zerubbabel</a:t>
            </a:r>
            <a:r>
              <a:rPr lang="en-US" sz="3200" dirty="0"/>
              <a:t>: </a:t>
            </a:r>
            <a:r>
              <a:rPr lang="en-US" sz="3200" b="1" dirty="0" err="1"/>
              <a:t>Jeshua</a:t>
            </a:r>
            <a:r>
              <a:rPr lang="en-US" sz="3200" dirty="0"/>
              <a:t>, </a:t>
            </a:r>
            <a:r>
              <a:rPr lang="en-US" sz="3200" b="1" dirty="0"/>
              <a:t>Nehemiah</a:t>
            </a:r>
            <a:r>
              <a:rPr lang="en-US" sz="3200" dirty="0"/>
              <a:t>, </a:t>
            </a:r>
            <a:r>
              <a:rPr lang="en-US" sz="3200" dirty="0" err="1"/>
              <a:t>Seraiah</a:t>
            </a:r>
            <a:r>
              <a:rPr lang="en-US" sz="3200" dirty="0"/>
              <a:t>, </a:t>
            </a:r>
            <a:r>
              <a:rPr lang="en-US" sz="3200" dirty="0" err="1"/>
              <a:t>Reelaiah</a:t>
            </a:r>
            <a:r>
              <a:rPr lang="en-US" sz="3200" dirty="0"/>
              <a:t>, </a:t>
            </a:r>
            <a:r>
              <a:rPr lang="en-US" sz="3200" b="1" u="sng" dirty="0"/>
              <a:t>Mordecai</a:t>
            </a:r>
            <a:r>
              <a:rPr lang="en-US" sz="3200" dirty="0"/>
              <a:t>, </a:t>
            </a:r>
            <a:r>
              <a:rPr lang="en-US" sz="3200" dirty="0" err="1"/>
              <a:t>Bilshan</a:t>
            </a:r>
            <a:r>
              <a:rPr lang="en-US" sz="3200" dirty="0"/>
              <a:t>, </a:t>
            </a:r>
            <a:r>
              <a:rPr lang="en-US" sz="3200" dirty="0" err="1"/>
              <a:t>Mizpar</a:t>
            </a:r>
            <a:r>
              <a:rPr lang="en-US" sz="3200" dirty="0"/>
              <a:t>, </a:t>
            </a:r>
            <a:r>
              <a:rPr lang="en-US" sz="3200" dirty="0" err="1"/>
              <a:t>Bigvai</a:t>
            </a:r>
            <a:r>
              <a:rPr lang="en-US" sz="3200" dirty="0"/>
              <a:t>, </a:t>
            </a:r>
            <a:r>
              <a:rPr lang="en-US" sz="3200" dirty="0" err="1"/>
              <a:t>Rehum</a:t>
            </a:r>
            <a:r>
              <a:rPr lang="en-US" sz="3200" dirty="0"/>
              <a:t>, </a:t>
            </a:r>
            <a:r>
              <a:rPr lang="en-US" sz="3200" dirty="0" err="1"/>
              <a:t>Baanah</a:t>
            </a:r>
            <a:r>
              <a:rPr lang="en-US" sz="3200" dirty="0"/>
              <a:t>. The number of the men of the people of Israel</a:t>
            </a:r>
            <a:r>
              <a:rPr lang="en-US" sz="3200" dirty="0" smtClean="0"/>
              <a:t>:”</a:t>
            </a:r>
            <a:endParaRPr lang="en-US" sz="3200" dirty="0"/>
          </a:p>
        </p:txBody>
      </p:sp>
      <p:sp>
        <p:nvSpPr>
          <p:cNvPr id="4" name="TextBox 3"/>
          <p:cNvSpPr txBox="1"/>
          <p:nvPr/>
        </p:nvSpPr>
        <p:spPr>
          <a:xfrm>
            <a:off x="1943100" y="5579918"/>
            <a:ext cx="8136082" cy="523220"/>
          </a:xfrm>
          <a:prstGeom prst="rect">
            <a:avLst/>
          </a:prstGeom>
          <a:solidFill>
            <a:srgbClr val="002060"/>
          </a:solidFill>
        </p:spPr>
        <p:txBody>
          <a:bodyPr wrap="square" rtlCol="0">
            <a:spAutoFit/>
          </a:bodyPr>
          <a:lstStyle/>
          <a:p>
            <a:r>
              <a:rPr lang="en-US" sz="2800" dirty="0" smtClean="0">
                <a:solidFill>
                  <a:schemeClr val="bg1"/>
                </a:solidFill>
              </a:rPr>
              <a:t>Is this the same Mordecai we read of in Esther?</a:t>
            </a:r>
            <a:endParaRPr lang="en-US" sz="2800" dirty="0">
              <a:solidFill>
                <a:schemeClr val="bg1"/>
              </a:solidFill>
            </a:endParaRPr>
          </a:p>
        </p:txBody>
      </p:sp>
    </p:spTree>
    <p:extLst>
      <p:ext uri="{BB962C8B-B14F-4D97-AF65-F5344CB8AC3E}">
        <p14:creationId xmlns:p14="http://schemas.microsoft.com/office/powerpoint/2010/main" val="1938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21534"/>
            <a:ext cx="9720072" cy="1499616"/>
          </a:xfrm>
        </p:spPr>
        <p:txBody>
          <a:bodyPr/>
          <a:lstStyle/>
          <a:p>
            <a:r>
              <a:rPr lang="en-US" dirty="0" smtClean="0"/>
              <a:t>same MORDECAI?</a:t>
            </a:r>
            <a:endParaRPr lang="en-US" dirty="0"/>
          </a:p>
        </p:txBody>
      </p:sp>
      <p:sp>
        <p:nvSpPr>
          <p:cNvPr id="3" name="Content Placeholder 2"/>
          <p:cNvSpPr>
            <a:spLocks noGrp="1"/>
          </p:cNvSpPr>
          <p:nvPr>
            <p:ph idx="1"/>
          </p:nvPr>
        </p:nvSpPr>
        <p:spPr>
          <a:xfrm>
            <a:off x="1024128" y="1586069"/>
            <a:ext cx="9720073" cy="4023360"/>
          </a:xfrm>
        </p:spPr>
        <p:txBody>
          <a:bodyPr>
            <a:noAutofit/>
          </a:bodyPr>
          <a:lstStyle/>
          <a:p>
            <a:r>
              <a:rPr lang="en-US" sz="2800" dirty="0" smtClean="0"/>
              <a:t>“Now </a:t>
            </a:r>
            <a:r>
              <a:rPr lang="en-US" sz="2800" dirty="0"/>
              <a:t>in </a:t>
            </a:r>
            <a:r>
              <a:rPr lang="en-US" sz="2800" dirty="0" err="1"/>
              <a:t>Shushan</a:t>
            </a:r>
            <a:r>
              <a:rPr lang="en-US" sz="2800" dirty="0"/>
              <a:t> the palace there was a certain Jew, whose name was Mordecai, the son of </a:t>
            </a:r>
            <a:r>
              <a:rPr lang="en-US" sz="2800" dirty="0" err="1"/>
              <a:t>Jair</a:t>
            </a:r>
            <a:r>
              <a:rPr lang="en-US" sz="2800" dirty="0"/>
              <a:t>, the son of </a:t>
            </a:r>
            <a:r>
              <a:rPr lang="en-US" sz="2800" dirty="0" err="1"/>
              <a:t>Shimei</a:t>
            </a:r>
            <a:r>
              <a:rPr lang="en-US" sz="2800" dirty="0"/>
              <a:t>, the son of Kish, a </a:t>
            </a:r>
            <a:r>
              <a:rPr lang="en-US" sz="2800" b="1" dirty="0" err="1"/>
              <a:t>Benjamite</a:t>
            </a:r>
            <a:r>
              <a:rPr lang="en-US" sz="2800" dirty="0" smtClean="0"/>
              <a:t>;  Who </a:t>
            </a:r>
            <a:r>
              <a:rPr lang="en-US" sz="2800" dirty="0"/>
              <a:t>had been carried away from Jerusalem with the captivity which had been carried away with </a:t>
            </a:r>
            <a:r>
              <a:rPr lang="en-US" sz="2800" dirty="0" err="1"/>
              <a:t>Jeconiah</a:t>
            </a:r>
            <a:r>
              <a:rPr lang="en-US" sz="2800" dirty="0"/>
              <a:t> king of Judah, whom Nebuchadnezzar the king of Babylon had carried away</a:t>
            </a:r>
            <a:r>
              <a:rPr lang="en-US" sz="2800" dirty="0" smtClean="0"/>
              <a:t>.  And </a:t>
            </a:r>
            <a:r>
              <a:rPr lang="en-US" sz="2800" dirty="0"/>
              <a:t>he brought up Hadassah, that is, Esther, his uncle's daughter: for she had neither father nor mother, and the maid was fair and beautiful; whom Mordecai, when her father and mother were dead, took for his own daughter</a:t>
            </a:r>
            <a:r>
              <a:rPr lang="en-US" sz="2800" dirty="0" smtClean="0"/>
              <a:t>.”</a:t>
            </a:r>
          </a:p>
          <a:p>
            <a:pPr algn="ctr"/>
            <a:r>
              <a:rPr lang="en-US" sz="2800" dirty="0" smtClean="0"/>
              <a:t>Esther 2:5-7</a:t>
            </a:r>
            <a:endParaRPr lang="en-US" sz="2800" dirty="0"/>
          </a:p>
        </p:txBody>
      </p:sp>
      <p:sp>
        <p:nvSpPr>
          <p:cNvPr id="4" name="TextBox 3"/>
          <p:cNvSpPr txBox="1"/>
          <p:nvPr/>
        </p:nvSpPr>
        <p:spPr>
          <a:xfrm>
            <a:off x="1024128" y="5818909"/>
            <a:ext cx="10229227" cy="830997"/>
          </a:xfrm>
          <a:prstGeom prst="rect">
            <a:avLst/>
          </a:prstGeom>
          <a:solidFill>
            <a:srgbClr val="002060"/>
          </a:solidFill>
        </p:spPr>
        <p:txBody>
          <a:bodyPr wrap="square" rtlCol="0">
            <a:spAutoFit/>
          </a:bodyPr>
          <a:lstStyle/>
          <a:p>
            <a:pPr algn="ctr"/>
            <a:r>
              <a:rPr lang="en-US" sz="2400" dirty="0" smtClean="0">
                <a:solidFill>
                  <a:schemeClr val="bg1"/>
                </a:solidFill>
              </a:rPr>
              <a:t>Important to note</a:t>
            </a:r>
            <a:r>
              <a:rPr lang="en-US" sz="2400" dirty="0">
                <a:solidFill>
                  <a:schemeClr val="bg1"/>
                </a:solidFill>
              </a:rPr>
              <a:t> </a:t>
            </a:r>
            <a:r>
              <a:rPr lang="en-US" sz="2400" dirty="0" smtClean="0">
                <a:solidFill>
                  <a:schemeClr val="bg1"/>
                </a:solidFill>
              </a:rPr>
              <a:t>this account is about lineage.  It is not necessary that Mordecai was alive when he was taken (in the loins) of his fathers into captivity.</a:t>
            </a:r>
            <a:endParaRPr lang="en-US" sz="2400" dirty="0">
              <a:solidFill>
                <a:schemeClr val="bg1"/>
              </a:solidFill>
            </a:endParaRPr>
          </a:p>
        </p:txBody>
      </p:sp>
    </p:spTree>
    <p:extLst>
      <p:ext uri="{BB962C8B-B14F-4D97-AF65-F5344CB8AC3E}">
        <p14:creationId xmlns:p14="http://schemas.microsoft.com/office/powerpoint/2010/main" val="34269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duotone>
              <a:prstClr val="black"/>
              <a:srgbClr val="FFC000">
                <a:tint val="45000"/>
                <a:satMod val="400000"/>
              </a:srgb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89709" y="208322"/>
            <a:ext cx="10609117" cy="5975307"/>
          </a:xfrm>
          <a:prstGeom prst="rect">
            <a:avLst/>
          </a:prstGeom>
        </p:spPr>
      </p:pic>
      <p:sp>
        <p:nvSpPr>
          <p:cNvPr id="5" name="Oval 4"/>
          <p:cNvSpPr/>
          <p:nvPr/>
        </p:nvSpPr>
        <p:spPr>
          <a:xfrm>
            <a:off x="3979718" y="4581352"/>
            <a:ext cx="1059873" cy="8624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77389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610" y="0"/>
            <a:ext cx="9720072" cy="1499616"/>
          </a:xfrm>
        </p:spPr>
        <p:txBody>
          <a:bodyPr/>
          <a:lstStyle/>
          <a:p>
            <a:r>
              <a:rPr lang="en-US" dirty="0" smtClean="0"/>
              <a:t>Age of </a:t>
            </a:r>
            <a:r>
              <a:rPr lang="en-US" dirty="0" err="1" smtClean="0"/>
              <a:t>mordecai</a:t>
            </a:r>
            <a:r>
              <a:rPr lang="en-US" dirty="0" smtClean="0"/>
              <a:t>?</a:t>
            </a:r>
            <a:endParaRPr lang="en-US" dirty="0"/>
          </a:p>
        </p:txBody>
      </p:sp>
      <p:sp>
        <p:nvSpPr>
          <p:cNvPr id="3" name="Content Placeholder 2"/>
          <p:cNvSpPr>
            <a:spLocks noGrp="1"/>
          </p:cNvSpPr>
          <p:nvPr>
            <p:ph idx="1"/>
          </p:nvPr>
        </p:nvSpPr>
        <p:spPr>
          <a:xfrm>
            <a:off x="930610" y="1419813"/>
            <a:ext cx="10821508" cy="4023360"/>
          </a:xfrm>
        </p:spPr>
        <p:txBody>
          <a:bodyPr>
            <a:noAutofit/>
          </a:bodyPr>
          <a:lstStyle/>
          <a:p>
            <a:r>
              <a:rPr lang="en-US" sz="2400" dirty="0" err="1" smtClean="0"/>
              <a:t>Jeconiah</a:t>
            </a:r>
            <a:r>
              <a:rPr lang="en-US" sz="2400" dirty="0" smtClean="0"/>
              <a:t>/</a:t>
            </a:r>
            <a:r>
              <a:rPr lang="en-US" sz="2400" dirty="0" err="1" smtClean="0"/>
              <a:t>Jehoichin</a:t>
            </a:r>
            <a:r>
              <a:rPr lang="en-US" sz="2400" dirty="0" smtClean="0"/>
              <a:t> was the father of </a:t>
            </a:r>
            <a:r>
              <a:rPr lang="en-US" sz="2400" dirty="0" err="1" smtClean="0"/>
              <a:t>Shealtiel</a:t>
            </a:r>
            <a:r>
              <a:rPr lang="en-US" sz="2400" dirty="0" smtClean="0"/>
              <a:t> (born 586 BC), who was the father of </a:t>
            </a:r>
            <a:r>
              <a:rPr lang="en-US" sz="2400" dirty="0" err="1" smtClean="0"/>
              <a:t>Zerubbabel</a:t>
            </a:r>
            <a:r>
              <a:rPr lang="en-US" sz="2400" dirty="0" smtClean="0"/>
              <a:t> (Hag. 2:2).  </a:t>
            </a:r>
            <a:r>
              <a:rPr lang="en-US" sz="2400" dirty="0" err="1" smtClean="0"/>
              <a:t>Jeconiah</a:t>
            </a:r>
            <a:r>
              <a:rPr lang="en-US" sz="2400" dirty="0" smtClean="0"/>
              <a:t> was 18 when he began his reign, meaning that he was born around 605 BC.  </a:t>
            </a:r>
          </a:p>
          <a:p>
            <a:r>
              <a:rPr lang="en-US" sz="2400" dirty="0"/>
              <a:t>More likely, he was a contemporary of </a:t>
            </a:r>
            <a:r>
              <a:rPr lang="en-US" sz="2400" dirty="0" err="1"/>
              <a:t>Zerubbabel</a:t>
            </a:r>
            <a:r>
              <a:rPr lang="en-US" sz="2400" dirty="0"/>
              <a:t> (Seed of Babylon), meaning born in Babylon.</a:t>
            </a:r>
          </a:p>
          <a:p>
            <a:r>
              <a:rPr lang="en-US" sz="2400" dirty="0" smtClean="0"/>
              <a:t>If during this time (587 BC) Mordecai was taken captive, he would have been more than 100 years old during the account of Esther.  This is very unlikely.</a:t>
            </a:r>
          </a:p>
          <a:p>
            <a:r>
              <a:rPr lang="en-US" sz="2400" dirty="0" smtClean="0"/>
              <a:t>Many scholars believe that it wasn’t Mordecai taken into captivity, but his fathers.</a:t>
            </a:r>
          </a:p>
          <a:p>
            <a:r>
              <a:rPr lang="en-US" sz="2400" dirty="0" smtClean="0"/>
              <a:t>It is possible this is the same person, but it likely requires him to be a young man when he travels with </a:t>
            </a:r>
            <a:r>
              <a:rPr lang="en-US" sz="2400" dirty="0" err="1" smtClean="0"/>
              <a:t>Zerubbabel</a:t>
            </a:r>
            <a:r>
              <a:rPr lang="en-US" sz="2400" dirty="0" smtClean="0"/>
              <a:t> to Jerusalem, around 515 BC.  So, let’s postulate he was born around 540 BC (47 years after captivity).  That would make him 25 when he goes to Jerusalem and just under 50 when the story of Esther occurs.</a:t>
            </a:r>
          </a:p>
          <a:p>
            <a:endParaRPr lang="en-US" sz="2000" dirty="0"/>
          </a:p>
        </p:txBody>
      </p:sp>
    </p:spTree>
    <p:extLst>
      <p:ext uri="{BB962C8B-B14F-4D97-AF65-F5344CB8AC3E}">
        <p14:creationId xmlns:p14="http://schemas.microsoft.com/office/powerpoint/2010/main" val="4955431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u="sng" dirty="0" smtClean="0"/>
              <a:t>possible</a:t>
            </a:r>
            <a:r>
              <a:rPr lang="en-US" dirty="0" smtClean="0"/>
              <a:t> story?</a:t>
            </a:r>
            <a:endParaRPr lang="en-US" dirty="0"/>
          </a:p>
        </p:txBody>
      </p:sp>
      <p:sp>
        <p:nvSpPr>
          <p:cNvPr id="3" name="Content Placeholder 2"/>
          <p:cNvSpPr>
            <a:spLocks noGrp="1"/>
          </p:cNvSpPr>
          <p:nvPr>
            <p:ph idx="1"/>
          </p:nvPr>
        </p:nvSpPr>
        <p:spPr>
          <a:xfrm>
            <a:off x="1024127" y="2005446"/>
            <a:ext cx="9720073" cy="4023360"/>
          </a:xfrm>
        </p:spPr>
        <p:txBody>
          <a:bodyPr>
            <a:noAutofit/>
          </a:bodyPr>
          <a:lstStyle/>
          <a:p>
            <a:r>
              <a:rPr lang="en-US" sz="2400" dirty="0" smtClean="0"/>
              <a:t>Mordecai goes to Jerusalem as a family leader from Benjamin to begin the work in Jerusalem.</a:t>
            </a:r>
          </a:p>
          <a:p>
            <a:r>
              <a:rPr lang="en-US" sz="2400" dirty="0" smtClean="0"/>
              <a:t>Perhaps he returns to </a:t>
            </a:r>
            <a:r>
              <a:rPr lang="en-US" sz="2400" dirty="0" err="1" smtClean="0"/>
              <a:t>Shushan</a:t>
            </a:r>
            <a:r>
              <a:rPr lang="en-US" sz="2400" dirty="0" smtClean="0"/>
              <a:t>, </a:t>
            </a:r>
            <a:r>
              <a:rPr lang="en-US" sz="2400" dirty="0" smtClean="0"/>
              <a:t>hearing of his niece becoming </a:t>
            </a:r>
            <a:r>
              <a:rPr lang="en-US" sz="2400" dirty="0" smtClean="0"/>
              <a:t>orphaned.</a:t>
            </a:r>
            <a:endParaRPr lang="en-US" sz="2400" dirty="0" smtClean="0"/>
          </a:p>
          <a:p>
            <a:r>
              <a:rPr lang="en-US" sz="2400" dirty="0" smtClean="0"/>
              <a:t>He returns to take care of her and raise her, not returning to the work in Jerusalem.</a:t>
            </a:r>
          </a:p>
          <a:p>
            <a:r>
              <a:rPr lang="en-US" sz="2400" dirty="0" smtClean="0"/>
              <a:t>Yet, it is because he is in </a:t>
            </a:r>
            <a:r>
              <a:rPr lang="en-US" sz="2400" dirty="0" err="1" smtClean="0"/>
              <a:t>Shushan</a:t>
            </a:r>
            <a:r>
              <a:rPr lang="en-US" sz="2400" dirty="0" smtClean="0"/>
              <a:t> that he and Esther are there and God works His plan to save the Jewish people from the attempted genocide.</a:t>
            </a:r>
          </a:p>
          <a:p>
            <a:r>
              <a:rPr lang="en-US" sz="2400" dirty="0" smtClean="0"/>
              <a:t>If this is so, we can see the hand of God, moving in mysterious ways, to save His people.</a:t>
            </a:r>
          </a:p>
          <a:p>
            <a:r>
              <a:rPr lang="en-US" sz="2400" dirty="0" smtClean="0"/>
              <a:t>God always knows best! </a:t>
            </a:r>
            <a:endParaRPr lang="en-US" sz="2400" dirty="0"/>
          </a:p>
        </p:txBody>
      </p:sp>
    </p:spTree>
    <p:extLst>
      <p:ext uri="{BB962C8B-B14F-4D97-AF65-F5344CB8AC3E}">
        <p14:creationId xmlns:p14="http://schemas.microsoft.com/office/powerpoint/2010/main" val="75312895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List of those not found by genealogy</a:t>
            </a:r>
            <a:endParaRPr lang="en-US" dirty="0"/>
          </a:p>
        </p:txBody>
      </p:sp>
      <p:sp>
        <p:nvSpPr>
          <p:cNvPr id="3" name="Content Placeholder 2"/>
          <p:cNvSpPr>
            <a:spLocks noGrp="1"/>
          </p:cNvSpPr>
          <p:nvPr>
            <p:ph idx="1"/>
          </p:nvPr>
        </p:nvSpPr>
        <p:spPr/>
        <p:txBody>
          <a:bodyPr>
            <a:normAutofit fontScale="92500" lnSpcReduction="20000"/>
          </a:bodyPr>
          <a:lstStyle/>
          <a:p>
            <a:r>
              <a:rPr lang="en-US" sz="2800" b="1" dirty="0" smtClean="0"/>
              <a:t>Ezra 2:61-63</a:t>
            </a:r>
          </a:p>
          <a:p>
            <a:r>
              <a:rPr lang="en-US" sz="2800" dirty="0" smtClean="0"/>
              <a:t>Though many were likely from priest families, they had not retained the proper identification.</a:t>
            </a:r>
          </a:p>
          <a:p>
            <a:r>
              <a:rPr lang="en-US" sz="2800" dirty="0" smtClean="0"/>
              <a:t>This may seem to us a small item, but I can assure you it was not.</a:t>
            </a:r>
          </a:p>
          <a:p>
            <a:r>
              <a:rPr lang="en-US" sz="2800" dirty="0" smtClean="0"/>
              <a:t>They had lost their identity in captivity, indicating they had not been active in these roles in captivity.</a:t>
            </a:r>
          </a:p>
          <a:p>
            <a:r>
              <a:rPr lang="en-US" sz="2800" dirty="0" smtClean="0"/>
              <a:t>The son of </a:t>
            </a:r>
            <a:r>
              <a:rPr lang="en-US" sz="2800" dirty="0" err="1" smtClean="0"/>
              <a:t>Koz</a:t>
            </a:r>
            <a:r>
              <a:rPr lang="en-US" sz="2800" dirty="0" smtClean="0"/>
              <a:t> had to marry a daughter of </a:t>
            </a:r>
            <a:r>
              <a:rPr lang="en-US" sz="2800" dirty="0" err="1" smtClean="0"/>
              <a:t>Barzillai</a:t>
            </a:r>
            <a:r>
              <a:rPr lang="en-US" sz="2800" dirty="0" smtClean="0"/>
              <a:t> the </a:t>
            </a:r>
            <a:r>
              <a:rPr lang="en-US" sz="2800" dirty="0" err="1" smtClean="0"/>
              <a:t>Gileadite</a:t>
            </a:r>
            <a:r>
              <a:rPr lang="en-US" sz="2800" dirty="0" smtClean="0"/>
              <a:t> to be called by her name and lineage.     </a:t>
            </a:r>
          </a:p>
          <a:p>
            <a:r>
              <a:rPr lang="en-US" sz="2800" dirty="0" smtClean="0"/>
              <a:t>Their priesthood was considered polluted and unable to eat of the holy things.                    </a:t>
            </a:r>
            <a:endParaRPr lang="en-US" sz="2800" dirty="0"/>
          </a:p>
        </p:txBody>
      </p:sp>
    </p:spTree>
    <p:extLst>
      <p:ext uri="{BB962C8B-B14F-4D97-AF65-F5344CB8AC3E}">
        <p14:creationId xmlns:p14="http://schemas.microsoft.com/office/powerpoint/2010/main" val="29021813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priority – get worship right!</a:t>
            </a:r>
            <a:endParaRPr lang="en-US" dirty="0"/>
          </a:p>
        </p:txBody>
      </p:sp>
      <p:sp>
        <p:nvSpPr>
          <p:cNvPr id="3" name="Content Placeholder 2"/>
          <p:cNvSpPr>
            <a:spLocks noGrp="1"/>
          </p:cNvSpPr>
          <p:nvPr>
            <p:ph idx="1"/>
          </p:nvPr>
        </p:nvSpPr>
        <p:spPr/>
        <p:txBody>
          <a:bodyPr>
            <a:normAutofit/>
          </a:bodyPr>
          <a:lstStyle/>
          <a:p>
            <a:r>
              <a:rPr lang="en-US" sz="2800" dirty="0" smtClean="0"/>
              <a:t>“And </a:t>
            </a:r>
            <a:r>
              <a:rPr lang="en-US" sz="2800" b="1" dirty="0" smtClean="0"/>
              <a:t>some</a:t>
            </a:r>
            <a:r>
              <a:rPr lang="en-US" sz="2800" dirty="0" smtClean="0"/>
              <a:t> of the chief of the fathers, when they had come to the house of the LORD which is at Jerusalem, offered freely for the house of God to set it up in his place.  They gave after their ability unto the treasure of the work threescore and one thousand drams of gold, and five thousand pound of silver, and one hundred priests’ garments.  So the priests and the Levites, and </a:t>
            </a:r>
            <a:r>
              <a:rPr lang="en-US" sz="2800" b="1" dirty="0" smtClean="0"/>
              <a:t>some</a:t>
            </a:r>
            <a:r>
              <a:rPr lang="en-US" sz="2800" dirty="0" smtClean="0"/>
              <a:t> of the people, and the singers, and the porters, and the </a:t>
            </a:r>
            <a:r>
              <a:rPr lang="en-US" sz="2800" dirty="0" err="1" smtClean="0"/>
              <a:t>Nethinims</a:t>
            </a:r>
            <a:r>
              <a:rPr lang="en-US" sz="2800" dirty="0" smtClean="0"/>
              <a:t>, dwelt in their cities, and all Israel in their cities.”</a:t>
            </a:r>
          </a:p>
          <a:p>
            <a:pPr algn="ctr"/>
            <a:r>
              <a:rPr lang="en-US" sz="2800" dirty="0" smtClean="0"/>
              <a:t>Ezra 2:68-70</a:t>
            </a:r>
            <a:endParaRPr lang="en-US" sz="2800" dirty="0"/>
          </a:p>
        </p:txBody>
      </p:sp>
    </p:spTree>
    <p:extLst>
      <p:ext uri="{BB962C8B-B14F-4D97-AF65-F5344CB8AC3E}">
        <p14:creationId xmlns:p14="http://schemas.microsoft.com/office/powerpoint/2010/main" val="5316166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Returning, But of Diffused Vision</a:t>
            </a:r>
            <a:endParaRPr lang="en-US" dirty="0"/>
          </a:p>
        </p:txBody>
      </p:sp>
      <p:sp>
        <p:nvSpPr>
          <p:cNvPr id="3" name="Content Placeholder 2"/>
          <p:cNvSpPr>
            <a:spLocks noGrp="1"/>
          </p:cNvSpPr>
          <p:nvPr>
            <p:ph idx="1"/>
          </p:nvPr>
        </p:nvSpPr>
        <p:spPr>
          <a:xfrm>
            <a:off x="898530" y="2084832"/>
            <a:ext cx="9613861" cy="3599316"/>
          </a:xfrm>
        </p:spPr>
        <p:txBody>
          <a:bodyPr/>
          <a:lstStyle/>
          <a:p>
            <a:r>
              <a:rPr lang="en-US" sz="2800" dirty="0" smtClean="0"/>
              <a:t>Priests, Levites, porters, singers, </a:t>
            </a:r>
            <a:r>
              <a:rPr lang="en-US" sz="2800" dirty="0" err="1" smtClean="0"/>
              <a:t>Nethamin</a:t>
            </a:r>
            <a:r>
              <a:rPr lang="en-US" sz="2800" dirty="0" smtClean="0"/>
              <a:t> dwelt in their cities (2:70).</a:t>
            </a:r>
          </a:p>
          <a:p>
            <a:r>
              <a:rPr lang="en-US" sz="2800" dirty="0" smtClean="0"/>
              <a:t>Quickly the vision of rebuilding Temple worship would be diverted to establishing their inheritance in land.</a:t>
            </a:r>
          </a:p>
          <a:p>
            <a:r>
              <a:rPr lang="en-US" sz="2800" dirty="0" smtClean="0"/>
              <a:t>Build my home first!</a:t>
            </a:r>
          </a:p>
          <a:p>
            <a:r>
              <a:rPr lang="en-US" sz="2800" dirty="0" smtClean="0"/>
              <a:t>Make me comfortable first!</a:t>
            </a:r>
          </a:p>
          <a:p>
            <a:r>
              <a:rPr lang="en-US" sz="2800" dirty="0" smtClean="0"/>
              <a:t>Same process starts!  </a:t>
            </a:r>
          </a:p>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1666674344"/>
              </p:ext>
            </p:extLst>
          </p:nvPr>
        </p:nvGraphicFramePr>
        <p:xfrm>
          <a:off x="5136573" y="3304308"/>
          <a:ext cx="7055427" cy="30272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95936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normAutofit/>
          </a:bodyPr>
          <a:lstStyle/>
          <a:p>
            <a:r>
              <a:rPr lang="en-US" sz="4000" dirty="0" smtClean="0"/>
              <a:t>Consider Your Ways</a:t>
            </a:r>
            <a:endParaRPr lang="en-US" sz="4000" dirty="0"/>
          </a:p>
        </p:txBody>
      </p:sp>
    </p:spTree>
    <p:extLst>
      <p:ext uri="{BB962C8B-B14F-4D97-AF65-F5344CB8AC3E}">
        <p14:creationId xmlns:p14="http://schemas.microsoft.com/office/powerpoint/2010/main" val="18925888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2223</TotalTime>
  <Words>4574</Words>
  <Application>Microsoft Office PowerPoint</Application>
  <PresentationFormat>Widescreen</PresentationFormat>
  <Paragraphs>256</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Tw Cen MT</vt:lpstr>
      <vt:lpstr>Tw Cen MT Condensed</vt:lpstr>
      <vt:lpstr>Wingdings 3</vt:lpstr>
      <vt:lpstr>Integral</vt:lpstr>
      <vt:lpstr>Who Hath Despised the  Day of Small Things? </vt:lpstr>
      <vt:lpstr>Classes This Week</vt:lpstr>
      <vt:lpstr>PowerPoint Presentation</vt:lpstr>
      <vt:lpstr>Hearts weighed down</vt:lpstr>
      <vt:lpstr>Lost in Lust, lost in faith</vt:lpstr>
      <vt:lpstr>Are last day prophecies about decay of believers intended to be understood as the christadelphian body?</vt:lpstr>
      <vt:lpstr>Why the study of the second temple?</vt:lpstr>
      <vt:lpstr>The Three Temples</vt:lpstr>
      <vt:lpstr>PowerPoint Presentation</vt:lpstr>
      <vt:lpstr>PowerPoint Presentation</vt:lpstr>
      <vt:lpstr>Another Way of thinking of this period</vt:lpstr>
      <vt:lpstr>Timeline – Bro. Michael Ashton, The Exiles Return - 1992</vt:lpstr>
      <vt:lpstr>Isaiah 1-6 – condition of israel</vt:lpstr>
      <vt:lpstr>PowerPoint Presentation</vt:lpstr>
      <vt:lpstr>Spiritual Collapse</vt:lpstr>
      <vt:lpstr>As Sodom and gomorrah</vt:lpstr>
      <vt:lpstr>The Prophecy of Isaiah</vt:lpstr>
      <vt:lpstr>Conditions for Israel</vt:lpstr>
      <vt:lpstr>Captivity in babylon</vt:lpstr>
      <vt:lpstr>Faithful longing for zion</vt:lpstr>
      <vt:lpstr>“Sent for the good”</vt:lpstr>
      <vt:lpstr>Initial Reactions to Captivity</vt:lpstr>
      <vt:lpstr>But, As Time Passed in Captivity</vt:lpstr>
      <vt:lpstr>Life in Babylon – A Survey of Israel’s History – Dr. Leon Wood</vt:lpstr>
      <vt:lpstr>God Still With Them in Babylon</vt:lpstr>
      <vt:lpstr>Land Restored, People Not Cast Off</vt:lpstr>
      <vt:lpstr>Putting it Together</vt:lpstr>
      <vt:lpstr>Persian “window of opportunity”</vt:lpstr>
      <vt:lpstr>Jeremiah 51:11</vt:lpstr>
      <vt:lpstr>Promise to return</vt:lpstr>
      <vt:lpstr>Sound familiar?</vt:lpstr>
      <vt:lpstr>Persian Kings</vt:lpstr>
      <vt:lpstr>Isaiah 43:14</vt:lpstr>
      <vt:lpstr>Isaiah 44:26-28</vt:lpstr>
      <vt:lpstr>Isaiah 45:1-6</vt:lpstr>
      <vt:lpstr>Cyrus’s conquest of babylon</vt:lpstr>
      <vt:lpstr>Cyrus Cylinder (539 BC)</vt:lpstr>
      <vt:lpstr>Cyrus prophecy – approximately 537 b.c.</vt:lpstr>
      <vt:lpstr>PowerPoint Presentation</vt:lpstr>
      <vt:lpstr>Proclamation of Cyrus</vt:lpstr>
      <vt:lpstr>Spirit Stirred up</vt:lpstr>
      <vt:lpstr>Additional Details of Cyrus’s Decree</vt:lpstr>
      <vt:lpstr>Psalm 126:1-4</vt:lpstr>
      <vt:lpstr>The Exiles begin to return</vt:lpstr>
      <vt:lpstr>Ezra 1:5-8</vt:lpstr>
      <vt:lpstr>Sheshbazzar/zerubbabel</vt:lpstr>
      <vt:lpstr>Ezra 2:1-2</vt:lpstr>
      <vt:lpstr>same MORDECAI?</vt:lpstr>
      <vt:lpstr>PowerPoint Presentation</vt:lpstr>
      <vt:lpstr>Age of mordecai?</vt:lpstr>
      <vt:lpstr>a possible story?</vt:lpstr>
      <vt:lpstr>List of those not found by genealogy</vt:lpstr>
      <vt:lpstr>First priority – get worship right!</vt:lpstr>
      <vt:lpstr>Returning, But of Diffused Vision</vt:lpstr>
      <vt:lpstr>Next class</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131</cp:revision>
  <dcterms:created xsi:type="dcterms:W3CDTF">2016-02-20T16:53:38Z</dcterms:created>
  <dcterms:modified xsi:type="dcterms:W3CDTF">2016-07-11T03:40:09Z</dcterms:modified>
</cp:coreProperties>
</file>