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5" r:id="rId1"/>
  </p:sldMasterIdLst>
  <p:sldIdLst>
    <p:sldId id="256" r:id="rId2"/>
    <p:sldId id="261" r:id="rId3"/>
    <p:sldId id="330" r:id="rId4"/>
    <p:sldId id="329" r:id="rId5"/>
    <p:sldId id="318" r:id="rId6"/>
    <p:sldId id="265" r:id="rId7"/>
    <p:sldId id="319" r:id="rId8"/>
    <p:sldId id="266" r:id="rId9"/>
    <p:sldId id="267" r:id="rId10"/>
    <p:sldId id="331" r:id="rId11"/>
    <p:sldId id="325" r:id="rId12"/>
    <p:sldId id="264" r:id="rId13"/>
    <p:sldId id="268" r:id="rId14"/>
    <p:sldId id="269" r:id="rId15"/>
    <p:sldId id="270" r:id="rId16"/>
    <p:sldId id="271" r:id="rId17"/>
    <p:sldId id="272" r:id="rId18"/>
    <p:sldId id="273" r:id="rId19"/>
    <p:sldId id="274" r:id="rId20"/>
    <p:sldId id="275" r:id="rId21"/>
    <p:sldId id="276" r:id="rId22"/>
    <p:sldId id="277" r:id="rId23"/>
    <p:sldId id="316" r:id="rId24"/>
    <p:sldId id="278" r:id="rId25"/>
    <p:sldId id="332" r:id="rId26"/>
    <p:sldId id="280" r:id="rId27"/>
    <p:sldId id="281" r:id="rId28"/>
    <p:sldId id="282" r:id="rId29"/>
    <p:sldId id="283" r:id="rId30"/>
    <p:sldId id="284" r:id="rId31"/>
    <p:sldId id="285" r:id="rId32"/>
    <p:sldId id="286" r:id="rId33"/>
    <p:sldId id="287" r:id="rId34"/>
    <p:sldId id="288" r:id="rId35"/>
    <p:sldId id="290" r:id="rId36"/>
    <p:sldId id="289" r:id="rId37"/>
    <p:sldId id="317" r:id="rId38"/>
    <p:sldId id="292" r:id="rId39"/>
    <p:sldId id="293" r:id="rId40"/>
    <p:sldId id="295" r:id="rId41"/>
    <p:sldId id="296" r:id="rId42"/>
    <p:sldId id="297" r:id="rId43"/>
    <p:sldId id="298" r:id="rId44"/>
    <p:sldId id="299" r:id="rId45"/>
    <p:sldId id="300" r:id="rId46"/>
    <p:sldId id="302" r:id="rId47"/>
    <p:sldId id="303" r:id="rId48"/>
    <p:sldId id="305" r:id="rId49"/>
    <p:sldId id="304" r:id="rId50"/>
    <p:sldId id="314"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EFAF1A-0BC1-4536-B3C2-DA0DAA667840}" type="doc">
      <dgm:prSet loTypeId="urn:microsoft.com/office/officeart/2008/layout/VerticalAccentList" loCatId="list" qsTypeId="urn:microsoft.com/office/officeart/2005/8/quickstyle/simple1" qsCatId="simple" csTypeId="urn:microsoft.com/office/officeart/2005/8/colors/accent1_2" csCatId="accent1" phldr="1"/>
      <dgm:spPr/>
      <dgm:t>
        <a:bodyPr/>
        <a:lstStyle/>
        <a:p>
          <a:endParaRPr lang="en-US"/>
        </a:p>
      </dgm:t>
    </dgm:pt>
    <dgm:pt modelId="{3F76D0C0-8334-4B8E-9A5D-EB7445B71B73}">
      <dgm:prSet phldrT="[Text]" phldr="1"/>
      <dgm:spPr/>
      <dgm:t>
        <a:bodyPr/>
        <a:lstStyle/>
        <a:p>
          <a:endParaRPr lang="en-US" dirty="0"/>
        </a:p>
      </dgm:t>
    </dgm:pt>
    <dgm:pt modelId="{834A345D-935A-4CFF-9A6E-34C48883B844}" type="parTrans" cxnId="{D2F16313-52E3-43CC-8152-E65D43BB984C}">
      <dgm:prSet/>
      <dgm:spPr/>
      <dgm:t>
        <a:bodyPr/>
        <a:lstStyle/>
        <a:p>
          <a:endParaRPr lang="en-US"/>
        </a:p>
      </dgm:t>
    </dgm:pt>
    <dgm:pt modelId="{52FFA1C8-809C-4C3F-9546-31C881FED1FD}" type="sibTrans" cxnId="{D2F16313-52E3-43CC-8152-E65D43BB984C}">
      <dgm:prSet/>
      <dgm:spPr/>
      <dgm:t>
        <a:bodyPr/>
        <a:lstStyle/>
        <a:p>
          <a:endParaRPr lang="en-US"/>
        </a:p>
      </dgm:t>
    </dgm:pt>
    <dgm:pt modelId="{3F3793BD-36B3-4D54-AAFF-0C50EBF57D68}">
      <dgm:prSet phldrT="[Text]"/>
      <dgm:spPr/>
      <dgm:t>
        <a:bodyPr/>
        <a:lstStyle/>
        <a:p>
          <a:r>
            <a:rPr lang="en-US" dirty="0" smtClean="0"/>
            <a:t>The Jews are historically rebellious.</a:t>
          </a:r>
          <a:endParaRPr lang="en-US" dirty="0"/>
        </a:p>
      </dgm:t>
    </dgm:pt>
    <dgm:pt modelId="{A5B4FA05-C1E6-49C4-8AB6-ED94C0CAAB49}" type="parTrans" cxnId="{C416D1A1-6128-4173-9871-2DF2E390AF19}">
      <dgm:prSet/>
      <dgm:spPr/>
      <dgm:t>
        <a:bodyPr/>
        <a:lstStyle/>
        <a:p>
          <a:endParaRPr lang="en-US"/>
        </a:p>
      </dgm:t>
    </dgm:pt>
    <dgm:pt modelId="{8070012D-0E1F-4CC0-AA3E-9552F5F6F685}" type="sibTrans" cxnId="{C416D1A1-6128-4173-9871-2DF2E390AF19}">
      <dgm:prSet/>
      <dgm:spPr/>
      <dgm:t>
        <a:bodyPr/>
        <a:lstStyle/>
        <a:p>
          <a:endParaRPr lang="en-US"/>
        </a:p>
      </dgm:t>
    </dgm:pt>
    <dgm:pt modelId="{042AB132-A1CF-4AF8-99F5-5C9FFE7D274D}">
      <dgm:prSet phldrT="[Text]" phldr="1"/>
      <dgm:spPr/>
      <dgm:t>
        <a:bodyPr/>
        <a:lstStyle/>
        <a:p>
          <a:endParaRPr lang="en-US"/>
        </a:p>
      </dgm:t>
    </dgm:pt>
    <dgm:pt modelId="{0871DDD7-E470-4553-8382-A2766F7748D5}" type="parTrans" cxnId="{78B0C1BF-C980-436D-8C39-5AA5E8F7B0DC}">
      <dgm:prSet/>
      <dgm:spPr/>
      <dgm:t>
        <a:bodyPr/>
        <a:lstStyle/>
        <a:p>
          <a:endParaRPr lang="en-US"/>
        </a:p>
      </dgm:t>
    </dgm:pt>
    <dgm:pt modelId="{C7D23FA5-9189-4EA1-8027-91D344036BAA}" type="sibTrans" cxnId="{78B0C1BF-C980-436D-8C39-5AA5E8F7B0DC}">
      <dgm:prSet/>
      <dgm:spPr/>
      <dgm:t>
        <a:bodyPr/>
        <a:lstStyle/>
        <a:p>
          <a:endParaRPr lang="en-US"/>
        </a:p>
      </dgm:t>
    </dgm:pt>
    <dgm:pt modelId="{0E2560B4-C7AD-4A84-A9EB-B5066BC769A3}">
      <dgm:prSet phldrT="[Text]"/>
      <dgm:spPr/>
      <dgm:t>
        <a:bodyPr/>
        <a:lstStyle/>
        <a:p>
          <a:r>
            <a:rPr lang="en-US" dirty="0" smtClean="0"/>
            <a:t>You will eventually lose Jewish taxes.</a:t>
          </a:r>
          <a:endParaRPr lang="en-US" dirty="0"/>
        </a:p>
      </dgm:t>
    </dgm:pt>
    <dgm:pt modelId="{2CBF6583-DDA1-4808-B597-8AA93318E4F3}" type="parTrans" cxnId="{5047AF51-2DB6-4F19-9174-B70EBC5FAF2B}">
      <dgm:prSet/>
      <dgm:spPr/>
      <dgm:t>
        <a:bodyPr/>
        <a:lstStyle/>
        <a:p>
          <a:endParaRPr lang="en-US"/>
        </a:p>
      </dgm:t>
    </dgm:pt>
    <dgm:pt modelId="{BC16F2DA-CDCB-47B9-A6E2-B68C8BF59C69}" type="sibTrans" cxnId="{5047AF51-2DB6-4F19-9174-B70EBC5FAF2B}">
      <dgm:prSet/>
      <dgm:spPr/>
      <dgm:t>
        <a:bodyPr/>
        <a:lstStyle/>
        <a:p>
          <a:endParaRPr lang="en-US"/>
        </a:p>
      </dgm:t>
    </dgm:pt>
    <dgm:pt modelId="{2385F049-6C0A-4FDD-9F84-20C501B6B0C2}">
      <dgm:prSet phldrT="[Text]" phldr="1"/>
      <dgm:spPr/>
      <dgm:t>
        <a:bodyPr/>
        <a:lstStyle/>
        <a:p>
          <a:endParaRPr lang="en-US"/>
        </a:p>
      </dgm:t>
    </dgm:pt>
    <dgm:pt modelId="{09968A2C-A11C-4626-AE03-D493FAB5A815}" type="parTrans" cxnId="{761F8004-2844-47F8-8DC5-F4E1F00430A5}">
      <dgm:prSet/>
      <dgm:spPr/>
      <dgm:t>
        <a:bodyPr/>
        <a:lstStyle/>
        <a:p>
          <a:endParaRPr lang="en-US"/>
        </a:p>
      </dgm:t>
    </dgm:pt>
    <dgm:pt modelId="{886736CA-D2C8-42DD-B4B3-E3770626F58E}" type="sibTrans" cxnId="{761F8004-2844-47F8-8DC5-F4E1F00430A5}">
      <dgm:prSet/>
      <dgm:spPr/>
      <dgm:t>
        <a:bodyPr/>
        <a:lstStyle/>
        <a:p>
          <a:endParaRPr lang="en-US"/>
        </a:p>
      </dgm:t>
    </dgm:pt>
    <dgm:pt modelId="{3D8F8E47-6A3A-486B-A5B2-D77539F6797B}">
      <dgm:prSet phldrT="[Text]"/>
      <dgm:spPr/>
      <dgm:t>
        <a:bodyPr/>
        <a:lstStyle/>
        <a:p>
          <a:r>
            <a:rPr lang="en-US" dirty="0" smtClean="0"/>
            <a:t>You will eventually have no portion in this territory.</a:t>
          </a:r>
          <a:endParaRPr lang="en-US" dirty="0"/>
        </a:p>
      </dgm:t>
    </dgm:pt>
    <dgm:pt modelId="{1E9D03DF-9288-4809-93AF-09E71D86E5B0}" type="parTrans" cxnId="{FF9C93C9-D690-47F0-A0D9-7E01C0BAAC19}">
      <dgm:prSet/>
      <dgm:spPr/>
      <dgm:t>
        <a:bodyPr/>
        <a:lstStyle/>
        <a:p>
          <a:endParaRPr lang="en-US"/>
        </a:p>
      </dgm:t>
    </dgm:pt>
    <dgm:pt modelId="{76D124B4-5DBB-41C8-AF37-658FF2A9B7E6}" type="sibTrans" cxnId="{FF9C93C9-D690-47F0-A0D9-7E01C0BAAC19}">
      <dgm:prSet/>
      <dgm:spPr/>
      <dgm:t>
        <a:bodyPr/>
        <a:lstStyle/>
        <a:p>
          <a:endParaRPr lang="en-US"/>
        </a:p>
      </dgm:t>
    </dgm:pt>
    <dgm:pt modelId="{13A6092A-BF54-46BA-9F92-2AE1AEFF9610}" type="pres">
      <dgm:prSet presAssocID="{3BEFAF1A-0BC1-4536-B3C2-DA0DAA667840}" presName="Name0" presStyleCnt="0">
        <dgm:presLayoutVars>
          <dgm:chMax/>
          <dgm:chPref/>
          <dgm:dir/>
        </dgm:presLayoutVars>
      </dgm:prSet>
      <dgm:spPr/>
      <dgm:t>
        <a:bodyPr/>
        <a:lstStyle/>
        <a:p>
          <a:endParaRPr lang="en-US"/>
        </a:p>
      </dgm:t>
    </dgm:pt>
    <dgm:pt modelId="{CE28110D-FCE6-4465-81DB-BF76EED9BBD4}" type="pres">
      <dgm:prSet presAssocID="{3F76D0C0-8334-4B8E-9A5D-EB7445B71B73}" presName="parenttextcomposite" presStyleCnt="0"/>
      <dgm:spPr/>
    </dgm:pt>
    <dgm:pt modelId="{D69F6B26-E0DD-4C80-9E06-FE8FAC437952}" type="pres">
      <dgm:prSet presAssocID="{3F76D0C0-8334-4B8E-9A5D-EB7445B71B73}" presName="parenttext" presStyleLbl="revTx" presStyleIdx="0" presStyleCnt="3">
        <dgm:presLayoutVars>
          <dgm:chMax/>
          <dgm:chPref val="2"/>
          <dgm:bulletEnabled val="1"/>
        </dgm:presLayoutVars>
      </dgm:prSet>
      <dgm:spPr/>
      <dgm:t>
        <a:bodyPr/>
        <a:lstStyle/>
        <a:p>
          <a:endParaRPr lang="en-US"/>
        </a:p>
      </dgm:t>
    </dgm:pt>
    <dgm:pt modelId="{FBF95726-6830-47D1-AF84-C7E307477B2E}" type="pres">
      <dgm:prSet presAssocID="{3F76D0C0-8334-4B8E-9A5D-EB7445B71B73}" presName="composite" presStyleCnt="0"/>
      <dgm:spPr/>
    </dgm:pt>
    <dgm:pt modelId="{121D7123-D326-4DE9-9979-41700A602D59}" type="pres">
      <dgm:prSet presAssocID="{3F76D0C0-8334-4B8E-9A5D-EB7445B71B73}" presName="chevron1" presStyleLbl="alignNode1" presStyleIdx="0" presStyleCnt="21"/>
      <dgm:spPr/>
    </dgm:pt>
    <dgm:pt modelId="{AC0056DB-5AEA-4C97-AD98-BF949EEC024F}" type="pres">
      <dgm:prSet presAssocID="{3F76D0C0-8334-4B8E-9A5D-EB7445B71B73}" presName="chevron2" presStyleLbl="alignNode1" presStyleIdx="1" presStyleCnt="21"/>
      <dgm:spPr/>
    </dgm:pt>
    <dgm:pt modelId="{5580E2CE-FAC1-45E6-AA74-8B389D4C9000}" type="pres">
      <dgm:prSet presAssocID="{3F76D0C0-8334-4B8E-9A5D-EB7445B71B73}" presName="chevron3" presStyleLbl="alignNode1" presStyleIdx="2" presStyleCnt="21"/>
      <dgm:spPr/>
    </dgm:pt>
    <dgm:pt modelId="{10CF2238-71D8-46AD-9B84-BDA1D8FD1A74}" type="pres">
      <dgm:prSet presAssocID="{3F76D0C0-8334-4B8E-9A5D-EB7445B71B73}" presName="chevron4" presStyleLbl="alignNode1" presStyleIdx="3" presStyleCnt="21"/>
      <dgm:spPr/>
    </dgm:pt>
    <dgm:pt modelId="{303E4C3D-0B43-4340-AC3B-249E87AC85B7}" type="pres">
      <dgm:prSet presAssocID="{3F76D0C0-8334-4B8E-9A5D-EB7445B71B73}" presName="chevron5" presStyleLbl="alignNode1" presStyleIdx="4" presStyleCnt="21"/>
      <dgm:spPr/>
    </dgm:pt>
    <dgm:pt modelId="{58368280-83DC-4132-8322-05402868EAAA}" type="pres">
      <dgm:prSet presAssocID="{3F76D0C0-8334-4B8E-9A5D-EB7445B71B73}" presName="chevron6" presStyleLbl="alignNode1" presStyleIdx="5" presStyleCnt="21"/>
      <dgm:spPr/>
    </dgm:pt>
    <dgm:pt modelId="{2215619C-5576-46E8-85CD-0487FB9862FF}" type="pres">
      <dgm:prSet presAssocID="{3F76D0C0-8334-4B8E-9A5D-EB7445B71B73}" presName="chevron7" presStyleLbl="alignNode1" presStyleIdx="6" presStyleCnt="21"/>
      <dgm:spPr/>
    </dgm:pt>
    <dgm:pt modelId="{C589AD5D-AC0D-42FE-A6E0-43300B9087DE}" type="pres">
      <dgm:prSet presAssocID="{3F76D0C0-8334-4B8E-9A5D-EB7445B71B73}" presName="childtext" presStyleLbl="solidFgAcc1" presStyleIdx="0" presStyleCnt="3">
        <dgm:presLayoutVars>
          <dgm:chMax/>
          <dgm:chPref val="0"/>
          <dgm:bulletEnabled val="1"/>
        </dgm:presLayoutVars>
      </dgm:prSet>
      <dgm:spPr/>
      <dgm:t>
        <a:bodyPr/>
        <a:lstStyle/>
        <a:p>
          <a:endParaRPr lang="en-US"/>
        </a:p>
      </dgm:t>
    </dgm:pt>
    <dgm:pt modelId="{BB5B08D9-6B3A-4BF8-8F83-06D8CAEF6FA4}" type="pres">
      <dgm:prSet presAssocID="{52FFA1C8-809C-4C3F-9546-31C881FED1FD}" presName="sibTrans" presStyleCnt="0"/>
      <dgm:spPr/>
    </dgm:pt>
    <dgm:pt modelId="{A4E4765B-D33C-483F-B763-CC0EE085DEFC}" type="pres">
      <dgm:prSet presAssocID="{042AB132-A1CF-4AF8-99F5-5C9FFE7D274D}" presName="parenttextcomposite" presStyleCnt="0"/>
      <dgm:spPr/>
    </dgm:pt>
    <dgm:pt modelId="{BC233724-CF15-41E5-9E72-E2436D3B3F8E}" type="pres">
      <dgm:prSet presAssocID="{042AB132-A1CF-4AF8-99F5-5C9FFE7D274D}" presName="parenttext" presStyleLbl="revTx" presStyleIdx="1" presStyleCnt="3">
        <dgm:presLayoutVars>
          <dgm:chMax/>
          <dgm:chPref val="2"/>
          <dgm:bulletEnabled val="1"/>
        </dgm:presLayoutVars>
      </dgm:prSet>
      <dgm:spPr/>
      <dgm:t>
        <a:bodyPr/>
        <a:lstStyle/>
        <a:p>
          <a:endParaRPr lang="en-US"/>
        </a:p>
      </dgm:t>
    </dgm:pt>
    <dgm:pt modelId="{5EF5FB95-FD9B-4988-9722-40A5ED405944}" type="pres">
      <dgm:prSet presAssocID="{042AB132-A1CF-4AF8-99F5-5C9FFE7D274D}" presName="composite" presStyleCnt="0"/>
      <dgm:spPr/>
    </dgm:pt>
    <dgm:pt modelId="{1CCF386E-3307-4329-BE8C-7177099D0CA8}" type="pres">
      <dgm:prSet presAssocID="{042AB132-A1CF-4AF8-99F5-5C9FFE7D274D}" presName="chevron1" presStyleLbl="alignNode1" presStyleIdx="7" presStyleCnt="21"/>
      <dgm:spPr/>
    </dgm:pt>
    <dgm:pt modelId="{1E698203-EEAD-46D5-817B-67BC9B84D541}" type="pres">
      <dgm:prSet presAssocID="{042AB132-A1CF-4AF8-99F5-5C9FFE7D274D}" presName="chevron2" presStyleLbl="alignNode1" presStyleIdx="8" presStyleCnt="21"/>
      <dgm:spPr/>
    </dgm:pt>
    <dgm:pt modelId="{E08236FD-228B-4568-8595-720C48FD37C6}" type="pres">
      <dgm:prSet presAssocID="{042AB132-A1CF-4AF8-99F5-5C9FFE7D274D}" presName="chevron3" presStyleLbl="alignNode1" presStyleIdx="9" presStyleCnt="21"/>
      <dgm:spPr/>
    </dgm:pt>
    <dgm:pt modelId="{D54A44ED-446D-4425-A0B4-564A22F6C238}" type="pres">
      <dgm:prSet presAssocID="{042AB132-A1CF-4AF8-99F5-5C9FFE7D274D}" presName="chevron4" presStyleLbl="alignNode1" presStyleIdx="10" presStyleCnt="21"/>
      <dgm:spPr/>
    </dgm:pt>
    <dgm:pt modelId="{7E0C50D8-41AF-469D-8C28-589561377267}" type="pres">
      <dgm:prSet presAssocID="{042AB132-A1CF-4AF8-99F5-5C9FFE7D274D}" presName="chevron5" presStyleLbl="alignNode1" presStyleIdx="11" presStyleCnt="21"/>
      <dgm:spPr/>
    </dgm:pt>
    <dgm:pt modelId="{2E97EB38-C68E-4BC4-B5C6-D0E0444242D2}" type="pres">
      <dgm:prSet presAssocID="{042AB132-A1CF-4AF8-99F5-5C9FFE7D274D}" presName="chevron6" presStyleLbl="alignNode1" presStyleIdx="12" presStyleCnt="21"/>
      <dgm:spPr/>
    </dgm:pt>
    <dgm:pt modelId="{2653FD13-E50B-4B35-A568-276F1928C919}" type="pres">
      <dgm:prSet presAssocID="{042AB132-A1CF-4AF8-99F5-5C9FFE7D274D}" presName="chevron7" presStyleLbl="alignNode1" presStyleIdx="13" presStyleCnt="21"/>
      <dgm:spPr/>
    </dgm:pt>
    <dgm:pt modelId="{6C9BBE7B-D309-4F94-9F7B-5D7368B4A3CA}" type="pres">
      <dgm:prSet presAssocID="{042AB132-A1CF-4AF8-99F5-5C9FFE7D274D}" presName="childtext" presStyleLbl="solidFgAcc1" presStyleIdx="1" presStyleCnt="3">
        <dgm:presLayoutVars>
          <dgm:chMax/>
          <dgm:chPref val="0"/>
          <dgm:bulletEnabled val="1"/>
        </dgm:presLayoutVars>
      </dgm:prSet>
      <dgm:spPr/>
      <dgm:t>
        <a:bodyPr/>
        <a:lstStyle/>
        <a:p>
          <a:endParaRPr lang="en-US"/>
        </a:p>
      </dgm:t>
    </dgm:pt>
    <dgm:pt modelId="{72ED1449-CE20-433B-ADBC-181AE6789A44}" type="pres">
      <dgm:prSet presAssocID="{C7D23FA5-9189-4EA1-8027-91D344036BAA}" presName="sibTrans" presStyleCnt="0"/>
      <dgm:spPr/>
    </dgm:pt>
    <dgm:pt modelId="{22B5BBB4-FD11-4FE6-AE3A-6461106052F1}" type="pres">
      <dgm:prSet presAssocID="{2385F049-6C0A-4FDD-9F84-20C501B6B0C2}" presName="parenttextcomposite" presStyleCnt="0"/>
      <dgm:spPr/>
    </dgm:pt>
    <dgm:pt modelId="{0AD6F1EC-05FA-4EF2-8D1C-37D747E7886A}" type="pres">
      <dgm:prSet presAssocID="{2385F049-6C0A-4FDD-9F84-20C501B6B0C2}" presName="parenttext" presStyleLbl="revTx" presStyleIdx="2" presStyleCnt="3">
        <dgm:presLayoutVars>
          <dgm:chMax/>
          <dgm:chPref val="2"/>
          <dgm:bulletEnabled val="1"/>
        </dgm:presLayoutVars>
      </dgm:prSet>
      <dgm:spPr/>
      <dgm:t>
        <a:bodyPr/>
        <a:lstStyle/>
        <a:p>
          <a:endParaRPr lang="en-US"/>
        </a:p>
      </dgm:t>
    </dgm:pt>
    <dgm:pt modelId="{FB4A0874-ABAA-4A0E-8304-D56FB75DFB6E}" type="pres">
      <dgm:prSet presAssocID="{2385F049-6C0A-4FDD-9F84-20C501B6B0C2}" presName="composite" presStyleCnt="0"/>
      <dgm:spPr/>
    </dgm:pt>
    <dgm:pt modelId="{C957249F-4DBB-45FF-93D7-8A7C1B15723E}" type="pres">
      <dgm:prSet presAssocID="{2385F049-6C0A-4FDD-9F84-20C501B6B0C2}" presName="chevron1" presStyleLbl="alignNode1" presStyleIdx="14" presStyleCnt="21"/>
      <dgm:spPr/>
    </dgm:pt>
    <dgm:pt modelId="{23B557ED-44D2-4045-BDAE-5B359CBE34C3}" type="pres">
      <dgm:prSet presAssocID="{2385F049-6C0A-4FDD-9F84-20C501B6B0C2}" presName="chevron2" presStyleLbl="alignNode1" presStyleIdx="15" presStyleCnt="21"/>
      <dgm:spPr/>
    </dgm:pt>
    <dgm:pt modelId="{AD2D408B-F195-4547-811B-D78A15D3D103}" type="pres">
      <dgm:prSet presAssocID="{2385F049-6C0A-4FDD-9F84-20C501B6B0C2}" presName="chevron3" presStyleLbl="alignNode1" presStyleIdx="16" presStyleCnt="21"/>
      <dgm:spPr/>
    </dgm:pt>
    <dgm:pt modelId="{972474E5-0A93-4F63-980A-AA0DF55F31B4}" type="pres">
      <dgm:prSet presAssocID="{2385F049-6C0A-4FDD-9F84-20C501B6B0C2}" presName="chevron4" presStyleLbl="alignNode1" presStyleIdx="17" presStyleCnt="21"/>
      <dgm:spPr/>
    </dgm:pt>
    <dgm:pt modelId="{51376169-3BE0-4C80-BFC6-6D0447D337F0}" type="pres">
      <dgm:prSet presAssocID="{2385F049-6C0A-4FDD-9F84-20C501B6B0C2}" presName="chevron5" presStyleLbl="alignNode1" presStyleIdx="18" presStyleCnt="21"/>
      <dgm:spPr/>
    </dgm:pt>
    <dgm:pt modelId="{7AB771F8-7998-4324-9A5E-BD7955443619}" type="pres">
      <dgm:prSet presAssocID="{2385F049-6C0A-4FDD-9F84-20C501B6B0C2}" presName="chevron6" presStyleLbl="alignNode1" presStyleIdx="19" presStyleCnt="21"/>
      <dgm:spPr/>
    </dgm:pt>
    <dgm:pt modelId="{2922E757-1912-4D4D-841E-21326706EB26}" type="pres">
      <dgm:prSet presAssocID="{2385F049-6C0A-4FDD-9F84-20C501B6B0C2}" presName="chevron7" presStyleLbl="alignNode1" presStyleIdx="20" presStyleCnt="21"/>
      <dgm:spPr/>
    </dgm:pt>
    <dgm:pt modelId="{2F7EC949-1E55-4F98-B3D9-1871818BD68B}" type="pres">
      <dgm:prSet presAssocID="{2385F049-6C0A-4FDD-9F84-20C501B6B0C2}" presName="childtext" presStyleLbl="solidFgAcc1" presStyleIdx="2" presStyleCnt="3">
        <dgm:presLayoutVars>
          <dgm:chMax/>
          <dgm:chPref val="0"/>
          <dgm:bulletEnabled val="1"/>
        </dgm:presLayoutVars>
      </dgm:prSet>
      <dgm:spPr/>
      <dgm:t>
        <a:bodyPr/>
        <a:lstStyle/>
        <a:p>
          <a:endParaRPr lang="en-US"/>
        </a:p>
      </dgm:t>
    </dgm:pt>
  </dgm:ptLst>
  <dgm:cxnLst>
    <dgm:cxn modelId="{78B0C1BF-C980-436D-8C39-5AA5E8F7B0DC}" srcId="{3BEFAF1A-0BC1-4536-B3C2-DA0DAA667840}" destId="{042AB132-A1CF-4AF8-99F5-5C9FFE7D274D}" srcOrd="1" destOrd="0" parTransId="{0871DDD7-E470-4553-8382-A2766F7748D5}" sibTransId="{C7D23FA5-9189-4EA1-8027-91D344036BAA}"/>
    <dgm:cxn modelId="{761F8004-2844-47F8-8DC5-F4E1F00430A5}" srcId="{3BEFAF1A-0BC1-4536-B3C2-DA0DAA667840}" destId="{2385F049-6C0A-4FDD-9F84-20C501B6B0C2}" srcOrd="2" destOrd="0" parTransId="{09968A2C-A11C-4626-AE03-D493FAB5A815}" sibTransId="{886736CA-D2C8-42DD-B4B3-E3770626F58E}"/>
    <dgm:cxn modelId="{89EB266B-506A-48C6-B400-36FA9E51D59A}" type="presOf" srcId="{3F3793BD-36B3-4D54-AAFF-0C50EBF57D68}" destId="{C589AD5D-AC0D-42FE-A6E0-43300B9087DE}" srcOrd="0" destOrd="0" presId="urn:microsoft.com/office/officeart/2008/layout/VerticalAccentList"/>
    <dgm:cxn modelId="{5080F136-EF72-4B44-B42A-25C907D63A02}" type="presOf" srcId="{2385F049-6C0A-4FDD-9F84-20C501B6B0C2}" destId="{0AD6F1EC-05FA-4EF2-8D1C-37D747E7886A}" srcOrd="0" destOrd="0" presId="urn:microsoft.com/office/officeart/2008/layout/VerticalAccentList"/>
    <dgm:cxn modelId="{5047AF51-2DB6-4F19-9174-B70EBC5FAF2B}" srcId="{042AB132-A1CF-4AF8-99F5-5C9FFE7D274D}" destId="{0E2560B4-C7AD-4A84-A9EB-B5066BC769A3}" srcOrd="0" destOrd="0" parTransId="{2CBF6583-DDA1-4808-B597-8AA93318E4F3}" sibTransId="{BC16F2DA-CDCB-47B9-A6E2-B68C8BF59C69}"/>
    <dgm:cxn modelId="{626B9A37-95FB-4BF6-BF0D-8AC477240A79}" type="presOf" srcId="{042AB132-A1CF-4AF8-99F5-5C9FFE7D274D}" destId="{BC233724-CF15-41E5-9E72-E2436D3B3F8E}" srcOrd="0" destOrd="0" presId="urn:microsoft.com/office/officeart/2008/layout/VerticalAccentList"/>
    <dgm:cxn modelId="{C5E7C604-3618-4201-9EB8-88F3CF2D2C7E}" type="presOf" srcId="{3D8F8E47-6A3A-486B-A5B2-D77539F6797B}" destId="{2F7EC949-1E55-4F98-B3D9-1871818BD68B}" srcOrd="0" destOrd="0" presId="urn:microsoft.com/office/officeart/2008/layout/VerticalAccentList"/>
    <dgm:cxn modelId="{1F1D9D93-87C5-4E5D-8A04-B733E96C7B94}" type="presOf" srcId="{3BEFAF1A-0BC1-4536-B3C2-DA0DAA667840}" destId="{13A6092A-BF54-46BA-9F92-2AE1AEFF9610}" srcOrd="0" destOrd="0" presId="urn:microsoft.com/office/officeart/2008/layout/VerticalAccentList"/>
    <dgm:cxn modelId="{FF9C93C9-D690-47F0-A0D9-7E01C0BAAC19}" srcId="{2385F049-6C0A-4FDD-9F84-20C501B6B0C2}" destId="{3D8F8E47-6A3A-486B-A5B2-D77539F6797B}" srcOrd="0" destOrd="0" parTransId="{1E9D03DF-9288-4809-93AF-09E71D86E5B0}" sibTransId="{76D124B4-5DBB-41C8-AF37-658FF2A9B7E6}"/>
    <dgm:cxn modelId="{C416D1A1-6128-4173-9871-2DF2E390AF19}" srcId="{3F76D0C0-8334-4B8E-9A5D-EB7445B71B73}" destId="{3F3793BD-36B3-4D54-AAFF-0C50EBF57D68}" srcOrd="0" destOrd="0" parTransId="{A5B4FA05-C1E6-49C4-8AB6-ED94C0CAAB49}" sibTransId="{8070012D-0E1F-4CC0-AA3E-9552F5F6F685}"/>
    <dgm:cxn modelId="{BCFFEBA0-1BCE-45FA-BB00-7A1C988AEF03}" type="presOf" srcId="{0E2560B4-C7AD-4A84-A9EB-B5066BC769A3}" destId="{6C9BBE7B-D309-4F94-9F7B-5D7368B4A3CA}" srcOrd="0" destOrd="0" presId="urn:microsoft.com/office/officeart/2008/layout/VerticalAccentList"/>
    <dgm:cxn modelId="{D2F16313-52E3-43CC-8152-E65D43BB984C}" srcId="{3BEFAF1A-0BC1-4536-B3C2-DA0DAA667840}" destId="{3F76D0C0-8334-4B8E-9A5D-EB7445B71B73}" srcOrd="0" destOrd="0" parTransId="{834A345D-935A-4CFF-9A6E-34C48883B844}" sibTransId="{52FFA1C8-809C-4C3F-9546-31C881FED1FD}"/>
    <dgm:cxn modelId="{D1E005C4-D2C7-43D9-9886-57321BD647E3}" type="presOf" srcId="{3F76D0C0-8334-4B8E-9A5D-EB7445B71B73}" destId="{D69F6B26-E0DD-4C80-9E06-FE8FAC437952}" srcOrd="0" destOrd="0" presId="urn:microsoft.com/office/officeart/2008/layout/VerticalAccentList"/>
    <dgm:cxn modelId="{D7D093A7-09B3-42F0-8C2A-5072DC9D4996}" type="presParOf" srcId="{13A6092A-BF54-46BA-9F92-2AE1AEFF9610}" destId="{CE28110D-FCE6-4465-81DB-BF76EED9BBD4}" srcOrd="0" destOrd="0" presId="urn:microsoft.com/office/officeart/2008/layout/VerticalAccentList"/>
    <dgm:cxn modelId="{C5DFA178-D763-4317-BBAB-845B1EA61E33}" type="presParOf" srcId="{CE28110D-FCE6-4465-81DB-BF76EED9BBD4}" destId="{D69F6B26-E0DD-4C80-9E06-FE8FAC437952}" srcOrd="0" destOrd="0" presId="urn:microsoft.com/office/officeart/2008/layout/VerticalAccentList"/>
    <dgm:cxn modelId="{2AE467C6-2746-45C5-918E-603A38511A64}" type="presParOf" srcId="{13A6092A-BF54-46BA-9F92-2AE1AEFF9610}" destId="{FBF95726-6830-47D1-AF84-C7E307477B2E}" srcOrd="1" destOrd="0" presId="urn:microsoft.com/office/officeart/2008/layout/VerticalAccentList"/>
    <dgm:cxn modelId="{C409DDBD-F1B8-406A-98FD-BBDF3E7F2E8D}" type="presParOf" srcId="{FBF95726-6830-47D1-AF84-C7E307477B2E}" destId="{121D7123-D326-4DE9-9979-41700A602D59}" srcOrd="0" destOrd="0" presId="urn:microsoft.com/office/officeart/2008/layout/VerticalAccentList"/>
    <dgm:cxn modelId="{17B3C376-CC01-43C4-A250-8960421D557F}" type="presParOf" srcId="{FBF95726-6830-47D1-AF84-C7E307477B2E}" destId="{AC0056DB-5AEA-4C97-AD98-BF949EEC024F}" srcOrd="1" destOrd="0" presId="urn:microsoft.com/office/officeart/2008/layout/VerticalAccentList"/>
    <dgm:cxn modelId="{E6BC1D9E-435F-4915-AF66-8721138AABC9}" type="presParOf" srcId="{FBF95726-6830-47D1-AF84-C7E307477B2E}" destId="{5580E2CE-FAC1-45E6-AA74-8B389D4C9000}" srcOrd="2" destOrd="0" presId="urn:microsoft.com/office/officeart/2008/layout/VerticalAccentList"/>
    <dgm:cxn modelId="{B3235602-AD86-4D81-AA8A-B6140C9B16BF}" type="presParOf" srcId="{FBF95726-6830-47D1-AF84-C7E307477B2E}" destId="{10CF2238-71D8-46AD-9B84-BDA1D8FD1A74}" srcOrd="3" destOrd="0" presId="urn:microsoft.com/office/officeart/2008/layout/VerticalAccentList"/>
    <dgm:cxn modelId="{22EC2358-FC19-432E-9160-1D14F1B8C8B6}" type="presParOf" srcId="{FBF95726-6830-47D1-AF84-C7E307477B2E}" destId="{303E4C3D-0B43-4340-AC3B-249E87AC85B7}" srcOrd="4" destOrd="0" presId="urn:microsoft.com/office/officeart/2008/layout/VerticalAccentList"/>
    <dgm:cxn modelId="{394A114D-B449-4F76-BEE3-380AAE21BEFB}" type="presParOf" srcId="{FBF95726-6830-47D1-AF84-C7E307477B2E}" destId="{58368280-83DC-4132-8322-05402868EAAA}" srcOrd="5" destOrd="0" presId="urn:microsoft.com/office/officeart/2008/layout/VerticalAccentList"/>
    <dgm:cxn modelId="{9BB1A89D-1228-4537-A54F-20C2548639F0}" type="presParOf" srcId="{FBF95726-6830-47D1-AF84-C7E307477B2E}" destId="{2215619C-5576-46E8-85CD-0487FB9862FF}" srcOrd="6" destOrd="0" presId="urn:microsoft.com/office/officeart/2008/layout/VerticalAccentList"/>
    <dgm:cxn modelId="{39F93EF3-A508-43BC-B739-EBFC773A4867}" type="presParOf" srcId="{FBF95726-6830-47D1-AF84-C7E307477B2E}" destId="{C589AD5D-AC0D-42FE-A6E0-43300B9087DE}" srcOrd="7" destOrd="0" presId="urn:microsoft.com/office/officeart/2008/layout/VerticalAccentList"/>
    <dgm:cxn modelId="{0F11140E-FADA-4000-A678-4987B40A6938}" type="presParOf" srcId="{13A6092A-BF54-46BA-9F92-2AE1AEFF9610}" destId="{BB5B08D9-6B3A-4BF8-8F83-06D8CAEF6FA4}" srcOrd="2" destOrd="0" presId="urn:microsoft.com/office/officeart/2008/layout/VerticalAccentList"/>
    <dgm:cxn modelId="{B993AEF6-6761-4340-932C-B70B98B267D8}" type="presParOf" srcId="{13A6092A-BF54-46BA-9F92-2AE1AEFF9610}" destId="{A4E4765B-D33C-483F-B763-CC0EE085DEFC}" srcOrd="3" destOrd="0" presId="urn:microsoft.com/office/officeart/2008/layout/VerticalAccentList"/>
    <dgm:cxn modelId="{AFD40FC2-284A-4337-B74A-7ADF4CCF2A57}" type="presParOf" srcId="{A4E4765B-D33C-483F-B763-CC0EE085DEFC}" destId="{BC233724-CF15-41E5-9E72-E2436D3B3F8E}" srcOrd="0" destOrd="0" presId="urn:microsoft.com/office/officeart/2008/layout/VerticalAccentList"/>
    <dgm:cxn modelId="{5E89EC97-F677-49DC-93ED-BA364B49A63C}" type="presParOf" srcId="{13A6092A-BF54-46BA-9F92-2AE1AEFF9610}" destId="{5EF5FB95-FD9B-4988-9722-40A5ED405944}" srcOrd="4" destOrd="0" presId="urn:microsoft.com/office/officeart/2008/layout/VerticalAccentList"/>
    <dgm:cxn modelId="{39B47382-D71F-4C9A-A3BC-D022356C2920}" type="presParOf" srcId="{5EF5FB95-FD9B-4988-9722-40A5ED405944}" destId="{1CCF386E-3307-4329-BE8C-7177099D0CA8}" srcOrd="0" destOrd="0" presId="urn:microsoft.com/office/officeart/2008/layout/VerticalAccentList"/>
    <dgm:cxn modelId="{5258D227-DEE4-4221-851E-0D356384A4C8}" type="presParOf" srcId="{5EF5FB95-FD9B-4988-9722-40A5ED405944}" destId="{1E698203-EEAD-46D5-817B-67BC9B84D541}" srcOrd="1" destOrd="0" presId="urn:microsoft.com/office/officeart/2008/layout/VerticalAccentList"/>
    <dgm:cxn modelId="{3AEB34AE-CBD2-4A9B-B8DA-526446DDD95F}" type="presParOf" srcId="{5EF5FB95-FD9B-4988-9722-40A5ED405944}" destId="{E08236FD-228B-4568-8595-720C48FD37C6}" srcOrd="2" destOrd="0" presId="urn:microsoft.com/office/officeart/2008/layout/VerticalAccentList"/>
    <dgm:cxn modelId="{8F3F2B58-99FA-4F30-9F9E-6B67E0D9927B}" type="presParOf" srcId="{5EF5FB95-FD9B-4988-9722-40A5ED405944}" destId="{D54A44ED-446D-4425-A0B4-564A22F6C238}" srcOrd="3" destOrd="0" presId="urn:microsoft.com/office/officeart/2008/layout/VerticalAccentList"/>
    <dgm:cxn modelId="{77F4E878-46AB-4269-AECA-55E4D774E791}" type="presParOf" srcId="{5EF5FB95-FD9B-4988-9722-40A5ED405944}" destId="{7E0C50D8-41AF-469D-8C28-589561377267}" srcOrd="4" destOrd="0" presId="urn:microsoft.com/office/officeart/2008/layout/VerticalAccentList"/>
    <dgm:cxn modelId="{E9686DF9-7571-4E78-A093-3B43CBD1E2AA}" type="presParOf" srcId="{5EF5FB95-FD9B-4988-9722-40A5ED405944}" destId="{2E97EB38-C68E-4BC4-B5C6-D0E0444242D2}" srcOrd="5" destOrd="0" presId="urn:microsoft.com/office/officeart/2008/layout/VerticalAccentList"/>
    <dgm:cxn modelId="{E7581CA8-6948-4753-BB53-F813F1CBBA1C}" type="presParOf" srcId="{5EF5FB95-FD9B-4988-9722-40A5ED405944}" destId="{2653FD13-E50B-4B35-A568-276F1928C919}" srcOrd="6" destOrd="0" presId="urn:microsoft.com/office/officeart/2008/layout/VerticalAccentList"/>
    <dgm:cxn modelId="{F0583006-0924-42D3-901F-DCDCE3668ABF}" type="presParOf" srcId="{5EF5FB95-FD9B-4988-9722-40A5ED405944}" destId="{6C9BBE7B-D309-4F94-9F7B-5D7368B4A3CA}" srcOrd="7" destOrd="0" presId="urn:microsoft.com/office/officeart/2008/layout/VerticalAccentList"/>
    <dgm:cxn modelId="{C91A0C58-B1C9-423F-82AD-F1A4B0B9CBA9}" type="presParOf" srcId="{13A6092A-BF54-46BA-9F92-2AE1AEFF9610}" destId="{72ED1449-CE20-433B-ADBC-181AE6789A44}" srcOrd="5" destOrd="0" presId="urn:microsoft.com/office/officeart/2008/layout/VerticalAccentList"/>
    <dgm:cxn modelId="{223C4786-2AF4-4F8E-8BA4-056733DFE892}" type="presParOf" srcId="{13A6092A-BF54-46BA-9F92-2AE1AEFF9610}" destId="{22B5BBB4-FD11-4FE6-AE3A-6461106052F1}" srcOrd="6" destOrd="0" presId="urn:microsoft.com/office/officeart/2008/layout/VerticalAccentList"/>
    <dgm:cxn modelId="{8CA46A5F-9115-4CB6-8848-A9CE11502F3D}" type="presParOf" srcId="{22B5BBB4-FD11-4FE6-AE3A-6461106052F1}" destId="{0AD6F1EC-05FA-4EF2-8D1C-37D747E7886A}" srcOrd="0" destOrd="0" presId="urn:microsoft.com/office/officeart/2008/layout/VerticalAccentList"/>
    <dgm:cxn modelId="{7AC882C0-0F38-48EB-950C-4B29A5826313}" type="presParOf" srcId="{13A6092A-BF54-46BA-9F92-2AE1AEFF9610}" destId="{FB4A0874-ABAA-4A0E-8304-D56FB75DFB6E}" srcOrd="7" destOrd="0" presId="urn:microsoft.com/office/officeart/2008/layout/VerticalAccentList"/>
    <dgm:cxn modelId="{CEBAB1DB-DAC1-439F-9E3B-5F17611C95B4}" type="presParOf" srcId="{FB4A0874-ABAA-4A0E-8304-D56FB75DFB6E}" destId="{C957249F-4DBB-45FF-93D7-8A7C1B15723E}" srcOrd="0" destOrd="0" presId="urn:microsoft.com/office/officeart/2008/layout/VerticalAccentList"/>
    <dgm:cxn modelId="{FA6C90E1-8BC6-418E-BC8D-8C8B72524065}" type="presParOf" srcId="{FB4A0874-ABAA-4A0E-8304-D56FB75DFB6E}" destId="{23B557ED-44D2-4045-BDAE-5B359CBE34C3}" srcOrd="1" destOrd="0" presId="urn:microsoft.com/office/officeart/2008/layout/VerticalAccentList"/>
    <dgm:cxn modelId="{BE7D4EE5-DCF2-4E87-80B0-0EC6F4F1B3D1}" type="presParOf" srcId="{FB4A0874-ABAA-4A0E-8304-D56FB75DFB6E}" destId="{AD2D408B-F195-4547-811B-D78A15D3D103}" srcOrd="2" destOrd="0" presId="urn:microsoft.com/office/officeart/2008/layout/VerticalAccentList"/>
    <dgm:cxn modelId="{DD660DEB-D050-484A-8787-FFC249C84D3C}" type="presParOf" srcId="{FB4A0874-ABAA-4A0E-8304-D56FB75DFB6E}" destId="{972474E5-0A93-4F63-980A-AA0DF55F31B4}" srcOrd="3" destOrd="0" presId="urn:microsoft.com/office/officeart/2008/layout/VerticalAccentList"/>
    <dgm:cxn modelId="{8280B045-BBA7-4A67-907E-9CA8ACD14681}" type="presParOf" srcId="{FB4A0874-ABAA-4A0E-8304-D56FB75DFB6E}" destId="{51376169-3BE0-4C80-BFC6-6D0447D337F0}" srcOrd="4" destOrd="0" presId="urn:microsoft.com/office/officeart/2008/layout/VerticalAccentList"/>
    <dgm:cxn modelId="{CD06FC4E-C040-46B9-983A-8C6A5CCEACD2}" type="presParOf" srcId="{FB4A0874-ABAA-4A0E-8304-D56FB75DFB6E}" destId="{7AB771F8-7998-4324-9A5E-BD7955443619}" srcOrd="5" destOrd="0" presId="urn:microsoft.com/office/officeart/2008/layout/VerticalAccentList"/>
    <dgm:cxn modelId="{4EA2AD1B-BDF5-421D-9DAA-A36D2150BF09}" type="presParOf" srcId="{FB4A0874-ABAA-4A0E-8304-D56FB75DFB6E}" destId="{2922E757-1912-4D4D-841E-21326706EB26}" srcOrd="6" destOrd="0" presId="urn:microsoft.com/office/officeart/2008/layout/VerticalAccentList"/>
    <dgm:cxn modelId="{9199789C-A102-4A74-A908-9529E66949FE}" type="presParOf" srcId="{FB4A0874-ABAA-4A0E-8304-D56FB75DFB6E}" destId="{2F7EC949-1E55-4F98-B3D9-1871818BD68B}"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90EC70-DE10-459B-BA6E-B428F7891F4F}" type="doc">
      <dgm:prSet loTypeId="urn:microsoft.com/office/officeart/2005/8/layout/balance1" loCatId="relationship" qsTypeId="urn:microsoft.com/office/officeart/2005/8/quickstyle/simple1" qsCatId="simple" csTypeId="urn:microsoft.com/office/officeart/2005/8/colors/accent0_3" csCatId="mainScheme" phldr="1"/>
      <dgm:spPr/>
      <dgm:t>
        <a:bodyPr/>
        <a:lstStyle/>
        <a:p>
          <a:endParaRPr lang="en-US"/>
        </a:p>
      </dgm:t>
    </dgm:pt>
    <dgm:pt modelId="{B530E5CF-A56B-48A6-9AB8-E85AAE8E99DA}">
      <dgm:prSet phldrT="[Text]"/>
      <dgm:spPr/>
      <dgm:t>
        <a:bodyPr/>
        <a:lstStyle/>
        <a:p>
          <a:r>
            <a:rPr lang="en-US" dirty="0" smtClean="0"/>
            <a:t>Proclamation to those around us.</a:t>
          </a:r>
          <a:endParaRPr lang="en-US" dirty="0"/>
        </a:p>
      </dgm:t>
    </dgm:pt>
    <dgm:pt modelId="{BA54CE5E-C95A-48F0-8C22-465A926B06DC}" type="parTrans" cxnId="{85C11064-D1F6-442E-ABCA-6A16F8737E92}">
      <dgm:prSet/>
      <dgm:spPr/>
      <dgm:t>
        <a:bodyPr/>
        <a:lstStyle/>
        <a:p>
          <a:endParaRPr lang="en-US"/>
        </a:p>
      </dgm:t>
    </dgm:pt>
    <dgm:pt modelId="{6806DC8C-B2E5-4FB2-8FE8-5385A0D8382C}" type="sibTrans" cxnId="{85C11064-D1F6-442E-ABCA-6A16F8737E92}">
      <dgm:prSet/>
      <dgm:spPr/>
      <dgm:t>
        <a:bodyPr/>
        <a:lstStyle/>
        <a:p>
          <a:endParaRPr lang="en-US"/>
        </a:p>
      </dgm:t>
    </dgm:pt>
    <dgm:pt modelId="{E05D7C78-2D81-463F-A8BF-AB0D366D23BD}">
      <dgm:prSet phldrT="[Text]"/>
      <dgm:spPr/>
      <dgm:t>
        <a:bodyPr/>
        <a:lstStyle/>
        <a:p>
          <a:r>
            <a:rPr lang="en-US" dirty="0" smtClean="0"/>
            <a:t>Edification of our own members.</a:t>
          </a:r>
          <a:endParaRPr lang="en-US" dirty="0"/>
        </a:p>
      </dgm:t>
    </dgm:pt>
    <dgm:pt modelId="{6AFE3474-9FDA-474C-8FC0-452394F1652F}" type="parTrans" cxnId="{A6E80722-7A77-41D6-9B2C-2BE10F3EE0D5}">
      <dgm:prSet/>
      <dgm:spPr/>
      <dgm:t>
        <a:bodyPr/>
        <a:lstStyle/>
        <a:p>
          <a:endParaRPr lang="en-US"/>
        </a:p>
      </dgm:t>
    </dgm:pt>
    <dgm:pt modelId="{324B9FA9-8407-4BE6-8160-765556996868}" type="sibTrans" cxnId="{A6E80722-7A77-41D6-9B2C-2BE10F3EE0D5}">
      <dgm:prSet/>
      <dgm:spPr/>
      <dgm:t>
        <a:bodyPr/>
        <a:lstStyle/>
        <a:p>
          <a:endParaRPr lang="en-US"/>
        </a:p>
      </dgm:t>
    </dgm:pt>
    <dgm:pt modelId="{0F7E18AA-AFFB-42F0-BA0E-F985397CD258}">
      <dgm:prSet phldrT="[Text]" phldr="1"/>
      <dgm:spPr>
        <a:noFill/>
      </dgm:spPr>
      <dgm:t>
        <a:bodyPr/>
        <a:lstStyle/>
        <a:p>
          <a:endParaRPr lang="en-US" dirty="0"/>
        </a:p>
      </dgm:t>
    </dgm:pt>
    <dgm:pt modelId="{14EBE066-A20D-4C1B-AC4C-5D74B2A2ECE7}" type="sibTrans" cxnId="{DC1C1A73-49F7-43BA-AB7C-770ABD8FB74B}">
      <dgm:prSet/>
      <dgm:spPr/>
      <dgm:t>
        <a:bodyPr/>
        <a:lstStyle/>
        <a:p>
          <a:endParaRPr lang="en-US"/>
        </a:p>
      </dgm:t>
    </dgm:pt>
    <dgm:pt modelId="{1ECB61FB-366C-437E-A890-F5A36ED60ADA}" type="parTrans" cxnId="{DC1C1A73-49F7-43BA-AB7C-770ABD8FB74B}">
      <dgm:prSet/>
      <dgm:spPr/>
      <dgm:t>
        <a:bodyPr/>
        <a:lstStyle/>
        <a:p>
          <a:endParaRPr lang="en-US"/>
        </a:p>
      </dgm:t>
    </dgm:pt>
    <dgm:pt modelId="{5719B399-4A6A-4F1B-B91B-2E7CB735508B}">
      <dgm:prSet phldrT="[Text]" phldr="1"/>
      <dgm:spPr>
        <a:noFill/>
      </dgm:spPr>
      <dgm:t>
        <a:bodyPr/>
        <a:lstStyle/>
        <a:p>
          <a:endParaRPr lang="en-US" dirty="0"/>
        </a:p>
      </dgm:t>
    </dgm:pt>
    <dgm:pt modelId="{02777F33-1D4D-4C2A-BBFA-39FFD02CBC59}" type="sibTrans" cxnId="{1328AE7C-E58E-4113-89DA-05D46EA25A36}">
      <dgm:prSet/>
      <dgm:spPr/>
      <dgm:t>
        <a:bodyPr/>
        <a:lstStyle/>
        <a:p>
          <a:endParaRPr lang="en-US"/>
        </a:p>
      </dgm:t>
    </dgm:pt>
    <dgm:pt modelId="{60EE1C67-2552-4D04-85BA-563EA56649BA}" type="parTrans" cxnId="{1328AE7C-E58E-4113-89DA-05D46EA25A36}">
      <dgm:prSet/>
      <dgm:spPr/>
      <dgm:t>
        <a:bodyPr/>
        <a:lstStyle/>
        <a:p>
          <a:endParaRPr lang="en-US"/>
        </a:p>
      </dgm:t>
    </dgm:pt>
    <dgm:pt modelId="{60C2E3F6-6657-4253-BA86-81DBD2233028}" type="pres">
      <dgm:prSet presAssocID="{8790EC70-DE10-459B-BA6E-B428F7891F4F}" presName="outerComposite" presStyleCnt="0">
        <dgm:presLayoutVars>
          <dgm:chMax val="2"/>
          <dgm:animLvl val="lvl"/>
          <dgm:resizeHandles val="exact"/>
        </dgm:presLayoutVars>
      </dgm:prSet>
      <dgm:spPr/>
      <dgm:t>
        <a:bodyPr/>
        <a:lstStyle/>
        <a:p>
          <a:endParaRPr lang="en-US"/>
        </a:p>
      </dgm:t>
    </dgm:pt>
    <dgm:pt modelId="{E5C20C6B-A2FC-45BD-AB3D-C9EF2460C919}" type="pres">
      <dgm:prSet presAssocID="{8790EC70-DE10-459B-BA6E-B428F7891F4F}" presName="dummyMaxCanvas" presStyleCnt="0"/>
      <dgm:spPr/>
    </dgm:pt>
    <dgm:pt modelId="{3919F8C7-F793-4148-AE2F-0EBD996B74F4}" type="pres">
      <dgm:prSet presAssocID="{8790EC70-DE10-459B-BA6E-B428F7891F4F}" presName="parentComposite" presStyleCnt="0"/>
      <dgm:spPr/>
    </dgm:pt>
    <dgm:pt modelId="{9DE55461-E215-4173-8B21-4F9D27D7EBB8}" type="pres">
      <dgm:prSet presAssocID="{8790EC70-DE10-459B-BA6E-B428F7891F4F}" presName="parent1" presStyleLbl="alignAccFollowNode1" presStyleIdx="0" presStyleCnt="4" custLinFactX="-100000" custLinFactNeighborX="-113367" custLinFactNeighborY="-7749">
        <dgm:presLayoutVars>
          <dgm:chMax val="4"/>
        </dgm:presLayoutVars>
      </dgm:prSet>
      <dgm:spPr/>
      <dgm:t>
        <a:bodyPr/>
        <a:lstStyle/>
        <a:p>
          <a:endParaRPr lang="en-US"/>
        </a:p>
      </dgm:t>
    </dgm:pt>
    <dgm:pt modelId="{EC9364B2-B2BD-441F-B119-0B24CC80AC81}" type="pres">
      <dgm:prSet presAssocID="{8790EC70-DE10-459B-BA6E-B428F7891F4F}" presName="parent2" presStyleLbl="alignAccFollowNode1" presStyleIdx="1" presStyleCnt="4" custLinFactX="100000" custLinFactY="-100000" custLinFactNeighborX="163380" custLinFactNeighborY="-135058">
        <dgm:presLayoutVars>
          <dgm:chMax val="4"/>
        </dgm:presLayoutVars>
      </dgm:prSet>
      <dgm:spPr/>
      <dgm:t>
        <a:bodyPr/>
        <a:lstStyle/>
        <a:p>
          <a:endParaRPr lang="en-US"/>
        </a:p>
      </dgm:t>
    </dgm:pt>
    <dgm:pt modelId="{4AEC60C8-4832-408D-BD40-DDD1838CC965}" type="pres">
      <dgm:prSet presAssocID="{8790EC70-DE10-459B-BA6E-B428F7891F4F}" presName="childrenComposite" presStyleCnt="0"/>
      <dgm:spPr/>
    </dgm:pt>
    <dgm:pt modelId="{E77110BA-CEE3-48BE-B310-40CC8101339C}" type="pres">
      <dgm:prSet presAssocID="{8790EC70-DE10-459B-BA6E-B428F7891F4F}" presName="dummyMaxCanvas_ChildArea" presStyleCnt="0"/>
      <dgm:spPr/>
    </dgm:pt>
    <dgm:pt modelId="{429EA74F-BE85-4156-8A56-C8407C345E31}" type="pres">
      <dgm:prSet presAssocID="{8790EC70-DE10-459B-BA6E-B428F7891F4F}" presName="fulcrum" presStyleLbl="alignAccFollowNode1" presStyleIdx="2" presStyleCnt="4"/>
      <dgm:spPr>
        <a:solidFill>
          <a:schemeClr val="tx1">
            <a:alpha val="90000"/>
          </a:schemeClr>
        </a:solidFill>
      </dgm:spPr>
    </dgm:pt>
    <dgm:pt modelId="{DCCBA935-56BC-4CCA-B81A-B281E0861700}" type="pres">
      <dgm:prSet presAssocID="{8790EC70-DE10-459B-BA6E-B428F7891F4F}" presName="balance_11" presStyleLbl="alignAccFollowNode1" presStyleIdx="3" presStyleCnt="4">
        <dgm:presLayoutVars>
          <dgm:bulletEnabled val="1"/>
        </dgm:presLayoutVars>
      </dgm:prSet>
      <dgm:spPr>
        <a:blipFill rotWithShape="0">
          <a:blip xmlns:r="http://schemas.openxmlformats.org/officeDocument/2006/relationships" r:embed="rId1"/>
          <a:tile tx="0" ty="0" sx="100000" sy="100000" flip="none" algn="tl"/>
        </a:blipFill>
      </dgm:spPr>
    </dgm:pt>
    <dgm:pt modelId="{92B05369-8685-49E7-9A1D-06A49F2532F6}" type="pres">
      <dgm:prSet presAssocID="{8790EC70-DE10-459B-BA6E-B428F7891F4F}" presName="left_11_1" presStyleLbl="node1" presStyleIdx="0" presStyleCnt="2">
        <dgm:presLayoutVars>
          <dgm:bulletEnabled val="1"/>
        </dgm:presLayoutVars>
      </dgm:prSet>
      <dgm:spPr/>
      <dgm:t>
        <a:bodyPr/>
        <a:lstStyle/>
        <a:p>
          <a:endParaRPr lang="en-US"/>
        </a:p>
      </dgm:t>
    </dgm:pt>
    <dgm:pt modelId="{6F643D47-661B-4674-AFA8-CF0C64FE0C61}" type="pres">
      <dgm:prSet presAssocID="{8790EC70-DE10-459B-BA6E-B428F7891F4F}" presName="right_11_1" presStyleLbl="node1" presStyleIdx="1" presStyleCnt="2">
        <dgm:presLayoutVars>
          <dgm:bulletEnabled val="1"/>
        </dgm:presLayoutVars>
      </dgm:prSet>
      <dgm:spPr/>
      <dgm:t>
        <a:bodyPr/>
        <a:lstStyle/>
        <a:p>
          <a:endParaRPr lang="en-US"/>
        </a:p>
      </dgm:t>
    </dgm:pt>
  </dgm:ptLst>
  <dgm:cxnLst>
    <dgm:cxn modelId="{10204611-F98D-48AA-B0BE-0345BD287BD3}" type="presOf" srcId="{8790EC70-DE10-459B-BA6E-B428F7891F4F}" destId="{60C2E3F6-6657-4253-BA86-81DBD2233028}" srcOrd="0" destOrd="0" presId="urn:microsoft.com/office/officeart/2005/8/layout/balance1"/>
    <dgm:cxn modelId="{DC1C1A73-49F7-43BA-AB7C-770ABD8FB74B}" srcId="{8790EC70-DE10-459B-BA6E-B428F7891F4F}" destId="{0F7E18AA-AFFB-42F0-BA0E-F985397CD258}" srcOrd="0" destOrd="0" parTransId="{1ECB61FB-366C-437E-A890-F5A36ED60ADA}" sibTransId="{14EBE066-A20D-4C1B-AC4C-5D74B2A2ECE7}"/>
    <dgm:cxn modelId="{A6E80722-7A77-41D6-9B2C-2BE10F3EE0D5}" srcId="{5719B399-4A6A-4F1B-B91B-2E7CB735508B}" destId="{E05D7C78-2D81-463F-A8BF-AB0D366D23BD}" srcOrd="0" destOrd="0" parTransId="{6AFE3474-9FDA-474C-8FC0-452394F1652F}" sibTransId="{324B9FA9-8407-4BE6-8160-765556996868}"/>
    <dgm:cxn modelId="{682304C4-481D-4CAC-ADA8-595B16521FC9}" type="presOf" srcId="{E05D7C78-2D81-463F-A8BF-AB0D366D23BD}" destId="{6F643D47-661B-4674-AFA8-CF0C64FE0C61}" srcOrd="0" destOrd="0" presId="urn:microsoft.com/office/officeart/2005/8/layout/balance1"/>
    <dgm:cxn modelId="{0CACC8D2-08D6-4F03-9189-E0A647B94A45}" type="presOf" srcId="{B530E5CF-A56B-48A6-9AB8-E85AAE8E99DA}" destId="{92B05369-8685-49E7-9A1D-06A49F2532F6}" srcOrd="0" destOrd="0" presId="urn:microsoft.com/office/officeart/2005/8/layout/balance1"/>
    <dgm:cxn modelId="{1AFE3C17-56C5-4D1B-8A83-88D4BDCE8401}" type="presOf" srcId="{5719B399-4A6A-4F1B-B91B-2E7CB735508B}" destId="{EC9364B2-B2BD-441F-B119-0B24CC80AC81}" srcOrd="0" destOrd="0" presId="urn:microsoft.com/office/officeart/2005/8/layout/balance1"/>
    <dgm:cxn modelId="{DD168E10-49A8-4182-8304-CAEC8CB55FE4}" type="presOf" srcId="{0F7E18AA-AFFB-42F0-BA0E-F985397CD258}" destId="{9DE55461-E215-4173-8B21-4F9D27D7EBB8}" srcOrd="0" destOrd="0" presId="urn:microsoft.com/office/officeart/2005/8/layout/balance1"/>
    <dgm:cxn modelId="{85C11064-D1F6-442E-ABCA-6A16F8737E92}" srcId="{0F7E18AA-AFFB-42F0-BA0E-F985397CD258}" destId="{B530E5CF-A56B-48A6-9AB8-E85AAE8E99DA}" srcOrd="0" destOrd="0" parTransId="{BA54CE5E-C95A-48F0-8C22-465A926B06DC}" sibTransId="{6806DC8C-B2E5-4FB2-8FE8-5385A0D8382C}"/>
    <dgm:cxn modelId="{1328AE7C-E58E-4113-89DA-05D46EA25A36}" srcId="{8790EC70-DE10-459B-BA6E-B428F7891F4F}" destId="{5719B399-4A6A-4F1B-B91B-2E7CB735508B}" srcOrd="1" destOrd="0" parTransId="{60EE1C67-2552-4D04-85BA-563EA56649BA}" sibTransId="{02777F33-1D4D-4C2A-BBFA-39FFD02CBC59}"/>
    <dgm:cxn modelId="{0685F338-7996-42CB-812B-E385B3661651}" type="presParOf" srcId="{60C2E3F6-6657-4253-BA86-81DBD2233028}" destId="{E5C20C6B-A2FC-45BD-AB3D-C9EF2460C919}" srcOrd="0" destOrd="0" presId="urn:microsoft.com/office/officeart/2005/8/layout/balance1"/>
    <dgm:cxn modelId="{985605DA-8199-4715-B19D-3E36C15E1FE1}" type="presParOf" srcId="{60C2E3F6-6657-4253-BA86-81DBD2233028}" destId="{3919F8C7-F793-4148-AE2F-0EBD996B74F4}" srcOrd="1" destOrd="0" presId="urn:microsoft.com/office/officeart/2005/8/layout/balance1"/>
    <dgm:cxn modelId="{0E4623D1-6DEB-4D24-9258-68BD0F513E00}" type="presParOf" srcId="{3919F8C7-F793-4148-AE2F-0EBD996B74F4}" destId="{9DE55461-E215-4173-8B21-4F9D27D7EBB8}" srcOrd="0" destOrd="0" presId="urn:microsoft.com/office/officeart/2005/8/layout/balance1"/>
    <dgm:cxn modelId="{24CC7871-9221-41BA-AFD4-CBA65C7F4F03}" type="presParOf" srcId="{3919F8C7-F793-4148-AE2F-0EBD996B74F4}" destId="{EC9364B2-B2BD-441F-B119-0B24CC80AC81}" srcOrd="1" destOrd="0" presId="urn:microsoft.com/office/officeart/2005/8/layout/balance1"/>
    <dgm:cxn modelId="{BE1A46E5-2CB1-46A4-8A19-2C2782E0FF67}" type="presParOf" srcId="{60C2E3F6-6657-4253-BA86-81DBD2233028}" destId="{4AEC60C8-4832-408D-BD40-DDD1838CC965}" srcOrd="2" destOrd="0" presId="urn:microsoft.com/office/officeart/2005/8/layout/balance1"/>
    <dgm:cxn modelId="{BD04E487-36CD-4D67-A6CF-26B1587ED3ED}" type="presParOf" srcId="{4AEC60C8-4832-408D-BD40-DDD1838CC965}" destId="{E77110BA-CEE3-48BE-B310-40CC8101339C}" srcOrd="0" destOrd="0" presId="urn:microsoft.com/office/officeart/2005/8/layout/balance1"/>
    <dgm:cxn modelId="{3DE3AFB6-A0AB-4E31-B4B5-A605D595490F}" type="presParOf" srcId="{4AEC60C8-4832-408D-BD40-DDD1838CC965}" destId="{429EA74F-BE85-4156-8A56-C8407C345E31}" srcOrd="1" destOrd="0" presId="urn:microsoft.com/office/officeart/2005/8/layout/balance1"/>
    <dgm:cxn modelId="{886B1AC0-4847-4C93-AC25-96246B32885E}" type="presParOf" srcId="{4AEC60C8-4832-408D-BD40-DDD1838CC965}" destId="{DCCBA935-56BC-4CCA-B81A-B281E0861700}" srcOrd="2" destOrd="0" presId="urn:microsoft.com/office/officeart/2005/8/layout/balance1"/>
    <dgm:cxn modelId="{7299FA00-5B6A-45E5-B2A1-D0270B7C60CE}" type="presParOf" srcId="{4AEC60C8-4832-408D-BD40-DDD1838CC965}" destId="{92B05369-8685-49E7-9A1D-06A49F2532F6}" srcOrd="3" destOrd="0" presId="urn:microsoft.com/office/officeart/2005/8/layout/balance1"/>
    <dgm:cxn modelId="{341BC397-D5CA-4589-A431-485B19EBDE46}" type="presParOf" srcId="{4AEC60C8-4832-408D-BD40-DDD1838CC965}" destId="{6F643D47-661B-4674-AFA8-CF0C64FE0C61}" srcOrd="4"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9F6B26-E0DD-4C80-9E06-FE8FAC437952}">
      <dsp:nvSpPr>
        <dsp:cNvPr id="0" name=""/>
        <dsp:cNvSpPr/>
      </dsp:nvSpPr>
      <dsp:spPr>
        <a:xfrm>
          <a:off x="661227" y="442"/>
          <a:ext cx="6315075" cy="57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endParaRPr lang="en-US" sz="2800" kern="1200" dirty="0"/>
        </a:p>
      </dsp:txBody>
      <dsp:txXfrm>
        <a:off x="661227" y="442"/>
        <a:ext cx="6315075" cy="574097"/>
      </dsp:txXfrm>
    </dsp:sp>
    <dsp:sp modelId="{121D7123-D326-4DE9-9979-41700A602D59}">
      <dsp:nvSpPr>
        <dsp:cNvPr id="0" name=""/>
        <dsp:cNvSpPr/>
      </dsp:nvSpPr>
      <dsp:spPr>
        <a:xfrm>
          <a:off x="661227"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C0056DB-5AEA-4C97-AD98-BF949EEC024F}">
      <dsp:nvSpPr>
        <dsp:cNvPr id="0" name=""/>
        <dsp:cNvSpPr/>
      </dsp:nvSpPr>
      <dsp:spPr>
        <a:xfrm>
          <a:off x="1548845"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80E2CE-FAC1-45E6-AA74-8B389D4C9000}">
      <dsp:nvSpPr>
        <dsp:cNvPr id="0" name=""/>
        <dsp:cNvSpPr/>
      </dsp:nvSpPr>
      <dsp:spPr>
        <a:xfrm>
          <a:off x="2437166"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CF2238-71D8-46AD-9B84-BDA1D8FD1A74}">
      <dsp:nvSpPr>
        <dsp:cNvPr id="0" name=""/>
        <dsp:cNvSpPr/>
      </dsp:nvSpPr>
      <dsp:spPr>
        <a:xfrm>
          <a:off x="3324785"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3E4C3D-0B43-4340-AC3B-249E87AC85B7}">
      <dsp:nvSpPr>
        <dsp:cNvPr id="0" name=""/>
        <dsp:cNvSpPr/>
      </dsp:nvSpPr>
      <dsp:spPr>
        <a:xfrm>
          <a:off x="4213105"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368280-83DC-4132-8322-05402868EAAA}">
      <dsp:nvSpPr>
        <dsp:cNvPr id="0" name=""/>
        <dsp:cNvSpPr/>
      </dsp:nvSpPr>
      <dsp:spPr>
        <a:xfrm>
          <a:off x="5100724"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15619C-5576-46E8-85CD-0487FB9862FF}">
      <dsp:nvSpPr>
        <dsp:cNvPr id="0" name=""/>
        <dsp:cNvSpPr/>
      </dsp:nvSpPr>
      <dsp:spPr>
        <a:xfrm>
          <a:off x="5989045" y="574540"/>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89AD5D-AC0D-42FE-A6E0-43300B9087DE}">
      <dsp:nvSpPr>
        <dsp:cNvPr id="0" name=""/>
        <dsp:cNvSpPr/>
      </dsp:nvSpPr>
      <dsp:spPr>
        <a:xfrm>
          <a:off x="661227" y="691486"/>
          <a:ext cx="6397170" cy="935566"/>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740" tIns="78740" rIns="78740" bIns="78740" numCol="1" spcCol="1270" anchor="ctr" anchorCtr="0">
          <a:noAutofit/>
        </a:bodyPr>
        <a:lstStyle/>
        <a:p>
          <a:pPr lvl="0" algn="l" defTabSz="1377950">
            <a:lnSpc>
              <a:spcPct val="90000"/>
            </a:lnSpc>
            <a:spcBef>
              <a:spcPct val="0"/>
            </a:spcBef>
            <a:spcAft>
              <a:spcPct val="35000"/>
            </a:spcAft>
          </a:pPr>
          <a:r>
            <a:rPr lang="en-US" sz="3100" kern="1200" dirty="0" smtClean="0"/>
            <a:t>The Jews are historically rebellious.</a:t>
          </a:r>
          <a:endParaRPr lang="en-US" sz="3100" kern="1200" dirty="0"/>
        </a:p>
      </dsp:txBody>
      <dsp:txXfrm>
        <a:off x="661227" y="691486"/>
        <a:ext cx="6397170" cy="935566"/>
      </dsp:txXfrm>
    </dsp:sp>
    <dsp:sp modelId="{BC233724-CF15-41E5-9E72-E2436D3B3F8E}">
      <dsp:nvSpPr>
        <dsp:cNvPr id="0" name=""/>
        <dsp:cNvSpPr/>
      </dsp:nvSpPr>
      <dsp:spPr>
        <a:xfrm>
          <a:off x="661227" y="1837555"/>
          <a:ext cx="6315075" cy="57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endParaRPr lang="en-US" sz="2800" kern="1200"/>
        </a:p>
      </dsp:txBody>
      <dsp:txXfrm>
        <a:off x="661227" y="1837555"/>
        <a:ext cx="6315075" cy="574097"/>
      </dsp:txXfrm>
    </dsp:sp>
    <dsp:sp modelId="{1CCF386E-3307-4329-BE8C-7177099D0CA8}">
      <dsp:nvSpPr>
        <dsp:cNvPr id="0" name=""/>
        <dsp:cNvSpPr/>
      </dsp:nvSpPr>
      <dsp:spPr>
        <a:xfrm>
          <a:off x="661227"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698203-EEAD-46D5-817B-67BC9B84D541}">
      <dsp:nvSpPr>
        <dsp:cNvPr id="0" name=""/>
        <dsp:cNvSpPr/>
      </dsp:nvSpPr>
      <dsp:spPr>
        <a:xfrm>
          <a:off x="1548845"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8236FD-228B-4568-8595-720C48FD37C6}">
      <dsp:nvSpPr>
        <dsp:cNvPr id="0" name=""/>
        <dsp:cNvSpPr/>
      </dsp:nvSpPr>
      <dsp:spPr>
        <a:xfrm>
          <a:off x="2437166"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4A44ED-446D-4425-A0B4-564A22F6C238}">
      <dsp:nvSpPr>
        <dsp:cNvPr id="0" name=""/>
        <dsp:cNvSpPr/>
      </dsp:nvSpPr>
      <dsp:spPr>
        <a:xfrm>
          <a:off x="3324785"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0C50D8-41AF-469D-8C28-589561377267}">
      <dsp:nvSpPr>
        <dsp:cNvPr id="0" name=""/>
        <dsp:cNvSpPr/>
      </dsp:nvSpPr>
      <dsp:spPr>
        <a:xfrm>
          <a:off x="4213105"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97EB38-C68E-4BC4-B5C6-D0E0444242D2}">
      <dsp:nvSpPr>
        <dsp:cNvPr id="0" name=""/>
        <dsp:cNvSpPr/>
      </dsp:nvSpPr>
      <dsp:spPr>
        <a:xfrm>
          <a:off x="5100724"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53FD13-E50B-4B35-A568-276F1928C919}">
      <dsp:nvSpPr>
        <dsp:cNvPr id="0" name=""/>
        <dsp:cNvSpPr/>
      </dsp:nvSpPr>
      <dsp:spPr>
        <a:xfrm>
          <a:off x="5989045" y="2411653"/>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9BBE7B-D309-4F94-9F7B-5D7368B4A3CA}">
      <dsp:nvSpPr>
        <dsp:cNvPr id="0" name=""/>
        <dsp:cNvSpPr/>
      </dsp:nvSpPr>
      <dsp:spPr>
        <a:xfrm>
          <a:off x="661227" y="2528599"/>
          <a:ext cx="6397170" cy="935566"/>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740" tIns="78740" rIns="78740" bIns="78740" numCol="1" spcCol="1270" anchor="ctr" anchorCtr="0">
          <a:noAutofit/>
        </a:bodyPr>
        <a:lstStyle/>
        <a:p>
          <a:pPr lvl="0" algn="l" defTabSz="1377950">
            <a:lnSpc>
              <a:spcPct val="90000"/>
            </a:lnSpc>
            <a:spcBef>
              <a:spcPct val="0"/>
            </a:spcBef>
            <a:spcAft>
              <a:spcPct val="35000"/>
            </a:spcAft>
          </a:pPr>
          <a:r>
            <a:rPr lang="en-US" sz="3100" kern="1200" dirty="0" smtClean="0"/>
            <a:t>You will eventually lose Jewish taxes.</a:t>
          </a:r>
          <a:endParaRPr lang="en-US" sz="3100" kern="1200" dirty="0"/>
        </a:p>
      </dsp:txBody>
      <dsp:txXfrm>
        <a:off x="661227" y="2528599"/>
        <a:ext cx="6397170" cy="935566"/>
      </dsp:txXfrm>
    </dsp:sp>
    <dsp:sp modelId="{0AD6F1EC-05FA-4EF2-8D1C-37D747E7886A}">
      <dsp:nvSpPr>
        <dsp:cNvPr id="0" name=""/>
        <dsp:cNvSpPr/>
      </dsp:nvSpPr>
      <dsp:spPr>
        <a:xfrm>
          <a:off x="661227" y="3674668"/>
          <a:ext cx="6315075" cy="574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lvl="0" algn="l" defTabSz="1244600">
            <a:lnSpc>
              <a:spcPct val="90000"/>
            </a:lnSpc>
            <a:spcBef>
              <a:spcPct val="0"/>
            </a:spcBef>
            <a:spcAft>
              <a:spcPct val="35000"/>
            </a:spcAft>
          </a:pPr>
          <a:endParaRPr lang="en-US" sz="2800" kern="1200"/>
        </a:p>
      </dsp:txBody>
      <dsp:txXfrm>
        <a:off x="661227" y="3674668"/>
        <a:ext cx="6315075" cy="574097"/>
      </dsp:txXfrm>
    </dsp:sp>
    <dsp:sp modelId="{C957249F-4DBB-45FF-93D7-8A7C1B15723E}">
      <dsp:nvSpPr>
        <dsp:cNvPr id="0" name=""/>
        <dsp:cNvSpPr/>
      </dsp:nvSpPr>
      <dsp:spPr>
        <a:xfrm>
          <a:off x="661227"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B557ED-44D2-4045-BDAE-5B359CBE34C3}">
      <dsp:nvSpPr>
        <dsp:cNvPr id="0" name=""/>
        <dsp:cNvSpPr/>
      </dsp:nvSpPr>
      <dsp:spPr>
        <a:xfrm>
          <a:off x="1548845"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2D408B-F195-4547-811B-D78A15D3D103}">
      <dsp:nvSpPr>
        <dsp:cNvPr id="0" name=""/>
        <dsp:cNvSpPr/>
      </dsp:nvSpPr>
      <dsp:spPr>
        <a:xfrm>
          <a:off x="2437166"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2474E5-0A93-4F63-980A-AA0DF55F31B4}">
      <dsp:nvSpPr>
        <dsp:cNvPr id="0" name=""/>
        <dsp:cNvSpPr/>
      </dsp:nvSpPr>
      <dsp:spPr>
        <a:xfrm>
          <a:off x="3324785"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376169-3BE0-4C80-BFC6-6D0447D337F0}">
      <dsp:nvSpPr>
        <dsp:cNvPr id="0" name=""/>
        <dsp:cNvSpPr/>
      </dsp:nvSpPr>
      <dsp:spPr>
        <a:xfrm>
          <a:off x="4213105"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B771F8-7998-4324-9A5E-BD7955443619}">
      <dsp:nvSpPr>
        <dsp:cNvPr id="0" name=""/>
        <dsp:cNvSpPr/>
      </dsp:nvSpPr>
      <dsp:spPr>
        <a:xfrm>
          <a:off x="5100724"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2E757-1912-4D4D-841E-21326706EB26}">
      <dsp:nvSpPr>
        <dsp:cNvPr id="0" name=""/>
        <dsp:cNvSpPr/>
      </dsp:nvSpPr>
      <dsp:spPr>
        <a:xfrm>
          <a:off x="5989045" y="4248765"/>
          <a:ext cx="1477727" cy="1169458"/>
        </a:xfrm>
        <a:prstGeom prst="chevron">
          <a:avLst>
            <a:gd name="adj" fmla="val 70610"/>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EC949-1E55-4F98-B3D9-1871818BD68B}">
      <dsp:nvSpPr>
        <dsp:cNvPr id="0" name=""/>
        <dsp:cNvSpPr/>
      </dsp:nvSpPr>
      <dsp:spPr>
        <a:xfrm>
          <a:off x="661227" y="4365711"/>
          <a:ext cx="6397170" cy="935566"/>
        </a:xfrm>
        <a:prstGeom prst="rect">
          <a:avLst/>
        </a:prstGeom>
        <a:solidFill>
          <a:schemeClr val="l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740" tIns="78740" rIns="78740" bIns="78740" numCol="1" spcCol="1270" anchor="ctr" anchorCtr="0">
          <a:noAutofit/>
        </a:bodyPr>
        <a:lstStyle/>
        <a:p>
          <a:pPr lvl="0" algn="l" defTabSz="1377950">
            <a:lnSpc>
              <a:spcPct val="90000"/>
            </a:lnSpc>
            <a:spcBef>
              <a:spcPct val="0"/>
            </a:spcBef>
            <a:spcAft>
              <a:spcPct val="35000"/>
            </a:spcAft>
          </a:pPr>
          <a:r>
            <a:rPr lang="en-US" sz="3100" kern="1200" dirty="0" smtClean="0"/>
            <a:t>You will eventually have no portion in this territory.</a:t>
          </a:r>
          <a:endParaRPr lang="en-US" sz="3100" kern="1200" dirty="0"/>
        </a:p>
      </dsp:txBody>
      <dsp:txXfrm>
        <a:off x="661227" y="4365711"/>
        <a:ext cx="6397170" cy="935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E55461-E215-4173-8B21-4F9D27D7EBB8}">
      <dsp:nvSpPr>
        <dsp:cNvPr id="0" name=""/>
        <dsp:cNvSpPr/>
      </dsp:nvSpPr>
      <dsp:spPr>
        <a:xfrm>
          <a:off x="0" y="0"/>
          <a:ext cx="1956920" cy="1087177"/>
        </a:xfrm>
        <a:prstGeom prst="roundRect">
          <a:avLst>
            <a:gd name="adj" fmla="val 10000"/>
          </a:avLst>
        </a:prstGeom>
        <a:no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endParaRPr lang="en-US" sz="5100" kern="1200" dirty="0"/>
        </a:p>
      </dsp:txBody>
      <dsp:txXfrm>
        <a:off x="31842" y="31842"/>
        <a:ext cx="1893236" cy="1023493"/>
      </dsp:txXfrm>
    </dsp:sp>
    <dsp:sp modelId="{EC9364B2-B2BD-441F-B119-0B24CC80AC81}">
      <dsp:nvSpPr>
        <dsp:cNvPr id="0" name=""/>
        <dsp:cNvSpPr/>
      </dsp:nvSpPr>
      <dsp:spPr>
        <a:xfrm>
          <a:off x="8465161" y="0"/>
          <a:ext cx="1956920" cy="1087177"/>
        </a:xfrm>
        <a:prstGeom prst="roundRect">
          <a:avLst>
            <a:gd name="adj" fmla="val 10000"/>
          </a:avLst>
        </a:prstGeom>
        <a:no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4310" tIns="194310" rIns="194310" bIns="194310" numCol="1" spcCol="1270" anchor="ctr" anchorCtr="0">
          <a:noAutofit/>
        </a:bodyPr>
        <a:lstStyle/>
        <a:p>
          <a:pPr lvl="0" algn="ctr" defTabSz="2266950">
            <a:lnSpc>
              <a:spcPct val="90000"/>
            </a:lnSpc>
            <a:spcBef>
              <a:spcPct val="0"/>
            </a:spcBef>
            <a:spcAft>
              <a:spcPct val="35000"/>
            </a:spcAft>
          </a:pPr>
          <a:endParaRPr lang="en-US" sz="5100" kern="1200" dirty="0"/>
        </a:p>
      </dsp:txBody>
      <dsp:txXfrm>
        <a:off x="8497003" y="31842"/>
        <a:ext cx="1893236" cy="1023493"/>
      </dsp:txXfrm>
    </dsp:sp>
    <dsp:sp modelId="{429EA74F-BE85-4156-8A56-C8407C345E31}">
      <dsp:nvSpPr>
        <dsp:cNvPr id="0" name=""/>
        <dsp:cNvSpPr/>
      </dsp:nvSpPr>
      <dsp:spPr>
        <a:xfrm>
          <a:off x="4803349" y="4620505"/>
          <a:ext cx="815383" cy="815383"/>
        </a:xfrm>
        <a:prstGeom prst="triangle">
          <a:avLst/>
        </a:prstGeom>
        <a:solidFill>
          <a:schemeClr val="tx1">
            <a:alpha val="90000"/>
          </a:schemeClr>
        </a:solid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CCBA935-56BC-4CCA-B81A-B281E0861700}">
      <dsp:nvSpPr>
        <dsp:cNvPr id="0" name=""/>
        <dsp:cNvSpPr/>
      </dsp:nvSpPr>
      <dsp:spPr>
        <a:xfrm>
          <a:off x="2764890" y="4279131"/>
          <a:ext cx="4892300" cy="330502"/>
        </a:xfrm>
        <a:prstGeom prst="rect">
          <a:avLst/>
        </a:prstGeom>
        <a:blipFill rotWithShape="0">
          <a:blip xmlns:r="http://schemas.openxmlformats.org/officeDocument/2006/relationships" r:embed="rId1"/>
          <a:tile tx="0" ty="0" sx="100000" sy="100000" flip="none" algn="tl"/>
        </a:blipFill>
        <a:ln w="15875"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B05369-8685-49E7-9A1D-06A49F2532F6}">
      <dsp:nvSpPr>
        <dsp:cNvPr id="0" name=""/>
        <dsp:cNvSpPr/>
      </dsp:nvSpPr>
      <dsp:spPr>
        <a:xfrm>
          <a:off x="2819249" y="1326356"/>
          <a:ext cx="1956920" cy="291363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Proclamation to those around us.</a:t>
          </a:r>
          <a:endParaRPr lang="en-US" sz="2400" kern="1200" dirty="0"/>
        </a:p>
      </dsp:txBody>
      <dsp:txXfrm>
        <a:off x="2914778" y="1421885"/>
        <a:ext cx="1765862" cy="2722578"/>
      </dsp:txXfrm>
    </dsp:sp>
    <dsp:sp modelId="{6F643D47-661B-4674-AFA8-CF0C64FE0C61}">
      <dsp:nvSpPr>
        <dsp:cNvPr id="0" name=""/>
        <dsp:cNvSpPr/>
      </dsp:nvSpPr>
      <dsp:spPr>
        <a:xfrm>
          <a:off x="5645912" y="1326356"/>
          <a:ext cx="1956920" cy="2913636"/>
        </a:xfrm>
        <a:prstGeom prst="round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Edification of our own members.</a:t>
          </a:r>
          <a:endParaRPr lang="en-US" sz="2400" kern="1200" dirty="0"/>
        </a:p>
      </dsp:txBody>
      <dsp:txXfrm>
        <a:off x="5741441" y="1421885"/>
        <a:ext cx="1765862" cy="2722578"/>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78ABE3C1-DBE1-495D-B57B-2849774B866A}" type="datetimeFigureOut">
              <a:rPr lang="en-US" smtClean="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6800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9652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8357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25287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7/11/2016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9796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7/11/2016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4320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4A7AC-904D-4781-85BA-7D10C17ED021}" type="datetimeFigureOut">
              <a:rPr lang="en-US" smtClean="0"/>
              <a:t>7/11/2016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8046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65888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7/11/2016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498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8376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178E61D-D431-422C-9764-11DAFE33AB63}" type="datetimeFigureOut">
              <a:rPr lang="en-US" smtClean="0"/>
              <a:t>7/11/2016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146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31000">
              <a:schemeClr val="accent1">
                <a:lumMod val="54000"/>
                <a:lumOff val="46000"/>
              </a:schemeClr>
            </a:gs>
            <a:gs pos="83000">
              <a:schemeClr val="accent1">
                <a:lumMod val="45000"/>
                <a:lumOff val="55000"/>
              </a:schemeClr>
            </a:gs>
            <a:gs pos="100000">
              <a:schemeClr val="accent1">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D6E9DEC-419B-4CC5-A080-3B06BD5A8291}" type="datetimeFigureOut">
              <a:rPr lang="en-US" smtClean="0"/>
              <a:t>7/11/2016</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46355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99" y="4347073"/>
            <a:ext cx="7772400" cy="1463040"/>
          </a:xfrm>
        </p:spPr>
        <p:txBody>
          <a:bodyPr>
            <a:noAutofit/>
          </a:bodyPr>
          <a:lstStyle/>
          <a:p>
            <a:pPr algn="ctr"/>
            <a:r>
              <a:rPr lang="en-US" sz="6000" dirty="0" smtClean="0"/>
              <a:t>Who Hath Despised the </a:t>
            </a:r>
            <a:br>
              <a:rPr lang="en-US" sz="6000" dirty="0" smtClean="0"/>
            </a:br>
            <a:r>
              <a:rPr lang="en-US" sz="6000" dirty="0" smtClean="0"/>
              <a:t>Day of Small Things?</a:t>
            </a:r>
            <a:br>
              <a:rPr lang="en-US" sz="6000" dirty="0" smtClean="0"/>
            </a:br>
            <a:endParaRPr lang="en-US" sz="6000" dirty="0"/>
          </a:p>
        </p:txBody>
      </p:sp>
      <p:sp>
        <p:nvSpPr>
          <p:cNvPr id="3" name="Subtitle 2"/>
          <p:cNvSpPr>
            <a:spLocks noGrp="1"/>
          </p:cNvSpPr>
          <p:nvPr>
            <p:ph type="subTitle" idx="1"/>
          </p:nvPr>
        </p:nvSpPr>
        <p:spPr>
          <a:xfrm>
            <a:off x="8451618" y="3879482"/>
            <a:ext cx="3425190" cy="1463040"/>
          </a:xfrm>
        </p:spPr>
        <p:txBody>
          <a:bodyPr>
            <a:noAutofit/>
          </a:bodyPr>
          <a:lstStyle/>
          <a:p>
            <a:r>
              <a:rPr lang="en-US" sz="3200" dirty="0" smtClean="0"/>
              <a:t>Class 2:</a:t>
            </a:r>
          </a:p>
          <a:p>
            <a:r>
              <a:rPr lang="en-US" sz="3200" dirty="0" smtClean="0"/>
              <a:t>“Consider Your Ways”</a:t>
            </a:r>
            <a:endParaRPr lang="en-US" sz="3200" dirty="0"/>
          </a:p>
        </p:txBody>
      </p:sp>
    </p:spTree>
    <p:extLst>
      <p:ext uri="{BB962C8B-B14F-4D97-AF65-F5344CB8AC3E}">
        <p14:creationId xmlns:p14="http://schemas.microsoft.com/office/powerpoint/2010/main" val="2546002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352" y="96843"/>
            <a:ext cx="10478608" cy="1499616"/>
          </a:xfrm>
        </p:spPr>
        <p:txBody>
          <a:bodyPr/>
          <a:lstStyle/>
          <a:p>
            <a:r>
              <a:rPr lang="en-US" dirty="0" smtClean="0"/>
              <a:t>Outline of Ezra and </a:t>
            </a:r>
            <a:r>
              <a:rPr lang="en-US" dirty="0" smtClean="0"/>
              <a:t>Nehemiah</a:t>
            </a:r>
            <a:endParaRPr lang="en-US" dirty="0"/>
          </a:p>
        </p:txBody>
      </p:sp>
      <p:sp>
        <p:nvSpPr>
          <p:cNvPr id="3" name="Content Placeholder 2"/>
          <p:cNvSpPr>
            <a:spLocks noGrp="1"/>
          </p:cNvSpPr>
          <p:nvPr>
            <p:ph idx="1"/>
          </p:nvPr>
        </p:nvSpPr>
        <p:spPr>
          <a:xfrm>
            <a:off x="608492" y="1367859"/>
            <a:ext cx="10806468" cy="4023360"/>
          </a:xfrm>
        </p:spPr>
        <p:txBody>
          <a:bodyPr>
            <a:noAutofit/>
          </a:bodyPr>
          <a:lstStyle/>
          <a:p>
            <a:pPr marL="0" indent="0">
              <a:buNone/>
            </a:pPr>
            <a:r>
              <a:rPr lang="en-US" sz="2400" dirty="0" smtClean="0"/>
              <a:t>A party of exiles return under </a:t>
            </a:r>
            <a:r>
              <a:rPr lang="en-US" sz="2400" dirty="0" err="1" smtClean="0"/>
              <a:t>Zerubbabel</a:t>
            </a:r>
            <a:r>
              <a:rPr lang="en-US" sz="2400" dirty="0" smtClean="0"/>
              <a:t> and Joshua.</a:t>
            </a:r>
          </a:p>
          <a:p>
            <a:pPr marL="0" indent="0">
              <a:buNone/>
            </a:pPr>
            <a:r>
              <a:rPr lang="en-US" sz="2400" dirty="0" smtClean="0"/>
              <a:t>Work commences on Temple, but quickly stalls.</a:t>
            </a:r>
          </a:p>
          <a:p>
            <a:pPr marL="0" indent="0">
              <a:buNone/>
            </a:pPr>
            <a:r>
              <a:rPr lang="en-US" sz="2400" dirty="0" smtClean="0"/>
              <a:t>Haggai and Zechariah exhort people to build, but opposition causes the languishing of the work for 15 years.</a:t>
            </a:r>
          </a:p>
          <a:p>
            <a:pPr marL="0" indent="0">
              <a:buNone/>
            </a:pPr>
            <a:r>
              <a:rPr lang="en-US" sz="2400" dirty="0" smtClean="0"/>
              <a:t>Backfiring of opponents request to Darius – the work not to be hindered and Temple is completed.</a:t>
            </a:r>
          </a:p>
          <a:p>
            <a:pPr marL="0" indent="0">
              <a:buNone/>
            </a:pPr>
            <a:r>
              <a:rPr lang="en-US" sz="2400" dirty="0" smtClean="0"/>
              <a:t>60 years later, Ezra the priest comes from Babylon to find the Temple built, but spiritual conditions at a low ebb.  He teaches from the Law and issues reforms, but opposition again thwarts.</a:t>
            </a:r>
          </a:p>
          <a:p>
            <a:pPr marL="0" indent="0">
              <a:buNone/>
            </a:pPr>
            <a:r>
              <a:rPr lang="en-US" sz="2400" dirty="0" smtClean="0"/>
              <a:t>Nehemiah is allowed to return to rebuild walls.  With Ezra, they reinforce spiritual reform and establish a sound basis for newly settled population.</a:t>
            </a:r>
            <a:endParaRPr lang="en-US" sz="2400" dirty="0"/>
          </a:p>
        </p:txBody>
      </p:sp>
    </p:spTree>
    <p:extLst>
      <p:ext uri="{BB962C8B-B14F-4D97-AF65-F5344CB8AC3E}">
        <p14:creationId xmlns:p14="http://schemas.microsoft.com/office/powerpoint/2010/main" val="22831226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0"/>
            <a:ext cx="9720072" cy="1499616"/>
          </a:xfrm>
        </p:spPr>
        <p:txBody>
          <a:bodyPr/>
          <a:lstStyle/>
          <a:p>
            <a:r>
              <a:rPr lang="en-US" dirty="0" smtClean="0"/>
              <a:t>List of returnees – </a:t>
            </a:r>
            <a:r>
              <a:rPr lang="en-US" dirty="0" err="1" smtClean="0"/>
              <a:t>ezra</a:t>
            </a:r>
            <a:r>
              <a:rPr lang="en-US" dirty="0" smtClean="0"/>
              <a:t> 2</a:t>
            </a:r>
            <a:endParaRPr lang="en-US" dirty="0"/>
          </a:p>
        </p:txBody>
      </p:sp>
      <p:sp>
        <p:nvSpPr>
          <p:cNvPr id="3" name="Content Placeholder 2"/>
          <p:cNvSpPr>
            <a:spLocks noGrp="1"/>
          </p:cNvSpPr>
          <p:nvPr>
            <p:ph idx="1"/>
          </p:nvPr>
        </p:nvSpPr>
        <p:spPr>
          <a:xfrm>
            <a:off x="446809" y="1298864"/>
            <a:ext cx="5870864" cy="5288972"/>
          </a:xfrm>
        </p:spPr>
        <p:txBody>
          <a:bodyPr>
            <a:normAutofit/>
          </a:bodyPr>
          <a:lstStyle/>
          <a:p>
            <a:pPr>
              <a:buFont typeface="Arial" panose="020B0604020202020204" pitchFamily="34" charset="0"/>
              <a:buChar char="•"/>
            </a:pPr>
            <a:r>
              <a:rPr lang="en-US" sz="2400" dirty="0"/>
              <a:t>Israelites mentioned by family or place of origin.</a:t>
            </a:r>
          </a:p>
          <a:p>
            <a:pPr>
              <a:buFont typeface="Arial" panose="020B0604020202020204" pitchFamily="34" charset="0"/>
              <a:buChar char="•"/>
            </a:pPr>
            <a:r>
              <a:rPr lang="en-US" sz="2400" dirty="0"/>
              <a:t>The priests, Levites, singers, porters, </a:t>
            </a:r>
            <a:r>
              <a:rPr lang="en-US" sz="2400" dirty="0" err="1"/>
              <a:t>Nethinim</a:t>
            </a:r>
            <a:r>
              <a:rPr lang="en-US" sz="2400" dirty="0"/>
              <a:t>, Solomon’s servants.</a:t>
            </a:r>
          </a:p>
          <a:p>
            <a:pPr>
              <a:buFont typeface="Arial" panose="020B0604020202020204" pitchFamily="34" charset="0"/>
              <a:buChar char="•"/>
            </a:pPr>
            <a:r>
              <a:rPr lang="en-US" sz="2400" dirty="0"/>
              <a:t>Many of doubtful descent.</a:t>
            </a:r>
          </a:p>
          <a:p>
            <a:pPr>
              <a:buFont typeface="Arial" panose="020B0604020202020204" pitchFamily="34" charset="0"/>
              <a:buChar char="•"/>
            </a:pPr>
            <a:r>
              <a:rPr lang="en-US" sz="2400" dirty="0"/>
              <a:t>Unlike reentry under Joshua, they would not be permitted to “claim the land” from other people and would endure great material suffering.</a:t>
            </a:r>
          </a:p>
          <a:p>
            <a:pPr>
              <a:buFont typeface="Arial" panose="020B0604020202020204" pitchFamily="34" charset="0"/>
              <a:buChar char="•"/>
            </a:pPr>
            <a:r>
              <a:rPr lang="en-US" sz="2400" dirty="0"/>
              <a:t>Totaling 42,360 heads of household – likely 29,818 from Judah and Benjamin.  </a:t>
            </a:r>
            <a:r>
              <a:rPr lang="en-US" sz="2400" dirty="0" smtClean="0"/>
              <a:t>Estimated 200,000 </a:t>
            </a:r>
            <a:r>
              <a:rPr lang="en-US" sz="2400" dirty="0"/>
              <a:t>in total.</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5882" y="2152998"/>
            <a:ext cx="5382490" cy="3229494"/>
          </a:xfrm>
          <a:prstGeom prst="rect">
            <a:avLst/>
          </a:prstGeom>
        </p:spPr>
      </p:pic>
    </p:spTree>
    <p:extLst>
      <p:ext uri="{BB962C8B-B14F-4D97-AF65-F5344CB8AC3E}">
        <p14:creationId xmlns:p14="http://schemas.microsoft.com/office/powerpoint/2010/main" val="825501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74746" y="263098"/>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smtClean="0"/>
              <a:t>Cyrus Cylinder (539 BC)</a:t>
            </a:r>
            <a:endParaRPr lang="en-US" dirty="0"/>
          </a:p>
        </p:txBody>
      </p:sp>
      <p:sp>
        <p:nvSpPr>
          <p:cNvPr id="5" name="Content Placeholder 2"/>
          <p:cNvSpPr txBox="1">
            <a:spLocks/>
          </p:cNvSpPr>
          <p:nvPr/>
        </p:nvSpPr>
        <p:spPr>
          <a:xfrm>
            <a:off x="275078" y="1596459"/>
            <a:ext cx="6385495" cy="4147054"/>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buFont typeface="Tw Cen MT" panose="020B0602020104020603" pitchFamily="34" charset="0"/>
              <a:buNone/>
            </a:pPr>
            <a:r>
              <a:rPr lang="en-US" sz="2400" dirty="0" smtClean="0"/>
              <a:t>“I announce that I will respect the traditions, customs and religions of the nations of my empire and never let any of my governors and subordinates look down on or insult them while I am alive. From now on…, I never let anyone oppress any others, and if it occurs, I will take his or her right back and penalize the oppressor.” </a:t>
            </a:r>
            <a:r>
              <a:rPr lang="en-US" sz="2400" b="1" dirty="0" smtClean="0"/>
              <a:t>“I will never let anyone take possession of movable and landed properties of the others by force or without compensation. </a:t>
            </a:r>
            <a:r>
              <a:rPr lang="en-US" sz="2400" dirty="0" smtClean="0"/>
              <a:t>While I am alive, I prevent unpaid, forced labor. Today, I announce that everyone is free to choose a religion. People are free to live in all regions and take up a job provided that they never violate other’s rights.”</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9574" y="2356543"/>
            <a:ext cx="5043100" cy="3104868"/>
          </a:xfrm>
          <a:prstGeom prst="rect">
            <a:avLst/>
          </a:prstGeom>
        </p:spPr>
      </p:pic>
    </p:spTree>
    <p:extLst>
      <p:ext uri="{BB962C8B-B14F-4D97-AF65-F5344CB8AC3E}">
        <p14:creationId xmlns:p14="http://schemas.microsoft.com/office/powerpoint/2010/main" val="1779625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Sheshbazzar</a:t>
            </a:r>
            <a:r>
              <a:rPr lang="en-US" dirty="0" smtClean="0"/>
              <a:t>/</a:t>
            </a:r>
            <a:r>
              <a:rPr lang="en-US" dirty="0" err="1" smtClean="0"/>
              <a:t>zerubbabel</a:t>
            </a:r>
            <a:endParaRPr lang="en-US" dirty="0"/>
          </a:p>
        </p:txBody>
      </p:sp>
      <p:sp>
        <p:nvSpPr>
          <p:cNvPr id="3" name="Content Placeholder 2"/>
          <p:cNvSpPr>
            <a:spLocks noGrp="1"/>
          </p:cNvSpPr>
          <p:nvPr>
            <p:ph idx="1"/>
          </p:nvPr>
        </p:nvSpPr>
        <p:spPr/>
        <p:txBody>
          <a:bodyPr>
            <a:normAutofit/>
          </a:bodyPr>
          <a:lstStyle/>
          <a:p>
            <a:r>
              <a:rPr lang="en-US" sz="2800" dirty="0" smtClean="0"/>
              <a:t>“…and numbered them unto </a:t>
            </a:r>
            <a:r>
              <a:rPr lang="en-US" sz="2800" b="1" dirty="0" err="1" smtClean="0"/>
              <a:t>Sheshbazzar</a:t>
            </a:r>
            <a:r>
              <a:rPr lang="en-US" sz="2800" b="1" dirty="0" smtClean="0"/>
              <a:t> *</a:t>
            </a:r>
            <a:r>
              <a:rPr lang="en-US" sz="2800" dirty="0" smtClean="0"/>
              <a:t>, the prince of Judah.  All the vessels of gold and silver were five thousand and four hundred.  All these did </a:t>
            </a:r>
            <a:r>
              <a:rPr lang="en-US" sz="2800" dirty="0" err="1" smtClean="0"/>
              <a:t>Sheshbazar</a:t>
            </a:r>
            <a:r>
              <a:rPr lang="en-US" sz="2800" dirty="0" smtClean="0"/>
              <a:t> bring up with them of the captivity that were brought up from Babylon unto Jerusalem.”</a:t>
            </a:r>
          </a:p>
          <a:p>
            <a:pPr algn="ctr"/>
            <a:r>
              <a:rPr lang="en-US" sz="2800" dirty="0" smtClean="0"/>
              <a:t>Ezra 1:8, 11</a:t>
            </a:r>
          </a:p>
          <a:p>
            <a:endParaRPr lang="en-US" sz="2800" dirty="0"/>
          </a:p>
          <a:p>
            <a:r>
              <a:rPr lang="en-US" sz="2800" dirty="0" smtClean="0"/>
              <a:t>*  Persian name given to </a:t>
            </a:r>
            <a:r>
              <a:rPr lang="en-US" sz="2800" dirty="0" err="1" smtClean="0"/>
              <a:t>Zerubbabel</a:t>
            </a:r>
            <a:endParaRPr lang="en-US" sz="2800" dirty="0"/>
          </a:p>
        </p:txBody>
      </p:sp>
    </p:spTree>
    <p:extLst>
      <p:ext uri="{BB962C8B-B14F-4D97-AF65-F5344CB8AC3E}">
        <p14:creationId xmlns:p14="http://schemas.microsoft.com/office/powerpoint/2010/main" val="1259767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47" y="169579"/>
            <a:ext cx="9720072" cy="1499616"/>
          </a:xfrm>
        </p:spPr>
        <p:txBody>
          <a:bodyPr/>
          <a:lstStyle/>
          <a:p>
            <a:r>
              <a:rPr lang="en-US" dirty="0" smtClean="0"/>
              <a:t>Temple Inventory Returned – 5,400 Articles</a:t>
            </a:r>
            <a:endParaRPr lang="en-US" dirty="0"/>
          </a:p>
        </p:txBody>
      </p:sp>
      <p:sp>
        <p:nvSpPr>
          <p:cNvPr id="3" name="Content Placeholder 2"/>
          <p:cNvSpPr>
            <a:spLocks noGrp="1"/>
          </p:cNvSpPr>
          <p:nvPr>
            <p:ph idx="1"/>
          </p:nvPr>
        </p:nvSpPr>
        <p:spPr>
          <a:xfrm>
            <a:off x="1065692" y="1771825"/>
            <a:ext cx="9720073" cy="4023360"/>
          </a:xfrm>
        </p:spPr>
        <p:txBody>
          <a:bodyPr>
            <a:normAutofit fontScale="92500" lnSpcReduction="20000"/>
          </a:bodyPr>
          <a:lstStyle/>
          <a:p>
            <a:pPr marL="0" indent="0">
              <a:buNone/>
            </a:pPr>
            <a:r>
              <a:rPr lang="en-US" sz="3500" dirty="0" smtClean="0"/>
              <a:t>30 gold dishes</a:t>
            </a:r>
          </a:p>
          <a:p>
            <a:pPr marL="0" indent="0">
              <a:buNone/>
            </a:pPr>
            <a:r>
              <a:rPr lang="en-US" sz="3500" dirty="0" smtClean="0"/>
              <a:t>1,000 silver dishes</a:t>
            </a:r>
          </a:p>
          <a:p>
            <a:pPr marL="0" indent="0">
              <a:buNone/>
            </a:pPr>
            <a:r>
              <a:rPr lang="en-US" sz="3500" dirty="0" smtClean="0"/>
              <a:t>29 silver pans</a:t>
            </a:r>
          </a:p>
          <a:p>
            <a:pPr marL="0" indent="0">
              <a:buNone/>
            </a:pPr>
            <a:r>
              <a:rPr lang="en-US" sz="3500" dirty="0" smtClean="0"/>
              <a:t>30 gold bowls</a:t>
            </a:r>
          </a:p>
          <a:p>
            <a:pPr marL="0" indent="0">
              <a:buNone/>
            </a:pPr>
            <a:r>
              <a:rPr lang="en-US" sz="3500" dirty="0" smtClean="0"/>
              <a:t>410 matching silver bowls</a:t>
            </a:r>
          </a:p>
          <a:p>
            <a:pPr marL="0" indent="0">
              <a:buNone/>
            </a:pPr>
            <a:r>
              <a:rPr lang="en-US" sz="3500" dirty="0" smtClean="0"/>
              <a:t>1,000 other articles</a:t>
            </a:r>
          </a:p>
          <a:p>
            <a:pPr marL="0" indent="0">
              <a:buNone/>
            </a:pPr>
            <a:endParaRPr lang="en-US" dirty="0" smtClean="0"/>
          </a:p>
          <a:p>
            <a:pPr marL="0" indent="0">
              <a:buNone/>
            </a:pPr>
            <a:r>
              <a:rPr lang="en-US" sz="3000" dirty="0" smtClean="0"/>
              <a:t>	Ezra 1:7-11</a:t>
            </a:r>
            <a:endParaRPr lang="en-US" sz="30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348845" y="1771825"/>
            <a:ext cx="5133109" cy="3862663"/>
          </a:xfrm>
          <a:prstGeom prst="rect">
            <a:avLst/>
          </a:prstGeom>
        </p:spPr>
      </p:pic>
    </p:spTree>
    <p:extLst>
      <p:ext uri="{BB962C8B-B14F-4D97-AF65-F5344CB8AC3E}">
        <p14:creationId xmlns:p14="http://schemas.microsoft.com/office/powerpoint/2010/main" val="21236887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28" y="252707"/>
            <a:ext cx="9720072" cy="1499616"/>
          </a:xfrm>
        </p:spPr>
        <p:txBody>
          <a:bodyPr/>
          <a:lstStyle/>
          <a:p>
            <a:r>
              <a:rPr lang="en-US" dirty="0" smtClean="0"/>
              <a:t>Ezra 2:1-2</a:t>
            </a:r>
            <a:endParaRPr lang="en-US" dirty="0"/>
          </a:p>
        </p:txBody>
      </p:sp>
      <p:sp>
        <p:nvSpPr>
          <p:cNvPr id="3" name="Content Placeholder 2"/>
          <p:cNvSpPr>
            <a:spLocks noGrp="1"/>
          </p:cNvSpPr>
          <p:nvPr>
            <p:ph idx="1"/>
          </p:nvPr>
        </p:nvSpPr>
        <p:spPr>
          <a:xfrm>
            <a:off x="909828" y="1752323"/>
            <a:ext cx="10125317" cy="4023360"/>
          </a:xfrm>
        </p:spPr>
        <p:txBody>
          <a:bodyPr>
            <a:normAutofit/>
          </a:bodyPr>
          <a:lstStyle/>
          <a:p>
            <a:pPr marL="0" indent="0">
              <a:buNone/>
            </a:pPr>
            <a:r>
              <a:rPr lang="en-US" sz="3200" dirty="0" smtClean="0"/>
              <a:t>“Now </a:t>
            </a:r>
            <a:r>
              <a:rPr lang="en-US" sz="3200" dirty="0"/>
              <a:t>these are the children of the province that went up out of the captivity, of those which had been carried away, whom Nebuchadnezzar the king of Babylon had carried away unto Babylon, and came again unto Jerusalem and Judah, every one unto his city</a:t>
            </a:r>
            <a:r>
              <a:rPr lang="en-US" sz="3200" dirty="0" smtClean="0"/>
              <a:t>;  Which </a:t>
            </a:r>
            <a:r>
              <a:rPr lang="en-US" sz="3200" dirty="0"/>
              <a:t>came with </a:t>
            </a:r>
            <a:r>
              <a:rPr lang="en-US" sz="3200" b="1" dirty="0" err="1"/>
              <a:t>Zerubbabel</a:t>
            </a:r>
            <a:r>
              <a:rPr lang="en-US" sz="3200" dirty="0"/>
              <a:t>: </a:t>
            </a:r>
            <a:r>
              <a:rPr lang="en-US" sz="3200" b="1" dirty="0" err="1"/>
              <a:t>Jeshua</a:t>
            </a:r>
            <a:r>
              <a:rPr lang="en-US" sz="3200" dirty="0"/>
              <a:t>, </a:t>
            </a:r>
            <a:r>
              <a:rPr lang="en-US" sz="3200" b="1" dirty="0"/>
              <a:t>Nehemiah</a:t>
            </a:r>
            <a:r>
              <a:rPr lang="en-US" sz="3200" dirty="0"/>
              <a:t>, </a:t>
            </a:r>
            <a:r>
              <a:rPr lang="en-US" sz="3200" dirty="0" err="1"/>
              <a:t>Seraiah</a:t>
            </a:r>
            <a:r>
              <a:rPr lang="en-US" sz="3200" dirty="0"/>
              <a:t>, </a:t>
            </a:r>
            <a:r>
              <a:rPr lang="en-US" sz="3200" dirty="0" err="1"/>
              <a:t>Reelaiah</a:t>
            </a:r>
            <a:r>
              <a:rPr lang="en-US" sz="3200" dirty="0"/>
              <a:t>, </a:t>
            </a:r>
            <a:r>
              <a:rPr lang="en-US" sz="3200" b="1" u="sng" dirty="0"/>
              <a:t>Mordecai</a:t>
            </a:r>
            <a:r>
              <a:rPr lang="en-US" sz="3200" dirty="0"/>
              <a:t>, </a:t>
            </a:r>
            <a:r>
              <a:rPr lang="en-US" sz="3200" dirty="0" err="1"/>
              <a:t>Bilshan</a:t>
            </a:r>
            <a:r>
              <a:rPr lang="en-US" sz="3200" dirty="0"/>
              <a:t>, </a:t>
            </a:r>
            <a:r>
              <a:rPr lang="en-US" sz="3200" dirty="0" err="1"/>
              <a:t>Mizpar</a:t>
            </a:r>
            <a:r>
              <a:rPr lang="en-US" sz="3200" dirty="0"/>
              <a:t>, </a:t>
            </a:r>
            <a:r>
              <a:rPr lang="en-US" sz="3200" dirty="0" err="1"/>
              <a:t>Bigvai</a:t>
            </a:r>
            <a:r>
              <a:rPr lang="en-US" sz="3200" dirty="0"/>
              <a:t>, </a:t>
            </a:r>
            <a:r>
              <a:rPr lang="en-US" sz="3200" dirty="0" err="1"/>
              <a:t>Rehum</a:t>
            </a:r>
            <a:r>
              <a:rPr lang="en-US" sz="3200" dirty="0"/>
              <a:t>, </a:t>
            </a:r>
            <a:r>
              <a:rPr lang="en-US" sz="3200" dirty="0" err="1"/>
              <a:t>Baanah</a:t>
            </a:r>
            <a:r>
              <a:rPr lang="en-US" sz="3200" dirty="0"/>
              <a:t>. The number of the men of the people of Israel</a:t>
            </a:r>
            <a:r>
              <a:rPr lang="en-US" sz="3200" dirty="0" smtClean="0"/>
              <a:t>:”</a:t>
            </a:r>
            <a:endParaRPr lang="en-US" sz="3200" dirty="0"/>
          </a:p>
        </p:txBody>
      </p:sp>
      <p:sp>
        <p:nvSpPr>
          <p:cNvPr id="4" name="TextBox 3"/>
          <p:cNvSpPr txBox="1"/>
          <p:nvPr/>
        </p:nvSpPr>
        <p:spPr>
          <a:xfrm>
            <a:off x="1943100" y="5579918"/>
            <a:ext cx="8136082" cy="523220"/>
          </a:xfrm>
          <a:prstGeom prst="rect">
            <a:avLst/>
          </a:prstGeom>
          <a:solidFill>
            <a:srgbClr val="002060"/>
          </a:solidFill>
        </p:spPr>
        <p:txBody>
          <a:bodyPr wrap="square" rtlCol="0">
            <a:spAutoFit/>
          </a:bodyPr>
          <a:lstStyle/>
          <a:p>
            <a:r>
              <a:rPr lang="en-US" sz="2800" dirty="0" smtClean="0">
                <a:solidFill>
                  <a:schemeClr val="bg1"/>
                </a:solidFill>
              </a:rPr>
              <a:t>Is this the same Mordecai we read of in Esther?</a:t>
            </a:r>
            <a:endParaRPr lang="en-US" sz="2800" dirty="0">
              <a:solidFill>
                <a:schemeClr val="bg1"/>
              </a:solidFill>
            </a:endParaRPr>
          </a:p>
        </p:txBody>
      </p:sp>
    </p:spTree>
    <p:extLst>
      <p:ext uri="{BB962C8B-B14F-4D97-AF65-F5344CB8AC3E}">
        <p14:creationId xmlns:p14="http://schemas.microsoft.com/office/powerpoint/2010/main" val="204955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664" y="148798"/>
            <a:ext cx="9720072" cy="1499616"/>
          </a:xfrm>
        </p:spPr>
        <p:txBody>
          <a:bodyPr/>
          <a:lstStyle/>
          <a:p>
            <a:r>
              <a:rPr lang="en-US" dirty="0" smtClean="0"/>
              <a:t>The Return – Where Did They SETTLE?</a:t>
            </a:r>
            <a:endParaRPr lang="en-US" dirty="0"/>
          </a:p>
        </p:txBody>
      </p:sp>
      <p:sp>
        <p:nvSpPr>
          <p:cNvPr id="3" name="Content Placeholder 2"/>
          <p:cNvSpPr>
            <a:spLocks noGrp="1"/>
          </p:cNvSpPr>
          <p:nvPr>
            <p:ph idx="1"/>
          </p:nvPr>
        </p:nvSpPr>
        <p:spPr>
          <a:xfrm>
            <a:off x="238992" y="1479666"/>
            <a:ext cx="7581898" cy="4023360"/>
          </a:xfrm>
        </p:spPr>
        <p:txBody>
          <a:bodyPr>
            <a:noAutofit/>
          </a:bodyPr>
          <a:lstStyle/>
          <a:p>
            <a:r>
              <a:rPr lang="en-US" sz="2800" dirty="0" smtClean="0"/>
              <a:t>“And </a:t>
            </a:r>
            <a:r>
              <a:rPr lang="en-US" sz="2800" dirty="0"/>
              <a:t>some of the chief of the fathers, when they came to the house of the </a:t>
            </a:r>
            <a:r>
              <a:rPr lang="en-US" sz="2800" cap="small" dirty="0"/>
              <a:t>Lord</a:t>
            </a:r>
            <a:r>
              <a:rPr lang="en-US" sz="2800" dirty="0"/>
              <a:t> which is at Jerusalem, offered freely for the house of God to set it up in his place</a:t>
            </a:r>
            <a:r>
              <a:rPr lang="en-US" sz="2800" dirty="0" smtClean="0"/>
              <a:t>:  They </a:t>
            </a:r>
            <a:r>
              <a:rPr lang="en-US" sz="2800" dirty="0"/>
              <a:t>gave after their ability unto the treasure of the work threescore and one thousand drams of gold, and five thousand pound of silver, and one hundred priests' garments</a:t>
            </a:r>
            <a:r>
              <a:rPr lang="en-US" sz="2800" dirty="0" smtClean="0"/>
              <a:t>.  </a:t>
            </a:r>
            <a:r>
              <a:rPr lang="en-US" sz="2800" b="1" dirty="0" smtClean="0"/>
              <a:t>So </a:t>
            </a:r>
            <a:r>
              <a:rPr lang="en-US" sz="2800" b="1" dirty="0"/>
              <a:t>the priests, and the Levites, and some of the people, and the singers, and the porters, and the </a:t>
            </a:r>
            <a:r>
              <a:rPr lang="en-US" sz="2800" b="1" dirty="0" err="1"/>
              <a:t>Nethinims</a:t>
            </a:r>
            <a:r>
              <a:rPr lang="en-US" sz="2800" b="1" dirty="0"/>
              <a:t>, dwelt in their cities, and all Israel in their cities</a:t>
            </a:r>
            <a:r>
              <a:rPr lang="en-US" sz="2800" dirty="0" smtClean="0"/>
              <a:t>.”</a:t>
            </a:r>
            <a:endParaRPr lang="en-US" sz="2800" dirty="0"/>
          </a:p>
          <a:p>
            <a:pPr algn="ctr"/>
            <a:r>
              <a:rPr lang="en-US" sz="2800" dirty="0" smtClean="0"/>
              <a:t>Ezra 2:68-70</a:t>
            </a:r>
            <a:endParaRPr lang="en-US" sz="2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5190" y="2037450"/>
            <a:ext cx="4114800" cy="2907792"/>
          </a:xfrm>
          <a:prstGeom prst="rect">
            <a:avLst/>
          </a:prstGeom>
        </p:spPr>
      </p:pic>
    </p:spTree>
    <p:extLst>
      <p:ext uri="{BB962C8B-B14F-4D97-AF65-F5344CB8AC3E}">
        <p14:creationId xmlns:p14="http://schemas.microsoft.com/office/powerpoint/2010/main" val="41190822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1001" y="159188"/>
            <a:ext cx="9720072" cy="1499616"/>
          </a:xfrm>
        </p:spPr>
        <p:txBody>
          <a:bodyPr/>
          <a:lstStyle/>
          <a:p>
            <a:r>
              <a:rPr lang="en-US" dirty="0" smtClean="0"/>
              <a:t>issues</a:t>
            </a:r>
            <a:endParaRPr lang="en-US" dirty="0"/>
          </a:p>
        </p:txBody>
      </p:sp>
      <p:sp>
        <p:nvSpPr>
          <p:cNvPr id="3" name="Content Placeholder 2"/>
          <p:cNvSpPr>
            <a:spLocks noGrp="1"/>
          </p:cNvSpPr>
          <p:nvPr>
            <p:ph idx="1"/>
          </p:nvPr>
        </p:nvSpPr>
        <p:spPr>
          <a:xfrm>
            <a:off x="941002" y="1513332"/>
            <a:ext cx="9720071" cy="4023360"/>
          </a:xfrm>
        </p:spPr>
        <p:txBody>
          <a:bodyPr>
            <a:noAutofit/>
          </a:bodyPr>
          <a:lstStyle/>
          <a:p>
            <a:r>
              <a:rPr lang="en-US" sz="3200" dirty="0" smtClean="0"/>
              <a:t>While they were coming back to Jerusalem with an important mission to reestablish the Temple, they were not </a:t>
            </a:r>
            <a:r>
              <a:rPr lang="en-US" sz="3200" dirty="0" smtClean="0"/>
              <a:t>urgently committed </a:t>
            </a:r>
            <a:r>
              <a:rPr lang="en-US" sz="3200" dirty="0" smtClean="0"/>
              <a:t>to repairing the full city.</a:t>
            </a:r>
          </a:p>
          <a:p>
            <a:r>
              <a:rPr lang="en-US" sz="3200" dirty="0" smtClean="0"/>
              <a:t>Rather than return to live in the city, they instead dwelt in the surrounding cities</a:t>
            </a:r>
            <a:r>
              <a:rPr lang="en-US" sz="3200" dirty="0" smtClean="0"/>
              <a:t>.</a:t>
            </a:r>
          </a:p>
          <a:p>
            <a:r>
              <a:rPr lang="en-US" sz="3200" dirty="0" smtClean="0"/>
              <a:t>Build my home first (my inheritance) – then attend to the House of God!</a:t>
            </a:r>
            <a:endParaRPr lang="en-US" sz="3200" dirty="0" smtClean="0"/>
          </a:p>
          <a:p>
            <a:r>
              <a:rPr lang="en-US" sz="3200" dirty="0" smtClean="0"/>
              <a:t>This would remain a problem until the times of Nehemiah, when the city remained largely in rubble</a:t>
            </a:r>
            <a:r>
              <a:rPr lang="en-US" sz="3200" dirty="0" smtClean="0"/>
              <a:t>.</a:t>
            </a:r>
            <a:endParaRPr lang="en-US" sz="3200" dirty="0" smtClean="0"/>
          </a:p>
        </p:txBody>
      </p:sp>
    </p:spTree>
    <p:extLst>
      <p:ext uri="{BB962C8B-B14F-4D97-AF65-F5344CB8AC3E}">
        <p14:creationId xmlns:p14="http://schemas.microsoft.com/office/powerpoint/2010/main" val="3554062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301" y="2601053"/>
            <a:ext cx="9720072" cy="1499616"/>
          </a:xfrm>
        </p:spPr>
        <p:txBody>
          <a:bodyPr/>
          <a:lstStyle/>
          <a:p>
            <a:pPr algn="ctr"/>
            <a:r>
              <a:rPr lang="en-US" dirty="0" smtClean="0"/>
              <a:t>The road to reformation</a:t>
            </a:r>
            <a:endParaRPr lang="en-US" dirty="0"/>
          </a:p>
        </p:txBody>
      </p:sp>
    </p:spTree>
    <p:extLst>
      <p:ext uri="{BB962C8B-B14F-4D97-AF65-F5344CB8AC3E}">
        <p14:creationId xmlns:p14="http://schemas.microsoft.com/office/powerpoint/2010/main" val="602800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REFORMATION BEGINS – </a:t>
            </a:r>
            <a:r>
              <a:rPr lang="en-US" dirty="0" smtClean="0"/>
              <a:t>get worship right!</a:t>
            </a:r>
            <a:endParaRPr lang="en-US" dirty="0"/>
          </a:p>
        </p:txBody>
      </p:sp>
      <p:sp>
        <p:nvSpPr>
          <p:cNvPr id="3" name="Content Placeholder 2"/>
          <p:cNvSpPr>
            <a:spLocks noGrp="1"/>
          </p:cNvSpPr>
          <p:nvPr>
            <p:ph idx="1"/>
          </p:nvPr>
        </p:nvSpPr>
        <p:spPr/>
        <p:txBody>
          <a:bodyPr>
            <a:normAutofit/>
          </a:bodyPr>
          <a:lstStyle/>
          <a:p>
            <a:r>
              <a:rPr lang="en-US" sz="2800" dirty="0" smtClean="0"/>
              <a:t>“And </a:t>
            </a:r>
            <a:r>
              <a:rPr lang="en-US" sz="2800" b="1" dirty="0" smtClean="0"/>
              <a:t>some</a:t>
            </a:r>
            <a:r>
              <a:rPr lang="en-US" sz="2800" dirty="0" smtClean="0"/>
              <a:t> of the chief of the fathers, when they had come to the house of the LORD which is at Jerusalem, offered freely for the house of God to set it up in his place.  They gave after their ability unto the treasure of the work threescore and one thousand drams of gold, and five thousand pound of silver, and one hundred priests’ garments.  So the priests and the Levites, and </a:t>
            </a:r>
            <a:r>
              <a:rPr lang="en-US" sz="2800" b="1" dirty="0" smtClean="0"/>
              <a:t>some</a:t>
            </a:r>
            <a:r>
              <a:rPr lang="en-US" sz="2800" dirty="0" smtClean="0"/>
              <a:t> of the people, and the singers, and the porters, and the </a:t>
            </a:r>
            <a:r>
              <a:rPr lang="en-US" sz="2800" dirty="0" err="1" smtClean="0"/>
              <a:t>Nethinims</a:t>
            </a:r>
            <a:r>
              <a:rPr lang="en-US" sz="2800" dirty="0" smtClean="0"/>
              <a:t>, dwelt in their cities, and all Israel in their cities.”</a:t>
            </a:r>
          </a:p>
          <a:p>
            <a:pPr algn="ctr"/>
            <a:r>
              <a:rPr lang="en-US" sz="2800" dirty="0" smtClean="0"/>
              <a:t>Ezra 2:68-70</a:t>
            </a:r>
            <a:endParaRPr lang="en-US" sz="2800" dirty="0"/>
          </a:p>
        </p:txBody>
      </p:sp>
    </p:spTree>
    <p:extLst>
      <p:ext uri="{BB962C8B-B14F-4D97-AF65-F5344CB8AC3E}">
        <p14:creationId xmlns:p14="http://schemas.microsoft.com/office/powerpoint/2010/main" val="22303606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655" y="231926"/>
            <a:ext cx="9720072" cy="1499616"/>
          </a:xfrm>
        </p:spPr>
        <p:txBody>
          <a:bodyPr/>
          <a:lstStyle/>
          <a:p>
            <a:r>
              <a:rPr lang="en-US" dirty="0" smtClean="0"/>
              <a:t>Freewill Offerings</a:t>
            </a:r>
            <a:endParaRPr lang="en-US" dirty="0"/>
          </a:p>
        </p:txBody>
      </p:sp>
      <p:sp>
        <p:nvSpPr>
          <p:cNvPr id="3" name="Content Placeholder 2"/>
          <p:cNvSpPr>
            <a:spLocks noGrp="1"/>
          </p:cNvSpPr>
          <p:nvPr>
            <p:ph idx="1"/>
          </p:nvPr>
        </p:nvSpPr>
        <p:spPr>
          <a:xfrm>
            <a:off x="878655" y="1818409"/>
            <a:ext cx="10021409" cy="4023360"/>
          </a:xfrm>
        </p:spPr>
        <p:txBody>
          <a:bodyPr>
            <a:normAutofit/>
          </a:bodyPr>
          <a:lstStyle/>
          <a:p>
            <a:r>
              <a:rPr lang="en-US" sz="3200" dirty="0" smtClean="0"/>
              <a:t>“Then </a:t>
            </a:r>
            <a:r>
              <a:rPr lang="en-US" sz="3200" dirty="0"/>
              <a:t>rose up the </a:t>
            </a:r>
            <a:r>
              <a:rPr lang="en-US" sz="3200" b="1" dirty="0"/>
              <a:t>chief of the fathers of Judah and Benjamin, and the priests, and the Levites</a:t>
            </a:r>
            <a:r>
              <a:rPr lang="en-US" sz="3200" dirty="0"/>
              <a:t>, with all them whose spirit God had raised, to go up to build the house of the </a:t>
            </a:r>
            <a:r>
              <a:rPr lang="en-US" sz="3200" cap="small" dirty="0"/>
              <a:t>Lord</a:t>
            </a:r>
            <a:r>
              <a:rPr lang="en-US" sz="3200" dirty="0"/>
              <a:t> which is in Jerusalem</a:t>
            </a:r>
            <a:r>
              <a:rPr lang="en-US" sz="3200" dirty="0" smtClean="0"/>
              <a:t>.  And </a:t>
            </a:r>
            <a:r>
              <a:rPr lang="en-US" sz="3200" dirty="0"/>
              <a:t>all they that were about them strengthened their hands with vessels of silver, with gold, with goods, and with beasts, and with precious things, beside all that was willingly offered</a:t>
            </a:r>
            <a:r>
              <a:rPr lang="en-US" sz="3200" dirty="0" smtClean="0"/>
              <a:t>.”</a:t>
            </a:r>
            <a:endParaRPr lang="en-US" sz="3200" dirty="0"/>
          </a:p>
          <a:p>
            <a:pPr algn="ctr"/>
            <a:r>
              <a:rPr lang="en-US" sz="3200" dirty="0" smtClean="0"/>
              <a:t>Ezra 1:5-6</a:t>
            </a:r>
            <a:endParaRPr lang="en-US" sz="3200" dirty="0"/>
          </a:p>
        </p:txBody>
      </p:sp>
    </p:spTree>
    <p:extLst>
      <p:ext uri="{BB962C8B-B14F-4D97-AF65-F5344CB8AC3E}">
        <p14:creationId xmlns:p14="http://schemas.microsoft.com/office/powerpoint/2010/main" val="1858663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35666"/>
            <a:ext cx="9720072" cy="1499616"/>
          </a:xfrm>
        </p:spPr>
        <p:txBody>
          <a:bodyPr/>
          <a:lstStyle/>
          <a:p>
            <a:r>
              <a:rPr lang="en-US" dirty="0" err="1" smtClean="0"/>
              <a:t>Regathering</a:t>
            </a:r>
            <a:r>
              <a:rPr lang="en-US" dirty="0" smtClean="0"/>
              <a:t> </a:t>
            </a:r>
            <a:r>
              <a:rPr lang="en-US" dirty="0" smtClean="0"/>
              <a:t>in </a:t>
            </a:r>
            <a:r>
              <a:rPr lang="en-US" dirty="0" smtClean="0"/>
              <a:t>Jerusalem AFTER 7 MONTHS</a:t>
            </a:r>
            <a:endParaRPr lang="en-US" dirty="0"/>
          </a:p>
        </p:txBody>
      </p:sp>
      <p:sp>
        <p:nvSpPr>
          <p:cNvPr id="3" name="Content Placeholder 2"/>
          <p:cNvSpPr>
            <a:spLocks noGrp="1"/>
          </p:cNvSpPr>
          <p:nvPr>
            <p:ph idx="1"/>
          </p:nvPr>
        </p:nvSpPr>
        <p:spPr>
          <a:xfrm>
            <a:off x="1024128" y="1735282"/>
            <a:ext cx="9720071" cy="4023360"/>
          </a:xfrm>
        </p:spPr>
        <p:txBody>
          <a:bodyPr>
            <a:noAutofit/>
          </a:bodyPr>
          <a:lstStyle/>
          <a:p>
            <a:r>
              <a:rPr lang="en-US" sz="3200" dirty="0" smtClean="0"/>
              <a:t>“And </a:t>
            </a:r>
            <a:r>
              <a:rPr lang="en-US" sz="3200" dirty="0"/>
              <a:t>when the seventh month was come, and the children of Israel were in the cities, the people gathered themselves together as one man to Jerusalem</a:t>
            </a:r>
            <a:r>
              <a:rPr lang="en-US" sz="3200" dirty="0" smtClean="0"/>
              <a:t>.  Then </a:t>
            </a:r>
            <a:r>
              <a:rPr lang="en-US" sz="3200" dirty="0"/>
              <a:t>stood up </a:t>
            </a:r>
            <a:r>
              <a:rPr lang="en-US" sz="3200" b="1" dirty="0" err="1"/>
              <a:t>Jeshua</a:t>
            </a:r>
            <a:r>
              <a:rPr lang="en-US" sz="3200" dirty="0"/>
              <a:t> the son of </a:t>
            </a:r>
            <a:r>
              <a:rPr lang="en-US" sz="3200" dirty="0" err="1"/>
              <a:t>Jozadak</a:t>
            </a:r>
            <a:r>
              <a:rPr lang="en-US" sz="3200" dirty="0"/>
              <a:t>, and his brethren the priests, and </a:t>
            </a:r>
            <a:r>
              <a:rPr lang="en-US" sz="3200" b="1" dirty="0" err="1"/>
              <a:t>Zerubbabel</a:t>
            </a:r>
            <a:r>
              <a:rPr lang="en-US" sz="3200" dirty="0"/>
              <a:t> the son of </a:t>
            </a:r>
            <a:r>
              <a:rPr lang="en-US" sz="3200" dirty="0" err="1"/>
              <a:t>Shealtiel</a:t>
            </a:r>
            <a:r>
              <a:rPr lang="en-US" sz="3200" dirty="0"/>
              <a:t>, and his brethren, </a:t>
            </a:r>
            <a:r>
              <a:rPr lang="en-US" sz="3200" b="1" dirty="0"/>
              <a:t>and </a:t>
            </a:r>
            <a:r>
              <a:rPr lang="en-US" sz="3200" b="1" dirty="0" err="1"/>
              <a:t>builded</a:t>
            </a:r>
            <a:r>
              <a:rPr lang="en-US" sz="3200" b="1" dirty="0"/>
              <a:t> the altar of the God of Israel, to offer burnt offerings thereon, as it is written in the law of Moses the man of God</a:t>
            </a:r>
            <a:r>
              <a:rPr lang="en-US" sz="3200" b="1" dirty="0" smtClean="0"/>
              <a:t>.</a:t>
            </a:r>
            <a:r>
              <a:rPr lang="en-US" sz="3200" dirty="0" smtClean="0"/>
              <a:t>”</a:t>
            </a:r>
            <a:endParaRPr lang="en-US" sz="3200" dirty="0"/>
          </a:p>
          <a:p>
            <a:pPr algn="ctr"/>
            <a:r>
              <a:rPr lang="en-US" sz="3200" dirty="0" smtClean="0"/>
              <a:t>Ezra 3:1-2</a:t>
            </a:r>
            <a:endParaRPr lang="en-US" sz="3200" dirty="0"/>
          </a:p>
        </p:txBody>
      </p:sp>
    </p:spTree>
    <p:extLst>
      <p:ext uri="{BB962C8B-B14F-4D97-AF65-F5344CB8AC3E}">
        <p14:creationId xmlns:p14="http://schemas.microsoft.com/office/powerpoint/2010/main" val="39167803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60357"/>
            <a:ext cx="9720072" cy="1499616"/>
          </a:xfrm>
        </p:spPr>
        <p:txBody>
          <a:bodyPr/>
          <a:lstStyle/>
          <a:p>
            <a:r>
              <a:rPr lang="en-US" dirty="0" err="1" smtClean="0"/>
              <a:t>Zerubbabel</a:t>
            </a:r>
            <a:endParaRPr lang="en-US" dirty="0"/>
          </a:p>
        </p:txBody>
      </p:sp>
      <p:sp>
        <p:nvSpPr>
          <p:cNvPr id="3" name="Content Placeholder 2"/>
          <p:cNvSpPr>
            <a:spLocks noGrp="1"/>
          </p:cNvSpPr>
          <p:nvPr>
            <p:ph idx="1"/>
          </p:nvPr>
        </p:nvSpPr>
        <p:spPr>
          <a:xfrm>
            <a:off x="1024129" y="1704109"/>
            <a:ext cx="9720071" cy="4023360"/>
          </a:xfrm>
        </p:spPr>
        <p:txBody>
          <a:bodyPr>
            <a:noAutofit/>
          </a:bodyPr>
          <a:lstStyle/>
          <a:p>
            <a:r>
              <a:rPr lang="en-US" sz="2800" b="1" u="sng" dirty="0" smtClean="0"/>
              <a:t>Mary’s </a:t>
            </a:r>
            <a:r>
              <a:rPr lang="en-US" sz="2800" b="1" u="sng" dirty="0" err="1" smtClean="0"/>
              <a:t>Geneaology</a:t>
            </a:r>
            <a:endParaRPr lang="en-US" sz="2800" b="1" u="sng" dirty="0"/>
          </a:p>
          <a:p>
            <a:r>
              <a:rPr lang="en-US" sz="2800" dirty="0" smtClean="0"/>
              <a:t>Luke 3:27 – “Which </a:t>
            </a:r>
            <a:r>
              <a:rPr lang="en-US" sz="2800" dirty="0"/>
              <a:t>was the son of Joanna, which was the son of </a:t>
            </a:r>
            <a:r>
              <a:rPr lang="en-US" sz="2800" dirty="0" err="1"/>
              <a:t>Rhesa</a:t>
            </a:r>
            <a:r>
              <a:rPr lang="en-US" sz="2800" dirty="0"/>
              <a:t>, which was the son of </a:t>
            </a:r>
            <a:r>
              <a:rPr lang="en-US" sz="2800" b="1" dirty="0" err="1"/>
              <a:t>Zorobabel</a:t>
            </a:r>
            <a:r>
              <a:rPr lang="en-US" sz="2800" dirty="0"/>
              <a:t>, which was the son of </a:t>
            </a:r>
            <a:r>
              <a:rPr lang="en-US" sz="2800" dirty="0" err="1"/>
              <a:t>Salathiel</a:t>
            </a:r>
            <a:r>
              <a:rPr lang="en-US" sz="2800" dirty="0"/>
              <a:t>, which was the son of </a:t>
            </a:r>
            <a:r>
              <a:rPr lang="en-US" sz="2800" dirty="0" err="1"/>
              <a:t>Neri</a:t>
            </a:r>
            <a:r>
              <a:rPr lang="en-US" sz="2800" dirty="0" smtClean="0"/>
              <a:t>,”</a:t>
            </a:r>
          </a:p>
          <a:p>
            <a:r>
              <a:rPr lang="en-US" sz="2800" b="1" u="sng" dirty="0" smtClean="0"/>
              <a:t>Joseph’s </a:t>
            </a:r>
            <a:r>
              <a:rPr lang="en-US" sz="2800" b="1" u="sng" dirty="0" err="1" smtClean="0"/>
              <a:t>Geneaology</a:t>
            </a:r>
            <a:endParaRPr lang="en-US" sz="2800" b="1" u="sng" dirty="0"/>
          </a:p>
          <a:p>
            <a:r>
              <a:rPr lang="en-US" sz="2800" dirty="0" smtClean="0"/>
              <a:t>Matthew 1:12-13 – “And </a:t>
            </a:r>
            <a:r>
              <a:rPr lang="en-US" sz="2800" dirty="0"/>
              <a:t>after they were brought to Babylon, </a:t>
            </a:r>
            <a:r>
              <a:rPr lang="en-US" sz="2800" dirty="0" err="1"/>
              <a:t>Jechonias</a:t>
            </a:r>
            <a:r>
              <a:rPr lang="en-US" sz="2800" dirty="0"/>
              <a:t> begat </a:t>
            </a:r>
            <a:r>
              <a:rPr lang="en-US" sz="2800" dirty="0" err="1"/>
              <a:t>Salathiel</a:t>
            </a:r>
            <a:r>
              <a:rPr lang="en-US" sz="2800" dirty="0"/>
              <a:t>; and </a:t>
            </a:r>
            <a:r>
              <a:rPr lang="en-US" sz="2800" dirty="0" err="1"/>
              <a:t>Salathiel</a:t>
            </a:r>
            <a:r>
              <a:rPr lang="en-US" sz="2800" dirty="0"/>
              <a:t> begat </a:t>
            </a:r>
            <a:r>
              <a:rPr lang="en-US" sz="2800" dirty="0" err="1"/>
              <a:t>Zorobabel</a:t>
            </a:r>
            <a:r>
              <a:rPr lang="en-US" sz="2800" dirty="0" smtClean="0"/>
              <a:t>; And </a:t>
            </a:r>
            <a:r>
              <a:rPr lang="en-US" sz="2800" b="1" dirty="0" err="1"/>
              <a:t>Zorobabel</a:t>
            </a:r>
            <a:r>
              <a:rPr lang="en-US" sz="2800" dirty="0"/>
              <a:t> begat </a:t>
            </a:r>
            <a:r>
              <a:rPr lang="en-US" sz="2800" dirty="0" err="1"/>
              <a:t>Abiud</a:t>
            </a:r>
            <a:r>
              <a:rPr lang="en-US" sz="2800" dirty="0"/>
              <a:t>; and </a:t>
            </a:r>
            <a:r>
              <a:rPr lang="en-US" sz="2800" dirty="0" err="1"/>
              <a:t>Abiud</a:t>
            </a:r>
            <a:r>
              <a:rPr lang="en-US" sz="2800" dirty="0"/>
              <a:t> begat </a:t>
            </a:r>
            <a:r>
              <a:rPr lang="en-US" sz="2800" dirty="0" err="1"/>
              <a:t>Eliakim</a:t>
            </a:r>
            <a:r>
              <a:rPr lang="en-US" sz="2800" dirty="0"/>
              <a:t>; and </a:t>
            </a:r>
            <a:r>
              <a:rPr lang="en-US" sz="2800" dirty="0" err="1"/>
              <a:t>Eliakim</a:t>
            </a:r>
            <a:r>
              <a:rPr lang="en-US" sz="2800" dirty="0"/>
              <a:t> begat </a:t>
            </a:r>
            <a:r>
              <a:rPr lang="en-US" sz="2800" dirty="0" err="1"/>
              <a:t>Azor</a:t>
            </a:r>
            <a:r>
              <a:rPr lang="en-US" sz="2800" dirty="0" smtClean="0"/>
              <a:t>;”</a:t>
            </a:r>
            <a:endParaRPr lang="en-US" sz="2800" dirty="0"/>
          </a:p>
          <a:p>
            <a:endParaRPr lang="en-US" sz="2800" dirty="0"/>
          </a:p>
        </p:txBody>
      </p:sp>
    </p:spTree>
    <p:extLst>
      <p:ext uri="{BB962C8B-B14F-4D97-AF65-F5344CB8AC3E}">
        <p14:creationId xmlns:p14="http://schemas.microsoft.com/office/powerpoint/2010/main" val="340692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 for THE NEW TEMPLE</a:t>
            </a:r>
            <a:endParaRPr lang="en-US" dirty="0"/>
          </a:p>
        </p:txBody>
      </p:sp>
      <p:sp>
        <p:nvSpPr>
          <p:cNvPr id="3" name="Content Placeholder 2"/>
          <p:cNvSpPr>
            <a:spLocks noGrp="1"/>
          </p:cNvSpPr>
          <p:nvPr>
            <p:ph idx="1"/>
          </p:nvPr>
        </p:nvSpPr>
        <p:spPr/>
        <p:txBody>
          <a:bodyPr>
            <a:normAutofit/>
          </a:bodyPr>
          <a:lstStyle/>
          <a:p>
            <a:r>
              <a:rPr lang="en-US" sz="3200" dirty="0" smtClean="0"/>
              <a:t>The High Priest – </a:t>
            </a:r>
            <a:r>
              <a:rPr lang="en-US" sz="3200" b="1" dirty="0" err="1" smtClean="0"/>
              <a:t>Jeshua</a:t>
            </a:r>
            <a:endParaRPr lang="en-US" sz="3200" b="1" dirty="0" smtClean="0"/>
          </a:p>
          <a:p>
            <a:r>
              <a:rPr lang="en-US" sz="3200" dirty="0" smtClean="0"/>
              <a:t>The One Who Was Qualified to Be King – </a:t>
            </a:r>
            <a:r>
              <a:rPr lang="en-US" sz="3200" b="1" dirty="0" err="1" smtClean="0"/>
              <a:t>Zerubbabel</a:t>
            </a:r>
            <a:endParaRPr lang="en-US" sz="3200" b="1" dirty="0" smtClean="0"/>
          </a:p>
          <a:p>
            <a:endParaRPr lang="en-US" sz="3200" dirty="0"/>
          </a:p>
        </p:txBody>
      </p:sp>
      <p:sp>
        <p:nvSpPr>
          <p:cNvPr id="4" name="TextBox 3"/>
          <p:cNvSpPr txBox="1"/>
          <p:nvPr/>
        </p:nvSpPr>
        <p:spPr>
          <a:xfrm>
            <a:off x="1143000" y="4270664"/>
            <a:ext cx="9601199" cy="1569660"/>
          </a:xfrm>
          <a:prstGeom prst="rect">
            <a:avLst/>
          </a:prstGeom>
          <a:solidFill>
            <a:srgbClr val="002060"/>
          </a:solidFill>
        </p:spPr>
        <p:txBody>
          <a:bodyPr wrap="square" rtlCol="0">
            <a:spAutoFit/>
          </a:bodyPr>
          <a:lstStyle/>
          <a:p>
            <a:r>
              <a:rPr lang="en-US" sz="3200" dirty="0" smtClean="0">
                <a:solidFill>
                  <a:schemeClr val="bg1"/>
                </a:solidFill>
              </a:rPr>
              <a:t>Points forward to a future Temple, whose leader will be one man – Jesus Christ.  He only could merge in one the Melchizedek High Priest and Kingship.</a:t>
            </a:r>
            <a:endParaRPr lang="en-US" sz="3200" dirty="0">
              <a:solidFill>
                <a:schemeClr val="bg1"/>
              </a:solidFill>
            </a:endParaRPr>
          </a:p>
        </p:txBody>
      </p:sp>
    </p:spTree>
    <p:extLst>
      <p:ext uri="{BB962C8B-B14F-4D97-AF65-F5344CB8AC3E}">
        <p14:creationId xmlns:p14="http://schemas.microsoft.com/office/powerpoint/2010/main" val="3688385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Despite Fear</a:t>
            </a:r>
            <a:endParaRPr lang="en-US" dirty="0"/>
          </a:p>
        </p:txBody>
      </p:sp>
      <p:sp>
        <p:nvSpPr>
          <p:cNvPr id="3" name="Content Placeholder 2"/>
          <p:cNvSpPr>
            <a:spLocks noGrp="1"/>
          </p:cNvSpPr>
          <p:nvPr>
            <p:ph idx="1"/>
          </p:nvPr>
        </p:nvSpPr>
        <p:spPr>
          <a:xfrm>
            <a:off x="546146" y="2084832"/>
            <a:ext cx="5636445" cy="4023360"/>
          </a:xfrm>
        </p:spPr>
        <p:txBody>
          <a:bodyPr>
            <a:normAutofit/>
          </a:bodyPr>
          <a:lstStyle/>
          <a:p>
            <a:r>
              <a:rPr lang="en-US" sz="3200" dirty="0" smtClean="0"/>
              <a:t>“And </a:t>
            </a:r>
            <a:r>
              <a:rPr lang="en-US" sz="3200" dirty="0"/>
              <a:t>they set the altar upon his bases; for fear was upon them because of the people of those countries: and they offered burnt offerings thereon unto the </a:t>
            </a:r>
            <a:r>
              <a:rPr lang="en-US" sz="3200" cap="small" dirty="0"/>
              <a:t>Lord</a:t>
            </a:r>
            <a:r>
              <a:rPr lang="en-US" sz="3200" dirty="0"/>
              <a:t>, even burnt offerings morning and evening</a:t>
            </a:r>
            <a:r>
              <a:rPr lang="en-US" sz="3200" dirty="0" smtClean="0"/>
              <a:t>.”</a:t>
            </a:r>
          </a:p>
          <a:p>
            <a:pPr algn="ctr"/>
            <a:r>
              <a:rPr lang="en-US" sz="3200" dirty="0" smtClean="0"/>
              <a:t>Ezra 3:3</a:t>
            </a:r>
            <a:endParaRPr lang="en-US" sz="32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463145" y="1804278"/>
            <a:ext cx="5269715" cy="3952286"/>
          </a:xfrm>
          <a:prstGeom prst="rect">
            <a:avLst/>
          </a:prstGeom>
        </p:spPr>
      </p:pic>
    </p:spTree>
    <p:extLst>
      <p:ext uri="{BB962C8B-B14F-4D97-AF65-F5344CB8AC3E}">
        <p14:creationId xmlns:p14="http://schemas.microsoft.com/office/powerpoint/2010/main" val="100623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96843"/>
            <a:ext cx="9720072" cy="1499616"/>
          </a:xfrm>
        </p:spPr>
        <p:txBody>
          <a:bodyPr/>
          <a:lstStyle/>
          <a:p>
            <a:r>
              <a:rPr lang="en-US" dirty="0" smtClean="0"/>
              <a:t>Observances Correctly Administered</a:t>
            </a:r>
            <a:endParaRPr lang="en-US" dirty="0"/>
          </a:p>
        </p:txBody>
      </p:sp>
      <p:sp>
        <p:nvSpPr>
          <p:cNvPr id="3" name="Content Placeholder 2"/>
          <p:cNvSpPr>
            <a:spLocks noGrp="1"/>
          </p:cNvSpPr>
          <p:nvPr>
            <p:ph idx="1"/>
          </p:nvPr>
        </p:nvSpPr>
        <p:spPr>
          <a:xfrm>
            <a:off x="1024128" y="1513332"/>
            <a:ext cx="9720071" cy="4023360"/>
          </a:xfrm>
        </p:spPr>
        <p:txBody>
          <a:bodyPr>
            <a:noAutofit/>
          </a:bodyPr>
          <a:lstStyle/>
          <a:p>
            <a:r>
              <a:rPr lang="en-US" sz="2800" dirty="0" smtClean="0"/>
              <a:t>“They </a:t>
            </a:r>
            <a:r>
              <a:rPr lang="en-US" sz="2800" dirty="0"/>
              <a:t>kept also the feast of tabernacles, as it is written, and offered the daily burnt offerings by number, according to the custom, as the duty of every day required</a:t>
            </a:r>
            <a:r>
              <a:rPr lang="en-US" sz="2800" dirty="0" smtClean="0"/>
              <a:t>;  And </a:t>
            </a:r>
            <a:r>
              <a:rPr lang="en-US" sz="2800" dirty="0"/>
              <a:t>afterward offered the continual burnt offering, both of the new moons, and of all the set feasts of the </a:t>
            </a:r>
            <a:r>
              <a:rPr lang="en-US" sz="2800" cap="small" dirty="0"/>
              <a:t>Lord</a:t>
            </a:r>
            <a:r>
              <a:rPr lang="en-US" sz="2800" dirty="0"/>
              <a:t> that were consecrated, and of every one that willingly offered a freewill offering unto the </a:t>
            </a:r>
            <a:r>
              <a:rPr lang="en-US" sz="2800" cap="small" dirty="0"/>
              <a:t>Lord</a:t>
            </a:r>
            <a:r>
              <a:rPr lang="en-US" sz="2800" dirty="0" smtClean="0"/>
              <a:t>.  From </a:t>
            </a:r>
            <a:r>
              <a:rPr lang="en-US" sz="2800" dirty="0"/>
              <a:t>the first day of the seventh month began they to offer burnt offerings unto the </a:t>
            </a:r>
            <a:r>
              <a:rPr lang="en-US" sz="2800" cap="small" dirty="0"/>
              <a:t>Lord</a:t>
            </a:r>
            <a:r>
              <a:rPr lang="en-US" sz="2800" dirty="0"/>
              <a:t>. </a:t>
            </a:r>
            <a:r>
              <a:rPr lang="en-US" sz="2800" b="1" dirty="0"/>
              <a:t>But the foundation of the temple of the </a:t>
            </a:r>
            <a:r>
              <a:rPr lang="en-US" sz="2800" b="1" cap="small" dirty="0"/>
              <a:t>Lord</a:t>
            </a:r>
            <a:r>
              <a:rPr lang="en-US" sz="2800" b="1" dirty="0"/>
              <a:t> was not yet laid</a:t>
            </a:r>
            <a:r>
              <a:rPr lang="en-US" sz="2800" b="1" dirty="0" smtClean="0"/>
              <a:t>.</a:t>
            </a:r>
            <a:r>
              <a:rPr lang="en-US" sz="2800" dirty="0" smtClean="0"/>
              <a:t>”</a:t>
            </a:r>
            <a:endParaRPr lang="en-US" sz="2800" dirty="0"/>
          </a:p>
          <a:p>
            <a:pPr algn="ctr"/>
            <a:r>
              <a:rPr lang="en-US" sz="2800" dirty="0" smtClean="0"/>
              <a:t>Ezra 3:4-6</a:t>
            </a:r>
            <a:endParaRPr lang="en-US" sz="2800" dirty="0"/>
          </a:p>
        </p:txBody>
      </p:sp>
      <p:sp>
        <p:nvSpPr>
          <p:cNvPr id="4" name="TextBox 3"/>
          <p:cNvSpPr txBox="1"/>
          <p:nvPr/>
        </p:nvSpPr>
        <p:spPr>
          <a:xfrm>
            <a:off x="868263" y="5953991"/>
            <a:ext cx="10717600" cy="523220"/>
          </a:xfrm>
          <a:prstGeom prst="rect">
            <a:avLst/>
          </a:prstGeom>
          <a:solidFill>
            <a:srgbClr val="002060"/>
          </a:solidFill>
        </p:spPr>
        <p:txBody>
          <a:bodyPr wrap="square" rtlCol="0">
            <a:spAutoFit/>
          </a:bodyPr>
          <a:lstStyle/>
          <a:p>
            <a:pPr algn="ctr"/>
            <a:r>
              <a:rPr lang="en-US" sz="2800" dirty="0" smtClean="0">
                <a:solidFill>
                  <a:schemeClr val="bg1"/>
                </a:solidFill>
              </a:rPr>
              <a:t>They got themselves right in worship with God before starting the work.</a:t>
            </a:r>
            <a:endParaRPr lang="en-US" sz="2800" dirty="0">
              <a:solidFill>
                <a:schemeClr val="bg1"/>
              </a:solidFill>
            </a:endParaRPr>
          </a:p>
        </p:txBody>
      </p:sp>
    </p:spTree>
    <p:extLst>
      <p:ext uri="{BB962C8B-B14F-4D97-AF65-F5344CB8AC3E}">
        <p14:creationId xmlns:p14="http://schemas.microsoft.com/office/powerpoint/2010/main" val="1765987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772" y="0"/>
            <a:ext cx="9720072" cy="1499616"/>
          </a:xfrm>
        </p:spPr>
        <p:txBody>
          <a:bodyPr/>
          <a:lstStyle/>
          <a:p>
            <a:r>
              <a:rPr lang="en-US" dirty="0" smtClean="0"/>
              <a:t>Ezra 3:7</a:t>
            </a:r>
            <a:endParaRPr lang="en-US" dirty="0"/>
          </a:p>
        </p:txBody>
      </p:sp>
      <p:sp>
        <p:nvSpPr>
          <p:cNvPr id="3" name="Content Placeholder 2"/>
          <p:cNvSpPr>
            <a:spLocks noGrp="1"/>
          </p:cNvSpPr>
          <p:nvPr>
            <p:ph idx="1"/>
          </p:nvPr>
        </p:nvSpPr>
        <p:spPr>
          <a:xfrm>
            <a:off x="584404" y="1254881"/>
            <a:ext cx="6007781" cy="4023360"/>
          </a:xfrm>
        </p:spPr>
        <p:txBody>
          <a:bodyPr>
            <a:normAutofit/>
          </a:bodyPr>
          <a:lstStyle/>
          <a:p>
            <a:r>
              <a:rPr lang="en-US" sz="2800" dirty="0" smtClean="0"/>
              <a:t>“They </a:t>
            </a:r>
            <a:r>
              <a:rPr lang="en-US" sz="2800" dirty="0"/>
              <a:t>gave money also unto the masons, and to the carpenters; and meat, and drink, and oil, unto them of </a:t>
            </a:r>
            <a:r>
              <a:rPr lang="en-US" sz="2800" dirty="0" err="1"/>
              <a:t>Zidon</a:t>
            </a:r>
            <a:r>
              <a:rPr lang="en-US" sz="2800" dirty="0"/>
              <a:t>, and to them of </a:t>
            </a:r>
            <a:r>
              <a:rPr lang="en-US" sz="2800" dirty="0" err="1"/>
              <a:t>Tyre</a:t>
            </a:r>
            <a:r>
              <a:rPr lang="en-US" sz="2800" dirty="0"/>
              <a:t>, to bring cedar trees from Lebanon to the sea of Joppa, according to the grant that they had of Cyrus king of Persia</a:t>
            </a:r>
            <a:r>
              <a:rPr lang="en-US" sz="2800" dirty="0" smtClean="0"/>
              <a:t>.”</a:t>
            </a:r>
            <a:endParaRPr lang="en-US" sz="28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031909" y="363682"/>
            <a:ext cx="4694246" cy="5985164"/>
          </a:xfrm>
          <a:prstGeom prst="rect">
            <a:avLst/>
          </a:prstGeom>
        </p:spPr>
      </p:pic>
      <p:sp>
        <p:nvSpPr>
          <p:cNvPr id="5" name="TextBox 4"/>
          <p:cNvSpPr txBox="1"/>
          <p:nvPr/>
        </p:nvSpPr>
        <p:spPr>
          <a:xfrm>
            <a:off x="756771" y="4300724"/>
            <a:ext cx="5663046" cy="2308324"/>
          </a:xfrm>
          <a:prstGeom prst="rect">
            <a:avLst/>
          </a:prstGeom>
          <a:solidFill>
            <a:srgbClr val="002060"/>
          </a:solidFill>
        </p:spPr>
        <p:txBody>
          <a:bodyPr wrap="square" rtlCol="0">
            <a:spAutoFit/>
          </a:bodyPr>
          <a:lstStyle/>
          <a:p>
            <a:r>
              <a:rPr lang="en-US" sz="2400" dirty="0" smtClean="0">
                <a:solidFill>
                  <a:schemeClr val="bg1"/>
                </a:solidFill>
              </a:rPr>
              <a:t>Important note:  these materials were gathered/bought by the people themselves.  They were not gifts, such as Hiram gave for Solomon’s Temple.  This was not missed by the Jews as the “wealth of the nations” was not part of this Temple.</a:t>
            </a:r>
            <a:endParaRPr lang="en-US" sz="2400" dirty="0">
              <a:solidFill>
                <a:schemeClr val="bg1"/>
              </a:solidFill>
            </a:endParaRPr>
          </a:p>
        </p:txBody>
      </p:sp>
    </p:spTree>
    <p:extLst>
      <p:ext uri="{BB962C8B-B14F-4D97-AF65-F5344CB8AC3E}">
        <p14:creationId xmlns:p14="http://schemas.microsoft.com/office/powerpoint/2010/main" val="290808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955" y="221534"/>
            <a:ext cx="9720072" cy="1499616"/>
          </a:xfrm>
        </p:spPr>
        <p:txBody>
          <a:bodyPr/>
          <a:lstStyle/>
          <a:p>
            <a:r>
              <a:rPr lang="en-US" dirty="0" smtClean="0"/>
              <a:t>Appointment of Levites, workmen</a:t>
            </a:r>
            <a:endParaRPr lang="en-US" dirty="0"/>
          </a:p>
        </p:txBody>
      </p:sp>
      <p:sp>
        <p:nvSpPr>
          <p:cNvPr id="3" name="Content Placeholder 2"/>
          <p:cNvSpPr>
            <a:spLocks noGrp="1"/>
          </p:cNvSpPr>
          <p:nvPr>
            <p:ph idx="1"/>
          </p:nvPr>
        </p:nvSpPr>
        <p:spPr>
          <a:xfrm>
            <a:off x="909828" y="1447246"/>
            <a:ext cx="9720071" cy="4023360"/>
          </a:xfrm>
        </p:spPr>
        <p:txBody>
          <a:bodyPr>
            <a:noAutofit/>
          </a:bodyPr>
          <a:lstStyle/>
          <a:p>
            <a:r>
              <a:rPr lang="en-US" sz="2600" dirty="0" smtClean="0"/>
              <a:t>“Now </a:t>
            </a:r>
            <a:r>
              <a:rPr lang="en-US" sz="2600" dirty="0"/>
              <a:t>in the second year of their coming unto the house of God at Jerusalem, in the second month, began </a:t>
            </a:r>
            <a:r>
              <a:rPr lang="en-US" sz="2600" dirty="0" err="1"/>
              <a:t>Zerubbabel</a:t>
            </a:r>
            <a:r>
              <a:rPr lang="en-US" sz="2600" dirty="0"/>
              <a:t> the son of </a:t>
            </a:r>
            <a:r>
              <a:rPr lang="en-US" sz="2600" dirty="0" err="1"/>
              <a:t>Shealtiel</a:t>
            </a:r>
            <a:r>
              <a:rPr lang="en-US" sz="2600" dirty="0"/>
              <a:t>, and </a:t>
            </a:r>
            <a:r>
              <a:rPr lang="en-US" sz="2600" dirty="0" err="1"/>
              <a:t>Jeshua</a:t>
            </a:r>
            <a:r>
              <a:rPr lang="en-US" sz="2600" dirty="0"/>
              <a:t> the son of </a:t>
            </a:r>
            <a:r>
              <a:rPr lang="en-US" sz="2600" dirty="0" err="1"/>
              <a:t>Jozadak</a:t>
            </a:r>
            <a:r>
              <a:rPr lang="en-US" sz="2600" dirty="0"/>
              <a:t>, and the remnant of their brethren the priests and the Levites, and all they that were come out of the captivity unto Jerusalem; </a:t>
            </a:r>
            <a:r>
              <a:rPr lang="en-US" sz="2600" b="1" dirty="0"/>
              <a:t>and appointed the Levites, from twenty years old and upward</a:t>
            </a:r>
            <a:r>
              <a:rPr lang="en-US" sz="2600" dirty="0"/>
              <a:t>, to set forward the work of the house of the </a:t>
            </a:r>
            <a:r>
              <a:rPr lang="en-US" sz="2600" cap="small" dirty="0"/>
              <a:t>Lord</a:t>
            </a:r>
            <a:r>
              <a:rPr lang="en-US" sz="2600" dirty="0" smtClean="0"/>
              <a:t>.  Then </a:t>
            </a:r>
            <a:r>
              <a:rPr lang="en-US" sz="2600" dirty="0"/>
              <a:t>stood </a:t>
            </a:r>
            <a:r>
              <a:rPr lang="en-US" sz="2600" dirty="0" err="1"/>
              <a:t>Jeshua</a:t>
            </a:r>
            <a:r>
              <a:rPr lang="en-US" sz="2600" dirty="0"/>
              <a:t> with his sons and his brethren, </a:t>
            </a:r>
            <a:r>
              <a:rPr lang="en-US" sz="2600" dirty="0" err="1"/>
              <a:t>Kadmiel</a:t>
            </a:r>
            <a:r>
              <a:rPr lang="en-US" sz="2600" dirty="0"/>
              <a:t> and his sons, the sons of Judah, together, </a:t>
            </a:r>
            <a:r>
              <a:rPr lang="en-US" sz="2600" b="1" dirty="0"/>
              <a:t>to set forward the workmen in the house of God</a:t>
            </a:r>
            <a:r>
              <a:rPr lang="en-US" sz="2600" dirty="0"/>
              <a:t>: the sons of </a:t>
            </a:r>
            <a:r>
              <a:rPr lang="en-US" sz="2600" dirty="0" err="1"/>
              <a:t>Henadad</a:t>
            </a:r>
            <a:r>
              <a:rPr lang="en-US" sz="2600" dirty="0"/>
              <a:t>, with their sons and their brethren the Levites</a:t>
            </a:r>
            <a:r>
              <a:rPr lang="en-US" sz="2600" dirty="0" smtClean="0"/>
              <a:t>.”</a:t>
            </a:r>
            <a:endParaRPr lang="en-US" sz="2600" dirty="0"/>
          </a:p>
          <a:p>
            <a:pPr algn="ctr"/>
            <a:r>
              <a:rPr lang="en-US" sz="2600" dirty="0" smtClean="0"/>
              <a:t>Ezra 3:8-9</a:t>
            </a:r>
            <a:endParaRPr lang="en-US" sz="2600" dirty="0"/>
          </a:p>
        </p:txBody>
      </p:sp>
      <p:sp>
        <p:nvSpPr>
          <p:cNvPr id="4" name="TextBox 3"/>
          <p:cNvSpPr txBox="1"/>
          <p:nvPr/>
        </p:nvSpPr>
        <p:spPr>
          <a:xfrm>
            <a:off x="992955" y="5590308"/>
            <a:ext cx="10141527" cy="461665"/>
          </a:xfrm>
          <a:prstGeom prst="rect">
            <a:avLst/>
          </a:prstGeom>
          <a:solidFill>
            <a:srgbClr val="002060"/>
          </a:solidFill>
        </p:spPr>
        <p:txBody>
          <a:bodyPr wrap="square" rtlCol="0">
            <a:spAutoFit/>
          </a:bodyPr>
          <a:lstStyle/>
          <a:p>
            <a:r>
              <a:rPr lang="en-US" sz="2400" dirty="0" smtClean="0">
                <a:solidFill>
                  <a:schemeClr val="bg1"/>
                </a:solidFill>
              </a:rPr>
              <a:t>Note – this planning was done before the completion of the Temple – in prospect.</a:t>
            </a:r>
            <a:endParaRPr lang="en-US" sz="2400" dirty="0">
              <a:solidFill>
                <a:schemeClr val="bg1"/>
              </a:solidFill>
            </a:endParaRPr>
          </a:p>
        </p:txBody>
      </p:sp>
    </p:spTree>
    <p:extLst>
      <p:ext uri="{BB962C8B-B14F-4D97-AF65-F5344CB8AC3E}">
        <p14:creationId xmlns:p14="http://schemas.microsoft.com/office/powerpoint/2010/main" val="236018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528" y="0"/>
            <a:ext cx="9720072" cy="1499616"/>
          </a:xfrm>
        </p:spPr>
        <p:txBody>
          <a:bodyPr/>
          <a:lstStyle/>
          <a:p>
            <a:r>
              <a:rPr lang="en-US" dirty="0" smtClean="0"/>
              <a:t>Foundation Laid</a:t>
            </a:r>
            <a:endParaRPr lang="en-US" dirty="0"/>
          </a:p>
        </p:txBody>
      </p:sp>
      <p:sp>
        <p:nvSpPr>
          <p:cNvPr id="3" name="Content Placeholder 2"/>
          <p:cNvSpPr>
            <a:spLocks noGrp="1"/>
          </p:cNvSpPr>
          <p:nvPr>
            <p:ph idx="1"/>
          </p:nvPr>
        </p:nvSpPr>
        <p:spPr>
          <a:xfrm>
            <a:off x="390282" y="1182485"/>
            <a:ext cx="6291073" cy="4690041"/>
          </a:xfrm>
        </p:spPr>
        <p:txBody>
          <a:bodyPr>
            <a:noAutofit/>
          </a:bodyPr>
          <a:lstStyle/>
          <a:p>
            <a:r>
              <a:rPr lang="en-US" sz="2800" dirty="0" smtClean="0"/>
              <a:t>“And </a:t>
            </a:r>
            <a:r>
              <a:rPr lang="en-US" sz="2800" dirty="0"/>
              <a:t>when the builders laid the foundation of the temple of the </a:t>
            </a:r>
            <a:r>
              <a:rPr lang="en-US" sz="2800" cap="small" dirty="0"/>
              <a:t>Lord</a:t>
            </a:r>
            <a:r>
              <a:rPr lang="en-US" sz="2800" dirty="0"/>
              <a:t>, they set the priests in their apparel with trumpets, and the Levites the sons of </a:t>
            </a:r>
            <a:r>
              <a:rPr lang="en-US" sz="2800" dirty="0" err="1"/>
              <a:t>Asaph</a:t>
            </a:r>
            <a:r>
              <a:rPr lang="en-US" sz="2800" dirty="0"/>
              <a:t> with cymbals, to praise the </a:t>
            </a:r>
            <a:r>
              <a:rPr lang="en-US" sz="2800" cap="small" dirty="0"/>
              <a:t>Lord</a:t>
            </a:r>
            <a:r>
              <a:rPr lang="en-US" sz="2800" dirty="0"/>
              <a:t>, after the ordinance of David king of Israel</a:t>
            </a:r>
            <a:r>
              <a:rPr lang="en-US" sz="2800" dirty="0" smtClean="0"/>
              <a:t>.  And </a:t>
            </a:r>
            <a:r>
              <a:rPr lang="en-US" sz="2800" dirty="0"/>
              <a:t>they sang together by course in praising and giving thanks unto the </a:t>
            </a:r>
            <a:r>
              <a:rPr lang="en-US" sz="2800" cap="small" dirty="0"/>
              <a:t>Lord</a:t>
            </a:r>
            <a:r>
              <a:rPr lang="en-US" sz="2800" dirty="0"/>
              <a:t>; because he is good, for his mercy </a:t>
            </a:r>
            <a:r>
              <a:rPr lang="en-US" sz="2800" dirty="0" err="1"/>
              <a:t>endureth</a:t>
            </a:r>
            <a:r>
              <a:rPr lang="en-US" sz="2800" dirty="0"/>
              <a:t> for ever toward Israel. And all the people shouted with a great shout, when they praised the </a:t>
            </a:r>
            <a:r>
              <a:rPr lang="en-US" sz="2800" cap="small" dirty="0"/>
              <a:t>Lord</a:t>
            </a:r>
            <a:r>
              <a:rPr lang="en-US" sz="2800" dirty="0"/>
              <a:t>, because the foundation of the house of the </a:t>
            </a:r>
            <a:r>
              <a:rPr lang="en-US" sz="2800" cap="small" dirty="0"/>
              <a:t>Lord</a:t>
            </a:r>
            <a:r>
              <a:rPr lang="en-US" sz="2800" dirty="0"/>
              <a:t> was laid</a:t>
            </a:r>
            <a:r>
              <a:rPr lang="en-US" sz="2800" dirty="0" smtClean="0"/>
              <a:t>.”</a:t>
            </a:r>
            <a:endParaRPr lang="en-US" sz="2800" dirty="0"/>
          </a:p>
          <a:p>
            <a:pPr algn="ctr"/>
            <a:r>
              <a:rPr lang="en-US" sz="2800" dirty="0" smtClean="0"/>
              <a:t>Ezra 3:10-11</a:t>
            </a:r>
            <a:endParaRPr lang="en-US" sz="2800" dirty="0"/>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140287" y="1266028"/>
            <a:ext cx="4686300" cy="4572000"/>
          </a:xfrm>
          <a:prstGeom prst="rect">
            <a:avLst/>
          </a:prstGeom>
        </p:spPr>
      </p:pic>
    </p:spTree>
    <p:extLst>
      <p:ext uri="{BB962C8B-B14F-4D97-AF65-F5344CB8AC3E}">
        <p14:creationId xmlns:p14="http://schemas.microsoft.com/office/powerpoint/2010/main" val="190118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464" y="2486753"/>
            <a:ext cx="9720072" cy="1499616"/>
          </a:xfrm>
        </p:spPr>
        <p:txBody>
          <a:bodyPr/>
          <a:lstStyle/>
          <a:p>
            <a:r>
              <a:rPr lang="en-US" dirty="0" smtClean="0"/>
              <a:t>Just when everything was going well…</a:t>
            </a:r>
            <a:endParaRPr lang="en-US" dirty="0"/>
          </a:p>
        </p:txBody>
      </p:sp>
    </p:spTree>
    <p:extLst>
      <p:ext uri="{BB962C8B-B14F-4D97-AF65-F5344CB8AC3E}">
        <p14:creationId xmlns:p14="http://schemas.microsoft.com/office/powerpoint/2010/main" val="35283739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564" y="221534"/>
            <a:ext cx="9720072" cy="1499616"/>
          </a:xfrm>
        </p:spPr>
        <p:txBody>
          <a:bodyPr/>
          <a:lstStyle/>
          <a:p>
            <a:r>
              <a:rPr lang="en-US" dirty="0" smtClean="0"/>
              <a:t>Opposition to Rebuilding</a:t>
            </a:r>
            <a:endParaRPr lang="en-US" dirty="0"/>
          </a:p>
        </p:txBody>
      </p:sp>
      <p:sp>
        <p:nvSpPr>
          <p:cNvPr id="3" name="Content Placeholder 2"/>
          <p:cNvSpPr>
            <a:spLocks noGrp="1"/>
          </p:cNvSpPr>
          <p:nvPr>
            <p:ph idx="1"/>
          </p:nvPr>
        </p:nvSpPr>
        <p:spPr>
          <a:xfrm>
            <a:off x="764355" y="1544505"/>
            <a:ext cx="10052581" cy="4023360"/>
          </a:xfrm>
        </p:spPr>
        <p:txBody>
          <a:bodyPr>
            <a:noAutofit/>
          </a:bodyPr>
          <a:lstStyle/>
          <a:p>
            <a:r>
              <a:rPr lang="en-US" sz="2800" dirty="0" smtClean="0"/>
              <a:t>“Now </a:t>
            </a:r>
            <a:r>
              <a:rPr lang="en-US" sz="2800" dirty="0"/>
              <a:t>when the adversaries of Judah and Benjamin heard that the children of the captivity </a:t>
            </a:r>
            <a:r>
              <a:rPr lang="en-US" sz="2800" dirty="0" err="1"/>
              <a:t>builded</a:t>
            </a:r>
            <a:r>
              <a:rPr lang="en-US" sz="2800" dirty="0"/>
              <a:t> the temple unto the </a:t>
            </a:r>
            <a:r>
              <a:rPr lang="en-US" sz="2800" cap="small" dirty="0"/>
              <a:t>Lord</a:t>
            </a:r>
            <a:r>
              <a:rPr lang="en-US" sz="2800" dirty="0"/>
              <a:t> God of Israel</a:t>
            </a:r>
            <a:r>
              <a:rPr lang="en-US" sz="2800" dirty="0" smtClean="0"/>
              <a:t>; Then </a:t>
            </a:r>
            <a:r>
              <a:rPr lang="en-US" sz="2800" dirty="0"/>
              <a:t>they came to </a:t>
            </a:r>
            <a:r>
              <a:rPr lang="en-US" sz="2800" dirty="0" err="1"/>
              <a:t>Zerubbabel</a:t>
            </a:r>
            <a:r>
              <a:rPr lang="en-US" sz="2800" dirty="0"/>
              <a:t>, and to the chief of the fathers, and said unto them, </a:t>
            </a:r>
            <a:r>
              <a:rPr lang="en-US" sz="2800" b="1" dirty="0"/>
              <a:t>Let us build with you: for we seek your God, as ye do; and we do sacrifice unto him since the days of Esarhaddon king of </a:t>
            </a:r>
            <a:r>
              <a:rPr lang="en-US" sz="2800" b="1" dirty="0" err="1"/>
              <a:t>Assur</a:t>
            </a:r>
            <a:r>
              <a:rPr lang="en-US" sz="2800" b="1" dirty="0"/>
              <a:t>, which brought us up hither</a:t>
            </a:r>
            <a:r>
              <a:rPr lang="en-US" sz="2800" dirty="0" smtClean="0"/>
              <a:t>. </a:t>
            </a:r>
            <a:r>
              <a:rPr lang="en-US" sz="2800" baseline="30000" dirty="0"/>
              <a:t> </a:t>
            </a:r>
            <a:r>
              <a:rPr lang="en-US" sz="2800" dirty="0"/>
              <a:t>But </a:t>
            </a:r>
            <a:r>
              <a:rPr lang="en-US" sz="2800" dirty="0" err="1"/>
              <a:t>Zerubbabel</a:t>
            </a:r>
            <a:r>
              <a:rPr lang="en-US" sz="2800" dirty="0"/>
              <a:t>, and </a:t>
            </a:r>
            <a:r>
              <a:rPr lang="en-US" sz="2800" dirty="0" err="1"/>
              <a:t>Jeshua</a:t>
            </a:r>
            <a:r>
              <a:rPr lang="en-US" sz="2800" dirty="0"/>
              <a:t>, and the rest of the chief of the fathers of Israel, said unto them, Ye have nothing to do with us to build an house unto our God; but we ourselves together will build unto the </a:t>
            </a:r>
            <a:r>
              <a:rPr lang="en-US" sz="2800" cap="small" dirty="0"/>
              <a:t>Lord</a:t>
            </a:r>
            <a:r>
              <a:rPr lang="en-US" sz="2800" dirty="0"/>
              <a:t> God of Israel, as king Cyrus the king of Persia hath commanded us</a:t>
            </a:r>
            <a:r>
              <a:rPr lang="en-US" sz="2800" dirty="0" smtClean="0"/>
              <a:t>.”</a:t>
            </a:r>
            <a:endParaRPr lang="en-US" sz="2800" dirty="0"/>
          </a:p>
          <a:p>
            <a:pPr algn="ctr"/>
            <a:r>
              <a:rPr lang="en-US" sz="2800" dirty="0" smtClean="0"/>
              <a:t>Ezra </a:t>
            </a:r>
            <a:r>
              <a:rPr lang="en-US" sz="2800" dirty="0"/>
              <a:t>4:1-3</a:t>
            </a:r>
          </a:p>
          <a:p>
            <a:endParaRPr lang="en-US" sz="2800" dirty="0"/>
          </a:p>
        </p:txBody>
      </p:sp>
    </p:spTree>
    <p:extLst>
      <p:ext uri="{BB962C8B-B14F-4D97-AF65-F5344CB8AC3E}">
        <p14:creationId xmlns:p14="http://schemas.microsoft.com/office/powerpoint/2010/main" val="1587799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were these adversaries?</a:t>
            </a:r>
            <a:endParaRPr lang="en-US" dirty="0"/>
          </a:p>
        </p:txBody>
      </p:sp>
      <p:sp>
        <p:nvSpPr>
          <p:cNvPr id="3" name="Content Placeholder 2"/>
          <p:cNvSpPr>
            <a:spLocks noGrp="1"/>
          </p:cNvSpPr>
          <p:nvPr>
            <p:ph idx="1"/>
          </p:nvPr>
        </p:nvSpPr>
        <p:spPr>
          <a:xfrm>
            <a:off x="1024128" y="1970532"/>
            <a:ext cx="7465246" cy="4023360"/>
          </a:xfrm>
        </p:spPr>
        <p:txBody>
          <a:bodyPr>
            <a:normAutofit fontScale="92500" lnSpcReduction="10000"/>
          </a:bodyPr>
          <a:lstStyle/>
          <a:p>
            <a:pPr>
              <a:buFont typeface="Arial" panose="020B0604020202020204" pitchFamily="34" charset="0"/>
              <a:buChar char="•"/>
            </a:pPr>
            <a:r>
              <a:rPr lang="en-US" sz="2800" dirty="0" smtClean="0"/>
              <a:t>Samaritans.</a:t>
            </a:r>
          </a:p>
          <a:p>
            <a:pPr>
              <a:buFont typeface="Arial" panose="020B0604020202020204" pitchFamily="34" charset="0"/>
              <a:buChar char="•"/>
            </a:pPr>
            <a:r>
              <a:rPr lang="en-US" sz="2800" dirty="0" smtClean="0"/>
              <a:t>Connected with the infiltration of Assyrians who populated the Land following Sennacherib’s conquest.</a:t>
            </a:r>
          </a:p>
          <a:p>
            <a:pPr>
              <a:buFont typeface="Arial" panose="020B0604020202020204" pitchFamily="34" charset="0"/>
              <a:buChar char="•"/>
            </a:pPr>
            <a:r>
              <a:rPr lang="en-US" sz="2800" dirty="0" smtClean="0"/>
              <a:t>These were people who had come to the land with the purpose of assimilation.</a:t>
            </a:r>
          </a:p>
          <a:p>
            <a:pPr>
              <a:buFont typeface="Arial" panose="020B0604020202020204" pitchFamily="34" charset="0"/>
              <a:buChar char="•"/>
            </a:pPr>
            <a:r>
              <a:rPr lang="en-US" sz="2800" dirty="0" smtClean="0"/>
              <a:t>The Jews in Jerusalem posed a threat to the edict of Esarhaddon, Sennacherib’s youngest son, nearly 200 years earlier.</a:t>
            </a:r>
          </a:p>
          <a:p>
            <a:pPr>
              <a:buFont typeface="Arial" panose="020B0604020202020204" pitchFamily="34" charset="0"/>
              <a:buChar char="•"/>
            </a:pPr>
            <a:r>
              <a:rPr lang="en-US" sz="2800" dirty="0" smtClean="0"/>
              <a:t>They could loosely feign “brotherhood” based on the allowance of religious freedom of conquered lands.</a:t>
            </a:r>
          </a:p>
          <a:p>
            <a:pPr>
              <a:buFont typeface="Arial" panose="020B0604020202020204" pitchFamily="34" charset="0"/>
              <a:buChar char="•"/>
            </a:pP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b="5102"/>
          <a:stretch/>
        </p:blipFill>
        <p:spPr>
          <a:xfrm>
            <a:off x="8930549" y="1259482"/>
            <a:ext cx="3026790" cy="4421332"/>
          </a:xfrm>
          <a:prstGeom prst="rect">
            <a:avLst/>
          </a:prstGeom>
        </p:spPr>
      </p:pic>
    </p:spTree>
    <p:extLst>
      <p:ext uri="{BB962C8B-B14F-4D97-AF65-F5344CB8AC3E}">
        <p14:creationId xmlns:p14="http://schemas.microsoft.com/office/powerpoint/2010/main" val="2717262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73" y="1035351"/>
            <a:ext cx="11018898" cy="4378313"/>
          </a:xfrm>
          <a:prstGeom prst="rect">
            <a:avLst/>
          </a:prstGeom>
        </p:spPr>
      </p:pic>
      <p:sp>
        <p:nvSpPr>
          <p:cNvPr id="6" name="Rectangle 5"/>
          <p:cNvSpPr/>
          <p:nvPr/>
        </p:nvSpPr>
        <p:spPr>
          <a:xfrm>
            <a:off x="7086600" y="2473037"/>
            <a:ext cx="2244436" cy="5403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610591" y="2473037"/>
            <a:ext cx="2185746" cy="5403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35782" y="2379518"/>
            <a:ext cx="1278082" cy="706582"/>
          </a:xfrm>
          <a:prstGeom prst="ellipse">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7146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Bardis</a:t>
            </a:r>
            <a:r>
              <a:rPr lang="en-US" dirty="0" smtClean="0"/>
              <a:t>/</a:t>
            </a:r>
            <a:r>
              <a:rPr lang="en-US" dirty="0" err="1" smtClean="0"/>
              <a:t>Bardiya</a:t>
            </a:r>
            <a:endParaRPr lang="en-US" dirty="0"/>
          </a:p>
        </p:txBody>
      </p:sp>
      <p:sp>
        <p:nvSpPr>
          <p:cNvPr id="3" name="Content Placeholder 2"/>
          <p:cNvSpPr>
            <a:spLocks noGrp="1"/>
          </p:cNvSpPr>
          <p:nvPr>
            <p:ph idx="1"/>
          </p:nvPr>
        </p:nvSpPr>
        <p:spPr/>
        <p:txBody>
          <a:bodyPr>
            <a:normAutofit fontScale="92500" lnSpcReduction="20000"/>
          </a:bodyPr>
          <a:lstStyle/>
          <a:p>
            <a:r>
              <a:rPr lang="en-US" sz="3000" dirty="0" smtClean="0"/>
              <a:t>“The </a:t>
            </a:r>
            <a:r>
              <a:rPr lang="en-US" sz="3000" dirty="0"/>
              <a:t>Greek historian </a:t>
            </a:r>
            <a:r>
              <a:rPr lang="en-US" sz="3000" dirty="0" smtClean="0"/>
              <a:t>Herodotus </a:t>
            </a:r>
            <a:r>
              <a:rPr lang="en-US" sz="3000" dirty="0"/>
              <a:t>and the </a:t>
            </a:r>
            <a:r>
              <a:rPr lang="en-US" sz="3000" dirty="0" smtClean="0"/>
              <a:t>Persian </a:t>
            </a:r>
            <a:r>
              <a:rPr lang="en-US" sz="3000" dirty="0"/>
              <a:t>king </a:t>
            </a:r>
            <a:r>
              <a:rPr lang="en-US" sz="3000" dirty="0" smtClean="0"/>
              <a:t>Darius, </a:t>
            </a:r>
            <a:r>
              <a:rPr lang="en-US" sz="3000" dirty="0"/>
              <a:t>in his inscription at </a:t>
            </a:r>
            <a:r>
              <a:rPr lang="en-US" sz="3000" dirty="0" err="1"/>
              <a:t>Bīsitūn</a:t>
            </a:r>
            <a:r>
              <a:rPr lang="en-US" sz="3000" dirty="0"/>
              <a:t>, state that </a:t>
            </a:r>
            <a:r>
              <a:rPr lang="en-US" sz="3000" dirty="0" err="1"/>
              <a:t>Bardiya</a:t>
            </a:r>
            <a:r>
              <a:rPr lang="en-US" sz="3000" dirty="0"/>
              <a:t> was murdered by his brother</a:t>
            </a:r>
            <a:r>
              <a:rPr lang="en-US" sz="3000" dirty="0" smtClean="0"/>
              <a:t>, Cambyses </a:t>
            </a:r>
            <a:r>
              <a:rPr lang="en-US" sz="3000" dirty="0" err="1" smtClean="0"/>
              <a:t>ll</a:t>
            </a:r>
            <a:r>
              <a:rPr lang="en-US" sz="3000" dirty="0" smtClean="0"/>
              <a:t>, </a:t>
            </a:r>
            <a:r>
              <a:rPr lang="en-US" sz="3000" dirty="0"/>
              <a:t>but was later successfully impersonated </a:t>
            </a:r>
            <a:r>
              <a:rPr lang="en-US" sz="3000" dirty="0" smtClean="0"/>
              <a:t>by </a:t>
            </a:r>
            <a:r>
              <a:rPr lang="en-US" sz="3000" dirty="0" err="1" smtClean="0"/>
              <a:t>Guamata</a:t>
            </a:r>
            <a:r>
              <a:rPr lang="en-US" sz="3000" dirty="0" smtClean="0"/>
              <a:t>, </a:t>
            </a:r>
            <a:r>
              <a:rPr lang="en-US" sz="3000" dirty="0"/>
              <a:t>a </a:t>
            </a:r>
            <a:r>
              <a:rPr lang="en-US" sz="3000" dirty="0" err="1"/>
              <a:t>Magian</a:t>
            </a:r>
            <a:r>
              <a:rPr lang="en-US" sz="3000" dirty="0"/>
              <a:t>, who was able to seize the throne when Cambyses died in 522 </a:t>
            </a:r>
            <a:r>
              <a:rPr lang="en-US" sz="3000" dirty="0" err="1"/>
              <a:t>bce</a:t>
            </a:r>
            <a:r>
              <a:rPr lang="en-US" sz="3000" dirty="0"/>
              <a:t>. The usurper reigned for only eight months, however, before he was slain by Darius and other Persian nobles suspicious of his origin. Certain modern historians consider that Darius, who succeeded to the throne, invented the story of </a:t>
            </a:r>
            <a:r>
              <a:rPr lang="en-US" sz="3000" dirty="0" err="1"/>
              <a:t>Gaumata</a:t>
            </a:r>
            <a:r>
              <a:rPr lang="en-US" sz="3000" dirty="0"/>
              <a:t> to justify his actions and that the murdered king had indeed been a son of Cyrus</a:t>
            </a:r>
            <a:r>
              <a:rPr lang="en-US" sz="3000" dirty="0" smtClean="0"/>
              <a:t>.”</a:t>
            </a:r>
          </a:p>
          <a:p>
            <a:pPr algn="ctr"/>
            <a:r>
              <a:rPr lang="en-US" sz="3000" dirty="0" smtClean="0"/>
              <a:t>Encyclopedia </a:t>
            </a:r>
            <a:r>
              <a:rPr lang="en-US" sz="3000" dirty="0" err="1" smtClean="0"/>
              <a:t>Brittanica</a:t>
            </a:r>
            <a:endParaRPr lang="en-US" sz="3000" dirty="0"/>
          </a:p>
          <a:p>
            <a:endParaRPr lang="en-US" dirty="0"/>
          </a:p>
        </p:txBody>
      </p:sp>
    </p:spTree>
    <p:extLst>
      <p:ext uri="{BB962C8B-B14F-4D97-AF65-F5344CB8AC3E}">
        <p14:creationId xmlns:p14="http://schemas.microsoft.com/office/powerpoint/2010/main" val="1799064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0"/>
            <a:ext cx="9720072" cy="1499616"/>
          </a:xfrm>
        </p:spPr>
        <p:txBody>
          <a:bodyPr>
            <a:normAutofit/>
          </a:bodyPr>
          <a:lstStyle/>
          <a:p>
            <a:r>
              <a:rPr lang="en-US" sz="4000" dirty="0" smtClean="0"/>
              <a:t>Samaritan Argument to </a:t>
            </a:r>
            <a:r>
              <a:rPr lang="en-US" sz="4000" dirty="0" err="1" smtClean="0"/>
              <a:t>Artaxerxes</a:t>
            </a:r>
            <a:r>
              <a:rPr lang="en-US" sz="4000" dirty="0" smtClean="0"/>
              <a:t> – Ezra 4:11-16</a:t>
            </a:r>
            <a:endParaRPr lang="en-US" sz="4000" dirty="0"/>
          </a:p>
        </p:txBody>
      </p:sp>
      <p:graphicFrame>
        <p:nvGraphicFramePr>
          <p:cNvPr id="4" name="Diagram 3"/>
          <p:cNvGraphicFramePr/>
          <p:nvPr>
            <p:extLst>
              <p:ext uri="{D42A27DB-BD31-4B8C-83A1-F6EECF244321}">
                <p14:modId xmlns:p14="http://schemas.microsoft.com/office/powerpoint/2010/main" val="2123766538"/>
              </p:ext>
            </p:extLst>
          </p:nvPr>
        </p:nvGraphicFramePr>
        <p:xfrm>
          <a:off x="1689099" y="1049482"/>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08272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398179"/>
            <a:ext cx="9720072" cy="1499616"/>
          </a:xfrm>
        </p:spPr>
        <p:txBody>
          <a:bodyPr/>
          <a:lstStyle/>
          <a:p>
            <a:r>
              <a:rPr lang="en-US" dirty="0" smtClean="0"/>
              <a:t>Reply From </a:t>
            </a:r>
            <a:r>
              <a:rPr lang="en-US" dirty="0" err="1" smtClean="0"/>
              <a:t>Artaxerxes</a:t>
            </a:r>
            <a:endParaRPr lang="en-US" dirty="0"/>
          </a:p>
        </p:txBody>
      </p:sp>
      <p:sp>
        <p:nvSpPr>
          <p:cNvPr id="3" name="Content Placeholder 2"/>
          <p:cNvSpPr>
            <a:spLocks noGrp="1"/>
          </p:cNvSpPr>
          <p:nvPr>
            <p:ph idx="1"/>
          </p:nvPr>
        </p:nvSpPr>
        <p:spPr>
          <a:xfrm>
            <a:off x="951392" y="1818409"/>
            <a:ext cx="9720071" cy="4023360"/>
          </a:xfrm>
        </p:spPr>
        <p:txBody>
          <a:bodyPr>
            <a:noAutofit/>
          </a:bodyPr>
          <a:lstStyle/>
          <a:p>
            <a:r>
              <a:rPr lang="en-US" sz="3200" dirty="0" smtClean="0"/>
              <a:t>“The </a:t>
            </a:r>
            <a:r>
              <a:rPr lang="en-US" sz="3200" dirty="0"/>
              <a:t>letter which ye sent unto us hath been plainly read before me</a:t>
            </a:r>
            <a:r>
              <a:rPr lang="en-US" sz="3200" dirty="0" smtClean="0"/>
              <a:t>.  And </a:t>
            </a:r>
            <a:r>
              <a:rPr lang="en-US" sz="3200" dirty="0"/>
              <a:t>I commanded, and search hath been made, and it is found that this city of old time hath made insurrection against kings, and that rebellion and sedition have been made therein</a:t>
            </a:r>
            <a:r>
              <a:rPr lang="en-US" sz="3200" dirty="0" smtClean="0"/>
              <a:t>.  There </a:t>
            </a:r>
            <a:r>
              <a:rPr lang="en-US" sz="3200" dirty="0"/>
              <a:t>have been mighty kings also over Jerusalem, which have ruled over all countries beyond the river; and toll, tribute, and custom, was paid unto them</a:t>
            </a:r>
            <a:r>
              <a:rPr lang="en-US" sz="3200" dirty="0" smtClean="0"/>
              <a:t>.”	</a:t>
            </a:r>
          </a:p>
          <a:p>
            <a:pPr algn="ctr"/>
            <a:r>
              <a:rPr lang="en-US" sz="3200" dirty="0" smtClean="0"/>
              <a:t>Ezra 4:18-22</a:t>
            </a:r>
            <a:endParaRPr lang="en-US" sz="3200" dirty="0"/>
          </a:p>
        </p:txBody>
      </p:sp>
    </p:spTree>
    <p:extLst>
      <p:ext uri="{BB962C8B-B14F-4D97-AF65-F5344CB8AC3E}">
        <p14:creationId xmlns:p14="http://schemas.microsoft.com/office/powerpoint/2010/main" val="17462837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Opponents Move Quickly to Stop the Work</a:t>
            </a:r>
            <a:endParaRPr lang="en-US" dirty="0"/>
          </a:p>
        </p:txBody>
      </p:sp>
      <p:sp>
        <p:nvSpPr>
          <p:cNvPr id="3" name="Content Placeholder 2"/>
          <p:cNvSpPr>
            <a:spLocks noGrp="1"/>
          </p:cNvSpPr>
          <p:nvPr>
            <p:ph idx="1"/>
          </p:nvPr>
        </p:nvSpPr>
        <p:spPr>
          <a:xfrm>
            <a:off x="519545" y="2192482"/>
            <a:ext cx="6826827" cy="4023360"/>
          </a:xfrm>
        </p:spPr>
        <p:txBody>
          <a:bodyPr>
            <a:normAutofit/>
          </a:bodyPr>
          <a:lstStyle/>
          <a:p>
            <a:r>
              <a:rPr lang="en-US" sz="2800" dirty="0" smtClean="0"/>
              <a:t>“Now </a:t>
            </a:r>
            <a:r>
              <a:rPr lang="en-US" sz="2800" dirty="0"/>
              <a:t>when the copy of king </a:t>
            </a:r>
            <a:r>
              <a:rPr lang="en-US" sz="2800" dirty="0" err="1"/>
              <a:t>Artaxerxes</a:t>
            </a:r>
            <a:r>
              <a:rPr lang="en-US" sz="2800" dirty="0"/>
              <a:t>' letter was read before </a:t>
            </a:r>
            <a:r>
              <a:rPr lang="en-US" sz="2800" dirty="0" err="1"/>
              <a:t>Rehum</a:t>
            </a:r>
            <a:r>
              <a:rPr lang="en-US" sz="2800" dirty="0"/>
              <a:t>, and </a:t>
            </a:r>
            <a:r>
              <a:rPr lang="en-US" sz="2800" dirty="0" err="1"/>
              <a:t>Shimshai</a:t>
            </a:r>
            <a:r>
              <a:rPr lang="en-US" sz="2800" dirty="0"/>
              <a:t> the scribe, and their companions, they went up in haste to Jerusalem unto the Jews, and made them to cease by force and power</a:t>
            </a:r>
            <a:r>
              <a:rPr lang="en-US" sz="2800" dirty="0" smtClean="0"/>
              <a:t>.  Then </a:t>
            </a:r>
            <a:r>
              <a:rPr lang="en-US" sz="2800" dirty="0"/>
              <a:t>ceased the work of the house of God which is at Jerusalem. </a:t>
            </a:r>
            <a:r>
              <a:rPr lang="en-US" sz="2800" b="1" dirty="0"/>
              <a:t>So it ceased unto the second year of the reign of Darius king of Persia</a:t>
            </a:r>
            <a:r>
              <a:rPr lang="en-US" sz="2800" b="1" dirty="0" smtClean="0"/>
              <a:t>.</a:t>
            </a:r>
            <a:r>
              <a:rPr lang="en-US" sz="2800" dirty="0" smtClean="0"/>
              <a:t>”</a:t>
            </a:r>
            <a:endParaRPr lang="en-US" sz="2800" dirty="0"/>
          </a:p>
          <a:p>
            <a:pPr algn="ctr"/>
            <a:r>
              <a:rPr lang="en-US" sz="2800" dirty="0" smtClean="0"/>
              <a:t>Ezra 4:23-24</a:t>
            </a:r>
            <a:endParaRPr lang="en-US" sz="28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7614469" y="2409305"/>
            <a:ext cx="4158431" cy="2786149"/>
          </a:xfrm>
          <a:prstGeom prst="rect">
            <a:avLst/>
          </a:prstGeom>
        </p:spPr>
      </p:pic>
    </p:spTree>
    <p:extLst>
      <p:ext uri="{BB962C8B-B14F-4D97-AF65-F5344CB8AC3E}">
        <p14:creationId xmlns:p14="http://schemas.microsoft.com/office/powerpoint/2010/main" val="3809813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Discouragement</a:t>
            </a:r>
            <a:endParaRPr lang="en-US" dirty="0"/>
          </a:p>
        </p:txBody>
      </p:sp>
      <p:sp>
        <p:nvSpPr>
          <p:cNvPr id="3" name="Content Placeholder 2"/>
          <p:cNvSpPr>
            <a:spLocks noGrp="1"/>
          </p:cNvSpPr>
          <p:nvPr>
            <p:ph idx="1"/>
          </p:nvPr>
        </p:nvSpPr>
        <p:spPr>
          <a:xfrm>
            <a:off x="818595" y="2084832"/>
            <a:ext cx="10131137" cy="4023360"/>
          </a:xfrm>
        </p:spPr>
        <p:txBody>
          <a:bodyPr>
            <a:normAutofit/>
          </a:bodyPr>
          <a:lstStyle/>
          <a:p>
            <a:r>
              <a:rPr lang="en-US" sz="3200" dirty="0" smtClean="0"/>
              <a:t>“Then </a:t>
            </a:r>
            <a:r>
              <a:rPr lang="en-US" sz="3200" dirty="0"/>
              <a:t>the people of the land weakened </a:t>
            </a:r>
            <a:r>
              <a:rPr lang="en-US" sz="3200" dirty="0" smtClean="0"/>
              <a:t>(ESV –discouraged) the </a:t>
            </a:r>
            <a:r>
              <a:rPr lang="en-US" sz="3200" dirty="0"/>
              <a:t>hands of the people of Judah, and troubled them in </a:t>
            </a:r>
            <a:r>
              <a:rPr lang="en-US" sz="3200" dirty="0" smtClean="0"/>
              <a:t>building (ESV – “made them afraid to build”),”</a:t>
            </a:r>
          </a:p>
          <a:p>
            <a:pPr algn="ctr"/>
            <a:r>
              <a:rPr lang="en-US" sz="3200" dirty="0" smtClean="0"/>
              <a:t>Ezra 4:4</a:t>
            </a:r>
            <a:endParaRPr lang="en-US" sz="3200" dirty="0"/>
          </a:p>
        </p:txBody>
      </p:sp>
    </p:spTree>
    <p:extLst>
      <p:ext uri="{BB962C8B-B14F-4D97-AF65-F5344CB8AC3E}">
        <p14:creationId xmlns:p14="http://schemas.microsoft.com/office/powerpoint/2010/main" val="19997666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46" y="2362061"/>
            <a:ext cx="9720072" cy="1499616"/>
          </a:xfrm>
        </p:spPr>
        <p:txBody>
          <a:bodyPr>
            <a:normAutofit/>
          </a:bodyPr>
          <a:lstStyle/>
          <a:p>
            <a:pPr algn="ctr"/>
            <a:r>
              <a:rPr lang="en-US" sz="6000" dirty="0" smtClean="0"/>
              <a:t>Reaction to set-backs</a:t>
            </a:r>
            <a:endParaRPr lang="en-US" sz="6000" dirty="0"/>
          </a:p>
        </p:txBody>
      </p:sp>
    </p:spTree>
    <p:extLst>
      <p:ext uri="{BB962C8B-B14F-4D97-AF65-F5344CB8AC3E}">
        <p14:creationId xmlns:p14="http://schemas.microsoft.com/office/powerpoint/2010/main" val="26616210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Return to Own Fleshly Pursuits</a:t>
            </a:r>
            <a:endParaRPr lang="en-US" dirty="0"/>
          </a:p>
        </p:txBody>
      </p:sp>
      <p:sp>
        <p:nvSpPr>
          <p:cNvPr id="3" name="Content Placeholder 2"/>
          <p:cNvSpPr>
            <a:spLocks noGrp="1"/>
          </p:cNvSpPr>
          <p:nvPr>
            <p:ph idx="1"/>
          </p:nvPr>
        </p:nvSpPr>
        <p:spPr/>
        <p:txBody>
          <a:bodyPr>
            <a:normAutofit/>
          </a:bodyPr>
          <a:lstStyle/>
          <a:p>
            <a:r>
              <a:rPr lang="en-US" sz="3200" dirty="0"/>
              <a:t>Thus </a:t>
            </a:r>
            <a:r>
              <a:rPr lang="en-US" sz="3200" dirty="0" err="1"/>
              <a:t>speaketh</a:t>
            </a:r>
            <a:r>
              <a:rPr lang="en-US" sz="3200" dirty="0"/>
              <a:t> the </a:t>
            </a:r>
            <a:r>
              <a:rPr lang="en-US" sz="3200" cap="small" dirty="0"/>
              <a:t>Lord</a:t>
            </a:r>
            <a:r>
              <a:rPr lang="en-US" sz="3200" dirty="0"/>
              <a:t> of hosts, saying, This people say, </a:t>
            </a:r>
            <a:r>
              <a:rPr lang="en-US" sz="3200" b="1" dirty="0"/>
              <a:t>The time is not come</a:t>
            </a:r>
            <a:r>
              <a:rPr lang="en-US" sz="3200" dirty="0"/>
              <a:t>, the time that the </a:t>
            </a:r>
            <a:r>
              <a:rPr lang="en-US" sz="3200" cap="small" dirty="0"/>
              <a:t>Lord</a:t>
            </a:r>
            <a:r>
              <a:rPr lang="en-US" sz="3200" dirty="0"/>
              <a:t>'s house should be built</a:t>
            </a:r>
            <a:r>
              <a:rPr lang="en-US" sz="3200" dirty="0" smtClean="0"/>
              <a:t>.</a:t>
            </a:r>
          </a:p>
          <a:p>
            <a:pPr algn="ctr"/>
            <a:r>
              <a:rPr lang="en-US" sz="3200" dirty="0" smtClean="0"/>
              <a:t>Haggai 1:2-3</a:t>
            </a:r>
            <a:endParaRPr lang="en-US" sz="3200" dirty="0"/>
          </a:p>
        </p:txBody>
      </p:sp>
      <p:sp>
        <p:nvSpPr>
          <p:cNvPr id="4" name="TextBox 3"/>
          <p:cNvSpPr txBox="1"/>
          <p:nvPr/>
        </p:nvSpPr>
        <p:spPr>
          <a:xfrm>
            <a:off x="2192482" y="5232142"/>
            <a:ext cx="7758563" cy="1077218"/>
          </a:xfrm>
          <a:prstGeom prst="rect">
            <a:avLst/>
          </a:prstGeom>
          <a:solidFill>
            <a:srgbClr val="002060"/>
          </a:solidFill>
        </p:spPr>
        <p:txBody>
          <a:bodyPr wrap="square" rtlCol="0">
            <a:spAutoFit/>
          </a:bodyPr>
          <a:lstStyle/>
          <a:p>
            <a:r>
              <a:rPr lang="en-US" sz="3200" dirty="0" smtClean="0">
                <a:solidFill>
                  <a:schemeClr val="bg1"/>
                </a:solidFill>
              </a:rPr>
              <a:t>Rationalization!  The assumption that God would remove all obstacles from their path.</a:t>
            </a:r>
            <a:endParaRPr lang="en-US" sz="3200" dirty="0">
              <a:solidFill>
                <a:schemeClr val="bg1"/>
              </a:solidFill>
            </a:endParaRPr>
          </a:p>
        </p:txBody>
      </p:sp>
    </p:spTree>
    <p:extLst>
      <p:ext uri="{BB962C8B-B14F-4D97-AF65-F5344CB8AC3E}">
        <p14:creationId xmlns:p14="http://schemas.microsoft.com/office/powerpoint/2010/main" val="3521339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Examine Yourselves!</a:t>
            </a:r>
            <a:endParaRPr lang="en-US" dirty="0"/>
          </a:p>
        </p:txBody>
      </p:sp>
      <p:sp>
        <p:nvSpPr>
          <p:cNvPr id="3" name="Content Placeholder 2"/>
          <p:cNvSpPr>
            <a:spLocks noGrp="1"/>
          </p:cNvSpPr>
          <p:nvPr>
            <p:ph idx="1"/>
          </p:nvPr>
        </p:nvSpPr>
        <p:spPr/>
        <p:txBody>
          <a:bodyPr>
            <a:normAutofit/>
          </a:bodyPr>
          <a:lstStyle/>
          <a:p>
            <a:r>
              <a:rPr lang="en-US" sz="3200" dirty="0" smtClean="0"/>
              <a:t>“Now </a:t>
            </a:r>
            <a:r>
              <a:rPr lang="en-US" sz="3200" dirty="0"/>
              <a:t>therefore thus </a:t>
            </a:r>
            <a:r>
              <a:rPr lang="en-US" sz="3200" dirty="0" err="1"/>
              <a:t>saith</a:t>
            </a:r>
            <a:r>
              <a:rPr lang="en-US" sz="3200" dirty="0"/>
              <a:t> the </a:t>
            </a:r>
            <a:r>
              <a:rPr lang="en-US" sz="3200" cap="small" dirty="0"/>
              <a:t>Lord</a:t>
            </a:r>
            <a:r>
              <a:rPr lang="en-US" sz="3200" dirty="0"/>
              <a:t> of hosts; </a:t>
            </a:r>
            <a:r>
              <a:rPr lang="en-US" sz="3200" b="1" dirty="0"/>
              <a:t>Consider your ways</a:t>
            </a:r>
            <a:r>
              <a:rPr lang="en-US" sz="3200" b="1" dirty="0" smtClean="0"/>
              <a:t>.</a:t>
            </a:r>
            <a:r>
              <a:rPr lang="en-US" sz="3200" dirty="0" smtClean="0"/>
              <a:t>  Ye </a:t>
            </a:r>
            <a:r>
              <a:rPr lang="en-US" sz="3200" dirty="0"/>
              <a:t>have sown much, and bring in little; ye eat, but ye have not enough; ye drink, but ye are not filled with drink; ye clothe you, but there is none warm; and he that </a:t>
            </a:r>
            <a:r>
              <a:rPr lang="en-US" sz="3200" dirty="0" err="1"/>
              <a:t>earneth</a:t>
            </a:r>
            <a:r>
              <a:rPr lang="en-US" sz="3200" dirty="0"/>
              <a:t> wages </a:t>
            </a:r>
            <a:r>
              <a:rPr lang="en-US" sz="3200" dirty="0" err="1"/>
              <a:t>earneth</a:t>
            </a:r>
            <a:r>
              <a:rPr lang="en-US" sz="3200" dirty="0"/>
              <a:t> wages to put it into a bag with holes</a:t>
            </a:r>
            <a:r>
              <a:rPr lang="en-US" sz="3200" dirty="0" smtClean="0"/>
              <a:t>.”</a:t>
            </a:r>
            <a:endParaRPr lang="en-US" sz="3200" dirty="0"/>
          </a:p>
          <a:p>
            <a:pPr algn="ctr"/>
            <a:r>
              <a:rPr lang="en-US" sz="3200" dirty="0" smtClean="0"/>
              <a:t>Haggai 1:5-6</a:t>
            </a:r>
            <a:endParaRPr lang="en-US" sz="3200" dirty="0"/>
          </a:p>
        </p:txBody>
      </p:sp>
      <p:sp>
        <p:nvSpPr>
          <p:cNvPr id="4" name="TextBox 3"/>
          <p:cNvSpPr txBox="1"/>
          <p:nvPr/>
        </p:nvSpPr>
        <p:spPr>
          <a:xfrm>
            <a:off x="8167255" y="1335024"/>
            <a:ext cx="3034145" cy="584775"/>
          </a:xfrm>
          <a:prstGeom prst="rect">
            <a:avLst/>
          </a:prstGeom>
          <a:solidFill>
            <a:srgbClr val="FFFF00"/>
          </a:solidFill>
        </p:spPr>
        <p:txBody>
          <a:bodyPr wrap="square" rtlCol="0">
            <a:spAutoFit/>
          </a:bodyPr>
          <a:lstStyle/>
          <a:p>
            <a:r>
              <a:rPr lang="en-US" sz="3200" dirty="0" smtClean="0"/>
              <a:t>Examine Yourself!</a:t>
            </a:r>
            <a:endParaRPr lang="en-US" sz="3200" dirty="0"/>
          </a:p>
        </p:txBody>
      </p:sp>
      <p:sp>
        <p:nvSpPr>
          <p:cNvPr id="5" name="TextBox 4"/>
          <p:cNvSpPr txBox="1"/>
          <p:nvPr/>
        </p:nvSpPr>
        <p:spPr>
          <a:xfrm>
            <a:off x="1558635" y="5763382"/>
            <a:ext cx="9507682" cy="830997"/>
          </a:xfrm>
          <a:prstGeom prst="rect">
            <a:avLst/>
          </a:prstGeom>
          <a:solidFill>
            <a:srgbClr val="002060"/>
          </a:solidFill>
        </p:spPr>
        <p:txBody>
          <a:bodyPr wrap="square" rtlCol="0">
            <a:spAutoFit/>
          </a:bodyPr>
          <a:lstStyle/>
          <a:p>
            <a:r>
              <a:rPr lang="en-US" sz="2400" dirty="0" smtClean="0">
                <a:solidFill>
                  <a:schemeClr val="bg1"/>
                </a:solidFill>
              </a:rPr>
              <a:t>Failure to see that God was no longer prospering them.  Inflation was up and harvests were down.</a:t>
            </a:r>
            <a:endParaRPr lang="en-US" sz="2400" dirty="0">
              <a:solidFill>
                <a:schemeClr val="bg1"/>
              </a:solidFill>
            </a:endParaRPr>
          </a:p>
        </p:txBody>
      </p:sp>
    </p:spTree>
    <p:extLst>
      <p:ext uri="{BB962C8B-B14F-4D97-AF65-F5344CB8AC3E}">
        <p14:creationId xmlns:p14="http://schemas.microsoft.com/office/powerpoint/2010/main" val="125031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Discouraging Results Signal Divine Messaging</a:t>
            </a:r>
            <a:endParaRPr lang="en-US" dirty="0"/>
          </a:p>
        </p:txBody>
      </p:sp>
      <p:sp>
        <p:nvSpPr>
          <p:cNvPr id="3" name="Content Placeholder 2"/>
          <p:cNvSpPr>
            <a:spLocks noGrp="1"/>
          </p:cNvSpPr>
          <p:nvPr>
            <p:ph idx="1"/>
          </p:nvPr>
        </p:nvSpPr>
        <p:spPr/>
        <p:txBody>
          <a:bodyPr>
            <a:normAutofit/>
          </a:bodyPr>
          <a:lstStyle/>
          <a:p>
            <a:r>
              <a:rPr lang="en-US" sz="2800" dirty="0" smtClean="0"/>
              <a:t>“Thus </a:t>
            </a:r>
            <a:r>
              <a:rPr lang="en-US" sz="2800" dirty="0" err="1"/>
              <a:t>saith</a:t>
            </a:r>
            <a:r>
              <a:rPr lang="en-US" sz="2800" dirty="0"/>
              <a:t> the </a:t>
            </a:r>
            <a:r>
              <a:rPr lang="en-US" sz="2800" cap="small" dirty="0"/>
              <a:t>Lord</a:t>
            </a:r>
            <a:r>
              <a:rPr lang="en-US" sz="2800" dirty="0"/>
              <a:t> of hosts; Consider your ways</a:t>
            </a:r>
            <a:r>
              <a:rPr lang="en-US" sz="2800" dirty="0" smtClean="0"/>
              <a:t>.  Go </a:t>
            </a:r>
            <a:r>
              <a:rPr lang="en-US" sz="2800" dirty="0"/>
              <a:t>up to the mountain, and bring wood, and build the house; and I will take pleasure in it, and I will be glorified, </a:t>
            </a:r>
            <a:r>
              <a:rPr lang="en-US" sz="2800" dirty="0" err="1"/>
              <a:t>saith</a:t>
            </a:r>
            <a:r>
              <a:rPr lang="en-US" sz="2800" dirty="0"/>
              <a:t> the </a:t>
            </a:r>
            <a:r>
              <a:rPr lang="en-US" sz="2800" cap="small" dirty="0"/>
              <a:t>Lord</a:t>
            </a:r>
            <a:r>
              <a:rPr lang="en-US" sz="2800" dirty="0" smtClean="0"/>
              <a:t>.  Ye </a:t>
            </a:r>
            <a:r>
              <a:rPr lang="en-US" sz="2800" dirty="0"/>
              <a:t>looked for much, and, lo it came to little; and when ye brought it home, I did blow upon it. Why? </a:t>
            </a:r>
            <a:r>
              <a:rPr lang="en-US" sz="2800" dirty="0" err="1"/>
              <a:t>saith</a:t>
            </a:r>
            <a:r>
              <a:rPr lang="en-US" sz="2800" dirty="0"/>
              <a:t> the </a:t>
            </a:r>
            <a:r>
              <a:rPr lang="en-US" sz="2800" cap="small" dirty="0"/>
              <a:t>Lord</a:t>
            </a:r>
            <a:r>
              <a:rPr lang="en-US" sz="2800" dirty="0"/>
              <a:t> of hosts. Because of mine house that is waste, and ye run every man unto his own house</a:t>
            </a:r>
            <a:r>
              <a:rPr lang="en-US" sz="2800" dirty="0" smtClean="0"/>
              <a:t>.  Therefore </a:t>
            </a:r>
            <a:r>
              <a:rPr lang="en-US" sz="2800" dirty="0"/>
              <a:t>the heaven over you is stayed from dew, and the earth is stayed from her fruit</a:t>
            </a:r>
            <a:r>
              <a:rPr lang="en-US" sz="2800" dirty="0" smtClean="0"/>
              <a:t>.”</a:t>
            </a:r>
            <a:endParaRPr lang="en-US" sz="2800" dirty="0"/>
          </a:p>
          <a:p>
            <a:pPr algn="ctr"/>
            <a:r>
              <a:rPr lang="en-US" sz="2800" dirty="0" smtClean="0"/>
              <a:t>Haggai 1:7-10</a:t>
            </a:r>
            <a:endParaRPr lang="en-US" sz="2800" dirty="0"/>
          </a:p>
        </p:txBody>
      </p:sp>
    </p:spTree>
    <p:extLst>
      <p:ext uri="{BB962C8B-B14F-4D97-AF65-F5344CB8AC3E}">
        <p14:creationId xmlns:p14="http://schemas.microsoft.com/office/powerpoint/2010/main" val="20728667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Back to Work – I Am With You!</a:t>
            </a:r>
            <a:endParaRPr lang="en-US" dirty="0"/>
          </a:p>
        </p:txBody>
      </p:sp>
      <p:sp>
        <p:nvSpPr>
          <p:cNvPr id="3" name="Content Placeholder 2"/>
          <p:cNvSpPr>
            <a:spLocks noGrp="1"/>
          </p:cNvSpPr>
          <p:nvPr>
            <p:ph idx="1"/>
          </p:nvPr>
        </p:nvSpPr>
        <p:spPr>
          <a:xfrm>
            <a:off x="1024128" y="1974273"/>
            <a:ext cx="9720073" cy="4023360"/>
          </a:xfrm>
        </p:spPr>
        <p:txBody>
          <a:bodyPr>
            <a:normAutofit/>
          </a:bodyPr>
          <a:lstStyle/>
          <a:p>
            <a:r>
              <a:rPr lang="en-US" sz="2800" dirty="0" smtClean="0"/>
              <a:t>“Then </a:t>
            </a:r>
            <a:r>
              <a:rPr lang="en-US" sz="2800" dirty="0" err="1"/>
              <a:t>spake</a:t>
            </a:r>
            <a:r>
              <a:rPr lang="en-US" sz="2800" dirty="0"/>
              <a:t> Haggai the </a:t>
            </a:r>
            <a:r>
              <a:rPr lang="en-US" sz="2800" cap="small" dirty="0"/>
              <a:t>Lord</a:t>
            </a:r>
            <a:r>
              <a:rPr lang="en-US" sz="2800" dirty="0"/>
              <a:t>'s messenger in the </a:t>
            </a:r>
            <a:r>
              <a:rPr lang="en-US" sz="2800" cap="small" dirty="0"/>
              <a:t>Lord</a:t>
            </a:r>
            <a:r>
              <a:rPr lang="en-US" sz="2800" dirty="0"/>
              <a:t>'s message unto the people, saying, </a:t>
            </a:r>
            <a:r>
              <a:rPr lang="en-US" sz="2800" b="1" dirty="0"/>
              <a:t>I am with you, </a:t>
            </a:r>
            <a:r>
              <a:rPr lang="en-US" sz="2800" b="1" dirty="0" err="1"/>
              <a:t>saith</a:t>
            </a:r>
            <a:r>
              <a:rPr lang="en-US" sz="2800" b="1" dirty="0"/>
              <a:t> the </a:t>
            </a:r>
            <a:r>
              <a:rPr lang="en-US" sz="2800" b="1" cap="small" dirty="0"/>
              <a:t>Lord</a:t>
            </a:r>
            <a:r>
              <a:rPr lang="en-US" sz="2800" dirty="0" smtClean="0"/>
              <a:t>.  And </a:t>
            </a:r>
            <a:r>
              <a:rPr lang="en-US" sz="2800" dirty="0"/>
              <a:t>the </a:t>
            </a:r>
            <a:r>
              <a:rPr lang="en-US" sz="2800" b="1" cap="small" dirty="0"/>
              <a:t>Lord</a:t>
            </a:r>
            <a:r>
              <a:rPr lang="en-US" sz="2800" b="1" dirty="0"/>
              <a:t> stirred up the spirit </a:t>
            </a:r>
            <a:r>
              <a:rPr lang="en-US" sz="2800" dirty="0"/>
              <a:t>of </a:t>
            </a:r>
            <a:r>
              <a:rPr lang="en-US" sz="2800" dirty="0" err="1"/>
              <a:t>Zerubbabel</a:t>
            </a:r>
            <a:r>
              <a:rPr lang="en-US" sz="2800" dirty="0"/>
              <a:t> the son of </a:t>
            </a:r>
            <a:r>
              <a:rPr lang="en-US" sz="2800" dirty="0" err="1"/>
              <a:t>Shealtiel</a:t>
            </a:r>
            <a:r>
              <a:rPr lang="en-US" sz="2800" dirty="0"/>
              <a:t>, governor of Judah, and the spirit of Joshua the son of </a:t>
            </a:r>
            <a:r>
              <a:rPr lang="en-US" sz="2800" dirty="0" err="1"/>
              <a:t>Josedech</a:t>
            </a:r>
            <a:r>
              <a:rPr lang="en-US" sz="2800" dirty="0"/>
              <a:t>, the high priest, and the spirit of all the remnant of the people; </a:t>
            </a:r>
            <a:r>
              <a:rPr lang="en-US" sz="2800" b="1" dirty="0"/>
              <a:t>and they came and did work in the house of the </a:t>
            </a:r>
            <a:r>
              <a:rPr lang="en-US" sz="2800" b="1" cap="small" dirty="0"/>
              <a:t>Lord</a:t>
            </a:r>
            <a:r>
              <a:rPr lang="en-US" sz="2800" b="1" dirty="0"/>
              <a:t> of hosts</a:t>
            </a:r>
            <a:r>
              <a:rPr lang="en-US" sz="2800" dirty="0"/>
              <a:t>, their God</a:t>
            </a:r>
            <a:r>
              <a:rPr lang="en-US" sz="2800" dirty="0" smtClean="0"/>
              <a:t>, In </a:t>
            </a:r>
            <a:r>
              <a:rPr lang="en-US" sz="2800" dirty="0"/>
              <a:t>the four and twentieth day of the sixth month, in the second year of Darius the king</a:t>
            </a:r>
            <a:r>
              <a:rPr lang="en-US" sz="2800" dirty="0" smtClean="0"/>
              <a:t>.”</a:t>
            </a:r>
            <a:endParaRPr lang="en-US" sz="2800" dirty="0"/>
          </a:p>
          <a:p>
            <a:pPr algn="ctr"/>
            <a:r>
              <a:rPr lang="en-US" sz="2800" dirty="0" smtClean="0"/>
              <a:t>Haggai 1:13-15</a:t>
            </a:r>
            <a:endParaRPr lang="en-US" sz="2800" dirty="0"/>
          </a:p>
        </p:txBody>
      </p:sp>
    </p:spTree>
    <p:extLst>
      <p:ext uri="{BB962C8B-B14F-4D97-AF65-F5344CB8AC3E}">
        <p14:creationId xmlns:p14="http://schemas.microsoft.com/office/powerpoint/2010/main" val="41709528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573" y="125522"/>
            <a:ext cx="10333136" cy="1499616"/>
          </a:xfrm>
        </p:spPr>
        <p:txBody>
          <a:bodyPr/>
          <a:lstStyle/>
          <a:p>
            <a:r>
              <a:rPr lang="en-US" dirty="0" smtClean="0"/>
              <a:t>Makes one think about life in truth</a:t>
            </a:r>
            <a:endParaRPr lang="en-US" dirty="0"/>
          </a:p>
        </p:txBody>
      </p:sp>
      <p:sp>
        <p:nvSpPr>
          <p:cNvPr id="3" name="Content Placeholder 2"/>
          <p:cNvSpPr>
            <a:spLocks noGrp="1"/>
          </p:cNvSpPr>
          <p:nvPr>
            <p:ph idx="1"/>
          </p:nvPr>
        </p:nvSpPr>
        <p:spPr>
          <a:xfrm>
            <a:off x="613313" y="1475510"/>
            <a:ext cx="9720071" cy="2446042"/>
          </a:xfrm>
        </p:spPr>
        <p:txBody>
          <a:bodyPr>
            <a:normAutofit fontScale="77500" lnSpcReduction="20000"/>
          </a:bodyPr>
          <a:lstStyle/>
          <a:p>
            <a:r>
              <a:rPr lang="en-US" sz="3800" dirty="0" smtClean="0"/>
              <a:t>Set-backs in our ecclesial work</a:t>
            </a:r>
          </a:p>
          <a:p>
            <a:r>
              <a:rPr lang="en-US" sz="3800" dirty="0" smtClean="0"/>
              <a:t>Lack of positive response to preaching</a:t>
            </a:r>
          </a:p>
          <a:p>
            <a:r>
              <a:rPr lang="en-US" sz="3800" dirty="0" smtClean="0"/>
              <a:t>When reaching out to unresponsive lost sheep</a:t>
            </a:r>
          </a:p>
          <a:p>
            <a:r>
              <a:rPr lang="en-US" sz="3800" dirty="0" smtClean="0"/>
              <a:t>When trying to resolve ecclesial conflict</a:t>
            </a:r>
          </a:p>
          <a:p>
            <a:r>
              <a:rPr lang="en-US" sz="3800" dirty="0" smtClean="0"/>
              <a:t>Trying to fight apathy and build the ecclesia</a:t>
            </a:r>
          </a:p>
          <a:p>
            <a:endParaRPr lang="en-US" sz="2800" dirty="0"/>
          </a:p>
          <a:p>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296346" y="3901658"/>
            <a:ext cx="4133653" cy="2555460"/>
          </a:xfrm>
          <a:prstGeom prst="rect">
            <a:avLst/>
          </a:prstGeom>
        </p:spPr>
      </p:pic>
      <p:sp>
        <p:nvSpPr>
          <p:cNvPr id="5" name="TextBox 4"/>
          <p:cNvSpPr txBox="1"/>
          <p:nvPr/>
        </p:nvSpPr>
        <p:spPr>
          <a:xfrm>
            <a:off x="743573" y="4457700"/>
            <a:ext cx="5559137" cy="1477328"/>
          </a:xfrm>
          <a:prstGeom prst="rect">
            <a:avLst/>
          </a:prstGeom>
          <a:noFill/>
        </p:spPr>
        <p:txBody>
          <a:bodyPr wrap="square" rtlCol="0">
            <a:spAutoFit/>
          </a:bodyPr>
          <a:lstStyle/>
          <a:p>
            <a:r>
              <a:rPr lang="en-US" sz="3600" dirty="0"/>
              <a:t>Don’t retreat!  Go up to the mountain and bring wood!</a:t>
            </a:r>
          </a:p>
          <a:p>
            <a:endParaRPr lang="en-US" dirty="0"/>
          </a:p>
        </p:txBody>
      </p:sp>
    </p:spTree>
    <p:extLst>
      <p:ext uri="{BB962C8B-B14F-4D97-AF65-F5344CB8AC3E}">
        <p14:creationId xmlns:p14="http://schemas.microsoft.com/office/powerpoint/2010/main" val="22424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7" y="190361"/>
            <a:ext cx="9720072" cy="1499616"/>
          </a:xfrm>
        </p:spPr>
        <p:txBody>
          <a:bodyPr/>
          <a:lstStyle/>
          <a:p>
            <a:r>
              <a:rPr lang="en-US" dirty="0" smtClean="0"/>
              <a:t>Lessons</a:t>
            </a:r>
            <a:endParaRPr lang="en-US" dirty="0"/>
          </a:p>
        </p:txBody>
      </p:sp>
      <p:sp>
        <p:nvSpPr>
          <p:cNvPr id="3" name="Content Placeholder 2"/>
          <p:cNvSpPr>
            <a:spLocks noGrp="1"/>
          </p:cNvSpPr>
          <p:nvPr>
            <p:ph idx="1"/>
          </p:nvPr>
        </p:nvSpPr>
        <p:spPr>
          <a:xfrm>
            <a:off x="1024128" y="1773105"/>
            <a:ext cx="9720071" cy="4023360"/>
          </a:xfrm>
        </p:spPr>
        <p:txBody>
          <a:bodyPr>
            <a:normAutofit fontScale="85000" lnSpcReduction="20000"/>
          </a:bodyPr>
          <a:lstStyle/>
          <a:p>
            <a:r>
              <a:rPr lang="en-US" sz="3200" dirty="0" smtClean="0"/>
              <a:t>At times, we can see Divine signals exhorting us to repentance and/or action – if our self-examination is working properly.</a:t>
            </a:r>
          </a:p>
          <a:p>
            <a:r>
              <a:rPr lang="en-US" sz="3200" dirty="0" smtClean="0"/>
              <a:t>Opposition to the work of the ecclesia may seem staggering at times.</a:t>
            </a:r>
          </a:p>
          <a:p>
            <a:r>
              <a:rPr lang="en-US" sz="3200" dirty="0" smtClean="0"/>
              <a:t>We can sometimes rationalize inaction amongst ourselves.</a:t>
            </a:r>
          </a:p>
          <a:p>
            <a:r>
              <a:rPr lang="en-US" sz="3200" dirty="0" smtClean="0"/>
              <a:t>There is a natural tendency to retreat to fleshly pursuits and move away from the challenging work before us.</a:t>
            </a:r>
          </a:p>
          <a:p>
            <a:r>
              <a:rPr lang="en-US" sz="3200" dirty="0" smtClean="0"/>
              <a:t>In times of tumult, </a:t>
            </a:r>
            <a:r>
              <a:rPr lang="en-US" sz="3200" u="sng" dirty="0" smtClean="0"/>
              <a:t>just chop wood</a:t>
            </a:r>
            <a:r>
              <a:rPr lang="en-US" sz="3200" dirty="0" smtClean="0"/>
              <a:t> – do the tasks before you.  God will accept your service.</a:t>
            </a:r>
          </a:p>
          <a:p>
            <a:r>
              <a:rPr lang="en-US" sz="3200" dirty="0" smtClean="0"/>
              <a:t>This paralysis lasted 12 years, but took only 3.5 weeks to get back in motion.</a:t>
            </a:r>
          </a:p>
          <a:p>
            <a:endParaRPr lang="en-US" sz="3200" dirty="0" smtClean="0"/>
          </a:p>
          <a:p>
            <a:endParaRPr lang="en-US" sz="3200" dirty="0"/>
          </a:p>
        </p:txBody>
      </p:sp>
    </p:spTree>
    <p:extLst>
      <p:ext uri="{BB962C8B-B14F-4D97-AF65-F5344CB8AC3E}">
        <p14:creationId xmlns:p14="http://schemas.microsoft.com/office/powerpoint/2010/main" val="3553841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a:t>
            </a:r>
            <a:r>
              <a:rPr lang="en-US" dirty="0" err="1" smtClean="0"/>
              <a:t>ecclesias</a:t>
            </a:r>
            <a:r>
              <a:rPr lang="en-US" dirty="0" smtClean="0"/>
              <a:t> – ecclesial guide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45464641"/>
              </p:ext>
            </p:extLst>
          </p:nvPr>
        </p:nvGraphicFramePr>
        <p:xfrm>
          <a:off x="654627" y="976745"/>
          <a:ext cx="10422082" cy="5435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75821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574" y="169995"/>
            <a:ext cx="10364308" cy="1499616"/>
          </a:xfrm>
        </p:spPr>
        <p:txBody>
          <a:bodyPr/>
          <a:lstStyle/>
          <a:p>
            <a:r>
              <a:rPr lang="en-US" dirty="0" smtClean="0"/>
              <a:t>BUILDING OF THE TEMPLE – </a:t>
            </a:r>
            <a:r>
              <a:rPr lang="en-US" dirty="0" smtClean="0"/>
              <a:t>just under 3 </a:t>
            </a:r>
            <a:r>
              <a:rPr lang="en-US" dirty="0" smtClean="0"/>
              <a:t>¼ years</a:t>
            </a:r>
            <a:endParaRPr lang="en-US" dirty="0"/>
          </a:p>
        </p:txBody>
      </p:sp>
      <p:sp>
        <p:nvSpPr>
          <p:cNvPr id="3" name="Content Placeholder 2"/>
          <p:cNvSpPr>
            <a:spLocks noGrp="1"/>
          </p:cNvSpPr>
          <p:nvPr>
            <p:ph idx="1"/>
          </p:nvPr>
        </p:nvSpPr>
        <p:spPr>
          <a:xfrm>
            <a:off x="951392" y="1808018"/>
            <a:ext cx="9720071" cy="4023360"/>
          </a:xfrm>
        </p:spPr>
        <p:txBody>
          <a:bodyPr>
            <a:noAutofit/>
          </a:bodyPr>
          <a:lstStyle/>
          <a:p>
            <a:r>
              <a:rPr lang="en-US" sz="2800" b="1" dirty="0" smtClean="0"/>
              <a:t>Started:</a:t>
            </a:r>
          </a:p>
          <a:p>
            <a:r>
              <a:rPr lang="en-US" sz="2800" dirty="0" smtClean="0"/>
              <a:t>Second Year of Darius</a:t>
            </a:r>
          </a:p>
          <a:p>
            <a:pPr lvl="1"/>
            <a:r>
              <a:rPr lang="en-US" sz="2400" dirty="0" smtClean="0"/>
              <a:t>6</a:t>
            </a:r>
            <a:r>
              <a:rPr lang="en-US" sz="2400" baseline="30000" dirty="0" smtClean="0"/>
              <a:t>th</a:t>
            </a:r>
            <a:r>
              <a:rPr lang="en-US" sz="2400" dirty="0" smtClean="0"/>
              <a:t> month</a:t>
            </a:r>
          </a:p>
          <a:p>
            <a:pPr lvl="1"/>
            <a:r>
              <a:rPr lang="en-US" sz="2400" dirty="0" smtClean="0"/>
              <a:t>24</a:t>
            </a:r>
            <a:r>
              <a:rPr lang="en-US" sz="2400" baseline="30000" dirty="0" smtClean="0"/>
              <a:t>th</a:t>
            </a:r>
            <a:r>
              <a:rPr lang="en-US" sz="2400" dirty="0" smtClean="0"/>
              <a:t> day</a:t>
            </a:r>
          </a:p>
          <a:p>
            <a:r>
              <a:rPr lang="en-US" sz="2800" b="1" dirty="0" smtClean="0"/>
              <a:t>Finished:</a:t>
            </a:r>
          </a:p>
          <a:p>
            <a:r>
              <a:rPr lang="en-US" sz="2800" dirty="0" smtClean="0"/>
              <a:t>Sixth Year of Darius</a:t>
            </a:r>
          </a:p>
          <a:p>
            <a:pPr lvl="1"/>
            <a:r>
              <a:rPr lang="en-US" sz="2400" dirty="0" smtClean="0"/>
              <a:t>9</a:t>
            </a:r>
            <a:r>
              <a:rPr lang="en-US" sz="2400" baseline="30000" dirty="0" smtClean="0"/>
              <a:t>th</a:t>
            </a:r>
            <a:r>
              <a:rPr lang="en-US" sz="2400" dirty="0" smtClean="0"/>
              <a:t> month (Adar)</a:t>
            </a:r>
          </a:p>
          <a:p>
            <a:pPr lvl="1"/>
            <a:r>
              <a:rPr lang="en-US" sz="2400" dirty="0" smtClean="0"/>
              <a:t>3</a:t>
            </a:r>
            <a:r>
              <a:rPr lang="en-US" sz="2400" baseline="30000" dirty="0" smtClean="0"/>
              <a:t>rd</a:t>
            </a:r>
            <a:r>
              <a:rPr lang="en-US" sz="2400" dirty="0" smtClean="0"/>
              <a:t> day</a:t>
            </a:r>
            <a:endParaRPr lang="en-US" sz="24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5661455" y="2084832"/>
            <a:ext cx="5749495" cy="3812165"/>
          </a:xfrm>
          <a:prstGeom prst="rect">
            <a:avLst/>
          </a:prstGeom>
        </p:spPr>
      </p:pic>
    </p:spTree>
    <p:extLst>
      <p:ext uri="{BB962C8B-B14F-4D97-AF65-F5344CB8AC3E}">
        <p14:creationId xmlns:p14="http://schemas.microsoft.com/office/powerpoint/2010/main" val="35795539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673" y="-24393"/>
            <a:ext cx="9720072" cy="1499616"/>
          </a:xfrm>
        </p:spPr>
        <p:txBody>
          <a:bodyPr/>
          <a:lstStyle/>
          <a:p>
            <a:r>
              <a:rPr lang="en-US" dirty="0" smtClean="0"/>
              <a:t>Comparing Against the Standard</a:t>
            </a:r>
            <a:endParaRPr lang="en-US" dirty="0"/>
          </a:p>
        </p:txBody>
      </p:sp>
      <p:pic>
        <p:nvPicPr>
          <p:cNvPr id="6" name="Picture 5"/>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005445" y="1475223"/>
            <a:ext cx="7228609" cy="5236726"/>
          </a:xfrm>
          <a:prstGeom prst="rect">
            <a:avLst/>
          </a:prstGeom>
        </p:spPr>
      </p:pic>
    </p:spTree>
    <p:extLst>
      <p:ext uri="{BB962C8B-B14F-4D97-AF65-F5344CB8AC3E}">
        <p14:creationId xmlns:p14="http://schemas.microsoft.com/office/powerpoint/2010/main" val="55000981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Splendor of the Temple</a:t>
            </a:r>
            <a:endParaRPr lang="en-US" dirty="0"/>
          </a:p>
        </p:txBody>
      </p:sp>
      <p:sp>
        <p:nvSpPr>
          <p:cNvPr id="3" name="Content Placeholder 2"/>
          <p:cNvSpPr>
            <a:spLocks noGrp="1"/>
          </p:cNvSpPr>
          <p:nvPr>
            <p:ph idx="1"/>
          </p:nvPr>
        </p:nvSpPr>
        <p:spPr>
          <a:xfrm>
            <a:off x="1024128" y="1984664"/>
            <a:ext cx="9720071" cy="4023360"/>
          </a:xfrm>
        </p:spPr>
        <p:txBody>
          <a:bodyPr>
            <a:normAutofit fontScale="92500"/>
          </a:bodyPr>
          <a:lstStyle/>
          <a:p>
            <a:pPr>
              <a:buFont typeface="Wingdings" panose="05000000000000000000" pitchFamily="2" charset="2"/>
              <a:buChar char="§"/>
            </a:pPr>
            <a:r>
              <a:rPr lang="en-US" sz="2800" dirty="0" smtClean="0"/>
              <a:t>Besides the grandeur of the building itself, there were details of great treasures and wealth.</a:t>
            </a:r>
          </a:p>
          <a:p>
            <a:pPr>
              <a:buFont typeface="Wingdings" panose="05000000000000000000" pitchFamily="2" charset="2"/>
              <a:buChar char="§"/>
            </a:pPr>
            <a:r>
              <a:rPr lang="en-US" sz="2800" dirty="0" smtClean="0"/>
              <a:t>Much of the wealth had been donated by the nations that came to see King Solomon.</a:t>
            </a:r>
          </a:p>
          <a:p>
            <a:pPr>
              <a:buFont typeface="Wingdings" panose="05000000000000000000" pitchFamily="2" charset="2"/>
              <a:buChar char="§"/>
            </a:pPr>
            <a:r>
              <a:rPr lang="en-US" sz="2800" dirty="0" smtClean="0"/>
              <a:t>Some of the wealth was due to victories given by God over neighboring enemies.</a:t>
            </a:r>
          </a:p>
          <a:p>
            <a:pPr>
              <a:buFont typeface="Wingdings" panose="05000000000000000000" pitchFamily="2" charset="2"/>
              <a:buChar char="§"/>
            </a:pPr>
            <a:r>
              <a:rPr lang="en-US" sz="2800" dirty="0" smtClean="0"/>
              <a:t>But most everything was due to backbreaking work against opposition.</a:t>
            </a:r>
          </a:p>
          <a:p>
            <a:pPr>
              <a:buFont typeface="Wingdings" panose="05000000000000000000" pitchFamily="2" charset="2"/>
              <a:buChar char="§"/>
            </a:pPr>
            <a:r>
              <a:rPr lang="en-US" sz="2800" dirty="0" smtClean="0"/>
              <a:t>e.g., Herod’s Temple:  “And as some </a:t>
            </a:r>
            <a:r>
              <a:rPr lang="en-US" sz="2800" dirty="0" err="1" smtClean="0"/>
              <a:t>spake</a:t>
            </a:r>
            <a:r>
              <a:rPr lang="en-US" sz="2800" dirty="0" smtClean="0"/>
              <a:t> of the temple, how it was adorned with goodly stones and gifts…”  Luke 21:5</a:t>
            </a:r>
            <a:endParaRPr lang="en-US" sz="2800" dirty="0"/>
          </a:p>
        </p:txBody>
      </p:sp>
    </p:spTree>
    <p:extLst>
      <p:ext uri="{BB962C8B-B14F-4D97-AF65-F5344CB8AC3E}">
        <p14:creationId xmlns:p14="http://schemas.microsoft.com/office/powerpoint/2010/main" val="5365601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36" y="179971"/>
            <a:ext cx="10551345" cy="1499616"/>
          </a:xfrm>
        </p:spPr>
        <p:txBody>
          <a:bodyPr/>
          <a:lstStyle/>
          <a:p>
            <a:r>
              <a:rPr lang="en-US" dirty="0" smtClean="0"/>
              <a:t>Missing in This Temple (according to Talmud)</a:t>
            </a:r>
            <a:endParaRPr lang="en-US" dirty="0"/>
          </a:p>
        </p:txBody>
      </p:sp>
      <p:sp>
        <p:nvSpPr>
          <p:cNvPr id="3" name="Content Placeholder 2"/>
          <p:cNvSpPr>
            <a:spLocks noGrp="1"/>
          </p:cNvSpPr>
          <p:nvPr>
            <p:ph idx="1"/>
          </p:nvPr>
        </p:nvSpPr>
        <p:spPr>
          <a:xfrm>
            <a:off x="702010" y="1700369"/>
            <a:ext cx="9720071" cy="4023360"/>
          </a:xfrm>
        </p:spPr>
        <p:txBody>
          <a:bodyPr>
            <a:noAutofit/>
          </a:bodyPr>
          <a:lstStyle/>
          <a:p>
            <a:r>
              <a:rPr lang="en-US" sz="2800" dirty="0" smtClean="0"/>
              <a:t>The ark</a:t>
            </a:r>
          </a:p>
          <a:p>
            <a:r>
              <a:rPr lang="en-US" sz="2800" dirty="0" smtClean="0"/>
              <a:t>The sacred fire</a:t>
            </a:r>
          </a:p>
          <a:p>
            <a:r>
              <a:rPr lang="en-US" sz="2800" dirty="0" err="1" smtClean="0"/>
              <a:t>Urim</a:t>
            </a:r>
            <a:r>
              <a:rPr lang="en-US" sz="2800" dirty="0" smtClean="0"/>
              <a:t> and </a:t>
            </a:r>
            <a:r>
              <a:rPr lang="en-US" sz="2800" dirty="0" err="1" smtClean="0"/>
              <a:t>Thummin</a:t>
            </a:r>
            <a:endParaRPr lang="en-US" sz="2800" dirty="0" smtClean="0"/>
          </a:p>
          <a:p>
            <a:r>
              <a:rPr lang="en-US" sz="2800" dirty="0" smtClean="0"/>
              <a:t>The Holy of Holies was empty and a stone set in its place</a:t>
            </a:r>
          </a:p>
          <a:p>
            <a:r>
              <a:rPr lang="en-US" sz="2800" dirty="0" smtClean="0"/>
              <a:t>The candlestick</a:t>
            </a:r>
          </a:p>
          <a:p>
            <a:r>
              <a:rPr lang="en-US" sz="2800" dirty="0" smtClean="0"/>
              <a:t>The altar of incense</a:t>
            </a:r>
          </a:p>
          <a:p>
            <a:r>
              <a:rPr lang="en-US" sz="2800" dirty="0" smtClean="0"/>
              <a:t>The presence of God in the cloud </a:t>
            </a:r>
          </a:p>
          <a:p>
            <a:r>
              <a:rPr lang="en-US" sz="2800" dirty="0" smtClean="0"/>
              <a:t>Also, certainly without the adorning of costly stones and gifts</a:t>
            </a:r>
            <a:endParaRPr lang="en-US" sz="2800" dirty="0"/>
          </a:p>
        </p:txBody>
      </p:sp>
    </p:spTree>
    <p:extLst>
      <p:ext uri="{BB962C8B-B14F-4D97-AF65-F5344CB8AC3E}">
        <p14:creationId xmlns:p14="http://schemas.microsoft.com/office/powerpoint/2010/main" val="31395564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464266"/>
            <a:ext cx="9720072" cy="1499616"/>
          </a:xfrm>
        </p:spPr>
        <p:txBody>
          <a:bodyPr/>
          <a:lstStyle/>
          <a:p>
            <a:r>
              <a:rPr lang="en-US" dirty="0" smtClean="0"/>
              <a:t>Results</a:t>
            </a:r>
            <a:endParaRPr lang="en-US" dirty="0"/>
          </a:p>
        </p:txBody>
      </p:sp>
      <p:sp>
        <p:nvSpPr>
          <p:cNvPr id="3" name="Content Placeholder 2"/>
          <p:cNvSpPr>
            <a:spLocks noGrp="1"/>
          </p:cNvSpPr>
          <p:nvPr>
            <p:ph idx="1"/>
          </p:nvPr>
        </p:nvSpPr>
        <p:spPr>
          <a:xfrm>
            <a:off x="1024128" y="1963882"/>
            <a:ext cx="9720071" cy="4345478"/>
          </a:xfrm>
        </p:spPr>
        <p:txBody>
          <a:bodyPr>
            <a:normAutofit/>
          </a:bodyPr>
          <a:lstStyle/>
          <a:p>
            <a:r>
              <a:rPr lang="en-US" sz="3200" dirty="0" smtClean="0"/>
              <a:t>Finished the construction of the Temple.</a:t>
            </a:r>
          </a:p>
          <a:p>
            <a:r>
              <a:rPr lang="en-US" sz="3200" dirty="0" smtClean="0"/>
              <a:t>Dedicated it to the worship of God.</a:t>
            </a:r>
          </a:p>
          <a:p>
            <a:r>
              <a:rPr lang="en-US" sz="3200" dirty="0" smtClean="0"/>
              <a:t>Re-established the courses of the priests.</a:t>
            </a:r>
          </a:p>
          <a:p>
            <a:r>
              <a:rPr lang="en-US" sz="3200" dirty="0" smtClean="0"/>
              <a:t>Kept the Passover.</a:t>
            </a:r>
          </a:p>
          <a:p>
            <a:r>
              <a:rPr lang="en-US" sz="3200" dirty="0" smtClean="0"/>
              <a:t>Obeyed the feast of unleavened bread.</a:t>
            </a:r>
            <a:endParaRPr lang="en-US" sz="3200" dirty="0"/>
          </a:p>
        </p:txBody>
      </p:sp>
    </p:spTree>
    <p:extLst>
      <p:ext uri="{BB962C8B-B14F-4D97-AF65-F5344CB8AC3E}">
        <p14:creationId xmlns:p14="http://schemas.microsoft.com/office/powerpoint/2010/main" val="39702703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956" y="294270"/>
            <a:ext cx="9720072" cy="1499616"/>
          </a:xfrm>
        </p:spPr>
        <p:txBody>
          <a:bodyPr/>
          <a:lstStyle/>
          <a:p>
            <a:r>
              <a:rPr lang="en-US" dirty="0" smtClean="0"/>
              <a:t>but…The Temple Before Them</a:t>
            </a:r>
            <a:endParaRPr lang="en-US"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2410690" y="1600201"/>
            <a:ext cx="6505178" cy="4886112"/>
          </a:xfrm>
          <a:prstGeom prst="rect">
            <a:avLst/>
          </a:prstGeom>
        </p:spPr>
      </p:pic>
    </p:spTree>
    <p:extLst>
      <p:ext uri="{BB962C8B-B14F-4D97-AF65-F5344CB8AC3E}">
        <p14:creationId xmlns:p14="http://schemas.microsoft.com/office/powerpoint/2010/main" val="5444974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092" y="283879"/>
            <a:ext cx="10707208" cy="1499616"/>
          </a:xfrm>
        </p:spPr>
        <p:txBody>
          <a:bodyPr/>
          <a:lstStyle/>
          <a:p>
            <a:r>
              <a:rPr lang="en-US" dirty="0" smtClean="0"/>
              <a:t>Weeping When Compared to Solomon’s Temple</a:t>
            </a:r>
            <a:endParaRPr lang="en-US" dirty="0"/>
          </a:p>
        </p:txBody>
      </p:sp>
      <p:sp>
        <p:nvSpPr>
          <p:cNvPr id="3" name="Content Placeholder 2"/>
          <p:cNvSpPr>
            <a:spLocks noGrp="1"/>
          </p:cNvSpPr>
          <p:nvPr>
            <p:ph idx="1"/>
          </p:nvPr>
        </p:nvSpPr>
        <p:spPr>
          <a:xfrm>
            <a:off x="1055301" y="1783495"/>
            <a:ext cx="9720071" cy="4023360"/>
          </a:xfrm>
        </p:spPr>
        <p:txBody>
          <a:bodyPr>
            <a:noAutofit/>
          </a:bodyPr>
          <a:lstStyle/>
          <a:p>
            <a:r>
              <a:rPr lang="en-US" sz="3200" dirty="0" smtClean="0"/>
              <a:t>“But </a:t>
            </a:r>
            <a:r>
              <a:rPr lang="en-US" sz="3200" dirty="0"/>
              <a:t>many of the priests and Levites and chief of the fathers, who were ancient men, that had seen the first house, when the foundation of this house was laid before their eyes, wept with a loud voice; and many shouted aloud for joy</a:t>
            </a:r>
            <a:r>
              <a:rPr lang="en-US" sz="3200" dirty="0" smtClean="0"/>
              <a:t>:  So </a:t>
            </a:r>
            <a:r>
              <a:rPr lang="en-US" sz="3200" dirty="0"/>
              <a:t>that the people could not discern the noise of the shout of joy from the noise of the weeping of the people: for the people shouted with a loud shout, and the noise was heard afar off</a:t>
            </a:r>
            <a:r>
              <a:rPr lang="en-US" sz="3200" dirty="0" smtClean="0"/>
              <a:t>.”</a:t>
            </a:r>
            <a:endParaRPr lang="en-US" sz="3200" dirty="0"/>
          </a:p>
          <a:p>
            <a:pPr algn="ctr"/>
            <a:r>
              <a:rPr lang="en-US" sz="3200" dirty="0" smtClean="0"/>
              <a:t>Ezra 3:12-13</a:t>
            </a:r>
            <a:endParaRPr lang="en-US" sz="3200" dirty="0"/>
          </a:p>
        </p:txBody>
      </p:sp>
    </p:spTree>
    <p:extLst>
      <p:ext uri="{BB962C8B-B14F-4D97-AF65-F5344CB8AC3E}">
        <p14:creationId xmlns:p14="http://schemas.microsoft.com/office/powerpoint/2010/main" val="75498840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211143"/>
            <a:ext cx="9720072" cy="1499616"/>
          </a:xfrm>
        </p:spPr>
        <p:txBody>
          <a:bodyPr/>
          <a:lstStyle/>
          <a:p>
            <a:r>
              <a:rPr lang="en-US" dirty="0" smtClean="0"/>
              <a:t>Haggai 2:1-4</a:t>
            </a:r>
            <a:endParaRPr lang="en-US" dirty="0"/>
          </a:p>
        </p:txBody>
      </p:sp>
      <p:sp>
        <p:nvSpPr>
          <p:cNvPr id="3" name="Content Placeholder 2"/>
          <p:cNvSpPr>
            <a:spLocks noGrp="1"/>
          </p:cNvSpPr>
          <p:nvPr>
            <p:ph idx="1"/>
          </p:nvPr>
        </p:nvSpPr>
        <p:spPr>
          <a:xfrm>
            <a:off x="1024128" y="1814668"/>
            <a:ext cx="9720071" cy="4023360"/>
          </a:xfrm>
        </p:spPr>
        <p:txBody>
          <a:bodyPr/>
          <a:lstStyle/>
          <a:p>
            <a:r>
              <a:rPr lang="en-US" sz="2800" dirty="0" smtClean="0"/>
              <a:t>“In </a:t>
            </a:r>
            <a:r>
              <a:rPr lang="en-US" sz="2800" dirty="0"/>
              <a:t>the seventh month, in the one and twentieth day of the month, came the word of the </a:t>
            </a:r>
            <a:r>
              <a:rPr lang="en-US" sz="2800" cap="small" dirty="0"/>
              <a:t>Lord</a:t>
            </a:r>
            <a:r>
              <a:rPr lang="en-US" sz="2800" dirty="0"/>
              <a:t> by the prophet Haggai, saying</a:t>
            </a:r>
            <a:r>
              <a:rPr lang="en-US" sz="2800" dirty="0" smtClean="0"/>
              <a:t>,  Speak </a:t>
            </a:r>
            <a:r>
              <a:rPr lang="en-US" sz="2800" dirty="0"/>
              <a:t>now to </a:t>
            </a:r>
            <a:r>
              <a:rPr lang="en-US" sz="2800" dirty="0" err="1"/>
              <a:t>Zerubbabel</a:t>
            </a:r>
            <a:r>
              <a:rPr lang="en-US" sz="2800" dirty="0"/>
              <a:t> the son of </a:t>
            </a:r>
            <a:r>
              <a:rPr lang="en-US" sz="2800" dirty="0" err="1"/>
              <a:t>Shealtiel</a:t>
            </a:r>
            <a:r>
              <a:rPr lang="en-US" sz="2800" dirty="0"/>
              <a:t>, governor of Judah, and to Joshua the son of </a:t>
            </a:r>
            <a:r>
              <a:rPr lang="en-US" sz="2800" dirty="0" err="1"/>
              <a:t>Josedech</a:t>
            </a:r>
            <a:r>
              <a:rPr lang="en-US" sz="2800" dirty="0"/>
              <a:t>, the high priest, and to the residue of the people, saying</a:t>
            </a:r>
            <a:r>
              <a:rPr lang="en-US" sz="2800" dirty="0" smtClean="0"/>
              <a:t>,  Who </a:t>
            </a:r>
            <a:r>
              <a:rPr lang="en-US" sz="2800" dirty="0"/>
              <a:t>is left among you that saw this house in her first glory? and how do ye see it now? is it not in your eyes in comparison of it as nothing</a:t>
            </a:r>
            <a:r>
              <a:rPr lang="en-US" sz="2800" dirty="0" smtClean="0"/>
              <a:t>? </a:t>
            </a:r>
            <a:r>
              <a:rPr lang="en-US" sz="2800" baseline="30000" dirty="0"/>
              <a:t> </a:t>
            </a:r>
            <a:r>
              <a:rPr lang="en-US" sz="2800" dirty="0"/>
              <a:t>Yet now be strong, O </a:t>
            </a:r>
            <a:r>
              <a:rPr lang="en-US" sz="2800" dirty="0" err="1"/>
              <a:t>Zerubbabel</a:t>
            </a:r>
            <a:r>
              <a:rPr lang="en-US" sz="2800" dirty="0"/>
              <a:t>, </a:t>
            </a:r>
            <a:r>
              <a:rPr lang="en-US" sz="2800" dirty="0" err="1"/>
              <a:t>saith</a:t>
            </a:r>
            <a:r>
              <a:rPr lang="en-US" sz="2800" dirty="0"/>
              <a:t> the </a:t>
            </a:r>
            <a:r>
              <a:rPr lang="en-US" sz="2800" cap="small" dirty="0"/>
              <a:t>Lord</a:t>
            </a:r>
            <a:r>
              <a:rPr lang="en-US" sz="2800" dirty="0"/>
              <a:t>; and be strong, O Joshua, son of </a:t>
            </a:r>
            <a:r>
              <a:rPr lang="en-US" sz="2800" dirty="0" err="1"/>
              <a:t>Josedech</a:t>
            </a:r>
            <a:r>
              <a:rPr lang="en-US" sz="2800" dirty="0"/>
              <a:t>, the high priest; and be strong, all ye people of the land, </a:t>
            </a:r>
            <a:r>
              <a:rPr lang="en-US" sz="2800" dirty="0" err="1"/>
              <a:t>saith</a:t>
            </a:r>
            <a:r>
              <a:rPr lang="en-US" sz="2800" dirty="0"/>
              <a:t> the </a:t>
            </a:r>
            <a:r>
              <a:rPr lang="en-US" sz="2800" cap="small" dirty="0"/>
              <a:t>Lord</a:t>
            </a:r>
            <a:r>
              <a:rPr lang="en-US" sz="2800" dirty="0"/>
              <a:t>, and work: for I am with you, </a:t>
            </a:r>
            <a:r>
              <a:rPr lang="en-US" sz="2800" dirty="0" err="1"/>
              <a:t>saith</a:t>
            </a:r>
            <a:r>
              <a:rPr lang="en-US" sz="2800" dirty="0"/>
              <a:t> the </a:t>
            </a:r>
            <a:r>
              <a:rPr lang="en-US" sz="2800" cap="small" dirty="0"/>
              <a:t>Lord</a:t>
            </a:r>
            <a:r>
              <a:rPr lang="en-US" sz="2800" dirty="0"/>
              <a:t> of hosts</a:t>
            </a:r>
            <a:r>
              <a:rPr lang="en-US" sz="2800" dirty="0" smtClean="0"/>
              <a:t>:”</a:t>
            </a:r>
            <a:endParaRPr lang="en-US" sz="2800" dirty="0"/>
          </a:p>
          <a:p>
            <a:endParaRPr lang="en-US" dirty="0"/>
          </a:p>
        </p:txBody>
      </p:sp>
    </p:spTree>
    <p:extLst>
      <p:ext uri="{BB962C8B-B14F-4D97-AF65-F5344CB8AC3E}">
        <p14:creationId xmlns:p14="http://schemas.microsoft.com/office/powerpoint/2010/main" val="4957885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 to 21</a:t>
            </a:r>
            <a:r>
              <a:rPr lang="en-US" baseline="30000" dirty="0" smtClean="0"/>
              <a:t>st</a:t>
            </a:r>
            <a:r>
              <a:rPr lang="en-US" dirty="0" smtClean="0"/>
              <a:t> Century </a:t>
            </a:r>
            <a:r>
              <a:rPr lang="en-US" dirty="0" err="1" smtClean="0"/>
              <a:t>Ecclesias</a:t>
            </a:r>
            <a:endParaRPr lang="en-US" dirty="0"/>
          </a:p>
        </p:txBody>
      </p:sp>
      <p:sp>
        <p:nvSpPr>
          <p:cNvPr id="3" name="Content Placeholder 2"/>
          <p:cNvSpPr>
            <a:spLocks noGrp="1"/>
          </p:cNvSpPr>
          <p:nvPr>
            <p:ph idx="1"/>
          </p:nvPr>
        </p:nvSpPr>
        <p:spPr>
          <a:xfrm>
            <a:off x="920219" y="2182091"/>
            <a:ext cx="9720071" cy="4023360"/>
          </a:xfrm>
        </p:spPr>
        <p:txBody>
          <a:bodyPr>
            <a:normAutofit lnSpcReduction="10000"/>
          </a:bodyPr>
          <a:lstStyle/>
          <a:p>
            <a:r>
              <a:rPr lang="en-US" sz="2800" dirty="0" smtClean="0"/>
              <a:t>Inappropriate to focus on failures, imperfections and smallness.</a:t>
            </a:r>
          </a:p>
          <a:p>
            <a:r>
              <a:rPr lang="en-US" sz="2800" dirty="0" smtClean="0"/>
              <a:t>Don’t despise it!</a:t>
            </a:r>
          </a:p>
          <a:p>
            <a:r>
              <a:rPr lang="en-US" sz="2800" dirty="0" smtClean="0"/>
              <a:t>See it as a reminder of what lies ahead. </a:t>
            </a:r>
          </a:p>
          <a:p>
            <a:r>
              <a:rPr lang="en-US" sz="2800" dirty="0" smtClean="0"/>
              <a:t>What’s important to know is that God is with us.</a:t>
            </a:r>
          </a:p>
          <a:p>
            <a:r>
              <a:rPr lang="en-US" sz="2800" dirty="0" smtClean="0"/>
              <a:t>Look forward to the latter house, when the perfect and righteous King will reign in full glory.</a:t>
            </a:r>
          </a:p>
          <a:p>
            <a:r>
              <a:rPr lang="en-US" sz="2800" dirty="0" smtClean="0"/>
              <a:t>Look forward to a time when the ecclesia will no longer be hampered by the failings of the flesh.</a:t>
            </a:r>
            <a:endParaRPr lang="en-US" sz="2800" dirty="0"/>
          </a:p>
        </p:txBody>
      </p:sp>
    </p:spTree>
    <p:extLst>
      <p:ext uri="{BB962C8B-B14F-4D97-AF65-F5344CB8AC3E}">
        <p14:creationId xmlns:p14="http://schemas.microsoft.com/office/powerpoint/2010/main" val="400792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This Modifies Our Thinking</a:t>
            </a:r>
            <a:endParaRPr lang="en-US" dirty="0"/>
          </a:p>
        </p:txBody>
      </p:sp>
      <p:sp>
        <p:nvSpPr>
          <p:cNvPr id="3" name="Content Placeholder 2"/>
          <p:cNvSpPr>
            <a:spLocks noGrp="1"/>
          </p:cNvSpPr>
          <p:nvPr>
            <p:ph idx="1"/>
          </p:nvPr>
        </p:nvSpPr>
        <p:spPr/>
        <p:txBody>
          <a:bodyPr>
            <a:normAutofit/>
          </a:bodyPr>
          <a:lstStyle/>
          <a:p>
            <a:r>
              <a:rPr lang="en-US" sz="3200" dirty="0" smtClean="0"/>
              <a:t>When we view others and their imperfections.</a:t>
            </a:r>
          </a:p>
          <a:p>
            <a:r>
              <a:rPr lang="en-US" sz="3200" dirty="0" smtClean="0"/>
              <a:t>When we see “smallness” in the reaction to our preaching of the Gospel.</a:t>
            </a:r>
          </a:p>
          <a:p>
            <a:r>
              <a:rPr lang="en-US" sz="3200" dirty="0" smtClean="0"/>
              <a:t>When the ecclesia falls far short of the standards of fellowship and worship.</a:t>
            </a:r>
          </a:p>
          <a:p>
            <a:r>
              <a:rPr lang="en-US" sz="3200" dirty="0" smtClean="0"/>
              <a:t>When we see that sin has affected us and there are consequences in view.</a:t>
            </a:r>
          </a:p>
        </p:txBody>
      </p:sp>
    </p:spTree>
    <p:extLst>
      <p:ext uri="{BB962C8B-B14F-4D97-AF65-F5344CB8AC3E}">
        <p14:creationId xmlns:p14="http://schemas.microsoft.com/office/powerpoint/2010/main" val="21258619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Proclamation at feast of tabernacles</a:t>
            </a:r>
            <a:endParaRPr lang="en-US" dirty="0"/>
          </a:p>
        </p:txBody>
      </p:sp>
      <p:sp>
        <p:nvSpPr>
          <p:cNvPr id="3" name="Content Placeholder 2"/>
          <p:cNvSpPr>
            <a:spLocks noGrp="1"/>
          </p:cNvSpPr>
          <p:nvPr>
            <p:ph idx="1"/>
          </p:nvPr>
        </p:nvSpPr>
        <p:spPr>
          <a:xfrm>
            <a:off x="1024127" y="2084831"/>
            <a:ext cx="6332637" cy="4482223"/>
          </a:xfrm>
        </p:spPr>
        <p:txBody>
          <a:bodyPr>
            <a:normAutofit fontScale="92500" lnSpcReduction="10000"/>
          </a:bodyPr>
          <a:lstStyle/>
          <a:p>
            <a:r>
              <a:rPr lang="en-US" sz="2800" dirty="0" smtClean="0"/>
              <a:t>“For </a:t>
            </a:r>
            <a:r>
              <a:rPr lang="en-US" sz="2800" dirty="0"/>
              <a:t>thus </a:t>
            </a:r>
            <a:r>
              <a:rPr lang="en-US" sz="2800" dirty="0" err="1"/>
              <a:t>saith</a:t>
            </a:r>
            <a:r>
              <a:rPr lang="en-US" sz="2800" dirty="0"/>
              <a:t> the </a:t>
            </a:r>
            <a:r>
              <a:rPr lang="en-US" sz="2800" cap="small" dirty="0"/>
              <a:t>Lord</a:t>
            </a:r>
            <a:r>
              <a:rPr lang="en-US" sz="2800" dirty="0"/>
              <a:t> of hosts; Yet once, </a:t>
            </a:r>
            <a:r>
              <a:rPr lang="en-US" sz="2800" b="1" dirty="0"/>
              <a:t>it is a little while</a:t>
            </a:r>
            <a:r>
              <a:rPr lang="en-US" sz="2800" dirty="0"/>
              <a:t>, and I will shake the heavens, and the earth, and the sea, and the dry land</a:t>
            </a:r>
            <a:r>
              <a:rPr lang="en-US" sz="2800" dirty="0" smtClean="0"/>
              <a:t>;  And </a:t>
            </a:r>
            <a:r>
              <a:rPr lang="en-US" sz="2800" dirty="0"/>
              <a:t>I will shake all nations, </a:t>
            </a:r>
            <a:r>
              <a:rPr lang="en-US" sz="2800" b="1" dirty="0"/>
              <a:t>and the desire of all nations shall come: and I will fill this house with glory</a:t>
            </a:r>
            <a:r>
              <a:rPr lang="en-US" sz="2800" dirty="0"/>
              <a:t>, </a:t>
            </a:r>
            <a:r>
              <a:rPr lang="en-US" sz="2800" dirty="0" err="1"/>
              <a:t>saith</a:t>
            </a:r>
            <a:r>
              <a:rPr lang="en-US" sz="2800" dirty="0"/>
              <a:t> the </a:t>
            </a:r>
            <a:r>
              <a:rPr lang="en-US" sz="2800" cap="small" dirty="0"/>
              <a:t>Lord</a:t>
            </a:r>
            <a:r>
              <a:rPr lang="en-US" sz="2800" dirty="0"/>
              <a:t> of hosts</a:t>
            </a:r>
            <a:r>
              <a:rPr lang="en-US" sz="2800" dirty="0" smtClean="0"/>
              <a:t>.  The </a:t>
            </a:r>
            <a:r>
              <a:rPr lang="en-US" sz="2800" dirty="0"/>
              <a:t>silver is mine, and the gold is mine, </a:t>
            </a:r>
            <a:r>
              <a:rPr lang="en-US" sz="2800" dirty="0" err="1"/>
              <a:t>saith</a:t>
            </a:r>
            <a:r>
              <a:rPr lang="en-US" sz="2800" dirty="0"/>
              <a:t> the </a:t>
            </a:r>
            <a:r>
              <a:rPr lang="en-US" sz="2800" cap="small" dirty="0"/>
              <a:t>Lord</a:t>
            </a:r>
            <a:r>
              <a:rPr lang="en-US" sz="2800" dirty="0"/>
              <a:t> of hosts</a:t>
            </a:r>
            <a:r>
              <a:rPr lang="en-US" sz="2800" dirty="0" smtClean="0"/>
              <a:t>.  </a:t>
            </a:r>
            <a:r>
              <a:rPr lang="en-US" sz="2800" b="1" dirty="0" smtClean="0"/>
              <a:t>The </a:t>
            </a:r>
            <a:r>
              <a:rPr lang="en-US" sz="2800" b="1" dirty="0"/>
              <a:t>glory of this latter house shall be greater than of the former</a:t>
            </a:r>
            <a:r>
              <a:rPr lang="en-US" sz="2800" dirty="0"/>
              <a:t>, </a:t>
            </a:r>
            <a:r>
              <a:rPr lang="en-US" sz="2800" dirty="0" err="1"/>
              <a:t>saith</a:t>
            </a:r>
            <a:r>
              <a:rPr lang="en-US" sz="2800" dirty="0"/>
              <a:t> the </a:t>
            </a:r>
            <a:r>
              <a:rPr lang="en-US" sz="2800" cap="small" dirty="0"/>
              <a:t>Lord</a:t>
            </a:r>
            <a:r>
              <a:rPr lang="en-US" sz="2800" dirty="0"/>
              <a:t> of hosts: and in this place will I give peace, </a:t>
            </a:r>
            <a:r>
              <a:rPr lang="en-US" sz="2800" dirty="0" err="1"/>
              <a:t>saith</a:t>
            </a:r>
            <a:r>
              <a:rPr lang="en-US" sz="2800" dirty="0"/>
              <a:t> the </a:t>
            </a:r>
            <a:r>
              <a:rPr lang="en-US" sz="2800" cap="small" dirty="0"/>
              <a:t>Lord</a:t>
            </a:r>
            <a:r>
              <a:rPr lang="en-US" sz="2800" dirty="0"/>
              <a:t> of hosts</a:t>
            </a:r>
            <a:r>
              <a:rPr lang="en-US" sz="2800" dirty="0" smtClean="0"/>
              <a:t>.”</a:t>
            </a:r>
            <a:endParaRPr lang="en-US" sz="2800" dirty="0"/>
          </a:p>
          <a:p>
            <a:pPr algn="ctr"/>
            <a:r>
              <a:rPr lang="en-US" sz="2800" dirty="0" smtClean="0"/>
              <a:t>Haggai 2:6-9</a:t>
            </a:r>
            <a:endParaRPr lang="en-US" sz="2800" dirty="0"/>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656445" y="2450218"/>
            <a:ext cx="4165105" cy="2620546"/>
          </a:xfrm>
          <a:prstGeom prst="rect">
            <a:avLst/>
          </a:prstGeom>
        </p:spPr>
      </p:pic>
    </p:spTree>
    <p:extLst>
      <p:ext uri="{BB962C8B-B14F-4D97-AF65-F5344CB8AC3E}">
        <p14:creationId xmlns:p14="http://schemas.microsoft.com/office/powerpoint/2010/main" val="174380679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0383" y="2663397"/>
            <a:ext cx="9720072" cy="1499616"/>
          </a:xfrm>
        </p:spPr>
        <p:txBody>
          <a:bodyPr/>
          <a:lstStyle/>
          <a:p>
            <a:r>
              <a:rPr lang="en-US" dirty="0" smtClean="0"/>
              <a:t>God’s message – despise not!  Get to work!</a:t>
            </a:r>
            <a:endParaRPr lang="en-US" dirty="0"/>
          </a:p>
        </p:txBody>
      </p:sp>
    </p:spTree>
    <p:extLst>
      <p:ext uri="{BB962C8B-B14F-4D97-AF65-F5344CB8AC3E}">
        <p14:creationId xmlns:p14="http://schemas.microsoft.com/office/powerpoint/2010/main" val="79010630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p:txBody>
          <a:bodyPr>
            <a:normAutofit/>
          </a:bodyPr>
          <a:lstStyle/>
          <a:p>
            <a:r>
              <a:rPr lang="en-US" sz="3600" dirty="0" smtClean="0"/>
              <a:t>The Day of Small Things</a:t>
            </a:r>
            <a:endParaRPr lang="en-US" sz="3600" dirty="0"/>
          </a:p>
        </p:txBody>
      </p:sp>
    </p:spTree>
    <p:extLst>
      <p:ext uri="{BB962C8B-B14F-4D97-AF65-F5344CB8AC3E}">
        <p14:creationId xmlns:p14="http://schemas.microsoft.com/office/powerpoint/2010/main" val="2077565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Wisp</Template>
  <TotalTime>2636</TotalTime>
  <Words>3510</Words>
  <Application>Microsoft Office PowerPoint</Application>
  <PresentationFormat>Widescreen</PresentationFormat>
  <Paragraphs>193</Paragraphs>
  <Slides>50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Tw Cen MT</vt:lpstr>
      <vt:lpstr>Tw Cen MT Condensed</vt:lpstr>
      <vt:lpstr>Wingdings</vt:lpstr>
      <vt:lpstr>Wingdings 3</vt:lpstr>
      <vt:lpstr>Integral</vt:lpstr>
      <vt:lpstr>Who Hath Despised the  Day of Small Things? </vt:lpstr>
      <vt:lpstr>Outline of Ezra and Nehemiah</vt:lpstr>
      <vt:lpstr>List of returnees – ezra 2</vt:lpstr>
      <vt:lpstr>PowerPoint Presentation</vt:lpstr>
      <vt:lpstr>Sheshbazzar/zerubbabel</vt:lpstr>
      <vt:lpstr>Temple Inventory Returned – 5,400 Articles</vt:lpstr>
      <vt:lpstr>Ezra 2:1-2</vt:lpstr>
      <vt:lpstr>The Return – Where Did They SETTLE?</vt:lpstr>
      <vt:lpstr>issues</vt:lpstr>
      <vt:lpstr>The road to reformation</vt:lpstr>
      <vt:lpstr>REFORMATION BEGINS – get worship right!</vt:lpstr>
      <vt:lpstr>Freewill Offerings</vt:lpstr>
      <vt:lpstr>Regathering in Jerusalem AFTER 7 MONTHS</vt:lpstr>
      <vt:lpstr>Zerubbabel</vt:lpstr>
      <vt:lpstr>Leaders for THE NEW TEMPLE</vt:lpstr>
      <vt:lpstr>Working Despite Fear</vt:lpstr>
      <vt:lpstr>Observances Correctly Administered</vt:lpstr>
      <vt:lpstr>Ezra 3:7</vt:lpstr>
      <vt:lpstr>Appointment of Levites, workmen</vt:lpstr>
      <vt:lpstr>Foundation Laid</vt:lpstr>
      <vt:lpstr>Just when everything was going well…</vt:lpstr>
      <vt:lpstr>Opposition to Rebuilding</vt:lpstr>
      <vt:lpstr>Who were these adversaries?</vt:lpstr>
      <vt:lpstr>PowerPoint Presentation</vt:lpstr>
      <vt:lpstr>Bardis/Bardiya</vt:lpstr>
      <vt:lpstr>Samaritan Argument to Artaxerxes – Ezra 4:11-16</vt:lpstr>
      <vt:lpstr>Reply From Artaxerxes</vt:lpstr>
      <vt:lpstr>Opponents Move Quickly to Stop the Work</vt:lpstr>
      <vt:lpstr>Discouragement</vt:lpstr>
      <vt:lpstr>Reaction to set-backs</vt:lpstr>
      <vt:lpstr>Return to Own Fleshly Pursuits</vt:lpstr>
      <vt:lpstr>Examine Yourselves!</vt:lpstr>
      <vt:lpstr>Discouraging Results Signal Divine Messaging</vt:lpstr>
      <vt:lpstr>Get Back to Work – I Am With You!</vt:lpstr>
      <vt:lpstr>Makes one think about life in truth</vt:lpstr>
      <vt:lpstr>Lessons</vt:lpstr>
      <vt:lpstr>Purpose of ecclesias – ecclesial guide</vt:lpstr>
      <vt:lpstr>BUILDING OF THE TEMPLE – just under 3 ¼ years</vt:lpstr>
      <vt:lpstr>Comparing Against the Standard</vt:lpstr>
      <vt:lpstr>Splendor of the Temple</vt:lpstr>
      <vt:lpstr>Missing in This Temple (according to Talmud)</vt:lpstr>
      <vt:lpstr>Results</vt:lpstr>
      <vt:lpstr>but…The Temple Before Them</vt:lpstr>
      <vt:lpstr>Weeping When Compared to Solomon’s Temple</vt:lpstr>
      <vt:lpstr>Haggai 2:1-4</vt:lpstr>
      <vt:lpstr>Message to 21st Century Ecclesias</vt:lpstr>
      <vt:lpstr>How This Modifies Our Thinking</vt:lpstr>
      <vt:lpstr>Proclamation at feast of tabernacles</vt:lpstr>
      <vt:lpstr>God’s message – despise not!  Get to work!</vt:lpstr>
      <vt:lpstr>Next Class</vt:lpstr>
    </vt:vector>
  </TitlesOfParts>
  <Company>Endologix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Hath Despised the  Day of Small Things?</dc:title>
  <dc:creator>Dave Jennings</dc:creator>
  <cp:lastModifiedBy>Dave Jennings</cp:lastModifiedBy>
  <cp:revision>122</cp:revision>
  <dcterms:created xsi:type="dcterms:W3CDTF">2016-02-20T16:53:38Z</dcterms:created>
  <dcterms:modified xsi:type="dcterms:W3CDTF">2016-07-12T03:10:50Z</dcterms:modified>
</cp:coreProperties>
</file>