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5" r:id="rId1"/>
  </p:sldMasterIdLst>
  <p:sldIdLst>
    <p:sldId id="256" r:id="rId2"/>
    <p:sldId id="309" r:id="rId3"/>
    <p:sldId id="329" r:id="rId4"/>
    <p:sldId id="330" r:id="rId5"/>
    <p:sldId id="332" r:id="rId6"/>
    <p:sldId id="331" r:id="rId7"/>
    <p:sldId id="263" r:id="rId8"/>
    <p:sldId id="260" r:id="rId9"/>
    <p:sldId id="261" r:id="rId10"/>
    <p:sldId id="262" r:id="rId11"/>
    <p:sldId id="328" r:id="rId12"/>
    <p:sldId id="264" r:id="rId13"/>
    <p:sldId id="326" r:id="rId14"/>
    <p:sldId id="258" r:id="rId15"/>
    <p:sldId id="322" r:id="rId16"/>
    <p:sldId id="323" r:id="rId17"/>
    <p:sldId id="327" r:id="rId18"/>
    <p:sldId id="324" r:id="rId19"/>
    <p:sldId id="268" r:id="rId20"/>
    <p:sldId id="310" r:id="rId21"/>
    <p:sldId id="312" r:id="rId22"/>
    <p:sldId id="316" r:id="rId23"/>
    <p:sldId id="313" r:id="rId24"/>
    <p:sldId id="311" r:id="rId25"/>
    <p:sldId id="333" r:id="rId26"/>
    <p:sldId id="314" r:id="rId27"/>
    <p:sldId id="278" r:id="rId28"/>
    <p:sldId id="279" r:id="rId29"/>
    <p:sldId id="269" r:id="rId30"/>
    <p:sldId id="271" r:id="rId31"/>
    <p:sldId id="317" r:id="rId32"/>
    <p:sldId id="334" r:id="rId33"/>
    <p:sldId id="273" r:id="rId34"/>
    <p:sldId id="335" r:id="rId35"/>
    <p:sldId id="272" r:id="rId36"/>
    <p:sldId id="318" r:id="rId37"/>
    <p:sldId id="274" r:id="rId38"/>
    <p:sldId id="276" r:id="rId39"/>
    <p:sldId id="319" r:id="rId40"/>
    <p:sldId id="320" r:id="rId41"/>
    <p:sldId id="265" r:id="rId42"/>
    <p:sldId id="282" r:id="rId43"/>
    <p:sldId id="283" r:id="rId44"/>
    <p:sldId id="284" r:id="rId45"/>
    <p:sldId id="285" r:id="rId46"/>
    <p:sldId id="287" r:id="rId47"/>
    <p:sldId id="289" r:id="rId48"/>
    <p:sldId id="290" r:id="rId49"/>
    <p:sldId id="291" r:id="rId50"/>
    <p:sldId id="292" r:id="rId51"/>
    <p:sldId id="293" r:id="rId52"/>
    <p:sldId id="295" r:id="rId53"/>
    <p:sldId id="336" r:id="rId54"/>
    <p:sldId id="308"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5B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sorterViewPr>
    <p:cViewPr varScale="1">
      <p:scale>
        <a:sx n="100" d="100"/>
        <a:sy n="100" d="100"/>
      </p:scale>
      <p:origin x="0" y="-155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5"/>
    </mc:Choice>
    <mc:Fallback>
      <c:style val="45"/>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8285585186003831E-2"/>
          <c:y val="2.5013448302828131E-2"/>
          <c:w val="0.90268251190823368"/>
          <c:h val="0.68885219744007775"/>
        </c:manualLayout>
      </c:layout>
      <c:bar3DChart>
        <c:barDir val="col"/>
        <c:grouping val="stacked"/>
        <c:varyColors val="0"/>
        <c:ser>
          <c:idx val="0"/>
          <c:order val="0"/>
          <c:tx>
            <c:strRef>
              <c:f>Sheet1!$B$1</c:f>
              <c:strCache>
                <c:ptCount val="1"/>
                <c:pt idx="0">
                  <c:v>Column1</c:v>
                </c:pt>
              </c:strCache>
            </c:strRef>
          </c:tx>
          <c:spPr>
            <a:solidFill>
              <a:srgbClr val="00B05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Sheet1!$A$2:$A$12</c:f>
              <c:strCache>
                <c:ptCount val="11"/>
                <c:pt idx="0">
                  <c:v>Ecclesia A</c:v>
                </c:pt>
                <c:pt idx="1">
                  <c:v>Ecclesia B</c:v>
                </c:pt>
                <c:pt idx="2">
                  <c:v>Ecclesia C</c:v>
                </c:pt>
                <c:pt idx="3">
                  <c:v>Ecclesia D</c:v>
                </c:pt>
                <c:pt idx="4">
                  <c:v>Ecclesia E</c:v>
                </c:pt>
                <c:pt idx="5">
                  <c:v>Ecclesia F</c:v>
                </c:pt>
                <c:pt idx="6">
                  <c:v>Ecclesia G</c:v>
                </c:pt>
                <c:pt idx="7">
                  <c:v>Ecclesia H</c:v>
                </c:pt>
                <c:pt idx="8">
                  <c:v>Ecclesia I</c:v>
                </c:pt>
                <c:pt idx="9">
                  <c:v>Ecclesia J</c:v>
                </c:pt>
                <c:pt idx="10">
                  <c:v>Ecclesia K</c:v>
                </c:pt>
              </c:strCache>
            </c:strRef>
          </c:cat>
          <c:val>
            <c:numRef>
              <c:f>Sheet1!$B$2:$B$12</c:f>
              <c:numCache>
                <c:formatCode>General</c:formatCode>
                <c:ptCount val="11"/>
                <c:pt idx="0">
                  <c:v>9</c:v>
                </c:pt>
                <c:pt idx="1">
                  <c:v>59</c:v>
                </c:pt>
                <c:pt idx="2">
                  <c:v>23</c:v>
                </c:pt>
                <c:pt idx="3">
                  <c:v>100</c:v>
                </c:pt>
                <c:pt idx="4">
                  <c:v>83</c:v>
                </c:pt>
                <c:pt idx="5">
                  <c:v>75</c:v>
                </c:pt>
                <c:pt idx="6">
                  <c:v>24</c:v>
                </c:pt>
                <c:pt idx="7">
                  <c:v>23</c:v>
                </c:pt>
                <c:pt idx="8">
                  <c:v>108</c:v>
                </c:pt>
                <c:pt idx="9">
                  <c:v>35</c:v>
                </c:pt>
                <c:pt idx="10">
                  <c:v>94</c:v>
                </c:pt>
              </c:numCache>
            </c:numRef>
          </c:val>
        </c:ser>
        <c:dLbls>
          <c:showLegendKey val="0"/>
          <c:showVal val="0"/>
          <c:showCatName val="0"/>
          <c:showSerName val="0"/>
          <c:showPercent val="0"/>
          <c:showBubbleSize val="0"/>
        </c:dLbls>
        <c:gapWidth val="150"/>
        <c:shape val="box"/>
        <c:axId val="192859232"/>
        <c:axId val="192857664"/>
        <c:axId val="0"/>
      </c:bar3DChart>
      <c:catAx>
        <c:axId val="192859232"/>
        <c:scaling>
          <c:orientation val="minMax"/>
        </c:scaling>
        <c:delete val="0"/>
        <c:axPos val="b"/>
        <c:numFmt formatCode="General" sourceLinked="0"/>
        <c:majorTickMark val="out"/>
        <c:minorTickMark val="none"/>
        <c:tickLblPos val="nextTo"/>
        <c:crossAx val="192857664"/>
        <c:crosses val="autoZero"/>
        <c:auto val="1"/>
        <c:lblAlgn val="ctr"/>
        <c:lblOffset val="100"/>
        <c:noMultiLvlLbl val="0"/>
      </c:catAx>
      <c:valAx>
        <c:axId val="192857664"/>
        <c:scaling>
          <c:orientation val="minMax"/>
        </c:scaling>
        <c:delete val="0"/>
        <c:axPos val="l"/>
        <c:majorGridlines/>
        <c:numFmt formatCode="General" sourceLinked="1"/>
        <c:majorTickMark val="out"/>
        <c:minorTickMark val="none"/>
        <c:tickLblPos val="nextTo"/>
        <c:crossAx val="19285923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5"/>
    </mc:Choice>
    <mc:Fallback>
      <c:style val="45"/>
    </mc:Fallback>
  </mc:AlternateContent>
  <c:chart>
    <c:autoTitleDeleted val="1"/>
    <c:plotArea>
      <c:layout/>
      <c:lineChart>
        <c:grouping val="stacked"/>
        <c:varyColors val="0"/>
        <c:ser>
          <c:idx val="0"/>
          <c:order val="0"/>
          <c:tx>
            <c:strRef>
              <c:f>Sheet1!$B$1</c:f>
              <c:strCache>
                <c:ptCount val="1"/>
                <c:pt idx="0">
                  <c:v>Series 1</c:v>
                </c:pt>
              </c:strCache>
            </c:strRef>
          </c:tx>
          <c:spPr>
            <a:ln>
              <a:solidFill>
                <a:srgbClr val="00B050"/>
              </a:solidFill>
            </a:ln>
          </c:spPr>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Memorial</c:v>
                </c:pt>
                <c:pt idx="1">
                  <c:v>Adult SS</c:v>
                </c:pt>
                <c:pt idx="2">
                  <c:v>Program</c:v>
                </c:pt>
                <c:pt idx="3">
                  <c:v>Bible Class</c:v>
                </c:pt>
              </c:strCache>
            </c:strRef>
          </c:cat>
          <c:val>
            <c:numRef>
              <c:f>Sheet1!$B$2:$B$5</c:f>
              <c:numCache>
                <c:formatCode>0.00%</c:formatCode>
                <c:ptCount val="4"/>
                <c:pt idx="0">
                  <c:v>0.64400000000000002</c:v>
                </c:pt>
                <c:pt idx="1">
                  <c:v>0.42399999999999999</c:v>
                </c:pt>
                <c:pt idx="2">
                  <c:v>0.32200000000000001</c:v>
                </c:pt>
                <c:pt idx="3">
                  <c:v>0.317</c:v>
                </c:pt>
              </c:numCache>
            </c:numRef>
          </c:val>
          <c:smooth val="0"/>
        </c:ser>
        <c:dLbls>
          <c:dLblPos val="ctr"/>
          <c:showLegendKey val="0"/>
          <c:showVal val="1"/>
          <c:showCatName val="0"/>
          <c:showSerName val="0"/>
          <c:showPercent val="0"/>
          <c:showBubbleSize val="0"/>
        </c:dLbls>
        <c:marker val="1"/>
        <c:smooth val="0"/>
        <c:axId val="192860408"/>
        <c:axId val="192860800"/>
      </c:lineChart>
      <c:catAx>
        <c:axId val="192860408"/>
        <c:scaling>
          <c:orientation val="minMax"/>
        </c:scaling>
        <c:delete val="0"/>
        <c:axPos val="b"/>
        <c:numFmt formatCode="General" sourceLinked="0"/>
        <c:majorTickMark val="none"/>
        <c:minorTickMark val="none"/>
        <c:tickLblPos val="nextTo"/>
        <c:crossAx val="192860800"/>
        <c:crosses val="autoZero"/>
        <c:auto val="1"/>
        <c:lblAlgn val="ctr"/>
        <c:lblOffset val="100"/>
        <c:noMultiLvlLbl val="0"/>
      </c:catAx>
      <c:valAx>
        <c:axId val="192860800"/>
        <c:scaling>
          <c:orientation val="minMax"/>
        </c:scaling>
        <c:delete val="0"/>
        <c:axPos val="l"/>
        <c:numFmt formatCode="0.00%" sourceLinked="1"/>
        <c:majorTickMark val="none"/>
        <c:minorTickMark val="none"/>
        <c:tickLblPos val="nextTo"/>
        <c:crossAx val="192860408"/>
        <c:crosses val="autoZero"/>
        <c:crossBetween val="between"/>
      </c:valAx>
    </c:plotArea>
    <c:plotVisOnly val="1"/>
    <c:dispBlanksAs val="zero"/>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Column1</c:v>
                </c:pt>
              </c:strCache>
            </c:strRef>
          </c:tx>
          <c:spPr>
            <a:solidFill>
              <a:srgbClr val="00B050"/>
            </a:solidFill>
            <a:ln>
              <a:noFill/>
            </a:ln>
            <a:effectLst/>
            <a:sp3d/>
          </c:spPr>
          <c:invertIfNegative val="0"/>
          <c:dLbls>
            <c:spPr>
              <a:noFill/>
              <a:ln>
                <a:noFill/>
              </a:ln>
              <a:effectLst/>
            </c:spPr>
            <c:txPr>
              <a:bodyPr rot="0" spcFirstLastPara="1" vertOverflow="ellipsis" vert="horz" wrap="square" anchor="ctr" anchorCtr="1"/>
              <a:lstStyle/>
              <a:p>
                <a:pPr>
                  <a:defRPr sz="3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Under 25</c:v>
                </c:pt>
                <c:pt idx="1">
                  <c:v>26-50</c:v>
                </c:pt>
                <c:pt idx="2">
                  <c:v>51-75</c:v>
                </c:pt>
                <c:pt idx="3">
                  <c:v>Over 75</c:v>
                </c:pt>
              </c:strCache>
            </c:strRef>
          </c:cat>
          <c:val>
            <c:numRef>
              <c:f>Sheet1!$B$2:$B$5</c:f>
              <c:numCache>
                <c:formatCode>General</c:formatCode>
                <c:ptCount val="4"/>
                <c:pt idx="0">
                  <c:v>72.8</c:v>
                </c:pt>
                <c:pt idx="1">
                  <c:v>77.099999999999994</c:v>
                </c:pt>
                <c:pt idx="2">
                  <c:v>47.4</c:v>
                </c:pt>
                <c:pt idx="3">
                  <c:v>63.3</c:v>
                </c:pt>
              </c:numCache>
            </c:numRef>
          </c:val>
        </c:ser>
        <c:dLbls>
          <c:showLegendKey val="0"/>
          <c:showVal val="0"/>
          <c:showCatName val="0"/>
          <c:showSerName val="0"/>
          <c:showPercent val="0"/>
          <c:showBubbleSize val="0"/>
        </c:dLbls>
        <c:gapWidth val="150"/>
        <c:gapDepth val="0"/>
        <c:shape val="box"/>
        <c:axId val="188529128"/>
        <c:axId val="188462128"/>
        <c:axId val="0"/>
      </c:bar3DChart>
      <c:catAx>
        <c:axId val="188529128"/>
        <c:scaling>
          <c:orientation val="minMax"/>
        </c:scaling>
        <c:delete val="0"/>
        <c:axPos val="b"/>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88462128"/>
        <c:crosses val="autoZero"/>
        <c:auto val="1"/>
        <c:lblAlgn val="ctr"/>
        <c:lblOffset val="100"/>
        <c:noMultiLvlLbl val="0"/>
      </c:catAx>
      <c:valAx>
        <c:axId val="18846212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88529128"/>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5"/>
    </mc:Choice>
    <mc:Fallback>
      <c:style val="45"/>
    </mc:Fallback>
  </mc:AlternateContent>
  <c:chart>
    <c:autoTitleDeleted val="1"/>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Sheet1!$B$1</c:f>
              <c:strCache>
                <c:ptCount val="1"/>
                <c:pt idx="0">
                  <c:v>Series 1</c:v>
                </c:pt>
              </c:strCache>
            </c:strRef>
          </c:tx>
          <c:spPr>
            <a:solidFill>
              <a:srgbClr val="00B05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Ecclesia A</c:v>
                </c:pt>
                <c:pt idx="1">
                  <c:v>Ecclesia B</c:v>
                </c:pt>
                <c:pt idx="2">
                  <c:v>Ecclesia C</c:v>
                </c:pt>
                <c:pt idx="3">
                  <c:v>Ecclesia D</c:v>
                </c:pt>
                <c:pt idx="4">
                  <c:v>Ecclesia E</c:v>
                </c:pt>
                <c:pt idx="5">
                  <c:v>Ecclesia F</c:v>
                </c:pt>
                <c:pt idx="6">
                  <c:v>Ecclesia G</c:v>
                </c:pt>
                <c:pt idx="7">
                  <c:v>Ecclesia H</c:v>
                </c:pt>
                <c:pt idx="8">
                  <c:v>Ecclesia I</c:v>
                </c:pt>
                <c:pt idx="9">
                  <c:v>Ecclesia J</c:v>
                </c:pt>
              </c:strCache>
            </c:strRef>
          </c:cat>
          <c:val>
            <c:numRef>
              <c:f>Sheet1!$B$2:$B$11</c:f>
              <c:numCache>
                <c:formatCode>General</c:formatCode>
                <c:ptCount val="10"/>
                <c:pt idx="0">
                  <c:v>35.6</c:v>
                </c:pt>
                <c:pt idx="1">
                  <c:v>60.8</c:v>
                </c:pt>
                <c:pt idx="2">
                  <c:v>40</c:v>
                </c:pt>
                <c:pt idx="3">
                  <c:v>38.5</c:v>
                </c:pt>
                <c:pt idx="4">
                  <c:v>42.6</c:v>
                </c:pt>
                <c:pt idx="5">
                  <c:v>41.6</c:v>
                </c:pt>
                <c:pt idx="6">
                  <c:v>36</c:v>
                </c:pt>
                <c:pt idx="7">
                  <c:v>33.299999999999997</c:v>
                </c:pt>
                <c:pt idx="8">
                  <c:v>68.599999999999994</c:v>
                </c:pt>
                <c:pt idx="9">
                  <c:v>53.1</c:v>
                </c:pt>
              </c:numCache>
            </c:numRef>
          </c:val>
        </c:ser>
        <c:dLbls>
          <c:showLegendKey val="0"/>
          <c:showVal val="1"/>
          <c:showCatName val="0"/>
          <c:showSerName val="0"/>
          <c:showPercent val="0"/>
          <c:showBubbleSize val="0"/>
        </c:dLbls>
        <c:gapWidth val="150"/>
        <c:shape val="box"/>
        <c:axId val="188371000"/>
        <c:axId val="188498224"/>
        <c:axId val="0"/>
      </c:bar3DChart>
      <c:catAx>
        <c:axId val="188371000"/>
        <c:scaling>
          <c:orientation val="minMax"/>
        </c:scaling>
        <c:delete val="0"/>
        <c:axPos val="b"/>
        <c:numFmt formatCode="General" sourceLinked="1"/>
        <c:majorTickMark val="out"/>
        <c:minorTickMark val="none"/>
        <c:tickLblPos val="nextTo"/>
        <c:crossAx val="188498224"/>
        <c:crosses val="autoZero"/>
        <c:auto val="1"/>
        <c:lblAlgn val="ctr"/>
        <c:lblOffset val="100"/>
        <c:noMultiLvlLbl val="0"/>
      </c:catAx>
      <c:valAx>
        <c:axId val="188498224"/>
        <c:scaling>
          <c:orientation val="minMax"/>
        </c:scaling>
        <c:delete val="0"/>
        <c:axPos val="l"/>
        <c:majorGridlines/>
        <c:numFmt formatCode="General" sourceLinked="1"/>
        <c:majorTickMark val="out"/>
        <c:minorTickMark val="none"/>
        <c:tickLblPos val="nextTo"/>
        <c:crossAx val="18837100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5"/>
    </mc:Choice>
    <mc:Fallback>
      <c:style val="45"/>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6.8613784388062607E-2"/>
          <c:y val="3.0029484199937562E-2"/>
          <c:w val="0.9159541168465053"/>
          <c:h val="0.78376357140379482"/>
        </c:manualLayout>
      </c:layout>
      <c:bar3DChart>
        <c:barDir val="col"/>
        <c:grouping val="clustered"/>
        <c:varyColors val="0"/>
        <c:ser>
          <c:idx val="0"/>
          <c:order val="0"/>
          <c:tx>
            <c:strRef>
              <c:f>Sheet1!$B$1</c:f>
              <c:strCache>
                <c:ptCount val="1"/>
                <c:pt idx="0">
                  <c:v>Series 1</c:v>
                </c:pt>
              </c:strCache>
            </c:strRef>
          </c:tx>
          <c:spPr>
            <a:solidFill>
              <a:srgbClr val="00B05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Ecclesia A</c:v>
                </c:pt>
                <c:pt idx="1">
                  <c:v>Ecclesia B</c:v>
                </c:pt>
                <c:pt idx="2">
                  <c:v>Ecclesia C</c:v>
                </c:pt>
                <c:pt idx="3">
                  <c:v>Ecclesia D</c:v>
                </c:pt>
                <c:pt idx="4">
                  <c:v>Ecclesia E</c:v>
                </c:pt>
                <c:pt idx="5">
                  <c:v>Ecclesia F</c:v>
                </c:pt>
                <c:pt idx="6">
                  <c:v>Ecclesia G</c:v>
                </c:pt>
              </c:strCache>
            </c:strRef>
          </c:cat>
          <c:val>
            <c:numRef>
              <c:f>Sheet1!$B$2:$B$8</c:f>
              <c:numCache>
                <c:formatCode>General</c:formatCode>
                <c:ptCount val="7"/>
                <c:pt idx="0">
                  <c:v>34</c:v>
                </c:pt>
                <c:pt idx="1">
                  <c:v>38.5</c:v>
                </c:pt>
                <c:pt idx="2">
                  <c:v>33.299999999999997</c:v>
                </c:pt>
                <c:pt idx="3">
                  <c:v>17.3</c:v>
                </c:pt>
                <c:pt idx="4">
                  <c:v>22.2</c:v>
                </c:pt>
                <c:pt idx="5">
                  <c:v>60</c:v>
                </c:pt>
                <c:pt idx="6">
                  <c:v>28</c:v>
                </c:pt>
              </c:numCache>
            </c:numRef>
          </c:val>
        </c:ser>
        <c:dLbls>
          <c:showLegendKey val="0"/>
          <c:showVal val="0"/>
          <c:showCatName val="0"/>
          <c:showSerName val="0"/>
          <c:showPercent val="0"/>
          <c:showBubbleSize val="0"/>
        </c:dLbls>
        <c:gapWidth val="150"/>
        <c:shape val="box"/>
        <c:axId val="284667216"/>
        <c:axId val="284667608"/>
        <c:axId val="0"/>
      </c:bar3DChart>
      <c:catAx>
        <c:axId val="284667216"/>
        <c:scaling>
          <c:orientation val="minMax"/>
        </c:scaling>
        <c:delete val="0"/>
        <c:axPos val="b"/>
        <c:numFmt formatCode="General" sourceLinked="1"/>
        <c:majorTickMark val="out"/>
        <c:minorTickMark val="none"/>
        <c:tickLblPos val="nextTo"/>
        <c:crossAx val="284667608"/>
        <c:crosses val="autoZero"/>
        <c:auto val="1"/>
        <c:lblAlgn val="ctr"/>
        <c:lblOffset val="100"/>
        <c:noMultiLvlLbl val="0"/>
      </c:catAx>
      <c:valAx>
        <c:axId val="284667608"/>
        <c:scaling>
          <c:orientation val="minMax"/>
        </c:scaling>
        <c:delete val="0"/>
        <c:axPos val="l"/>
        <c:majorGridlines/>
        <c:numFmt formatCode="General" sourceLinked="1"/>
        <c:majorTickMark val="out"/>
        <c:minorTickMark val="none"/>
        <c:tickLblPos val="nextTo"/>
        <c:crossAx val="28466721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5"/>
    </mc:Choice>
    <mc:Fallback>
      <c:style val="45"/>
    </mc:Fallback>
  </mc:AlternateContent>
  <c:chart>
    <c:autoTitleDeleted val="1"/>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Sheet1!$B$1</c:f>
              <c:strCache>
                <c:ptCount val="1"/>
                <c:pt idx="0">
                  <c:v>Column1</c:v>
                </c:pt>
              </c:strCache>
            </c:strRef>
          </c:tx>
          <c:spPr>
            <a:solidFill>
              <a:srgbClr val="00B05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Sheet1!$A$2:$A$12</c:f>
              <c:strCache>
                <c:ptCount val="11"/>
                <c:pt idx="0">
                  <c:v>Ecclesia A</c:v>
                </c:pt>
                <c:pt idx="1">
                  <c:v>Ecclesia B</c:v>
                </c:pt>
                <c:pt idx="2">
                  <c:v>Ecclesia C</c:v>
                </c:pt>
                <c:pt idx="3">
                  <c:v>Ecclesia D</c:v>
                </c:pt>
                <c:pt idx="4">
                  <c:v>Ecclesia E</c:v>
                </c:pt>
                <c:pt idx="5">
                  <c:v>Ecclesia F</c:v>
                </c:pt>
                <c:pt idx="6">
                  <c:v>Ecclesia G</c:v>
                </c:pt>
                <c:pt idx="7">
                  <c:v>Ecclesia H</c:v>
                </c:pt>
                <c:pt idx="8">
                  <c:v>Ecclesia I</c:v>
                </c:pt>
                <c:pt idx="9">
                  <c:v>Ecclesia J</c:v>
                </c:pt>
                <c:pt idx="10">
                  <c:v>Ecclesia K</c:v>
                </c:pt>
              </c:strCache>
            </c:strRef>
          </c:cat>
          <c:val>
            <c:numRef>
              <c:f>Sheet1!$B$2:$B$12</c:f>
              <c:numCache>
                <c:formatCode>General</c:formatCode>
                <c:ptCount val="11"/>
                <c:pt idx="0">
                  <c:v>33.299999999999997</c:v>
                </c:pt>
                <c:pt idx="1">
                  <c:v>18.600000000000001</c:v>
                </c:pt>
                <c:pt idx="2">
                  <c:v>43.4</c:v>
                </c:pt>
                <c:pt idx="3">
                  <c:v>18</c:v>
                </c:pt>
                <c:pt idx="4">
                  <c:v>33.700000000000003</c:v>
                </c:pt>
                <c:pt idx="5">
                  <c:v>38.6</c:v>
                </c:pt>
                <c:pt idx="6">
                  <c:v>41.6</c:v>
                </c:pt>
                <c:pt idx="7">
                  <c:v>26</c:v>
                </c:pt>
                <c:pt idx="8">
                  <c:v>22.2</c:v>
                </c:pt>
                <c:pt idx="9">
                  <c:v>62.8</c:v>
                </c:pt>
                <c:pt idx="10">
                  <c:v>42.5</c:v>
                </c:pt>
              </c:numCache>
            </c:numRef>
          </c:val>
        </c:ser>
        <c:dLbls>
          <c:showLegendKey val="0"/>
          <c:showVal val="1"/>
          <c:showCatName val="0"/>
          <c:showSerName val="0"/>
          <c:showPercent val="0"/>
          <c:showBubbleSize val="0"/>
        </c:dLbls>
        <c:gapWidth val="150"/>
        <c:shape val="box"/>
        <c:axId val="284890664"/>
        <c:axId val="284891056"/>
        <c:axId val="0"/>
      </c:bar3DChart>
      <c:catAx>
        <c:axId val="284890664"/>
        <c:scaling>
          <c:orientation val="minMax"/>
        </c:scaling>
        <c:delete val="0"/>
        <c:axPos val="b"/>
        <c:numFmt formatCode="General" sourceLinked="1"/>
        <c:majorTickMark val="out"/>
        <c:minorTickMark val="none"/>
        <c:tickLblPos val="nextTo"/>
        <c:crossAx val="284891056"/>
        <c:crosses val="autoZero"/>
        <c:auto val="1"/>
        <c:lblAlgn val="ctr"/>
        <c:lblOffset val="100"/>
        <c:noMultiLvlLbl val="0"/>
      </c:catAx>
      <c:valAx>
        <c:axId val="284891056"/>
        <c:scaling>
          <c:orientation val="minMax"/>
        </c:scaling>
        <c:delete val="0"/>
        <c:axPos val="l"/>
        <c:majorGridlines/>
        <c:numFmt formatCode="General" sourceLinked="1"/>
        <c:majorTickMark val="out"/>
        <c:minorTickMark val="none"/>
        <c:tickLblPos val="nextTo"/>
        <c:crossAx val="28489066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78ABE3C1-DBE1-495D-B57B-2849774B866A}" type="datetimeFigureOut">
              <a:rPr lang="en-US" smtClean="0"/>
              <a:t>7/12/2016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6800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7/12/2016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6526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7/12/2016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357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7/12/2016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5287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7/12/2016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29796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7/12/2016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4320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7/12/2016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68046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7/12/2016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65888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7/12/2016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4985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7/12/2016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88376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7/12/2016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146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31000">
              <a:schemeClr val="accent1">
                <a:lumMod val="54000"/>
                <a:lumOff val="46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D6E9DEC-419B-4CC5-A080-3B06BD5A8291}" type="datetimeFigureOut">
              <a:rPr lang="en-US" smtClean="0"/>
              <a:t>7/12/2016</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46355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99" y="4347073"/>
            <a:ext cx="7772400" cy="1463040"/>
          </a:xfrm>
        </p:spPr>
        <p:txBody>
          <a:bodyPr>
            <a:noAutofit/>
          </a:bodyPr>
          <a:lstStyle/>
          <a:p>
            <a:pPr algn="ctr"/>
            <a:r>
              <a:rPr lang="en-US" sz="6000" dirty="0" smtClean="0"/>
              <a:t>Who Hath Despised the </a:t>
            </a:r>
            <a:br>
              <a:rPr lang="en-US" sz="6000" dirty="0" smtClean="0"/>
            </a:br>
            <a:r>
              <a:rPr lang="en-US" sz="6000" dirty="0" smtClean="0"/>
              <a:t>Day of Small Things?</a:t>
            </a:r>
            <a:br>
              <a:rPr lang="en-US" sz="6000" dirty="0" smtClean="0"/>
            </a:br>
            <a:endParaRPr lang="en-US" sz="6000" dirty="0"/>
          </a:p>
        </p:txBody>
      </p:sp>
      <p:sp>
        <p:nvSpPr>
          <p:cNvPr id="3" name="Subtitle 2"/>
          <p:cNvSpPr>
            <a:spLocks noGrp="1"/>
          </p:cNvSpPr>
          <p:nvPr>
            <p:ph type="subTitle" idx="1"/>
          </p:nvPr>
        </p:nvSpPr>
        <p:spPr>
          <a:xfrm>
            <a:off x="8250381" y="3879482"/>
            <a:ext cx="3792683" cy="1463040"/>
          </a:xfrm>
        </p:spPr>
        <p:txBody>
          <a:bodyPr>
            <a:noAutofit/>
          </a:bodyPr>
          <a:lstStyle/>
          <a:p>
            <a:r>
              <a:rPr lang="en-US" sz="3200" dirty="0" smtClean="0"/>
              <a:t>Class 3:</a:t>
            </a:r>
          </a:p>
          <a:p>
            <a:r>
              <a:rPr lang="en-US" sz="3200" dirty="0" smtClean="0"/>
              <a:t>“The Day of Small Things”</a:t>
            </a:r>
            <a:endParaRPr lang="en-US" sz="3200" dirty="0"/>
          </a:p>
        </p:txBody>
      </p:sp>
    </p:spTree>
    <p:extLst>
      <p:ext uri="{BB962C8B-B14F-4D97-AF65-F5344CB8AC3E}">
        <p14:creationId xmlns:p14="http://schemas.microsoft.com/office/powerpoint/2010/main" val="2546002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901536" y="426026"/>
            <a:ext cx="8014855" cy="6011141"/>
          </a:xfrm>
          <a:prstGeom prst="rect">
            <a:avLst/>
          </a:prstGeom>
        </p:spPr>
      </p:pic>
    </p:spTree>
    <p:extLst>
      <p:ext uri="{BB962C8B-B14F-4D97-AF65-F5344CB8AC3E}">
        <p14:creationId xmlns:p14="http://schemas.microsoft.com/office/powerpoint/2010/main" val="17037117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401921"/>
            <a:ext cx="9720072" cy="1499616"/>
          </a:xfrm>
        </p:spPr>
        <p:txBody>
          <a:bodyPr/>
          <a:lstStyle/>
          <a:p>
            <a:r>
              <a:rPr lang="en-US" dirty="0" smtClean="0"/>
              <a:t>Small things can have big results</a:t>
            </a:r>
            <a:endParaRPr lang="en-US" dirty="0"/>
          </a:p>
        </p:txBody>
      </p:sp>
      <p:sp>
        <p:nvSpPr>
          <p:cNvPr id="3" name="Content Placeholder 2"/>
          <p:cNvSpPr>
            <a:spLocks noGrp="1"/>
          </p:cNvSpPr>
          <p:nvPr>
            <p:ph idx="1"/>
          </p:nvPr>
        </p:nvSpPr>
        <p:spPr>
          <a:xfrm>
            <a:off x="1024128" y="1787237"/>
            <a:ext cx="9720073" cy="4023360"/>
          </a:xfrm>
        </p:spPr>
        <p:txBody>
          <a:bodyPr>
            <a:noAutofit/>
          </a:bodyPr>
          <a:lstStyle/>
          <a:p>
            <a:r>
              <a:rPr lang="en-US" sz="2400" dirty="0"/>
              <a:t>Moses' rod that delivered a nation from Egypt (Exodus 4:1-9), </a:t>
            </a:r>
          </a:p>
          <a:p>
            <a:r>
              <a:rPr lang="en-US" sz="2400" dirty="0"/>
              <a:t>The jawbone of an ass that in Samson's hand killed a thousand Philistines (Judges 15:14-16), </a:t>
            </a:r>
          </a:p>
          <a:p>
            <a:r>
              <a:rPr lang="en-US" sz="2400" dirty="0"/>
              <a:t>Five smooth stones that felled the giant Goliath (1 Samuel 17), </a:t>
            </a:r>
          </a:p>
          <a:p>
            <a:r>
              <a:rPr lang="en-US" sz="2400" dirty="0"/>
              <a:t>The handful of meal and a jar of oil that sustained a widow through years of famine (2 Kings 4:1-7), </a:t>
            </a:r>
          </a:p>
          <a:p>
            <a:r>
              <a:rPr lang="en-US" sz="2400" dirty="0"/>
              <a:t>Five barley loaves and a couple fish that fed a multitude (Matthew 14:13-21), and </a:t>
            </a:r>
          </a:p>
          <a:p>
            <a:r>
              <a:rPr lang="en-US" sz="2400" dirty="0"/>
              <a:t>The mustard seed Jesus said would become a great tree for birds to find shelter (Matthew 13:31-32). </a:t>
            </a:r>
          </a:p>
          <a:p>
            <a:endParaRPr lang="en-US" sz="2400" dirty="0"/>
          </a:p>
        </p:txBody>
      </p:sp>
    </p:spTree>
    <p:extLst>
      <p:ext uri="{BB962C8B-B14F-4D97-AF65-F5344CB8AC3E}">
        <p14:creationId xmlns:p14="http://schemas.microsoft.com/office/powerpoint/2010/main" val="429221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had occurred?</a:t>
            </a:r>
            <a:endParaRPr lang="en-US" dirty="0"/>
          </a:p>
        </p:txBody>
      </p:sp>
      <p:sp>
        <p:nvSpPr>
          <p:cNvPr id="3" name="Content Placeholder 2"/>
          <p:cNvSpPr>
            <a:spLocks noGrp="1"/>
          </p:cNvSpPr>
          <p:nvPr>
            <p:ph idx="1"/>
          </p:nvPr>
        </p:nvSpPr>
        <p:spPr>
          <a:xfrm>
            <a:off x="889045" y="1825059"/>
            <a:ext cx="10551345" cy="4544568"/>
          </a:xfrm>
        </p:spPr>
        <p:txBody>
          <a:bodyPr>
            <a:normAutofit lnSpcReduction="10000"/>
          </a:bodyPr>
          <a:lstStyle/>
          <a:p>
            <a:r>
              <a:rPr lang="en-US" sz="2600" dirty="0" smtClean="0"/>
              <a:t>With </a:t>
            </a:r>
            <a:r>
              <a:rPr lang="en-US" sz="2600" dirty="0"/>
              <a:t>great enthusiasm they set about rebuilding </a:t>
            </a:r>
            <a:r>
              <a:rPr lang="en-US" sz="2600" dirty="0" smtClean="0"/>
              <a:t>the Temple.</a:t>
            </a:r>
          </a:p>
          <a:p>
            <a:r>
              <a:rPr lang="en-US" sz="2600" dirty="0" smtClean="0"/>
              <a:t>However</a:t>
            </a:r>
            <a:r>
              <a:rPr lang="en-US" sz="2600" dirty="0"/>
              <a:t>, </a:t>
            </a:r>
            <a:r>
              <a:rPr lang="en-US" sz="2600" dirty="0" err="1"/>
              <a:t>Zerubbabel</a:t>
            </a:r>
            <a:r>
              <a:rPr lang="en-US" sz="2600" dirty="0"/>
              <a:t> the governor, got little farther than laying the foundation before opposition set in. </a:t>
            </a:r>
            <a:endParaRPr lang="en-US" sz="2600" dirty="0" smtClean="0"/>
          </a:p>
          <a:p>
            <a:r>
              <a:rPr lang="en-US" sz="2600" dirty="0" smtClean="0"/>
              <a:t>Neighboring adversaries </a:t>
            </a:r>
            <a:r>
              <a:rPr lang="en-US" sz="2600" dirty="0"/>
              <a:t>fought the </a:t>
            </a:r>
            <a:r>
              <a:rPr lang="en-US" sz="2600" dirty="0" smtClean="0"/>
              <a:t>project, </a:t>
            </a:r>
            <a:r>
              <a:rPr lang="en-US" sz="2600" dirty="0"/>
              <a:t>finally succeeding in getting a restraining order to halt construction (Ezra 4). Enemies mocked. Supporters became discouraged. For </a:t>
            </a:r>
            <a:r>
              <a:rPr lang="en-US" sz="2600" dirty="0" smtClean="0"/>
              <a:t>12 years </a:t>
            </a:r>
            <a:r>
              <a:rPr lang="en-US" sz="2600" dirty="0"/>
              <a:t>the site stood silent. </a:t>
            </a:r>
          </a:p>
          <a:p>
            <a:r>
              <a:rPr lang="en-US" sz="2600" dirty="0"/>
              <a:t>Failure. </a:t>
            </a:r>
            <a:r>
              <a:rPr lang="en-US" sz="2600" dirty="0" err="1"/>
              <a:t>Zerubbabel</a:t>
            </a:r>
            <a:r>
              <a:rPr lang="en-US" sz="2600" dirty="0"/>
              <a:t> </a:t>
            </a:r>
            <a:r>
              <a:rPr lang="en-US" sz="2600" dirty="0" smtClean="0"/>
              <a:t>likely felt </a:t>
            </a:r>
            <a:r>
              <a:rPr lang="en-US" sz="2600" dirty="0"/>
              <a:t>like a failure. </a:t>
            </a:r>
            <a:r>
              <a:rPr lang="en-US" sz="2600" dirty="0" smtClean="0"/>
              <a:t> </a:t>
            </a:r>
            <a:r>
              <a:rPr lang="en-US" sz="2600" dirty="0" err="1" smtClean="0"/>
              <a:t>Zerubbabel</a:t>
            </a:r>
            <a:r>
              <a:rPr lang="en-US" sz="2600" dirty="0" smtClean="0"/>
              <a:t> </a:t>
            </a:r>
            <a:r>
              <a:rPr lang="en-US" sz="2600" dirty="0"/>
              <a:t>set to work building his own wood-paneled home. </a:t>
            </a:r>
            <a:r>
              <a:rPr lang="en-US" sz="2600" dirty="0" smtClean="0"/>
              <a:t>His </a:t>
            </a:r>
            <a:r>
              <a:rPr lang="en-US" sz="2600" dirty="0"/>
              <a:t>grand dream had </a:t>
            </a:r>
            <a:r>
              <a:rPr lang="en-US" sz="2600" dirty="0" smtClean="0"/>
              <a:t>seemingly fizzled</a:t>
            </a:r>
            <a:r>
              <a:rPr lang="en-US" sz="2600" dirty="0"/>
              <a:t>. </a:t>
            </a:r>
          </a:p>
          <a:p>
            <a:r>
              <a:rPr lang="en-US" sz="2600" dirty="0"/>
              <a:t>He was probably like the rest of us when failure looms. </a:t>
            </a:r>
            <a:r>
              <a:rPr lang="en-US" sz="2600" dirty="0" smtClean="0"/>
              <a:t>We </a:t>
            </a:r>
            <a:r>
              <a:rPr lang="en-US" sz="2600" dirty="0"/>
              <a:t>seal ourselves from more pain by denial. </a:t>
            </a:r>
            <a:r>
              <a:rPr lang="en-US" sz="2600" dirty="0" smtClean="0"/>
              <a:t>We </a:t>
            </a:r>
            <a:r>
              <a:rPr lang="en-US" sz="2600" dirty="0"/>
              <a:t>protect ourselves from getting our hopes too high again. We look at the </a:t>
            </a:r>
            <a:r>
              <a:rPr lang="en-US" sz="2600" dirty="0" smtClean="0"/>
              <a:t>past </a:t>
            </a:r>
            <a:r>
              <a:rPr lang="en-US" sz="2600" dirty="0"/>
              <a:t>rather than the future. </a:t>
            </a:r>
          </a:p>
          <a:p>
            <a:endParaRPr lang="en-US" dirty="0"/>
          </a:p>
        </p:txBody>
      </p:sp>
    </p:spTree>
    <p:extLst>
      <p:ext uri="{BB962C8B-B14F-4D97-AF65-F5344CB8AC3E}">
        <p14:creationId xmlns:p14="http://schemas.microsoft.com/office/powerpoint/2010/main" val="2459019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Enemies to ecclesial work (</a:t>
            </a:r>
            <a:r>
              <a:rPr lang="en-US" dirty="0" err="1" smtClean="0"/>
              <a:t>haggai</a:t>
            </a:r>
            <a:r>
              <a:rPr lang="en-US" dirty="0" smtClean="0"/>
              <a:t> 1)</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sz="2800" dirty="0" smtClean="0"/>
              <a:t>Rationalization (vs. 1)</a:t>
            </a:r>
          </a:p>
          <a:p>
            <a:pPr marL="457200" indent="-457200">
              <a:buFont typeface="+mj-lt"/>
              <a:buAutoNum type="arabicPeriod"/>
            </a:pPr>
            <a:r>
              <a:rPr lang="en-US" sz="2800" dirty="0" smtClean="0"/>
              <a:t>Procrastination (vs. 2)</a:t>
            </a:r>
          </a:p>
          <a:p>
            <a:pPr marL="457200" indent="-457200">
              <a:buFont typeface="+mj-lt"/>
              <a:buAutoNum type="arabicPeriod"/>
            </a:pPr>
            <a:r>
              <a:rPr lang="en-US" sz="2800" dirty="0"/>
              <a:t>Materialism, self-centeredness (vs. 4)</a:t>
            </a:r>
          </a:p>
          <a:p>
            <a:pPr marL="457200" indent="-457200">
              <a:buFont typeface="+mj-lt"/>
              <a:buAutoNum type="arabicPeriod"/>
            </a:pPr>
            <a:r>
              <a:rPr lang="en-US" sz="2800" dirty="0" smtClean="0"/>
              <a:t>Poor self-examination (vs. 5-7)</a:t>
            </a:r>
          </a:p>
          <a:p>
            <a:pPr marL="457200" indent="-457200">
              <a:buFont typeface="+mj-lt"/>
              <a:buAutoNum type="arabicPeriod"/>
            </a:pPr>
            <a:r>
              <a:rPr lang="en-US" sz="2800" dirty="0" smtClean="0"/>
              <a:t>Failure to recognize and accept Divine correction (vs. 6-11)</a:t>
            </a:r>
          </a:p>
          <a:p>
            <a:pPr marL="457200" indent="-457200">
              <a:buFont typeface="+mj-lt"/>
              <a:buAutoNum type="arabicPeriod"/>
            </a:pPr>
            <a:endParaRPr lang="en-US" dirty="0" smtClean="0"/>
          </a:p>
        </p:txBody>
      </p:sp>
    </p:spTree>
    <p:extLst>
      <p:ext uri="{BB962C8B-B14F-4D97-AF65-F5344CB8AC3E}">
        <p14:creationId xmlns:p14="http://schemas.microsoft.com/office/powerpoint/2010/main" val="984939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864" y="2465970"/>
            <a:ext cx="9720072" cy="1499616"/>
          </a:xfrm>
        </p:spPr>
        <p:txBody>
          <a:bodyPr/>
          <a:lstStyle/>
          <a:p>
            <a:pPr algn="ctr"/>
            <a:r>
              <a:rPr lang="en-US" dirty="0" smtClean="0"/>
              <a:t>The vision of the day of “big” things</a:t>
            </a:r>
            <a:endParaRPr lang="en-US" dirty="0"/>
          </a:p>
        </p:txBody>
      </p:sp>
    </p:spTree>
    <p:extLst>
      <p:ext uri="{BB962C8B-B14F-4D97-AF65-F5344CB8AC3E}">
        <p14:creationId xmlns:p14="http://schemas.microsoft.com/office/powerpoint/2010/main" val="3706587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Riches of the Gentiles</a:t>
            </a:r>
            <a:endParaRPr lang="en-US" dirty="0"/>
          </a:p>
        </p:txBody>
      </p:sp>
      <p:sp>
        <p:nvSpPr>
          <p:cNvPr id="3" name="Content Placeholder 2"/>
          <p:cNvSpPr>
            <a:spLocks noGrp="1"/>
          </p:cNvSpPr>
          <p:nvPr>
            <p:ph idx="1"/>
          </p:nvPr>
        </p:nvSpPr>
        <p:spPr/>
        <p:txBody>
          <a:bodyPr>
            <a:normAutofit/>
          </a:bodyPr>
          <a:lstStyle/>
          <a:p>
            <a:r>
              <a:rPr lang="en-US" sz="3200" dirty="0" smtClean="0"/>
              <a:t>“But </a:t>
            </a:r>
            <a:r>
              <a:rPr lang="en-US" sz="3200" dirty="0"/>
              <a:t>ye shall be named the Priests of the </a:t>
            </a:r>
            <a:r>
              <a:rPr lang="en-US" sz="3200" cap="small" dirty="0"/>
              <a:t>Lord</a:t>
            </a:r>
            <a:r>
              <a:rPr lang="en-US" sz="3200" dirty="0"/>
              <a:t>: men shall call you the Ministers of our God: </a:t>
            </a:r>
            <a:r>
              <a:rPr lang="en-US" sz="3200" b="1" dirty="0"/>
              <a:t>ye shall eat the riches of the Gentiles</a:t>
            </a:r>
            <a:r>
              <a:rPr lang="en-US" sz="3200" dirty="0"/>
              <a:t>, and in their glory shall ye boast yourselves</a:t>
            </a:r>
            <a:r>
              <a:rPr lang="en-US" sz="3200" dirty="0" smtClean="0"/>
              <a:t>.”</a:t>
            </a:r>
          </a:p>
          <a:p>
            <a:pPr algn="ctr"/>
            <a:r>
              <a:rPr lang="en-US" sz="3200" dirty="0" smtClean="0"/>
              <a:t>Isaiah 61:6</a:t>
            </a:r>
            <a:endParaRPr lang="en-US" sz="3200" dirty="0"/>
          </a:p>
        </p:txBody>
      </p:sp>
    </p:spTree>
    <p:extLst>
      <p:ext uri="{BB962C8B-B14F-4D97-AF65-F5344CB8AC3E}">
        <p14:creationId xmlns:p14="http://schemas.microsoft.com/office/powerpoint/2010/main" val="13716341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25444"/>
            <a:ext cx="9720072" cy="1499616"/>
          </a:xfrm>
        </p:spPr>
        <p:txBody>
          <a:bodyPr/>
          <a:lstStyle/>
          <a:p>
            <a:r>
              <a:rPr lang="en-US" dirty="0" smtClean="0"/>
              <a:t>Wealth of the Gentiles</a:t>
            </a:r>
            <a:endParaRPr lang="en-US" dirty="0"/>
          </a:p>
        </p:txBody>
      </p:sp>
      <p:sp>
        <p:nvSpPr>
          <p:cNvPr id="3" name="Content Placeholder 2"/>
          <p:cNvSpPr>
            <a:spLocks noGrp="1"/>
          </p:cNvSpPr>
          <p:nvPr>
            <p:ph idx="1"/>
          </p:nvPr>
        </p:nvSpPr>
        <p:spPr>
          <a:xfrm>
            <a:off x="1024129" y="1825060"/>
            <a:ext cx="9720071" cy="4023360"/>
          </a:xfrm>
        </p:spPr>
        <p:txBody>
          <a:bodyPr>
            <a:noAutofit/>
          </a:bodyPr>
          <a:lstStyle/>
          <a:p>
            <a:r>
              <a:rPr lang="en-US" sz="2800" dirty="0" smtClean="0"/>
              <a:t>“And the Gentiles shall come to thy light, and kings to the brightness of thy rising.  Lift up thine eyes round about, and see: all they gather themselves together, they come to thee: thy sons shall come from far, and thy daughters shall be nursed at thy side.  Then thou shalt see, and flow together, and thine heart shall fear, and be enlarged; because the abundance of the sea shall be converted unto thee, </a:t>
            </a:r>
            <a:r>
              <a:rPr lang="en-US" sz="2800" b="1" dirty="0" smtClean="0"/>
              <a:t>the forces (margin: wealth) of the Gentiles shall come unto thee</a:t>
            </a:r>
            <a:r>
              <a:rPr lang="en-US" sz="2800" dirty="0" smtClean="0"/>
              <a:t>.  The multitude of camels shall cover thee, the dromedaries of </a:t>
            </a:r>
            <a:r>
              <a:rPr lang="en-US" sz="2800" dirty="0" err="1" smtClean="0"/>
              <a:t>Midian</a:t>
            </a:r>
            <a:r>
              <a:rPr lang="en-US" sz="2800" dirty="0" smtClean="0"/>
              <a:t> and </a:t>
            </a:r>
            <a:r>
              <a:rPr lang="en-US" sz="2800" dirty="0" err="1" smtClean="0"/>
              <a:t>Ephah</a:t>
            </a:r>
            <a:r>
              <a:rPr lang="en-US" sz="2800" dirty="0" smtClean="0"/>
              <a:t>; all they from Sheba shall come: they shall bring gold and incense; and they shall </a:t>
            </a:r>
            <a:r>
              <a:rPr lang="en-US" sz="2800" dirty="0" err="1" smtClean="0"/>
              <a:t>shew</a:t>
            </a:r>
            <a:r>
              <a:rPr lang="en-US" sz="2800" dirty="0" smtClean="0"/>
              <a:t> forth the praises of the </a:t>
            </a:r>
            <a:r>
              <a:rPr lang="en-US" sz="2800" cap="small" dirty="0" smtClean="0"/>
              <a:t>Lord</a:t>
            </a:r>
            <a:r>
              <a:rPr lang="en-US" sz="2800" dirty="0" smtClean="0"/>
              <a:t>.”</a:t>
            </a:r>
          </a:p>
          <a:p>
            <a:pPr algn="ctr"/>
            <a:r>
              <a:rPr lang="en-US" sz="2800" dirty="0" smtClean="0"/>
              <a:t>Isaiah 60:3-6</a:t>
            </a:r>
            <a:endParaRPr lang="en-US" sz="2800" dirty="0"/>
          </a:p>
        </p:txBody>
      </p:sp>
    </p:spTree>
    <p:extLst>
      <p:ext uri="{BB962C8B-B14F-4D97-AF65-F5344CB8AC3E}">
        <p14:creationId xmlns:p14="http://schemas.microsoft.com/office/powerpoint/2010/main" val="2565148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065" y="90194"/>
            <a:ext cx="9720072" cy="1499616"/>
          </a:xfrm>
        </p:spPr>
        <p:txBody>
          <a:bodyPr/>
          <a:lstStyle/>
          <a:p>
            <a:r>
              <a:rPr lang="en-US" dirty="0" smtClean="0"/>
              <a:t>Salvation of the Nations</a:t>
            </a:r>
            <a:endParaRPr lang="en-US" dirty="0"/>
          </a:p>
        </p:txBody>
      </p:sp>
      <p:sp>
        <p:nvSpPr>
          <p:cNvPr id="3" name="Content Placeholder 2"/>
          <p:cNvSpPr>
            <a:spLocks noGrp="1"/>
          </p:cNvSpPr>
          <p:nvPr>
            <p:ph idx="1"/>
          </p:nvPr>
        </p:nvSpPr>
        <p:spPr>
          <a:xfrm>
            <a:off x="613065" y="1589810"/>
            <a:ext cx="10318172" cy="4023360"/>
          </a:xfrm>
        </p:spPr>
        <p:txBody>
          <a:bodyPr>
            <a:noAutofit/>
          </a:bodyPr>
          <a:lstStyle/>
          <a:p>
            <a:r>
              <a:rPr lang="en-US" sz="2800" dirty="0" smtClean="0"/>
              <a:t>“</a:t>
            </a:r>
            <a:r>
              <a:rPr lang="en-US" sz="2800" b="1" dirty="0" smtClean="0"/>
              <a:t>Surely </a:t>
            </a:r>
            <a:r>
              <a:rPr lang="en-US" sz="2800" b="1" dirty="0"/>
              <a:t>the isles shall wait for me, and the ships of </a:t>
            </a:r>
            <a:r>
              <a:rPr lang="en-US" sz="2800" b="1" dirty="0" err="1"/>
              <a:t>Tarshish</a:t>
            </a:r>
            <a:r>
              <a:rPr lang="en-US" sz="2800" b="1" dirty="0"/>
              <a:t> first, to bring thy sons from far, their silver and their gold with them, unto the name of the </a:t>
            </a:r>
            <a:r>
              <a:rPr lang="en-US" sz="2800" b="1" cap="small" dirty="0"/>
              <a:t>Lord</a:t>
            </a:r>
            <a:r>
              <a:rPr lang="en-US" sz="2800" b="1" dirty="0"/>
              <a:t> thy God, and to the Holy One of Israel, because he hath glorified thee</a:t>
            </a:r>
            <a:r>
              <a:rPr lang="en-US" sz="2800" b="1" dirty="0" smtClean="0"/>
              <a:t>.</a:t>
            </a:r>
          </a:p>
          <a:p>
            <a:r>
              <a:rPr lang="en-US" sz="2800" dirty="0"/>
              <a:t>The glory of </a:t>
            </a:r>
            <a:r>
              <a:rPr lang="en-US" sz="2800" b="1" dirty="0"/>
              <a:t>Lebanon shall come unto thee, the fir tree, the pine tree, and the box together</a:t>
            </a:r>
            <a:r>
              <a:rPr lang="en-US" sz="2800" dirty="0"/>
              <a:t>, to beautify the place of my sanctuary; and I will make the place of my feet glorious</a:t>
            </a:r>
            <a:r>
              <a:rPr lang="en-US" sz="2800" dirty="0" smtClean="0"/>
              <a:t>.  </a:t>
            </a:r>
            <a:r>
              <a:rPr lang="en-US" sz="2800" b="1" dirty="0" smtClean="0"/>
              <a:t>The </a:t>
            </a:r>
            <a:r>
              <a:rPr lang="en-US" sz="2800" b="1" dirty="0"/>
              <a:t>sons also of them that afflicted thee shall come bending unto thee; and all they that despised thee shall bow themselves down at the soles of thy feet</a:t>
            </a:r>
            <a:r>
              <a:rPr lang="en-US" sz="2800" dirty="0"/>
              <a:t>; and they shall call thee; The city of the </a:t>
            </a:r>
            <a:r>
              <a:rPr lang="en-US" sz="2800" cap="small" dirty="0"/>
              <a:t>Lord</a:t>
            </a:r>
            <a:r>
              <a:rPr lang="en-US" sz="2800" dirty="0"/>
              <a:t>, The Zion of the Holy One of Israel</a:t>
            </a:r>
            <a:r>
              <a:rPr lang="en-US" sz="2800" dirty="0" smtClean="0"/>
              <a:t>.”</a:t>
            </a:r>
            <a:endParaRPr lang="en-US" sz="2800" dirty="0"/>
          </a:p>
          <a:p>
            <a:pPr algn="ctr"/>
            <a:r>
              <a:rPr lang="en-US" sz="2800" dirty="0" smtClean="0"/>
              <a:t>Isaiah 60:9,13-14</a:t>
            </a:r>
            <a:endParaRPr lang="en-US" sz="2800" dirty="0"/>
          </a:p>
        </p:txBody>
      </p:sp>
    </p:spTree>
    <p:extLst>
      <p:ext uri="{BB962C8B-B14F-4D97-AF65-F5344CB8AC3E}">
        <p14:creationId xmlns:p14="http://schemas.microsoft.com/office/powerpoint/2010/main" val="7481070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252707"/>
            <a:ext cx="9720072" cy="1499616"/>
          </a:xfrm>
        </p:spPr>
        <p:txBody>
          <a:bodyPr/>
          <a:lstStyle/>
          <a:p>
            <a:r>
              <a:rPr lang="en-US" dirty="0" smtClean="0"/>
              <a:t>Gifts for Israel’s king</a:t>
            </a:r>
            <a:endParaRPr lang="en-US" dirty="0"/>
          </a:p>
        </p:txBody>
      </p:sp>
      <p:sp>
        <p:nvSpPr>
          <p:cNvPr id="3" name="Content Placeholder 2"/>
          <p:cNvSpPr>
            <a:spLocks noGrp="1"/>
          </p:cNvSpPr>
          <p:nvPr>
            <p:ph idx="1"/>
          </p:nvPr>
        </p:nvSpPr>
        <p:spPr>
          <a:xfrm>
            <a:off x="1024127" y="2078182"/>
            <a:ext cx="9720073" cy="4023360"/>
          </a:xfrm>
        </p:spPr>
        <p:txBody>
          <a:bodyPr>
            <a:normAutofit/>
          </a:bodyPr>
          <a:lstStyle/>
          <a:p>
            <a:r>
              <a:rPr lang="en-US" sz="3600" dirty="0" smtClean="0"/>
              <a:t>“The </a:t>
            </a:r>
            <a:r>
              <a:rPr lang="en-US" sz="3600" dirty="0"/>
              <a:t>kings of </a:t>
            </a:r>
            <a:r>
              <a:rPr lang="en-US" sz="3600" dirty="0" err="1"/>
              <a:t>Tarshish</a:t>
            </a:r>
            <a:r>
              <a:rPr lang="en-US" sz="3600" dirty="0"/>
              <a:t> and of the isles shall bring presents: the kings of Sheba and </a:t>
            </a:r>
            <a:r>
              <a:rPr lang="en-US" sz="3600" dirty="0" err="1"/>
              <a:t>Seba</a:t>
            </a:r>
            <a:r>
              <a:rPr lang="en-US" sz="3600" dirty="0"/>
              <a:t> shall offer gifts</a:t>
            </a:r>
            <a:r>
              <a:rPr lang="en-US" sz="3600" dirty="0" smtClean="0"/>
              <a:t>.  Yea</a:t>
            </a:r>
            <a:r>
              <a:rPr lang="en-US" sz="3600" dirty="0"/>
              <a:t>, all kings shall fall down before him: all nations shall serve him</a:t>
            </a:r>
            <a:r>
              <a:rPr lang="en-US" sz="3600" dirty="0" smtClean="0"/>
              <a:t>.”</a:t>
            </a:r>
            <a:endParaRPr lang="en-US" sz="3600" dirty="0"/>
          </a:p>
          <a:p>
            <a:pPr algn="ctr"/>
            <a:r>
              <a:rPr lang="en-US" sz="3600" dirty="0" smtClean="0"/>
              <a:t>Psalm 72:10-11</a:t>
            </a:r>
            <a:endParaRPr lang="en-US" sz="3600" dirty="0"/>
          </a:p>
        </p:txBody>
      </p:sp>
    </p:spTree>
    <p:extLst>
      <p:ext uri="{BB962C8B-B14F-4D97-AF65-F5344CB8AC3E}">
        <p14:creationId xmlns:p14="http://schemas.microsoft.com/office/powerpoint/2010/main" val="8667746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4911" y="90193"/>
            <a:ext cx="9720072" cy="1499616"/>
          </a:xfrm>
        </p:spPr>
        <p:txBody>
          <a:bodyPr/>
          <a:lstStyle/>
          <a:p>
            <a:r>
              <a:rPr lang="en-US" dirty="0" smtClean="0"/>
              <a:t>Riches of the nations</a:t>
            </a:r>
            <a:endParaRPr lang="en-US" dirty="0"/>
          </a:p>
        </p:txBody>
      </p:sp>
      <p:sp>
        <p:nvSpPr>
          <p:cNvPr id="3" name="Content Placeholder 2"/>
          <p:cNvSpPr>
            <a:spLocks noGrp="1"/>
          </p:cNvSpPr>
          <p:nvPr>
            <p:ph idx="1"/>
          </p:nvPr>
        </p:nvSpPr>
        <p:spPr>
          <a:xfrm>
            <a:off x="941001" y="1589809"/>
            <a:ext cx="9720073" cy="4023360"/>
          </a:xfrm>
        </p:spPr>
        <p:txBody>
          <a:bodyPr>
            <a:noAutofit/>
          </a:bodyPr>
          <a:lstStyle/>
          <a:p>
            <a:r>
              <a:rPr lang="en-US" sz="2400" dirty="0" smtClean="0"/>
              <a:t>To Israel, this was a unifying prophecy and vision – one that took them back to the days and grandeur of King Solomon.</a:t>
            </a:r>
          </a:p>
          <a:p>
            <a:r>
              <a:rPr lang="en-US" sz="2400" dirty="0" smtClean="0"/>
              <a:t>The Temple would not only be a place for worship, but a focal point for the nations.</a:t>
            </a:r>
          </a:p>
          <a:p>
            <a:r>
              <a:rPr lang="en-US" sz="2400" dirty="0" smtClean="0"/>
              <a:t>For them, it was about realizing their rightful position as spiritual leaders on the earth and being the most revered people across all lands.</a:t>
            </a:r>
          </a:p>
          <a:p>
            <a:r>
              <a:rPr lang="en-US" sz="2400" dirty="0" smtClean="0"/>
              <a:t>But, this Temple fell far short.</a:t>
            </a:r>
          </a:p>
          <a:p>
            <a:r>
              <a:rPr lang="en-US" sz="2400" dirty="0" smtClean="0"/>
              <a:t>They were surrounded by adversaries.</a:t>
            </a:r>
          </a:p>
          <a:p>
            <a:r>
              <a:rPr lang="en-US" sz="2400" dirty="0" smtClean="0"/>
              <a:t>There were no “gifts” from the nations for the beauty and enhancement of the Temple.</a:t>
            </a:r>
          </a:p>
          <a:p>
            <a:r>
              <a:rPr lang="en-US" sz="2400" dirty="0" smtClean="0"/>
              <a:t>This was a struggle they were going through.</a:t>
            </a:r>
            <a:endParaRPr lang="en-US" sz="2400" dirty="0"/>
          </a:p>
        </p:txBody>
      </p:sp>
    </p:spTree>
    <p:extLst>
      <p:ext uri="{BB962C8B-B14F-4D97-AF65-F5344CB8AC3E}">
        <p14:creationId xmlns:p14="http://schemas.microsoft.com/office/powerpoint/2010/main" val="4147776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046" y="117625"/>
            <a:ext cx="9720072" cy="1499616"/>
          </a:xfrm>
        </p:spPr>
        <p:txBody>
          <a:bodyPr/>
          <a:lstStyle/>
          <a:p>
            <a:r>
              <a:rPr lang="en-US" dirty="0" smtClean="0"/>
              <a:t>The ecclesia today</a:t>
            </a:r>
            <a:endParaRPr lang="en-US" dirty="0"/>
          </a:p>
        </p:txBody>
      </p:sp>
      <p:sp>
        <p:nvSpPr>
          <p:cNvPr id="3" name="Content Placeholder 2"/>
          <p:cNvSpPr>
            <a:spLocks noGrp="1"/>
          </p:cNvSpPr>
          <p:nvPr>
            <p:ph idx="1"/>
          </p:nvPr>
        </p:nvSpPr>
        <p:spPr>
          <a:xfrm>
            <a:off x="889047" y="1517072"/>
            <a:ext cx="9720071" cy="4707081"/>
          </a:xfrm>
        </p:spPr>
        <p:txBody>
          <a:bodyPr>
            <a:noAutofit/>
          </a:bodyPr>
          <a:lstStyle/>
          <a:p>
            <a:pPr>
              <a:buFont typeface="Wingdings" panose="05000000000000000000" pitchFamily="2" charset="2"/>
              <a:buChar char="§"/>
            </a:pPr>
            <a:r>
              <a:rPr lang="en-US" sz="2800" dirty="0" smtClean="0"/>
              <a:t>We need to balance optimism with realism in ecclesial life.</a:t>
            </a:r>
          </a:p>
          <a:p>
            <a:pPr>
              <a:buFont typeface="Wingdings" panose="05000000000000000000" pitchFamily="2" charset="2"/>
              <a:buChar char="§"/>
            </a:pPr>
            <a:r>
              <a:rPr lang="en-US" sz="2800" dirty="0" smtClean="0"/>
              <a:t>We know the standards for service and ecclesial life.</a:t>
            </a:r>
          </a:p>
          <a:p>
            <a:pPr>
              <a:buFont typeface="Wingdings" panose="05000000000000000000" pitchFamily="2" charset="2"/>
              <a:buChar char="§"/>
            </a:pPr>
            <a:r>
              <a:rPr lang="en-US" sz="2800" dirty="0" smtClean="0"/>
              <a:t>But, our houses today aren’t fully reflective of these high standards and progress and work can often be very difficult.</a:t>
            </a:r>
          </a:p>
          <a:p>
            <a:pPr>
              <a:buFont typeface="Wingdings" panose="05000000000000000000" pitchFamily="2" charset="2"/>
              <a:buChar char="§"/>
            </a:pPr>
            <a:r>
              <a:rPr lang="en-US" sz="2800" dirty="0" smtClean="0"/>
              <a:t>A message from the Second Temple period is not to dwell on the inadequacies of out current dispensation, but on the reassurance we have that God has set a time where He will “shake the nations.”</a:t>
            </a:r>
          </a:p>
          <a:p>
            <a:pPr>
              <a:buFont typeface="Wingdings" panose="05000000000000000000" pitchFamily="2" charset="2"/>
              <a:buChar char="§"/>
            </a:pPr>
            <a:r>
              <a:rPr lang="en-US" sz="2800" dirty="0" smtClean="0"/>
              <a:t>There is a time when our faith will come to sight, when the imperfections of our current Temple are replaced by a glory never yet experienced.</a:t>
            </a:r>
            <a:endParaRPr lang="en-US" sz="2800" dirty="0"/>
          </a:p>
        </p:txBody>
      </p:sp>
    </p:spTree>
    <p:extLst>
      <p:ext uri="{BB962C8B-B14F-4D97-AF65-F5344CB8AC3E}">
        <p14:creationId xmlns:p14="http://schemas.microsoft.com/office/powerpoint/2010/main" val="371008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3347" y="273489"/>
            <a:ext cx="9720072" cy="1499616"/>
          </a:xfrm>
        </p:spPr>
        <p:txBody>
          <a:bodyPr/>
          <a:lstStyle/>
          <a:p>
            <a:r>
              <a:rPr lang="en-US" dirty="0" smtClean="0"/>
              <a:t>Israel’s failure:  Forgetting god’s name</a:t>
            </a:r>
            <a:endParaRPr lang="en-US" dirty="0"/>
          </a:p>
        </p:txBody>
      </p:sp>
      <p:sp>
        <p:nvSpPr>
          <p:cNvPr id="3" name="Content Placeholder 2"/>
          <p:cNvSpPr>
            <a:spLocks noGrp="1"/>
          </p:cNvSpPr>
          <p:nvPr>
            <p:ph idx="1"/>
          </p:nvPr>
        </p:nvSpPr>
        <p:spPr>
          <a:xfrm>
            <a:off x="4312227" y="2084832"/>
            <a:ext cx="7429500" cy="4023360"/>
          </a:xfrm>
        </p:spPr>
        <p:txBody>
          <a:bodyPr/>
          <a:lstStyle/>
          <a:p>
            <a:r>
              <a:rPr lang="en-US" sz="2800" dirty="0" smtClean="0"/>
              <a:t>“How </a:t>
            </a:r>
            <a:r>
              <a:rPr lang="en-US" sz="2800" dirty="0"/>
              <a:t>long shall this be in the heart of the prophets that prophesy lies? yea, they are prophets of the deceit of their own heart</a:t>
            </a:r>
            <a:r>
              <a:rPr lang="en-US" sz="2800" dirty="0" smtClean="0"/>
              <a:t>;  Which </a:t>
            </a:r>
            <a:r>
              <a:rPr lang="en-US" sz="2800" dirty="0"/>
              <a:t>think to </a:t>
            </a:r>
            <a:r>
              <a:rPr lang="en-US" sz="2800" b="1" dirty="0"/>
              <a:t>cause my people to forget my name </a:t>
            </a:r>
            <a:r>
              <a:rPr lang="en-US" sz="2800" dirty="0"/>
              <a:t>by their dreams which they tell every man to his </a:t>
            </a:r>
            <a:r>
              <a:rPr lang="en-US" sz="2800" dirty="0" err="1"/>
              <a:t>neighbour</a:t>
            </a:r>
            <a:r>
              <a:rPr lang="en-US" sz="2800" dirty="0"/>
              <a:t>, as their </a:t>
            </a:r>
            <a:r>
              <a:rPr lang="en-US" sz="2800" b="1" dirty="0"/>
              <a:t>fathers have forgotten my name for Baal</a:t>
            </a:r>
            <a:r>
              <a:rPr lang="en-US" sz="2800" dirty="0" smtClean="0"/>
              <a:t>.”</a:t>
            </a:r>
          </a:p>
          <a:p>
            <a:pPr algn="ctr"/>
            <a:r>
              <a:rPr lang="en-US" sz="2800" dirty="0" smtClean="0"/>
              <a:t>Jeremiah 23:26-27</a:t>
            </a:r>
            <a:endParaRPr lang="en-US" sz="2800" dirty="0"/>
          </a:p>
          <a:p>
            <a:endParaRPr lang="en-US" dirty="0"/>
          </a:p>
        </p:txBody>
      </p:sp>
      <p:pic>
        <p:nvPicPr>
          <p:cNvPr id="1026" name="Picture 2" descr="http://crackedpotdotcom.files.wordpress.com/2013/07/false-prophet.jpg?w=535"/>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57018" y="1931265"/>
            <a:ext cx="4040909" cy="3258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46753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Fellowship of believers in this period</a:t>
            </a:r>
            <a:endParaRPr lang="en-US" dirty="0"/>
          </a:p>
        </p:txBody>
      </p:sp>
      <p:sp>
        <p:nvSpPr>
          <p:cNvPr id="3" name="Content Placeholder 2"/>
          <p:cNvSpPr>
            <a:spLocks noGrp="1"/>
          </p:cNvSpPr>
          <p:nvPr>
            <p:ph idx="1"/>
          </p:nvPr>
        </p:nvSpPr>
        <p:spPr>
          <a:xfrm>
            <a:off x="1024128" y="2084832"/>
            <a:ext cx="9720073" cy="4023360"/>
          </a:xfrm>
        </p:spPr>
        <p:txBody>
          <a:bodyPr>
            <a:normAutofit/>
          </a:bodyPr>
          <a:lstStyle/>
          <a:p>
            <a:r>
              <a:rPr lang="en-US" sz="3200" dirty="0" smtClean="0"/>
              <a:t>“Then </a:t>
            </a:r>
            <a:r>
              <a:rPr lang="en-US" sz="3200" dirty="0"/>
              <a:t>they that feared the </a:t>
            </a:r>
            <a:r>
              <a:rPr lang="en-US" sz="3200" cap="small" dirty="0"/>
              <a:t>Lord</a:t>
            </a:r>
            <a:r>
              <a:rPr lang="en-US" sz="3200" dirty="0"/>
              <a:t> </a:t>
            </a:r>
            <a:r>
              <a:rPr lang="en-US" sz="3200" b="1" dirty="0" err="1"/>
              <a:t>spake</a:t>
            </a:r>
            <a:r>
              <a:rPr lang="en-US" sz="3200" b="1" dirty="0"/>
              <a:t> often one to another</a:t>
            </a:r>
            <a:r>
              <a:rPr lang="en-US" sz="3200" dirty="0"/>
              <a:t>: and the </a:t>
            </a:r>
            <a:r>
              <a:rPr lang="en-US" sz="3200" cap="small" dirty="0"/>
              <a:t>Lord</a:t>
            </a:r>
            <a:r>
              <a:rPr lang="en-US" sz="3200" dirty="0"/>
              <a:t> hearkened, and heard it, and a book of remembrance was written before him for them that feared the </a:t>
            </a:r>
            <a:r>
              <a:rPr lang="en-US" sz="3200" cap="small" dirty="0"/>
              <a:t>Lord</a:t>
            </a:r>
            <a:r>
              <a:rPr lang="en-US" sz="3200" dirty="0"/>
              <a:t>, </a:t>
            </a:r>
            <a:r>
              <a:rPr lang="en-US" sz="3200" b="1" dirty="0"/>
              <a:t>and that thought upon his name</a:t>
            </a:r>
            <a:r>
              <a:rPr lang="en-US" sz="3200" dirty="0" smtClean="0"/>
              <a:t>.  And </a:t>
            </a:r>
            <a:r>
              <a:rPr lang="en-US" sz="3200" dirty="0"/>
              <a:t>they shall be mine, </a:t>
            </a:r>
            <a:r>
              <a:rPr lang="en-US" sz="3200" dirty="0" err="1"/>
              <a:t>saith</a:t>
            </a:r>
            <a:r>
              <a:rPr lang="en-US" sz="3200" dirty="0"/>
              <a:t> the </a:t>
            </a:r>
            <a:r>
              <a:rPr lang="en-US" sz="3200" cap="small" dirty="0"/>
              <a:t>Lord</a:t>
            </a:r>
            <a:r>
              <a:rPr lang="en-US" sz="3200" dirty="0"/>
              <a:t> of hosts, in that day when I make up my jewels; and I will spare them, as a man </a:t>
            </a:r>
            <a:r>
              <a:rPr lang="en-US" sz="3200" dirty="0" err="1"/>
              <a:t>spareth</a:t>
            </a:r>
            <a:r>
              <a:rPr lang="en-US" sz="3200" dirty="0"/>
              <a:t> his own son that </a:t>
            </a:r>
            <a:r>
              <a:rPr lang="en-US" sz="3200" dirty="0" err="1"/>
              <a:t>serveth</a:t>
            </a:r>
            <a:r>
              <a:rPr lang="en-US" sz="3200" dirty="0"/>
              <a:t> him</a:t>
            </a:r>
            <a:r>
              <a:rPr lang="en-US" sz="3200" dirty="0" smtClean="0"/>
              <a:t>.”</a:t>
            </a:r>
            <a:endParaRPr lang="en-US" sz="3200" dirty="0"/>
          </a:p>
          <a:p>
            <a:pPr algn="ctr"/>
            <a:r>
              <a:rPr lang="en-US" sz="3200" dirty="0" smtClean="0"/>
              <a:t>Malachi 3:16-17</a:t>
            </a:r>
            <a:endParaRPr lang="en-US" sz="3200" dirty="0"/>
          </a:p>
        </p:txBody>
      </p:sp>
    </p:spTree>
    <p:extLst>
      <p:ext uri="{BB962C8B-B14F-4D97-AF65-F5344CB8AC3E}">
        <p14:creationId xmlns:p14="http://schemas.microsoft.com/office/powerpoint/2010/main" val="12834492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0"/>
            <a:ext cx="9720072" cy="1499616"/>
          </a:xfrm>
        </p:spPr>
        <p:txBody>
          <a:bodyPr/>
          <a:lstStyle/>
          <a:p>
            <a:r>
              <a:rPr lang="en-US" dirty="0" smtClean="0"/>
              <a:t>“Thought upon his name”</a:t>
            </a:r>
            <a:endParaRPr lang="en-US" dirty="0"/>
          </a:p>
        </p:txBody>
      </p:sp>
      <p:sp>
        <p:nvSpPr>
          <p:cNvPr id="3" name="Content Placeholder 2"/>
          <p:cNvSpPr>
            <a:spLocks noGrp="1"/>
          </p:cNvSpPr>
          <p:nvPr>
            <p:ph idx="1"/>
          </p:nvPr>
        </p:nvSpPr>
        <p:spPr>
          <a:xfrm>
            <a:off x="1024127" y="1371599"/>
            <a:ext cx="9720073" cy="4441372"/>
          </a:xfrm>
        </p:spPr>
        <p:txBody>
          <a:bodyPr>
            <a:noAutofit/>
          </a:bodyPr>
          <a:lstStyle/>
          <a:p>
            <a:r>
              <a:rPr lang="en-US" sz="2800" b="1" dirty="0"/>
              <a:t>Psalm 5:11 </a:t>
            </a:r>
            <a:r>
              <a:rPr lang="en-US" sz="2800" dirty="0"/>
              <a:t>– “But let all those that put their trust in thee rejoice: let them ever shout for joy, because thou </a:t>
            </a:r>
            <a:r>
              <a:rPr lang="en-US" sz="2800" dirty="0" err="1"/>
              <a:t>defendest</a:t>
            </a:r>
            <a:r>
              <a:rPr lang="en-US" sz="2800" dirty="0"/>
              <a:t> them: </a:t>
            </a:r>
            <a:r>
              <a:rPr lang="en-US" sz="2800" b="1" dirty="0"/>
              <a:t>let them also that love thy name be joyful in thee</a:t>
            </a:r>
            <a:r>
              <a:rPr lang="en-US" sz="2800" dirty="0" smtClean="0"/>
              <a:t>.”</a:t>
            </a:r>
          </a:p>
          <a:p>
            <a:r>
              <a:rPr lang="en-US" sz="2800" b="1" dirty="0" smtClean="0"/>
              <a:t>Psalm </a:t>
            </a:r>
            <a:r>
              <a:rPr lang="en-US" sz="2800" b="1" dirty="0"/>
              <a:t>9:9-11 </a:t>
            </a:r>
            <a:r>
              <a:rPr lang="en-US" sz="2800" dirty="0"/>
              <a:t>– “The </a:t>
            </a:r>
            <a:r>
              <a:rPr lang="en-US" sz="2800" cap="small" dirty="0"/>
              <a:t>Lord</a:t>
            </a:r>
            <a:r>
              <a:rPr lang="en-US" sz="2800" dirty="0"/>
              <a:t> also will be a refuge for the oppressed, a refuge in times of trouble</a:t>
            </a:r>
            <a:r>
              <a:rPr lang="en-US" sz="2800" dirty="0" smtClean="0"/>
              <a:t>.  </a:t>
            </a:r>
            <a:r>
              <a:rPr lang="en-US" sz="2800" b="1" dirty="0" smtClean="0"/>
              <a:t>And </a:t>
            </a:r>
            <a:r>
              <a:rPr lang="en-US" sz="2800" b="1" dirty="0"/>
              <a:t>they that know thy name will put their trust in thee: for thou, </a:t>
            </a:r>
            <a:r>
              <a:rPr lang="en-US" sz="2800" b="1" cap="small" dirty="0"/>
              <a:t>Lord</a:t>
            </a:r>
            <a:r>
              <a:rPr lang="en-US" sz="2800" b="1" dirty="0"/>
              <a:t>, hast not forsaken them that seek thee</a:t>
            </a:r>
            <a:r>
              <a:rPr lang="en-US" sz="2800" b="1" dirty="0" smtClean="0"/>
              <a:t>. </a:t>
            </a:r>
            <a:r>
              <a:rPr lang="en-US" sz="2800" dirty="0" smtClean="0"/>
              <a:t>Sing </a:t>
            </a:r>
            <a:r>
              <a:rPr lang="en-US" sz="2800" dirty="0"/>
              <a:t>praises to the </a:t>
            </a:r>
            <a:r>
              <a:rPr lang="en-US" sz="2800" cap="small" dirty="0"/>
              <a:t>Lord</a:t>
            </a:r>
            <a:r>
              <a:rPr lang="en-US" sz="2800" dirty="0"/>
              <a:t>, which </a:t>
            </a:r>
            <a:r>
              <a:rPr lang="en-US" sz="2800" dirty="0" err="1"/>
              <a:t>dwelleth</a:t>
            </a:r>
            <a:r>
              <a:rPr lang="en-US" sz="2800" dirty="0"/>
              <a:t> in Zion: declare among the people his doings</a:t>
            </a:r>
            <a:r>
              <a:rPr lang="en-US" sz="2800" dirty="0" smtClean="0"/>
              <a:t>.”</a:t>
            </a:r>
          </a:p>
          <a:p>
            <a:r>
              <a:rPr lang="en-US" sz="2800" b="1" dirty="0"/>
              <a:t>Psalm 20:6-7 </a:t>
            </a:r>
            <a:r>
              <a:rPr lang="en-US" sz="2800" dirty="0"/>
              <a:t>– “Now know I that the </a:t>
            </a:r>
            <a:r>
              <a:rPr lang="en-US" sz="2800" cap="small" dirty="0"/>
              <a:t>Lord</a:t>
            </a:r>
            <a:r>
              <a:rPr lang="en-US" sz="2800" dirty="0"/>
              <a:t> </a:t>
            </a:r>
            <a:r>
              <a:rPr lang="en-US" sz="2800" dirty="0" err="1"/>
              <a:t>saveth</a:t>
            </a:r>
            <a:r>
              <a:rPr lang="en-US" sz="2800" dirty="0"/>
              <a:t> his anointed; he will hear him from his holy heaven with the saving strength of his right hand</a:t>
            </a:r>
            <a:r>
              <a:rPr lang="en-US" sz="2800" dirty="0" smtClean="0"/>
              <a:t>.  </a:t>
            </a:r>
            <a:r>
              <a:rPr lang="en-US" sz="2800" b="1" dirty="0" smtClean="0"/>
              <a:t>Some </a:t>
            </a:r>
            <a:r>
              <a:rPr lang="en-US" sz="2800" b="1" dirty="0"/>
              <a:t>trust in chariots, and some in horses: but we will remember the name of the </a:t>
            </a:r>
            <a:r>
              <a:rPr lang="en-US" sz="2800" b="1" cap="small" dirty="0"/>
              <a:t>Lord</a:t>
            </a:r>
            <a:r>
              <a:rPr lang="en-US" sz="2800" b="1" dirty="0"/>
              <a:t> our God</a:t>
            </a:r>
            <a:r>
              <a:rPr lang="en-US" sz="2800" b="1" dirty="0" smtClean="0"/>
              <a:t>.”</a:t>
            </a:r>
            <a:endParaRPr lang="en-US" sz="2800" b="1" dirty="0"/>
          </a:p>
          <a:p>
            <a:endParaRPr lang="en-US" sz="2800" dirty="0"/>
          </a:p>
          <a:p>
            <a:endParaRPr lang="en-US" sz="2800" dirty="0"/>
          </a:p>
        </p:txBody>
      </p:sp>
    </p:spTree>
    <p:extLst>
      <p:ext uri="{BB962C8B-B14F-4D97-AF65-F5344CB8AC3E}">
        <p14:creationId xmlns:p14="http://schemas.microsoft.com/office/powerpoint/2010/main" val="16255230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171559"/>
            <a:ext cx="9720072" cy="1499616"/>
          </a:xfrm>
        </p:spPr>
        <p:txBody>
          <a:bodyPr/>
          <a:lstStyle/>
          <a:p>
            <a:r>
              <a:rPr lang="en-US" dirty="0" smtClean="0"/>
              <a:t>“thought upon his name”</a:t>
            </a:r>
            <a:endParaRPr lang="en-US" dirty="0"/>
          </a:p>
        </p:txBody>
      </p:sp>
      <p:sp>
        <p:nvSpPr>
          <p:cNvPr id="3" name="Content Placeholder 2"/>
          <p:cNvSpPr>
            <a:spLocks noGrp="1"/>
          </p:cNvSpPr>
          <p:nvPr>
            <p:ph idx="1"/>
          </p:nvPr>
        </p:nvSpPr>
        <p:spPr>
          <a:xfrm>
            <a:off x="1024128" y="1828800"/>
            <a:ext cx="9720073" cy="4023360"/>
          </a:xfrm>
        </p:spPr>
        <p:txBody>
          <a:bodyPr>
            <a:normAutofit lnSpcReduction="10000"/>
          </a:bodyPr>
          <a:lstStyle/>
          <a:p>
            <a:r>
              <a:rPr lang="en-US" sz="2800" b="1" dirty="0"/>
              <a:t>Psalm 86:7-11 </a:t>
            </a:r>
            <a:r>
              <a:rPr lang="en-US" sz="2800" dirty="0"/>
              <a:t>– “In the day of my trouble I will call upon thee: for thou wilt answer me</a:t>
            </a:r>
            <a:r>
              <a:rPr lang="en-US" sz="2800" dirty="0" smtClean="0"/>
              <a:t>.  Among </a:t>
            </a:r>
            <a:r>
              <a:rPr lang="en-US" sz="2800" dirty="0"/>
              <a:t>the gods there is none like unto thee, O Lord; neither are there any works like unto thy works</a:t>
            </a:r>
            <a:r>
              <a:rPr lang="en-US" sz="2800" dirty="0" smtClean="0"/>
              <a:t>.  All </a:t>
            </a:r>
            <a:r>
              <a:rPr lang="en-US" sz="2800" dirty="0"/>
              <a:t>nations whom thou hast made shall come and worship before thee, O Lord; </a:t>
            </a:r>
            <a:r>
              <a:rPr lang="en-US" sz="2800" b="1" dirty="0"/>
              <a:t>and shall glorify thy </a:t>
            </a:r>
            <a:r>
              <a:rPr lang="en-US" sz="2800" b="1" dirty="0" smtClean="0"/>
              <a:t>name</a:t>
            </a:r>
            <a:r>
              <a:rPr lang="en-US" sz="2800" dirty="0" smtClean="0"/>
              <a:t>. </a:t>
            </a:r>
            <a:r>
              <a:rPr lang="en-US" sz="2800" baseline="30000" dirty="0"/>
              <a:t> </a:t>
            </a:r>
            <a:r>
              <a:rPr lang="en-US" sz="2800" dirty="0"/>
              <a:t>For thou art great, and </a:t>
            </a:r>
            <a:r>
              <a:rPr lang="en-US" sz="2800" dirty="0" err="1"/>
              <a:t>doest</a:t>
            </a:r>
            <a:r>
              <a:rPr lang="en-US" sz="2800" dirty="0"/>
              <a:t> wondrous things: thou art God alone</a:t>
            </a:r>
            <a:r>
              <a:rPr lang="en-US" sz="2800" dirty="0" smtClean="0"/>
              <a:t>. Teach </a:t>
            </a:r>
            <a:r>
              <a:rPr lang="en-US" sz="2800" dirty="0"/>
              <a:t>me thy way, O </a:t>
            </a:r>
            <a:r>
              <a:rPr lang="en-US" sz="2800" cap="small" dirty="0"/>
              <a:t>Lord</a:t>
            </a:r>
            <a:r>
              <a:rPr lang="en-US" sz="2800" dirty="0"/>
              <a:t>; I will walk in thy truth: unite my heart to fear thy name</a:t>
            </a:r>
            <a:r>
              <a:rPr lang="en-US" sz="2800" dirty="0" smtClean="0"/>
              <a:t>.”</a:t>
            </a:r>
          </a:p>
          <a:p>
            <a:r>
              <a:rPr lang="en-US" sz="2800" b="1" dirty="0"/>
              <a:t>John 17:6 </a:t>
            </a:r>
            <a:r>
              <a:rPr lang="en-US" sz="2800" dirty="0"/>
              <a:t>– “I have </a:t>
            </a:r>
            <a:r>
              <a:rPr lang="en-US" sz="2800" b="1" dirty="0"/>
              <a:t>manifested thy name </a:t>
            </a:r>
            <a:r>
              <a:rPr lang="en-US" sz="2800" dirty="0"/>
              <a:t>unto the men which thou </a:t>
            </a:r>
            <a:r>
              <a:rPr lang="en-US" sz="2800" dirty="0" err="1"/>
              <a:t>gavest</a:t>
            </a:r>
            <a:r>
              <a:rPr lang="en-US" sz="2800" dirty="0"/>
              <a:t> me out of the world: thine they were, and thou </a:t>
            </a:r>
            <a:r>
              <a:rPr lang="en-US" sz="2800" dirty="0" err="1"/>
              <a:t>gavest</a:t>
            </a:r>
            <a:r>
              <a:rPr lang="en-US" sz="2800" dirty="0"/>
              <a:t> them me; and they have kept thy word</a:t>
            </a:r>
            <a:r>
              <a:rPr lang="en-US" sz="2800" dirty="0" smtClean="0"/>
              <a:t>.”</a:t>
            </a:r>
            <a:endParaRPr lang="en-US" sz="2800" dirty="0"/>
          </a:p>
          <a:p>
            <a:endParaRPr lang="en-US" sz="2400" dirty="0"/>
          </a:p>
        </p:txBody>
      </p:sp>
    </p:spTree>
    <p:extLst>
      <p:ext uri="{BB962C8B-B14F-4D97-AF65-F5344CB8AC3E}">
        <p14:creationId xmlns:p14="http://schemas.microsoft.com/office/powerpoint/2010/main" val="22381842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p:blipFill>
        <p:spPr>
          <a:xfrm>
            <a:off x="2569028" y="0"/>
            <a:ext cx="7261412" cy="6858000"/>
          </a:xfrm>
          <a:prstGeom prst="rect">
            <a:avLst/>
          </a:prstGeom>
        </p:spPr>
      </p:pic>
    </p:spTree>
    <p:extLst>
      <p:ext uri="{BB962C8B-B14F-4D97-AF65-F5344CB8AC3E}">
        <p14:creationId xmlns:p14="http://schemas.microsoft.com/office/powerpoint/2010/main" val="3029013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your consideration…</a:t>
            </a:r>
            <a:endParaRPr lang="en-US" dirty="0"/>
          </a:p>
        </p:txBody>
      </p:sp>
      <p:sp>
        <p:nvSpPr>
          <p:cNvPr id="3" name="Content Placeholder 2"/>
          <p:cNvSpPr>
            <a:spLocks noGrp="1"/>
          </p:cNvSpPr>
          <p:nvPr>
            <p:ph idx="1"/>
          </p:nvPr>
        </p:nvSpPr>
        <p:spPr>
          <a:xfrm>
            <a:off x="1024128" y="2084832"/>
            <a:ext cx="9720073" cy="4023360"/>
          </a:xfrm>
        </p:spPr>
        <p:txBody>
          <a:bodyPr/>
          <a:lstStyle/>
          <a:p>
            <a:r>
              <a:rPr lang="en-US" sz="3200" dirty="0" smtClean="0"/>
              <a:t>How much of our focus is about God and His Name?</a:t>
            </a:r>
          </a:p>
          <a:p>
            <a:r>
              <a:rPr lang="en-US" sz="3200" dirty="0" smtClean="0"/>
              <a:t>How would focusing on His Name as a primary part of our daily fellowship change us as a body?</a:t>
            </a:r>
          </a:p>
          <a:p>
            <a:r>
              <a:rPr lang="en-US" sz="3200" dirty="0" smtClean="0"/>
              <a:t>How would we be different if we openly discussed Him and His works in </a:t>
            </a:r>
            <a:r>
              <a:rPr lang="en-US" sz="3200" b="1" u="sng" dirty="0" smtClean="0"/>
              <a:t>OUR</a:t>
            </a:r>
            <a:r>
              <a:rPr lang="en-US" sz="3200" dirty="0" smtClean="0"/>
              <a:t> lives?</a:t>
            </a:r>
          </a:p>
          <a:p>
            <a:r>
              <a:rPr lang="en-US" sz="3200" dirty="0" smtClean="0"/>
              <a:t>The jewels, the special treasure, had this as their primary definition – this is what they talked “often” about.</a:t>
            </a:r>
          </a:p>
          <a:p>
            <a:endParaRPr lang="en-US" dirty="0"/>
          </a:p>
        </p:txBody>
      </p:sp>
    </p:spTree>
    <p:extLst>
      <p:ext uri="{BB962C8B-B14F-4D97-AF65-F5344CB8AC3E}">
        <p14:creationId xmlns:p14="http://schemas.microsoft.com/office/powerpoint/2010/main" val="1549920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0219" y="2452670"/>
            <a:ext cx="6280681" cy="1499616"/>
          </a:xfrm>
        </p:spPr>
        <p:txBody>
          <a:bodyPr>
            <a:normAutofit fontScale="90000"/>
          </a:bodyPr>
          <a:lstStyle/>
          <a:p>
            <a:pPr algn="ctr"/>
            <a:r>
              <a:rPr lang="en-US" dirty="0" smtClean="0"/>
              <a:t>The prophecy of </a:t>
            </a:r>
            <a:r>
              <a:rPr lang="en-US" dirty="0" err="1" smtClean="0"/>
              <a:t>zechariah</a:t>
            </a:r>
            <a:r>
              <a:rPr lang="en-US" dirty="0" smtClean="0"/>
              <a:t> </a:t>
            </a:r>
            <a:br>
              <a:rPr lang="en-US" dirty="0" smtClean="0"/>
            </a:br>
            <a:r>
              <a:rPr lang="en-US" dirty="0" smtClean="0"/>
              <a:t>and the day of small things</a:t>
            </a:r>
            <a:endParaRPr lang="en-US" dirty="0"/>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620000" y="1188720"/>
            <a:ext cx="3789218" cy="4547062"/>
          </a:xfrm>
          <a:prstGeom prst="rect">
            <a:avLst/>
          </a:prstGeom>
          <a:ln>
            <a:noFill/>
          </a:ln>
          <a:effectLst>
            <a:softEdge rad="112500"/>
          </a:effectLst>
        </p:spPr>
      </p:pic>
    </p:spTree>
    <p:extLst>
      <p:ext uri="{BB962C8B-B14F-4D97-AF65-F5344CB8AC3E}">
        <p14:creationId xmlns:p14="http://schemas.microsoft.com/office/powerpoint/2010/main" val="40710732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p:cNvSpPr/>
          <p:nvPr/>
        </p:nvSpPr>
        <p:spPr>
          <a:xfrm>
            <a:off x="8104909" y="2566555"/>
            <a:ext cx="3397827" cy="3667990"/>
          </a:xfrm>
          <a:prstGeom prst="rect">
            <a:avLst/>
          </a:prstGeom>
          <a:solidFill>
            <a:srgbClr val="335B74">
              <a:alpha val="2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9331037" y="1205344"/>
            <a:ext cx="2254828" cy="12365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11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485048"/>
            <a:ext cx="9720072" cy="1499616"/>
          </a:xfrm>
        </p:spPr>
        <p:txBody>
          <a:bodyPr/>
          <a:lstStyle/>
          <a:p>
            <a:r>
              <a:rPr lang="en-US" dirty="0" smtClean="0"/>
              <a:t>The vision of the seven eyes</a:t>
            </a:r>
            <a:endParaRPr lang="en-US" dirty="0"/>
          </a:p>
        </p:txBody>
      </p:sp>
      <p:sp>
        <p:nvSpPr>
          <p:cNvPr id="3" name="Content Placeholder 2"/>
          <p:cNvSpPr>
            <a:spLocks noGrp="1"/>
          </p:cNvSpPr>
          <p:nvPr>
            <p:ph idx="1"/>
          </p:nvPr>
        </p:nvSpPr>
        <p:spPr>
          <a:xfrm>
            <a:off x="1024128" y="1901537"/>
            <a:ext cx="9720073" cy="4023360"/>
          </a:xfrm>
        </p:spPr>
        <p:txBody>
          <a:bodyPr>
            <a:normAutofit/>
          </a:bodyPr>
          <a:lstStyle/>
          <a:p>
            <a:pPr>
              <a:buFont typeface="Wingdings" panose="05000000000000000000" pitchFamily="2" charset="2"/>
              <a:buChar char="§"/>
            </a:pPr>
            <a:r>
              <a:rPr lang="en-US" sz="2800" dirty="0" smtClean="0"/>
              <a:t>First to Joshua the High Priest</a:t>
            </a:r>
          </a:p>
          <a:p>
            <a:pPr>
              <a:buFont typeface="Wingdings" panose="05000000000000000000" pitchFamily="2" charset="2"/>
              <a:buChar char="§"/>
            </a:pPr>
            <a:r>
              <a:rPr lang="en-US" sz="2800" dirty="0" smtClean="0"/>
              <a:t>Then to </a:t>
            </a:r>
            <a:r>
              <a:rPr lang="en-US" sz="2800" dirty="0" err="1" smtClean="0"/>
              <a:t>Zerubbabel</a:t>
            </a:r>
            <a:r>
              <a:rPr lang="en-US" sz="2800" dirty="0" smtClean="0"/>
              <a:t>, the ruler</a:t>
            </a:r>
          </a:p>
          <a:p>
            <a:pPr>
              <a:buFont typeface="Wingdings" panose="05000000000000000000" pitchFamily="2" charset="2"/>
              <a:buChar char="§"/>
            </a:pPr>
            <a:r>
              <a:rPr lang="en-US" sz="2800" dirty="0" smtClean="0"/>
              <a:t>Speaks about a stone, of which is Divinely inscribed and upon which seven eyes are associated with it.</a:t>
            </a:r>
          </a:p>
          <a:p>
            <a:pPr>
              <a:buFont typeface="Wingdings" panose="05000000000000000000" pitchFamily="2" charset="2"/>
              <a:buChar char="§"/>
            </a:pPr>
            <a:r>
              <a:rPr lang="en-US" sz="2800" dirty="0" smtClean="0"/>
              <a:t>The Apocalypse continues the vision about a Slain Lamb.</a:t>
            </a:r>
          </a:p>
          <a:p>
            <a:pPr>
              <a:buFont typeface="Wingdings" panose="05000000000000000000" pitchFamily="2" charset="2"/>
              <a:buChar char="§"/>
            </a:pPr>
            <a:r>
              <a:rPr lang="en-US" sz="2800" dirty="0" smtClean="0"/>
              <a:t>These use current people and circumstances to point forward to the day of “big things” when all the imperfections of the day are perfected.</a:t>
            </a:r>
            <a:endParaRPr lang="en-US" sz="2800" dirty="0"/>
          </a:p>
        </p:txBody>
      </p:sp>
    </p:spTree>
    <p:extLst>
      <p:ext uri="{BB962C8B-B14F-4D97-AF65-F5344CB8AC3E}">
        <p14:creationId xmlns:p14="http://schemas.microsoft.com/office/powerpoint/2010/main" val="18664945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61940"/>
            <a:ext cx="9720072" cy="1499616"/>
          </a:xfrm>
        </p:spPr>
        <p:txBody>
          <a:bodyPr/>
          <a:lstStyle/>
          <a:p>
            <a:r>
              <a:rPr lang="en-US" dirty="0" smtClean="0"/>
              <a:t>The eyes of the Lord at time of king </a:t>
            </a:r>
            <a:r>
              <a:rPr lang="en-US" dirty="0" err="1" smtClean="0"/>
              <a:t>asa</a:t>
            </a:r>
            <a:r>
              <a:rPr lang="en-US" dirty="0" smtClean="0"/>
              <a:t> </a:t>
            </a:r>
            <a:endParaRPr lang="en-US" dirty="0"/>
          </a:p>
        </p:txBody>
      </p:sp>
      <p:sp>
        <p:nvSpPr>
          <p:cNvPr id="3" name="Content Placeholder 2"/>
          <p:cNvSpPr>
            <a:spLocks noGrp="1"/>
          </p:cNvSpPr>
          <p:nvPr>
            <p:ph idx="1"/>
          </p:nvPr>
        </p:nvSpPr>
        <p:spPr>
          <a:xfrm>
            <a:off x="1024127" y="1752106"/>
            <a:ext cx="9720073" cy="4023360"/>
          </a:xfrm>
        </p:spPr>
        <p:txBody>
          <a:bodyPr>
            <a:noAutofit/>
          </a:bodyPr>
          <a:lstStyle/>
          <a:p>
            <a:r>
              <a:rPr lang="en-US" sz="2800" dirty="0" smtClean="0"/>
              <a:t>“And </a:t>
            </a:r>
            <a:r>
              <a:rPr lang="en-US" sz="2800" dirty="0"/>
              <a:t>at that time </a:t>
            </a:r>
            <a:r>
              <a:rPr lang="en-US" sz="2800" dirty="0" err="1"/>
              <a:t>Hanani</a:t>
            </a:r>
            <a:r>
              <a:rPr lang="en-US" sz="2800" dirty="0"/>
              <a:t> the seer came to </a:t>
            </a:r>
            <a:r>
              <a:rPr lang="en-US" sz="2800" dirty="0" err="1"/>
              <a:t>Asa</a:t>
            </a:r>
            <a:r>
              <a:rPr lang="en-US" sz="2800" dirty="0"/>
              <a:t> king of Judah, and said unto him, Because thou hast relied on the king of Syria, and not relied on the </a:t>
            </a:r>
            <a:r>
              <a:rPr lang="en-US" sz="2800" cap="small" dirty="0"/>
              <a:t>Lord</a:t>
            </a:r>
            <a:r>
              <a:rPr lang="en-US" sz="2800" dirty="0"/>
              <a:t> thy God, therefore is the host of the king of Syria escaped out of thine hand</a:t>
            </a:r>
            <a:r>
              <a:rPr lang="en-US" sz="2800" dirty="0" smtClean="0"/>
              <a:t>.  Were </a:t>
            </a:r>
            <a:r>
              <a:rPr lang="en-US" sz="2800" dirty="0"/>
              <a:t>not the Ethiopians and the </a:t>
            </a:r>
            <a:r>
              <a:rPr lang="en-US" sz="2800" dirty="0" err="1"/>
              <a:t>Lubims</a:t>
            </a:r>
            <a:r>
              <a:rPr lang="en-US" sz="2800" dirty="0"/>
              <a:t> a huge host, with very many chariots and horsemen? </a:t>
            </a:r>
            <a:r>
              <a:rPr lang="en-US" sz="2800" b="1" dirty="0"/>
              <a:t>yet, because thou didst rely on the </a:t>
            </a:r>
            <a:r>
              <a:rPr lang="en-US" sz="2800" b="1" cap="small" dirty="0"/>
              <a:t>Lord</a:t>
            </a:r>
            <a:r>
              <a:rPr lang="en-US" sz="2800" b="1" dirty="0"/>
              <a:t>, he delivered them into thine hand</a:t>
            </a:r>
            <a:r>
              <a:rPr lang="en-US" sz="2800" b="1" dirty="0" smtClean="0"/>
              <a:t>.  For </a:t>
            </a:r>
            <a:r>
              <a:rPr lang="en-US" sz="2800" b="1" dirty="0"/>
              <a:t>the eyes of the </a:t>
            </a:r>
            <a:r>
              <a:rPr lang="en-US" sz="2800" b="1" cap="small" dirty="0"/>
              <a:t>Lord</a:t>
            </a:r>
            <a:r>
              <a:rPr lang="en-US" sz="2800" b="1" dirty="0"/>
              <a:t> run to and fro throughout the whole earth, to </a:t>
            </a:r>
            <a:r>
              <a:rPr lang="en-US" sz="2800" b="1" dirty="0" err="1"/>
              <a:t>shew</a:t>
            </a:r>
            <a:r>
              <a:rPr lang="en-US" sz="2800" b="1" dirty="0"/>
              <a:t> himself strong in the behalf of them whose heart is perfect toward him</a:t>
            </a:r>
            <a:r>
              <a:rPr lang="en-US" sz="2800" dirty="0"/>
              <a:t>. Herein thou hast done foolishly: therefore from henceforth thou shalt have wars</a:t>
            </a:r>
            <a:r>
              <a:rPr lang="en-US" sz="2800" dirty="0" smtClean="0"/>
              <a:t>.”</a:t>
            </a:r>
          </a:p>
          <a:p>
            <a:pPr algn="ctr"/>
            <a:r>
              <a:rPr lang="en-US" sz="2800" dirty="0" smtClean="0"/>
              <a:t>2 Chronicles 16:7-9</a:t>
            </a:r>
            <a:endParaRPr lang="en-US" sz="2800" dirty="0"/>
          </a:p>
          <a:p>
            <a:endParaRPr lang="en-US" sz="2800" dirty="0"/>
          </a:p>
        </p:txBody>
      </p:sp>
    </p:spTree>
    <p:extLst>
      <p:ext uri="{BB962C8B-B14F-4D97-AF65-F5344CB8AC3E}">
        <p14:creationId xmlns:p14="http://schemas.microsoft.com/office/powerpoint/2010/main" val="10526270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8264" y="263098"/>
            <a:ext cx="9720072" cy="1499616"/>
          </a:xfrm>
        </p:spPr>
        <p:txBody>
          <a:bodyPr/>
          <a:lstStyle/>
          <a:p>
            <a:r>
              <a:rPr lang="en-US" dirty="0" smtClean="0"/>
              <a:t>The lamb with seven horns and seven eyes</a:t>
            </a:r>
            <a:endParaRPr lang="en-US" dirty="0"/>
          </a:p>
        </p:txBody>
      </p:sp>
      <p:sp>
        <p:nvSpPr>
          <p:cNvPr id="3" name="Content Placeholder 2"/>
          <p:cNvSpPr>
            <a:spLocks noGrp="1"/>
          </p:cNvSpPr>
          <p:nvPr>
            <p:ph idx="1"/>
          </p:nvPr>
        </p:nvSpPr>
        <p:spPr>
          <a:xfrm>
            <a:off x="301337" y="1681348"/>
            <a:ext cx="7730838" cy="4156364"/>
          </a:xfrm>
        </p:spPr>
        <p:txBody>
          <a:bodyPr>
            <a:noAutofit/>
          </a:bodyPr>
          <a:lstStyle/>
          <a:p>
            <a:pPr marL="0" indent="0">
              <a:buNone/>
            </a:pPr>
            <a:r>
              <a:rPr lang="en-US" sz="2800" dirty="0" smtClean="0"/>
              <a:t>“And one of the elders </a:t>
            </a:r>
            <a:r>
              <a:rPr lang="en-US" sz="2800" dirty="0" err="1" smtClean="0"/>
              <a:t>saith</a:t>
            </a:r>
            <a:r>
              <a:rPr lang="en-US" sz="2800" dirty="0" smtClean="0"/>
              <a:t> unto me, Weep not: behold, the Lion of the tribe of Judah, the Root of David, hath prevailed to open the book, and to loose the seven seals thereof. And I beheld, and, lo, in the midst of the throne and of the four beasts, and in the midst of the elders, stood a Lamb as it had been slain, having seven horns and </a:t>
            </a:r>
            <a:r>
              <a:rPr lang="en-US" sz="2800" b="1" dirty="0" smtClean="0"/>
              <a:t>seven eyes, which are the seven Spirits of God sent forth into all the earth</a:t>
            </a:r>
            <a:r>
              <a:rPr lang="en-US" sz="2800" dirty="0" smtClean="0"/>
              <a:t>. And he came and took the book out of the right hand of him that sat upon the throne.”</a:t>
            </a:r>
          </a:p>
          <a:p>
            <a:pPr marL="0" indent="0" algn="ctr">
              <a:buNone/>
            </a:pPr>
            <a:r>
              <a:rPr lang="en-US" sz="2800" dirty="0" smtClean="0"/>
              <a:t>Revelation 5:5-7</a:t>
            </a:r>
          </a:p>
          <a:p>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2175" y="1953491"/>
            <a:ext cx="3918504" cy="2587337"/>
          </a:xfrm>
          <a:prstGeom prst="rect">
            <a:avLst/>
          </a:prstGeom>
        </p:spPr>
      </p:pic>
    </p:spTree>
    <p:extLst>
      <p:ext uri="{BB962C8B-B14F-4D97-AF65-F5344CB8AC3E}">
        <p14:creationId xmlns:p14="http://schemas.microsoft.com/office/powerpoint/2010/main" val="35823924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Seven </a:t>
            </a:r>
            <a:r>
              <a:rPr lang="en-US" smtClean="0"/>
              <a:t>eyes for </a:t>
            </a:r>
            <a:r>
              <a:rPr lang="en-US" dirty="0" smtClean="0"/>
              <a:t>the high priest</a:t>
            </a:r>
            <a:endParaRPr lang="en-US" dirty="0"/>
          </a:p>
        </p:txBody>
      </p:sp>
      <p:sp>
        <p:nvSpPr>
          <p:cNvPr id="3" name="Content Placeholder 2"/>
          <p:cNvSpPr>
            <a:spLocks noGrp="1"/>
          </p:cNvSpPr>
          <p:nvPr>
            <p:ph idx="1"/>
          </p:nvPr>
        </p:nvSpPr>
        <p:spPr/>
        <p:txBody>
          <a:bodyPr/>
          <a:lstStyle/>
          <a:p>
            <a:r>
              <a:rPr lang="en-US" sz="2800" dirty="0"/>
              <a:t>“Hear now, O Joshua the high priest, you and your friends who sit before you, for they are men who are a sign: behold, I will bring my servant the Branch. </a:t>
            </a:r>
            <a:r>
              <a:rPr lang="en-US" sz="2800" baseline="30000" dirty="0"/>
              <a:t> </a:t>
            </a:r>
            <a:r>
              <a:rPr lang="en-US" sz="2800" dirty="0" smtClean="0"/>
              <a:t>For </a:t>
            </a:r>
            <a:r>
              <a:rPr lang="en-US" sz="2800" dirty="0"/>
              <a:t>behold, on the stone that I have set before Joshua, </a:t>
            </a:r>
            <a:r>
              <a:rPr lang="en-US" sz="2800" b="1" dirty="0"/>
              <a:t>on a single stone with seven eyes</a:t>
            </a:r>
            <a:r>
              <a:rPr lang="en-US" sz="2800" dirty="0" smtClean="0"/>
              <a:t>, </a:t>
            </a:r>
            <a:r>
              <a:rPr lang="en-US" sz="2800" b="1" dirty="0"/>
              <a:t>I will engrave its inscription</a:t>
            </a:r>
            <a:r>
              <a:rPr lang="en-US" sz="2800" dirty="0"/>
              <a:t>, declares the </a:t>
            </a:r>
            <a:r>
              <a:rPr lang="en-US" sz="2800" cap="small" dirty="0"/>
              <a:t>Lord</a:t>
            </a:r>
            <a:r>
              <a:rPr lang="en-US" sz="2800" dirty="0"/>
              <a:t> of hosts, </a:t>
            </a:r>
            <a:r>
              <a:rPr lang="en-US" sz="2800" b="1" dirty="0"/>
              <a:t>and I will remove the iniquity of this land in a single day</a:t>
            </a:r>
            <a:r>
              <a:rPr lang="en-US" sz="2800" dirty="0"/>
              <a:t>.”</a:t>
            </a:r>
            <a:endParaRPr lang="en-US" sz="2800" dirty="0" smtClean="0"/>
          </a:p>
          <a:p>
            <a:pPr algn="ctr"/>
            <a:r>
              <a:rPr lang="en-US" sz="2800" dirty="0" smtClean="0"/>
              <a:t>Zechariah 3:8-9 (ESV)</a:t>
            </a:r>
            <a:endParaRPr lang="en-US" sz="2800" dirty="0"/>
          </a:p>
          <a:p>
            <a:endParaRPr lang="en-US" dirty="0"/>
          </a:p>
        </p:txBody>
      </p:sp>
      <p:sp>
        <p:nvSpPr>
          <p:cNvPr id="4" name="TextBox 3"/>
          <p:cNvSpPr txBox="1"/>
          <p:nvPr/>
        </p:nvSpPr>
        <p:spPr>
          <a:xfrm>
            <a:off x="857873" y="5461322"/>
            <a:ext cx="10530563" cy="1200329"/>
          </a:xfrm>
          <a:prstGeom prst="rect">
            <a:avLst/>
          </a:prstGeom>
          <a:solidFill>
            <a:srgbClr val="002060"/>
          </a:solidFill>
        </p:spPr>
        <p:txBody>
          <a:bodyPr wrap="square" rtlCol="0">
            <a:spAutoFit/>
          </a:bodyPr>
          <a:lstStyle/>
          <a:p>
            <a:r>
              <a:rPr lang="en-US" sz="2400" dirty="0" smtClean="0">
                <a:solidFill>
                  <a:schemeClr val="bg1"/>
                </a:solidFill>
              </a:rPr>
              <a:t>What is engraved?  Likely </a:t>
            </a:r>
            <a:r>
              <a:rPr lang="en-US" sz="2400" dirty="0" err="1" smtClean="0">
                <a:solidFill>
                  <a:schemeClr val="bg1"/>
                </a:solidFill>
              </a:rPr>
              <a:t>Exo</a:t>
            </a:r>
            <a:r>
              <a:rPr lang="en-US" sz="2400" dirty="0" smtClean="0">
                <a:solidFill>
                  <a:schemeClr val="bg1"/>
                </a:solidFill>
              </a:rPr>
              <a:t>. 28:36 of the breastplate:  “</a:t>
            </a:r>
            <a:r>
              <a:rPr lang="en-US" sz="2400" dirty="0" smtClean="0">
                <a:solidFill>
                  <a:schemeClr val="bg1"/>
                </a:solidFill>
              </a:rPr>
              <a:t>And </a:t>
            </a:r>
            <a:r>
              <a:rPr lang="en-US" sz="2400" dirty="0">
                <a:solidFill>
                  <a:schemeClr val="bg1"/>
                </a:solidFill>
              </a:rPr>
              <a:t>thou shalt make a plate of pure gold, and grave upon it, like the engravings of a signet, </a:t>
            </a:r>
            <a:r>
              <a:rPr lang="en-US" sz="2400" cap="small" dirty="0">
                <a:solidFill>
                  <a:schemeClr val="bg1"/>
                </a:solidFill>
              </a:rPr>
              <a:t>Holiness To The Lord</a:t>
            </a:r>
            <a:r>
              <a:rPr lang="en-US"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846988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273488"/>
            <a:ext cx="9720072" cy="1499616"/>
          </a:xfrm>
        </p:spPr>
        <p:txBody>
          <a:bodyPr/>
          <a:lstStyle/>
          <a:p>
            <a:r>
              <a:rPr lang="en-US" dirty="0" smtClean="0"/>
              <a:t>Later in </a:t>
            </a:r>
            <a:r>
              <a:rPr lang="en-US" dirty="0" err="1" smtClean="0"/>
              <a:t>zechariah</a:t>
            </a:r>
            <a:r>
              <a:rPr lang="en-US" dirty="0" smtClean="0"/>
              <a:t> 14</a:t>
            </a:r>
            <a:endParaRPr lang="en-US" dirty="0"/>
          </a:p>
        </p:txBody>
      </p:sp>
      <p:sp>
        <p:nvSpPr>
          <p:cNvPr id="3" name="Content Placeholder 2"/>
          <p:cNvSpPr>
            <a:spLocks noGrp="1"/>
          </p:cNvSpPr>
          <p:nvPr>
            <p:ph idx="1"/>
          </p:nvPr>
        </p:nvSpPr>
        <p:spPr>
          <a:xfrm>
            <a:off x="1024127" y="2026227"/>
            <a:ext cx="9720073" cy="4023360"/>
          </a:xfrm>
        </p:spPr>
        <p:txBody>
          <a:bodyPr/>
          <a:lstStyle/>
          <a:p>
            <a:r>
              <a:rPr lang="en-US" sz="2800" dirty="0" smtClean="0"/>
              <a:t>“In </a:t>
            </a:r>
            <a:r>
              <a:rPr lang="en-US" sz="2800" dirty="0"/>
              <a:t>that day shall there be upon the bells of the horses, </a:t>
            </a:r>
            <a:r>
              <a:rPr lang="en-US" sz="2800" b="1" cap="small" dirty="0"/>
              <a:t>Holiness Unto The Lord</a:t>
            </a:r>
            <a:r>
              <a:rPr lang="en-US" sz="2800" dirty="0"/>
              <a:t>; and the pots in the </a:t>
            </a:r>
            <a:r>
              <a:rPr lang="en-US" sz="2800" cap="small" dirty="0"/>
              <a:t>Lord</a:t>
            </a:r>
            <a:r>
              <a:rPr lang="en-US" sz="2800" dirty="0"/>
              <a:t>'s house shall be like the bowls before the altar</a:t>
            </a:r>
            <a:r>
              <a:rPr lang="en-US" sz="2800" dirty="0" smtClean="0"/>
              <a:t>.  Yea</a:t>
            </a:r>
            <a:r>
              <a:rPr lang="en-US" sz="2800" dirty="0"/>
              <a:t>, </a:t>
            </a:r>
            <a:r>
              <a:rPr lang="en-US" sz="2800" b="1" dirty="0"/>
              <a:t>every pot in Jerusalem and in Judah shall be holiness unto the </a:t>
            </a:r>
            <a:r>
              <a:rPr lang="en-US" sz="2800" b="1" cap="small" dirty="0"/>
              <a:t>Lord</a:t>
            </a:r>
            <a:r>
              <a:rPr lang="en-US" sz="2800" b="1" dirty="0"/>
              <a:t> of hosts</a:t>
            </a:r>
            <a:r>
              <a:rPr lang="en-US" sz="2800" dirty="0"/>
              <a:t>: and all they that sacrifice shall come and take of them, and seethe therein: and in that day there shall be no more the Canaanite in the house of the </a:t>
            </a:r>
            <a:r>
              <a:rPr lang="en-US" sz="2800" cap="small" dirty="0"/>
              <a:t>Lord</a:t>
            </a:r>
            <a:r>
              <a:rPr lang="en-US" sz="2800" dirty="0"/>
              <a:t> of hosts</a:t>
            </a:r>
            <a:r>
              <a:rPr lang="en-US" sz="2800" dirty="0" smtClean="0"/>
              <a:t>.”</a:t>
            </a:r>
          </a:p>
          <a:p>
            <a:pPr algn="ctr"/>
            <a:r>
              <a:rPr lang="en-US" sz="2800" dirty="0" smtClean="0"/>
              <a:t>Zechariah 14:20-21</a:t>
            </a:r>
            <a:endParaRPr lang="en-US" sz="2800" dirty="0"/>
          </a:p>
          <a:p>
            <a:endParaRPr lang="en-US" dirty="0"/>
          </a:p>
        </p:txBody>
      </p:sp>
    </p:spTree>
    <p:extLst>
      <p:ext uri="{BB962C8B-B14F-4D97-AF65-F5344CB8AC3E}">
        <p14:creationId xmlns:p14="http://schemas.microsoft.com/office/powerpoint/2010/main" val="2328078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11163" y="3927764"/>
            <a:ext cx="9907108" cy="1953491"/>
          </a:xfrm>
          <a:prstGeom prst="rect">
            <a:avLst/>
          </a:prstGeom>
          <a:solidFill>
            <a:schemeClr val="bg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Engraved single stone</a:t>
            </a:r>
            <a:endParaRPr lang="en-US" dirty="0"/>
          </a:p>
        </p:txBody>
      </p:sp>
      <p:sp>
        <p:nvSpPr>
          <p:cNvPr id="3" name="Content Placeholder 2"/>
          <p:cNvSpPr>
            <a:spLocks noGrp="1"/>
          </p:cNvSpPr>
          <p:nvPr>
            <p:ph idx="1"/>
          </p:nvPr>
        </p:nvSpPr>
        <p:spPr>
          <a:xfrm>
            <a:off x="1211163" y="2084832"/>
            <a:ext cx="9720073" cy="4023360"/>
          </a:xfrm>
        </p:spPr>
        <p:txBody>
          <a:bodyPr>
            <a:normAutofit lnSpcReduction="10000"/>
          </a:bodyPr>
          <a:lstStyle/>
          <a:p>
            <a:r>
              <a:rPr lang="en-US" sz="2800" dirty="0" smtClean="0"/>
              <a:t>It is the name engraved on the single stone that will “remove the iniquity of the land in one day</a:t>
            </a:r>
            <a:r>
              <a:rPr lang="en-US" sz="2800" dirty="0" smtClean="0"/>
              <a:t>.”  Zechariah 4:9</a:t>
            </a:r>
            <a:endParaRPr lang="en-US" sz="2800" dirty="0" smtClean="0"/>
          </a:p>
          <a:p>
            <a:r>
              <a:rPr lang="en-US" sz="2800" dirty="0" smtClean="0"/>
              <a:t>Because of this engraving, it has been possible to remove iniquity</a:t>
            </a:r>
          </a:p>
          <a:p>
            <a:endParaRPr lang="en-US" sz="2800" dirty="0" smtClean="0"/>
          </a:p>
          <a:p>
            <a:r>
              <a:rPr lang="en-US" sz="2800" i="1" dirty="0" smtClean="0"/>
              <a:t>“Wherefore God also hath highly exalted him, and given him a name which is above every name.  That at the name of Jesus every knee should bow, of things in heaven, and things in earth, and things under the earth, that every tongue should confess that Jesus Christ is Lord, to the glory of the Father.”  Philippians 2:9-11</a:t>
            </a:r>
            <a:endParaRPr lang="en-US" sz="2800" i="1" dirty="0"/>
          </a:p>
        </p:txBody>
      </p:sp>
    </p:spTree>
    <p:extLst>
      <p:ext uri="{BB962C8B-B14F-4D97-AF65-F5344CB8AC3E}">
        <p14:creationId xmlns:p14="http://schemas.microsoft.com/office/powerpoint/2010/main" val="1839828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85166"/>
            <a:ext cx="9720072" cy="1499616"/>
          </a:xfrm>
        </p:spPr>
        <p:txBody>
          <a:bodyPr/>
          <a:lstStyle/>
          <a:p>
            <a:r>
              <a:rPr lang="en-US" dirty="0" smtClean="0"/>
              <a:t>Prophecy to Joshua the High Priest</a:t>
            </a:r>
            <a:endParaRPr lang="en-US" dirty="0"/>
          </a:p>
        </p:txBody>
      </p:sp>
      <p:sp>
        <p:nvSpPr>
          <p:cNvPr id="3" name="Content Placeholder 2"/>
          <p:cNvSpPr>
            <a:spLocks noGrp="1"/>
          </p:cNvSpPr>
          <p:nvPr>
            <p:ph idx="1"/>
          </p:nvPr>
        </p:nvSpPr>
        <p:spPr>
          <a:xfrm>
            <a:off x="1024128" y="1770611"/>
            <a:ext cx="9720073" cy="4023360"/>
          </a:xfrm>
        </p:spPr>
        <p:txBody>
          <a:bodyPr>
            <a:noAutofit/>
          </a:bodyPr>
          <a:lstStyle/>
          <a:p>
            <a:pPr marL="0" indent="0">
              <a:buNone/>
            </a:pPr>
            <a:r>
              <a:rPr lang="en-US" sz="2400" dirty="0" smtClean="0"/>
              <a:t>“Then take silver and gold, and make crowns, and </a:t>
            </a:r>
            <a:r>
              <a:rPr lang="en-US" sz="2400" b="1" dirty="0" smtClean="0"/>
              <a:t>set them upon the head of Joshua the son of </a:t>
            </a:r>
            <a:r>
              <a:rPr lang="en-US" sz="2400" b="1" dirty="0" err="1" smtClean="0"/>
              <a:t>Josedech</a:t>
            </a:r>
            <a:r>
              <a:rPr lang="en-US" sz="2400" b="1" dirty="0" smtClean="0"/>
              <a:t>, the high priest</a:t>
            </a:r>
            <a:r>
              <a:rPr lang="en-US" sz="2400" dirty="0" smtClean="0"/>
              <a:t>;  And speak unto him, saying, Thus </a:t>
            </a:r>
            <a:r>
              <a:rPr lang="en-US" sz="2400" dirty="0" err="1" smtClean="0"/>
              <a:t>speaketh</a:t>
            </a:r>
            <a:r>
              <a:rPr lang="en-US" sz="2400" dirty="0" smtClean="0"/>
              <a:t> the </a:t>
            </a:r>
            <a:r>
              <a:rPr lang="en-US" sz="2400" cap="small" dirty="0" smtClean="0"/>
              <a:t>Lord</a:t>
            </a:r>
            <a:r>
              <a:rPr lang="en-US" sz="2400" dirty="0" smtClean="0"/>
              <a:t> of hosts, saying, Behold the man whose name is The </a:t>
            </a:r>
            <a:r>
              <a:rPr lang="en-US" sz="2400" cap="small" dirty="0" smtClean="0"/>
              <a:t>Branch</a:t>
            </a:r>
            <a:r>
              <a:rPr lang="en-US" sz="2400" dirty="0" smtClean="0"/>
              <a:t>; and he shall grow up out of his place, and he shall build the temple of the </a:t>
            </a:r>
            <a:r>
              <a:rPr lang="en-US" sz="2400" cap="small" dirty="0" smtClean="0"/>
              <a:t>Lord</a:t>
            </a:r>
            <a:r>
              <a:rPr lang="en-US" sz="2400" dirty="0" smtClean="0"/>
              <a:t>:  </a:t>
            </a:r>
            <a:r>
              <a:rPr lang="en-US" sz="2400" b="1" dirty="0" smtClean="0"/>
              <a:t>Even he shall build the temple of the </a:t>
            </a:r>
            <a:r>
              <a:rPr lang="en-US" sz="2400" b="1" cap="small" dirty="0" smtClean="0"/>
              <a:t>Lord</a:t>
            </a:r>
            <a:r>
              <a:rPr lang="en-US" sz="2400" b="1" dirty="0" smtClean="0"/>
              <a:t>; and he shall bear the glory, and shall sit and rule upon his throne; and he shall be a priest upon his throne: and the counsel of peace shall be between them both.  </a:t>
            </a:r>
            <a:r>
              <a:rPr lang="en-US" sz="2400" dirty="0" smtClean="0"/>
              <a:t>And the crowns shall be to </a:t>
            </a:r>
            <a:r>
              <a:rPr lang="en-US" sz="2400" dirty="0" err="1" smtClean="0"/>
              <a:t>Helem</a:t>
            </a:r>
            <a:r>
              <a:rPr lang="en-US" sz="2400" dirty="0" smtClean="0"/>
              <a:t>, and to </a:t>
            </a:r>
            <a:r>
              <a:rPr lang="en-US" sz="2400" dirty="0" err="1" smtClean="0"/>
              <a:t>Tobijah</a:t>
            </a:r>
            <a:r>
              <a:rPr lang="en-US" sz="2400" dirty="0" smtClean="0"/>
              <a:t>, and to </a:t>
            </a:r>
            <a:r>
              <a:rPr lang="en-US" sz="2400" dirty="0" err="1" smtClean="0"/>
              <a:t>Jedaiah</a:t>
            </a:r>
            <a:r>
              <a:rPr lang="en-US" sz="2400" dirty="0" smtClean="0"/>
              <a:t>, and to Hen the son of Zephaniah, for a memorial in the temple of the </a:t>
            </a:r>
            <a:r>
              <a:rPr lang="en-US" sz="2400" cap="small" dirty="0" smtClean="0"/>
              <a:t>Lord</a:t>
            </a:r>
            <a:r>
              <a:rPr lang="en-US" sz="2400" dirty="0" smtClean="0"/>
              <a:t>.  </a:t>
            </a:r>
            <a:r>
              <a:rPr lang="en-US" sz="2400" b="1" dirty="0" smtClean="0"/>
              <a:t>And they that are far off shall come and build in the temple of the </a:t>
            </a:r>
            <a:r>
              <a:rPr lang="en-US" sz="2400" b="1" cap="small" dirty="0" smtClean="0"/>
              <a:t>Lord</a:t>
            </a:r>
            <a:r>
              <a:rPr lang="en-US" sz="2400" dirty="0" smtClean="0"/>
              <a:t>, and ye shall know that the </a:t>
            </a:r>
            <a:r>
              <a:rPr lang="en-US" sz="2400" cap="small" dirty="0" smtClean="0"/>
              <a:t>Lord</a:t>
            </a:r>
            <a:r>
              <a:rPr lang="en-US" sz="2400" dirty="0" smtClean="0"/>
              <a:t> of hosts hath sent me unto you. And this shall come to pass, if ye will diligently obey the voice of the </a:t>
            </a:r>
            <a:r>
              <a:rPr lang="en-US" sz="2400" cap="small" dirty="0" smtClean="0"/>
              <a:t>Lord</a:t>
            </a:r>
            <a:r>
              <a:rPr lang="en-US" sz="2400" dirty="0" smtClean="0"/>
              <a:t> your God.”</a:t>
            </a:r>
          </a:p>
          <a:p>
            <a:pPr marL="0" indent="0" algn="ctr">
              <a:buNone/>
            </a:pPr>
            <a:r>
              <a:rPr lang="en-US" sz="2400" dirty="0" smtClean="0"/>
              <a:t>Zechariah 6:11-15</a:t>
            </a:r>
            <a:endParaRPr lang="en-US" sz="2400" dirty="0"/>
          </a:p>
        </p:txBody>
      </p:sp>
    </p:spTree>
    <p:extLst>
      <p:ext uri="{BB962C8B-B14F-4D97-AF65-F5344CB8AC3E}">
        <p14:creationId xmlns:p14="http://schemas.microsoft.com/office/powerpoint/2010/main" val="22429369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211143"/>
            <a:ext cx="9720072" cy="1499616"/>
          </a:xfrm>
        </p:spPr>
        <p:txBody>
          <a:bodyPr/>
          <a:lstStyle/>
          <a:p>
            <a:r>
              <a:rPr lang="en-US" dirty="0" smtClean="0"/>
              <a:t>Some Observations</a:t>
            </a:r>
            <a:endParaRPr lang="en-US" dirty="0"/>
          </a:p>
        </p:txBody>
      </p:sp>
      <p:sp>
        <p:nvSpPr>
          <p:cNvPr id="3" name="Content Placeholder 2"/>
          <p:cNvSpPr>
            <a:spLocks noGrp="1"/>
          </p:cNvSpPr>
          <p:nvPr>
            <p:ph idx="1"/>
          </p:nvPr>
        </p:nvSpPr>
        <p:spPr>
          <a:xfrm>
            <a:off x="1024128" y="1831710"/>
            <a:ext cx="9720073" cy="4023360"/>
          </a:xfrm>
        </p:spPr>
        <p:txBody>
          <a:bodyPr>
            <a:noAutofit/>
          </a:bodyPr>
          <a:lstStyle/>
          <a:p>
            <a:r>
              <a:rPr lang="en-US" sz="2800" dirty="0" smtClean="0"/>
              <a:t>Why is this crown on a high priest?</a:t>
            </a:r>
          </a:p>
          <a:p>
            <a:r>
              <a:rPr lang="en-US" sz="2800" dirty="0" smtClean="0"/>
              <a:t>Should it not be on </a:t>
            </a:r>
            <a:r>
              <a:rPr lang="en-US" sz="2800" dirty="0" err="1" smtClean="0"/>
              <a:t>Zerubbabel</a:t>
            </a:r>
            <a:r>
              <a:rPr lang="en-US" sz="2800" dirty="0" smtClean="0"/>
              <a:t>, the natural king out of Judah?</a:t>
            </a:r>
          </a:p>
          <a:p>
            <a:r>
              <a:rPr lang="en-US" sz="2800" dirty="0" smtClean="0"/>
              <a:t>But this is not about the natural order.</a:t>
            </a:r>
          </a:p>
          <a:p>
            <a:r>
              <a:rPr lang="en-US" sz="2800" dirty="0" smtClean="0"/>
              <a:t>It is a prophecy of Jesus, who will fulfill the role of King and Priest.</a:t>
            </a:r>
          </a:p>
          <a:p>
            <a:r>
              <a:rPr lang="en-US" sz="2800" dirty="0" smtClean="0"/>
              <a:t>His temple will be unlike any other.</a:t>
            </a:r>
          </a:p>
          <a:p>
            <a:r>
              <a:rPr lang="en-US" sz="2800" dirty="0" smtClean="0"/>
              <a:t>Those in his temple will be the wealth of all the nations.</a:t>
            </a:r>
          </a:p>
          <a:p>
            <a:r>
              <a:rPr lang="en-US" sz="2800" dirty="0" smtClean="0"/>
              <a:t>Those afar will build this temple.</a:t>
            </a:r>
            <a:endParaRPr lang="en-US" sz="2800" dirty="0"/>
          </a:p>
        </p:txBody>
      </p:sp>
    </p:spTree>
    <p:extLst>
      <p:ext uri="{BB962C8B-B14F-4D97-AF65-F5344CB8AC3E}">
        <p14:creationId xmlns:p14="http://schemas.microsoft.com/office/powerpoint/2010/main" val="425124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263098"/>
            <a:ext cx="9720072" cy="1499616"/>
          </a:xfrm>
        </p:spPr>
        <p:txBody>
          <a:bodyPr/>
          <a:lstStyle/>
          <a:p>
            <a:r>
              <a:rPr lang="en-US" dirty="0" err="1" smtClean="0"/>
              <a:t>Zerubbabel</a:t>
            </a:r>
            <a:r>
              <a:rPr lang="en-US" dirty="0" smtClean="0"/>
              <a:t> to Lay Foundation of House</a:t>
            </a:r>
            <a:endParaRPr lang="en-US" dirty="0"/>
          </a:p>
        </p:txBody>
      </p:sp>
      <p:sp>
        <p:nvSpPr>
          <p:cNvPr id="3" name="Content Placeholder 2"/>
          <p:cNvSpPr>
            <a:spLocks noGrp="1"/>
          </p:cNvSpPr>
          <p:nvPr>
            <p:ph idx="1"/>
          </p:nvPr>
        </p:nvSpPr>
        <p:spPr>
          <a:xfrm>
            <a:off x="1024128" y="1835450"/>
            <a:ext cx="9720071" cy="4023360"/>
          </a:xfrm>
        </p:spPr>
        <p:txBody>
          <a:bodyPr>
            <a:noAutofit/>
          </a:bodyPr>
          <a:lstStyle/>
          <a:p>
            <a:pPr marL="0" indent="0">
              <a:buNone/>
            </a:pPr>
            <a:r>
              <a:rPr lang="en-US" sz="2800" dirty="0" smtClean="0"/>
              <a:t>“Then he answered and </a:t>
            </a:r>
            <a:r>
              <a:rPr lang="en-US" sz="2800" dirty="0" err="1" smtClean="0"/>
              <a:t>spake</a:t>
            </a:r>
            <a:r>
              <a:rPr lang="en-US" sz="2800" dirty="0" smtClean="0"/>
              <a:t> unto me, saying, This is the word of the </a:t>
            </a:r>
            <a:r>
              <a:rPr lang="en-US" sz="2800" cap="small" dirty="0" smtClean="0"/>
              <a:t>Lord</a:t>
            </a:r>
            <a:r>
              <a:rPr lang="en-US" sz="2800" dirty="0" smtClean="0"/>
              <a:t> unto </a:t>
            </a:r>
            <a:r>
              <a:rPr lang="en-US" sz="2800" dirty="0" err="1" smtClean="0"/>
              <a:t>Zerubbabel</a:t>
            </a:r>
            <a:r>
              <a:rPr lang="en-US" sz="2800" dirty="0" smtClean="0"/>
              <a:t>, saying, </a:t>
            </a:r>
            <a:r>
              <a:rPr lang="en-US" sz="2800" b="1" dirty="0" smtClean="0"/>
              <a:t>Not by might, nor by power, but by my spirit, </a:t>
            </a:r>
            <a:r>
              <a:rPr lang="en-US" sz="2800" b="1" dirty="0" err="1" smtClean="0"/>
              <a:t>saith</a:t>
            </a:r>
            <a:r>
              <a:rPr lang="en-US" sz="2800" b="1" dirty="0" smtClean="0"/>
              <a:t> the </a:t>
            </a:r>
            <a:r>
              <a:rPr lang="en-US" sz="2800" b="1" cap="small" dirty="0" smtClean="0"/>
              <a:t>Lord</a:t>
            </a:r>
            <a:r>
              <a:rPr lang="en-US" sz="2800" b="1" dirty="0" smtClean="0"/>
              <a:t> of hosts</a:t>
            </a:r>
            <a:r>
              <a:rPr lang="en-US" sz="2800" dirty="0" smtClean="0"/>
              <a:t>. Who art thou, O great mountain? before </a:t>
            </a:r>
            <a:r>
              <a:rPr lang="en-US" sz="2800" dirty="0" err="1" smtClean="0"/>
              <a:t>Zerubbabel</a:t>
            </a:r>
            <a:r>
              <a:rPr lang="en-US" sz="2800" dirty="0" smtClean="0"/>
              <a:t> thou shalt become a plain: </a:t>
            </a:r>
            <a:r>
              <a:rPr lang="en-US" sz="2800" b="1" dirty="0" smtClean="0"/>
              <a:t>and he shall bring forth the headstone </a:t>
            </a:r>
            <a:r>
              <a:rPr lang="en-US" sz="2800" dirty="0" smtClean="0"/>
              <a:t>(ESV/YLT/NASB - “foundation” stone) thereof with </a:t>
            </a:r>
            <a:r>
              <a:rPr lang="en-US" sz="2800" dirty="0" err="1" smtClean="0"/>
              <a:t>shoutings</a:t>
            </a:r>
            <a:r>
              <a:rPr lang="en-US" sz="2800" dirty="0" smtClean="0"/>
              <a:t>, crying, Grace, grace unto it.  Moreover the word of the </a:t>
            </a:r>
            <a:r>
              <a:rPr lang="en-US" sz="2800" cap="small" dirty="0" smtClean="0"/>
              <a:t>Lord</a:t>
            </a:r>
            <a:r>
              <a:rPr lang="en-US" sz="2800" dirty="0" smtClean="0"/>
              <a:t> came unto me, saying, </a:t>
            </a:r>
            <a:r>
              <a:rPr lang="en-US" sz="2800" b="1" dirty="0" smtClean="0"/>
              <a:t>The hands of </a:t>
            </a:r>
            <a:r>
              <a:rPr lang="en-US" sz="2800" b="1" dirty="0" err="1" smtClean="0"/>
              <a:t>Zerubbabel</a:t>
            </a:r>
            <a:r>
              <a:rPr lang="en-US" sz="2800" b="1" dirty="0" smtClean="0"/>
              <a:t> have laid the foundation of this house; his hands shall also finish it</a:t>
            </a:r>
            <a:r>
              <a:rPr lang="en-US" sz="2800" dirty="0" smtClean="0"/>
              <a:t>; and thou shalt know that the </a:t>
            </a:r>
            <a:r>
              <a:rPr lang="en-US" sz="2800" cap="small" dirty="0" smtClean="0"/>
              <a:t>Lord</a:t>
            </a:r>
            <a:r>
              <a:rPr lang="en-US" sz="2800" dirty="0" smtClean="0"/>
              <a:t> of hosts hath sent me unto you.”</a:t>
            </a:r>
          </a:p>
          <a:p>
            <a:pPr marL="0" indent="0" algn="ctr">
              <a:buNone/>
            </a:pPr>
            <a:r>
              <a:rPr lang="en-US" sz="2800" dirty="0" smtClean="0"/>
              <a:t>Zechariah 4:6-9</a:t>
            </a:r>
            <a:endParaRPr lang="en-US" sz="2800" dirty="0"/>
          </a:p>
        </p:txBody>
      </p:sp>
    </p:spTree>
    <p:extLst>
      <p:ext uri="{BB962C8B-B14F-4D97-AF65-F5344CB8AC3E}">
        <p14:creationId xmlns:p14="http://schemas.microsoft.com/office/powerpoint/2010/main" val="29575083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182" y="110975"/>
            <a:ext cx="9720072" cy="1499616"/>
          </a:xfrm>
        </p:spPr>
        <p:txBody>
          <a:bodyPr/>
          <a:lstStyle/>
          <a:p>
            <a:r>
              <a:rPr lang="en-US" dirty="0" smtClean="0"/>
              <a:t>Seven eyes before the ruler</a:t>
            </a:r>
            <a:endParaRPr lang="en-US" dirty="0"/>
          </a:p>
        </p:txBody>
      </p:sp>
      <p:sp>
        <p:nvSpPr>
          <p:cNvPr id="3" name="Content Placeholder 2"/>
          <p:cNvSpPr>
            <a:spLocks noGrp="1"/>
          </p:cNvSpPr>
          <p:nvPr>
            <p:ph idx="1"/>
          </p:nvPr>
        </p:nvSpPr>
        <p:spPr>
          <a:xfrm>
            <a:off x="514975" y="2015836"/>
            <a:ext cx="6405371" cy="4023360"/>
          </a:xfrm>
        </p:spPr>
        <p:txBody>
          <a:bodyPr>
            <a:noAutofit/>
          </a:bodyPr>
          <a:lstStyle/>
          <a:p>
            <a:r>
              <a:rPr lang="en-US" sz="3200" baseline="30000" dirty="0" smtClean="0"/>
              <a:t>“</a:t>
            </a:r>
            <a:r>
              <a:rPr lang="en-US" sz="3200" dirty="0"/>
              <a:t>For whoever has despised the day of small things shall rejoice, and shall see the plummet in the hand of </a:t>
            </a:r>
            <a:r>
              <a:rPr lang="en-US" sz="3200" dirty="0" err="1" smtClean="0"/>
              <a:t>Zerubbabel</a:t>
            </a:r>
            <a:r>
              <a:rPr lang="en-US" sz="3200" dirty="0" smtClean="0"/>
              <a:t>.  These </a:t>
            </a:r>
            <a:r>
              <a:rPr lang="en-US" sz="3200" dirty="0"/>
              <a:t>seven are the eyes of the </a:t>
            </a:r>
            <a:r>
              <a:rPr lang="en-US" sz="3200" cap="small" dirty="0"/>
              <a:t>Lord</a:t>
            </a:r>
            <a:r>
              <a:rPr lang="en-US" sz="3200" dirty="0"/>
              <a:t>, which range through the whole earth.” </a:t>
            </a:r>
            <a:endParaRPr lang="en-US" sz="3200" dirty="0" smtClean="0"/>
          </a:p>
          <a:p>
            <a:pPr marL="0" indent="0" algn="ctr">
              <a:buNone/>
            </a:pPr>
            <a:r>
              <a:rPr lang="en-US" sz="3200" dirty="0" smtClean="0"/>
              <a:t>Zechariah 4:10 (RSV)</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6764" y="2119746"/>
            <a:ext cx="4191001" cy="2855488"/>
          </a:xfrm>
          <a:prstGeom prst="rect">
            <a:avLst/>
          </a:prstGeom>
        </p:spPr>
      </p:pic>
    </p:spTree>
    <p:extLst>
      <p:ext uri="{BB962C8B-B14F-4D97-AF65-F5344CB8AC3E}">
        <p14:creationId xmlns:p14="http://schemas.microsoft.com/office/powerpoint/2010/main" val="3616553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055" y="585216"/>
            <a:ext cx="9892145" cy="1499616"/>
          </a:xfrm>
        </p:spPr>
        <p:txBody>
          <a:bodyPr/>
          <a:lstStyle/>
          <a:p>
            <a:r>
              <a:rPr lang="en-US" dirty="0" smtClean="0"/>
              <a:t>Pointing forward to the chief corner stone</a:t>
            </a:r>
            <a:endParaRPr lang="en-US" dirty="0"/>
          </a:p>
        </p:txBody>
      </p:sp>
      <p:sp>
        <p:nvSpPr>
          <p:cNvPr id="3" name="Content Placeholder 2"/>
          <p:cNvSpPr>
            <a:spLocks noGrp="1"/>
          </p:cNvSpPr>
          <p:nvPr>
            <p:ph idx="1"/>
          </p:nvPr>
        </p:nvSpPr>
        <p:spPr>
          <a:xfrm>
            <a:off x="1024127" y="2182091"/>
            <a:ext cx="9720073" cy="4023360"/>
          </a:xfrm>
        </p:spPr>
        <p:txBody>
          <a:bodyPr/>
          <a:lstStyle/>
          <a:p>
            <a:r>
              <a:rPr lang="en-US" sz="2800" dirty="0"/>
              <a:t>“For through him we both have access by one Spirit unto the Father</a:t>
            </a:r>
            <a:r>
              <a:rPr lang="en-US" sz="2800" dirty="0" smtClean="0"/>
              <a:t>.  </a:t>
            </a:r>
            <a:r>
              <a:rPr lang="en-US" sz="2800" b="1" dirty="0" smtClean="0"/>
              <a:t>Now </a:t>
            </a:r>
            <a:r>
              <a:rPr lang="en-US" sz="2800" b="1" dirty="0"/>
              <a:t>therefore ye are no more strangers and foreigners, but </a:t>
            </a:r>
            <a:r>
              <a:rPr lang="en-US" sz="2800" b="1" dirty="0" err="1"/>
              <a:t>fellowcitizens</a:t>
            </a:r>
            <a:r>
              <a:rPr lang="en-US" sz="2800" b="1" dirty="0"/>
              <a:t> with the saints, and of the household of God</a:t>
            </a:r>
            <a:r>
              <a:rPr lang="en-US" sz="2800" dirty="0" smtClean="0"/>
              <a:t>;  And </a:t>
            </a:r>
            <a:r>
              <a:rPr lang="en-US" sz="2800" dirty="0"/>
              <a:t>are built upon the foundation of the apostles and prophets, </a:t>
            </a:r>
            <a:r>
              <a:rPr lang="en-US" sz="2800" b="1" dirty="0"/>
              <a:t>Jesus Christ himself being the chief corner stone</a:t>
            </a:r>
            <a:r>
              <a:rPr lang="en-US" sz="2800" dirty="0" smtClean="0"/>
              <a:t>;  In </a:t>
            </a:r>
            <a:r>
              <a:rPr lang="en-US" sz="2800" dirty="0"/>
              <a:t>whom all the building fitly framed together </a:t>
            </a:r>
            <a:r>
              <a:rPr lang="en-US" sz="2800" dirty="0" err="1"/>
              <a:t>groweth</a:t>
            </a:r>
            <a:r>
              <a:rPr lang="en-US" sz="2800" dirty="0"/>
              <a:t> unto an holy temple in the Lord</a:t>
            </a:r>
            <a:r>
              <a:rPr lang="en-US" sz="2800" dirty="0" smtClean="0"/>
              <a:t>:  </a:t>
            </a:r>
            <a:r>
              <a:rPr lang="en-US" sz="2800" b="1" dirty="0" smtClean="0"/>
              <a:t>In </a:t>
            </a:r>
            <a:r>
              <a:rPr lang="en-US" sz="2800" b="1" dirty="0"/>
              <a:t>whom ye also are </a:t>
            </a:r>
            <a:r>
              <a:rPr lang="en-US" sz="2800" b="1" dirty="0" err="1"/>
              <a:t>builded</a:t>
            </a:r>
            <a:r>
              <a:rPr lang="en-US" sz="2800" b="1" dirty="0"/>
              <a:t> together for an habitation of God through the Spirit</a:t>
            </a:r>
            <a:r>
              <a:rPr lang="en-US" sz="2800" dirty="0" smtClean="0"/>
              <a:t>.”</a:t>
            </a:r>
            <a:endParaRPr lang="en-US" sz="2800" dirty="0"/>
          </a:p>
          <a:p>
            <a:pPr algn="ctr"/>
            <a:r>
              <a:rPr lang="en-US" sz="2800" dirty="0" smtClean="0"/>
              <a:t>Ephesians 2:18-20</a:t>
            </a:r>
            <a:endParaRPr lang="en-US" sz="2800" dirty="0"/>
          </a:p>
          <a:p>
            <a:endParaRPr lang="en-US" dirty="0"/>
          </a:p>
        </p:txBody>
      </p:sp>
    </p:spTree>
    <p:extLst>
      <p:ext uri="{BB962C8B-B14F-4D97-AF65-F5344CB8AC3E}">
        <p14:creationId xmlns:p14="http://schemas.microsoft.com/office/powerpoint/2010/main" val="23029904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seven eyes</a:t>
            </a:r>
            <a:endParaRPr lang="en-US" dirty="0"/>
          </a:p>
        </p:txBody>
      </p:sp>
      <p:sp>
        <p:nvSpPr>
          <p:cNvPr id="3" name="Content Placeholder 2"/>
          <p:cNvSpPr>
            <a:spLocks noGrp="1"/>
          </p:cNvSpPr>
          <p:nvPr>
            <p:ph idx="1"/>
          </p:nvPr>
        </p:nvSpPr>
        <p:spPr>
          <a:xfrm>
            <a:off x="1024127" y="2084832"/>
            <a:ext cx="9720073" cy="4023360"/>
          </a:xfrm>
        </p:spPr>
        <p:txBody>
          <a:bodyPr>
            <a:normAutofit lnSpcReduction="10000"/>
          </a:bodyPr>
          <a:lstStyle/>
          <a:p>
            <a:pPr marL="0" indent="0">
              <a:buNone/>
            </a:pPr>
            <a:r>
              <a:rPr lang="en-US" sz="3200" dirty="0" smtClean="0"/>
              <a:t>Certainly representative of the work of the angels.</a:t>
            </a:r>
          </a:p>
          <a:p>
            <a:pPr marL="0" indent="0">
              <a:buNone/>
            </a:pPr>
            <a:r>
              <a:rPr lang="en-US" sz="3200" dirty="0" smtClean="0"/>
              <a:t>But in the future, representative of the complete, multitudinous Christ – one with the Stone.</a:t>
            </a:r>
          </a:p>
          <a:p>
            <a:pPr marL="0" indent="0">
              <a:buNone/>
            </a:pPr>
            <a:r>
              <a:rPr lang="en-US" sz="3200" dirty="0" smtClean="0"/>
              <a:t>The Saints are described as the “eyes” of the LORD, for we are to be sent out throughout the earth to work on His behalf.</a:t>
            </a:r>
          </a:p>
          <a:p>
            <a:pPr marL="0" indent="0">
              <a:buNone/>
            </a:pPr>
            <a:r>
              <a:rPr lang="en-US" sz="3200" dirty="0" smtClean="0"/>
              <a:t>The King/Priest would remove iniquity and join all believers together in the vision of the future kingdom.</a:t>
            </a:r>
            <a:endParaRPr lang="en-US" sz="3200" dirty="0"/>
          </a:p>
        </p:txBody>
      </p:sp>
    </p:spTree>
    <p:extLst>
      <p:ext uri="{BB962C8B-B14F-4D97-AF65-F5344CB8AC3E}">
        <p14:creationId xmlns:p14="http://schemas.microsoft.com/office/powerpoint/2010/main" val="3334751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0218" y="138407"/>
            <a:ext cx="9720072" cy="1499616"/>
          </a:xfrm>
        </p:spPr>
        <p:txBody>
          <a:bodyPr/>
          <a:lstStyle/>
          <a:p>
            <a:pPr algn="ctr"/>
            <a:r>
              <a:rPr lang="en-US" dirty="0" smtClean="0"/>
              <a:t>The vision of the candlestick</a:t>
            </a:r>
            <a:endParaRPr lang="en-US" dirty="0"/>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836904" y="1544505"/>
            <a:ext cx="7886700" cy="4835792"/>
          </a:xfrm>
          <a:prstGeom prst="rect">
            <a:avLst/>
          </a:prstGeom>
        </p:spPr>
      </p:pic>
    </p:spTree>
    <p:extLst>
      <p:ext uri="{BB962C8B-B14F-4D97-AF65-F5344CB8AC3E}">
        <p14:creationId xmlns:p14="http://schemas.microsoft.com/office/powerpoint/2010/main" val="2724504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Olive trees</a:t>
            </a:r>
            <a:endParaRPr lang="en-US" dirty="0"/>
          </a:p>
        </p:txBody>
      </p:sp>
      <p:sp>
        <p:nvSpPr>
          <p:cNvPr id="4" name="Content Placeholder 3"/>
          <p:cNvSpPr>
            <a:spLocks noGrp="1"/>
          </p:cNvSpPr>
          <p:nvPr>
            <p:ph idx="1"/>
          </p:nvPr>
        </p:nvSpPr>
        <p:spPr/>
        <p:txBody>
          <a:bodyPr>
            <a:normAutofit fontScale="92500" lnSpcReduction="10000"/>
          </a:bodyPr>
          <a:lstStyle/>
          <a:p>
            <a:r>
              <a:rPr lang="en-US" sz="2800" dirty="0" smtClean="0"/>
              <a:t>Hosea 14:5-6 </a:t>
            </a:r>
            <a:r>
              <a:rPr lang="en-US" sz="2800" dirty="0"/>
              <a:t>– </a:t>
            </a:r>
            <a:r>
              <a:rPr lang="en-US" sz="2800" dirty="0" smtClean="0"/>
              <a:t>“I </a:t>
            </a:r>
            <a:r>
              <a:rPr lang="en-US" sz="2800" dirty="0"/>
              <a:t>will be as the dew unto Israel: he shall grow as the lily, and cast forth his roots as Lebanon</a:t>
            </a:r>
            <a:r>
              <a:rPr lang="en-US" sz="2800" dirty="0" smtClean="0"/>
              <a:t>.  His </a:t>
            </a:r>
            <a:r>
              <a:rPr lang="en-US" sz="2800" dirty="0"/>
              <a:t>branches shall spread, and his beauty shall be as the olive tree, and his smell as Lebanon</a:t>
            </a:r>
            <a:r>
              <a:rPr lang="en-US" sz="2800" dirty="0" smtClean="0"/>
              <a:t>.”</a:t>
            </a:r>
            <a:endParaRPr lang="en-US" sz="2800" dirty="0"/>
          </a:p>
          <a:p>
            <a:endParaRPr lang="en-US" sz="2800" dirty="0" smtClean="0"/>
          </a:p>
          <a:p>
            <a:r>
              <a:rPr lang="en-US" sz="2800" dirty="0" smtClean="0"/>
              <a:t>Romans 11:17-19 – “And </a:t>
            </a:r>
            <a:r>
              <a:rPr lang="en-US" sz="2800" dirty="0"/>
              <a:t>if some of the branches be broken off, and thou, being a wild olive tree, wert grafted in among them, and with them </a:t>
            </a:r>
            <a:r>
              <a:rPr lang="en-US" sz="2800" dirty="0" err="1"/>
              <a:t>partakest</a:t>
            </a:r>
            <a:r>
              <a:rPr lang="en-US" sz="2800" dirty="0"/>
              <a:t> of the root and fatness of the olive tree</a:t>
            </a:r>
            <a:r>
              <a:rPr lang="en-US" sz="2800" dirty="0" smtClean="0"/>
              <a:t>;  Boast </a:t>
            </a:r>
            <a:r>
              <a:rPr lang="en-US" sz="2800" dirty="0"/>
              <a:t>not against the branches. But if thou boast, thou </a:t>
            </a:r>
            <a:r>
              <a:rPr lang="en-US" sz="2800" dirty="0" err="1"/>
              <a:t>bearest</a:t>
            </a:r>
            <a:r>
              <a:rPr lang="en-US" sz="2800" dirty="0"/>
              <a:t> not the root, but the root thee</a:t>
            </a:r>
            <a:r>
              <a:rPr lang="en-US" sz="2800" dirty="0" smtClean="0"/>
              <a:t>.  Thou </a:t>
            </a:r>
            <a:r>
              <a:rPr lang="en-US" sz="2800" dirty="0"/>
              <a:t>wilt say then, The branches were broken off, that I might be grafted in</a:t>
            </a:r>
            <a:r>
              <a:rPr lang="en-US" sz="2800" dirty="0" smtClean="0"/>
              <a:t>.”</a:t>
            </a:r>
            <a:endParaRPr lang="en-US" sz="2800" dirty="0"/>
          </a:p>
          <a:p>
            <a:endParaRPr lang="en-US" dirty="0"/>
          </a:p>
        </p:txBody>
      </p:sp>
    </p:spTree>
    <p:extLst>
      <p:ext uri="{BB962C8B-B14F-4D97-AF65-F5344CB8AC3E}">
        <p14:creationId xmlns:p14="http://schemas.microsoft.com/office/powerpoint/2010/main" val="30365248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283879"/>
            <a:ext cx="9720072" cy="1499616"/>
          </a:xfrm>
        </p:spPr>
        <p:txBody>
          <a:bodyPr/>
          <a:lstStyle/>
          <a:p>
            <a:r>
              <a:rPr lang="en-US" dirty="0" smtClean="0"/>
              <a:t>The Vision of the Candlestick</a:t>
            </a:r>
            <a:endParaRPr lang="en-US" dirty="0"/>
          </a:p>
        </p:txBody>
      </p:sp>
      <p:sp>
        <p:nvSpPr>
          <p:cNvPr id="3" name="Content Placeholder 2"/>
          <p:cNvSpPr>
            <a:spLocks noGrp="1"/>
          </p:cNvSpPr>
          <p:nvPr>
            <p:ph idx="1"/>
          </p:nvPr>
        </p:nvSpPr>
        <p:spPr>
          <a:xfrm>
            <a:off x="1024126" y="1783495"/>
            <a:ext cx="9720073" cy="4023360"/>
          </a:xfrm>
        </p:spPr>
        <p:txBody>
          <a:bodyPr>
            <a:noAutofit/>
          </a:bodyPr>
          <a:lstStyle/>
          <a:p>
            <a:pPr marL="0" indent="0">
              <a:buNone/>
            </a:pPr>
            <a:r>
              <a:rPr lang="en-US" sz="2800" dirty="0" smtClean="0"/>
              <a:t>“And </a:t>
            </a:r>
            <a:r>
              <a:rPr lang="en-US" sz="2800" dirty="0"/>
              <a:t>the angel that talked with me came again, </a:t>
            </a:r>
            <a:r>
              <a:rPr lang="en-US" sz="2800" b="1" dirty="0"/>
              <a:t>and waked me, as a man that is wakened out of his sleep</a:t>
            </a:r>
            <a:r>
              <a:rPr lang="en-US" sz="2800" b="1" dirty="0" smtClean="0"/>
              <a:t>.</a:t>
            </a:r>
            <a:r>
              <a:rPr lang="en-US" sz="2800" dirty="0" smtClean="0"/>
              <a:t> And </a:t>
            </a:r>
            <a:r>
              <a:rPr lang="en-US" sz="2800" dirty="0"/>
              <a:t>said unto me, What </a:t>
            </a:r>
            <a:r>
              <a:rPr lang="en-US" sz="2800" dirty="0" err="1"/>
              <a:t>seest</a:t>
            </a:r>
            <a:r>
              <a:rPr lang="en-US" sz="2800" dirty="0"/>
              <a:t> thou? And I said, I have looked, and behold a candlestick all of gold, with a bowl upon the top of it, and his seven lamps thereon, and seven pipes to the seven lamps, which are upon the top thereof</a:t>
            </a:r>
            <a:r>
              <a:rPr lang="en-US" sz="2800" dirty="0" smtClean="0"/>
              <a:t>: </a:t>
            </a:r>
            <a:r>
              <a:rPr lang="en-US" sz="2800" b="1" dirty="0" smtClean="0"/>
              <a:t>And </a:t>
            </a:r>
            <a:r>
              <a:rPr lang="en-US" sz="2800" b="1" dirty="0"/>
              <a:t>two olive trees by it</a:t>
            </a:r>
            <a:r>
              <a:rPr lang="en-US" sz="2800" dirty="0"/>
              <a:t>, one upon the right side of the bowl, and the other upon the left side thereof</a:t>
            </a:r>
            <a:r>
              <a:rPr lang="en-US" sz="2800" dirty="0" smtClean="0"/>
              <a:t>. So </a:t>
            </a:r>
            <a:r>
              <a:rPr lang="en-US" sz="2800" dirty="0"/>
              <a:t>I answered and </a:t>
            </a:r>
            <a:r>
              <a:rPr lang="en-US" sz="2800" dirty="0" err="1"/>
              <a:t>spake</a:t>
            </a:r>
            <a:r>
              <a:rPr lang="en-US" sz="2800" dirty="0"/>
              <a:t> to the angel that talked with me, saying, What are these, my lord</a:t>
            </a:r>
            <a:r>
              <a:rPr lang="en-US" sz="2800" dirty="0" smtClean="0"/>
              <a:t>?”</a:t>
            </a:r>
            <a:endParaRPr lang="en-US" sz="2800" dirty="0"/>
          </a:p>
          <a:p>
            <a:pPr marL="0" indent="0" algn="ctr">
              <a:buNone/>
            </a:pPr>
            <a:r>
              <a:rPr lang="en-US" sz="2800" dirty="0" smtClean="0"/>
              <a:t>Zechariah 4:1-4</a:t>
            </a:r>
            <a:endParaRPr lang="en-US" sz="2800" dirty="0"/>
          </a:p>
        </p:txBody>
      </p:sp>
    </p:spTree>
    <p:extLst>
      <p:ext uri="{BB962C8B-B14F-4D97-AF65-F5344CB8AC3E}">
        <p14:creationId xmlns:p14="http://schemas.microsoft.com/office/powerpoint/2010/main" val="33935551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Differing candlesticks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128" y="2356138"/>
            <a:ext cx="4907973" cy="368098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2744" y="2354951"/>
            <a:ext cx="3370119" cy="3682167"/>
          </a:xfrm>
          <a:prstGeom prst="rect">
            <a:avLst/>
          </a:prstGeom>
        </p:spPr>
      </p:pic>
    </p:spTree>
    <p:extLst>
      <p:ext uri="{BB962C8B-B14F-4D97-AF65-F5344CB8AC3E}">
        <p14:creationId xmlns:p14="http://schemas.microsoft.com/office/powerpoint/2010/main" val="20426502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0219" y="117625"/>
            <a:ext cx="9720072" cy="1499616"/>
          </a:xfrm>
        </p:spPr>
        <p:txBody>
          <a:bodyPr/>
          <a:lstStyle/>
          <a:p>
            <a:r>
              <a:rPr lang="en-US" dirty="0" smtClean="0"/>
              <a:t>Golden oil</a:t>
            </a:r>
            <a:endParaRPr lang="en-US" dirty="0"/>
          </a:p>
        </p:txBody>
      </p:sp>
      <p:sp>
        <p:nvSpPr>
          <p:cNvPr id="3" name="Content Placeholder 2"/>
          <p:cNvSpPr>
            <a:spLocks noGrp="1"/>
          </p:cNvSpPr>
          <p:nvPr>
            <p:ph idx="1"/>
          </p:nvPr>
        </p:nvSpPr>
        <p:spPr>
          <a:xfrm>
            <a:off x="259773" y="1617241"/>
            <a:ext cx="6930736" cy="4957087"/>
          </a:xfrm>
        </p:spPr>
        <p:txBody>
          <a:bodyPr>
            <a:normAutofit/>
          </a:bodyPr>
          <a:lstStyle/>
          <a:p>
            <a:pPr marL="0" indent="0">
              <a:buNone/>
            </a:pPr>
            <a:r>
              <a:rPr lang="en-US" sz="2800" baseline="30000" dirty="0" smtClean="0"/>
              <a:t>“</a:t>
            </a:r>
            <a:r>
              <a:rPr lang="en-US" sz="2800" dirty="0" smtClean="0"/>
              <a:t>Then answered I, and said unto him, </a:t>
            </a:r>
            <a:r>
              <a:rPr lang="en-US" sz="2800" b="1" dirty="0" smtClean="0"/>
              <a:t>What are these two olive trees </a:t>
            </a:r>
            <a:r>
              <a:rPr lang="en-US" sz="2800" dirty="0" smtClean="0"/>
              <a:t>upon the right side of the candlestick and upon the left side thereof?  And I answered again, and said unto him, What be these two olive branches which through the two golden pipes empty the golden oil out of themselves?  And he answered me and said, </a:t>
            </a:r>
            <a:r>
              <a:rPr lang="en-US" sz="2800" dirty="0" err="1" smtClean="0"/>
              <a:t>Knowest</a:t>
            </a:r>
            <a:r>
              <a:rPr lang="en-US" sz="2800" dirty="0" smtClean="0"/>
              <a:t> thou not what these be? And I said, No, my lord.  Then said he, </a:t>
            </a:r>
            <a:r>
              <a:rPr lang="en-US" sz="2800" b="1" dirty="0" smtClean="0"/>
              <a:t>These are the two anointed ones, that stand by the </a:t>
            </a:r>
            <a:r>
              <a:rPr lang="en-US" sz="2800" b="1" cap="small" dirty="0" smtClean="0"/>
              <a:t>Lord</a:t>
            </a:r>
            <a:r>
              <a:rPr lang="en-US" sz="2800" b="1" dirty="0" smtClean="0"/>
              <a:t> of the whole earth.</a:t>
            </a:r>
            <a:r>
              <a:rPr lang="en-US" sz="2800" dirty="0" smtClean="0"/>
              <a:t>”</a:t>
            </a:r>
          </a:p>
          <a:p>
            <a:pPr marL="0" indent="0" algn="ctr">
              <a:buNone/>
            </a:pPr>
            <a:r>
              <a:rPr lang="en-US" sz="2800" dirty="0" smtClean="0"/>
              <a:t>Zechariah 4:11-14</a:t>
            </a:r>
          </a:p>
          <a:p>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460673" y="2077100"/>
            <a:ext cx="4459885" cy="2734613"/>
          </a:xfrm>
          <a:prstGeom prst="rect">
            <a:avLst/>
          </a:prstGeom>
        </p:spPr>
      </p:pic>
    </p:spTree>
    <p:extLst>
      <p:ext uri="{BB962C8B-B14F-4D97-AF65-F5344CB8AC3E}">
        <p14:creationId xmlns:p14="http://schemas.microsoft.com/office/powerpoint/2010/main" val="14021404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252707"/>
            <a:ext cx="9720072" cy="1499616"/>
          </a:xfrm>
        </p:spPr>
        <p:txBody>
          <a:bodyPr/>
          <a:lstStyle/>
          <a:p>
            <a:r>
              <a:rPr lang="en-US" dirty="0" smtClean="0"/>
              <a:t>Zechariah’s Vision</a:t>
            </a:r>
            <a:endParaRPr lang="en-US" dirty="0"/>
          </a:p>
        </p:txBody>
      </p:sp>
      <p:sp>
        <p:nvSpPr>
          <p:cNvPr id="3" name="Content Placeholder 2"/>
          <p:cNvSpPr>
            <a:spLocks noGrp="1"/>
          </p:cNvSpPr>
          <p:nvPr>
            <p:ph idx="1"/>
          </p:nvPr>
        </p:nvSpPr>
        <p:spPr>
          <a:xfrm>
            <a:off x="1024128" y="1672937"/>
            <a:ext cx="9720073" cy="4023360"/>
          </a:xfrm>
        </p:spPr>
        <p:txBody>
          <a:bodyPr>
            <a:noAutofit/>
          </a:bodyPr>
          <a:lstStyle/>
          <a:p>
            <a:r>
              <a:rPr lang="en-US" sz="2800" dirty="0"/>
              <a:t>In the Tabernacle, the candlestick is fed with oil daily by the priests.</a:t>
            </a:r>
          </a:p>
          <a:p>
            <a:r>
              <a:rPr lang="en-US" sz="2800" dirty="0" smtClean="0"/>
              <a:t>In Zechariah’s vision, </a:t>
            </a:r>
            <a:r>
              <a:rPr lang="en-US" sz="2800" dirty="0"/>
              <a:t>notice </a:t>
            </a:r>
            <a:r>
              <a:rPr lang="en-US" sz="2800" dirty="0" smtClean="0"/>
              <a:t>that the </a:t>
            </a:r>
            <a:r>
              <a:rPr lang="en-US" sz="2800" dirty="0"/>
              <a:t>oil comes directly from the tree – </a:t>
            </a:r>
            <a:r>
              <a:rPr lang="en-US" sz="2800" dirty="0" smtClean="0"/>
              <a:t>not by hands or work of men.</a:t>
            </a:r>
          </a:p>
          <a:p>
            <a:r>
              <a:rPr lang="en-US" sz="2800" dirty="0" smtClean="0"/>
              <a:t>The oil comes into a bowl from </a:t>
            </a:r>
            <a:r>
              <a:rPr lang="en-US" sz="2800" dirty="0" smtClean="0"/>
              <a:t>two branches </a:t>
            </a:r>
            <a:r>
              <a:rPr lang="en-US" sz="2800" dirty="0" smtClean="0"/>
              <a:t>of </a:t>
            </a:r>
            <a:r>
              <a:rPr lang="en-US" sz="2800" dirty="0" smtClean="0"/>
              <a:t>the </a:t>
            </a:r>
            <a:r>
              <a:rPr lang="en-US" sz="2800" dirty="0" smtClean="0"/>
              <a:t>trees, which perpetually feeds the candlestick and forms eternal light.</a:t>
            </a:r>
          </a:p>
          <a:p>
            <a:r>
              <a:rPr lang="en-US" sz="2800" dirty="0" smtClean="0"/>
              <a:t>The two olive trees were prophetic of Jews and Gentiles, joined together – the “sons of oil” anointed by God.</a:t>
            </a:r>
          </a:p>
          <a:p>
            <a:r>
              <a:rPr lang="en-US" sz="2800" dirty="0" smtClean="0"/>
              <a:t>Together, these anointed ones have an unlimited supply of oil and give light to the whole world!</a:t>
            </a:r>
          </a:p>
          <a:p>
            <a:pPr marL="0" indent="0">
              <a:buNone/>
            </a:pPr>
            <a:endParaRPr lang="en-US" sz="2800" dirty="0"/>
          </a:p>
        </p:txBody>
      </p:sp>
    </p:spTree>
    <p:extLst>
      <p:ext uri="{BB962C8B-B14F-4D97-AF65-F5344CB8AC3E}">
        <p14:creationId xmlns:p14="http://schemas.microsoft.com/office/powerpoint/2010/main" val="39005031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Tying these three visions together</a:t>
            </a:r>
            <a:endParaRPr lang="en-US" dirty="0"/>
          </a:p>
        </p:txBody>
      </p:sp>
      <p:sp>
        <p:nvSpPr>
          <p:cNvPr id="3" name="Content Placeholder 2"/>
          <p:cNvSpPr>
            <a:spLocks noGrp="1"/>
          </p:cNvSpPr>
          <p:nvPr>
            <p:ph idx="1"/>
          </p:nvPr>
        </p:nvSpPr>
        <p:spPr>
          <a:xfrm>
            <a:off x="1024128" y="2084832"/>
            <a:ext cx="9720073" cy="4023360"/>
          </a:xfrm>
        </p:spPr>
        <p:txBody>
          <a:bodyPr>
            <a:noAutofit/>
          </a:bodyPr>
          <a:lstStyle/>
          <a:p>
            <a:r>
              <a:rPr lang="en-US" sz="2600" dirty="0" smtClean="0"/>
              <a:t>The High Priest, Joshua, would bear the name written by God</a:t>
            </a:r>
          </a:p>
          <a:p>
            <a:r>
              <a:rPr lang="en-US" sz="2600" dirty="0" smtClean="0"/>
              <a:t>The ruler, </a:t>
            </a:r>
            <a:r>
              <a:rPr lang="en-US" sz="2600" dirty="0" err="1" smtClean="0"/>
              <a:t>Zerubbabel</a:t>
            </a:r>
            <a:r>
              <a:rPr lang="en-US" sz="2600" dirty="0" smtClean="0"/>
              <a:t>, would lead the formation of the spiritual house</a:t>
            </a:r>
          </a:p>
          <a:p>
            <a:r>
              <a:rPr lang="en-US" sz="2600" dirty="0" smtClean="0"/>
              <a:t>The </a:t>
            </a:r>
            <a:r>
              <a:rPr lang="en-US" sz="2600" dirty="0" smtClean="0"/>
              <a:t>lampstand </a:t>
            </a:r>
            <a:r>
              <a:rPr lang="en-US" sz="2600" dirty="0" smtClean="0"/>
              <a:t>brings together anointed ones, Jews and Gentiles.</a:t>
            </a:r>
          </a:p>
          <a:p>
            <a:r>
              <a:rPr lang="en-US" sz="2600" dirty="0" smtClean="0"/>
              <a:t>Together, Jew and Gentile will be an eternal supply with oil, by he who bears the name of God, by he who removes iniquity, by he who is the chief cornerstone, by he who is the author and finisher of our faith (starts it and finishes it).</a:t>
            </a:r>
          </a:p>
          <a:p>
            <a:r>
              <a:rPr lang="en-US" sz="2600" dirty="0" smtClean="0"/>
              <a:t>Together, they will become kings and priests, ruling in the day of “great things.”</a:t>
            </a:r>
          </a:p>
          <a:p>
            <a:pPr marL="0" indent="0">
              <a:buNone/>
            </a:pPr>
            <a:endParaRPr lang="en-US" sz="2600" dirty="0"/>
          </a:p>
        </p:txBody>
      </p:sp>
    </p:spTree>
    <p:extLst>
      <p:ext uri="{BB962C8B-B14F-4D97-AF65-F5344CB8AC3E}">
        <p14:creationId xmlns:p14="http://schemas.microsoft.com/office/powerpoint/2010/main" val="380231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564" y="0"/>
            <a:ext cx="9720072" cy="1499616"/>
          </a:xfrm>
        </p:spPr>
        <p:txBody>
          <a:bodyPr/>
          <a:lstStyle/>
          <a:p>
            <a:r>
              <a:rPr lang="en-US" dirty="0" smtClean="0"/>
              <a:t>Why this message?</a:t>
            </a:r>
            <a:endParaRPr lang="en-US" dirty="0"/>
          </a:p>
        </p:txBody>
      </p:sp>
      <p:sp>
        <p:nvSpPr>
          <p:cNvPr id="3" name="Content Placeholder 2"/>
          <p:cNvSpPr>
            <a:spLocks noGrp="1"/>
          </p:cNvSpPr>
          <p:nvPr>
            <p:ph idx="1"/>
          </p:nvPr>
        </p:nvSpPr>
        <p:spPr>
          <a:xfrm>
            <a:off x="868263" y="1430205"/>
            <a:ext cx="9720073" cy="4023360"/>
          </a:xfrm>
        </p:spPr>
        <p:txBody>
          <a:bodyPr>
            <a:noAutofit/>
          </a:bodyPr>
          <a:lstStyle/>
          <a:p>
            <a:r>
              <a:rPr lang="en-US" sz="2600" dirty="0" smtClean="0"/>
              <a:t>Zechariah knew many were disheartened by the “day of small things.”</a:t>
            </a:r>
          </a:p>
          <a:p>
            <a:r>
              <a:rPr lang="en-US" sz="2600" dirty="0" smtClean="0"/>
              <a:t>Instead of sternly admonishing them to get the work done and stop their petty pursuits, his prophecy invites them to look at the staggering vision of the future.</a:t>
            </a:r>
          </a:p>
          <a:p>
            <a:r>
              <a:rPr lang="en-US" sz="2600" dirty="0" smtClean="0"/>
              <a:t>A time when the wealth of the nations would come to Jerusalem, not by compulsion, but because of a desire to worship God.</a:t>
            </a:r>
          </a:p>
          <a:p>
            <a:r>
              <a:rPr lang="en-US" sz="2600" dirty="0" smtClean="0"/>
              <a:t>A time the “jewels” would be assembled to shine brightly, with unlimited oil.</a:t>
            </a:r>
          </a:p>
          <a:p>
            <a:r>
              <a:rPr lang="en-US" sz="2600" dirty="0" smtClean="0"/>
              <a:t>A time when instead of a mortal High Priest and a provisional human ruler, the worship of God would be presided over immortal Saints, Jews and Gentiles – kings and priests!</a:t>
            </a:r>
            <a:endParaRPr lang="en-US" sz="2600" dirty="0"/>
          </a:p>
        </p:txBody>
      </p:sp>
    </p:spTree>
    <p:extLst>
      <p:ext uri="{BB962C8B-B14F-4D97-AF65-F5344CB8AC3E}">
        <p14:creationId xmlns:p14="http://schemas.microsoft.com/office/powerpoint/2010/main" val="32747714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182" y="190362"/>
            <a:ext cx="9720072" cy="1499616"/>
          </a:xfrm>
        </p:spPr>
        <p:txBody>
          <a:bodyPr/>
          <a:lstStyle/>
          <a:p>
            <a:r>
              <a:rPr lang="en-US" dirty="0" smtClean="0"/>
              <a:t>The day of “big” things</a:t>
            </a:r>
            <a:endParaRPr lang="en-US" dirty="0"/>
          </a:p>
        </p:txBody>
      </p:sp>
      <p:sp>
        <p:nvSpPr>
          <p:cNvPr id="3" name="Content Placeholder 2"/>
          <p:cNvSpPr>
            <a:spLocks noGrp="1"/>
          </p:cNvSpPr>
          <p:nvPr>
            <p:ph idx="1"/>
          </p:nvPr>
        </p:nvSpPr>
        <p:spPr>
          <a:xfrm>
            <a:off x="608491" y="1804277"/>
            <a:ext cx="5937781" cy="4023360"/>
          </a:xfrm>
        </p:spPr>
        <p:txBody>
          <a:bodyPr>
            <a:normAutofit fontScale="92500" lnSpcReduction="20000"/>
          </a:bodyPr>
          <a:lstStyle/>
          <a:p>
            <a:pPr marL="0" indent="0">
              <a:buNone/>
            </a:pPr>
            <a:r>
              <a:rPr lang="en-US" sz="3200" dirty="0" smtClean="0"/>
              <a:t>“Yea, many people and strong nations shall come to seek the LORD of hosts in Jerusalem, and to pray before the LORD.  Thus </a:t>
            </a:r>
            <a:r>
              <a:rPr lang="en-US" sz="3200" dirty="0" err="1" smtClean="0"/>
              <a:t>saith</a:t>
            </a:r>
            <a:r>
              <a:rPr lang="en-US" sz="3200" dirty="0" smtClean="0"/>
              <a:t> the LORD of hosts, in those days it shall come to pass, that ten men shall take hold out of all languages of the nations, even he shall take hold of the skirt of him that is a Jew, saying, We will go with you: for we have heard that God is with you.”</a:t>
            </a:r>
          </a:p>
          <a:p>
            <a:pPr marL="0" indent="0" algn="ctr">
              <a:buNone/>
            </a:pPr>
            <a:r>
              <a:rPr lang="en-US" sz="3200" dirty="0" smtClean="0"/>
              <a:t>Zechariah 8:22-23</a:t>
            </a:r>
            <a:endParaRPr lang="en-US" sz="32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019492" y="1901536"/>
            <a:ext cx="4722236" cy="3279908"/>
          </a:xfrm>
          <a:prstGeom prst="rect">
            <a:avLst/>
          </a:prstGeom>
        </p:spPr>
      </p:pic>
    </p:spTree>
    <p:extLst>
      <p:ext uri="{BB962C8B-B14F-4D97-AF65-F5344CB8AC3E}">
        <p14:creationId xmlns:p14="http://schemas.microsoft.com/office/powerpoint/2010/main" val="10124149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065691" y="2497144"/>
            <a:ext cx="9720072" cy="1499616"/>
          </a:xfrm>
        </p:spPr>
        <p:txBody>
          <a:bodyPr>
            <a:normAutofit/>
          </a:bodyPr>
          <a:lstStyle/>
          <a:p>
            <a:pPr algn="ctr"/>
            <a:r>
              <a:rPr lang="en-US" sz="5400" dirty="0" smtClean="0"/>
              <a:t>But we don’t live now in the day of “big” things</a:t>
            </a:r>
            <a:endParaRPr lang="en-US" sz="5400" dirty="0"/>
          </a:p>
        </p:txBody>
      </p:sp>
    </p:spTree>
    <p:extLst>
      <p:ext uri="{BB962C8B-B14F-4D97-AF65-F5344CB8AC3E}">
        <p14:creationId xmlns:p14="http://schemas.microsoft.com/office/powerpoint/2010/main" val="2320972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3490" y="2722626"/>
            <a:ext cx="9720072" cy="1499616"/>
          </a:xfrm>
        </p:spPr>
        <p:txBody>
          <a:bodyPr>
            <a:normAutofit fontScale="90000"/>
          </a:bodyPr>
          <a:lstStyle/>
          <a:p>
            <a:pPr algn="ctr"/>
            <a:r>
              <a:rPr lang="en-US" sz="6000" dirty="0" smtClean="0"/>
              <a:t>southern California </a:t>
            </a:r>
            <a:r>
              <a:rPr lang="en-US" sz="6000" dirty="0" err="1" smtClean="0"/>
              <a:t>ecclesias</a:t>
            </a:r>
            <a:r>
              <a:rPr lang="en-US" sz="6000" dirty="0" smtClean="0"/>
              <a:t/>
            </a:r>
            <a:br>
              <a:rPr lang="en-US" sz="6000" dirty="0" smtClean="0"/>
            </a:br>
            <a:r>
              <a:rPr lang="en-US" dirty="0"/>
              <a:t/>
            </a:r>
            <a:br>
              <a:rPr lang="en-US" dirty="0"/>
            </a:br>
            <a:r>
              <a:rPr lang="en-US" dirty="0" smtClean="0"/>
              <a:t>February </a:t>
            </a:r>
            <a:r>
              <a:rPr lang="en-US" dirty="0"/>
              <a:t>2013 </a:t>
            </a:r>
          </a:p>
        </p:txBody>
      </p:sp>
    </p:spTree>
    <p:extLst>
      <p:ext uri="{BB962C8B-B14F-4D97-AF65-F5344CB8AC3E}">
        <p14:creationId xmlns:p14="http://schemas.microsoft.com/office/powerpoint/2010/main" val="314190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9364" y="477982"/>
            <a:ext cx="8229600" cy="1066800"/>
          </a:xfrm>
        </p:spPr>
        <p:txBody>
          <a:bodyPr>
            <a:normAutofit/>
          </a:bodyPr>
          <a:lstStyle/>
          <a:p>
            <a:r>
              <a:rPr lang="en-US" sz="4800" dirty="0"/>
              <a:t>Ecclesial Membership – Total 633</a:t>
            </a:r>
          </a:p>
        </p:txBody>
      </p:sp>
      <p:graphicFrame>
        <p:nvGraphicFramePr>
          <p:cNvPr id="4" name="Content Placeholder 3"/>
          <p:cNvGraphicFramePr>
            <a:graphicFrameLocks noGrp="1"/>
          </p:cNvGraphicFramePr>
          <p:nvPr>
            <p:ph idx="1"/>
            <p:extLst/>
          </p:nvPr>
        </p:nvGraphicFramePr>
        <p:xfrm>
          <a:off x="893617" y="1544782"/>
          <a:ext cx="10224655" cy="50638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632413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0264" y="277368"/>
            <a:ext cx="9927336" cy="1066800"/>
          </a:xfrm>
        </p:spPr>
        <p:txBody>
          <a:bodyPr>
            <a:noAutofit/>
          </a:bodyPr>
          <a:lstStyle/>
          <a:p>
            <a:r>
              <a:rPr lang="en-US" sz="4800" dirty="0"/>
              <a:t>Combined Look at Attendance (633 members)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53111571"/>
              </p:ext>
            </p:extLst>
          </p:nvPr>
        </p:nvGraphicFramePr>
        <p:xfrm>
          <a:off x="1252728" y="1347216"/>
          <a:ext cx="9512808" cy="51869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65150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264" y="121920"/>
            <a:ext cx="9720072" cy="1499616"/>
          </a:xfrm>
        </p:spPr>
        <p:txBody>
          <a:bodyPr>
            <a:normAutofit/>
          </a:bodyPr>
          <a:lstStyle/>
          <a:p>
            <a:r>
              <a:rPr lang="en-US" sz="4800" dirty="0"/>
              <a:t>Participation Rates by Ecclesia Size</a:t>
            </a:r>
          </a:p>
        </p:txBody>
      </p:sp>
      <p:graphicFrame>
        <p:nvGraphicFramePr>
          <p:cNvPr id="4" name="Content Placeholder 3"/>
          <p:cNvGraphicFramePr>
            <a:graphicFrameLocks noGrp="1"/>
          </p:cNvGraphicFramePr>
          <p:nvPr>
            <p:ph idx="1"/>
            <p:extLst/>
          </p:nvPr>
        </p:nvGraphicFramePr>
        <p:xfrm>
          <a:off x="670560" y="1572768"/>
          <a:ext cx="10549128" cy="49133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09330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What Most Influences Attendance?</a:t>
            </a:r>
          </a:p>
        </p:txBody>
      </p:sp>
      <p:sp>
        <p:nvSpPr>
          <p:cNvPr id="3" name="Content Placeholder 2"/>
          <p:cNvSpPr>
            <a:spLocks noGrp="1"/>
          </p:cNvSpPr>
          <p:nvPr>
            <p:ph idx="1"/>
          </p:nvPr>
        </p:nvSpPr>
        <p:spPr/>
        <p:txBody>
          <a:bodyPr>
            <a:normAutofit/>
          </a:bodyPr>
          <a:lstStyle/>
          <a:p>
            <a:pPr marL="566928" indent="-457200"/>
            <a:r>
              <a:rPr lang="en-US" sz="3200" dirty="0" smtClean="0"/>
              <a:t>Geographic distribution of members</a:t>
            </a:r>
          </a:p>
          <a:p>
            <a:pPr marL="566928" indent="-457200"/>
            <a:endParaRPr lang="en-US" sz="3200" dirty="0" smtClean="0"/>
          </a:p>
          <a:p>
            <a:pPr marL="566928" indent="-457200"/>
            <a:r>
              <a:rPr lang="en-US" sz="3200" dirty="0" smtClean="0"/>
              <a:t>Size of the ecclesia</a:t>
            </a:r>
          </a:p>
          <a:p>
            <a:pPr marL="566928" indent="-457200"/>
            <a:endParaRPr lang="en-US" sz="3200" dirty="0" smtClean="0"/>
          </a:p>
          <a:p>
            <a:pPr marL="566928" indent="-457200"/>
            <a:r>
              <a:rPr lang="en-US" sz="3200" dirty="0" smtClean="0"/>
              <a:t>Length of time an ecclesia has been in existence</a:t>
            </a:r>
            <a:endParaRPr lang="en-US" sz="3200" dirty="0"/>
          </a:p>
        </p:txBody>
      </p:sp>
    </p:spTree>
    <p:extLst>
      <p:ext uri="{BB962C8B-B14F-4D97-AF65-F5344CB8AC3E}">
        <p14:creationId xmlns:p14="http://schemas.microsoft.com/office/powerpoint/2010/main" val="2701281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440" y="313944"/>
            <a:ext cx="10363200" cy="1066800"/>
          </a:xfrm>
        </p:spPr>
        <p:txBody>
          <a:bodyPr>
            <a:noAutofit/>
          </a:bodyPr>
          <a:lstStyle/>
          <a:p>
            <a:r>
              <a:rPr lang="en-US" sz="5400" dirty="0"/>
              <a:t>Adult Sunday School Attendance – 42.4%</a:t>
            </a:r>
          </a:p>
        </p:txBody>
      </p:sp>
      <p:graphicFrame>
        <p:nvGraphicFramePr>
          <p:cNvPr id="4" name="Content Placeholder 3"/>
          <p:cNvGraphicFramePr>
            <a:graphicFrameLocks noGrp="1"/>
          </p:cNvGraphicFramePr>
          <p:nvPr>
            <p:ph idx="1"/>
            <p:extLst/>
          </p:nvPr>
        </p:nvGraphicFramePr>
        <p:xfrm>
          <a:off x="713232" y="1621536"/>
          <a:ext cx="10643616" cy="48158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208042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5776" y="198359"/>
            <a:ext cx="9442704" cy="1066800"/>
          </a:xfrm>
        </p:spPr>
        <p:txBody>
          <a:bodyPr>
            <a:noAutofit/>
          </a:bodyPr>
          <a:lstStyle/>
          <a:p>
            <a:r>
              <a:rPr lang="en-US" sz="5400" dirty="0"/>
              <a:t>Adult Sunday “Program” – 32.2% (7/11)</a:t>
            </a:r>
          </a:p>
        </p:txBody>
      </p:sp>
      <p:graphicFrame>
        <p:nvGraphicFramePr>
          <p:cNvPr id="4" name="Content Placeholder 3"/>
          <p:cNvGraphicFramePr>
            <a:graphicFrameLocks noGrp="1"/>
          </p:cNvGraphicFramePr>
          <p:nvPr>
            <p:ph idx="1"/>
            <p:extLst/>
          </p:nvPr>
        </p:nvGraphicFramePr>
        <p:xfrm>
          <a:off x="816864" y="1545575"/>
          <a:ext cx="10570464" cy="50282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41346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4544" y="323372"/>
            <a:ext cx="9189720" cy="1066800"/>
          </a:xfrm>
        </p:spPr>
        <p:txBody>
          <a:bodyPr>
            <a:noAutofit/>
          </a:bodyPr>
          <a:lstStyle/>
          <a:p>
            <a:r>
              <a:rPr lang="en-US" sz="5400" dirty="0"/>
              <a:t>Adult Mid-Week Bible Class – 31.7% </a:t>
            </a:r>
          </a:p>
        </p:txBody>
      </p:sp>
      <p:graphicFrame>
        <p:nvGraphicFramePr>
          <p:cNvPr id="4" name="Content Placeholder 3"/>
          <p:cNvGraphicFramePr>
            <a:graphicFrameLocks noGrp="1"/>
          </p:cNvGraphicFramePr>
          <p:nvPr>
            <p:ph idx="1"/>
            <p:extLst/>
          </p:nvPr>
        </p:nvGraphicFramePr>
        <p:xfrm>
          <a:off x="536448" y="1584960"/>
          <a:ext cx="11106912" cy="48524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912488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2352" y="2682240"/>
            <a:ext cx="9720072" cy="1499616"/>
          </a:xfrm>
        </p:spPr>
        <p:txBody>
          <a:bodyPr/>
          <a:lstStyle/>
          <a:p>
            <a:r>
              <a:rPr lang="en-US" dirty="0" smtClean="0"/>
              <a:t>How does a faithful believer react to this?</a:t>
            </a:r>
            <a:endParaRPr lang="en-US" dirty="0"/>
          </a:p>
        </p:txBody>
      </p:sp>
    </p:spTree>
    <p:extLst>
      <p:ext uri="{BB962C8B-B14F-4D97-AF65-F5344CB8AC3E}">
        <p14:creationId xmlns:p14="http://schemas.microsoft.com/office/powerpoint/2010/main" val="1144693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56" y="138407"/>
            <a:ext cx="9720072" cy="1499616"/>
          </a:xfrm>
        </p:spPr>
        <p:txBody>
          <a:bodyPr/>
          <a:lstStyle/>
          <a:p>
            <a:r>
              <a:rPr lang="en-US" dirty="0" smtClean="0"/>
              <a:t>Talk about the kingdom!</a:t>
            </a:r>
            <a:endParaRPr lang="en-US" dirty="0"/>
          </a:p>
        </p:txBody>
      </p:sp>
      <p:sp>
        <p:nvSpPr>
          <p:cNvPr id="3" name="Content Placeholder 2"/>
          <p:cNvSpPr>
            <a:spLocks noGrp="1"/>
          </p:cNvSpPr>
          <p:nvPr>
            <p:ph idx="1"/>
          </p:nvPr>
        </p:nvSpPr>
        <p:spPr>
          <a:xfrm>
            <a:off x="1019555" y="1638023"/>
            <a:ext cx="9720073" cy="4023360"/>
          </a:xfrm>
        </p:spPr>
        <p:txBody>
          <a:bodyPr>
            <a:noAutofit/>
          </a:bodyPr>
          <a:lstStyle/>
          <a:p>
            <a:r>
              <a:rPr lang="en-US" sz="2800" baseline="30000" dirty="0"/>
              <a:t> </a:t>
            </a:r>
            <a:r>
              <a:rPr lang="en-US" sz="3200" baseline="30000" dirty="0" smtClean="0"/>
              <a:t>”</a:t>
            </a:r>
            <a:r>
              <a:rPr lang="en-US" sz="3200" dirty="0" smtClean="0"/>
              <a:t>Therefore </a:t>
            </a:r>
            <a:r>
              <a:rPr lang="en-US" sz="3200" dirty="0"/>
              <a:t>take no thought, saying, What shall we eat? or, What shall we drink? or, Wherewithal shall we be clothed</a:t>
            </a:r>
            <a:r>
              <a:rPr lang="en-US" sz="3200" dirty="0" smtClean="0"/>
              <a:t>? (</a:t>
            </a:r>
            <a:r>
              <a:rPr lang="en-US" sz="3200" dirty="0"/>
              <a:t>For after all these things do the Gentiles seek:) for your heavenly Father </a:t>
            </a:r>
            <a:r>
              <a:rPr lang="en-US" sz="3200" dirty="0" err="1"/>
              <a:t>knoweth</a:t>
            </a:r>
            <a:r>
              <a:rPr lang="en-US" sz="3200" dirty="0"/>
              <a:t> that ye have need of all these things</a:t>
            </a:r>
            <a:r>
              <a:rPr lang="en-US" sz="3200" dirty="0" smtClean="0"/>
              <a:t>. </a:t>
            </a:r>
            <a:r>
              <a:rPr lang="en-US" sz="3200" baseline="30000" dirty="0"/>
              <a:t> </a:t>
            </a:r>
            <a:r>
              <a:rPr lang="en-US" sz="3200" b="1" dirty="0"/>
              <a:t>But seek ye first the kingdom of God, and his righteousness; and all these things shall be added unto you</a:t>
            </a:r>
            <a:r>
              <a:rPr lang="en-US" sz="3200" b="1" dirty="0" smtClean="0"/>
              <a:t>.</a:t>
            </a:r>
            <a:r>
              <a:rPr lang="en-US" sz="3200" dirty="0" smtClean="0"/>
              <a:t> Take </a:t>
            </a:r>
            <a:r>
              <a:rPr lang="en-US" sz="3200" dirty="0"/>
              <a:t>therefore no thought for the morrow: for the morrow shall take thought for the things of itself. Sufficient unto the day is the evil thereof</a:t>
            </a:r>
            <a:r>
              <a:rPr lang="en-US" sz="3200" dirty="0" smtClean="0"/>
              <a:t>.”</a:t>
            </a:r>
          </a:p>
          <a:p>
            <a:pPr algn="ctr"/>
            <a:r>
              <a:rPr lang="en-US" sz="3200" dirty="0" smtClean="0"/>
              <a:t>Matthew 6:31-34</a:t>
            </a:r>
            <a:endParaRPr lang="en-US" sz="3200" dirty="0"/>
          </a:p>
        </p:txBody>
      </p:sp>
    </p:spTree>
    <p:extLst>
      <p:ext uri="{BB962C8B-B14F-4D97-AF65-F5344CB8AC3E}">
        <p14:creationId xmlns:p14="http://schemas.microsoft.com/office/powerpoint/2010/main" val="37522709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Embrace the vision that passes all understanding</a:t>
            </a:r>
            <a:endParaRPr lang="en-US" dirty="0"/>
          </a:p>
        </p:txBody>
      </p:sp>
      <p:sp>
        <p:nvSpPr>
          <p:cNvPr id="3" name="Content Placeholder 2"/>
          <p:cNvSpPr>
            <a:spLocks noGrp="1"/>
          </p:cNvSpPr>
          <p:nvPr>
            <p:ph idx="1"/>
          </p:nvPr>
        </p:nvSpPr>
        <p:spPr/>
        <p:txBody>
          <a:bodyPr>
            <a:normAutofit/>
          </a:bodyPr>
          <a:lstStyle/>
          <a:p>
            <a:r>
              <a:rPr lang="en-US" sz="3200" dirty="0" smtClean="0"/>
              <a:t>“For </a:t>
            </a:r>
            <a:r>
              <a:rPr lang="en-US" sz="3200" dirty="0"/>
              <a:t>since the beginning of the world men have not heard, nor perceived by the ear, neither hath the eye seen, O God, beside thee, what he hath prepared for him that </a:t>
            </a:r>
            <a:r>
              <a:rPr lang="en-US" sz="3200" dirty="0" err="1"/>
              <a:t>waiteth</a:t>
            </a:r>
            <a:r>
              <a:rPr lang="en-US" sz="3200" dirty="0"/>
              <a:t> for him</a:t>
            </a:r>
            <a:r>
              <a:rPr lang="en-US" sz="3200" dirty="0" smtClean="0"/>
              <a:t>.”</a:t>
            </a:r>
          </a:p>
          <a:p>
            <a:pPr algn="ctr"/>
            <a:r>
              <a:rPr lang="en-US" sz="3200" dirty="0" smtClean="0"/>
              <a:t>Isaiah 64:4</a:t>
            </a:r>
            <a:endParaRPr lang="en-US" sz="3200" dirty="0"/>
          </a:p>
        </p:txBody>
      </p:sp>
    </p:spTree>
    <p:extLst>
      <p:ext uri="{BB962C8B-B14F-4D97-AF65-F5344CB8AC3E}">
        <p14:creationId xmlns:p14="http://schemas.microsoft.com/office/powerpoint/2010/main" val="22486481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p:txBody>
          <a:bodyPr>
            <a:normAutofit/>
          </a:bodyPr>
          <a:lstStyle/>
          <a:p>
            <a:pPr algn="ctr"/>
            <a:r>
              <a:rPr lang="en-US" sz="4400" dirty="0" smtClean="0"/>
              <a:t>Let Us Rise Up and Build</a:t>
            </a:r>
          </a:p>
          <a:p>
            <a:pPr algn="ctr"/>
            <a:r>
              <a:rPr lang="en-US" sz="4000" dirty="0" smtClean="0"/>
              <a:t>The Work of Nehemiah</a:t>
            </a:r>
            <a:endParaRPr lang="en-US" sz="4000" dirty="0"/>
          </a:p>
        </p:txBody>
      </p:sp>
    </p:spTree>
    <p:extLst>
      <p:ext uri="{BB962C8B-B14F-4D97-AF65-F5344CB8AC3E}">
        <p14:creationId xmlns:p14="http://schemas.microsoft.com/office/powerpoint/2010/main" val="40721304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Wisp</Template>
  <TotalTime>2689</TotalTime>
  <Words>3747</Words>
  <Application>Microsoft Office PowerPoint</Application>
  <PresentationFormat>Widescreen</PresentationFormat>
  <Paragraphs>175</Paragraphs>
  <Slides>54</Slides>
  <Notes>0</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Tw Cen MT</vt:lpstr>
      <vt:lpstr>Tw Cen MT Condensed</vt:lpstr>
      <vt:lpstr>Wingdings</vt:lpstr>
      <vt:lpstr>Wingdings 3</vt:lpstr>
      <vt:lpstr>Integral</vt:lpstr>
      <vt:lpstr>Who Hath Despised the  Day of Small Things? </vt:lpstr>
      <vt:lpstr>PowerPoint Presentation</vt:lpstr>
      <vt:lpstr>Small things can have big results</vt:lpstr>
      <vt:lpstr>What had occurred?</vt:lpstr>
      <vt:lpstr>5 Enemies to ecclesial work (haggai 1)</vt:lpstr>
      <vt:lpstr>The vision of the day of “big” things</vt:lpstr>
      <vt:lpstr>Riches of the Gentiles</vt:lpstr>
      <vt:lpstr>Wealth of the Gentiles</vt:lpstr>
      <vt:lpstr>Salvation of the Nations</vt:lpstr>
      <vt:lpstr>Gifts for Israel’s king</vt:lpstr>
      <vt:lpstr>Riches of the nations</vt:lpstr>
      <vt:lpstr>The ecclesia today</vt:lpstr>
      <vt:lpstr>Israel’s failure:  Forgetting god’s name</vt:lpstr>
      <vt:lpstr>Fellowship of believers in this period</vt:lpstr>
      <vt:lpstr>“Thought upon his name”</vt:lpstr>
      <vt:lpstr>“thought upon his name”</vt:lpstr>
      <vt:lpstr>PowerPoint Presentation</vt:lpstr>
      <vt:lpstr>For your consideration…</vt:lpstr>
      <vt:lpstr>The prophecy of zechariah  and the day of small things</vt:lpstr>
      <vt:lpstr>PowerPoint Presentation</vt:lpstr>
      <vt:lpstr>The vision of the seven eyes</vt:lpstr>
      <vt:lpstr>The eyes of the Lord at time of king asa </vt:lpstr>
      <vt:lpstr>The lamb with seven horns and seven eyes</vt:lpstr>
      <vt:lpstr>Seven eyes for the high priest</vt:lpstr>
      <vt:lpstr>Later in zechariah 14</vt:lpstr>
      <vt:lpstr>Engraved single stone</vt:lpstr>
      <vt:lpstr>Prophecy to Joshua the High Priest</vt:lpstr>
      <vt:lpstr>Some Observations</vt:lpstr>
      <vt:lpstr>Zerubbabel to Lay Foundation of House</vt:lpstr>
      <vt:lpstr>Seven eyes before the ruler</vt:lpstr>
      <vt:lpstr>Pointing forward to the chief corner stone</vt:lpstr>
      <vt:lpstr>The seven eyes</vt:lpstr>
      <vt:lpstr>The vision of the candlestick</vt:lpstr>
      <vt:lpstr>Olive trees</vt:lpstr>
      <vt:lpstr>The Vision of the Candlestick</vt:lpstr>
      <vt:lpstr>Differing candlesticks</vt:lpstr>
      <vt:lpstr>Golden oil</vt:lpstr>
      <vt:lpstr>Zechariah’s Vision</vt:lpstr>
      <vt:lpstr>Tying these three visions together</vt:lpstr>
      <vt:lpstr>Why this message?</vt:lpstr>
      <vt:lpstr>The day of “big” things</vt:lpstr>
      <vt:lpstr>But we don’t live now in the day of “big” things</vt:lpstr>
      <vt:lpstr>southern California ecclesias  February 2013 </vt:lpstr>
      <vt:lpstr>Ecclesial Membership – Total 633</vt:lpstr>
      <vt:lpstr>Combined Look at Attendance (633 members)</vt:lpstr>
      <vt:lpstr>Participation Rates by Ecclesia Size</vt:lpstr>
      <vt:lpstr>What Most Influences Attendance?</vt:lpstr>
      <vt:lpstr>Adult Sunday School Attendance – 42.4%</vt:lpstr>
      <vt:lpstr>Adult Sunday “Program” – 32.2% (7/11)</vt:lpstr>
      <vt:lpstr>Adult Mid-Week Bible Class – 31.7% </vt:lpstr>
      <vt:lpstr>How does a faithful believer react to this?</vt:lpstr>
      <vt:lpstr>Talk about the kingdom!</vt:lpstr>
      <vt:lpstr>Embrace the vision that passes all understanding</vt:lpstr>
      <vt:lpstr>Next Class</vt:lpstr>
    </vt:vector>
  </TitlesOfParts>
  <Company>Endologix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Hath Despised the  Day of Small Things?</dc:title>
  <dc:creator>Dave Jennings</dc:creator>
  <cp:lastModifiedBy>Dave Jennings</cp:lastModifiedBy>
  <cp:revision>148</cp:revision>
  <dcterms:created xsi:type="dcterms:W3CDTF">2016-02-20T16:53:38Z</dcterms:created>
  <dcterms:modified xsi:type="dcterms:W3CDTF">2016-07-13T04:26:19Z</dcterms:modified>
</cp:coreProperties>
</file>