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75" r:id="rId1"/>
  </p:sldMasterIdLst>
  <p:sldIdLst>
    <p:sldId id="256" r:id="rId2"/>
    <p:sldId id="305" r:id="rId3"/>
    <p:sldId id="306" r:id="rId4"/>
    <p:sldId id="307" r:id="rId5"/>
    <p:sldId id="308" r:id="rId6"/>
    <p:sldId id="309" r:id="rId7"/>
    <p:sldId id="310" r:id="rId8"/>
    <p:sldId id="311" r:id="rId9"/>
    <p:sldId id="312" r:id="rId10"/>
    <p:sldId id="313" r:id="rId11"/>
    <p:sldId id="314" r:id="rId12"/>
    <p:sldId id="258" r:id="rId13"/>
    <p:sldId id="259" r:id="rId14"/>
    <p:sldId id="261" r:id="rId15"/>
    <p:sldId id="262" r:id="rId16"/>
    <p:sldId id="264" r:id="rId17"/>
    <p:sldId id="267" r:id="rId18"/>
    <p:sldId id="268" r:id="rId19"/>
    <p:sldId id="270" r:id="rId20"/>
    <p:sldId id="271" r:id="rId21"/>
    <p:sldId id="269" r:id="rId22"/>
    <p:sldId id="315" r:id="rId23"/>
    <p:sldId id="272" r:id="rId24"/>
    <p:sldId id="273" r:id="rId25"/>
    <p:sldId id="316" r:id="rId26"/>
    <p:sldId id="274" r:id="rId27"/>
    <p:sldId id="275" r:id="rId28"/>
    <p:sldId id="276" r:id="rId29"/>
    <p:sldId id="277" r:id="rId30"/>
    <p:sldId id="278" r:id="rId31"/>
    <p:sldId id="279" r:id="rId32"/>
    <p:sldId id="280" r:id="rId33"/>
    <p:sldId id="282" r:id="rId34"/>
    <p:sldId id="283" r:id="rId35"/>
    <p:sldId id="284" r:id="rId36"/>
    <p:sldId id="285" r:id="rId37"/>
    <p:sldId id="286" r:id="rId38"/>
    <p:sldId id="287" r:id="rId39"/>
    <p:sldId id="288" r:id="rId40"/>
    <p:sldId id="289" r:id="rId41"/>
    <p:sldId id="290" r:id="rId42"/>
    <p:sldId id="317" r:id="rId43"/>
    <p:sldId id="291" r:id="rId44"/>
    <p:sldId id="292" r:id="rId45"/>
    <p:sldId id="319" r:id="rId46"/>
    <p:sldId id="293" r:id="rId47"/>
    <p:sldId id="294" r:id="rId48"/>
    <p:sldId id="295" r:id="rId49"/>
    <p:sldId id="296" r:id="rId50"/>
    <p:sldId id="298" r:id="rId51"/>
    <p:sldId id="318" r:id="rId52"/>
    <p:sldId id="299" r:id="rId53"/>
    <p:sldId id="300" r:id="rId54"/>
    <p:sldId id="301" r:id="rId55"/>
    <p:sldId id="303" r:id="rId56"/>
    <p:sldId id="304" r:id="rId5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5B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sorterViewPr>
    <p:cViewPr varScale="1">
      <p:scale>
        <a:sx n="1" d="1"/>
        <a:sy n="1" d="1"/>
      </p:scale>
      <p:origin x="0" y="-417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78ABE3C1-DBE1-495D-B57B-2849774B866A}" type="datetimeFigureOut">
              <a:rPr lang="en-US" smtClean="0"/>
              <a:t>7/14/2016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68004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smtClean="0"/>
              <a:t>7/14/2016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96526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smtClean="0"/>
              <a:t>7/14/2016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8357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smtClean="0"/>
              <a:t>7/14/2016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25287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smtClean="0"/>
              <a:t>7/14/2016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29796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smtClean="0"/>
              <a:t>7/14/2016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04320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24A7AC-904D-4781-85BA-7D10C17ED021}" type="datetimeFigureOut">
              <a:rPr lang="en-US" smtClean="0"/>
              <a:t>7/14/2016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680463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smtClean="0"/>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smtClean="0"/>
              <a:t>7/14/2016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658887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smtClean="0"/>
              <a:t>7/14/2016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4985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smtClean="0"/>
              <a:t>7/14/2016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88376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178E61D-D431-422C-9764-11DAFE33AB63}" type="datetimeFigureOut">
              <a:rPr lang="en-US" smtClean="0"/>
              <a:t>7/14/2016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14634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EB90BD-B6CE-46B7-997F-7313B992CCDC}" type="datetimeFigureOut">
              <a:rPr lang="en-US" smtClean="0"/>
              <a:t>7/14/2016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34428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31000">
              <a:schemeClr val="accent1">
                <a:lumMod val="54000"/>
                <a:lumOff val="46000"/>
              </a:schemeClr>
            </a:gs>
            <a:gs pos="83000">
              <a:schemeClr val="accent1">
                <a:lumMod val="45000"/>
                <a:lumOff val="55000"/>
              </a:schemeClr>
            </a:gs>
            <a:gs pos="100000">
              <a:schemeClr val="accent1">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D6E9DEC-419B-4CC5-A080-3B06BD5A8291}" type="datetimeFigureOut">
              <a:rPr lang="en-US" smtClean="0"/>
              <a:t>7/14/2016</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D22F896-40B5-4ADD-8801-0D06FADFA095}" type="slidenum">
              <a:rPr lang="en-US" smtClean="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4463550"/>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Lst>
  <p:hf sldNum="0" hdr="0" ftr="0" dt="0"/>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 Id="rId4" Type="http://schemas.microsoft.com/office/2007/relationships/hdphoto" Target="../media/hdphoto9.wdp"/></Relationships>
</file>

<file path=ppt/slides/_rels/slide3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571499" y="4347073"/>
            <a:ext cx="7772400" cy="1463040"/>
          </a:xfrm>
        </p:spPr>
        <p:txBody>
          <a:bodyPr>
            <a:noAutofit/>
          </a:bodyPr>
          <a:lstStyle/>
          <a:p>
            <a:pPr algn="ctr"/>
            <a:r>
              <a:rPr lang="en-US" sz="6000" dirty="0" smtClean="0"/>
              <a:t>Who Hath Despised the </a:t>
            </a:r>
            <a:br>
              <a:rPr lang="en-US" sz="6000" dirty="0" smtClean="0"/>
            </a:br>
            <a:r>
              <a:rPr lang="en-US" sz="6000" dirty="0" smtClean="0"/>
              <a:t>Day of Small Things?</a:t>
            </a:r>
            <a:br>
              <a:rPr lang="en-US" sz="6000" dirty="0" smtClean="0"/>
            </a:br>
            <a:endParaRPr lang="en-US" sz="6000" dirty="0"/>
          </a:p>
        </p:txBody>
      </p:sp>
      <p:sp>
        <p:nvSpPr>
          <p:cNvPr id="3" name="Subtitle 2"/>
          <p:cNvSpPr>
            <a:spLocks noGrp="1"/>
          </p:cNvSpPr>
          <p:nvPr>
            <p:ph type="subTitle" idx="1"/>
          </p:nvPr>
        </p:nvSpPr>
        <p:spPr>
          <a:xfrm>
            <a:off x="8250381" y="3879482"/>
            <a:ext cx="3792683" cy="1463040"/>
          </a:xfrm>
        </p:spPr>
        <p:txBody>
          <a:bodyPr>
            <a:noAutofit/>
          </a:bodyPr>
          <a:lstStyle/>
          <a:p>
            <a:r>
              <a:rPr lang="en-US" sz="3200" dirty="0" smtClean="0"/>
              <a:t>Class 4:</a:t>
            </a:r>
          </a:p>
          <a:p>
            <a:r>
              <a:rPr lang="en-US" sz="3200" dirty="0" smtClean="0"/>
              <a:t>“Rise Up and Build”</a:t>
            </a:r>
            <a:endParaRPr lang="en-US" sz="3200" dirty="0"/>
          </a:p>
        </p:txBody>
      </p:sp>
    </p:spTree>
    <p:extLst>
      <p:ext uri="{BB962C8B-B14F-4D97-AF65-F5344CB8AC3E}">
        <p14:creationId xmlns:p14="http://schemas.microsoft.com/office/powerpoint/2010/main" val="25460024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a:xfrm>
            <a:off x="1165345" y="4362884"/>
            <a:ext cx="8825659" cy="2362200"/>
          </a:xfrm>
        </p:spPr>
        <p:txBody>
          <a:bodyPr>
            <a:noAutofit/>
          </a:bodyPr>
          <a:lstStyle/>
          <a:p>
            <a:r>
              <a:rPr lang="en-US" sz="3600" dirty="0" smtClean="0"/>
              <a:t>The Building Complete – Ezra Prepares Hearts to Worship Right</a:t>
            </a:r>
            <a:endParaRPr lang="en-US" sz="3600" dirty="0"/>
          </a:p>
        </p:txBody>
      </p:sp>
      <p:pic>
        <p:nvPicPr>
          <p:cNvPr id="8" name="Picture 7"/>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296376" y="432391"/>
            <a:ext cx="6257059" cy="4148702"/>
          </a:xfrm>
          <a:prstGeom prst="rect">
            <a:avLst/>
          </a:prstGeom>
        </p:spPr>
      </p:pic>
    </p:spTree>
    <p:extLst>
      <p:ext uri="{BB962C8B-B14F-4D97-AF65-F5344CB8AC3E}">
        <p14:creationId xmlns:p14="http://schemas.microsoft.com/office/powerpoint/2010/main" val="37851324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24127" y="292608"/>
            <a:ext cx="9720072" cy="1499616"/>
          </a:xfrm>
        </p:spPr>
        <p:txBody>
          <a:bodyPr/>
          <a:lstStyle/>
          <a:p>
            <a:r>
              <a:rPr lang="en-US" dirty="0" smtClean="0"/>
              <a:t>Ezra’s Preparation for Work</a:t>
            </a:r>
            <a:endParaRPr lang="en-US" dirty="0"/>
          </a:p>
        </p:txBody>
      </p:sp>
      <p:sp>
        <p:nvSpPr>
          <p:cNvPr id="5" name="Content Placeholder 4"/>
          <p:cNvSpPr>
            <a:spLocks noGrp="1"/>
          </p:cNvSpPr>
          <p:nvPr>
            <p:ph idx="1"/>
          </p:nvPr>
        </p:nvSpPr>
        <p:spPr>
          <a:xfrm>
            <a:off x="1024126" y="1792224"/>
            <a:ext cx="9720073" cy="4023360"/>
          </a:xfrm>
        </p:spPr>
        <p:txBody>
          <a:bodyPr>
            <a:noAutofit/>
          </a:bodyPr>
          <a:lstStyle/>
          <a:p>
            <a:pPr marL="0" indent="0">
              <a:buNone/>
            </a:pPr>
            <a:r>
              <a:rPr lang="en-US" sz="2400" dirty="0" smtClean="0"/>
              <a:t>“This </a:t>
            </a:r>
            <a:r>
              <a:rPr lang="en-US" sz="2400" dirty="0"/>
              <a:t>Ezra went up from Babylon; and he was a </a:t>
            </a:r>
            <a:r>
              <a:rPr lang="en-US" sz="2400" b="1" dirty="0"/>
              <a:t>ready scribe in the law of Moses</a:t>
            </a:r>
            <a:r>
              <a:rPr lang="en-US" sz="2400" dirty="0"/>
              <a:t>, which the </a:t>
            </a:r>
            <a:r>
              <a:rPr lang="en-US" sz="2400" cap="small" dirty="0"/>
              <a:t>Lord</a:t>
            </a:r>
            <a:r>
              <a:rPr lang="en-US" sz="2400" dirty="0"/>
              <a:t> God of Israel had given: and the king granted him all his request, according to the hand of the </a:t>
            </a:r>
            <a:r>
              <a:rPr lang="en-US" sz="2400" cap="small" dirty="0"/>
              <a:t>Lord</a:t>
            </a:r>
            <a:r>
              <a:rPr lang="en-US" sz="2400" dirty="0"/>
              <a:t> his God upon him</a:t>
            </a:r>
            <a:r>
              <a:rPr lang="en-US" sz="2400" dirty="0" smtClean="0"/>
              <a:t>.  And </a:t>
            </a:r>
            <a:r>
              <a:rPr lang="en-US" sz="2400" dirty="0"/>
              <a:t>there went up some of the children of Israel, and of the priests, and the Levites, and the singers, and the porters, and the </a:t>
            </a:r>
            <a:r>
              <a:rPr lang="en-US" sz="2400" dirty="0" err="1"/>
              <a:t>Nethinims</a:t>
            </a:r>
            <a:r>
              <a:rPr lang="en-US" sz="2400" dirty="0"/>
              <a:t>, unto Jerusalem, in the seventh year of </a:t>
            </a:r>
            <a:r>
              <a:rPr lang="en-US" sz="2400" dirty="0" err="1"/>
              <a:t>Artaxerxes</a:t>
            </a:r>
            <a:r>
              <a:rPr lang="en-US" sz="2400" dirty="0"/>
              <a:t> the king</a:t>
            </a:r>
            <a:r>
              <a:rPr lang="en-US" sz="2400" dirty="0" smtClean="0"/>
              <a:t>. And </a:t>
            </a:r>
            <a:r>
              <a:rPr lang="en-US" sz="2400" dirty="0"/>
              <a:t>he came to Jerusalem in the fifth month, which was in the seventh year of the king</a:t>
            </a:r>
            <a:r>
              <a:rPr lang="en-US" sz="2400" dirty="0" smtClean="0"/>
              <a:t>.  For </a:t>
            </a:r>
            <a:r>
              <a:rPr lang="en-US" sz="2400" dirty="0"/>
              <a:t>upon the first day of the first month began he to go up from Babylon, and on the first day of the fifth month came he to Jerusalem, according to the good hand of his God upon him</a:t>
            </a:r>
            <a:r>
              <a:rPr lang="en-US" sz="2400" dirty="0" smtClean="0"/>
              <a:t>. </a:t>
            </a:r>
            <a:r>
              <a:rPr lang="en-US" sz="2400" b="1" dirty="0" smtClean="0"/>
              <a:t>For </a:t>
            </a:r>
            <a:r>
              <a:rPr lang="en-US" sz="2400" b="1" dirty="0"/>
              <a:t>Ezra had prepared his heart to seek the law of the </a:t>
            </a:r>
            <a:r>
              <a:rPr lang="en-US" sz="2400" b="1" cap="small" dirty="0"/>
              <a:t>Lord</a:t>
            </a:r>
            <a:r>
              <a:rPr lang="en-US" sz="2400" b="1" dirty="0"/>
              <a:t>, and to do it, and to teach in Israel statutes and judgments</a:t>
            </a:r>
            <a:r>
              <a:rPr lang="en-US" sz="2400" dirty="0" smtClean="0"/>
              <a:t>.”</a:t>
            </a:r>
            <a:endParaRPr lang="en-US" sz="2400" dirty="0"/>
          </a:p>
          <a:p>
            <a:pPr marL="0" indent="0" algn="ctr">
              <a:buNone/>
            </a:pPr>
            <a:r>
              <a:rPr lang="en-US" sz="2400" dirty="0" smtClean="0"/>
              <a:t>Ezra 7:6-10</a:t>
            </a:r>
            <a:endParaRPr lang="en-US" sz="2400" dirty="0"/>
          </a:p>
        </p:txBody>
      </p:sp>
    </p:spTree>
    <p:extLst>
      <p:ext uri="{BB962C8B-B14F-4D97-AF65-F5344CB8AC3E}">
        <p14:creationId xmlns:p14="http://schemas.microsoft.com/office/powerpoint/2010/main" val="41794443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904" y="-158496"/>
            <a:ext cx="9720072" cy="1499616"/>
          </a:xfrm>
        </p:spPr>
        <p:txBody>
          <a:bodyPr/>
          <a:lstStyle/>
          <a:p>
            <a:r>
              <a:rPr lang="en-US" dirty="0" smtClean="0"/>
              <a:t>End of </a:t>
            </a:r>
            <a:r>
              <a:rPr lang="en-US" dirty="0" err="1" smtClean="0"/>
              <a:t>Artaxerxes</a:t>
            </a:r>
            <a:r>
              <a:rPr lang="en-US" dirty="0" smtClean="0"/>
              <a:t>’ Decree</a:t>
            </a:r>
            <a:endParaRPr lang="en-US" dirty="0"/>
          </a:p>
        </p:txBody>
      </p:sp>
      <p:sp>
        <p:nvSpPr>
          <p:cNvPr id="3" name="Content Placeholder 2"/>
          <p:cNvSpPr>
            <a:spLocks noGrp="1"/>
          </p:cNvSpPr>
          <p:nvPr>
            <p:ph idx="1"/>
          </p:nvPr>
        </p:nvSpPr>
        <p:spPr>
          <a:xfrm>
            <a:off x="1024127" y="1176528"/>
            <a:ext cx="9720073" cy="4023360"/>
          </a:xfrm>
        </p:spPr>
        <p:txBody>
          <a:bodyPr>
            <a:noAutofit/>
          </a:bodyPr>
          <a:lstStyle/>
          <a:p>
            <a:pPr marL="0" indent="0">
              <a:buNone/>
            </a:pPr>
            <a:r>
              <a:rPr lang="en-US" sz="2800" dirty="0" smtClean="0"/>
              <a:t>“</a:t>
            </a:r>
            <a:r>
              <a:rPr lang="en-US" sz="2800" b="1" dirty="0" smtClean="0"/>
              <a:t>Whatsoever </a:t>
            </a:r>
            <a:r>
              <a:rPr lang="en-US" sz="2800" b="1" dirty="0"/>
              <a:t>is commanded by the God of heaven, let it be diligently done for the house of the God of heaven: for why should there be wrath against the realm of the king and his sons</a:t>
            </a:r>
            <a:r>
              <a:rPr lang="en-US" sz="2800" b="1" dirty="0" smtClean="0"/>
              <a:t>?  </a:t>
            </a:r>
            <a:r>
              <a:rPr lang="en-US" sz="2800" dirty="0" smtClean="0"/>
              <a:t>Also </a:t>
            </a:r>
            <a:r>
              <a:rPr lang="en-US" sz="2800" dirty="0"/>
              <a:t>we certify you, that touching any of the priests and Levites, singers, porters, </a:t>
            </a:r>
            <a:r>
              <a:rPr lang="en-US" sz="2800" dirty="0" err="1"/>
              <a:t>Nethinims</a:t>
            </a:r>
            <a:r>
              <a:rPr lang="en-US" sz="2800" dirty="0"/>
              <a:t>, or ministers of this house of God, it shall not be lawful to impose toll, tribute, or custom, upon them</a:t>
            </a:r>
            <a:r>
              <a:rPr lang="en-US" sz="2800" dirty="0" smtClean="0"/>
              <a:t>.  And </a:t>
            </a:r>
            <a:r>
              <a:rPr lang="en-US" sz="2800" dirty="0"/>
              <a:t>thou, Ezra, after the wisdom of thy God, that is in thine hand, set magistrates and judges, which may judge all the people that are beyond the river, all such as know the laws of thy God; and teach ye them that know them not</a:t>
            </a:r>
            <a:r>
              <a:rPr lang="en-US" sz="2800" dirty="0" smtClean="0"/>
              <a:t>.  </a:t>
            </a:r>
            <a:r>
              <a:rPr lang="en-US" sz="2800" b="1" dirty="0" smtClean="0"/>
              <a:t>And </a:t>
            </a:r>
            <a:r>
              <a:rPr lang="en-US" sz="2800" b="1" dirty="0"/>
              <a:t>whosoever will not do the law of thy God, and the law of the king, let judgment be executed speedily upon him, whether it be unto death, or to banishment, or to confiscation of goods, or to imprisonment</a:t>
            </a:r>
            <a:r>
              <a:rPr lang="en-US" sz="2800" dirty="0" smtClean="0"/>
              <a:t>.”</a:t>
            </a:r>
            <a:endParaRPr lang="en-US" sz="2800" dirty="0"/>
          </a:p>
          <a:p>
            <a:pPr marL="0" indent="0" algn="ctr">
              <a:buNone/>
            </a:pPr>
            <a:r>
              <a:rPr lang="en-US" sz="2800" dirty="0" smtClean="0"/>
              <a:t>Ezra 7:23-26</a:t>
            </a:r>
            <a:endParaRPr lang="en-US" sz="2800" dirty="0"/>
          </a:p>
        </p:txBody>
      </p:sp>
    </p:spTree>
    <p:extLst>
      <p:ext uri="{BB962C8B-B14F-4D97-AF65-F5344CB8AC3E}">
        <p14:creationId xmlns:p14="http://schemas.microsoft.com/office/powerpoint/2010/main" val="22171057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Ezra’s Reaction to This Overwhelming News</a:t>
            </a:r>
            <a:endParaRPr lang="en-US" dirty="0"/>
          </a:p>
        </p:txBody>
      </p:sp>
      <p:sp>
        <p:nvSpPr>
          <p:cNvPr id="3" name="Content Placeholder 2"/>
          <p:cNvSpPr>
            <a:spLocks noGrp="1"/>
          </p:cNvSpPr>
          <p:nvPr>
            <p:ph idx="1"/>
          </p:nvPr>
        </p:nvSpPr>
        <p:spPr/>
        <p:txBody>
          <a:bodyPr>
            <a:normAutofit/>
          </a:bodyPr>
          <a:lstStyle/>
          <a:p>
            <a:pPr marL="0" indent="0">
              <a:buNone/>
            </a:pPr>
            <a:r>
              <a:rPr lang="en-US" sz="2800" dirty="0" smtClean="0"/>
              <a:t>“Blessed </a:t>
            </a:r>
            <a:r>
              <a:rPr lang="en-US" sz="2800" dirty="0"/>
              <a:t>be the </a:t>
            </a:r>
            <a:r>
              <a:rPr lang="en-US" sz="2800" cap="small" dirty="0"/>
              <a:t>Lord</a:t>
            </a:r>
            <a:r>
              <a:rPr lang="en-US" sz="2800" dirty="0"/>
              <a:t> God of our fathers, </a:t>
            </a:r>
            <a:r>
              <a:rPr lang="en-US" sz="2800" b="1" dirty="0"/>
              <a:t>which hath put such a thing as this in the king's heart</a:t>
            </a:r>
            <a:r>
              <a:rPr lang="en-US" sz="2800" dirty="0"/>
              <a:t>, to beautify the house of the </a:t>
            </a:r>
            <a:r>
              <a:rPr lang="en-US" sz="2800" cap="small" dirty="0"/>
              <a:t>Lord</a:t>
            </a:r>
            <a:r>
              <a:rPr lang="en-US" sz="2800" dirty="0"/>
              <a:t> which is in Jerusalem</a:t>
            </a:r>
            <a:r>
              <a:rPr lang="en-US" sz="2800" dirty="0" smtClean="0"/>
              <a:t>:  And </a:t>
            </a:r>
            <a:r>
              <a:rPr lang="en-US" sz="2800" dirty="0"/>
              <a:t>hath extended mercy unto me before the king, and his counsellors, and before all the king's mighty princes. </a:t>
            </a:r>
            <a:r>
              <a:rPr lang="en-US" sz="2800" b="1" dirty="0"/>
              <a:t>And I was strengthened as the hand of the </a:t>
            </a:r>
            <a:r>
              <a:rPr lang="en-US" sz="2800" b="1" cap="small" dirty="0"/>
              <a:t>Lord</a:t>
            </a:r>
            <a:r>
              <a:rPr lang="en-US" sz="2800" b="1" dirty="0"/>
              <a:t> my God was upon me</a:t>
            </a:r>
            <a:r>
              <a:rPr lang="en-US" sz="2800" dirty="0"/>
              <a:t>, and I gathered together out of Israel chief men to go up with me</a:t>
            </a:r>
            <a:r>
              <a:rPr lang="en-US" sz="2800" dirty="0" smtClean="0"/>
              <a:t>.”</a:t>
            </a:r>
            <a:endParaRPr lang="en-US" sz="2800" dirty="0"/>
          </a:p>
          <a:p>
            <a:pPr marL="0" indent="0" algn="ctr">
              <a:buNone/>
            </a:pPr>
            <a:r>
              <a:rPr lang="en-US" sz="2800" dirty="0" smtClean="0"/>
              <a:t>Ezra 7:27-28</a:t>
            </a:r>
            <a:endParaRPr lang="en-US" sz="2800" dirty="0"/>
          </a:p>
        </p:txBody>
      </p:sp>
    </p:spTree>
    <p:extLst>
      <p:ext uri="{BB962C8B-B14F-4D97-AF65-F5344CB8AC3E}">
        <p14:creationId xmlns:p14="http://schemas.microsoft.com/office/powerpoint/2010/main" val="34845245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Confession and Prayer of Ezra 9 – People, Priests and Levites</a:t>
            </a:r>
            <a:endParaRPr lang="en-US" dirty="0"/>
          </a:p>
        </p:txBody>
      </p:sp>
      <p:sp>
        <p:nvSpPr>
          <p:cNvPr id="3" name="Content Placeholder 2"/>
          <p:cNvSpPr>
            <a:spLocks noGrp="1"/>
          </p:cNvSpPr>
          <p:nvPr>
            <p:ph idx="1"/>
          </p:nvPr>
        </p:nvSpPr>
        <p:spPr/>
        <p:txBody>
          <a:bodyPr>
            <a:normAutofit/>
          </a:bodyPr>
          <a:lstStyle/>
          <a:p>
            <a:r>
              <a:rPr lang="en-US" sz="3200" dirty="0" smtClean="0"/>
              <a:t>The people who came initially from captivity to the land had once again fallen into marriages and alliances with the inhabitants of the land.</a:t>
            </a:r>
          </a:p>
          <a:p>
            <a:r>
              <a:rPr lang="en-US" sz="3200" dirty="0" smtClean="0"/>
              <a:t>And these were the early adopters of the plan to rebuild!</a:t>
            </a:r>
          </a:p>
          <a:p>
            <a:r>
              <a:rPr lang="en-US" sz="3200" dirty="0" smtClean="0"/>
              <a:t>Were they unfamiliar with the Law or did they sin willfully?</a:t>
            </a:r>
            <a:endParaRPr lang="en-US" sz="3200" dirty="0"/>
          </a:p>
        </p:txBody>
      </p:sp>
    </p:spTree>
    <p:extLst>
      <p:ext uri="{BB962C8B-B14F-4D97-AF65-F5344CB8AC3E}">
        <p14:creationId xmlns:p14="http://schemas.microsoft.com/office/powerpoint/2010/main" val="21142908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7" y="79248"/>
            <a:ext cx="9720072" cy="1499616"/>
          </a:xfrm>
        </p:spPr>
        <p:txBody>
          <a:bodyPr/>
          <a:lstStyle/>
          <a:p>
            <a:r>
              <a:rPr lang="en-US" dirty="0" smtClean="0"/>
              <a:t>the covenant of the priest </a:t>
            </a:r>
            <a:r>
              <a:rPr lang="en-US" dirty="0" err="1" smtClean="0"/>
              <a:t>Shechaniah</a:t>
            </a:r>
            <a:endParaRPr lang="en-US" dirty="0"/>
          </a:p>
        </p:txBody>
      </p:sp>
      <p:sp>
        <p:nvSpPr>
          <p:cNvPr id="3" name="Content Placeholder 2"/>
          <p:cNvSpPr>
            <a:spLocks noGrp="1"/>
          </p:cNvSpPr>
          <p:nvPr>
            <p:ph idx="1"/>
          </p:nvPr>
        </p:nvSpPr>
        <p:spPr>
          <a:xfrm>
            <a:off x="1024127" y="1578864"/>
            <a:ext cx="9720073" cy="4023360"/>
          </a:xfrm>
        </p:spPr>
        <p:txBody>
          <a:bodyPr>
            <a:noAutofit/>
          </a:bodyPr>
          <a:lstStyle/>
          <a:p>
            <a:pPr marL="0" indent="0">
              <a:buNone/>
            </a:pPr>
            <a:r>
              <a:rPr lang="en-US" sz="2400" dirty="0" smtClean="0"/>
              <a:t>“Now </a:t>
            </a:r>
            <a:r>
              <a:rPr lang="en-US" sz="2400" dirty="0"/>
              <a:t>when Ezra had prayed, and when he had confessed, weeping and casting himself down before the house of God, there assembled unto him out of Israel a very great congregation of men and women and children: for the people wept very sore</a:t>
            </a:r>
            <a:r>
              <a:rPr lang="en-US" sz="2400" dirty="0" smtClean="0"/>
              <a:t>.  And </a:t>
            </a:r>
            <a:r>
              <a:rPr lang="en-US" sz="2400" dirty="0" err="1"/>
              <a:t>Shechaniah</a:t>
            </a:r>
            <a:r>
              <a:rPr lang="en-US" sz="2400" dirty="0"/>
              <a:t> the son of </a:t>
            </a:r>
            <a:r>
              <a:rPr lang="en-US" sz="2400" dirty="0" err="1"/>
              <a:t>Jehiel</a:t>
            </a:r>
            <a:r>
              <a:rPr lang="en-US" sz="2400" dirty="0"/>
              <a:t>, one of the sons of Elam, answered and said unto Ezra, We have trespassed against our God, and have taken strange wives of the people of the land: yet now there is hope in Israel concerning this thing</a:t>
            </a:r>
            <a:r>
              <a:rPr lang="en-US" sz="2400" dirty="0" smtClean="0"/>
              <a:t>.  </a:t>
            </a:r>
            <a:r>
              <a:rPr lang="en-US" sz="2400" b="1" dirty="0" smtClean="0"/>
              <a:t>Now </a:t>
            </a:r>
            <a:r>
              <a:rPr lang="en-US" sz="2400" b="1" dirty="0"/>
              <a:t>therefore let us make a covenant with our God to put away all the wives, and such as are born of them, according to the counsel of my lord, and of those that tremble at the commandment of our God; and let it be done according to the law</a:t>
            </a:r>
            <a:r>
              <a:rPr lang="en-US" sz="2400" b="1" dirty="0" smtClean="0"/>
              <a:t>.  </a:t>
            </a:r>
            <a:r>
              <a:rPr lang="en-US" sz="2400" dirty="0" smtClean="0"/>
              <a:t>Arise</a:t>
            </a:r>
            <a:r>
              <a:rPr lang="en-US" sz="2400" dirty="0"/>
              <a:t>; for this matter </a:t>
            </a:r>
            <a:r>
              <a:rPr lang="en-US" sz="2400" dirty="0" err="1"/>
              <a:t>belongeth</a:t>
            </a:r>
            <a:r>
              <a:rPr lang="en-US" sz="2400" dirty="0"/>
              <a:t> unto thee: we also will be with thee: be of good courage, and do it</a:t>
            </a:r>
            <a:r>
              <a:rPr lang="en-US" sz="2400" dirty="0" smtClean="0"/>
              <a:t>.  Then </a:t>
            </a:r>
            <a:r>
              <a:rPr lang="en-US" sz="2400" dirty="0"/>
              <a:t>arose Ezra, and made the chief priests, the Levites, and all Israel, to swear that they should do according to this word. And they </a:t>
            </a:r>
            <a:r>
              <a:rPr lang="en-US" sz="2400" dirty="0" err="1"/>
              <a:t>sware</a:t>
            </a:r>
            <a:r>
              <a:rPr lang="en-US" sz="2400" dirty="0" smtClean="0"/>
              <a:t>.”</a:t>
            </a:r>
          </a:p>
          <a:p>
            <a:pPr marL="0" indent="0" algn="ctr">
              <a:buNone/>
            </a:pPr>
            <a:r>
              <a:rPr lang="en-US" sz="2400" dirty="0" smtClean="0"/>
              <a:t>Ezra 10:1-5</a:t>
            </a:r>
            <a:endParaRPr lang="en-US" sz="2400" dirty="0"/>
          </a:p>
        </p:txBody>
      </p:sp>
    </p:spTree>
    <p:extLst>
      <p:ext uri="{BB962C8B-B14F-4D97-AF65-F5344CB8AC3E}">
        <p14:creationId xmlns:p14="http://schemas.microsoft.com/office/powerpoint/2010/main" val="23857086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9828" y="325443"/>
            <a:ext cx="10333136" cy="1499616"/>
          </a:xfrm>
        </p:spPr>
        <p:txBody>
          <a:bodyPr/>
          <a:lstStyle/>
          <a:p>
            <a:r>
              <a:rPr lang="en-US" dirty="0" smtClean="0"/>
              <a:t>Putting Away Strange Wives - Postponement</a:t>
            </a:r>
            <a:endParaRPr lang="en-US" dirty="0"/>
          </a:p>
        </p:txBody>
      </p:sp>
      <p:sp>
        <p:nvSpPr>
          <p:cNvPr id="3" name="Content Placeholder 2"/>
          <p:cNvSpPr>
            <a:spLocks noGrp="1"/>
          </p:cNvSpPr>
          <p:nvPr>
            <p:ph idx="1"/>
          </p:nvPr>
        </p:nvSpPr>
        <p:spPr>
          <a:xfrm>
            <a:off x="1086473" y="1825059"/>
            <a:ext cx="9720071" cy="4023360"/>
          </a:xfrm>
        </p:spPr>
        <p:txBody>
          <a:bodyPr>
            <a:noAutofit/>
          </a:bodyPr>
          <a:lstStyle/>
          <a:p>
            <a:pPr marL="0" indent="0">
              <a:buNone/>
            </a:pPr>
            <a:r>
              <a:rPr lang="en-US" sz="2800" dirty="0" smtClean="0"/>
              <a:t>“And </a:t>
            </a:r>
            <a:r>
              <a:rPr lang="en-US" sz="2800" dirty="0"/>
              <a:t>Ezra the priest stood up, and said unto them, Ye have transgressed, and have taken strange wives, to increase the trespass of Israel</a:t>
            </a:r>
            <a:r>
              <a:rPr lang="en-US" sz="2800" dirty="0" smtClean="0"/>
              <a:t>.  Now </a:t>
            </a:r>
            <a:r>
              <a:rPr lang="en-US" sz="2800" dirty="0"/>
              <a:t>therefore make confession unto the </a:t>
            </a:r>
            <a:r>
              <a:rPr lang="en-US" sz="2800" cap="small" dirty="0"/>
              <a:t>Lord</a:t>
            </a:r>
            <a:r>
              <a:rPr lang="en-US" sz="2800" dirty="0"/>
              <a:t> God of your fathers, and do his pleasure: and separate yourselves from the people of the land, and from the strange wives</a:t>
            </a:r>
            <a:r>
              <a:rPr lang="en-US" sz="2800" dirty="0" smtClean="0"/>
              <a:t>.  Then </a:t>
            </a:r>
            <a:r>
              <a:rPr lang="en-US" sz="2800" dirty="0"/>
              <a:t>all the congregation answered and said with a loud voice, As thou hast said, so must we do</a:t>
            </a:r>
            <a:r>
              <a:rPr lang="en-US" sz="2800" dirty="0" smtClean="0"/>
              <a:t>.  </a:t>
            </a:r>
            <a:r>
              <a:rPr lang="en-US" sz="2800" b="1" dirty="0" smtClean="0"/>
              <a:t>But </a:t>
            </a:r>
            <a:r>
              <a:rPr lang="en-US" sz="2800" b="1" dirty="0"/>
              <a:t>the people are many, and it is a time of much rain, and we are not able to stand without, neither is this a work of one day or two: for we are many that have transgressed in this thing</a:t>
            </a:r>
            <a:r>
              <a:rPr lang="en-US" sz="2800" b="1" dirty="0" smtClean="0"/>
              <a:t>.”</a:t>
            </a:r>
            <a:endParaRPr lang="en-US" sz="2800" b="1" dirty="0"/>
          </a:p>
          <a:p>
            <a:pPr marL="0" indent="0" algn="ctr">
              <a:buNone/>
            </a:pPr>
            <a:r>
              <a:rPr lang="en-US" sz="2800" dirty="0" smtClean="0"/>
              <a:t>Ezra 10:10-13</a:t>
            </a:r>
            <a:endParaRPr lang="en-US" sz="2800" dirty="0"/>
          </a:p>
        </p:txBody>
      </p:sp>
    </p:spTree>
    <p:extLst>
      <p:ext uri="{BB962C8B-B14F-4D97-AF65-F5344CB8AC3E}">
        <p14:creationId xmlns:p14="http://schemas.microsoft.com/office/powerpoint/2010/main" val="28251588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472" y="221534"/>
            <a:ext cx="12188538" cy="1499616"/>
          </a:xfrm>
        </p:spPr>
        <p:txBody>
          <a:bodyPr>
            <a:normAutofit/>
          </a:bodyPr>
          <a:lstStyle/>
          <a:p>
            <a:r>
              <a:rPr lang="en-US" sz="5400" dirty="0" smtClean="0"/>
              <a:t>Named priests/</a:t>
            </a:r>
            <a:r>
              <a:rPr lang="en-US" sz="5400" dirty="0" err="1" smtClean="0"/>
              <a:t>levites</a:t>
            </a:r>
            <a:r>
              <a:rPr lang="en-US" sz="5400" dirty="0" smtClean="0"/>
              <a:t> who married strange wives</a:t>
            </a:r>
            <a:endParaRPr lang="en-US" sz="5400" dirty="0"/>
          </a:p>
        </p:txBody>
      </p:sp>
      <p:sp>
        <p:nvSpPr>
          <p:cNvPr id="3" name="Content Placeholder 2"/>
          <p:cNvSpPr>
            <a:spLocks noGrp="1"/>
          </p:cNvSpPr>
          <p:nvPr>
            <p:ph idx="1"/>
          </p:nvPr>
        </p:nvSpPr>
        <p:spPr>
          <a:xfrm>
            <a:off x="550718" y="2057400"/>
            <a:ext cx="10723418" cy="4023360"/>
          </a:xfrm>
        </p:spPr>
        <p:txBody>
          <a:bodyPr>
            <a:normAutofit/>
          </a:bodyPr>
          <a:lstStyle/>
          <a:p>
            <a:r>
              <a:rPr lang="en-US" sz="3200" dirty="0" smtClean="0"/>
              <a:t>“And among the sons of the priests that were found that had taken strange wives, namely, of the sons of </a:t>
            </a:r>
            <a:r>
              <a:rPr lang="en-US" sz="3200" b="1" dirty="0" err="1" smtClean="0"/>
              <a:t>Jeshua</a:t>
            </a:r>
            <a:r>
              <a:rPr lang="en-US" sz="3200" dirty="0" smtClean="0"/>
              <a:t>…”</a:t>
            </a:r>
          </a:p>
          <a:p>
            <a:r>
              <a:rPr lang="en-US" sz="3200" dirty="0" smtClean="0"/>
              <a:t>And they gave their hands that they would put away their wives; and being guilty, they offered a ram of the flock for their trespass.</a:t>
            </a:r>
          </a:p>
          <a:p>
            <a:pPr algn="ctr"/>
            <a:r>
              <a:rPr lang="en-US" sz="3200" dirty="0" smtClean="0"/>
              <a:t>Ezra 10:18,19</a:t>
            </a:r>
            <a:endParaRPr lang="en-US" sz="3200" dirty="0"/>
          </a:p>
        </p:txBody>
      </p:sp>
    </p:spTree>
    <p:extLst>
      <p:ext uri="{BB962C8B-B14F-4D97-AF65-F5344CB8AC3E}">
        <p14:creationId xmlns:p14="http://schemas.microsoft.com/office/powerpoint/2010/main" val="6041110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Levites who sinned</a:t>
            </a:r>
            <a:endParaRPr lang="en-US" dirty="0"/>
          </a:p>
        </p:txBody>
      </p:sp>
      <p:sp>
        <p:nvSpPr>
          <p:cNvPr id="3" name="Content Placeholder 2"/>
          <p:cNvSpPr>
            <a:spLocks noGrp="1"/>
          </p:cNvSpPr>
          <p:nvPr>
            <p:ph idx="1"/>
          </p:nvPr>
        </p:nvSpPr>
        <p:spPr>
          <a:xfrm>
            <a:off x="722792" y="2012096"/>
            <a:ext cx="6426154" cy="4023360"/>
          </a:xfrm>
        </p:spPr>
        <p:txBody>
          <a:bodyPr>
            <a:normAutofit/>
          </a:bodyPr>
          <a:lstStyle/>
          <a:p>
            <a:pPr marL="0" indent="0">
              <a:buNone/>
            </a:pPr>
            <a:r>
              <a:rPr lang="en-US" sz="3200" dirty="0" smtClean="0"/>
              <a:t>“Also of the Levites; </a:t>
            </a:r>
            <a:r>
              <a:rPr lang="en-US" sz="3200" dirty="0" err="1" smtClean="0"/>
              <a:t>Jozabad</a:t>
            </a:r>
            <a:r>
              <a:rPr lang="en-US" sz="3200" dirty="0" smtClean="0"/>
              <a:t>, and </a:t>
            </a:r>
            <a:r>
              <a:rPr lang="en-US" sz="3200" dirty="0" err="1" smtClean="0"/>
              <a:t>Shimei</a:t>
            </a:r>
            <a:r>
              <a:rPr lang="en-US" sz="3200" dirty="0" smtClean="0"/>
              <a:t>, and </a:t>
            </a:r>
            <a:r>
              <a:rPr lang="en-US" sz="3200" b="1" dirty="0" err="1" smtClean="0"/>
              <a:t>Kelaiah</a:t>
            </a:r>
            <a:r>
              <a:rPr lang="en-US" sz="3200" b="1" dirty="0" smtClean="0"/>
              <a:t>, (the same is </a:t>
            </a:r>
            <a:r>
              <a:rPr lang="en-US" sz="3200" b="1" dirty="0" err="1" smtClean="0"/>
              <a:t>Kelita</a:t>
            </a:r>
            <a:r>
              <a:rPr lang="en-US" sz="3200" b="1" dirty="0" smtClean="0"/>
              <a:t>,</a:t>
            </a:r>
            <a:r>
              <a:rPr lang="en-US" sz="3200" dirty="0" smtClean="0"/>
              <a:t>) </a:t>
            </a:r>
            <a:r>
              <a:rPr lang="en-US" sz="3200" dirty="0" err="1" smtClean="0"/>
              <a:t>Pethahiah</a:t>
            </a:r>
            <a:r>
              <a:rPr lang="en-US" sz="3200" dirty="0" smtClean="0"/>
              <a:t>, Judah, and Eliezer.”</a:t>
            </a:r>
          </a:p>
          <a:p>
            <a:pPr marL="0" indent="0" algn="ctr">
              <a:buNone/>
            </a:pPr>
            <a:r>
              <a:rPr lang="en-US" sz="3200" dirty="0" smtClean="0"/>
              <a:t>Ezra 10:23</a:t>
            </a:r>
          </a:p>
          <a:p>
            <a:pPr marL="0" indent="0">
              <a:buNone/>
            </a:pPr>
            <a:endParaRPr lang="en-US" sz="3200" dirty="0" smtClean="0"/>
          </a:p>
        </p:txBody>
      </p:sp>
      <p:sp>
        <p:nvSpPr>
          <p:cNvPr id="4" name="TextBox 3"/>
          <p:cNvSpPr txBox="1"/>
          <p:nvPr/>
        </p:nvSpPr>
        <p:spPr>
          <a:xfrm>
            <a:off x="469323" y="4634345"/>
            <a:ext cx="6431973" cy="1938992"/>
          </a:xfrm>
          <a:prstGeom prst="rect">
            <a:avLst/>
          </a:prstGeom>
          <a:solidFill>
            <a:srgbClr val="002060"/>
          </a:solidFill>
        </p:spPr>
        <p:txBody>
          <a:bodyPr wrap="square" rtlCol="0">
            <a:spAutoFit/>
          </a:bodyPr>
          <a:lstStyle/>
          <a:p>
            <a:r>
              <a:rPr lang="en-US" sz="2400" dirty="0">
                <a:solidFill>
                  <a:schemeClr val="bg1"/>
                </a:solidFill>
              </a:rPr>
              <a:t>This same </a:t>
            </a:r>
            <a:r>
              <a:rPr lang="en-US" sz="2400" dirty="0" err="1">
                <a:solidFill>
                  <a:schemeClr val="bg1"/>
                </a:solidFill>
              </a:rPr>
              <a:t>Kelita</a:t>
            </a:r>
            <a:r>
              <a:rPr lang="en-US" sz="2400" dirty="0">
                <a:solidFill>
                  <a:schemeClr val="bg1"/>
                </a:solidFill>
              </a:rPr>
              <a:t> (8:7) stood with </a:t>
            </a:r>
            <a:r>
              <a:rPr lang="en-US" sz="2400" dirty="0" err="1">
                <a:solidFill>
                  <a:schemeClr val="bg1"/>
                </a:solidFill>
              </a:rPr>
              <a:t>Erza</a:t>
            </a:r>
            <a:r>
              <a:rPr lang="en-US" sz="2400" dirty="0">
                <a:solidFill>
                  <a:schemeClr val="bg1"/>
                </a:solidFill>
              </a:rPr>
              <a:t> on the wooden pulpit, having a role in the reading of the Law.  Principle that one who had sinned, but repented, could afterward serve as the teacher of the very Law that he broke</a:t>
            </a:r>
            <a:r>
              <a:rPr lang="en-US" sz="2400" dirty="0" smtClean="0">
                <a:solidFill>
                  <a:schemeClr val="bg1"/>
                </a:solidFill>
              </a:rPr>
              <a:t>.</a:t>
            </a:r>
            <a:endParaRPr lang="en-US" dirty="0"/>
          </a:p>
        </p:txBody>
      </p:sp>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640784" y="975014"/>
            <a:ext cx="4028208" cy="5224082"/>
          </a:xfrm>
          <a:prstGeom prst="rect">
            <a:avLst/>
          </a:prstGeom>
        </p:spPr>
      </p:pic>
    </p:spTree>
    <p:extLst>
      <p:ext uri="{BB962C8B-B14F-4D97-AF65-F5344CB8AC3E}">
        <p14:creationId xmlns:p14="http://schemas.microsoft.com/office/powerpoint/2010/main" val="183996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5632" y="182880"/>
            <a:ext cx="9720072" cy="1499616"/>
          </a:xfrm>
        </p:spPr>
        <p:txBody>
          <a:bodyPr/>
          <a:lstStyle/>
          <a:p>
            <a:r>
              <a:rPr lang="en-US" dirty="0" smtClean="0"/>
              <a:t>Observations</a:t>
            </a:r>
            <a:endParaRPr lang="en-US" dirty="0"/>
          </a:p>
        </p:txBody>
      </p:sp>
      <p:sp>
        <p:nvSpPr>
          <p:cNvPr id="3" name="Content Placeholder 2"/>
          <p:cNvSpPr>
            <a:spLocks noGrp="1"/>
          </p:cNvSpPr>
          <p:nvPr>
            <p:ph idx="1"/>
          </p:nvPr>
        </p:nvSpPr>
        <p:spPr>
          <a:xfrm>
            <a:off x="596778" y="1814056"/>
            <a:ext cx="5969861" cy="4185847"/>
          </a:xfrm>
        </p:spPr>
        <p:txBody>
          <a:bodyPr>
            <a:normAutofit fontScale="92500" lnSpcReduction="20000"/>
          </a:bodyPr>
          <a:lstStyle/>
          <a:p>
            <a:r>
              <a:rPr lang="en-US" sz="2800" dirty="0" smtClean="0"/>
              <a:t>Ezra just learned of this great failure, but God had known all along.</a:t>
            </a:r>
          </a:p>
          <a:p>
            <a:r>
              <a:rPr lang="en-US" sz="2800" dirty="0" smtClean="0"/>
              <a:t>The sound knowledge of the Law that Ezra possessed was able to point out this great sin.</a:t>
            </a:r>
          </a:p>
          <a:p>
            <a:r>
              <a:rPr lang="en-US" sz="2800" dirty="0" smtClean="0"/>
              <a:t>The people, once confronted with their sin, generally complied with a very difficult repentance.</a:t>
            </a:r>
          </a:p>
          <a:p>
            <a:r>
              <a:rPr lang="en-US" sz="2800" b="1" dirty="0" smtClean="0"/>
              <a:t>Ezra allowed time for repentance.</a:t>
            </a:r>
          </a:p>
          <a:p>
            <a:r>
              <a:rPr lang="en-US" sz="2800" dirty="0" smtClean="0"/>
              <a:t>Some who had sinned, once repentant, were engaged in teaching the Law to all the people.</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1505" y="1814056"/>
            <a:ext cx="4979585" cy="3734689"/>
          </a:xfrm>
          <a:prstGeom prst="rect">
            <a:avLst/>
          </a:prstGeom>
        </p:spPr>
      </p:pic>
    </p:spTree>
    <p:extLst>
      <p:ext uri="{BB962C8B-B14F-4D97-AF65-F5344CB8AC3E}">
        <p14:creationId xmlns:p14="http://schemas.microsoft.com/office/powerpoint/2010/main" val="36451329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842" y="128016"/>
            <a:ext cx="9720072" cy="1499616"/>
          </a:xfrm>
        </p:spPr>
        <p:txBody>
          <a:bodyPr/>
          <a:lstStyle/>
          <a:p>
            <a:r>
              <a:rPr lang="en-US" dirty="0" smtClean="0"/>
              <a:t>Let us rise up and build</a:t>
            </a:r>
            <a:endParaRPr lang="en-US" dirty="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608842" y="1919130"/>
            <a:ext cx="7153167" cy="4512841"/>
          </a:xfrm>
          <a:prstGeom prst="rect">
            <a:avLst/>
          </a:prstGeom>
        </p:spPr>
      </p:pic>
      <p:sp>
        <p:nvSpPr>
          <p:cNvPr id="5" name="TextBox 4"/>
          <p:cNvSpPr txBox="1"/>
          <p:nvPr/>
        </p:nvSpPr>
        <p:spPr>
          <a:xfrm>
            <a:off x="8011392" y="3777021"/>
            <a:ext cx="3969327" cy="1446550"/>
          </a:xfrm>
          <a:prstGeom prst="rect">
            <a:avLst/>
          </a:prstGeom>
          <a:noFill/>
        </p:spPr>
        <p:txBody>
          <a:bodyPr wrap="square" rtlCol="0">
            <a:spAutoFit/>
          </a:bodyPr>
          <a:lstStyle/>
          <a:p>
            <a:pPr algn="ctr"/>
            <a:r>
              <a:rPr lang="en-US" sz="4400" dirty="0" smtClean="0"/>
              <a:t>The Work of Nehemiah</a:t>
            </a:r>
            <a:endParaRPr lang="en-US" sz="4400" dirty="0"/>
          </a:p>
        </p:txBody>
      </p:sp>
    </p:spTree>
    <p:extLst>
      <p:ext uri="{BB962C8B-B14F-4D97-AF65-F5344CB8AC3E}">
        <p14:creationId xmlns:p14="http://schemas.microsoft.com/office/powerpoint/2010/main" val="24628070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Timing</a:t>
            </a:r>
            <a:endParaRPr lang="en-US" dirty="0"/>
          </a:p>
        </p:txBody>
      </p:sp>
      <p:sp>
        <p:nvSpPr>
          <p:cNvPr id="3" name="Content Placeholder 2"/>
          <p:cNvSpPr>
            <a:spLocks noGrp="1"/>
          </p:cNvSpPr>
          <p:nvPr>
            <p:ph idx="1"/>
          </p:nvPr>
        </p:nvSpPr>
        <p:spPr>
          <a:xfrm>
            <a:off x="816310" y="2084832"/>
            <a:ext cx="9720073" cy="4023360"/>
          </a:xfrm>
        </p:spPr>
        <p:txBody>
          <a:bodyPr/>
          <a:lstStyle/>
          <a:p>
            <a:r>
              <a:rPr lang="en-US" sz="3200" dirty="0" smtClean="0"/>
              <a:t>Temple was destroyed 586 BC</a:t>
            </a:r>
          </a:p>
          <a:p>
            <a:r>
              <a:rPr lang="en-US" sz="3200" dirty="0" smtClean="0"/>
              <a:t>Temple foundation laid 535 BC</a:t>
            </a:r>
          </a:p>
          <a:p>
            <a:r>
              <a:rPr lang="en-US" sz="3200" dirty="0" smtClean="0"/>
              <a:t>Temple finished 516 BC</a:t>
            </a:r>
          </a:p>
          <a:p>
            <a:r>
              <a:rPr lang="en-US" sz="3200" dirty="0" smtClean="0"/>
              <a:t>Ezra returns to City 458 BC</a:t>
            </a:r>
          </a:p>
          <a:p>
            <a:r>
              <a:rPr lang="en-US" sz="3200" dirty="0" smtClean="0"/>
              <a:t>Nehemiah comes to Jerusalem 444BC</a:t>
            </a:r>
          </a:p>
          <a:p>
            <a:r>
              <a:rPr lang="en-US" sz="3200" dirty="0" smtClean="0"/>
              <a:t>Returns to Jerusalem 430 BC</a:t>
            </a:r>
          </a:p>
          <a:p>
            <a:endParaRPr lang="en-US" sz="3200" dirty="0"/>
          </a:p>
        </p:txBody>
      </p:sp>
      <p:sp>
        <p:nvSpPr>
          <p:cNvPr id="4" name="Right Brace 3"/>
          <p:cNvSpPr/>
          <p:nvPr/>
        </p:nvSpPr>
        <p:spPr>
          <a:xfrm>
            <a:off x="6473538" y="2428771"/>
            <a:ext cx="561109" cy="1111827"/>
          </a:xfrm>
          <a:prstGeom prst="rightBrace">
            <a:avLst/>
          </a:prstGeom>
          <a:ln w="762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800">
              <a:ln>
                <a:solidFill>
                  <a:sysClr val="windowText" lastClr="000000"/>
                </a:solidFill>
              </a:ln>
              <a:solidFill>
                <a:sysClr val="windowText" lastClr="000000"/>
              </a:solidFill>
            </a:endParaRPr>
          </a:p>
        </p:txBody>
      </p:sp>
      <p:sp>
        <p:nvSpPr>
          <p:cNvPr id="5" name="TextBox 4"/>
          <p:cNvSpPr txBox="1"/>
          <p:nvPr/>
        </p:nvSpPr>
        <p:spPr>
          <a:xfrm>
            <a:off x="7460673" y="2559988"/>
            <a:ext cx="1444336" cy="1200329"/>
          </a:xfrm>
          <a:prstGeom prst="rect">
            <a:avLst/>
          </a:prstGeom>
          <a:noFill/>
        </p:spPr>
        <p:txBody>
          <a:bodyPr wrap="square" rtlCol="0">
            <a:spAutoFit/>
          </a:bodyPr>
          <a:lstStyle/>
          <a:p>
            <a:r>
              <a:rPr lang="en-US" sz="3600" dirty="0" smtClean="0"/>
              <a:t>70 years</a:t>
            </a:r>
            <a:endParaRPr lang="en-US" sz="3600" dirty="0"/>
          </a:p>
        </p:txBody>
      </p:sp>
    </p:spTree>
    <p:extLst>
      <p:ext uri="{BB962C8B-B14F-4D97-AF65-F5344CB8AC3E}">
        <p14:creationId xmlns:p14="http://schemas.microsoft.com/office/powerpoint/2010/main" val="13567107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6310" y="200752"/>
            <a:ext cx="9720072" cy="1499616"/>
          </a:xfrm>
        </p:spPr>
        <p:txBody>
          <a:bodyPr/>
          <a:lstStyle/>
          <a:p>
            <a:r>
              <a:rPr lang="en-US" dirty="0" smtClean="0"/>
              <a:t>State of the City – 72 years after temple completed</a:t>
            </a:r>
            <a:endParaRPr lang="en-US" dirty="0"/>
          </a:p>
        </p:txBody>
      </p:sp>
      <p:sp>
        <p:nvSpPr>
          <p:cNvPr id="3" name="Content Placeholder 2"/>
          <p:cNvSpPr>
            <a:spLocks noGrp="1"/>
          </p:cNvSpPr>
          <p:nvPr>
            <p:ph idx="1"/>
          </p:nvPr>
        </p:nvSpPr>
        <p:spPr>
          <a:xfrm>
            <a:off x="546147" y="1901537"/>
            <a:ext cx="6405372" cy="4023360"/>
          </a:xfrm>
        </p:spPr>
        <p:txBody>
          <a:bodyPr>
            <a:noAutofit/>
          </a:bodyPr>
          <a:lstStyle/>
          <a:p>
            <a:r>
              <a:rPr lang="en-US" sz="2800" dirty="0" smtClean="0"/>
              <a:t>Nehemiah 2:13-15 – walls broken, gates burned, streets unpassable at King’s Pool due to rubble</a:t>
            </a:r>
          </a:p>
          <a:p>
            <a:endParaRPr lang="en-US" sz="2800" dirty="0" smtClean="0"/>
          </a:p>
          <a:p>
            <a:r>
              <a:rPr lang="en-US" sz="2800" dirty="0" smtClean="0"/>
              <a:t>Nehemiah 7:4 – few city inhabitants and very few homes built </a:t>
            </a:r>
          </a:p>
          <a:p>
            <a:endParaRPr lang="en-US" sz="2800" dirty="0"/>
          </a:p>
          <a:p>
            <a:r>
              <a:rPr lang="en-US" sz="2800" dirty="0" smtClean="0"/>
              <a:t>Nehemiah 11:1 – lots taken to “seed” inhabitants for the city from neighboring cities</a:t>
            </a:r>
            <a:endParaRPr lang="en-US" sz="2800" dirty="0"/>
          </a:p>
        </p:txBody>
      </p:sp>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3675" t="6347" r="2757" b="7040"/>
          <a:stretch/>
        </p:blipFill>
        <p:spPr>
          <a:xfrm>
            <a:off x="7024255" y="2292235"/>
            <a:ext cx="4837009" cy="3241964"/>
          </a:xfrm>
          <a:prstGeom prst="rect">
            <a:avLst/>
          </a:prstGeom>
        </p:spPr>
      </p:pic>
    </p:spTree>
    <p:extLst>
      <p:ext uri="{BB962C8B-B14F-4D97-AF65-F5344CB8AC3E}">
        <p14:creationId xmlns:p14="http://schemas.microsoft.com/office/powerpoint/2010/main" val="20934654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1392" y="215690"/>
            <a:ext cx="9720072" cy="1499616"/>
          </a:xfrm>
        </p:spPr>
        <p:txBody>
          <a:bodyPr/>
          <a:lstStyle/>
          <a:p>
            <a:r>
              <a:rPr lang="en-US" dirty="0" smtClean="0"/>
              <a:t>Context of the Concern</a:t>
            </a:r>
            <a:endParaRPr lang="en-US" dirty="0"/>
          </a:p>
        </p:txBody>
      </p:sp>
      <p:sp>
        <p:nvSpPr>
          <p:cNvPr id="3" name="Content Placeholder 2"/>
          <p:cNvSpPr>
            <a:spLocks noGrp="1"/>
          </p:cNvSpPr>
          <p:nvPr>
            <p:ph idx="1"/>
          </p:nvPr>
        </p:nvSpPr>
        <p:spPr>
          <a:xfrm>
            <a:off x="951391" y="1932709"/>
            <a:ext cx="9720073" cy="4023360"/>
          </a:xfrm>
        </p:spPr>
        <p:txBody>
          <a:bodyPr/>
          <a:lstStyle/>
          <a:p>
            <a:r>
              <a:rPr lang="en-US" sz="3200" dirty="0" smtClean="0"/>
              <a:t>“Know </a:t>
            </a:r>
            <a:r>
              <a:rPr lang="en-US" sz="3200" dirty="0"/>
              <a:t>therefore and understand, that from the going forth of the commandment to restore and to build Jerusalem unto the Messiah the Prince shall be seven weeks, and threescore and two weeks: </a:t>
            </a:r>
            <a:r>
              <a:rPr lang="en-US" sz="3200" b="1" dirty="0"/>
              <a:t>the street shall be built again, and the wall, even in troublous times</a:t>
            </a:r>
            <a:r>
              <a:rPr lang="en-US" sz="3200" dirty="0" smtClean="0"/>
              <a:t>.”</a:t>
            </a:r>
          </a:p>
          <a:p>
            <a:pPr algn="ctr"/>
            <a:r>
              <a:rPr lang="en-US" sz="3200" dirty="0"/>
              <a:t>Daniel 9:25 </a:t>
            </a:r>
          </a:p>
          <a:p>
            <a:endParaRPr lang="en-US" sz="2800" dirty="0" smtClean="0"/>
          </a:p>
          <a:p>
            <a:endParaRPr lang="en-US" sz="2800" dirty="0"/>
          </a:p>
          <a:p>
            <a:pPr marL="0" indent="0">
              <a:buNone/>
            </a:pPr>
            <a:endParaRPr lang="en-US" sz="2800"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Tree>
    <p:extLst>
      <p:ext uri="{BB962C8B-B14F-4D97-AF65-F5344CB8AC3E}">
        <p14:creationId xmlns:p14="http://schemas.microsoft.com/office/powerpoint/2010/main" val="37700928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Temple Built But City in Desolation</a:t>
            </a:r>
            <a:endParaRPr lang="en-US" dirty="0"/>
          </a:p>
        </p:txBody>
      </p:sp>
      <p:sp>
        <p:nvSpPr>
          <p:cNvPr id="3" name="Content Placeholder 2"/>
          <p:cNvSpPr>
            <a:spLocks noGrp="1"/>
          </p:cNvSpPr>
          <p:nvPr>
            <p:ph idx="1"/>
          </p:nvPr>
        </p:nvSpPr>
        <p:spPr>
          <a:xfrm>
            <a:off x="1024127" y="2084832"/>
            <a:ext cx="9720073" cy="4023360"/>
          </a:xfrm>
        </p:spPr>
        <p:txBody>
          <a:bodyPr>
            <a:normAutofit lnSpcReduction="10000"/>
          </a:bodyPr>
          <a:lstStyle/>
          <a:p>
            <a:r>
              <a:rPr lang="en-US" sz="2800" dirty="0" smtClean="0"/>
              <a:t>Interesting spiritual picture.</a:t>
            </a:r>
          </a:p>
          <a:p>
            <a:r>
              <a:rPr lang="en-US" sz="2800" dirty="0" smtClean="0"/>
              <a:t>Those remaining in the province were under great duress and affliction trying to live up to vision.</a:t>
            </a:r>
          </a:p>
          <a:p>
            <a:r>
              <a:rPr lang="en-US" sz="2800" dirty="0" smtClean="0"/>
              <a:t>Others had returned to their personal inheritance outside the area.</a:t>
            </a:r>
          </a:p>
          <a:p>
            <a:r>
              <a:rPr lang="en-US" sz="2800" dirty="0" smtClean="0"/>
              <a:t>The walls and gates were still broken and burned – for almost 150 years!</a:t>
            </a:r>
          </a:p>
          <a:p>
            <a:r>
              <a:rPr lang="en-US" sz="2800" dirty="0" smtClean="0"/>
              <a:t>There was no protection from enemies.</a:t>
            </a:r>
          </a:p>
          <a:p>
            <a:r>
              <a:rPr lang="en-US" sz="2800" dirty="0" smtClean="0"/>
              <a:t>The city was a reproach – “Is this the City of God? </a:t>
            </a:r>
            <a:endParaRPr lang="en-US" sz="2800" dirty="0"/>
          </a:p>
        </p:txBody>
      </p:sp>
    </p:spTree>
    <p:extLst>
      <p:ext uri="{BB962C8B-B14F-4D97-AF65-F5344CB8AC3E}">
        <p14:creationId xmlns:p14="http://schemas.microsoft.com/office/powerpoint/2010/main" val="31395174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4355" y="49671"/>
            <a:ext cx="9720072" cy="1499616"/>
          </a:xfrm>
        </p:spPr>
        <p:txBody>
          <a:bodyPr/>
          <a:lstStyle/>
          <a:p>
            <a:r>
              <a:rPr lang="en-US" dirty="0" smtClean="0"/>
              <a:t>Hears of the plight in </a:t>
            </a:r>
            <a:r>
              <a:rPr lang="en-US" dirty="0" err="1" smtClean="0"/>
              <a:t>jerusalem</a:t>
            </a:r>
            <a:endParaRPr lang="en-US" dirty="0"/>
          </a:p>
        </p:txBody>
      </p:sp>
      <p:sp>
        <p:nvSpPr>
          <p:cNvPr id="3" name="Content Placeholder 2"/>
          <p:cNvSpPr>
            <a:spLocks noGrp="1"/>
          </p:cNvSpPr>
          <p:nvPr>
            <p:ph idx="1"/>
          </p:nvPr>
        </p:nvSpPr>
        <p:spPr>
          <a:xfrm>
            <a:off x="197428" y="1641765"/>
            <a:ext cx="7086600" cy="4023360"/>
          </a:xfrm>
        </p:spPr>
        <p:txBody>
          <a:bodyPr>
            <a:noAutofit/>
          </a:bodyPr>
          <a:lstStyle/>
          <a:p>
            <a:r>
              <a:rPr lang="en-US" sz="2400" dirty="0" smtClean="0"/>
              <a:t>“The </a:t>
            </a:r>
            <a:r>
              <a:rPr lang="en-US" sz="2400" dirty="0"/>
              <a:t>words of Nehemiah the son of </a:t>
            </a:r>
            <a:r>
              <a:rPr lang="en-US" sz="2400" dirty="0" err="1"/>
              <a:t>Hachaliah</a:t>
            </a:r>
            <a:r>
              <a:rPr lang="en-US" sz="2400" dirty="0"/>
              <a:t>. And it came to pass in the month </a:t>
            </a:r>
            <a:r>
              <a:rPr lang="en-US" sz="2400" dirty="0" err="1"/>
              <a:t>Chisleu</a:t>
            </a:r>
            <a:r>
              <a:rPr lang="en-US" sz="2400" dirty="0"/>
              <a:t>, in the twentieth year, as I was in </a:t>
            </a:r>
            <a:r>
              <a:rPr lang="en-US" sz="2400" dirty="0" err="1"/>
              <a:t>Shushan</a:t>
            </a:r>
            <a:r>
              <a:rPr lang="en-US" sz="2400" dirty="0"/>
              <a:t> the palace</a:t>
            </a:r>
            <a:r>
              <a:rPr lang="en-US" sz="2400" dirty="0" smtClean="0"/>
              <a:t>,  That </a:t>
            </a:r>
            <a:r>
              <a:rPr lang="en-US" sz="2400" dirty="0" err="1"/>
              <a:t>Hanani</a:t>
            </a:r>
            <a:r>
              <a:rPr lang="en-US" sz="2400" dirty="0"/>
              <a:t>, </a:t>
            </a:r>
            <a:r>
              <a:rPr lang="en-US" sz="2400" b="1" dirty="0"/>
              <a:t>one of my brethren, came, he and certain men of Judah</a:t>
            </a:r>
            <a:r>
              <a:rPr lang="en-US" sz="2400" dirty="0"/>
              <a:t>; and I asked them concerning the Jews that had escaped, which were left of the captivity, and concerning Jerusalem</a:t>
            </a:r>
            <a:r>
              <a:rPr lang="en-US" sz="2400" dirty="0" smtClean="0"/>
              <a:t>.  And </a:t>
            </a:r>
            <a:r>
              <a:rPr lang="en-US" sz="2400" dirty="0"/>
              <a:t>they said unto me, The remnant that are left of the captivity there in the province are in great affliction and reproach: the wall of Jerusalem also is broken down, and the gates thereof are burned with fire</a:t>
            </a:r>
            <a:r>
              <a:rPr lang="en-US" sz="2400" dirty="0" smtClean="0"/>
              <a:t>.”</a:t>
            </a:r>
          </a:p>
          <a:p>
            <a:pPr algn="ctr"/>
            <a:r>
              <a:rPr lang="en-US" sz="2400" dirty="0" smtClean="0"/>
              <a:t>Nehemiah 1:1-3</a:t>
            </a:r>
            <a:endParaRPr lang="en-US" sz="2400" dirty="0"/>
          </a:p>
        </p:txBody>
      </p:sp>
      <p:sp>
        <p:nvSpPr>
          <p:cNvPr id="4" name="TextBox 3"/>
          <p:cNvSpPr txBox="1"/>
          <p:nvPr/>
        </p:nvSpPr>
        <p:spPr>
          <a:xfrm>
            <a:off x="1579420" y="5850082"/>
            <a:ext cx="9164780" cy="830997"/>
          </a:xfrm>
          <a:prstGeom prst="rect">
            <a:avLst/>
          </a:prstGeom>
          <a:solidFill>
            <a:srgbClr val="FFC000"/>
          </a:solidFill>
        </p:spPr>
        <p:txBody>
          <a:bodyPr wrap="square" rtlCol="0">
            <a:spAutoFit/>
          </a:bodyPr>
          <a:lstStyle/>
          <a:p>
            <a:r>
              <a:rPr lang="en-US" sz="2400" dirty="0" smtClean="0"/>
              <a:t>This same </a:t>
            </a:r>
            <a:r>
              <a:rPr lang="en-US" sz="2400" dirty="0" err="1" smtClean="0"/>
              <a:t>Hanani</a:t>
            </a:r>
            <a:r>
              <a:rPr lang="en-US" sz="2400" dirty="0" smtClean="0"/>
              <a:t>, Nehemiah’s kinsman, is on the list of those who took strange wives in Ezra 10:18.</a:t>
            </a:r>
            <a:endParaRPr lang="en-US" sz="2400" dirty="0"/>
          </a:p>
        </p:txBody>
      </p:sp>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460673" y="1835450"/>
            <a:ext cx="4616100" cy="2711959"/>
          </a:xfrm>
          <a:prstGeom prst="rect">
            <a:avLst/>
          </a:prstGeom>
        </p:spPr>
      </p:pic>
    </p:spTree>
    <p:extLst>
      <p:ext uri="{BB962C8B-B14F-4D97-AF65-F5344CB8AC3E}">
        <p14:creationId xmlns:p14="http://schemas.microsoft.com/office/powerpoint/2010/main" val="3069348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138407"/>
            <a:ext cx="9720072" cy="1499616"/>
          </a:xfrm>
        </p:spPr>
        <p:txBody>
          <a:bodyPr/>
          <a:lstStyle/>
          <a:p>
            <a:r>
              <a:rPr lang="en-US" dirty="0" smtClean="0"/>
              <a:t>What Can One Man Do?</a:t>
            </a:r>
            <a:endParaRPr lang="en-US" dirty="0"/>
          </a:p>
        </p:txBody>
      </p:sp>
      <p:sp>
        <p:nvSpPr>
          <p:cNvPr id="3" name="Content Placeholder 2"/>
          <p:cNvSpPr>
            <a:spLocks noGrp="1"/>
          </p:cNvSpPr>
          <p:nvPr>
            <p:ph idx="1"/>
          </p:nvPr>
        </p:nvSpPr>
        <p:spPr>
          <a:xfrm>
            <a:off x="909828" y="1330037"/>
            <a:ext cx="9720073" cy="4023360"/>
          </a:xfrm>
        </p:spPr>
        <p:txBody>
          <a:bodyPr>
            <a:noAutofit/>
          </a:bodyPr>
          <a:lstStyle/>
          <a:p>
            <a:r>
              <a:rPr lang="en-US" sz="2800" dirty="0" smtClean="0"/>
              <a:t>“And </a:t>
            </a:r>
            <a:r>
              <a:rPr lang="en-US" sz="2800" dirty="0"/>
              <a:t>it came to pass, when I heard these words, that </a:t>
            </a:r>
            <a:r>
              <a:rPr lang="en-US" sz="2800" b="1" dirty="0"/>
              <a:t>I sat down and wept</a:t>
            </a:r>
            <a:r>
              <a:rPr lang="en-US" sz="2800" dirty="0"/>
              <a:t>, and </a:t>
            </a:r>
            <a:r>
              <a:rPr lang="en-US" sz="2800" b="1" dirty="0"/>
              <a:t>mourned certain days, and fasted, and prayed before the God of heaven</a:t>
            </a:r>
            <a:r>
              <a:rPr lang="en-US" sz="2800" dirty="0" smtClean="0"/>
              <a:t>,  And </a:t>
            </a:r>
            <a:r>
              <a:rPr lang="en-US" sz="2800" dirty="0"/>
              <a:t>said, I beseech thee, O </a:t>
            </a:r>
            <a:r>
              <a:rPr lang="en-US" sz="2800" cap="small" dirty="0"/>
              <a:t>Lord</a:t>
            </a:r>
            <a:r>
              <a:rPr lang="en-US" sz="2800" dirty="0"/>
              <a:t> God of heaven, the great and terrible God, that </a:t>
            </a:r>
            <a:r>
              <a:rPr lang="en-US" sz="2800" dirty="0" err="1"/>
              <a:t>keepeth</a:t>
            </a:r>
            <a:r>
              <a:rPr lang="en-US" sz="2800" dirty="0"/>
              <a:t> </a:t>
            </a:r>
            <a:r>
              <a:rPr lang="en-US" sz="2800" dirty="0" smtClean="0"/>
              <a:t>covenant </a:t>
            </a:r>
            <a:r>
              <a:rPr lang="en-US" sz="2800" dirty="0"/>
              <a:t>and mercy for them that love him and observe his commandments</a:t>
            </a:r>
            <a:r>
              <a:rPr lang="en-US" sz="2800" dirty="0" smtClean="0"/>
              <a:t>:  Let </a:t>
            </a:r>
            <a:r>
              <a:rPr lang="en-US" sz="2800" dirty="0"/>
              <a:t>thine ear now be attentive, and thine eyes open, that thou </a:t>
            </a:r>
            <a:r>
              <a:rPr lang="en-US" sz="2800" dirty="0" err="1"/>
              <a:t>mayest</a:t>
            </a:r>
            <a:r>
              <a:rPr lang="en-US" sz="2800" dirty="0"/>
              <a:t> hear the prayer of thy servant, which I pray before thee now, day and night, for the children of Israel thy servants, and </a:t>
            </a:r>
            <a:r>
              <a:rPr lang="en-US" sz="2800" b="1" dirty="0"/>
              <a:t>confess the sins </a:t>
            </a:r>
            <a:r>
              <a:rPr lang="en-US" sz="2800" dirty="0"/>
              <a:t>of the children of Israel, which we have sinned against thee: both I and my father's house have </a:t>
            </a:r>
            <a:r>
              <a:rPr lang="en-US" sz="2800" dirty="0" smtClean="0"/>
              <a:t>sinned.</a:t>
            </a:r>
            <a:r>
              <a:rPr lang="en-US" sz="2800" baseline="30000" dirty="0" smtClean="0"/>
              <a:t>”  </a:t>
            </a:r>
          </a:p>
          <a:p>
            <a:pPr algn="ctr"/>
            <a:r>
              <a:rPr lang="en-US" sz="2800" dirty="0" smtClean="0"/>
              <a:t>Nehemiah 1:4-6</a:t>
            </a:r>
            <a:endParaRPr lang="en-US" sz="2800" dirty="0"/>
          </a:p>
        </p:txBody>
      </p:sp>
    </p:spTree>
    <p:extLst>
      <p:ext uri="{BB962C8B-B14F-4D97-AF65-F5344CB8AC3E}">
        <p14:creationId xmlns:p14="http://schemas.microsoft.com/office/powerpoint/2010/main" val="19409993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2174" y="-166254"/>
            <a:ext cx="9720072" cy="1499616"/>
          </a:xfrm>
        </p:spPr>
        <p:txBody>
          <a:bodyPr/>
          <a:lstStyle/>
          <a:p>
            <a:r>
              <a:rPr lang="en-US" dirty="0" smtClean="0"/>
              <a:t>What is Required for Transformation?</a:t>
            </a:r>
            <a:endParaRPr lang="en-US" dirty="0"/>
          </a:p>
        </p:txBody>
      </p:sp>
      <p:graphicFrame>
        <p:nvGraphicFramePr>
          <p:cNvPr id="4" name="Content Placeholder 3"/>
          <p:cNvGraphicFramePr>
            <a:graphicFrameLocks noGrp="1"/>
          </p:cNvGraphicFramePr>
          <p:nvPr>
            <p:ph idx="1"/>
            <p:extLst/>
          </p:nvPr>
        </p:nvGraphicFramePr>
        <p:xfrm>
          <a:off x="524457" y="1224049"/>
          <a:ext cx="10842480" cy="5394960"/>
        </p:xfrm>
        <a:graphic>
          <a:graphicData uri="http://schemas.openxmlformats.org/drawingml/2006/table">
            <a:tbl>
              <a:tblPr firstRow="1" bandRow="1">
                <a:tableStyleId>{74C1A8A3-306A-4EB7-A6B1-4F7E0EB9C5D6}</a:tableStyleId>
              </a:tblPr>
              <a:tblGrid>
                <a:gridCol w="5421240"/>
                <a:gridCol w="5421240"/>
              </a:tblGrid>
              <a:tr h="370840">
                <a:tc>
                  <a:txBody>
                    <a:bodyPr/>
                    <a:lstStyle/>
                    <a:p>
                      <a:r>
                        <a:rPr lang="en-US" sz="2400" dirty="0" smtClean="0"/>
                        <a:t>Daniel 9 Petition</a:t>
                      </a:r>
                      <a:endParaRPr lang="en-US" sz="2400" dirty="0"/>
                    </a:p>
                  </a:txBody>
                  <a:tcPr/>
                </a:tc>
                <a:tc>
                  <a:txBody>
                    <a:bodyPr/>
                    <a:lstStyle/>
                    <a:p>
                      <a:r>
                        <a:rPr lang="en-US" sz="2400" dirty="0" smtClean="0"/>
                        <a:t>Nehemiah 1 Petition</a:t>
                      </a:r>
                      <a:endParaRPr lang="en-US" sz="2400" dirty="0"/>
                    </a:p>
                  </a:txBody>
                  <a:tcPr/>
                </a:tc>
              </a:tr>
              <a:tr h="370840">
                <a:tc>
                  <a:txBody>
                    <a:bodyPr/>
                    <a:lstStyle/>
                    <a:p>
                      <a:r>
                        <a:rPr lang="en-US" sz="2400" dirty="0" smtClean="0"/>
                        <a:t>Deeply cared and</a:t>
                      </a:r>
                      <a:r>
                        <a:rPr lang="en-US" sz="2400" baseline="0" dirty="0" smtClean="0"/>
                        <a:t> knew need for God’s help</a:t>
                      </a:r>
                      <a:endParaRPr lang="en-US" sz="2400" dirty="0"/>
                    </a:p>
                  </a:txBody>
                  <a:tcPr/>
                </a:tc>
                <a:tc>
                  <a:txBody>
                    <a:bodyPr/>
                    <a:lstStyle/>
                    <a:p>
                      <a:r>
                        <a:rPr lang="en-US" sz="2400" dirty="0" smtClean="0"/>
                        <a:t>Sat down and wept, mourned for days</a:t>
                      </a:r>
                      <a:endParaRPr lang="en-US" sz="2400" dirty="0"/>
                    </a:p>
                  </a:txBody>
                  <a:tcPr/>
                </a:tc>
              </a:tr>
              <a:tr h="370840">
                <a:tc>
                  <a:txBody>
                    <a:bodyPr/>
                    <a:lstStyle/>
                    <a:p>
                      <a:r>
                        <a:rPr lang="en-US" sz="2400" dirty="0" smtClean="0"/>
                        <a:t>Prepared himself</a:t>
                      </a:r>
                      <a:r>
                        <a:rPr lang="en-US" sz="2400" baseline="0" dirty="0" smtClean="0"/>
                        <a:t> by fasting, sackcloth and ashes</a:t>
                      </a:r>
                      <a:endParaRPr lang="en-US" sz="2400" dirty="0"/>
                    </a:p>
                  </a:txBody>
                  <a:tcPr/>
                </a:tc>
                <a:tc>
                  <a:txBody>
                    <a:bodyPr/>
                    <a:lstStyle/>
                    <a:p>
                      <a:r>
                        <a:rPr lang="en-US" sz="2400" dirty="0" smtClean="0"/>
                        <a:t>Prepared by fasting</a:t>
                      </a:r>
                      <a:endParaRPr lang="en-US" sz="2400" dirty="0"/>
                    </a:p>
                  </a:txBody>
                  <a:tcPr/>
                </a:tc>
              </a:tr>
              <a:tr h="370840">
                <a:tc>
                  <a:txBody>
                    <a:bodyPr/>
                    <a:lstStyle/>
                    <a:p>
                      <a:r>
                        <a:rPr lang="en-US" sz="2400" dirty="0" smtClean="0"/>
                        <a:t>Began his prayer by confessing</a:t>
                      </a:r>
                      <a:r>
                        <a:rPr lang="en-US" sz="2400" baseline="0" dirty="0" smtClean="0"/>
                        <a:t> sins of the people, now a reproach to Gentiles</a:t>
                      </a:r>
                      <a:endParaRPr lang="en-US" sz="2400" dirty="0"/>
                    </a:p>
                  </a:txBody>
                  <a:tcPr/>
                </a:tc>
                <a:tc>
                  <a:txBody>
                    <a:bodyPr/>
                    <a:lstStyle/>
                    <a:p>
                      <a:r>
                        <a:rPr lang="en-US" sz="2400" dirty="0" smtClean="0"/>
                        <a:t>Began his prayer by confessing the sins </a:t>
                      </a:r>
                      <a:endParaRPr lang="en-US" sz="2400" dirty="0"/>
                    </a:p>
                  </a:txBody>
                  <a:tcPr/>
                </a:tc>
              </a:tr>
              <a:tr h="370840">
                <a:tc>
                  <a:txBody>
                    <a:bodyPr/>
                    <a:lstStyle/>
                    <a:p>
                      <a:r>
                        <a:rPr lang="en-US" sz="2400" dirty="0" smtClean="0"/>
                        <a:t>Acknowledged that their woes were self inflicted by turning back on God</a:t>
                      </a:r>
                      <a:endParaRPr lang="en-US" sz="2400" dirty="0"/>
                    </a:p>
                  </a:txBody>
                  <a:tcPr/>
                </a:tc>
                <a:tc>
                  <a:txBody>
                    <a:bodyPr/>
                    <a:lstStyle/>
                    <a:p>
                      <a:r>
                        <a:rPr lang="en-US" sz="2400" dirty="0" smtClean="0"/>
                        <a:t>Acknowledgement that it was their sins that brought scattering and captivity</a:t>
                      </a:r>
                      <a:endParaRPr lang="en-US" sz="2400" dirty="0"/>
                    </a:p>
                  </a:txBody>
                  <a:tcPr/>
                </a:tc>
              </a:tr>
              <a:tr h="370840">
                <a:tc>
                  <a:txBody>
                    <a:bodyPr/>
                    <a:lstStyle/>
                    <a:p>
                      <a:r>
                        <a:rPr lang="en-US" sz="2400" dirty="0" smtClean="0"/>
                        <a:t>Appeal to God’s righteousness and mercy</a:t>
                      </a:r>
                      <a:endParaRPr lang="en-US" sz="2400" dirty="0"/>
                    </a:p>
                  </a:txBody>
                  <a:tcPr/>
                </a:tc>
                <a:tc>
                  <a:txBody>
                    <a:bodyPr/>
                    <a:lstStyle/>
                    <a:p>
                      <a:r>
                        <a:rPr lang="en-US" sz="2400" dirty="0" smtClean="0"/>
                        <a:t>Appeal to God’s righteousness and mercy </a:t>
                      </a:r>
                      <a:endParaRPr lang="en-US" sz="2400" dirty="0"/>
                    </a:p>
                  </a:txBody>
                  <a:tcPr/>
                </a:tc>
              </a:tr>
              <a:tr h="370840">
                <a:tc>
                  <a:txBody>
                    <a:bodyPr/>
                    <a:lstStyle/>
                    <a:p>
                      <a:r>
                        <a:rPr lang="en-US" sz="2400" dirty="0" smtClean="0"/>
                        <a:t>Request that the sanctuary’s desolation be reversed to declare His righteousness</a:t>
                      </a:r>
                      <a:endParaRPr lang="en-US" sz="2400" dirty="0"/>
                    </a:p>
                  </a:txBody>
                  <a:tcPr/>
                </a:tc>
                <a:tc>
                  <a:txBody>
                    <a:bodyPr/>
                    <a:lstStyle/>
                    <a:p>
                      <a:r>
                        <a:rPr lang="en-US" sz="2400" dirty="0" smtClean="0"/>
                        <a:t>Request that his work be</a:t>
                      </a:r>
                      <a:r>
                        <a:rPr lang="en-US" sz="2400" baseline="0" dirty="0" smtClean="0"/>
                        <a:t> prospered to rebuild the neglected fallen walls and gates</a:t>
                      </a:r>
                      <a:endParaRPr lang="en-US" sz="2400" dirty="0"/>
                    </a:p>
                  </a:txBody>
                  <a:tcPr/>
                </a:tc>
              </a:tr>
            </a:tbl>
          </a:graphicData>
        </a:graphic>
      </p:graphicFrame>
    </p:spTree>
    <p:extLst>
      <p:ext uri="{BB962C8B-B14F-4D97-AF65-F5344CB8AC3E}">
        <p14:creationId xmlns:p14="http://schemas.microsoft.com/office/powerpoint/2010/main" val="1257552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Modern transformation…</a:t>
            </a:r>
            <a:endParaRPr lang="en-US" dirty="0"/>
          </a:p>
        </p:txBody>
      </p:sp>
      <p:sp>
        <p:nvSpPr>
          <p:cNvPr id="3" name="Content Placeholder 2"/>
          <p:cNvSpPr>
            <a:spLocks noGrp="1"/>
          </p:cNvSpPr>
          <p:nvPr>
            <p:ph idx="1"/>
          </p:nvPr>
        </p:nvSpPr>
        <p:spPr>
          <a:xfrm>
            <a:off x="1024128" y="2084832"/>
            <a:ext cx="9720073" cy="4023360"/>
          </a:xfrm>
        </p:spPr>
        <p:txBody>
          <a:bodyPr/>
          <a:lstStyle/>
          <a:p>
            <a:pPr marL="0" indent="0">
              <a:buNone/>
            </a:pPr>
            <a:r>
              <a:rPr lang="en-US" sz="3200" dirty="0" smtClean="0"/>
              <a:t>Must </a:t>
            </a:r>
            <a:r>
              <a:rPr lang="en-US" sz="3200" u="sng" dirty="0" smtClean="0"/>
              <a:t>truly</a:t>
            </a:r>
            <a:r>
              <a:rPr lang="en-US" sz="3200" dirty="0" smtClean="0"/>
              <a:t> care.</a:t>
            </a:r>
          </a:p>
          <a:p>
            <a:pPr marL="0" indent="0">
              <a:buNone/>
            </a:pPr>
            <a:r>
              <a:rPr lang="en-US" sz="3200" dirty="0" smtClean="0"/>
              <a:t>A sincere dedication to Holy service.</a:t>
            </a:r>
          </a:p>
          <a:p>
            <a:pPr marL="0" indent="0">
              <a:buNone/>
            </a:pPr>
            <a:r>
              <a:rPr lang="en-US" sz="3200" dirty="0" smtClean="0"/>
              <a:t>Prayer.</a:t>
            </a:r>
          </a:p>
          <a:p>
            <a:pPr marL="0" indent="0">
              <a:buNone/>
            </a:pPr>
            <a:r>
              <a:rPr lang="en-US" sz="3200" dirty="0" smtClean="0"/>
              <a:t>Acknowledgement and confession of sin.</a:t>
            </a:r>
          </a:p>
          <a:p>
            <a:pPr marL="0" indent="0">
              <a:buNone/>
            </a:pPr>
            <a:r>
              <a:rPr lang="en-US" sz="3200" dirty="0" smtClean="0"/>
              <a:t>Appeal for God’s mercy.</a:t>
            </a:r>
          </a:p>
          <a:p>
            <a:pPr marL="0" indent="0">
              <a:buNone/>
            </a:pPr>
            <a:r>
              <a:rPr lang="en-US" sz="3200" dirty="0" smtClean="0"/>
              <a:t>Sincere desire for God’s righteousness to be manifested. </a:t>
            </a:r>
          </a:p>
          <a:p>
            <a:pPr marL="0" indent="0">
              <a:buNone/>
            </a:pPr>
            <a:endParaRPr lang="en-US" sz="3200" dirty="0" smtClean="0"/>
          </a:p>
          <a:p>
            <a:pPr marL="0" indent="0">
              <a:buNone/>
            </a:pPr>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36141742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Against All Odds</a:t>
            </a:r>
            <a:endParaRPr lang="en-US" dirty="0"/>
          </a:p>
        </p:txBody>
      </p:sp>
      <p:sp>
        <p:nvSpPr>
          <p:cNvPr id="3" name="Content Placeholder 2"/>
          <p:cNvSpPr>
            <a:spLocks noGrp="1"/>
          </p:cNvSpPr>
          <p:nvPr>
            <p:ph idx="1"/>
          </p:nvPr>
        </p:nvSpPr>
        <p:spPr>
          <a:xfrm>
            <a:off x="1024129" y="2005446"/>
            <a:ext cx="9720071" cy="4023360"/>
          </a:xfrm>
        </p:spPr>
        <p:txBody>
          <a:bodyPr>
            <a:normAutofit/>
          </a:bodyPr>
          <a:lstStyle/>
          <a:p>
            <a:r>
              <a:rPr lang="en-US" sz="3200" dirty="0" smtClean="0"/>
              <a:t>A cupbearer in </a:t>
            </a:r>
            <a:r>
              <a:rPr lang="en-US" sz="3200" dirty="0" err="1" smtClean="0"/>
              <a:t>Shushan</a:t>
            </a:r>
            <a:r>
              <a:rPr lang="en-US" sz="3200" dirty="0" smtClean="0"/>
              <a:t> who is going to oversee a building project!</a:t>
            </a:r>
          </a:p>
          <a:p>
            <a:r>
              <a:rPr lang="en-US" sz="3200" dirty="0" smtClean="0"/>
              <a:t>No one engaged him – he took it as his own mission.</a:t>
            </a:r>
          </a:p>
          <a:p>
            <a:r>
              <a:rPr lang="en-US" sz="3200" dirty="0" smtClean="0"/>
              <a:t>He had a high visibility, high profile position in Persia.</a:t>
            </a:r>
          </a:p>
          <a:p>
            <a:r>
              <a:rPr lang="en-US" sz="3200" dirty="0" smtClean="0"/>
              <a:t>Was known to the King and appointed now to governor.</a:t>
            </a:r>
          </a:p>
          <a:p>
            <a:r>
              <a:rPr lang="en-US" sz="3200" dirty="0" smtClean="0"/>
              <a:t>Surely, there must have been better qualified and more available people to take on this work! </a:t>
            </a:r>
            <a:endParaRPr lang="en-US" sz="3200" dirty="0"/>
          </a:p>
        </p:txBody>
      </p:sp>
    </p:spTree>
    <p:extLst>
      <p:ext uri="{BB962C8B-B14F-4D97-AF65-F5344CB8AC3E}">
        <p14:creationId xmlns:p14="http://schemas.microsoft.com/office/powerpoint/2010/main" val="36596788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This is critical for all modern pursuits</a:t>
            </a:r>
            <a:endParaRPr lang="en-US" dirty="0"/>
          </a:p>
        </p:txBody>
      </p:sp>
      <p:sp>
        <p:nvSpPr>
          <p:cNvPr id="3" name="Content Placeholder 2"/>
          <p:cNvSpPr>
            <a:spLocks noGrp="1"/>
          </p:cNvSpPr>
          <p:nvPr>
            <p:ph idx="1"/>
          </p:nvPr>
        </p:nvSpPr>
        <p:spPr/>
        <p:txBody>
          <a:bodyPr>
            <a:normAutofit lnSpcReduction="10000"/>
          </a:bodyPr>
          <a:lstStyle/>
          <a:p>
            <a:r>
              <a:rPr lang="en-US" sz="2800" dirty="0" smtClean="0"/>
              <a:t>Work engaged that does not have exaltation of God’s name at its core, is suspect and potentially vulnerable to domination by the flesh.</a:t>
            </a:r>
          </a:p>
          <a:p>
            <a:r>
              <a:rPr lang="en-US" sz="2800" dirty="0" smtClean="0"/>
              <a:t>It must involve humility and confession of sin and the need for God.</a:t>
            </a:r>
          </a:p>
          <a:p>
            <a:r>
              <a:rPr lang="en-US" sz="2800" dirty="0" smtClean="0"/>
              <a:t>We might apply this to some of the longstanding and unsolved controversies of our time.</a:t>
            </a:r>
          </a:p>
          <a:p>
            <a:r>
              <a:rPr lang="en-US" sz="2800" dirty="0" smtClean="0"/>
              <a:t>If our pursuits do not have the right focus, we would be better off to stop</a:t>
            </a:r>
            <a:r>
              <a:rPr lang="en-US" sz="2800" dirty="0"/>
              <a:t> </a:t>
            </a:r>
            <a:r>
              <a:rPr lang="en-US" sz="2800" dirty="0" smtClean="0"/>
              <a:t>and reassess.  Does this pursuit have the declaration of God’s Name at its core?</a:t>
            </a:r>
          </a:p>
          <a:p>
            <a:endParaRPr lang="en-US" sz="2400" dirty="0"/>
          </a:p>
        </p:txBody>
      </p:sp>
    </p:spTree>
    <p:extLst>
      <p:ext uri="{BB962C8B-B14F-4D97-AF65-F5344CB8AC3E}">
        <p14:creationId xmlns:p14="http://schemas.microsoft.com/office/powerpoint/2010/main" val="14319378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Waiting for Answer to Prayer – 4-5 months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5982" y="2195121"/>
            <a:ext cx="4360718" cy="4360718"/>
          </a:xfrm>
          <a:prstGeom prst="rect">
            <a:avLst/>
          </a:prstGeom>
        </p:spPr>
      </p:pic>
      <p:sp>
        <p:nvSpPr>
          <p:cNvPr id="5" name="Right Arrow 4"/>
          <p:cNvSpPr/>
          <p:nvPr/>
        </p:nvSpPr>
        <p:spPr>
          <a:xfrm rot="20314171">
            <a:off x="2410690" y="5309753"/>
            <a:ext cx="1610591" cy="342900"/>
          </a:xfrm>
          <a:prstGeom prst="rightArrow">
            <a:avLst/>
          </a:prstGeom>
          <a:solidFill>
            <a:srgbClr val="FF0000"/>
          </a:soli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6" name="Right Arrow 5"/>
          <p:cNvSpPr/>
          <p:nvPr/>
        </p:nvSpPr>
        <p:spPr>
          <a:xfrm rot="10649278">
            <a:off x="6382724" y="2535684"/>
            <a:ext cx="1925747" cy="342900"/>
          </a:xfrm>
          <a:prstGeom prst="rightArrow">
            <a:avLst/>
          </a:prstGeom>
          <a:solidFill>
            <a:srgbClr val="FF0000"/>
          </a:soli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7" name="TextBox 6"/>
          <p:cNvSpPr txBox="1"/>
          <p:nvPr/>
        </p:nvSpPr>
        <p:spPr>
          <a:xfrm>
            <a:off x="351802" y="5704199"/>
            <a:ext cx="2076126" cy="461665"/>
          </a:xfrm>
          <a:prstGeom prst="rect">
            <a:avLst/>
          </a:prstGeom>
          <a:noFill/>
        </p:spPr>
        <p:txBody>
          <a:bodyPr wrap="square" rtlCol="0">
            <a:spAutoFit/>
          </a:bodyPr>
          <a:lstStyle/>
          <a:p>
            <a:r>
              <a:rPr lang="en-US" sz="2400" dirty="0" smtClean="0"/>
              <a:t>Prayer Made</a:t>
            </a:r>
            <a:endParaRPr lang="en-US" sz="2400" dirty="0"/>
          </a:p>
        </p:txBody>
      </p:sp>
      <p:sp>
        <p:nvSpPr>
          <p:cNvPr id="8" name="TextBox 7"/>
          <p:cNvSpPr txBox="1"/>
          <p:nvPr/>
        </p:nvSpPr>
        <p:spPr>
          <a:xfrm>
            <a:off x="8582891" y="2362200"/>
            <a:ext cx="2441864" cy="830997"/>
          </a:xfrm>
          <a:prstGeom prst="rect">
            <a:avLst/>
          </a:prstGeom>
          <a:noFill/>
        </p:spPr>
        <p:txBody>
          <a:bodyPr wrap="square" rtlCol="0">
            <a:spAutoFit/>
          </a:bodyPr>
          <a:lstStyle/>
          <a:p>
            <a:r>
              <a:rPr lang="en-US" sz="2400" dirty="0" smtClean="0"/>
              <a:t>Opportunity Presents Itself</a:t>
            </a:r>
            <a:endParaRPr lang="en-US" sz="2400" dirty="0"/>
          </a:p>
        </p:txBody>
      </p:sp>
    </p:spTree>
    <p:extLst>
      <p:ext uri="{BB962C8B-B14F-4D97-AF65-F5344CB8AC3E}">
        <p14:creationId xmlns:p14="http://schemas.microsoft.com/office/powerpoint/2010/main" val="20012028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9828" y="162306"/>
            <a:ext cx="10771632" cy="1499616"/>
          </a:xfrm>
        </p:spPr>
        <p:txBody>
          <a:bodyPr/>
          <a:lstStyle/>
          <a:p>
            <a:r>
              <a:rPr lang="en-US" dirty="0" smtClean="0"/>
              <a:t>Nehemiah’s Preparation When Window Opens</a:t>
            </a:r>
            <a:endParaRPr lang="en-US" dirty="0"/>
          </a:p>
        </p:txBody>
      </p:sp>
      <p:sp>
        <p:nvSpPr>
          <p:cNvPr id="3" name="Content Placeholder 2"/>
          <p:cNvSpPr>
            <a:spLocks noGrp="1"/>
          </p:cNvSpPr>
          <p:nvPr>
            <p:ph idx="1"/>
          </p:nvPr>
        </p:nvSpPr>
        <p:spPr>
          <a:xfrm>
            <a:off x="640080" y="1661922"/>
            <a:ext cx="7101147" cy="4023360"/>
          </a:xfrm>
        </p:spPr>
        <p:txBody>
          <a:bodyPr>
            <a:noAutofit/>
          </a:bodyPr>
          <a:lstStyle/>
          <a:p>
            <a:r>
              <a:rPr lang="en-US" sz="2400" dirty="0" smtClean="0"/>
              <a:t>“And </a:t>
            </a:r>
            <a:r>
              <a:rPr lang="en-US" sz="2400" dirty="0"/>
              <a:t>it came to pass in the month Nisan, in the twentieth year of </a:t>
            </a:r>
            <a:r>
              <a:rPr lang="en-US" sz="2400" dirty="0" err="1"/>
              <a:t>Artaxerxes</a:t>
            </a:r>
            <a:r>
              <a:rPr lang="en-US" sz="2400" dirty="0"/>
              <a:t> the king, that wine was before him: and I took up the wine, and gave it unto the king. Now I had not been beforetime sad in his presence</a:t>
            </a:r>
            <a:r>
              <a:rPr lang="en-US" sz="2400" dirty="0" smtClean="0"/>
              <a:t>.  Wherefore </a:t>
            </a:r>
            <a:r>
              <a:rPr lang="en-US" sz="2400" dirty="0"/>
              <a:t>the king said unto me, Why is thy countenance sad, seeing thou art not sick? this is nothing else but sorrow of heart. Then I was very sore afraid</a:t>
            </a:r>
            <a:r>
              <a:rPr lang="en-US" sz="2400" dirty="0" smtClean="0"/>
              <a:t>,  And </a:t>
            </a:r>
            <a:r>
              <a:rPr lang="en-US" sz="2400" dirty="0"/>
              <a:t>said unto the king, Let the king live for ever: </a:t>
            </a:r>
            <a:r>
              <a:rPr lang="en-US" sz="2400" dirty="0" smtClean="0"/>
              <a:t>why </a:t>
            </a:r>
            <a:r>
              <a:rPr lang="en-US" sz="2400" dirty="0"/>
              <a:t>should not my countenance be sad, when the city, the place of my fathers' </a:t>
            </a:r>
            <a:r>
              <a:rPr lang="en-US" sz="2400" dirty="0" err="1"/>
              <a:t>sepulchres</a:t>
            </a:r>
            <a:r>
              <a:rPr lang="en-US" sz="2400" dirty="0"/>
              <a:t>, </a:t>
            </a:r>
            <a:r>
              <a:rPr lang="en-US" sz="2400" dirty="0" err="1"/>
              <a:t>lieth</a:t>
            </a:r>
            <a:r>
              <a:rPr lang="en-US" sz="2400" dirty="0"/>
              <a:t> waste, and the gates thereof are consumed with fire</a:t>
            </a:r>
            <a:r>
              <a:rPr lang="en-US" sz="2400" dirty="0" smtClean="0"/>
              <a:t>?  Then </a:t>
            </a:r>
            <a:r>
              <a:rPr lang="en-US" sz="2400" dirty="0"/>
              <a:t>the king said unto me, For what </a:t>
            </a:r>
            <a:r>
              <a:rPr lang="en-US" sz="2400" dirty="0" err="1"/>
              <a:t>dost</a:t>
            </a:r>
            <a:r>
              <a:rPr lang="en-US" sz="2400" dirty="0"/>
              <a:t> thou make request? </a:t>
            </a:r>
            <a:r>
              <a:rPr lang="en-US" sz="2400" b="1" dirty="0"/>
              <a:t>So I prayed to the God of heaven</a:t>
            </a:r>
            <a:r>
              <a:rPr lang="en-US" sz="2400" b="1" dirty="0" smtClean="0"/>
              <a:t>.</a:t>
            </a:r>
            <a:r>
              <a:rPr lang="en-US" sz="2400" dirty="0" smtClean="0"/>
              <a:t>”</a:t>
            </a:r>
            <a:endParaRPr lang="en-US" sz="2400" dirty="0"/>
          </a:p>
          <a:p>
            <a:pPr algn="ctr"/>
            <a:r>
              <a:rPr lang="en-US" sz="2400" dirty="0" smtClean="0"/>
              <a:t>Nehemiah 2:1-4</a:t>
            </a:r>
            <a:endParaRPr lang="en-US"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13963" y="2130137"/>
            <a:ext cx="4089776" cy="2782893"/>
          </a:xfrm>
          <a:prstGeom prst="rect">
            <a:avLst/>
          </a:prstGeom>
        </p:spPr>
      </p:pic>
    </p:spTree>
    <p:extLst>
      <p:ext uri="{BB962C8B-B14F-4D97-AF65-F5344CB8AC3E}">
        <p14:creationId xmlns:p14="http://schemas.microsoft.com/office/powerpoint/2010/main" val="40002650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Notice the prepared mind</a:t>
            </a:r>
            <a:endParaRPr lang="en-US" dirty="0"/>
          </a:p>
        </p:txBody>
      </p:sp>
      <p:sp>
        <p:nvSpPr>
          <p:cNvPr id="3" name="Content Placeholder 2"/>
          <p:cNvSpPr>
            <a:spLocks noGrp="1"/>
          </p:cNvSpPr>
          <p:nvPr>
            <p:ph idx="1"/>
          </p:nvPr>
        </p:nvSpPr>
        <p:spPr>
          <a:xfrm>
            <a:off x="1024127" y="1953491"/>
            <a:ext cx="9720073" cy="4023360"/>
          </a:xfrm>
        </p:spPr>
        <p:txBody>
          <a:bodyPr>
            <a:noAutofit/>
          </a:bodyPr>
          <a:lstStyle/>
          <a:p>
            <a:r>
              <a:rPr lang="en-US" sz="2400" dirty="0" smtClean="0"/>
              <a:t>“And </a:t>
            </a:r>
            <a:r>
              <a:rPr lang="en-US" sz="2400" dirty="0"/>
              <a:t>I said unto the king, If it please the king, and if thy servant have found </a:t>
            </a:r>
            <a:r>
              <a:rPr lang="en-US" sz="2400" dirty="0" err="1"/>
              <a:t>favour</a:t>
            </a:r>
            <a:r>
              <a:rPr lang="en-US" sz="2400" dirty="0"/>
              <a:t> in thy sight, </a:t>
            </a:r>
            <a:r>
              <a:rPr lang="en-US" sz="2400" b="1" dirty="0"/>
              <a:t>that thou </a:t>
            </a:r>
            <a:r>
              <a:rPr lang="en-US" sz="2400" b="1" dirty="0" err="1"/>
              <a:t>wouldest</a:t>
            </a:r>
            <a:r>
              <a:rPr lang="en-US" sz="2400" b="1" dirty="0"/>
              <a:t> send me unto Judah, unto the city of my fathers' </a:t>
            </a:r>
            <a:r>
              <a:rPr lang="en-US" sz="2400" b="1" dirty="0" err="1"/>
              <a:t>sepulchres</a:t>
            </a:r>
            <a:r>
              <a:rPr lang="en-US" sz="2400" b="1" dirty="0"/>
              <a:t>, that I may build it.</a:t>
            </a:r>
            <a:r>
              <a:rPr lang="en-US" sz="2400" baseline="30000" dirty="0"/>
              <a:t> </a:t>
            </a:r>
            <a:r>
              <a:rPr lang="en-US" sz="2400" dirty="0"/>
              <a:t>And the king said unto me, (</a:t>
            </a:r>
            <a:r>
              <a:rPr lang="en-US" sz="2400" b="1" dirty="0"/>
              <a:t>the queen also sitting by him</a:t>
            </a:r>
            <a:r>
              <a:rPr lang="en-US" sz="2400" dirty="0"/>
              <a:t>,) For how long shall thy journey be? and when wilt thou return? So it pleased the king to send me; and I set him a time.  Moreover I said unto the king, If it please the king, </a:t>
            </a:r>
            <a:r>
              <a:rPr lang="en-US" sz="2400" b="1" dirty="0"/>
              <a:t>let letters be given me to the governors beyond the river, that they may convey me over till I come into Judah;  And a letter unto </a:t>
            </a:r>
            <a:r>
              <a:rPr lang="en-US" sz="2400" b="1" dirty="0" err="1"/>
              <a:t>Asaph</a:t>
            </a:r>
            <a:r>
              <a:rPr lang="en-US" sz="2400" b="1" dirty="0"/>
              <a:t> the keeper of the king's forest, that he may give me timber to make beams for the gates of the palace which appertained to the house, and for the wall of the city, and for the house that I shall enter into. </a:t>
            </a:r>
            <a:r>
              <a:rPr lang="en-US" sz="2400" dirty="0"/>
              <a:t>And the king granted me, according to the good hand of my God upon me</a:t>
            </a:r>
            <a:r>
              <a:rPr lang="en-US" sz="2400" dirty="0" smtClean="0"/>
              <a:t>.”</a:t>
            </a:r>
          </a:p>
          <a:p>
            <a:pPr algn="ctr"/>
            <a:r>
              <a:rPr lang="en-US" sz="2400" dirty="0" smtClean="0"/>
              <a:t>Nehemiah 2:5-8</a:t>
            </a:r>
            <a:endParaRPr lang="en-US" sz="2400" dirty="0"/>
          </a:p>
        </p:txBody>
      </p:sp>
    </p:spTree>
    <p:extLst>
      <p:ext uri="{BB962C8B-B14F-4D97-AF65-F5344CB8AC3E}">
        <p14:creationId xmlns:p14="http://schemas.microsoft.com/office/powerpoint/2010/main" val="239857291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4979" y="140486"/>
            <a:ext cx="9720072" cy="1499616"/>
          </a:xfrm>
        </p:spPr>
        <p:txBody>
          <a:bodyPr/>
          <a:lstStyle/>
          <a:p>
            <a:r>
              <a:rPr lang="en-US" dirty="0" smtClean="0"/>
              <a:t>Lessons for Us?</a:t>
            </a:r>
            <a:endParaRPr lang="en-US" dirty="0"/>
          </a:p>
        </p:txBody>
      </p:sp>
      <p:sp>
        <p:nvSpPr>
          <p:cNvPr id="3" name="Content Placeholder 2"/>
          <p:cNvSpPr>
            <a:spLocks noGrp="1"/>
          </p:cNvSpPr>
          <p:nvPr>
            <p:ph idx="1"/>
          </p:nvPr>
        </p:nvSpPr>
        <p:spPr>
          <a:xfrm>
            <a:off x="974979" y="1825059"/>
            <a:ext cx="9818371" cy="4224528"/>
          </a:xfrm>
        </p:spPr>
        <p:txBody>
          <a:bodyPr>
            <a:normAutofit fontScale="92500" lnSpcReduction="20000"/>
          </a:bodyPr>
          <a:lstStyle/>
          <a:p>
            <a:r>
              <a:rPr lang="en-US" sz="3000" dirty="0" smtClean="0"/>
              <a:t>Do </a:t>
            </a:r>
            <a:r>
              <a:rPr lang="en-US" sz="3000" b="1" u="sng" dirty="0" smtClean="0"/>
              <a:t>NOT</a:t>
            </a:r>
            <a:r>
              <a:rPr lang="en-US" sz="3000" dirty="0" smtClean="0"/>
              <a:t> accept fatalistic view that failure is to be expected in the Last Days!</a:t>
            </a:r>
          </a:p>
          <a:p>
            <a:r>
              <a:rPr lang="en-US" sz="3000" dirty="0" smtClean="0"/>
              <a:t>Reject feelings that change can only be done through committees and formal efforts.</a:t>
            </a:r>
          </a:p>
          <a:p>
            <a:r>
              <a:rPr lang="en-US" sz="3000" dirty="0" smtClean="0"/>
              <a:t>If you see work to be done – whether great or small – accept it as your mission.</a:t>
            </a:r>
          </a:p>
          <a:p>
            <a:r>
              <a:rPr lang="en-US" sz="3000" dirty="0" smtClean="0"/>
              <a:t>Plan for success!  Nehemiah carefully calculated what was required for the job.</a:t>
            </a:r>
          </a:p>
          <a:p>
            <a:r>
              <a:rPr lang="en-US" sz="3000" dirty="0" smtClean="0"/>
              <a:t>We must genuinely care!  </a:t>
            </a:r>
            <a:r>
              <a:rPr lang="en-US" sz="3000" u="sng" dirty="0" smtClean="0"/>
              <a:t>There’s no change without passion</a:t>
            </a:r>
            <a:r>
              <a:rPr lang="en-US" sz="3000" dirty="0" smtClean="0"/>
              <a:t>.</a:t>
            </a:r>
          </a:p>
          <a:p>
            <a:r>
              <a:rPr lang="en-US" sz="3000" dirty="0" smtClean="0"/>
              <a:t>All change must begin by acknowledging only God can prosper us.</a:t>
            </a:r>
          </a:p>
          <a:p>
            <a:endParaRPr lang="en-US" dirty="0" smtClean="0"/>
          </a:p>
        </p:txBody>
      </p:sp>
    </p:spTree>
    <p:extLst>
      <p:ext uri="{BB962C8B-B14F-4D97-AF65-F5344CB8AC3E}">
        <p14:creationId xmlns:p14="http://schemas.microsoft.com/office/powerpoint/2010/main" val="158718949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9828" y="192024"/>
            <a:ext cx="9720072" cy="1499616"/>
          </a:xfrm>
        </p:spPr>
        <p:txBody>
          <a:bodyPr/>
          <a:lstStyle/>
          <a:p>
            <a:r>
              <a:rPr lang="en-US" dirty="0" smtClean="0"/>
              <a:t>The Trials of Nehemiah</a:t>
            </a:r>
            <a:endParaRPr lang="en-US" dirty="0"/>
          </a:p>
        </p:txBody>
      </p:sp>
      <p:sp>
        <p:nvSpPr>
          <p:cNvPr id="3" name="Content Placeholder 2"/>
          <p:cNvSpPr>
            <a:spLocks noGrp="1"/>
          </p:cNvSpPr>
          <p:nvPr>
            <p:ph idx="1"/>
          </p:nvPr>
        </p:nvSpPr>
        <p:spPr>
          <a:xfrm>
            <a:off x="475488" y="1431868"/>
            <a:ext cx="9720073" cy="4023360"/>
          </a:xfrm>
        </p:spPr>
        <p:txBody>
          <a:bodyPr>
            <a:noAutofit/>
          </a:bodyPr>
          <a:lstStyle/>
          <a:p>
            <a:r>
              <a:rPr lang="en-US" sz="2000" dirty="0" smtClean="0"/>
              <a:t>Under derision (2:19)</a:t>
            </a:r>
          </a:p>
          <a:p>
            <a:r>
              <a:rPr lang="en-US" sz="2000" dirty="0" smtClean="0"/>
              <a:t>Half-hearted brethren (3:5)</a:t>
            </a:r>
          </a:p>
          <a:p>
            <a:r>
              <a:rPr lang="en-US" sz="2000" dirty="0" smtClean="0"/>
              <a:t>Contempt (4:1-3)</a:t>
            </a:r>
          </a:p>
          <a:p>
            <a:r>
              <a:rPr lang="en-US" sz="2000" dirty="0" smtClean="0"/>
              <a:t>Open opposition (4:8)</a:t>
            </a:r>
          </a:p>
          <a:p>
            <a:r>
              <a:rPr lang="en-US" sz="2000" dirty="0" smtClean="0"/>
              <a:t>Discouragement (4:10)</a:t>
            </a:r>
          </a:p>
          <a:p>
            <a:r>
              <a:rPr lang="en-US" sz="2000" dirty="0" smtClean="0"/>
              <a:t>Sabotage (4:11)</a:t>
            </a:r>
          </a:p>
          <a:p>
            <a:r>
              <a:rPr lang="en-US" sz="2000" dirty="0" smtClean="0"/>
              <a:t>Internal strife (5:7)</a:t>
            </a:r>
          </a:p>
          <a:p>
            <a:r>
              <a:rPr lang="en-US" sz="2000" dirty="0" smtClean="0"/>
              <a:t>False friendship (6:2)</a:t>
            </a:r>
          </a:p>
          <a:p>
            <a:r>
              <a:rPr lang="en-US" sz="2000" dirty="0" smtClean="0"/>
              <a:t>Scandal (6:5)</a:t>
            </a:r>
          </a:p>
          <a:p>
            <a:r>
              <a:rPr lang="en-US" sz="2000" dirty="0" smtClean="0"/>
              <a:t>Fear (6:13)</a:t>
            </a:r>
          </a:p>
          <a:p>
            <a:r>
              <a:rPr lang="en-US" sz="2000" dirty="0" smtClean="0"/>
              <a:t>Alien marriages (6:18-19; 13:23-29)</a:t>
            </a:r>
            <a:endParaRPr lang="en-US" sz="2000" dirty="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5008420" y="1569071"/>
            <a:ext cx="6163888" cy="4622916"/>
          </a:xfrm>
          <a:prstGeom prst="rect">
            <a:avLst/>
          </a:prstGeom>
        </p:spPr>
      </p:pic>
    </p:spTree>
    <p:extLst>
      <p:ext uri="{BB962C8B-B14F-4D97-AF65-F5344CB8AC3E}">
        <p14:creationId xmlns:p14="http://schemas.microsoft.com/office/powerpoint/2010/main" val="180879165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Jerusalem and Our </a:t>
            </a:r>
            <a:r>
              <a:rPr lang="en-US" dirty="0" err="1" smtClean="0"/>
              <a:t>Ecclesias</a:t>
            </a:r>
            <a:r>
              <a:rPr lang="en-US" dirty="0" smtClean="0"/>
              <a:t>?</a:t>
            </a:r>
            <a:endParaRPr lang="en-US" dirty="0"/>
          </a:p>
        </p:txBody>
      </p:sp>
      <p:sp>
        <p:nvSpPr>
          <p:cNvPr id="3" name="Content Placeholder 2"/>
          <p:cNvSpPr>
            <a:spLocks noGrp="1"/>
          </p:cNvSpPr>
          <p:nvPr>
            <p:ph idx="1"/>
          </p:nvPr>
        </p:nvSpPr>
        <p:spPr>
          <a:xfrm>
            <a:off x="951392" y="2084832"/>
            <a:ext cx="9720071" cy="4023360"/>
          </a:xfrm>
        </p:spPr>
        <p:txBody>
          <a:bodyPr>
            <a:noAutofit/>
          </a:bodyPr>
          <a:lstStyle/>
          <a:p>
            <a:r>
              <a:rPr lang="en-US" sz="2800" dirty="0" smtClean="0"/>
              <a:t>Gentiles given opportunity to blaspheme God because of the lethargy and indifference. </a:t>
            </a:r>
          </a:p>
          <a:p>
            <a:r>
              <a:rPr lang="en-US" sz="2800" dirty="0" smtClean="0"/>
              <a:t>The visible physical condition of Jerusalem may also be seen in the decline of our spiritual house – some of our household is living in rubble!</a:t>
            </a:r>
          </a:p>
          <a:p>
            <a:r>
              <a:rPr lang="en-US" sz="2800" dirty="0" smtClean="0"/>
              <a:t>Discrepancy between profession and performance.</a:t>
            </a:r>
          </a:p>
          <a:p>
            <a:r>
              <a:rPr lang="en-US" sz="2800" dirty="0" smtClean="0"/>
              <a:t>Poor ecclesial support and apathy.</a:t>
            </a:r>
          </a:p>
          <a:p>
            <a:r>
              <a:rPr lang="en-US" sz="2800" dirty="0" smtClean="0"/>
              <a:t>Broken self-examination versus God’s commands.</a:t>
            </a:r>
            <a:endParaRPr lang="en-US" sz="2800" dirty="0"/>
          </a:p>
        </p:txBody>
      </p:sp>
    </p:spTree>
    <p:extLst>
      <p:ext uri="{BB962C8B-B14F-4D97-AF65-F5344CB8AC3E}">
        <p14:creationId xmlns:p14="http://schemas.microsoft.com/office/powerpoint/2010/main" val="20842179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1002" y="0"/>
            <a:ext cx="9720072" cy="1499616"/>
          </a:xfrm>
        </p:spPr>
        <p:txBody>
          <a:bodyPr/>
          <a:lstStyle/>
          <a:p>
            <a:r>
              <a:rPr lang="en-US" dirty="0" smtClean="0"/>
              <a:t>Immediate Opposition – An Old Nemesis</a:t>
            </a:r>
            <a:endParaRPr lang="en-US" dirty="0"/>
          </a:p>
        </p:txBody>
      </p:sp>
      <p:sp>
        <p:nvSpPr>
          <p:cNvPr id="3" name="Content Placeholder 2"/>
          <p:cNvSpPr>
            <a:spLocks noGrp="1"/>
          </p:cNvSpPr>
          <p:nvPr>
            <p:ph idx="1"/>
          </p:nvPr>
        </p:nvSpPr>
        <p:spPr>
          <a:xfrm>
            <a:off x="702010" y="1499616"/>
            <a:ext cx="10083753" cy="4023360"/>
          </a:xfrm>
        </p:spPr>
        <p:txBody>
          <a:bodyPr>
            <a:normAutofit fontScale="40000" lnSpcReduction="20000"/>
          </a:bodyPr>
          <a:lstStyle/>
          <a:p>
            <a:r>
              <a:rPr lang="en-US" sz="6000" dirty="0" smtClean="0"/>
              <a:t>“Be </a:t>
            </a:r>
            <a:r>
              <a:rPr lang="en-US" sz="6000" dirty="0"/>
              <a:t>it known now unto the king, that, if this city be </a:t>
            </a:r>
            <a:r>
              <a:rPr lang="en-US" sz="6000" dirty="0" err="1"/>
              <a:t>builded</a:t>
            </a:r>
            <a:r>
              <a:rPr lang="en-US" sz="6000" dirty="0"/>
              <a:t>, and the walls set up again, then will they not pay toll, tribute, and custom, and so thou shalt </a:t>
            </a:r>
            <a:r>
              <a:rPr lang="en-US" sz="6000" dirty="0" err="1"/>
              <a:t>endamage</a:t>
            </a:r>
            <a:r>
              <a:rPr lang="en-US" sz="6000" dirty="0"/>
              <a:t> the revenue of the </a:t>
            </a:r>
            <a:r>
              <a:rPr lang="en-US" sz="6000" dirty="0" smtClean="0"/>
              <a:t>kings. </a:t>
            </a:r>
            <a:r>
              <a:rPr lang="en-US" sz="6000" baseline="30000" dirty="0"/>
              <a:t> </a:t>
            </a:r>
            <a:r>
              <a:rPr lang="en-US" sz="6000" dirty="0"/>
              <a:t>Now because we have maintenance from the king's palace, and it was not meet for us to see the king's </a:t>
            </a:r>
            <a:r>
              <a:rPr lang="en-US" sz="6000" dirty="0" err="1"/>
              <a:t>dishonour</a:t>
            </a:r>
            <a:r>
              <a:rPr lang="en-US" sz="6000" dirty="0"/>
              <a:t>, therefore have we sent and certified the </a:t>
            </a:r>
            <a:r>
              <a:rPr lang="en-US" sz="6000" dirty="0" smtClean="0"/>
              <a:t>king; That </a:t>
            </a:r>
            <a:r>
              <a:rPr lang="en-US" sz="6000" dirty="0"/>
              <a:t>search may be made in the book of the records of thy fathers: so shalt thou find in the book of the records, and know that this city is a rebellious city, and hurtful unto kings and provinces, and that they have moved sedition within the same of old time: for which cause was this city </a:t>
            </a:r>
            <a:r>
              <a:rPr lang="en-US" sz="6000" dirty="0" smtClean="0"/>
              <a:t>destroyed.</a:t>
            </a:r>
            <a:r>
              <a:rPr lang="en-US" sz="6000" baseline="30000" dirty="0"/>
              <a:t> </a:t>
            </a:r>
            <a:r>
              <a:rPr lang="en-US" sz="6000" dirty="0"/>
              <a:t>We certify the king that, if this city be </a:t>
            </a:r>
            <a:r>
              <a:rPr lang="en-US" sz="6000" dirty="0" err="1"/>
              <a:t>builded</a:t>
            </a:r>
            <a:r>
              <a:rPr lang="en-US" sz="6000" dirty="0"/>
              <a:t> again, and the walls thereof set up, by this means thou shalt have no portion on this side the </a:t>
            </a:r>
            <a:r>
              <a:rPr lang="en-US" sz="6000" dirty="0" smtClean="0"/>
              <a:t>river.”</a:t>
            </a:r>
            <a:endParaRPr lang="en-US" sz="6000" dirty="0"/>
          </a:p>
          <a:p>
            <a:pPr algn="ctr"/>
            <a:r>
              <a:rPr lang="en-US" sz="6000" dirty="0" smtClean="0"/>
              <a:t>Ezra 4:13-16</a:t>
            </a:r>
            <a:endParaRPr lang="en-US" sz="6000"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4" name="TextBox 3"/>
          <p:cNvSpPr txBox="1"/>
          <p:nvPr/>
        </p:nvSpPr>
        <p:spPr>
          <a:xfrm>
            <a:off x="702010" y="5175933"/>
            <a:ext cx="10702637" cy="1846659"/>
          </a:xfrm>
          <a:prstGeom prst="rect">
            <a:avLst/>
          </a:prstGeom>
          <a:noFill/>
        </p:spPr>
        <p:txBody>
          <a:bodyPr wrap="square" rtlCol="0">
            <a:spAutoFit/>
          </a:bodyPr>
          <a:lstStyle/>
          <a:p>
            <a:r>
              <a:rPr lang="en-US" sz="2400" dirty="0"/>
              <a:t>When </a:t>
            </a:r>
            <a:r>
              <a:rPr lang="en-US" sz="2400" dirty="0" err="1"/>
              <a:t>Sanballat</a:t>
            </a:r>
            <a:r>
              <a:rPr lang="en-US" sz="2400" dirty="0"/>
              <a:t> the </a:t>
            </a:r>
            <a:r>
              <a:rPr lang="en-US" sz="2400" dirty="0" err="1"/>
              <a:t>Horonite</a:t>
            </a:r>
            <a:r>
              <a:rPr lang="en-US" sz="2400" dirty="0"/>
              <a:t>, and </a:t>
            </a:r>
            <a:r>
              <a:rPr lang="en-US" sz="2400" dirty="0" err="1"/>
              <a:t>Tobiah</a:t>
            </a:r>
            <a:r>
              <a:rPr lang="en-US" sz="2400" dirty="0"/>
              <a:t> the servant, the Ammonite, heard of it, it grieved them exceedingly that there was come a man to seek the welfare of the children of Israel.</a:t>
            </a:r>
          </a:p>
          <a:p>
            <a:pPr algn="ctr"/>
            <a:r>
              <a:rPr lang="en-US" sz="2400" dirty="0"/>
              <a:t>Nehemiah 2:10</a:t>
            </a:r>
          </a:p>
          <a:p>
            <a:endParaRPr lang="en-US" dirty="0"/>
          </a:p>
        </p:txBody>
      </p:sp>
    </p:spTree>
    <p:extLst>
      <p:ext uri="{BB962C8B-B14F-4D97-AF65-F5344CB8AC3E}">
        <p14:creationId xmlns:p14="http://schemas.microsoft.com/office/powerpoint/2010/main" val="39429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8655" y="159188"/>
            <a:ext cx="9720072" cy="1499616"/>
          </a:xfrm>
        </p:spPr>
        <p:txBody>
          <a:bodyPr/>
          <a:lstStyle/>
          <a:p>
            <a:r>
              <a:rPr lang="en-US" dirty="0" smtClean="0"/>
              <a:t>Took Action in Face of Fear</a:t>
            </a:r>
            <a:endParaRPr lang="en-US" dirty="0"/>
          </a:p>
        </p:txBody>
      </p:sp>
      <p:sp>
        <p:nvSpPr>
          <p:cNvPr id="3" name="Content Placeholder 2"/>
          <p:cNvSpPr>
            <a:spLocks noGrp="1"/>
          </p:cNvSpPr>
          <p:nvPr>
            <p:ph idx="1"/>
          </p:nvPr>
        </p:nvSpPr>
        <p:spPr>
          <a:xfrm>
            <a:off x="878655" y="1523723"/>
            <a:ext cx="10287001" cy="4023360"/>
          </a:xfrm>
        </p:spPr>
        <p:txBody>
          <a:bodyPr>
            <a:noAutofit/>
          </a:bodyPr>
          <a:lstStyle/>
          <a:p>
            <a:r>
              <a:rPr lang="en-US" sz="2400" dirty="0" smtClean="0"/>
              <a:t>“So </a:t>
            </a:r>
            <a:r>
              <a:rPr lang="en-US" sz="2400" dirty="0"/>
              <a:t>I came to Jerusalem, and was there three days</a:t>
            </a:r>
            <a:r>
              <a:rPr lang="en-US" sz="2400" dirty="0" smtClean="0"/>
              <a:t>.  </a:t>
            </a:r>
            <a:r>
              <a:rPr lang="en-US" sz="2400" b="1" dirty="0" smtClean="0"/>
              <a:t>And </a:t>
            </a:r>
            <a:r>
              <a:rPr lang="en-US" sz="2400" b="1" dirty="0"/>
              <a:t>I arose in the night, I and some few men with me</a:t>
            </a:r>
            <a:r>
              <a:rPr lang="en-US" sz="2400" dirty="0"/>
              <a:t>; neither told I any man what my God had put in my heart to do at Jerusalem: neither was there any beast with me, save the beast that I rode upon</a:t>
            </a:r>
            <a:r>
              <a:rPr lang="en-US" sz="2400" dirty="0" smtClean="0"/>
              <a:t>.  And </a:t>
            </a:r>
            <a:r>
              <a:rPr lang="en-US" sz="2400" dirty="0"/>
              <a:t>I went out by night by the gate of the valley, even before the dragon well, and to the dung port, </a:t>
            </a:r>
            <a:r>
              <a:rPr lang="en-US" sz="2400" b="1" dirty="0"/>
              <a:t>and viewed the walls of Jerusalem, which were broken down, and the gates thereof were consumed with </a:t>
            </a:r>
            <a:r>
              <a:rPr lang="en-US" sz="2400" b="1" dirty="0" smtClean="0"/>
              <a:t>fire</a:t>
            </a:r>
            <a:r>
              <a:rPr lang="en-US" sz="2400" dirty="0" smtClean="0"/>
              <a:t>. </a:t>
            </a:r>
            <a:r>
              <a:rPr lang="en-US" sz="2400" baseline="30000" dirty="0"/>
              <a:t> </a:t>
            </a:r>
            <a:r>
              <a:rPr lang="en-US" sz="2400" dirty="0"/>
              <a:t>Then I went on to the gate of the fountain, and to </a:t>
            </a:r>
            <a:r>
              <a:rPr lang="en-US" sz="2400" b="1" dirty="0"/>
              <a:t>the king's pool: but there was no place for the beast that was under me to pass</a:t>
            </a:r>
            <a:r>
              <a:rPr lang="en-US" sz="2400" dirty="0" smtClean="0"/>
              <a:t>.  Then </a:t>
            </a:r>
            <a:r>
              <a:rPr lang="en-US" sz="2400" dirty="0"/>
              <a:t>went I up in the night by the brook, and viewed the wall, and turned back, and entered by the gate of the valley, and so returned</a:t>
            </a:r>
            <a:r>
              <a:rPr lang="en-US" sz="2400" dirty="0" smtClean="0"/>
              <a:t>.  And </a:t>
            </a:r>
            <a:r>
              <a:rPr lang="en-US" sz="2400" dirty="0"/>
              <a:t>the rulers knew not whither I went, or what I did; neither had I as yet told it to the Jews, nor to the priests, nor to the nobles, nor to the rulers, nor to the rest that did the work</a:t>
            </a:r>
            <a:r>
              <a:rPr lang="en-US" sz="2400" dirty="0" smtClean="0"/>
              <a:t>.”</a:t>
            </a:r>
            <a:endParaRPr lang="en-US" sz="2400" dirty="0"/>
          </a:p>
          <a:p>
            <a:pPr algn="ctr"/>
            <a:r>
              <a:rPr lang="en-US" sz="2400" dirty="0" smtClean="0"/>
              <a:t>Nehemiah 2:11-16</a:t>
            </a:r>
            <a:endParaRPr lang="en-US" sz="2400" dirty="0"/>
          </a:p>
        </p:txBody>
      </p:sp>
    </p:spTree>
    <p:extLst>
      <p:ext uri="{BB962C8B-B14F-4D97-AF65-F5344CB8AC3E}">
        <p14:creationId xmlns:p14="http://schemas.microsoft.com/office/powerpoint/2010/main" val="307768925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0610" y="117625"/>
            <a:ext cx="9720072" cy="1499616"/>
          </a:xfrm>
        </p:spPr>
        <p:txBody>
          <a:bodyPr/>
          <a:lstStyle/>
          <a:p>
            <a:r>
              <a:rPr lang="en-US" dirty="0" smtClean="0"/>
              <a:t>Let Us Rise Up and Build!</a:t>
            </a:r>
            <a:endParaRPr lang="en-US" dirty="0"/>
          </a:p>
        </p:txBody>
      </p:sp>
      <p:sp>
        <p:nvSpPr>
          <p:cNvPr id="3" name="Content Placeholder 2"/>
          <p:cNvSpPr>
            <a:spLocks noGrp="1"/>
          </p:cNvSpPr>
          <p:nvPr>
            <p:ph idx="1"/>
          </p:nvPr>
        </p:nvSpPr>
        <p:spPr>
          <a:xfrm>
            <a:off x="930609" y="1517071"/>
            <a:ext cx="9720073" cy="4023360"/>
          </a:xfrm>
        </p:spPr>
        <p:txBody>
          <a:bodyPr>
            <a:noAutofit/>
          </a:bodyPr>
          <a:lstStyle/>
          <a:p>
            <a:r>
              <a:rPr lang="en-US" sz="2600" dirty="0" smtClean="0"/>
              <a:t>“Then </a:t>
            </a:r>
            <a:r>
              <a:rPr lang="en-US" sz="2600" dirty="0"/>
              <a:t>said I unto them, Ye see the distress that we are in, how Jerusalem </a:t>
            </a:r>
            <a:r>
              <a:rPr lang="en-US" sz="2600" dirty="0" err="1"/>
              <a:t>lieth</a:t>
            </a:r>
            <a:r>
              <a:rPr lang="en-US" sz="2600" dirty="0"/>
              <a:t> waste, and the gates thereof are burned with fire: come, </a:t>
            </a:r>
            <a:r>
              <a:rPr lang="en-US" sz="2600" b="1" dirty="0"/>
              <a:t>and let us build up the wall of Jerusalem, that we be no more a reproach</a:t>
            </a:r>
            <a:r>
              <a:rPr lang="en-US" sz="2600" dirty="0" smtClean="0"/>
              <a:t>. Then </a:t>
            </a:r>
            <a:r>
              <a:rPr lang="en-US" sz="2600" dirty="0"/>
              <a:t>I told them of the hand of my God which was good upon me; as also the king's words that he had spoken unto me. And </a:t>
            </a:r>
            <a:r>
              <a:rPr lang="en-US" sz="2600" b="1" u="sng" dirty="0"/>
              <a:t>they</a:t>
            </a:r>
            <a:r>
              <a:rPr lang="en-US" sz="2600" dirty="0"/>
              <a:t> said, </a:t>
            </a:r>
            <a:r>
              <a:rPr lang="en-US" sz="2600" b="1" dirty="0"/>
              <a:t>Let us rise up and build. So they strengthened their hands for this good </a:t>
            </a:r>
            <a:r>
              <a:rPr lang="en-US" sz="2600" b="1" dirty="0" smtClean="0"/>
              <a:t>work</a:t>
            </a:r>
            <a:r>
              <a:rPr lang="en-US" sz="2600" dirty="0" smtClean="0"/>
              <a:t>.</a:t>
            </a:r>
            <a:r>
              <a:rPr lang="en-US" sz="2600" baseline="30000" dirty="0"/>
              <a:t> </a:t>
            </a:r>
            <a:r>
              <a:rPr lang="en-US" sz="2600" dirty="0"/>
              <a:t>But when </a:t>
            </a:r>
            <a:r>
              <a:rPr lang="en-US" sz="2600" dirty="0" err="1"/>
              <a:t>Sanballat</a:t>
            </a:r>
            <a:r>
              <a:rPr lang="en-US" sz="2600" dirty="0"/>
              <a:t> the </a:t>
            </a:r>
            <a:r>
              <a:rPr lang="en-US" sz="2600" dirty="0" err="1"/>
              <a:t>Horonite</a:t>
            </a:r>
            <a:r>
              <a:rPr lang="en-US" sz="2600" dirty="0"/>
              <a:t>, and </a:t>
            </a:r>
            <a:r>
              <a:rPr lang="en-US" sz="2600" dirty="0" err="1"/>
              <a:t>Tobiah</a:t>
            </a:r>
            <a:r>
              <a:rPr lang="en-US" sz="2600" dirty="0"/>
              <a:t> the servant, the Ammonite, and </a:t>
            </a:r>
            <a:r>
              <a:rPr lang="en-US" sz="2600" dirty="0" err="1"/>
              <a:t>Geshem</a:t>
            </a:r>
            <a:r>
              <a:rPr lang="en-US" sz="2600" dirty="0"/>
              <a:t> the Arabian, heard it, </a:t>
            </a:r>
            <a:r>
              <a:rPr lang="en-US" sz="2600" dirty="0" smtClean="0"/>
              <a:t>they </a:t>
            </a:r>
            <a:r>
              <a:rPr lang="en-US" sz="2600" dirty="0"/>
              <a:t>laughed us to scorn, and despised us, and said, What is this thing that ye do? will ye rebel against the king</a:t>
            </a:r>
            <a:r>
              <a:rPr lang="en-US" sz="2600" dirty="0" smtClean="0"/>
              <a:t>?  then </a:t>
            </a:r>
            <a:r>
              <a:rPr lang="en-US" sz="2600" dirty="0"/>
              <a:t>answered I them, and said unto them, The God of heaven, he will prosper us; therefore we his servants will arise and build: but ye have no portion, nor right, nor memorial, in Jerusalem</a:t>
            </a:r>
            <a:r>
              <a:rPr lang="en-US" sz="2600" dirty="0" smtClean="0"/>
              <a:t>.”</a:t>
            </a:r>
            <a:endParaRPr lang="en-US" sz="2600" dirty="0"/>
          </a:p>
          <a:p>
            <a:pPr algn="ctr"/>
            <a:r>
              <a:rPr lang="en-US" sz="2600" dirty="0" smtClean="0"/>
              <a:t>Nehemiah 2:17-20</a:t>
            </a:r>
            <a:endParaRPr lang="en-US" sz="2600" dirty="0"/>
          </a:p>
        </p:txBody>
      </p:sp>
    </p:spTree>
    <p:extLst>
      <p:ext uri="{BB962C8B-B14F-4D97-AF65-F5344CB8AC3E}">
        <p14:creationId xmlns:p14="http://schemas.microsoft.com/office/powerpoint/2010/main" val="265170213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8386" y="377397"/>
            <a:ext cx="10572127" cy="1499616"/>
          </a:xfrm>
        </p:spPr>
        <p:txBody>
          <a:bodyPr>
            <a:normAutofit/>
          </a:bodyPr>
          <a:lstStyle/>
          <a:p>
            <a:r>
              <a:rPr lang="en-US" sz="4800" dirty="0" smtClean="0"/>
              <a:t>Who Put “Their Necks to the Work”? – Chapter 3</a:t>
            </a:r>
            <a:endParaRPr lang="en-US" sz="4800" dirty="0"/>
          </a:p>
        </p:txBody>
      </p:sp>
      <p:sp>
        <p:nvSpPr>
          <p:cNvPr id="3" name="Content Placeholder 2"/>
          <p:cNvSpPr>
            <a:spLocks noGrp="1"/>
          </p:cNvSpPr>
          <p:nvPr>
            <p:ph sz="half" idx="1"/>
          </p:nvPr>
        </p:nvSpPr>
        <p:spPr>
          <a:xfrm>
            <a:off x="1002438" y="2139445"/>
            <a:ext cx="4698358" cy="3599316"/>
          </a:xfrm>
        </p:spPr>
        <p:txBody>
          <a:bodyPr>
            <a:noAutofit/>
          </a:bodyPr>
          <a:lstStyle/>
          <a:p>
            <a:r>
              <a:rPr lang="en-US" sz="2800" b="1" dirty="0" smtClean="0"/>
              <a:t>High priest, </a:t>
            </a:r>
            <a:r>
              <a:rPr lang="en-US" sz="2800" b="1" dirty="0" err="1" smtClean="0"/>
              <a:t>Eliashib</a:t>
            </a:r>
            <a:endParaRPr lang="en-US" sz="2800" b="1" dirty="0" smtClean="0"/>
          </a:p>
          <a:p>
            <a:r>
              <a:rPr lang="en-US" sz="2800" b="1" dirty="0" smtClean="0"/>
              <a:t>Priests</a:t>
            </a:r>
          </a:p>
          <a:p>
            <a:r>
              <a:rPr lang="en-US" sz="2800" b="1" dirty="0" smtClean="0"/>
              <a:t>Levites</a:t>
            </a:r>
          </a:p>
          <a:p>
            <a:r>
              <a:rPr lang="en-US" sz="2800" dirty="0" smtClean="0"/>
              <a:t>Men of Jericho (345 men)</a:t>
            </a:r>
          </a:p>
          <a:p>
            <a:r>
              <a:rPr lang="en-US" sz="2800" dirty="0" err="1" smtClean="0"/>
              <a:t>Meshullam</a:t>
            </a:r>
            <a:r>
              <a:rPr lang="en-US" sz="2800" dirty="0" smtClean="0"/>
              <a:t>, a “friend”</a:t>
            </a:r>
          </a:p>
          <a:p>
            <a:r>
              <a:rPr lang="en-US" sz="2800" dirty="0" err="1" smtClean="0"/>
              <a:t>Tekoites</a:t>
            </a:r>
            <a:endParaRPr lang="en-US" sz="2800" dirty="0" smtClean="0"/>
          </a:p>
          <a:p>
            <a:r>
              <a:rPr lang="en-US" sz="2800" dirty="0" smtClean="0"/>
              <a:t>Nobles</a:t>
            </a:r>
          </a:p>
        </p:txBody>
      </p:sp>
      <p:sp>
        <p:nvSpPr>
          <p:cNvPr id="4" name="Content Placeholder 3"/>
          <p:cNvSpPr>
            <a:spLocks noGrp="1"/>
          </p:cNvSpPr>
          <p:nvPr>
            <p:ph sz="half" idx="2"/>
          </p:nvPr>
        </p:nvSpPr>
        <p:spPr>
          <a:xfrm>
            <a:off x="6134449" y="2139445"/>
            <a:ext cx="4700058" cy="3599316"/>
          </a:xfrm>
        </p:spPr>
        <p:txBody>
          <a:bodyPr>
            <a:noAutofit/>
          </a:bodyPr>
          <a:lstStyle/>
          <a:p>
            <a:r>
              <a:rPr lang="en-US" sz="2800" dirty="0" err="1"/>
              <a:t>Nethanim</a:t>
            </a:r>
            <a:endParaRPr lang="en-US" sz="2800" dirty="0"/>
          </a:p>
          <a:p>
            <a:r>
              <a:rPr lang="en-US" sz="2800" dirty="0" smtClean="0"/>
              <a:t>Proselytes</a:t>
            </a:r>
            <a:endParaRPr lang="en-US" sz="2800" dirty="0"/>
          </a:p>
          <a:p>
            <a:r>
              <a:rPr lang="en-US" sz="2800" dirty="0"/>
              <a:t>Goldsmiths</a:t>
            </a:r>
          </a:p>
          <a:p>
            <a:r>
              <a:rPr lang="en-US" sz="2800" dirty="0"/>
              <a:t>Apothecaries</a:t>
            </a:r>
          </a:p>
          <a:p>
            <a:r>
              <a:rPr lang="en-US" sz="2800" dirty="0"/>
              <a:t>Rulers</a:t>
            </a:r>
          </a:p>
          <a:p>
            <a:r>
              <a:rPr lang="en-US" sz="2800" dirty="0"/>
              <a:t>Family groups </a:t>
            </a:r>
          </a:p>
          <a:p>
            <a:r>
              <a:rPr lang="en-US" sz="2800" dirty="0" err="1"/>
              <a:t>Rechabites</a:t>
            </a:r>
            <a:endParaRPr lang="en-US" sz="2800" dirty="0"/>
          </a:p>
          <a:p>
            <a:r>
              <a:rPr lang="en-US" sz="2800" dirty="0" smtClean="0"/>
              <a:t>Merchants</a:t>
            </a:r>
            <a:endParaRPr lang="en-US" sz="2800" dirty="0"/>
          </a:p>
          <a:p>
            <a:endParaRPr lang="en-US" sz="2800" dirty="0"/>
          </a:p>
        </p:txBody>
      </p:sp>
    </p:spTree>
    <p:extLst>
      <p:ext uri="{BB962C8B-B14F-4D97-AF65-F5344CB8AC3E}">
        <p14:creationId xmlns:p14="http://schemas.microsoft.com/office/powerpoint/2010/main" val="400477653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Some Disappointing Failures</a:t>
            </a:r>
            <a:endParaRPr lang="en-US" dirty="0"/>
          </a:p>
        </p:txBody>
      </p:sp>
      <p:sp>
        <p:nvSpPr>
          <p:cNvPr id="6" name="Content Placeholder 5"/>
          <p:cNvSpPr>
            <a:spLocks noGrp="1"/>
          </p:cNvSpPr>
          <p:nvPr>
            <p:ph idx="1"/>
          </p:nvPr>
        </p:nvSpPr>
        <p:spPr/>
        <p:txBody>
          <a:bodyPr/>
          <a:lstStyle/>
          <a:p>
            <a:r>
              <a:rPr lang="en-US" sz="3200" dirty="0" smtClean="0"/>
              <a:t>Nobles (3:5)</a:t>
            </a:r>
          </a:p>
          <a:p>
            <a:endParaRPr lang="en-US" sz="3200" dirty="0" smtClean="0"/>
          </a:p>
          <a:p>
            <a:pPr lvl="1"/>
            <a:r>
              <a:rPr lang="en-US" sz="3200" dirty="0" smtClean="0"/>
              <a:t>Saw the problems, but were unwilling to bend their backs when a noteworthy opportunity to serve arises</a:t>
            </a:r>
          </a:p>
          <a:p>
            <a:pPr lvl="1"/>
            <a:r>
              <a:rPr lang="en-US" sz="3200" dirty="0" smtClean="0"/>
              <a:t>“Arm chair” believers</a:t>
            </a:r>
          </a:p>
          <a:p>
            <a:endParaRPr lang="en-US" dirty="0"/>
          </a:p>
        </p:txBody>
      </p:sp>
    </p:spTree>
    <p:extLst>
      <p:ext uri="{BB962C8B-B14F-4D97-AF65-F5344CB8AC3E}">
        <p14:creationId xmlns:p14="http://schemas.microsoft.com/office/powerpoint/2010/main" val="304825074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231925"/>
            <a:ext cx="9720072" cy="1499616"/>
          </a:xfrm>
        </p:spPr>
        <p:txBody>
          <a:bodyPr/>
          <a:lstStyle/>
          <a:p>
            <a:r>
              <a:rPr lang="en-US" dirty="0" smtClean="0"/>
              <a:t>Matthew henry commentary</a:t>
            </a:r>
            <a:endParaRPr lang="en-US" dirty="0"/>
          </a:p>
        </p:txBody>
      </p:sp>
      <p:sp>
        <p:nvSpPr>
          <p:cNvPr id="3" name="Content Placeholder 2"/>
          <p:cNvSpPr>
            <a:spLocks noGrp="1"/>
          </p:cNvSpPr>
          <p:nvPr>
            <p:ph idx="1"/>
          </p:nvPr>
        </p:nvSpPr>
        <p:spPr>
          <a:xfrm>
            <a:off x="384464" y="1454727"/>
            <a:ext cx="11035145" cy="4023360"/>
          </a:xfrm>
        </p:spPr>
        <p:txBody>
          <a:bodyPr>
            <a:noAutofit/>
          </a:bodyPr>
          <a:lstStyle/>
          <a:p>
            <a:r>
              <a:rPr lang="en-US" sz="2800" dirty="0" smtClean="0"/>
              <a:t>“The </a:t>
            </a:r>
            <a:r>
              <a:rPr lang="en-US" sz="2800" dirty="0"/>
              <a:t>work was divided, so that every one might know what he had to do, and mind it, with a desire to excel; yet without contention, or separate interests. No strife appears among them, but which should do most for the public good. Every Israelite should lend a hand toward the building up of Jerusalem. Let not nobles think any thing below them, by which they may advance the good of their country. Even some females helped forward the work. Some repaired over against their houses, and one repaired over against his chamber. When a general good work is to be done, each should apply himself to that part which is within his reach. If every one will sweep before his own door, the street will be clean; if every one will mend one, we shall all be mended. Some that had first done helped their fellows. </a:t>
            </a:r>
            <a:r>
              <a:rPr lang="en-US" sz="2800" dirty="0" smtClean="0"/>
              <a:t>Every </a:t>
            </a:r>
            <a:r>
              <a:rPr lang="en-US" sz="2800" dirty="0"/>
              <a:t>one must begin at </a:t>
            </a:r>
            <a:r>
              <a:rPr lang="en-US" sz="2800" dirty="0" smtClean="0"/>
              <a:t>home.”</a:t>
            </a:r>
            <a:endParaRPr lang="en-US" sz="2800" dirty="0"/>
          </a:p>
        </p:txBody>
      </p:sp>
    </p:spTree>
    <p:extLst>
      <p:ext uri="{BB962C8B-B14F-4D97-AF65-F5344CB8AC3E}">
        <p14:creationId xmlns:p14="http://schemas.microsoft.com/office/powerpoint/2010/main" val="186626139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7755" y="128016"/>
            <a:ext cx="9720072" cy="1499616"/>
          </a:xfrm>
        </p:spPr>
        <p:txBody>
          <a:bodyPr/>
          <a:lstStyle/>
          <a:p>
            <a:r>
              <a:rPr lang="en-US" dirty="0" smtClean="0"/>
              <a:t>Good Work Under Trial</a:t>
            </a:r>
            <a:endParaRPr lang="en-US" dirty="0"/>
          </a:p>
        </p:txBody>
      </p:sp>
      <p:sp>
        <p:nvSpPr>
          <p:cNvPr id="3" name="Content Placeholder 2"/>
          <p:cNvSpPr>
            <a:spLocks noGrp="1"/>
          </p:cNvSpPr>
          <p:nvPr>
            <p:ph idx="1"/>
          </p:nvPr>
        </p:nvSpPr>
        <p:spPr>
          <a:xfrm>
            <a:off x="577320" y="1877013"/>
            <a:ext cx="7527590" cy="4023360"/>
          </a:xfrm>
        </p:spPr>
        <p:txBody>
          <a:bodyPr>
            <a:normAutofit fontScale="92500" lnSpcReduction="10000"/>
          </a:bodyPr>
          <a:lstStyle/>
          <a:p>
            <a:r>
              <a:rPr lang="en-US" sz="3200" dirty="0" err="1" smtClean="0"/>
              <a:t>Sanballat</a:t>
            </a:r>
            <a:r>
              <a:rPr lang="en-US" sz="3200" dirty="0" smtClean="0"/>
              <a:t>, </a:t>
            </a:r>
            <a:r>
              <a:rPr lang="en-US" sz="3200" b="1" dirty="0" err="1" smtClean="0"/>
              <a:t>Tobiah</a:t>
            </a:r>
            <a:r>
              <a:rPr lang="en-US" sz="3200" b="1" dirty="0" smtClean="0"/>
              <a:t> the Amorite</a:t>
            </a:r>
            <a:r>
              <a:rPr lang="en-US" sz="3200" dirty="0" smtClean="0"/>
              <a:t>, Arabians, Ammonites, </a:t>
            </a:r>
            <a:r>
              <a:rPr lang="en-US" sz="3200" dirty="0" err="1" smtClean="0"/>
              <a:t>Ashdodites</a:t>
            </a:r>
            <a:r>
              <a:rPr lang="en-US" sz="3200" dirty="0" smtClean="0"/>
              <a:t>.</a:t>
            </a:r>
          </a:p>
          <a:p>
            <a:r>
              <a:rPr lang="en-US" sz="3200" dirty="0" smtClean="0"/>
              <a:t>Conspiracy to “hinder” (margin – make an error to it).</a:t>
            </a:r>
          </a:p>
          <a:p>
            <a:r>
              <a:rPr lang="en-US" sz="3200" dirty="0" smtClean="0"/>
              <a:t>Nehemiah instructs some to work on the wall, while others hold spears, shields, bows, habergeons (coats of mail).</a:t>
            </a:r>
          </a:p>
          <a:p>
            <a:r>
              <a:rPr lang="en-US" sz="3200" dirty="0" smtClean="0"/>
              <a:t>Sword was girded on side as they did the work under constant threat.</a:t>
            </a:r>
            <a:endParaRPr lang="en-US" sz="3200" dirty="0"/>
          </a:p>
        </p:txBody>
      </p:sp>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rcRect t="6304"/>
          <a:stretch/>
        </p:blipFill>
        <p:spPr>
          <a:xfrm>
            <a:off x="8104910" y="2078181"/>
            <a:ext cx="3999123" cy="2535381"/>
          </a:xfrm>
          <a:prstGeom prst="rect">
            <a:avLst/>
          </a:prstGeom>
        </p:spPr>
      </p:pic>
    </p:spTree>
    <p:extLst>
      <p:ext uri="{BB962C8B-B14F-4D97-AF65-F5344CB8AC3E}">
        <p14:creationId xmlns:p14="http://schemas.microsoft.com/office/powerpoint/2010/main" val="278564169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0674" y="211143"/>
            <a:ext cx="9720072" cy="1499616"/>
          </a:xfrm>
        </p:spPr>
        <p:txBody>
          <a:bodyPr/>
          <a:lstStyle/>
          <a:p>
            <a:r>
              <a:rPr lang="en-US" dirty="0" smtClean="0"/>
              <a:t>Lessons?</a:t>
            </a:r>
            <a:endParaRPr lang="en-US" dirty="0"/>
          </a:p>
        </p:txBody>
      </p:sp>
      <p:sp>
        <p:nvSpPr>
          <p:cNvPr id="3" name="Content Placeholder 2"/>
          <p:cNvSpPr>
            <a:spLocks noGrp="1"/>
          </p:cNvSpPr>
          <p:nvPr>
            <p:ph idx="1"/>
          </p:nvPr>
        </p:nvSpPr>
        <p:spPr>
          <a:xfrm>
            <a:off x="285468" y="1554896"/>
            <a:ext cx="5751652" cy="3599316"/>
          </a:xfrm>
        </p:spPr>
        <p:txBody>
          <a:bodyPr>
            <a:noAutofit/>
          </a:bodyPr>
          <a:lstStyle/>
          <a:p>
            <a:r>
              <a:rPr lang="en-US" sz="2800" dirty="0" smtClean="0"/>
              <a:t>The ecclesia can still prosper and grow while under threat – pristine conditions are not required!</a:t>
            </a:r>
          </a:p>
          <a:p>
            <a:r>
              <a:rPr lang="en-US" sz="2800" dirty="0" smtClean="0"/>
              <a:t>Provides a unique vision of work in the ecclesia being done with absolutely vital cooperation.</a:t>
            </a:r>
          </a:p>
          <a:p>
            <a:r>
              <a:rPr lang="en-US" sz="2800" dirty="0" smtClean="0"/>
              <a:t>The work is protected and nurtured as brethren protect from the “fiery darts of the wicked.”</a:t>
            </a:r>
            <a:endParaRPr lang="en-US" sz="2800" dirty="0"/>
          </a:p>
        </p:txBody>
      </p:sp>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7000875" y="1439141"/>
            <a:ext cx="3919970" cy="4703964"/>
          </a:xfrm>
          <a:prstGeom prst="rect">
            <a:avLst/>
          </a:prstGeom>
        </p:spPr>
      </p:pic>
    </p:spTree>
    <p:extLst>
      <p:ext uri="{BB962C8B-B14F-4D97-AF65-F5344CB8AC3E}">
        <p14:creationId xmlns:p14="http://schemas.microsoft.com/office/powerpoint/2010/main" val="31768406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2173" y="304662"/>
            <a:ext cx="9720072" cy="1499616"/>
          </a:xfrm>
        </p:spPr>
        <p:txBody>
          <a:bodyPr/>
          <a:lstStyle/>
          <a:p>
            <a:r>
              <a:rPr lang="en-US" dirty="0" smtClean="0"/>
              <a:t>Blossom Where We Are Planted!</a:t>
            </a:r>
            <a:endParaRPr lang="en-US"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5487251" y="2333600"/>
            <a:ext cx="5756564" cy="3869772"/>
          </a:xfrm>
          <a:prstGeom prst="rect">
            <a:avLst/>
          </a:prstGeom>
        </p:spPr>
      </p:pic>
      <p:pic>
        <p:nvPicPr>
          <p:cNvPr id="5" name="Picture 4"/>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1238250" y="1899358"/>
            <a:ext cx="3288723" cy="4384964"/>
          </a:xfrm>
          <a:prstGeom prst="rect">
            <a:avLst/>
          </a:prstGeom>
        </p:spPr>
      </p:pic>
    </p:spTree>
    <p:extLst>
      <p:ext uri="{BB962C8B-B14F-4D97-AF65-F5344CB8AC3E}">
        <p14:creationId xmlns:p14="http://schemas.microsoft.com/office/powerpoint/2010/main" val="3281457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Nehemiah’s Leadership</a:t>
            </a:r>
            <a:endParaRPr lang="en-US" dirty="0"/>
          </a:p>
        </p:txBody>
      </p:sp>
      <p:sp>
        <p:nvSpPr>
          <p:cNvPr id="3" name="Content Placeholder 2"/>
          <p:cNvSpPr>
            <a:spLocks noGrp="1"/>
          </p:cNvSpPr>
          <p:nvPr>
            <p:ph idx="1"/>
          </p:nvPr>
        </p:nvSpPr>
        <p:spPr>
          <a:xfrm>
            <a:off x="598101" y="2336873"/>
            <a:ext cx="9720073" cy="4023360"/>
          </a:xfrm>
        </p:spPr>
        <p:txBody>
          <a:bodyPr>
            <a:normAutofit/>
          </a:bodyPr>
          <a:lstStyle/>
          <a:p>
            <a:r>
              <a:rPr lang="en-US" sz="3200" dirty="0" smtClean="0"/>
              <a:t>Prayer (4:4,5,9)</a:t>
            </a:r>
          </a:p>
          <a:p>
            <a:r>
              <a:rPr lang="en-US" sz="3200" dirty="0" smtClean="0"/>
              <a:t>Exhortation (4:14,20)</a:t>
            </a:r>
          </a:p>
          <a:p>
            <a:r>
              <a:rPr lang="en-US" sz="3200" dirty="0" smtClean="0"/>
              <a:t>Action (4:5,21-23)</a:t>
            </a:r>
          </a:p>
          <a:p>
            <a:r>
              <a:rPr lang="en-US" sz="3200" dirty="0" smtClean="0"/>
              <a:t>Vigilance (4:9,16-20)</a:t>
            </a:r>
            <a:endParaRPr lang="en-US" sz="32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58137" y="1910845"/>
            <a:ext cx="5715000" cy="3619500"/>
          </a:xfrm>
          <a:prstGeom prst="rect">
            <a:avLst/>
          </a:prstGeom>
        </p:spPr>
      </p:pic>
    </p:spTree>
    <p:extLst>
      <p:ext uri="{BB962C8B-B14F-4D97-AF65-F5344CB8AC3E}">
        <p14:creationId xmlns:p14="http://schemas.microsoft.com/office/powerpoint/2010/main" val="174113545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411" y="-72736"/>
            <a:ext cx="9720072" cy="1499616"/>
          </a:xfrm>
        </p:spPr>
        <p:txBody>
          <a:bodyPr/>
          <a:lstStyle/>
          <a:p>
            <a:r>
              <a:rPr lang="en-US" dirty="0" smtClean="0"/>
              <a:t>Nobles and Rulers Taking Advantage</a:t>
            </a:r>
            <a:endParaRPr lang="en-US" dirty="0"/>
          </a:p>
        </p:txBody>
      </p:sp>
      <p:sp>
        <p:nvSpPr>
          <p:cNvPr id="3" name="Content Placeholder 2"/>
          <p:cNvSpPr>
            <a:spLocks noGrp="1"/>
          </p:cNvSpPr>
          <p:nvPr>
            <p:ph idx="1"/>
          </p:nvPr>
        </p:nvSpPr>
        <p:spPr>
          <a:xfrm>
            <a:off x="576411" y="1266608"/>
            <a:ext cx="10780853" cy="4157445"/>
          </a:xfrm>
        </p:spPr>
        <p:txBody>
          <a:bodyPr>
            <a:noAutofit/>
          </a:bodyPr>
          <a:lstStyle/>
          <a:p>
            <a:pPr marL="0" indent="0">
              <a:buNone/>
            </a:pPr>
            <a:r>
              <a:rPr lang="en-US" sz="2400" dirty="0" smtClean="0"/>
              <a:t>“And I was very angry when I heard their cry and these words.  Then I consulted with myself, and I rebuked the nobles, and the rulers, and said unto them, </a:t>
            </a:r>
            <a:r>
              <a:rPr lang="en-US" sz="2400" b="1" dirty="0" smtClean="0"/>
              <a:t>Ye exact usury, every one of his brother. </a:t>
            </a:r>
            <a:r>
              <a:rPr lang="en-US" sz="2400" dirty="0" smtClean="0"/>
              <a:t>And I set a great assembly against them.  And I said unto them, We after our ability have redeemed our brethren the Jews, which were sold unto the heathen; and will ye even sell your brethren? or shall they be sold unto us? Then held they their peace, and found nothing to answer.  </a:t>
            </a:r>
            <a:r>
              <a:rPr lang="en-US" sz="2400" baseline="30000" dirty="0" smtClean="0"/>
              <a:t> </a:t>
            </a:r>
            <a:r>
              <a:rPr lang="en-US" sz="2400" dirty="0" smtClean="0"/>
              <a:t>Also I said, It is not good that ye do: ought ye not to walk in the fear of our God because of the reproach of the heathen our enemies?  I likewise, and my brethren, and my servants, might exact of them money and corn: I pray you, let us leave off this usury.  </a:t>
            </a:r>
            <a:r>
              <a:rPr lang="en-US" sz="2400" b="1" dirty="0" smtClean="0"/>
              <a:t>Restore, I pray you, to them, even this day, their lands, their vineyards, their </a:t>
            </a:r>
            <a:r>
              <a:rPr lang="en-US" sz="2400" b="1" dirty="0" err="1" smtClean="0"/>
              <a:t>oliveyards</a:t>
            </a:r>
            <a:r>
              <a:rPr lang="en-US" sz="2400" b="1" dirty="0" smtClean="0"/>
              <a:t>, and their houses, also the hundredth part of the money, and of the corn, the wine, and the oil, that ye exact of them. </a:t>
            </a:r>
            <a:r>
              <a:rPr lang="en-US" sz="2400" dirty="0" smtClean="0"/>
              <a:t>Then said they, </a:t>
            </a:r>
            <a:r>
              <a:rPr lang="en-US" sz="2400" b="1" dirty="0" smtClean="0"/>
              <a:t>We will restore them, and will require nothing of them</a:t>
            </a:r>
            <a:r>
              <a:rPr lang="en-US" sz="2400" dirty="0" smtClean="0"/>
              <a:t>; so will we do as thou </a:t>
            </a:r>
            <a:r>
              <a:rPr lang="en-US" sz="2400" dirty="0" err="1" smtClean="0"/>
              <a:t>sayest</a:t>
            </a:r>
            <a:r>
              <a:rPr lang="en-US" sz="2400" dirty="0" smtClean="0"/>
              <a:t>. Then I called the priests, and took an oath of them, that they should do according to this promise.”</a:t>
            </a:r>
          </a:p>
          <a:p>
            <a:pPr marL="0" indent="0" algn="ctr">
              <a:buNone/>
            </a:pPr>
            <a:r>
              <a:rPr lang="en-US" sz="2400" dirty="0" smtClean="0"/>
              <a:t>Nehemiah 5:6-12</a:t>
            </a:r>
            <a:endParaRPr lang="en-US" sz="2400" dirty="0"/>
          </a:p>
        </p:txBody>
      </p:sp>
    </p:spTree>
    <p:extLst>
      <p:ext uri="{BB962C8B-B14F-4D97-AF65-F5344CB8AC3E}">
        <p14:creationId xmlns:p14="http://schemas.microsoft.com/office/powerpoint/2010/main" val="13481007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7318" y="-90193"/>
            <a:ext cx="9720072" cy="1499616"/>
          </a:xfrm>
        </p:spPr>
        <p:txBody>
          <a:bodyPr/>
          <a:lstStyle/>
          <a:p>
            <a:r>
              <a:rPr lang="en-US" dirty="0" smtClean="0"/>
              <a:t>Attempting to Distract</a:t>
            </a:r>
            <a:endParaRPr lang="en-US" dirty="0"/>
          </a:p>
        </p:txBody>
      </p:sp>
      <p:sp>
        <p:nvSpPr>
          <p:cNvPr id="3" name="Content Placeholder 2"/>
          <p:cNvSpPr>
            <a:spLocks noGrp="1"/>
          </p:cNvSpPr>
          <p:nvPr>
            <p:ph idx="1"/>
          </p:nvPr>
        </p:nvSpPr>
        <p:spPr>
          <a:xfrm>
            <a:off x="650056" y="1315905"/>
            <a:ext cx="7288599" cy="4023360"/>
          </a:xfrm>
        </p:spPr>
        <p:txBody>
          <a:bodyPr>
            <a:noAutofit/>
          </a:bodyPr>
          <a:lstStyle/>
          <a:p>
            <a:pPr marL="0" indent="0">
              <a:buNone/>
            </a:pPr>
            <a:r>
              <a:rPr lang="en-US" sz="2800" dirty="0" smtClean="0"/>
              <a:t>“Now </a:t>
            </a:r>
            <a:r>
              <a:rPr lang="en-US" sz="2800" dirty="0"/>
              <a:t>it came to pass when </a:t>
            </a:r>
            <a:r>
              <a:rPr lang="en-US" sz="2800" dirty="0" err="1"/>
              <a:t>Sanballat</a:t>
            </a:r>
            <a:r>
              <a:rPr lang="en-US" sz="2800" dirty="0"/>
              <a:t>, and </a:t>
            </a:r>
            <a:r>
              <a:rPr lang="en-US" sz="2800" b="1" dirty="0" err="1"/>
              <a:t>Tobiah</a:t>
            </a:r>
            <a:r>
              <a:rPr lang="en-US" sz="2800" dirty="0"/>
              <a:t>, and </a:t>
            </a:r>
            <a:r>
              <a:rPr lang="en-US" sz="2800" dirty="0" err="1"/>
              <a:t>Geshem</a:t>
            </a:r>
            <a:r>
              <a:rPr lang="en-US" sz="2800" dirty="0"/>
              <a:t> the Arabian, and the rest of our enemies, heard that I had </a:t>
            </a:r>
            <a:r>
              <a:rPr lang="en-US" sz="2800" dirty="0" err="1"/>
              <a:t>builded</a:t>
            </a:r>
            <a:r>
              <a:rPr lang="en-US" sz="2800" dirty="0"/>
              <a:t> the wall, and that there was no breach left therein; (though at that time I had not set up the doors upon the gates</a:t>
            </a:r>
            <a:r>
              <a:rPr lang="en-US" sz="2800" dirty="0" smtClean="0"/>
              <a:t>;)  That </a:t>
            </a:r>
            <a:r>
              <a:rPr lang="en-US" sz="2800" dirty="0" err="1"/>
              <a:t>Sanballat</a:t>
            </a:r>
            <a:r>
              <a:rPr lang="en-US" sz="2800" dirty="0"/>
              <a:t> and </a:t>
            </a:r>
            <a:r>
              <a:rPr lang="en-US" sz="2800" dirty="0" err="1"/>
              <a:t>Geshem</a:t>
            </a:r>
            <a:r>
              <a:rPr lang="en-US" sz="2800" dirty="0"/>
              <a:t> sent unto me, saying, Come, let us meet together in some one of the villages in the plain of Ono. But they thought to do me mischief</a:t>
            </a:r>
            <a:r>
              <a:rPr lang="en-US" sz="2800" dirty="0" smtClean="0"/>
              <a:t>.  And </a:t>
            </a:r>
            <a:r>
              <a:rPr lang="en-US" sz="2800" dirty="0"/>
              <a:t>I sent messengers unto them, saying, I am doing a great work, so that I cannot come down: why should the work cease, whilst I leave it, and come down to you</a:t>
            </a:r>
            <a:r>
              <a:rPr lang="en-US" sz="2800" dirty="0" smtClean="0"/>
              <a:t>?”</a:t>
            </a:r>
            <a:endParaRPr lang="en-US" sz="2800" dirty="0"/>
          </a:p>
          <a:p>
            <a:pPr marL="0" indent="0" algn="ctr">
              <a:buNone/>
            </a:pPr>
            <a:r>
              <a:rPr lang="en-US" sz="2800" dirty="0" smtClean="0"/>
              <a:t>Nehemiah 6:1-3</a:t>
            </a:r>
            <a:endParaRPr lang="en-US" sz="2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55271" y="2161310"/>
            <a:ext cx="3827452" cy="2602091"/>
          </a:xfrm>
          <a:prstGeom prst="rect">
            <a:avLst/>
          </a:prstGeom>
        </p:spPr>
      </p:pic>
    </p:spTree>
    <p:extLst>
      <p:ext uri="{BB962C8B-B14F-4D97-AF65-F5344CB8AC3E}">
        <p14:creationId xmlns:p14="http://schemas.microsoft.com/office/powerpoint/2010/main" val="157297990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4183" y="-34913"/>
            <a:ext cx="9720072" cy="1499616"/>
          </a:xfrm>
        </p:spPr>
        <p:txBody>
          <a:bodyPr/>
          <a:lstStyle/>
          <a:p>
            <a:r>
              <a:rPr lang="en-US" dirty="0" smtClean="0"/>
              <a:t>Filling the City</a:t>
            </a:r>
            <a:endParaRPr lang="en-US" dirty="0"/>
          </a:p>
        </p:txBody>
      </p:sp>
      <p:sp>
        <p:nvSpPr>
          <p:cNvPr id="3" name="Content Placeholder 2"/>
          <p:cNvSpPr>
            <a:spLocks noGrp="1"/>
          </p:cNvSpPr>
          <p:nvPr>
            <p:ph idx="1"/>
          </p:nvPr>
        </p:nvSpPr>
        <p:spPr>
          <a:xfrm>
            <a:off x="834183" y="1371601"/>
            <a:ext cx="10577945" cy="4023360"/>
          </a:xfrm>
        </p:spPr>
        <p:txBody>
          <a:bodyPr>
            <a:noAutofit/>
          </a:bodyPr>
          <a:lstStyle/>
          <a:p>
            <a:pPr marL="0" indent="0">
              <a:buNone/>
            </a:pPr>
            <a:r>
              <a:rPr lang="en-US" sz="2800" dirty="0" smtClean="0"/>
              <a:t>“That </a:t>
            </a:r>
            <a:r>
              <a:rPr lang="en-US" sz="2800" dirty="0"/>
              <a:t>I gave my brother </a:t>
            </a:r>
            <a:r>
              <a:rPr lang="en-US" sz="2800" b="1" dirty="0" err="1"/>
              <a:t>Hanani</a:t>
            </a:r>
            <a:r>
              <a:rPr lang="en-US" sz="2800" dirty="0"/>
              <a:t>, and </a:t>
            </a:r>
            <a:r>
              <a:rPr lang="en-US" sz="2800" dirty="0" err="1"/>
              <a:t>Hananiah</a:t>
            </a:r>
            <a:r>
              <a:rPr lang="en-US" sz="2800" dirty="0"/>
              <a:t> the ruler of the palace, charge over Jerusalem: </a:t>
            </a:r>
            <a:r>
              <a:rPr lang="en-US" sz="2800" b="1" dirty="0"/>
              <a:t>for he was a faithful man, and feared God above many</a:t>
            </a:r>
            <a:r>
              <a:rPr lang="en-US" sz="2800" b="1" dirty="0" smtClean="0"/>
              <a:t>.</a:t>
            </a:r>
            <a:r>
              <a:rPr lang="en-US" sz="2800" dirty="0" smtClean="0"/>
              <a:t>  And </a:t>
            </a:r>
            <a:r>
              <a:rPr lang="en-US" sz="2800" dirty="0"/>
              <a:t>I said unto them, </a:t>
            </a:r>
            <a:r>
              <a:rPr lang="en-US" sz="2800" b="1" dirty="0"/>
              <a:t>Let not the gates of Jerusalem be opened until the sun be hot; and while they stand by, let them shut the doors, and bar them: and appoint watches of the inhabitants of Jerusalem, every one in his watch, and every one to be over against his house</a:t>
            </a:r>
            <a:r>
              <a:rPr lang="en-US" sz="2800" b="1" dirty="0" smtClean="0"/>
              <a:t>. </a:t>
            </a:r>
            <a:r>
              <a:rPr lang="en-US" sz="2800" dirty="0" smtClean="0"/>
              <a:t>Now </a:t>
            </a:r>
            <a:r>
              <a:rPr lang="en-US" sz="2800" dirty="0"/>
              <a:t>the city was large and great: but the people were few therein, and the houses were not </a:t>
            </a:r>
            <a:r>
              <a:rPr lang="en-US" sz="2800" dirty="0" err="1"/>
              <a:t>builded</a:t>
            </a:r>
            <a:r>
              <a:rPr lang="en-US" sz="2800" dirty="0" smtClean="0"/>
              <a:t>. </a:t>
            </a:r>
            <a:r>
              <a:rPr lang="en-US" sz="2800" b="1" dirty="0" smtClean="0"/>
              <a:t>And </a:t>
            </a:r>
            <a:r>
              <a:rPr lang="en-US" sz="2800" b="1" dirty="0"/>
              <a:t>my God put into mine heart </a:t>
            </a:r>
            <a:r>
              <a:rPr lang="en-US" sz="2800" dirty="0"/>
              <a:t>to gather together the nobles, and the rulers, and the people, that they might be reckoned by genealogy. And I found a register of the genealogy of them which came up at the first, and found written therein</a:t>
            </a:r>
            <a:r>
              <a:rPr lang="en-US" sz="2800" dirty="0" smtClean="0"/>
              <a:t>,”</a:t>
            </a:r>
            <a:endParaRPr lang="en-US" sz="2800" dirty="0"/>
          </a:p>
          <a:p>
            <a:pPr marL="0" indent="0" algn="ctr">
              <a:buNone/>
            </a:pPr>
            <a:r>
              <a:rPr lang="en-US" sz="2800" dirty="0" smtClean="0"/>
              <a:t>Nehemiah 7:2-5</a:t>
            </a:r>
            <a:endParaRPr lang="en-US" sz="2800" dirty="0"/>
          </a:p>
        </p:txBody>
      </p:sp>
    </p:spTree>
    <p:extLst>
      <p:ext uri="{BB962C8B-B14F-4D97-AF65-F5344CB8AC3E}">
        <p14:creationId xmlns:p14="http://schemas.microsoft.com/office/powerpoint/2010/main" val="277579959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Filling the city by lot</a:t>
            </a:r>
            <a:endParaRPr lang="en-US" dirty="0"/>
          </a:p>
        </p:txBody>
      </p:sp>
      <p:sp>
        <p:nvSpPr>
          <p:cNvPr id="3" name="Content Placeholder 2"/>
          <p:cNvSpPr>
            <a:spLocks noGrp="1"/>
          </p:cNvSpPr>
          <p:nvPr>
            <p:ph idx="1"/>
          </p:nvPr>
        </p:nvSpPr>
        <p:spPr>
          <a:xfrm>
            <a:off x="629273" y="2084832"/>
            <a:ext cx="6779445" cy="4023360"/>
          </a:xfrm>
        </p:spPr>
        <p:txBody>
          <a:bodyPr/>
          <a:lstStyle/>
          <a:p>
            <a:r>
              <a:rPr lang="en-US" sz="2400" dirty="0"/>
              <a:t>“And the rulers of the people dwelt at Jerusalem: the rest of the people also cast lots, to bring one of ten to dwell in Jerusalem the holy city, and nine parts to dwell in other cities</a:t>
            </a:r>
            <a:r>
              <a:rPr lang="en-US" sz="2400" dirty="0" smtClean="0"/>
              <a:t>.  </a:t>
            </a:r>
            <a:r>
              <a:rPr lang="en-US" sz="2400" b="1" dirty="0" smtClean="0"/>
              <a:t>And </a:t>
            </a:r>
            <a:r>
              <a:rPr lang="en-US" sz="2400" b="1" dirty="0"/>
              <a:t>the people blessed all the men, that willingly offered themselves to dwell at Jerusalem</a:t>
            </a:r>
            <a:r>
              <a:rPr lang="en-US" sz="2400" dirty="0" smtClean="0"/>
              <a:t>.  Now </a:t>
            </a:r>
            <a:r>
              <a:rPr lang="en-US" sz="2400" dirty="0"/>
              <a:t>these are the chief of the province that dwelt in Jerusalem: but in the cities of Judah dwelt every one in his possession in their cities, to wit, Israel, the priests, and the Levites, and the </a:t>
            </a:r>
            <a:r>
              <a:rPr lang="en-US" sz="2400" dirty="0" err="1"/>
              <a:t>Nethinims</a:t>
            </a:r>
            <a:r>
              <a:rPr lang="en-US" sz="2400" dirty="0"/>
              <a:t>, and the children of Solomon's servants</a:t>
            </a:r>
            <a:r>
              <a:rPr lang="en-US" sz="2400" dirty="0" smtClean="0"/>
              <a:t>.”</a:t>
            </a:r>
          </a:p>
          <a:p>
            <a:pPr algn="ctr"/>
            <a:r>
              <a:rPr lang="en-US" sz="2400" dirty="0" smtClean="0"/>
              <a:t>Nehemiah 11:1-3</a:t>
            </a:r>
            <a:endParaRPr lang="en-US" sz="2400"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81504" y="685800"/>
            <a:ext cx="3983182" cy="5735782"/>
          </a:xfrm>
          <a:prstGeom prst="rect">
            <a:avLst/>
          </a:prstGeom>
        </p:spPr>
      </p:pic>
    </p:spTree>
    <p:extLst>
      <p:ext uri="{BB962C8B-B14F-4D97-AF65-F5344CB8AC3E}">
        <p14:creationId xmlns:p14="http://schemas.microsoft.com/office/powerpoint/2010/main" val="264888693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418" y="96843"/>
            <a:ext cx="9720072" cy="1499616"/>
          </a:xfrm>
        </p:spPr>
        <p:txBody>
          <a:bodyPr/>
          <a:lstStyle/>
          <a:p>
            <a:r>
              <a:rPr lang="en-US" dirty="0" smtClean="0"/>
              <a:t>The Restored Ecclesia Calls for the Word</a:t>
            </a:r>
            <a:endParaRPr lang="en-US" dirty="0"/>
          </a:p>
        </p:txBody>
      </p:sp>
      <p:sp>
        <p:nvSpPr>
          <p:cNvPr id="3" name="Content Placeholder 2"/>
          <p:cNvSpPr>
            <a:spLocks noGrp="1"/>
          </p:cNvSpPr>
          <p:nvPr>
            <p:ph idx="1"/>
          </p:nvPr>
        </p:nvSpPr>
        <p:spPr>
          <a:xfrm>
            <a:off x="436418" y="1984664"/>
            <a:ext cx="11076709" cy="4023360"/>
          </a:xfrm>
        </p:spPr>
        <p:txBody>
          <a:bodyPr>
            <a:noAutofit/>
          </a:bodyPr>
          <a:lstStyle/>
          <a:p>
            <a:pPr marL="0" indent="0">
              <a:buNone/>
            </a:pPr>
            <a:r>
              <a:rPr lang="en-US" sz="2400" dirty="0" smtClean="0"/>
              <a:t>“And </a:t>
            </a:r>
            <a:r>
              <a:rPr lang="en-US" sz="2400" dirty="0"/>
              <a:t>all the people gathered themselves together </a:t>
            </a:r>
            <a:r>
              <a:rPr lang="en-US" sz="2400" b="1" dirty="0"/>
              <a:t>as one man </a:t>
            </a:r>
            <a:r>
              <a:rPr lang="en-US" sz="2400" dirty="0"/>
              <a:t>into the street that was before the water gate; and they </a:t>
            </a:r>
            <a:r>
              <a:rPr lang="en-US" sz="2400" dirty="0" err="1"/>
              <a:t>spake</a:t>
            </a:r>
            <a:r>
              <a:rPr lang="en-US" sz="2400" dirty="0"/>
              <a:t> unto Ezra the scribe to bring the book of the law of Moses, which the </a:t>
            </a:r>
            <a:r>
              <a:rPr lang="en-US" sz="2400" cap="small" dirty="0"/>
              <a:t>Lord</a:t>
            </a:r>
            <a:r>
              <a:rPr lang="en-US" sz="2400" dirty="0"/>
              <a:t> had commanded to Israel</a:t>
            </a:r>
            <a:r>
              <a:rPr lang="en-US" sz="2400" dirty="0" smtClean="0"/>
              <a:t>.  And </a:t>
            </a:r>
            <a:r>
              <a:rPr lang="en-US" sz="2400" dirty="0"/>
              <a:t>Ezra the priest brought the law before the congregation both of </a:t>
            </a:r>
            <a:r>
              <a:rPr lang="en-US" sz="2400" b="1" dirty="0"/>
              <a:t>men and women, and all that could hear with understanding</a:t>
            </a:r>
            <a:r>
              <a:rPr lang="en-US" sz="2400" dirty="0"/>
              <a:t>, upon the first day of the seventh month</a:t>
            </a:r>
            <a:r>
              <a:rPr lang="en-US" sz="2400" dirty="0" smtClean="0"/>
              <a:t>.  And </a:t>
            </a:r>
            <a:r>
              <a:rPr lang="en-US" sz="2400" dirty="0"/>
              <a:t>he read therein before the street that was before the water gate from the morning until midday, before the men and the women, and those that could understand; </a:t>
            </a:r>
            <a:r>
              <a:rPr lang="en-US" sz="2400" b="1" dirty="0"/>
              <a:t>and the ears of all the people were attentive unto the book of the law</a:t>
            </a:r>
            <a:r>
              <a:rPr lang="en-US" sz="2400" dirty="0" smtClean="0"/>
              <a:t>.  And </a:t>
            </a:r>
            <a:r>
              <a:rPr lang="en-US" sz="2400" dirty="0"/>
              <a:t>Ezra the scribe stood upon a pulpit of wood, which they had made for the purpose; and beside him stood </a:t>
            </a:r>
            <a:r>
              <a:rPr lang="en-US" sz="2400" dirty="0" err="1"/>
              <a:t>Mattithiah</a:t>
            </a:r>
            <a:r>
              <a:rPr lang="en-US" sz="2400" dirty="0"/>
              <a:t>, and </a:t>
            </a:r>
            <a:r>
              <a:rPr lang="en-US" sz="2400" dirty="0" err="1"/>
              <a:t>Shema</a:t>
            </a:r>
            <a:r>
              <a:rPr lang="en-US" sz="2400" dirty="0"/>
              <a:t>, and </a:t>
            </a:r>
            <a:r>
              <a:rPr lang="en-US" sz="2400" dirty="0" err="1"/>
              <a:t>Anaiah</a:t>
            </a:r>
            <a:r>
              <a:rPr lang="en-US" sz="2400" dirty="0"/>
              <a:t>, and Urijah, and </a:t>
            </a:r>
            <a:r>
              <a:rPr lang="en-US" sz="2400" dirty="0" err="1"/>
              <a:t>Hilkiah</a:t>
            </a:r>
            <a:r>
              <a:rPr lang="en-US" sz="2400" dirty="0"/>
              <a:t>, and </a:t>
            </a:r>
            <a:r>
              <a:rPr lang="en-US" sz="2400" dirty="0" err="1"/>
              <a:t>Maaseiah</a:t>
            </a:r>
            <a:r>
              <a:rPr lang="en-US" sz="2400" dirty="0"/>
              <a:t>, on his right hand; and on his left hand, </a:t>
            </a:r>
            <a:r>
              <a:rPr lang="en-US" sz="2400" dirty="0" err="1"/>
              <a:t>Pedaiah</a:t>
            </a:r>
            <a:r>
              <a:rPr lang="en-US" sz="2400" dirty="0"/>
              <a:t>, and </a:t>
            </a:r>
            <a:r>
              <a:rPr lang="en-US" sz="2400" dirty="0" err="1"/>
              <a:t>Mishael</a:t>
            </a:r>
            <a:r>
              <a:rPr lang="en-US" sz="2400" dirty="0"/>
              <a:t>, and </a:t>
            </a:r>
            <a:r>
              <a:rPr lang="en-US" sz="2400" dirty="0" err="1"/>
              <a:t>Malchiah</a:t>
            </a:r>
            <a:r>
              <a:rPr lang="en-US" sz="2400" dirty="0"/>
              <a:t>, and </a:t>
            </a:r>
            <a:r>
              <a:rPr lang="en-US" sz="2400" dirty="0" err="1"/>
              <a:t>Hashum</a:t>
            </a:r>
            <a:r>
              <a:rPr lang="en-US" sz="2400" dirty="0"/>
              <a:t>, and </a:t>
            </a:r>
            <a:r>
              <a:rPr lang="en-US" sz="2400" dirty="0" err="1"/>
              <a:t>Hashbadana</a:t>
            </a:r>
            <a:r>
              <a:rPr lang="en-US" sz="2400" dirty="0"/>
              <a:t>, Zechariah, and </a:t>
            </a:r>
            <a:r>
              <a:rPr lang="en-US" sz="2400" dirty="0" err="1"/>
              <a:t>Meshullam</a:t>
            </a:r>
            <a:r>
              <a:rPr lang="en-US" sz="2400" dirty="0" smtClean="0"/>
              <a:t>.”</a:t>
            </a:r>
            <a:endParaRPr lang="en-US" sz="2400" dirty="0"/>
          </a:p>
          <a:p>
            <a:pPr marL="0" indent="0" algn="ctr">
              <a:buNone/>
            </a:pPr>
            <a:r>
              <a:rPr lang="en-US" sz="2400" dirty="0" smtClean="0"/>
              <a:t>Nehemiah 8:1-4</a:t>
            </a:r>
            <a:endParaRPr lang="en-US" sz="2400" dirty="0"/>
          </a:p>
        </p:txBody>
      </p:sp>
    </p:spTree>
    <p:extLst>
      <p:ext uri="{BB962C8B-B14F-4D97-AF65-F5344CB8AC3E}">
        <p14:creationId xmlns:p14="http://schemas.microsoft.com/office/powerpoint/2010/main" val="74874850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6701" y="107234"/>
            <a:ext cx="9720072" cy="1499616"/>
          </a:xfrm>
        </p:spPr>
        <p:txBody>
          <a:bodyPr/>
          <a:lstStyle/>
          <a:p>
            <a:r>
              <a:rPr lang="en-US" dirty="0" smtClean="0"/>
              <a:t>How Ezra Read</a:t>
            </a:r>
            <a:endParaRPr lang="en-US" dirty="0"/>
          </a:p>
        </p:txBody>
      </p:sp>
      <p:sp>
        <p:nvSpPr>
          <p:cNvPr id="3" name="Content Placeholder 2"/>
          <p:cNvSpPr>
            <a:spLocks noGrp="1"/>
          </p:cNvSpPr>
          <p:nvPr>
            <p:ph idx="1"/>
          </p:nvPr>
        </p:nvSpPr>
        <p:spPr>
          <a:xfrm>
            <a:off x="525366" y="1517072"/>
            <a:ext cx="6571626" cy="4023360"/>
          </a:xfrm>
        </p:spPr>
        <p:txBody>
          <a:bodyPr>
            <a:noAutofit/>
          </a:bodyPr>
          <a:lstStyle/>
          <a:p>
            <a:pPr marL="0" indent="0">
              <a:buNone/>
            </a:pPr>
            <a:r>
              <a:rPr lang="en-US" sz="2400" dirty="0" smtClean="0"/>
              <a:t>“And </a:t>
            </a:r>
            <a:r>
              <a:rPr lang="en-US" sz="2400" dirty="0"/>
              <a:t>Ezra opened the book in the sight of all the people; (for he was above all the people;) and when he opened it, all the people stood up</a:t>
            </a:r>
            <a:r>
              <a:rPr lang="en-US" sz="2400" dirty="0" smtClean="0"/>
              <a:t>:  And </a:t>
            </a:r>
            <a:r>
              <a:rPr lang="en-US" sz="2400" dirty="0"/>
              <a:t>Ezra blessed the </a:t>
            </a:r>
            <a:r>
              <a:rPr lang="en-US" sz="2400" cap="small" dirty="0"/>
              <a:t>Lord</a:t>
            </a:r>
            <a:r>
              <a:rPr lang="en-US" sz="2400" dirty="0"/>
              <a:t>, the great God. And all the people answered, Amen, Amen, with lifting up their hands: and they bowed their heads, and worshipped the </a:t>
            </a:r>
            <a:r>
              <a:rPr lang="en-US" sz="2400" cap="small" dirty="0"/>
              <a:t>Lord</a:t>
            </a:r>
            <a:r>
              <a:rPr lang="en-US" sz="2400" dirty="0"/>
              <a:t> with their faces to the ground</a:t>
            </a:r>
            <a:r>
              <a:rPr lang="en-US" sz="2400" dirty="0" smtClean="0"/>
              <a:t>. Also </a:t>
            </a:r>
            <a:r>
              <a:rPr lang="en-US" sz="2400" dirty="0" err="1"/>
              <a:t>Jeshua</a:t>
            </a:r>
            <a:r>
              <a:rPr lang="en-US" sz="2400" dirty="0"/>
              <a:t>, and </a:t>
            </a:r>
            <a:r>
              <a:rPr lang="en-US" sz="2400" dirty="0" err="1"/>
              <a:t>Bani</a:t>
            </a:r>
            <a:r>
              <a:rPr lang="en-US" sz="2400" dirty="0"/>
              <a:t>, and </a:t>
            </a:r>
            <a:r>
              <a:rPr lang="en-US" sz="2400" dirty="0" err="1"/>
              <a:t>Sherebiah</a:t>
            </a:r>
            <a:r>
              <a:rPr lang="en-US" sz="2400" dirty="0"/>
              <a:t>, </a:t>
            </a:r>
            <a:r>
              <a:rPr lang="en-US" sz="2400" dirty="0" err="1"/>
              <a:t>Jamin</a:t>
            </a:r>
            <a:r>
              <a:rPr lang="en-US" sz="2400" dirty="0"/>
              <a:t>, </a:t>
            </a:r>
            <a:r>
              <a:rPr lang="en-US" sz="2400" dirty="0" err="1"/>
              <a:t>Akkub</a:t>
            </a:r>
            <a:r>
              <a:rPr lang="en-US" sz="2400" dirty="0"/>
              <a:t>, </a:t>
            </a:r>
            <a:r>
              <a:rPr lang="en-US" sz="2400" dirty="0" err="1"/>
              <a:t>Shabbethai</a:t>
            </a:r>
            <a:r>
              <a:rPr lang="en-US" sz="2400" dirty="0"/>
              <a:t>, </a:t>
            </a:r>
            <a:r>
              <a:rPr lang="en-US" sz="2400" dirty="0" err="1"/>
              <a:t>Hodijah</a:t>
            </a:r>
            <a:r>
              <a:rPr lang="en-US" sz="2400" dirty="0"/>
              <a:t>, </a:t>
            </a:r>
            <a:r>
              <a:rPr lang="en-US" sz="2400" dirty="0" err="1"/>
              <a:t>Maaseiah</a:t>
            </a:r>
            <a:r>
              <a:rPr lang="en-US" sz="2400" dirty="0"/>
              <a:t>, </a:t>
            </a:r>
            <a:r>
              <a:rPr lang="en-US" sz="2400" b="1" dirty="0" err="1"/>
              <a:t>Kelita</a:t>
            </a:r>
            <a:r>
              <a:rPr lang="en-US" sz="2400" dirty="0"/>
              <a:t>, </a:t>
            </a:r>
            <a:r>
              <a:rPr lang="en-US" sz="2400" dirty="0" err="1"/>
              <a:t>Azariah</a:t>
            </a:r>
            <a:r>
              <a:rPr lang="en-US" sz="2400" dirty="0"/>
              <a:t>, </a:t>
            </a:r>
            <a:r>
              <a:rPr lang="en-US" sz="2400" dirty="0" err="1"/>
              <a:t>Jozabad</a:t>
            </a:r>
            <a:r>
              <a:rPr lang="en-US" sz="2400" dirty="0"/>
              <a:t>, </a:t>
            </a:r>
            <a:r>
              <a:rPr lang="en-US" sz="2400" dirty="0" err="1"/>
              <a:t>Hanan</a:t>
            </a:r>
            <a:r>
              <a:rPr lang="en-US" sz="2400" dirty="0"/>
              <a:t>, </a:t>
            </a:r>
            <a:r>
              <a:rPr lang="en-US" sz="2400" dirty="0" err="1"/>
              <a:t>Pelaiah</a:t>
            </a:r>
            <a:r>
              <a:rPr lang="en-US" sz="2400" dirty="0"/>
              <a:t>, and the Levites, caused the people to understand the law: and the people stood in their place</a:t>
            </a:r>
            <a:r>
              <a:rPr lang="en-US" sz="2400" dirty="0" smtClean="0"/>
              <a:t>.  So </a:t>
            </a:r>
            <a:r>
              <a:rPr lang="en-US" sz="2400" dirty="0"/>
              <a:t>they read in the book in the law of God </a:t>
            </a:r>
            <a:r>
              <a:rPr lang="en-US" sz="2400" b="1" dirty="0"/>
              <a:t>distinctly</a:t>
            </a:r>
            <a:r>
              <a:rPr lang="en-US" sz="2400" dirty="0"/>
              <a:t>, </a:t>
            </a:r>
            <a:r>
              <a:rPr lang="en-US" sz="2400" b="1" dirty="0"/>
              <a:t>and gave the sense</a:t>
            </a:r>
            <a:r>
              <a:rPr lang="en-US" sz="2400" dirty="0"/>
              <a:t>, and caused them to understand the reading</a:t>
            </a:r>
            <a:r>
              <a:rPr lang="en-US" sz="2400" dirty="0" smtClean="0"/>
              <a:t>.”</a:t>
            </a:r>
            <a:endParaRPr lang="en-US" sz="2400" dirty="0"/>
          </a:p>
          <a:p>
            <a:pPr marL="0" indent="0" algn="ctr">
              <a:buNone/>
            </a:pPr>
            <a:r>
              <a:rPr lang="en-US" sz="2400" dirty="0" smtClean="0"/>
              <a:t>Nehemiah 8:5-8</a:t>
            </a:r>
            <a:endParaRPr lang="en-US" sz="2400" dirty="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713520" y="1037359"/>
            <a:ext cx="4028208" cy="5224082"/>
          </a:xfrm>
          <a:prstGeom prst="rect">
            <a:avLst/>
          </a:prstGeom>
        </p:spPr>
      </p:pic>
    </p:spTree>
    <p:extLst>
      <p:ext uri="{BB962C8B-B14F-4D97-AF65-F5344CB8AC3E}">
        <p14:creationId xmlns:p14="http://schemas.microsoft.com/office/powerpoint/2010/main" val="211050383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96843"/>
            <a:ext cx="9720072" cy="1499616"/>
          </a:xfrm>
        </p:spPr>
        <p:txBody>
          <a:bodyPr/>
          <a:lstStyle/>
          <a:p>
            <a:r>
              <a:rPr lang="en-US" dirty="0" smtClean="0"/>
              <a:t>Ezra’s reading of the law (Nehemiah 8:8)</a:t>
            </a:r>
            <a:endParaRPr lang="en-US" dirty="0"/>
          </a:p>
        </p:txBody>
      </p:sp>
      <p:sp>
        <p:nvSpPr>
          <p:cNvPr id="3" name="Content Placeholder 2"/>
          <p:cNvSpPr>
            <a:spLocks noGrp="1"/>
          </p:cNvSpPr>
          <p:nvPr>
            <p:ph idx="1"/>
          </p:nvPr>
        </p:nvSpPr>
        <p:spPr>
          <a:xfrm>
            <a:off x="1024128" y="1454727"/>
            <a:ext cx="9720073" cy="4023360"/>
          </a:xfrm>
        </p:spPr>
        <p:txBody>
          <a:bodyPr>
            <a:noAutofit/>
          </a:bodyPr>
          <a:lstStyle/>
          <a:p>
            <a:r>
              <a:rPr lang="en-US" sz="2800" dirty="0" smtClean="0"/>
              <a:t>“And they read in the book, in the law of God, explaining – so as </a:t>
            </a:r>
            <a:r>
              <a:rPr lang="en-US" sz="2800" b="1" dirty="0" smtClean="0"/>
              <a:t>to give understanding to the conviction</a:t>
            </a:r>
            <a:r>
              <a:rPr lang="en-US" sz="2800" dirty="0" smtClean="0"/>
              <a:t>.”  Young’s Literal Translation</a:t>
            </a:r>
          </a:p>
          <a:p>
            <a:r>
              <a:rPr lang="en-US" sz="2800" dirty="0" smtClean="0"/>
              <a:t>“…making it clear and giving the meaning </a:t>
            </a:r>
            <a:r>
              <a:rPr lang="en-US" sz="2800" b="1" dirty="0" smtClean="0"/>
              <a:t>so that the people understood what was being read.</a:t>
            </a:r>
            <a:r>
              <a:rPr lang="en-US" sz="2800" dirty="0" smtClean="0"/>
              <a:t>”  New International Version</a:t>
            </a:r>
          </a:p>
          <a:p>
            <a:r>
              <a:rPr lang="en-US" sz="2800" dirty="0" smtClean="0"/>
              <a:t>“…translating to give the sense </a:t>
            </a:r>
            <a:r>
              <a:rPr lang="en-US" sz="2800" b="1" dirty="0" smtClean="0"/>
              <a:t>so that they understood the reading.</a:t>
            </a:r>
            <a:r>
              <a:rPr lang="en-US" sz="2800" dirty="0" smtClean="0"/>
              <a:t>”  New American Standard Bible</a:t>
            </a:r>
          </a:p>
          <a:p>
            <a:r>
              <a:rPr lang="en-US" sz="2800" dirty="0" smtClean="0"/>
              <a:t>“…</a:t>
            </a:r>
            <a:r>
              <a:rPr lang="en-US" sz="2800" dirty="0"/>
              <a:t>And they read from the book, from the law of God, clearly</a:t>
            </a:r>
            <a:r>
              <a:rPr lang="en-US" sz="2800" dirty="0" smtClean="0"/>
              <a:t>; </a:t>
            </a:r>
            <a:r>
              <a:rPr lang="en-US" sz="2800" dirty="0"/>
              <a:t>and they gave the sense, </a:t>
            </a:r>
            <a:r>
              <a:rPr lang="en-US" sz="2800" b="1" dirty="0"/>
              <a:t>so that the people understood the reading</a:t>
            </a:r>
            <a:r>
              <a:rPr lang="en-US" sz="2800" b="1" dirty="0" smtClean="0"/>
              <a:t>.</a:t>
            </a:r>
            <a:r>
              <a:rPr lang="en-US" sz="2800" dirty="0" smtClean="0"/>
              <a:t>”  Revised Standard Version, footnote:  “or, with interpretation”</a:t>
            </a:r>
            <a:endParaRPr lang="en-US" sz="2800" dirty="0"/>
          </a:p>
        </p:txBody>
      </p:sp>
    </p:spTree>
    <p:extLst>
      <p:ext uri="{BB962C8B-B14F-4D97-AF65-F5344CB8AC3E}">
        <p14:creationId xmlns:p14="http://schemas.microsoft.com/office/powerpoint/2010/main" val="35650078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0218" y="107234"/>
            <a:ext cx="9720072" cy="1499616"/>
          </a:xfrm>
        </p:spPr>
        <p:txBody>
          <a:bodyPr/>
          <a:lstStyle/>
          <a:p>
            <a:r>
              <a:rPr lang="en-US" dirty="0" smtClean="0"/>
              <a:t>Offices Restored</a:t>
            </a:r>
            <a:endParaRPr lang="en-US" dirty="0"/>
          </a:p>
        </p:txBody>
      </p:sp>
      <p:sp>
        <p:nvSpPr>
          <p:cNvPr id="3" name="Content Placeholder 2"/>
          <p:cNvSpPr>
            <a:spLocks noGrp="1"/>
          </p:cNvSpPr>
          <p:nvPr>
            <p:ph idx="1"/>
          </p:nvPr>
        </p:nvSpPr>
        <p:spPr>
          <a:xfrm>
            <a:off x="920219" y="1721150"/>
            <a:ext cx="9720071" cy="4023360"/>
          </a:xfrm>
        </p:spPr>
        <p:txBody>
          <a:bodyPr>
            <a:noAutofit/>
          </a:bodyPr>
          <a:lstStyle/>
          <a:p>
            <a:pPr marL="0" indent="0">
              <a:buNone/>
            </a:pPr>
            <a:r>
              <a:rPr lang="en-US" sz="2400" dirty="0" smtClean="0"/>
              <a:t>“And </a:t>
            </a:r>
            <a:r>
              <a:rPr lang="en-US" sz="2400" dirty="0"/>
              <a:t>at that time were some appointed over the chambers for the treasures, for the offerings, for the </a:t>
            </a:r>
            <a:r>
              <a:rPr lang="en-US" sz="2400" dirty="0" err="1"/>
              <a:t>firstfruits</a:t>
            </a:r>
            <a:r>
              <a:rPr lang="en-US" sz="2400" dirty="0"/>
              <a:t>, and for the tithes, to gather into them out of the fields of the cities the portions of the law for the priests and Levites: for Judah rejoiced for the priests and for the Levites that waited</a:t>
            </a:r>
            <a:r>
              <a:rPr lang="en-US" sz="2400" dirty="0" smtClean="0"/>
              <a:t>.  And </a:t>
            </a:r>
            <a:r>
              <a:rPr lang="en-US" sz="2400" dirty="0"/>
              <a:t>both the singers and the porters kept the ward of their God, and the ward of the purification, according to the commandment of David, and of Solomon his son</a:t>
            </a:r>
            <a:r>
              <a:rPr lang="en-US" sz="2400" dirty="0" smtClean="0"/>
              <a:t>.  For </a:t>
            </a:r>
            <a:r>
              <a:rPr lang="en-US" sz="2400" dirty="0"/>
              <a:t>in the days of David and </a:t>
            </a:r>
            <a:r>
              <a:rPr lang="en-US" sz="2400" dirty="0" err="1"/>
              <a:t>Asaph</a:t>
            </a:r>
            <a:r>
              <a:rPr lang="en-US" sz="2400" dirty="0"/>
              <a:t> of old there were chief of the singers, and songs of praise and thanksgiving unto God</a:t>
            </a:r>
            <a:r>
              <a:rPr lang="en-US" sz="2400" dirty="0" smtClean="0"/>
              <a:t>.  And </a:t>
            </a:r>
            <a:r>
              <a:rPr lang="en-US" sz="2400" dirty="0"/>
              <a:t>all Israel in the days of </a:t>
            </a:r>
            <a:r>
              <a:rPr lang="en-US" sz="2400" dirty="0" err="1"/>
              <a:t>Zerubbabel</a:t>
            </a:r>
            <a:r>
              <a:rPr lang="en-US" sz="2400" dirty="0"/>
              <a:t>, and in the days of Nehemiah, gave the portions of the singers and the porters, every day his portion: and they sanctified holy things unto the Levites; and the Levites sanctified them unto the children of Aaron</a:t>
            </a:r>
            <a:r>
              <a:rPr lang="en-US" sz="2400" dirty="0" smtClean="0"/>
              <a:t>.”</a:t>
            </a:r>
            <a:endParaRPr lang="en-US" sz="2400" dirty="0"/>
          </a:p>
          <a:p>
            <a:pPr marL="0" indent="0" algn="ctr">
              <a:buNone/>
            </a:pPr>
            <a:r>
              <a:rPr lang="en-US" sz="2400" dirty="0" smtClean="0"/>
              <a:t>Nehemiah 12:44-47</a:t>
            </a:r>
            <a:endParaRPr lang="en-US" sz="2400" dirty="0"/>
          </a:p>
        </p:txBody>
      </p:sp>
    </p:spTree>
    <p:extLst>
      <p:ext uri="{BB962C8B-B14F-4D97-AF65-F5344CB8AC3E}">
        <p14:creationId xmlns:p14="http://schemas.microsoft.com/office/powerpoint/2010/main" val="41869799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1392" y="148798"/>
            <a:ext cx="9720072" cy="1499616"/>
          </a:xfrm>
        </p:spPr>
        <p:txBody>
          <a:bodyPr/>
          <a:lstStyle/>
          <a:p>
            <a:r>
              <a:rPr lang="en-US" dirty="0" smtClean="0"/>
              <a:t>The Word Applied – Amorites and Moabites</a:t>
            </a:r>
            <a:endParaRPr lang="en-US" dirty="0"/>
          </a:p>
        </p:txBody>
      </p:sp>
      <p:sp>
        <p:nvSpPr>
          <p:cNvPr id="3" name="Content Placeholder 2"/>
          <p:cNvSpPr>
            <a:spLocks noGrp="1"/>
          </p:cNvSpPr>
          <p:nvPr>
            <p:ph idx="1"/>
          </p:nvPr>
        </p:nvSpPr>
        <p:spPr>
          <a:xfrm>
            <a:off x="951392" y="1818410"/>
            <a:ext cx="9720073" cy="4023360"/>
          </a:xfrm>
        </p:spPr>
        <p:txBody>
          <a:bodyPr>
            <a:normAutofit/>
          </a:bodyPr>
          <a:lstStyle/>
          <a:p>
            <a:pPr marL="0" indent="0">
              <a:buNone/>
            </a:pPr>
            <a:r>
              <a:rPr lang="en-US" sz="2800" dirty="0" smtClean="0"/>
              <a:t>“On </a:t>
            </a:r>
            <a:r>
              <a:rPr lang="en-US" sz="2800" dirty="0"/>
              <a:t>that day they read in the book of Moses in the audience of the people; and therein was found written, that the Ammonite and the Moabite should not come into the congregation of God for ever</a:t>
            </a:r>
            <a:r>
              <a:rPr lang="en-US" sz="2800" dirty="0" smtClean="0"/>
              <a:t>;  Because </a:t>
            </a:r>
            <a:r>
              <a:rPr lang="en-US" sz="2800" dirty="0"/>
              <a:t>they met not the children of Israel with bread and with water, but hired Balaam against them, that he should curse them: howbeit our God turned the curse into a blessing</a:t>
            </a:r>
            <a:r>
              <a:rPr lang="en-US" sz="2800" dirty="0" smtClean="0"/>
              <a:t>.  Now </a:t>
            </a:r>
            <a:r>
              <a:rPr lang="en-US" sz="2800" dirty="0"/>
              <a:t>it came to pass, </a:t>
            </a:r>
            <a:r>
              <a:rPr lang="en-US" sz="2800" b="1" dirty="0"/>
              <a:t>when they had heard the law, that they separated from Israel all the mixed </a:t>
            </a:r>
            <a:r>
              <a:rPr lang="en-US" sz="2800" b="1" dirty="0" smtClean="0"/>
              <a:t>multitude</a:t>
            </a:r>
            <a:r>
              <a:rPr lang="en-US" sz="2800" dirty="0" smtClean="0"/>
              <a:t>”</a:t>
            </a:r>
            <a:endParaRPr lang="en-US" sz="2800" dirty="0"/>
          </a:p>
          <a:p>
            <a:pPr marL="0" indent="0" algn="ctr">
              <a:buNone/>
            </a:pPr>
            <a:r>
              <a:rPr lang="en-US" sz="2800" dirty="0" smtClean="0"/>
              <a:t>Nehemiah 13:1-3</a:t>
            </a:r>
            <a:endParaRPr lang="en-US" sz="2800" dirty="0"/>
          </a:p>
        </p:txBody>
      </p:sp>
    </p:spTree>
    <p:extLst>
      <p:ext uri="{BB962C8B-B14F-4D97-AF65-F5344CB8AC3E}">
        <p14:creationId xmlns:p14="http://schemas.microsoft.com/office/powerpoint/2010/main" val="326342591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1782" y="0"/>
            <a:ext cx="9720072" cy="1499616"/>
          </a:xfrm>
        </p:spPr>
        <p:txBody>
          <a:bodyPr/>
          <a:lstStyle/>
          <a:p>
            <a:r>
              <a:rPr lang="en-US" dirty="0" err="1" smtClean="0"/>
              <a:t>Eliashib’s</a:t>
            </a:r>
            <a:r>
              <a:rPr lang="en-US" dirty="0" smtClean="0"/>
              <a:t> Evil in Harboring an Amorite</a:t>
            </a:r>
            <a:endParaRPr lang="en-US" dirty="0"/>
          </a:p>
        </p:txBody>
      </p:sp>
      <p:sp>
        <p:nvSpPr>
          <p:cNvPr id="3" name="Content Placeholder 2"/>
          <p:cNvSpPr>
            <a:spLocks noGrp="1"/>
          </p:cNvSpPr>
          <p:nvPr>
            <p:ph idx="1"/>
          </p:nvPr>
        </p:nvSpPr>
        <p:spPr>
          <a:xfrm>
            <a:off x="784231" y="1412081"/>
            <a:ext cx="9613861" cy="4043145"/>
          </a:xfrm>
        </p:spPr>
        <p:txBody>
          <a:bodyPr>
            <a:noAutofit/>
          </a:bodyPr>
          <a:lstStyle/>
          <a:p>
            <a:pPr marL="0" indent="0">
              <a:buNone/>
            </a:pPr>
            <a:r>
              <a:rPr lang="en-US" sz="2400" dirty="0" smtClean="0"/>
              <a:t>“And </a:t>
            </a:r>
            <a:r>
              <a:rPr lang="en-US" sz="2400" dirty="0"/>
              <a:t>before this, </a:t>
            </a:r>
            <a:r>
              <a:rPr lang="en-US" sz="2400" b="1" dirty="0" err="1"/>
              <a:t>Eliashib</a:t>
            </a:r>
            <a:r>
              <a:rPr lang="en-US" sz="2400" b="1" dirty="0"/>
              <a:t> the priest</a:t>
            </a:r>
            <a:r>
              <a:rPr lang="en-US" sz="2400" dirty="0"/>
              <a:t>, having the oversight of the chamber of the house of our God, was allied unto </a:t>
            </a:r>
            <a:r>
              <a:rPr lang="en-US" sz="2400" b="1" dirty="0" err="1"/>
              <a:t>Tobiah</a:t>
            </a:r>
            <a:r>
              <a:rPr lang="en-US" sz="2400" dirty="0" smtClean="0"/>
              <a:t>:  And </a:t>
            </a:r>
            <a:r>
              <a:rPr lang="en-US" sz="2400" dirty="0"/>
              <a:t>he had prepared for him a great chamber, where aforetime they laid the meat offerings, the frankincense, and the vessels, and the tithes of the corn, the new wine, and the oil, which was commanded to be given to the Levites, and the singers, and the porters; and the offerings of the priests</a:t>
            </a:r>
            <a:r>
              <a:rPr lang="en-US" sz="2400" dirty="0" smtClean="0"/>
              <a:t>.  But </a:t>
            </a:r>
            <a:r>
              <a:rPr lang="en-US" sz="2400" dirty="0"/>
              <a:t>in all this time was not I at Jerusalem: for in the two and thirtieth year of </a:t>
            </a:r>
            <a:r>
              <a:rPr lang="en-US" sz="2400" dirty="0" err="1"/>
              <a:t>Artaxerxes</a:t>
            </a:r>
            <a:r>
              <a:rPr lang="en-US" sz="2400" dirty="0"/>
              <a:t> king of Babylon came I unto the king, and after certain days obtained I leave of the king</a:t>
            </a:r>
            <a:r>
              <a:rPr lang="en-US" sz="2400" dirty="0" smtClean="0"/>
              <a:t>:  And </a:t>
            </a:r>
            <a:r>
              <a:rPr lang="en-US" sz="2400" dirty="0"/>
              <a:t>I came to Jerusalem, and understood of the evil that </a:t>
            </a:r>
            <a:r>
              <a:rPr lang="en-US" sz="2400" dirty="0" err="1"/>
              <a:t>Eliashib</a:t>
            </a:r>
            <a:r>
              <a:rPr lang="en-US" sz="2400" dirty="0"/>
              <a:t> did for </a:t>
            </a:r>
            <a:r>
              <a:rPr lang="en-US" sz="2400" dirty="0" err="1"/>
              <a:t>Tobiah</a:t>
            </a:r>
            <a:r>
              <a:rPr lang="en-US" sz="2400" dirty="0"/>
              <a:t>, in preparing him a chamber in the courts of the house of God</a:t>
            </a:r>
            <a:r>
              <a:rPr lang="en-US" sz="2400" dirty="0" smtClean="0"/>
              <a:t>.  </a:t>
            </a:r>
            <a:r>
              <a:rPr lang="en-US" sz="2400" b="1" dirty="0" smtClean="0"/>
              <a:t>And </a:t>
            </a:r>
            <a:r>
              <a:rPr lang="en-US" sz="2400" b="1" dirty="0"/>
              <a:t>it grieved me sore: therefore I cast forth all the household stuff to </a:t>
            </a:r>
            <a:r>
              <a:rPr lang="en-US" sz="2400" b="1" dirty="0" err="1"/>
              <a:t>Tobiah</a:t>
            </a:r>
            <a:r>
              <a:rPr lang="en-US" sz="2400" b="1" dirty="0"/>
              <a:t> out of the chamber</a:t>
            </a:r>
            <a:r>
              <a:rPr lang="en-US" sz="2400" b="1" dirty="0" smtClean="0"/>
              <a:t>. </a:t>
            </a:r>
            <a:r>
              <a:rPr lang="en-US" sz="2400" dirty="0" smtClean="0"/>
              <a:t> Then </a:t>
            </a:r>
            <a:r>
              <a:rPr lang="en-US" sz="2400" dirty="0"/>
              <a:t>I commanded, and they cleansed the chambers: and thither brought I again the vessels of the house of God, with the meat offering and the frankincense</a:t>
            </a:r>
            <a:r>
              <a:rPr lang="en-US" sz="2400" dirty="0" smtClean="0"/>
              <a:t>.”</a:t>
            </a:r>
            <a:endParaRPr lang="en-US" sz="2400" dirty="0"/>
          </a:p>
          <a:p>
            <a:pPr marL="0" indent="0" algn="ctr">
              <a:buNone/>
            </a:pPr>
            <a:r>
              <a:rPr lang="en-US" sz="2400" dirty="0" smtClean="0"/>
              <a:t>Nehemiah 13:4-9</a:t>
            </a:r>
            <a:endParaRPr lang="en-US" sz="2400" dirty="0"/>
          </a:p>
        </p:txBody>
      </p:sp>
    </p:spTree>
    <p:extLst>
      <p:ext uri="{BB962C8B-B14F-4D97-AF65-F5344CB8AC3E}">
        <p14:creationId xmlns:p14="http://schemas.microsoft.com/office/powerpoint/2010/main" val="185896669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Eliashib’s</a:t>
            </a:r>
            <a:r>
              <a:rPr lang="en-US" dirty="0" smtClean="0"/>
              <a:t> Grandson</a:t>
            </a:r>
            <a:endParaRPr lang="en-US" dirty="0"/>
          </a:p>
        </p:txBody>
      </p:sp>
      <p:sp>
        <p:nvSpPr>
          <p:cNvPr id="3" name="Content Placeholder 2"/>
          <p:cNvSpPr>
            <a:spLocks noGrp="1"/>
          </p:cNvSpPr>
          <p:nvPr>
            <p:ph idx="1"/>
          </p:nvPr>
        </p:nvSpPr>
        <p:spPr/>
        <p:txBody>
          <a:bodyPr>
            <a:normAutofit/>
          </a:bodyPr>
          <a:lstStyle/>
          <a:p>
            <a:pPr marL="0" indent="0">
              <a:buNone/>
            </a:pPr>
            <a:r>
              <a:rPr lang="en-US" sz="2800" dirty="0" smtClean="0"/>
              <a:t>“And </a:t>
            </a:r>
            <a:r>
              <a:rPr lang="en-US" sz="2800" dirty="0"/>
              <a:t>one of the sons of </a:t>
            </a:r>
            <a:r>
              <a:rPr lang="en-US" sz="2800" dirty="0" err="1"/>
              <a:t>Joiada</a:t>
            </a:r>
            <a:r>
              <a:rPr lang="en-US" sz="2800" dirty="0"/>
              <a:t>, the son of </a:t>
            </a:r>
            <a:r>
              <a:rPr lang="en-US" sz="2800" dirty="0" err="1"/>
              <a:t>Eliashib</a:t>
            </a:r>
            <a:r>
              <a:rPr lang="en-US" sz="2800" dirty="0"/>
              <a:t> the </a:t>
            </a:r>
            <a:r>
              <a:rPr lang="en-US" sz="2800" b="1" u="sng" dirty="0"/>
              <a:t>high priest</a:t>
            </a:r>
            <a:r>
              <a:rPr lang="en-US" sz="2800" dirty="0"/>
              <a:t>, was </a:t>
            </a:r>
            <a:r>
              <a:rPr lang="en-US" sz="2800" b="1" dirty="0"/>
              <a:t>son in law to </a:t>
            </a:r>
            <a:r>
              <a:rPr lang="en-US" sz="2800" b="1" dirty="0" err="1"/>
              <a:t>Sanballat</a:t>
            </a:r>
            <a:r>
              <a:rPr lang="en-US" sz="2800" b="1" dirty="0"/>
              <a:t> the </a:t>
            </a:r>
            <a:r>
              <a:rPr lang="en-US" sz="2800" b="1" dirty="0" err="1"/>
              <a:t>Horonite</a:t>
            </a:r>
            <a:r>
              <a:rPr lang="en-US" sz="2800" dirty="0"/>
              <a:t>: therefore I chased him from me</a:t>
            </a:r>
            <a:r>
              <a:rPr lang="en-US" sz="2800" dirty="0" smtClean="0"/>
              <a:t>.  Remember </a:t>
            </a:r>
            <a:r>
              <a:rPr lang="en-US" sz="2800" dirty="0"/>
              <a:t>them, O my God, because they have defiled the priesthood, and the covenant of the priesthood, and of the Levites</a:t>
            </a:r>
            <a:r>
              <a:rPr lang="en-US" sz="2800" dirty="0" smtClean="0"/>
              <a:t>.  Thus </a:t>
            </a:r>
            <a:r>
              <a:rPr lang="en-US" sz="2800" dirty="0"/>
              <a:t>cleansed I them from all strangers, and appointed the wards of the priests and the Levites, every one in his business</a:t>
            </a:r>
            <a:r>
              <a:rPr lang="en-US" sz="2800" dirty="0" smtClean="0"/>
              <a:t>;”</a:t>
            </a:r>
            <a:endParaRPr lang="en-US" sz="2800" dirty="0"/>
          </a:p>
          <a:p>
            <a:pPr marL="0" indent="0" algn="ctr">
              <a:buNone/>
            </a:pPr>
            <a:r>
              <a:rPr lang="en-US" sz="2800" dirty="0" smtClean="0"/>
              <a:t>Nehemiah 13:28-30</a:t>
            </a:r>
            <a:endParaRPr lang="en-US" sz="2800" dirty="0"/>
          </a:p>
        </p:txBody>
      </p:sp>
    </p:spTree>
    <p:extLst>
      <p:ext uri="{BB962C8B-B14F-4D97-AF65-F5344CB8AC3E}">
        <p14:creationId xmlns:p14="http://schemas.microsoft.com/office/powerpoint/2010/main" val="412871186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7" y="107234"/>
            <a:ext cx="9720072" cy="1499616"/>
          </a:xfrm>
        </p:spPr>
        <p:txBody>
          <a:bodyPr/>
          <a:lstStyle/>
          <a:p>
            <a:r>
              <a:rPr lang="en-US" dirty="0" smtClean="0"/>
              <a:t>Profaning of the Sabbath</a:t>
            </a:r>
            <a:endParaRPr lang="en-US" dirty="0"/>
          </a:p>
        </p:txBody>
      </p:sp>
      <p:sp>
        <p:nvSpPr>
          <p:cNvPr id="3" name="Content Placeholder 2"/>
          <p:cNvSpPr>
            <a:spLocks noGrp="1"/>
          </p:cNvSpPr>
          <p:nvPr>
            <p:ph idx="1"/>
          </p:nvPr>
        </p:nvSpPr>
        <p:spPr>
          <a:xfrm>
            <a:off x="1024126" y="1340427"/>
            <a:ext cx="9720073" cy="4023360"/>
          </a:xfrm>
        </p:spPr>
        <p:txBody>
          <a:bodyPr>
            <a:noAutofit/>
          </a:bodyPr>
          <a:lstStyle/>
          <a:p>
            <a:pPr marL="0" indent="0">
              <a:buNone/>
            </a:pPr>
            <a:r>
              <a:rPr lang="en-US" sz="2400" dirty="0" smtClean="0"/>
              <a:t>“In </a:t>
            </a:r>
            <a:r>
              <a:rPr lang="en-US" sz="2400" dirty="0"/>
              <a:t>those days </a:t>
            </a:r>
            <a:r>
              <a:rPr lang="en-US" sz="2400" b="1" dirty="0"/>
              <a:t>saw I in Judah some treading wine presses on the </a:t>
            </a:r>
            <a:r>
              <a:rPr lang="en-US" sz="2400" b="1" dirty="0" err="1"/>
              <a:t>sabbath</a:t>
            </a:r>
            <a:r>
              <a:rPr lang="en-US" sz="2400" b="1" dirty="0"/>
              <a:t>, and bringing in sheaves, and lading asses; as also wine, grapes, and figs, and all manner of burdens, which they brought into Jerusalem on the </a:t>
            </a:r>
            <a:r>
              <a:rPr lang="en-US" sz="2400" b="1" dirty="0" err="1"/>
              <a:t>sabbath</a:t>
            </a:r>
            <a:r>
              <a:rPr lang="en-US" sz="2400" b="1" dirty="0"/>
              <a:t> day: </a:t>
            </a:r>
            <a:r>
              <a:rPr lang="en-US" sz="2400" dirty="0"/>
              <a:t>and I testified against them in the day wherein they sold victuals</a:t>
            </a:r>
            <a:r>
              <a:rPr lang="en-US" sz="2400" dirty="0" smtClean="0"/>
              <a:t>.  There </a:t>
            </a:r>
            <a:r>
              <a:rPr lang="en-US" sz="2400" dirty="0"/>
              <a:t>dwelt </a:t>
            </a:r>
            <a:r>
              <a:rPr lang="en-US" sz="2400" b="1" dirty="0"/>
              <a:t>men of </a:t>
            </a:r>
            <a:r>
              <a:rPr lang="en-US" sz="2400" b="1" dirty="0" err="1"/>
              <a:t>Tyre</a:t>
            </a:r>
            <a:r>
              <a:rPr lang="en-US" sz="2400" b="1" dirty="0"/>
              <a:t> also therein, which brought fish, and all manner of ware, and sold on the </a:t>
            </a:r>
            <a:r>
              <a:rPr lang="en-US" sz="2400" b="1" dirty="0" err="1"/>
              <a:t>sabbath</a:t>
            </a:r>
            <a:r>
              <a:rPr lang="en-US" sz="2400" b="1" dirty="0"/>
              <a:t> unto the children of Judah, and in Jerusalem</a:t>
            </a:r>
            <a:r>
              <a:rPr lang="en-US" sz="2400" b="1" dirty="0" smtClean="0"/>
              <a:t>.  </a:t>
            </a:r>
            <a:r>
              <a:rPr lang="en-US" sz="2400" dirty="0" smtClean="0"/>
              <a:t>Then </a:t>
            </a:r>
            <a:r>
              <a:rPr lang="en-US" sz="2400" dirty="0"/>
              <a:t>I contended with the nobles of Judah, and said unto them, What evil thing is this that ye do, and profane the </a:t>
            </a:r>
            <a:r>
              <a:rPr lang="en-US" sz="2400" dirty="0" err="1"/>
              <a:t>sabbath</a:t>
            </a:r>
            <a:r>
              <a:rPr lang="en-US" sz="2400" dirty="0"/>
              <a:t> day</a:t>
            </a:r>
            <a:r>
              <a:rPr lang="en-US" sz="2400" dirty="0" smtClean="0"/>
              <a:t>?  Did </a:t>
            </a:r>
            <a:r>
              <a:rPr lang="en-US" sz="2400" dirty="0"/>
              <a:t>not your fathers thus, and did not our God bring all this evil upon us, and upon this city? yet ye bring more wrath upon Israel by profaning the </a:t>
            </a:r>
            <a:r>
              <a:rPr lang="en-US" sz="2400" dirty="0" err="1"/>
              <a:t>sabbath</a:t>
            </a:r>
            <a:r>
              <a:rPr lang="en-US" sz="2400" dirty="0" smtClean="0"/>
              <a:t>.  And </a:t>
            </a:r>
            <a:r>
              <a:rPr lang="en-US" sz="2400" dirty="0"/>
              <a:t>it came to pass, that when the gates of Jerusalem began to be dark before the </a:t>
            </a:r>
            <a:r>
              <a:rPr lang="en-US" sz="2400" dirty="0" err="1"/>
              <a:t>sabbath</a:t>
            </a:r>
            <a:r>
              <a:rPr lang="en-US" sz="2400" dirty="0"/>
              <a:t>, I commanded that the gates should be shut, and charged that they should not be opened till after the </a:t>
            </a:r>
            <a:r>
              <a:rPr lang="en-US" sz="2400" dirty="0" err="1"/>
              <a:t>sabbath</a:t>
            </a:r>
            <a:r>
              <a:rPr lang="en-US" sz="2400" dirty="0"/>
              <a:t>: and some of my servants set I at the gates, that there should no burden be brought in on the </a:t>
            </a:r>
            <a:r>
              <a:rPr lang="en-US" sz="2400" dirty="0" err="1"/>
              <a:t>sabbath</a:t>
            </a:r>
            <a:r>
              <a:rPr lang="en-US" sz="2400" dirty="0"/>
              <a:t> day</a:t>
            </a:r>
            <a:r>
              <a:rPr lang="en-US" sz="2400" dirty="0" smtClean="0"/>
              <a:t>.”</a:t>
            </a:r>
            <a:endParaRPr lang="en-US" sz="2400" dirty="0"/>
          </a:p>
          <a:p>
            <a:pPr marL="0" indent="0" algn="ctr">
              <a:buNone/>
            </a:pPr>
            <a:r>
              <a:rPr lang="en-US" sz="2400" dirty="0" smtClean="0"/>
              <a:t>Nehemiah 13:15-19</a:t>
            </a:r>
            <a:endParaRPr lang="en-US" sz="2400" dirty="0"/>
          </a:p>
        </p:txBody>
      </p:sp>
    </p:spTree>
    <p:extLst>
      <p:ext uri="{BB962C8B-B14F-4D97-AF65-F5344CB8AC3E}">
        <p14:creationId xmlns:p14="http://schemas.microsoft.com/office/powerpoint/2010/main" val="206019596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Right under their noses!</a:t>
            </a:r>
            <a:endParaRPr lang="en-US" dirty="0"/>
          </a:p>
        </p:txBody>
      </p:sp>
      <p:sp>
        <p:nvSpPr>
          <p:cNvPr id="3" name="Content Placeholder 2"/>
          <p:cNvSpPr>
            <a:spLocks noGrp="1"/>
          </p:cNvSpPr>
          <p:nvPr>
            <p:ph idx="1"/>
          </p:nvPr>
        </p:nvSpPr>
        <p:spPr>
          <a:xfrm>
            <a:off x="1024127" y="2084832"/>
            <a:ext cx="9720073" cy="4023360"/>
          </a:xfrm>
        </p:spPr>
        <p:txBody>
          <a:bodyPr>
            <a:normAutofit/>
          </a:bodyPr>
          <a:lstStyle/>
          <a:p>
            <a:r>
              <a:rPr lang="en-US" sz="2800" dirty="0" smtClean="0"/>
              <a:t>How is it possible that Israel did not see this obvious, ongoing violation of the Sabbath?</a:t>
            </a:r>
          </a:p>
          <a:p>
            <a:r>
              <a:rPr lang="en-US" sz="2800" dirty="0" smtClean="0"/>
              <a:t>Had they strayed so far from the Word itself?</a:t>
            </a:r>
          </a:p>
          <a:p>
            <a:r>
              <a:rPr lang="en-US" sz="2800" dirty="0" smtClean="0"/>
              <a:t>Had they failed to apply the Word to common daily practice?</a:t>
            </a:r>
          </a:p>
          <a:p>
            <a:r>
              <a:rPr lang="en-US" sz="2800" dirty="0" smtClean="0"/>
              <a:t>The real question is whether we have any areas where we too have become blind to the violation of God’s commands right under our own noses – and what we will do when we identify them!</a:t>
            </a:r>
            <a:endParaRPr lang="en-US" sz="2800" dirty="0"/>
          </a:p>
        </p:txBody>
      </p:sp>
    </p:spTree>
    <p:extLst>
      <p:ext uri="{BB962C8B-B14F-4D97-AF65-F5344CB8AC3E}">
        <p14:creationId xmlns:p14="http://schemas.microsoft.com/office/powerpoint/2010/main" val="276151794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7092" y="0"/>
            <a:ext cx="9720072" cy="1499616"/>
          </a:xfrm>
        </p:spPr>
        <p:txBody>
          <a:bodyPr/>
          <a:lstStyle/>
          <a:p>
            <a:r>
              <a:rPr lang="en-US" dirty="0" smtClean="0"/>
              <a:t>Marriages to the Heathen</a:t>
            </a:r>
            <a:endParaRPr lang="en-US" dirty="0"/>
          </a:p>
        </p:txBody>
      </p:sp>
      <p:sp>
        <p:nvSpPr>
          <p:cNvPr id="3" name="Content Placeholder 2"/>
          <p:cNvSpPr>
            <a:spLocks noGrp="1"/>
          </p:cNvSpPr>
          <p:nvPr>
            <p:ph idx="1"/>
          </p:nvPr>
        </p:nvSpPr>
        <p:spPr>
          <a:xfrm>
            <a:off x="837092" y="1499616"/>
            <a:ext cx="9720073" cy="4023360"/>
          </a:xfrm>
        </p:spPr>
        <p:txBody>
          <a:bodyPr>
            <a:noAutofit/>
          </a:bodyPr>
          <a:lstStyle/>
          <a:p>
            <a:pPr marL="0" indent="0">
              <a:buNone/>
            </a:pPr>
            <a:r>
              <a:rPr lang="en-US" sz="2600" dirty="0" smtClean="0"/>
              <a:t>“In those days also saw I Jews that had married wives of Ashdod, of Ammon, and of Moab:  And their children </a:t>
            </a:r>
            <a:r>
              <a:rPr lang="en-US" sz="2600" dirty="0" err="1" smtClean="0"/>
              <a:t>spake</a:t>
            </a:r>
            <a:r>
              <a:rPr lang="en-US" sz="2600" dirty="0" smtClean="0"/>
              <a:t> half in the speech of Ashdod, and could not speak in the Jews' language, but according to the language of each people.  And I contended with them, and cursed them, and smote certain of them, and plucked off their hair, and made them swear by God, saying, Ye shall not give your daughters unto their sons, nor take their daughters unto your sons, or for yourselves.  Did not Solomon king of Israel sin by these things? yet among many nations was there no king like him, who was beloved of his God, and God made him king over all Israel: nevertheless even him did outlandish women cause to sin.  Shall we then hearken unto you to do all this great evil, to transgress against our God in marrying strange wives?”</a:t>
            </a:r>
          </a:p>
          <a:p>
            <a:pPr marL="0" indent="0" algn="ctr">
              <a:buNone/>
            </a:pPr>
            <a:r>
              <a:rPr lang="en-US" sz="2600" dirty="0" smtClean="0"/>
              <a:t>Nehemiah 13:23-27</a:t>
            </a:r>
            <a:endParaRPr lang="en-US" sz="2600" dirty="0"/>
          </a:p>
        </p:txBody>
      </p:sp>
    </p:spTree>
    <p:extLst>
      <p:ext uri="{BB962C8B-B14F-4D97-AF65-F5344CB8AC3E}">
        <p14:creationId xmlns:p14="http://schemas.microsoft.com/office/powerpoint/2010/main" val="424792347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179970"/>
            <a:ext cx="9720072" cy="1499616"/>
          </a:xfrm>
        </p:spPr>
        <p:txBody>
          <a:bodyPr/>
          <a:lstStyle/>
          <a:p>
            <a:r>
              <a:rPr lang="en-US" dirty="0" smtClean="0"/>
              <a:t>WHAT NEHEMIAH AND EZRA JUMPSTARTED</a:t>
            </a:r>
            <a:endParaRPr lang="en-US" dirty="0"/>
          </a:p>
        </p:txBody>
      </p:sp>
      <p:sp>
        <p:nvSpPr>
          <p:cNvPr id="3" name="Content Placeholder 2"/>
          <p:cNvSpPr>
            <a:spLocks noGrp="1"/>
          </p:cNvSpPr>
          <p:nvPr>
            <p:ph idx="1"/>
          </p:nvPr>
        </p:nvSpPr>
        <p:spPr>
          <a:xfrm>
            <a:off x="1024128" y="2084832"/>
            <a:ext cx="9720073" cy="4023360"/>
          </a:xfrm>
        </p:spPr>
        <p:txBody>
          <a:bodyPr>
            <a:normAutofit lnSpcReduction="10000"/>
          </a:bodyPr>
          <a:lstStyle/>
          <a:p>
            <a:r>
              <a:rPr lang="en-US" sz="2800" dirty="0" smtClean="0"/>
              <a:t>A sound examination and reading of the Word</a:t>
            </a:r>
          </a:p>
          <a:p>
            <a:r>
              <a:rPr lang="en-US" sz="2800" dirty="0" smtClean="0"/>
              <a:t>They didn’t do it as ritual, but with attentiveness to the message and with a zeal to apply it (think Berea in NT).</a:t>
            </a:r>
          </a:p>
          <a:p>
            <a:r>
              <a:rPr lang="en-US" sz="2800" dirty="0" smtClean="0"/>
              <a:t>These were no dry Bible classes!</a:t>
            </a:r>
          </a:p>
          <a:p>
            <a:r>
              <a:rPr lang="en-US" sz="2800" dirty="0" smtClean="0"/>
              <a:t>Ultimately, the reform required was going back to the commands and principles of Scripture.</a:t>
            </a:r>
          </a:p>
          <a:p>
            <a:r>
              <a:rPr lang="en-US" sz="2800" dirty="0" smtClean="0"/>
              <a:t>This wrecked Solomon – and it was certain to destroy them too.</a:t>
            </a:r>
          </a:p>
          <a:p>
            <a:r>
              <a:rPr lang="en-US" sz="2800" dirty="0" smtClean="0"/>
              <a:t>This is an imperative for healthy </a:t>
            </a:r>
            <a:r>
              <a:rPr lang="en-US" sz="2800" dirty="0" err="1" smtClean="0"/>
              <a:t>ecclesias</a:t>
            </a:r>
            <a:r>
              <a:rPr lang="en-US" sz="2800" dirty="0" smtClean="0"/>
              <a:t> and reformation.</a:t>
            </a:r>
            <a:endParaRPr lang="en-US" sz="2800" dirty="0"/>
          </a:p>
        </p:txBody>
      </p:sp>
    </p:spTree>
    <p:extLst>
      <p:ext uri="{BB962C8B-B14F-4D97-AF65-F5344CB8AC3E}">
        <p14:creationId xmlns:p14="http://schemas.microsoft.com/office/powerpoint/2010/main" val="221222369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7092" y="2393234"/>
            <a:ext cx="9720072" cy="1499616"/>
          </a:xfrm>
        </p:spPr>
        <p:txBody>
          <a:bodyPr/>
          <a:lstStyle/>
          <a:p>
            <a:pPr algn="ctr"/>
            <a:r>
              <a:rPr lang="en-US" dirty="0" smtClean="0"/>
              <a:t>Nehemiah 13 – detailed names of those marrying heathen women</a:t>
            </a:r>
            <a:endParaRPr lang="en-US" dirty="0"/>
          </a:p>
        </p:txBody>
      </p:sp>
    </p:spTree>
    <p:extLst>
      <p:ext uri="{BB962C8B-B14F-4D97-AF65-F5344CB8AC3E}">
        <p14:creationId xmlns:p14="http://schemas.microsoft.com/office/powerpoint/2010/main" val="301722451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9" y="169580"/>
            <a:ext cx="9720072" cy="1499616"/>
          </a:xfrm>
        </p:spPr>
        <p:txBody>
          <a:bodyPr/>
          <a:lstStyle/>
          <a:p>
            <a:r>
              <a:rPr lang="en-US" dirty="0" smtClean="0"/>
              <a:t>A Few Lessons for Our </a:t>
            </a:r>
            <a:r>
              <a:rPr lang="en-US" dirty="0" err="1" smtClean="0"/>
              <a:t>Ecclesias</a:t>
            </a:r>
            <a:endParaRPr lang="en-US" dirty="0"/>
          </a:p>
        </p:txBody>
      </p:sp>
      <p:sp>
        <p:nvSpPr>
          <p:cNvPr id="3" name="Content Placeholder 2"/>
          <p:cNvSpPr>
            <a:spLocks noGrp="1"/>
          </p:cNvSpPr>
          <p:nvPr>
            <p:ph idx="1"/>
          </p:nvPr>
        </p:nvSpPr>
        <p:spPr>
          <a:xfrm>
            <a:off x="1024128" y="1669196"/>
            <a:ext cx="9720073" cy="4023360"/>
          </a:xfrm>
        </p:spPr>
        <p:txBody>
          <a:bodyPr>
            <a:noAutofit/>
          </a:bodyPr>
          <a:lstStyle/>
          <a:p>
            <a:r>
              <a:rPr lang="en-US" sz="3200" dirty="0" smtClean="0"/>
              <a:t>Spiritual soundness requires constant perseverance and watchfulness.</a:t>
            </a:r>
          </a:p>
          <a:p>
            <a:r>
              <a:rPr lang="en-US" sz="3200" dirty="0" smtClean="0"/>
              <a:t>We do not consistently make the connections between our profession and what personal changes are required of us.</a:t>
            </a:r>
          </a:p>
          <a:p>
            <a:r>
              <a:rPr lang="en-US" sz="3200" dirty="0" smtClean="0"/>
              <a:t>The close attention to the Word is required to fulfill our transformation.</a:t>
            </a:r>
          </a:p>
          <a:p>
            <a:r>
              <a:rPr lang="en-US" sz="3200" dirty="0" smtClean="0"/>
              <a:t>God is still working with us to build cities and walls – not of stone and wood, but of faithful hearts.</a:t>
            </a:r>
          </a:p>
          <a:p>
            <a:r>
              <a:rPr lang="en-US" sz="3200" dirty="0" smtClean="0"/>
              <a:t>Let us arise and build!</a:t>
            </a:r>
          </a:p>
          <a:p>
            <a:r>
              <a:rPr lang="en-US" sz="3200" dirty="0" smtClean="0"/>
              <a:t> </a:t>
            </a:r>
            <a:endParaRPr lang="en-US" sz="3200" dirty="0"/>
          </a:p>
        </p:txBody>
      </p:sp>
    </p:spTree>
    <p:extLst>
      <p:ext uri="{BB962C8B-B14F-4D97-AF65-F5344CB8AC3E}">
        <p14:creationId xmlns:p14="http://schemas.microsoft.com/office/powerpoint/2010/main" val="156005861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class</a:t>
            </a:r>
            <a:endParaRPr lang="en-US" dirty="0"/>
          </a:p>
        </p:txBody>
      </p:sp>
      <p:sp>
        <p:nvSpPr>
          <p:cNvPr id="3" name="Content Placeholder 2"/>
          <p:cNvSpPr>
            <a:spLocks noGrp="1"/>
          </p:cNvSpPr>
          <p:nvPr>
            <p:ph idx="1"/>
          </p:nvPr>
        </p:nvSpPr>
        <p:spPr/>
        <p:txBody>
          <a:bodyPr>
            <a:normAutofit/>
          </a:bodyPr>
          <a:lstStyle/>
          <a:p>
            <a:r>
              <a:rPr lang="en-US" sz="3600" dirty="0"/>
              <a:t>“You, O Priests, That Despise My </a:t>
            </a:r>
            <a:r>
              <a:rPr lang="en-US" sz="3600" dirty="0" smtClean="0"/>
              <a:t>Name”</a:t>
            </a:r>
            <a:endParaRPr lang="en-US" sz="3600" dirty="0"/>
          </a:p>
        </p:txBody>
      </p:sp>
    </p:spTree>
    <p:extLst>
      <p:ext uri="{BB962C8B-B14F-4D97-AF65-F5344CB8AC3E}">
        <p14:creationId xmlns:p14="http://schemas.microsoft.com/office/powerpoint/2010/main" val="59791010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Wisp</Template>
  <TotalTime>2564</TotalTime>
  <Words>5421</Words>
  <Application>Microsoft Office PowerPoint</Application>
  <PresentationFormat>Widescreen</PresentationFormat>
  <Paragraphs>265</Paragraphs>
  <Slides>56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56</vt:i4>
      </vt:variant>
    </vt:vector>
  </HeadingPairs>
  <TitlesOfParts>
    <vt:vector size="60" baseType="lpstr">
      <vt:lpstr>Tw Cen MT</vt:lpstr>
      <vt:lpstr>Tw Cen MT Condensed</vt:lpstr>
      <vt:lpstr>Wingdings 3</vt:lpstr>
      <vt:lpstr>Integral</vt:lpstr>
      <vt:lpstr>Who Hath Despised the  Day of Small Things? </vt:lpstr>
      <vt:lpstr>PowerPoint Presentation</vt:lpstr>
      <vt:lpstr>Ezra’s Preparation for Work</vt:lpstr>
      <vt:lpstr>End of Artaxerxes’ Decree</vt:lpstr>
      <vt:lpstr>Ezra’s Reaction to This Overwhelming News</vt:lpstr>
      <vt:lpstr>Confession and Prayer of Ezra 9 – People, Priests and Levites</vt:lpstr>
      <vt:lpstr>the covenant of the priest Shechaniah</vt:lpstr>
      <vt:lpstr>Putting Away Strange Wives - Postponement</vt:lpstr>
      <vt:lpstr>Named priests/levites who married strange wives</vt:lpstr>
      <vt:lpstr>Levites who sinned</vt:lpstr>
      <vt:lpstr>Observations</vt:lpstr>
      <vt:lpstr>Let us rise up and build</vt:lpstr>
      <vt:lpstr>Timing</vt:lpstr>
      <vt:lpstr>State of the City – 72 years after temple completed</vt:lpstr>
      <vt:lpstr>Context of the Concern</vt:lpstr>
      <vt:lpstr>Temple Built But City in Desolation</vt:lpstr>
      <vt:lpstr>Hears of the plight in jerusalem</vt:lpstr>
      <vt:lpstr>What Can One Man Do?</vt:lpstr>
      <vt:lpstr>What is Required for Transformation?</vt:lpstr>
      <vt:lpstr>Our Modern transformation…</vt:lpstr>
      <vt:lpstr>Against All Odds</vt:lpstr>
      <vt:lpstr>This is critical for all modern pursuits</vt:lpstr>
      <vt:lpstr>Waiting for Answer to Prayer – 4-5 months</vt:lpstr>
      <vt:lpstr>Nehemiah’s Preparation When Window Opens</vt:lpstr>
      <vt:lpstr>Notice the prepared mind</vt:lpstr>
      <vt:lpstr>Lessons for Us?</vt:lpstr>
      <vt:lpstr>The Trials of Nehemiah</vt:lpstr>
      <vt:lpstr>Jerusalem and Our Ecclesias?</vt:lpstr>
      <vt:lpstr>Immediate Opposition – An Old Nemesis</vt:lpstr>
      <vt:lpstr>Took Action in Face of Fear</vt:lpstr>
      <vt:lpstr>Let Us Rise Up and Build!</vt:lpstr>
      <vt:lpstr>Who Put “Their Necks to the Work”? – Chapter 3</vt:lpstr>
      <vt:lpstr>Some Disappointing Failures</vt:lpstr>
      <vt:lpstr>Matthew henry commentary</vt:lpstr>
      <vt:lpstr>Good Work Under Trial</vt:lpstr>
      <vt:lpstr>Lessons?</vt:lpstr>
      <vt:lpstr>Blossom Where We Are Planted!</vt:lpstr>
      <vt:lpstr>Nehemiah’s Leadership</vt:lpstr>
      <vt:lpstr>Nobles and Rulers Taking Advantage</vt:lpstr>
      <vt:lpstr>Attempting to Distract</vt:lpstr>
      <vt:lpstr>Filling the City</vt:lpstr>
      <vt:lpstr>Filling the city by lot</vt:lpstr>
      <vt:lpstr>The Restored Ecclesia Calls for the Word</vt:lpstr>
      <vt:lpstr>How Ezra Read</vt:lpstr>
      <vt:lpstr>Ezra’s reading of the law (Nehemiah 8:8)</vt:lpstr>
      <vt:lpstr>Offices Restored</vt:lpstr>
      <vt:lpstr>The Word Applied – Amorites and Moabites</vt:lpstr>
      <vt:lpstr>Eliashib’s Evil in Harboring an Amorite</vt:lpstr>
      <vt:lpstr>Eliashib’s Grandson</vt:lpstr>
      <vt:lpstr>Profaning of the Sabbath</vt:lpstr>
      <vt:lpstr>Right under their noses!</vt:lpstr>
      <vt:lpstr>Marriages to the Heathen</vt:lpstr>
      <vt:lpstr>WHAT NEHEMIAH AND EZRA JUMPSTARTED</vt:lpstr>
      <vt:lpstr>Nehemiah 13 – detailed names of those marrying heathen women</vt:lpstr>
      <vt:lpstr>A Few Lessons for Our Ecclesias</vt:lpstr>
      <vt:lpstr>Next class</vt:lpstr>
    </vt:vector>
  </TitlesOfParts>
  <Company>Endologix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Hath Despised the  Day of Small Things?</dc:title>
  <dc:creator>Dave Jennings</dc:creator>
  <cp:lastModifiedBy>Dave Jennings</cp:lastModifiedBy>
  <cp:revision>146</cp:revision>
  <dcterms:created xsi:type="dcterms:W3CDTF">2016-02-20T16:53:38Z</dcterms:created>
  <dcterms:modified xsi:type="dcterms:W3CDTF">2016-07-14T14:50:58Z</dcterms:modified>
</cp:coreProperties>
</file>