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367" r:id="rId3"/>
    <p:sldId id="316" r:id="rId4"/>
    <p:sldId id="317" r:id="rId5"/>
    <p:sldId id="318" r:id="rId6"/>
    <p:sldId id="319" r:id="rId7"/>
    <p:sldId id="320" r:id="rId8"/>
    <p:sldId id="370" r:id="rId9"/>
    <p:sldId id="321" r:id="rId10"/>
    <p:sldId id="322" r:id="rId11"/>
    <p:sldId id="323" r:id="rId12"/>
    <p:sldId id="368" r:id="rId13"/>
    <p:sldId id="374" r:id="rId14"/>
    <p:sldId id="379" r:id="rId15"/>
    <p:sldId id="383" r:id="rId16"/>
    <p:sldId id="384" r:id="rId17"/>
    <p:sldId id="385" r:id="rId18"/>
    <p:sldId id="376" r:id="rId19"/>
    <p:sldId id="386" r:id="rId20"/>
    <p:sldId id="340" r:id="rId21"/>
    <p:sldId id="343" r:id="rId22"/>
    <p:sldId id="378" r:id="rId23"/>
    <p:sldId id="347" r:id="rId24"/>
    <p:sldId id="371" r:id="rId25"/>
    <p:sldId id="381" r:id="rId26"/>
    <p:sldId id="373" r:id="rId27"/>
    <p:sldId id="372" r:id="rId28"/>
    <p:sldId id="325" r:id="rId29"/>
    <p:sldId id="337" r:id="rId30"/>
    <p:sldId id="326" r:id="rId31"/>
    <p:sldId id="327" r:id="rId32"/>
    <p:sldId id="387" r:id="rId33"/>
    <p:sldId id="375" r:id="rId34"/>
    <p:sldId id="328" r:id="rId35"/>
    <p:sldId id="348" r:id="rId36"/>
    <p:sldId id="346" r:id="rId37"/>
    <p:sldId id="349" r:id="rId38"/>
    <p:sldId id="388" r:id="rId39"/>
    <p:sldId id="350" r:id="rId40"/>
    <p:sldId id="351" r:id="rId41"/>
    <p:sldId id="353" r:id="rId42"/>
    <p:sldId id="357" r:id="rId43"/>
    <p:sldId id="389" r:id="rId44"/>
    <p:sldId id="390" r:id="rId45"/>
    <p:sldId id="354" r:id="rId46"/>
    <p:sldId id="355" r:id="rId47"/>
    <p:sldId id="369" r:id="rId48"/>
    <p:sldId id="341" r:id="rId49"/>
    <p:sldId id="335" r:id="rId50"/>
    <p:sldId id="382" r:id="rId51"/>
    <p:sldId id="314"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108"/>
      </p:cViewPr>
      <p:guideLst/>
    </p:cSldViewPr>
  </p:slideViewPr>
  <p:notesTextViewPr>
    <p:cViewPr>
      <p:scale>
        <a:sx n="1" d="1"/>
        <a:sy n="1" d="1"/>
      </p:scale>
      <p:origin x="0" y="0"/>
    </p:cViewPr>
  </p:notesTextViewPr>
  <p:sorterViewPr>
    <p:cViewPr>
      <p:scale>
        <a:sx n="100" d="100"/>
        <a:sy n="100" d="100"/>
      </p:scale>
      <p:origin x="0" y="-112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7/15/2016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65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3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5287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79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3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7/15/2016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046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7/15/2016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58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9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837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46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1000">
              <a:schemeClr val="accent1">
                <a:lumMod val="54000"/>
                <a:lumOff val="46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7/15/2016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463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15636" y="4149646"/>
            <a:ext cx="7772400" cy="1463040"/>
          </a:xfrm>
        </p:spPr>
        <p:txBody>
          <a:bodyPr>
            <a:noAutofit/>
          </a:bodyPr>
          <a:lstStyle/>
          <a:p>
            <a:pPr algn="ctr"/>
            <a:r>
              <a:rPr lang="en-US" sz="6000" dirty="0" smtClean="0"/>
              <a:t>Who Hath Despised the </a:t>
            </a:r>
            <a:br>
              <a:rPr lang="en-US" sz="6000" dirty="0" smtClean="0"/>
            </a:br>
            <a:r>
              <a:rPr lang="en-US" sz="6000" dirty="0" smtClean="0"/>
              <a:t>Day of Small Things?</a:t>
            </a:r>
            <a:br>
              <a:rPr lang="en-US" sz="6000" dirty="0" smtClean="0"/>
            </a:br>
            <a:endParaRPr lang="en-US" sz="6000" dirty="0"/>
          </a:p>
        </p:txBody>
      </p:sp>
      <p:sp>
        <p:nvSpPr>
          <p:cNvPr id="3" name="Subtitle 2"/>
          <p:cNvSpPr>
            <a:spLocks noGrp="1"/>
          </p:cNvSpPr>
          <p:nvPr>
            <p:ph type="subTitle" idx="1"/>
          </p:nvPr>
        </p:nvSpPr>
        <p:spPr>
          <a:xfrm>
            <a:off x="8377478" y="4149646"/>
            <a:ext cx="3425190" cy="1463040"/>
          </a:xfrm>
        </p:spPr>
        <p:txBody>
          <a:bodyPr>
            <a:noAutofit/>
          </a:bodyPr>
          <a:lstStyle/>
          <a:p>
            <a:r>
              <a:rPr lang="en-US" sz="3200" dirty="0" smtClean="0"/>
              <a:t>Class </a:t>
            </a:r>
            <a:r>
              <a:rPr lang="en-US" sz="3200" dirty="0"/>
              <a:t>5</a:t>
            </a:r>
            <a:r>
              <a:rPr lang="en-US" sz="3200" dirty="0" smtClean="0"/>
              <a:t>:  “</a:t>
            </a:r>
            <a:r>
              <a:rPr lang="en-US" sz="3200" dirty="0"/>
              <a:t>You, O Priests, That Despise My Name”</a:t>
            </a:r>
          </a:p>
          <a:p>
            <a:endParaRPr lang="en-US" sz="3200" dirty="0" smtClean="0"/>
          </a:p>
        </p:txBody>
      </p:sp>
    </p:spTree>
    <p:extLst>
      <p:ext uri="{BB962C8B-B14F-4D97-AF65-F5344CB8AC3E}">
        <p14:creationId xmlns:p14="http://schemas.microsoft.com/office/powerpoint/2010/main" val="254600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Have Explored So far</a:t>
            </a:r>
            <a:endParaRPr lang="en-US" dirty="0"/>
          </a:p>
        </p:txBody>
      </p:sp>
      <p:sp>
        <p:nvSpPr>
          <p:cNvPr id="3" name="Content Placeholder 2"/>
          <p:cNvSpPr>
            <a:spLocks noGrp="1"/>
          </p:cNvSpPr>
          <p:nvPr>
            <p:ph idx="1"/>
          </p:nvPr>
        </p:nvSpPr>
        <p:spPr/>
        <p:txBody>
          <a:bodyPr>
            <a:normAutofit/>
          </a:bodyPr>
          <a:lstStyle/>
          <a:p>
            <a:r>
              <a:rPr lang="en-US" sz="2800" dirty="0" smtClean="0"/>
              <a:t>The return home, met with many obstacles and set-backs.</a:t>
            </a:r>
          </a:p>
          <a:p>
            <a:r>
              <a:rPr lang="en-US" sz="2800" dirty="0" smtClean="0"/>
              <a:t>Halted work and spiritual paralysis.</a:t>
            </a:r>
          </a:p>
          <a:p>
            <a:r>
              <a:rPr lang="en-US" sz="2800" dirty="0" smtClean="0"/>
              <a:t>Exhortations to not dwell on day of small things, but focus on the vision of Kingdom.</a:t>
            </a:r>
          </a:p>
          <a:p>
            <a:r>
              <a:rPr lang="en-US" sz="2800" dirty="0" smtClean="0"/>
              <a:t>The need for reform and closeness to the Word of God.</a:t>
            </a:r>
          </a:p>
          <a:p>
            <a:r>
              <a:rPr lang="en-US" sz="2800" dirty="0" smtClean="0"/>
              <a:t>The importance of all members contributing to rebuilding the City.</a:t>
            </a:r>
          </a:p>
          <a:p>
            <a:endParaRPr lang="en-US" sz="2800" dirty="0"/>
          </a:p>
        </p:txBody>
      </p:sp>
    </p:spTree>
    <p:extLst>
      <p:ext uri="{BB962C8B-B14F-4D97-AF65-F5344CB8AC3E}">
        <p14:creationId xmlns:p14="http://schemas.microsoft.com/office/powerpoint/2010/main" val="39796474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Final Chapter - Malachi</a:t>
            </a:r>
            <a:endParaRPr lang="en-US" dirty="0"/>
          </a:p>
        </p:txBody>
      </p:sp>
      <p:sp>
        <p:nvSpPr>
          <p:cNvPr id="3" name="Content Placeholder 2"/>
          <p:cNvSpPr>
            <a:spLocks noGrp="1"/>
          </p:cNvSpPr>
          <p:nvPr>
            <p:ph idx="1"/>
          </p:nvPr>
        </p:nvSpPr>
        <p:spPr>
          <a:xfrm>
            <a:off x="1024128" y="1974273"/>
            <a:ext cx="9720071" cy="4023360"/>
          </a:xfrm>
        </p:spPr>
        <p:txBody>
          <a:bodyPr>
            <a:noAutofit/>
          </a:bodyPr>
          <a:lstStyle/>
          <a:p>
            <a:r>
              <a:rPr lang="en-US" sz="3200" dirty="0" smtClean="0"/>
              <a:t>The spiritual blindness of the people.</a:t>
            </a:r>
          </a:p>
          <a:p>
            <a:r>
              <a:rPr lang="en-US" sz="3200" dirty="0" smtClean="0"/>
              <a:t>The failure of the leaders.</a:t>
            </a:r>
          </a:p>
          <a:p>
            <a:r>
              <a:rPr lang="en-US" sz="3200" dirty="0" smtClean="0"/>
              <a:t>The resulting sin.</a:t>
            </a:r>
          </a:p>
          <a:p>
            <a:r>
              <a:rPr lang="en-US" sz="3200" dirty="0" smtClean="0"/>
              <a:t>Vision of the redeemed and the coming Sun of Righteousness.</a:t>
            </a:r>
          </a:p>
          <a:p>
            <a:r>
              <a:rPr lang="en-US" sz="3200" dirty="0" smtClean="0"/>
              <a:t>The coming great light. </a:t>
            </a:r>
            <a:endParaRPr lang="en-US" sz="3200" dirty="0"/>
          </a:p>
        </p:txBody>
      </p:sp>
    </p:spTree>
    <p:extLst>
      <p:ext uri="{BB962C8B-B14F-4D97-AF65-F5344CB8AC3E}">
        <p14:creationId xmlns:p14="http://schemas.microsoft.com/office/powerpoint/2010/main" val="24803171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847" y="132135"/>
            <a:ext cx="9720072" cy="1499616"/>
          </a:xfrm>
        </p:spPr>
        <p:txBody>
          <a:bodyPr/>
          <a:lstStyle/>
          <a:p>
            <a:r>
              <a:rPr lang="en-US" dirty="0" smtClean="0"/>
              <a:t>Period Timeline</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8824" y="1352129"/>
            <a:ext cx="12192000" cy="4904509"/>
          </a:xfrm>
          <a:prstGeom prst="rect">
            <a:avLst/>
          </a:prstGeom>
        </p:spPr>
      </p:pic>
    </p:spTree>
    <p:extLst>
      <p:ext uri="{BB962C8B-B14F-4D97-AF65-F5344CB8AC3E}">
        <p14:creationId xmlns:p14="http://schemas.microsoft.com/office/powerpoint/2010/main" val="1070632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Timing of Malachi’s Prophecy</a:t>
            </a:r>
            <a:endParaRPr lang="en-US" dirty="0"/>
          </a:p>
        </p:txBody>
      </p:sp>
      <p:sp>
        <p:nvSpPr>
          <p:cNvPr id="5" name="Content Placeholder 4"/>
          <p:cNvSpPr>
            <a:spLocks noGrp="1"/>
          </p:cNvSpPr>
          <p:nvPr>
            <p:ph idx="1"/>
          </p:nvPr>
        </p:nvSpPr>
        <p:spPr>
          <a:xfrm>
            <a:off x="1024128" y="2084832"/>
            <a:ext cx="9720073" cy="4023360"/>
          </a:xfrm>
        </p:spPr>
        <p:txBody>
          <a:bodyPr>
            <a:noAutofit/>
          </a:bodyPr>
          <a:lstStyle/>
          <a:p>
            <a:r>
              <a:rPr lang="en-US" sz="2800" dirty="0" smtClean="0"/>
              <a:t>Clearly written well after the physical work had been accomplished.</a:t>
            </a:r>
          </a:p>
          <a:p>
            <a:r>
              <a:rPr lang="en-US" sz="2800" dirty="0" smtClean="0"/>
              <a:t>Temple has been built, city walls repaired, city inhabited now in peace.</a:t>
            </a:r>
          </a:p>
          <a:p>
            <a:r>
              <a:rPr lang="en-US" sz="2800" dirty="0" smtClean="0"/>
              <a:t>With Persian support and minimal local threats, they are relatively “at rest.”</a:t>
            </a:r>
          </a:p>
          <a:p>
            <a:r>
              <a:rPr lang="en-US" sz="2800" dirty="0" smtClean="0"/>
              <a:t>Free to operate as God’s people, sacrifice, worship, employ the Law.</a:t>
            </a:r>
            <a:endParaRPr lang="en-US" sz="2800" dirty="0"/>
          </a:p>
        </p:txBody>
      </p:sp>
    </p:spTree>
    <p:extLst>
      <p:ext uri="{BB962C8B-B14F-4D97-AF65-F5344CB8AC3E}">
        <p14:creationId xmlns:p14="http://schemas.microsoft.com/office/powerpoint/2010/main" val="4202982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092" y="107234"/>
            <a:ext cx="9720072" cy="1499616"/>
          </a:xfrm>
        </p:spPr>
        <p:txBody>
          <a:bodyPr/>
          <a:lstStyle/>
          <a:p>
            <a:r>
              <a:rPr lang="en-US" dirty="0" smtClean="0"/>
              <a:t>Landscape</a:t>
            </a:r>
            <a:endParaRPr lang="en-US" dirty="0"/>
          </a:p>
        </p:txBody>
      </p:sp>
      <p:sp>
        <p:nvSpPr>
          <p:cNvPr id="3" name="Content Placeholder 2"/>
          <p:cNvSpPr>
            <a:spLocks noGrp="1"/>
          </p:cNvSpPr>
          <p:nvPr>
            <p:ph idx="1"/>
          </p:nvPr>
        </p:nvSpPr>
        <p:spPr>
          <a:xfrm>
            <a:off x="837091" y="1419814"/>
            <a:ext cx="9720073" cy="4023360"/>
          </a:xfrm>
        </p:spPr>
        <p:txBody>
          <a:bodyPr>
            <a:noAutofit/>
          </a:bodyPr>
          <a:lstStyle/>
          <a:p>
            <a:r>
              <a:rPr lang="en-US" sz="2800" dirty="0" smtClean="0"/>
              <a:t>The entire prophecy is an anatomy of a people with broken self-examination.</a:t>
            </a:r>
          </a:p>
          <a:p>
            <a:r>
              <a:rPr lang="en-US" sz="2800" dirty="0" smtClean="0"/>
              <a:t>They were “practicing” a form of religion that was expedient and did not acknowledge God even as highly as they would a human king.</a:t>
            </a:r>
          </a:p>
          <a:p>
            <a:r>
              <a:rPr lang="en-US" sz="2800" dirty="0" smtClean="0"/>
              <a:t>The instruction from the priest leaders had failed and actually caused the spiritual failure of many.</a:t>
            </a:r>
          </a:p>
          <a:p>
            <a:r>
              <a:rPr lang="en-US" sz="2800" dirty="0" smtClean="0"/>
              <a:t>The behavior of many of the people no longer reflected their stated faith and it was an abomination to God.</a:t>
            </a:r>
          </a:p>
          <a:p>
            <a:r>
              <a:rPr lang="en-US" sz="2800" dirty="0" smtClean="0"/>
              <a:t>A small remnant remained faithful – the “jewels” of God.</a:t>
            </a:r>
            <a:endParaRPr lang="en-US" sz="2800" dirty="0"/>
          </a:p>
        </p:txBody>
      </p:sp>
    </p:spTree>
    <p:extLst>
      <p:ext uri="{BB962C8B-B14F-4D97-AF65-F5344CB8AC3E}">
        <p14:creationId xmlns:p14="http://schemas.microsoft.com/office/powerpoint/2010/main" val="41450538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2982" y="2808870"/>
            <a:ext cx="5382491" cy="1499616"/>
          </a:xfrm>
        </p:spPr>
        <p:txBody>
          <a:bodyPr>
            <a:noAutofit/>
          </a:bodyPr>
          <a:lstStyle/>
          <a:p>
            <a:pPr algn="ctr"/>
            <a:r>
              <a:rPr lang="en-US" sz="5400" dirty="0" smtClean="0"/>
              <a:t>Broken self-examination – </a:t>
            </a:r>
            <a:br>
              <a:rPr lang="en-US" sz="5400" dirty="0" smtClean="0"/>
            </a:br>
            <a:r>
              <a:rPr lang="en-US" sz="5400" dirty="0" smtClean="0"/>
              <a:t>the great </a:t>
            </a:r>
            <a:br>
              <a:rPr lang="en-US" sz="5400" dirty="0" smtClean="0"/>
            </a:br>
            <a:r>
              <a:rPr lang="en-US" sz="5400" dirty="0" smtClean="0"/>
              <a:t>enemy of believers</a:t>
            </a:r>
            <a:endParaRPr lang="en-US" sz="5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587664" y="1589168"/>
            <a:ext cx="5252027" cy="3939020"/>
          </a:xfrm>
          <a:prstGeom prst="rect">
            <a:avLst/>
          </a:prstGeom>
        </p:spPr>
      </p:pic>
    </p:spTree>
    <p:extLst>
      <p:ext uri="{BB962C8B-B14F-4D97-AF65-F5344CB8AC3E}">
        <p14:creationId xmlns:p14="http://schemas.microsoft.com/office/powerpoint/2010/main" val="3095453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183" y="-79803"/>
            <a:ext cx="9720072" cy="1499616"/>
          </a:xfrm>
        </p:spPr>
        <p:txBody>
          <a:bodyPr/>
          <a:lstStyle/>
          <a:p>
            <a:r>
              <a:rPr lang="en-US" dirty="0" smtClean="0"/>
              <a:t>Spiritual safety net</a:t>
            </a:r>
            <a:endParaRPr lang="en-US" dirty="0"/>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0282" y="1776845"/>
            <a:ext cx="5362119" cy="4022725"/>
          </a:xfrm>
        </p:spPr>
      </p:pic>
      <p:sp>
        <p:nvSpPr>
          <p:cNvPr id="8" name="TextBox 7"/>
          <p:cNvSpPr txBox="1"/>
          <p:nvPr/>
        </p:nvSpPr>
        <p:spPr>
          <a:xfrm>
            <a:off x="442237" y="1643510"/>
            <a:ext cx="5407844" cy="3970318"/>
          </a:xfrm>
          <a:prstGeom prst="rect">
            <a:avLst/>
          </a:prstGeom>
          <a:noFill/>
        </p:spPr>
        <p:txBody>
          <a:bodyPr wrap="square" rtlCol="0">
            <a:spAutoFit/>
          </a:bodyPr>
          <a:lstStyle/>
          <a:p>
            <a:pPr marL="514350" indent="-514350">
              <a:buFont typeface="+mj-lt"/>
              <a:buAutoNum type="arabicPeriod"/>
            </a:pPr>
            <a:r>
              <a:rPr lang="en-US" sz="2800" dirty="0" smtClean="0"/>
              <a:t>Personal examination</a:t>
            </a:r>
          </a:p>
          <a:p>
            <a:pPr marL="514350" indent="-514350">
              <a:buFont typeface="+mj-lt"/>
              <a:buAutoNum type="arabicPeriod"/>
            </a:pPr>
            <a:endParaRPr lang="en-US" sz="2800" dirty="0"/>
          </a:p>
          <a:p>
            <a:pPr marL="514350" indent="-514350">
              <a:buFont typeface="+mj-lt"/>
              <a:buAutoNum type="arabicPeriod"/>
            </a:pPr>
            <a:r>
              <a:rPr lang="en-US" sz="2800" dirty="0" smtClean="0"/>
              <a:t>Edification or correction by a loving brother/sister</a:t>
            </a:r>
          </a:p>
          <a:p>
            <a:pPr marL="514350" indent="-514350">
              <a:buFont typeface="+mj-lt"/>
              <a:buAutoNum type="arabicPeriod"/>
            </a:pPr>
            <a:endParaRPr lang="en-US" sz="2800" dirty="0"/>
          </a:p>
          <a:p>
            <a:pPr marL="514350" indent="-514350">
              <a:buFont typeface="+mj-lt"/>
              <a:buAutoNum type="arabicPeriod"/>
            </a:pPr>
            <a:r>
              <a:rPr lang="en-US" sz="2800" b="1" dirty="0" smtClean="0"/>
              <a:t>Ecclesial leaders – the message of Malachi focused here!</a:t>
            </a:r>
          </a:p>
          <a:p>
            <a:pPr marL="514350" indent="-514350">
              <a:buFont typeface="+mj-lt"/>
              <a:buAutoNum type="arabicPeriod"/>
            </a:pPr>
            <a:endParaRPr lang="en-US" sz="2800" dirty="0"/>
          </a:p>
          <a:p>
            <a:pPr marL="514350" indent="-514350">
              <a:buFont typeface="+mj-lt"/>
              <a:buAutoNum type="arabicPeriod"/>
            </a:pPr>
            <a:r>
              <a:rPr lang="en-US" sz="2800" dirty="0" smtClean="0"/>
              <a:t>The work of the angels </a:t>
            </a:r>
            <a:endParaRPr lang="en-US" sz="2800" dirty="0"/>
          </a:p>
        </p:txBody>
      </p:sp>
      <p:sp>
        <p:nvSpPr>
          <p:cNvPr id="3" name="TextBox 2"/>
          <p:cNvSpPr txBox="1"/>
          <p:nvPr/>
        </p:nvSpPr>
        <p:spPr>
          <a:xfrm>
            <a:off x="477982" y="6047509"/>
            <a:ext cx="6608618" cy="523220"/>
          </a:xfrm>
          <a:prstGeom prst="rect">
            <a:avLst/>
          </a:prstGeom>
          <a:solidFill>
            <a:srgbClr val="002060"/>
          </a:solidFill>
        </p:spPr>
        <p:txBody>
          <a:bodyPr wrap="square" rtlCol="0">
            <a:spAutoFit/>
          </a:bodyPr>
          <a:lstStyle/>
          <a:p>
            <a:pPr algn="ctr"/>
            <a:r>
              <a:rPr lang="en-US" sz="2800" dirty="0" smtClean="0">
                <a:solidFill>
                  <a:schemeClr val="bg1"/>
                </a:solidFill>
              </a:rPr>
              <a:t>2-3 are designed to get #1 working again!</a:t>
            </a:r>
            <a:endParaRPr lang="en-US" sz="2800" dirty="0">
              <a:solidFill>
                <a:schemeClr val="bg1"/>
              </a:solidFill>
            </a:endParaRPr>
          </a:p>
        </p:txBody>
      </p:sp>
    </p:spTree>
    <p:extLst>
      <p:ext uri="{BB962C8B-B14F-4D97-AF65-F5344CB8AC3E}">
        <p14:creationId xmlns:p14="http://schemas.microsoft.com/office/powerpoint/2010/main" val="260078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746" y="237744"/>
            <a:ext cx="9720072" cy="1499616"/>
          </a:xfrm>
        </p:spPr>
        <p:txBody>
          <a:bodyPr/>
          <a:lstStyle/>
          <a:p>
            <a:r>
              <a:rPr lang="en-US" dirty="0" smtClean="0"/>
              <a:t>Self-examination a key to life as a believer</a:t>
            </a:r>
            <a:endParaRPr lang="en-US" dirty="0"/>
          </a:p>
        </p:txBody>
      </p:sp>
      <p:sp>
        <p:nvSpPr>
          <p:cNvPr id="3" name="Content Placeholder 2"/>
          <p:cNvSpPr>
            <a:spLocks noGrp="1"/>
          </p:cNvSpPr>
          <p:nvPr>
            <p:ph idx="1"/>
          </p:nvPr>
        </p:nvSpPr>
        <p:spPr>
          <a:xfrm>
            <a:off x="1024127" y="1891665"/>
            <a:ext cx="9720073" cy="4023360"/>
          </a:xfrm>
        </p:spPr>
        <p:txBody>
          <a:bodyPr>
            <a:normAutofit/>
          </a:bodyPr>
          <a:lstStyle/>
          <a:p>
            <a:r>
              <a:rPr lang="en-US" sz="3200" dirty="0" smtClean="0"/>
              <a:t>“But let a man examine himself, and so let him eat of that bread and drink of that cup.”</a:t>
            </a:r>
          </a:p>
          <a:p>
            <a:pPr algn="ctr"/>
            <a:r>
              <a:rPr lang="en-US" sz="3200" dirty="0" smtClean="0"/>
              <a:t>1 Corinthians 11:28</a:t>
            </a:r>
          </a:p>
          <a:p>
            <a:pPr algn="ctr"/>
            <a:endParaRPr lang="en-US" sz="3200" dirty="0"/>
          </a:p>
          <a:p>
            <a:pPr algn="ctr"/>
            <a:endParaRPr lang="en-US" sz="3200" dirty="0"/>
          </a:p>
        </p:txBody>
      </p:sp>
      <p:sp>
        <p:nvSpPr>
          <p:cNvPr id="4" name="TextBox 3"/>
          <p:cNvSpPr txBox="1"/>
          <p:nvPr/>
        </p:nvSpPr>
        <p:spPr>
          <a:xfrm>
            <a:off x="1024127" y="3685136"/>
            <a:ext cx="10016836" cy="2954655"/>
          </a:xfrm>
          <a:prstGeom prst="rect">
            <a:avLst/>
          </a:prstGeom>
          <a:solidFill>
            <a:srgbClr val="002060"/>
          </a:solidFill>
        </p:spPr>
        <p:txBody>
          <a:bodyPr wrap="square" rtlCol="0">
            <a:spAutoFit/>
          </a:bodyPr>
          <a:lstStyle/>
          <a:p>
            <a:r>
              <a:rPr lang="en-US" sz="2400" dirty="0" smtClean="0">
                <a:solidFill>
                  <a:schemeClr val="bg1"/>
                </a:solidFill>
              </a:rPr>
              <a:t>Examine:  </a:t>
            </a:r>
            <a:r>
              <a:rPr lang="en-US" sz="2400" dirty="0" err="1" smtClean="0">
                <a:solidFill>
                  <a:schemeClr val="bg1"/>
                </a:solidFill>
              </a:rPr>
              <a:t>dokimazo</a:t>
            </a:r>
            <a:r>
              <a:rPr lang="en-US" sz="2400" dirty="0" smtClean="0">
                <a:solidFill>
                  <a:schemeClr val="bg1"/>
                </a:solidFill>
              </a:rPr>
              <a:t> – to test, as with metals</a:t>
            </a:r>
          </a:p>
          <a:p>
            <a:r>
              <a:rPr lang="en-US" sz="2400" b="1" dirty="0" smtClean="0">
                <a:solidFill>
                  <a:schemeClr val="bg1"/>
                </a:solidFill>
              </a:rPr>
              <a:t>2 Cor. 13:5 </a:t>
            </a:r>
            <a:r>
              <a:rPr lang="en-US" sz="2400" dirty="0" smtClean="0">
                <a:solidFill>
                  <a:schemeClr val="bg1"/>
                </a:solidFill>
              </a:rPr>
              <a:t>– “Examine yourselves, whether ye be in the faith, prove your own selves…”</a:t>
            </a:r>
          </a:p>
          <a:p>
            <a:r>
              <a:rPr lang="en-US" sz="2400" b="1" dirty="0" smtClean="0">
                <a:solidFill>
                  <a:schemeClr val="bg1"/>
                </a:solidFill>
              </a:rPr>
              <a:t>Proverbs 17:3 </a:t>
            </a:r>
            <a:r>
              <a:rPr lang="en-US" sz="2400" dirty="0" smtClean="0">
                <a:solidFill>
                  <a:schemeClr val="bg1"/>
                </a:solidFill>
              </a:rPr>
              <a:t>– “The fining pot is for silver, and the furnace for gold; but the LORD </a:t>
            </a:r>
            <a:r>
              <a:rPr lang="en-US" sz="2400" dirty="0" err="1" smtClean="0">
                <a:solidFill>
                  <a:schemeClr val="bg1"/>
                </a:solidFill>
              </a:rPr>
              <a:t>trieth</a:t>
            </a:r>
            <a:r>
              <a:rPr lang="en-US" sz="2400" dirty="0" smtClean="0">
                <a:solidFill>
                  <a:schemeClr val="bg1"/>
                </a:solidFill>
              </a:rPr>
              <a:t> the hearts.”</a:t>
            </a:r>
          </a:p>
          <a:p>
            <a:r>
              <a:rPr lang="en-US" sz="2400" b="1" dirty="0" smtClean="0">
                <a:solidFill>
                  <a:schemeClr val="bg1"/>
                </a:solidFill>
              </a:rPr>
              <a:t>Galatians 6:4 </a:t>
            </a:r>
            <a:r>
              <a:rPr lang="en-US" sz="2400" dirty="0" smtClean="0">
                <a:solidFill>
                  <a:schemeClr val="bg1"/>
                </a:solidFill>
              </a:rPr>
              <a:t>– “But let every man prove his own work, and then he shall have rejoicing in himself alone and not in another.”</a:t>
            </a:r>
          </a:p>
          <a:p>
            <a:endParaRPr lang="en-US" dirty="0">
              <a:solidFill>
                <a:schemeClr val="bg1"/>
              </a:solidFill>
            </a:endParaRPr>
          </a:p>
        </p:txBody>
      </p:sp>
    </p:spTree>
    <p:extLst>
      <p:ext uri="{BB962C8B-B14F-4D97-AF65-F5344CB8AC3E}">
        <p14:creationId xmlns:p14="http://schemas.microsoft.com/office/powerpoint/2010/main" val="3128296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242316"/>
            <a:ext cx="9720072" cy="1499616"/>
          </a:xfrm>
        </p:spPr>
        <p:txBody>
          <a:bodyPr/>
          <a:lstStyle/>
          <a:p>
            <a:r>
              <a:rPr lang="en-US" dirty="0" smtClean="0"/>
              <a:t>self-examination</a:t>
            </a:r>
            <a:endParaRPr lang="en-US" dirty="0"/>
          </a:p>
        </p:txBody>
      </p:sp>
      <p:sp>
        <p:nvSpPr>
          <p:cNvPr id="3" name="Content Placeholder 2"/>
          <p:cNvSpPr>
            <a:spLocks noGrp="1"/>
          </p:cNvSpPr>
          <p:nvPr>
            <p:ph idx="1"/>
          </p:nvPr>
        </p:nvSpPr>
        <p:spPr>
          <a:xfrm>
            <a:off x="1024129" y="1741932"/>
            <a:ext cx="9720071" cy="4023360"/>
          </a:xfrm>
        </p:spPr>
        <p:txBody>
          <a:bodyPr>
            <a:noAutofit/>
          </a:bodyPr>
          <a:lstStyle/>
          <a:p>
            <a:r>
              <a:rPr lang="en-US" sz="3200" dirty="0" smtClean="0"/>
              <a:t>“My </a:t>
            </a:r>
            <a:r>
              <a:rPr lang="en-US" sz="3200" dirty="0"/>
              <a:t>little children, let us not love in word, neither in tongue; but in deed and in truth</a:t>
            </a:r>
            <a:r>
              <a:rPr lang="en-US" sz="3200" dirty="0" smtClean="0"/>
              <a:t>. And </a:t>
            </a:r>
            <a:r>
              <a:rPr lang="en-US" sz="3200" dirty="0"/>
              <a:t>hereby we know that we are of the truth, and shall assure our hearts before </a:t>
            </a:r>
            <a:r>
              <a:rPr lang="en-US" sz="3200" dirty="0" smtClean="0"/>
              <a:t>him. </a:t>
            </a:r>
            <a:r>
              <a:rPr lang="en-US" sz="3200" baseline="30000" dirty="0"/>
              <a:t> </a:t>
            </a:r>
            <a:r>
              <a:rPr lang="en-US" sz="3200" dirty="0"/>
              <a:t>For if our heart condemn us, God is greater than our heart, and </a:t>
            </a:r>
            <a:r>
              <a:rPr lang="en-US" sz="3200" dirty="0" err="1"/>
              <a:t>knoweth</a:t>
            </a:r>
            <a:r>
              <a:rPr lang="en-US" sz="3200" dirty="0"/>
              <a:t> all things</a:t>
            </a:r>
            <a:r>
              <a:rPr lang="en-US" sz="3200" dirty="0" smtClean="0"/>
              <a:t>.  Beloved</a:t>
            </a:r>
            <a:r>
              <a:rPr lang="en-US" sz="3200" dirty="0"/>
              <a:t>, if our heart condemn us not, then have we confidence toward God</a:t>
            </a:r>
            <a:r>
              <a:rPr lang="en-US" sz="3200" dirty="0" smtClean="0"/>
              <a:t>.  And </a:t>
            </a:r>
            <a:r>
              <a:rPr lang="en-US" sz="3200" dirty="0"/>
              <a:t>whatsoever we ask, we receive of him, because we keep his commandments, and do those things that are pleasing in his sight</a:t>
            </a:r>
            <a:r>
              <a:rPr lang="en-US" sz="3200" dirty="0" smtClean="0"/>
              <a:t>.”</a:t>
            </a:r>
            <a:endParaRPr lang="en-US" sz="3200" dirty="0"/>
          </a:p>
          <a:p>
            <a:pPr algn="ctr"/>
            <a:r>
              <a:rPr lang="en-US" sz="3200" dirty="0" smtClean="0"/>
              <a:t>1 John 3:18-22</a:t>
            </a:r>
            <a:endParaRPr lang="en-US" sz="3200" dirty="0"/>
          </a:p>
        </p:txBody>
      </p:sp>
    </p:spTree>
    <p:extLst>
      <p:ext uri="{BB962C8B-B14F-4D97-AF65-F5344CB8AC3E}">
        <p14:creationId xmlns:p14="http://schemas.microsoft.com/office/powerpoint/2010/main" val="3569160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83710"/>
            <a:ext cx="9720072" cy="1499616"/>
          </a:xfrm>
        </p:spPr>
        <p:txBody>
          <a:bodyPr/>
          <a:lstStyle/>
          <a:p>
            <a:r>
              <a:rPr lang="en-US" dirty="0" err="1"/>
              <a:t>haggai</a:t>
            </a:r>
            <a:r>
              <a:rPr lang="en-US" dirty="0"/>
              <a:t> </a:t>
            </a:r>
            <a:r>
              <a:rPr lang="en-US" dirty="0" smtClean="0"/>
              <a:t>1:  Unable to examine hearts, god works in natural ways</a:t>
            </a:r>
            <a:endParaRPr lang="en-US" dirty="0"/>
          </a:p>
        </p:txBody>
      </p:sp>
      <p:sp>
        <p:nvSpPr>
          <p:cNvPr id="3" name="Content Placeholder 2"/>
          <p:cNvSpPr>
            <a:spLocks noGrp="1"/>
          </p:cNvSpPr>
          <p:nvPr>
            <p:ph idx="1"/>
          </p:nvPr>
        </p:nvSpPr>
        <p:spPr>
          <a:xfrm>
            <a:off x="1024128" y="2272698"/>
            <a:ext cx="7049608" cy="4023360"/>
          </a:xfrm>
        </p:spPr>
        <p:txBody>
          <a:bodyPr>
            <a:normAutofit lnSpcReduction="10000"/>
          </a:bodyPr>
          <a:lstStyle/>
          <a:p>
            <a:r>
              <a:rPr lang="en-US" sz="3200" dirty="0" smtClean="0"/>
              <a:t>“Now </a:t>
            </a:r>
            <a:r>
              <a:rPr lang="en-US" sz="3200" dirty="0"/>
              <a:t>therefore thus </a:t>
            </a:r>
            <a:r>
              <a:rPr lang="en-US" sz="3200" dirty="0" err="1"/>
              <a:t>saith</a:t>
            </a:r>
            <a:r>
              <a:rPr lang="en-US" sz="3200" dirty="0"/>
              <a:t> the </a:t>
            </a:r>
            <a:r>
              <a:rPr lang="en-US" sz="3200" cap="small" dirty="0"/>
              <a:t>Lord</a:t>
            </a:r>
            <a:r>
              <a:rPr lang="en-US" sz="3200" dirty="0"/>
              <a:t> of hosts; Consider your ways</a:t>
            </a:r>
            <a:r>
              <a:rPr lang="en-US" sz="3200" dirty="0" smtClean="0"/>
              <a:t>.  Ye </a:t>
            </a:r>
            <a:r>
              <a:rPr lang="en-US" sz="3200" dirty="0"/>
              <a:t>have sown much, and bring in little; ye eat, but ye have not enough; ye drink, but ye are not filled with drink; ye clothe you, but there is none warm; and he that </a:t>
            </a:r>
            <a:r>
              <a:rPr lang="en-US" sz="3200" dirty="0" err="1"/>
              <a:t>earneth</a:t>
            </a:r>
            <a:r>
              <a:rPr lang="en-US" sz="3200" dirty="0"/>
              <a:t> wages </a:t>
            </a:r>
            <a:r>
              <a:rPr lang="en-US" sz="3200" dirty="0" err="1"/>
              <a:t>earneth</a:t>
            </a:r>
            <a:r>
              <a:rPr lang="en-US" sz="3200" dirty="0"/>
              <a:t> wages to put it into a bag with holes</a:t>
            </a:r>
            <a:r>
              <a:rPr lang="en-US" sz="3200" dirty="0" smtClean="0"/>
              <a:t>.”</a:t>
            </a:r>
          </a:p>
          <a:p>
            <a:pPr algn="ctr"/>
            <a:r>
              <a:rPr lang="en-US" sz="3200" dirty="0" smtClean="0"/>
              <a:t>Haggai 1:5-6</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7036" y="1683326"/>
            <a:ext cx="3361872" cy="4748645"/>
          </a:xfrm>
          <a:prstGeom prst="rect">
            <a:avLst/>
          </a:prstGeom>
        </p:spPr>
      </p:pic>
    </p:spTree>
    <p:extLst>
      <p:ext uri="{BB962C8B-B14F-4D97-AF65-F5344CB8AC3E}">
        <p14:creationId xmlns:p14="http://schemas.microsoft.com/office/powerpoint/2010/main" val="90364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11143"/>
            <a:ext cx="9720072" cy="1499616"/>
          </a:xfrm>
        </p:spPr>
        <p:txBody>
          <a:bodyPr>
            <a:normAutofit/>
          </a:bodyPr>
          <a:lstStyle/>
          <a:p>
            <a:r>
              <a:rPr lang="en-US" sz="5400" dirty="0" smtClean="0"/>
              <a:t>Failure and Difficulty – may be divine messaging</a:t>
            </a:r>
            <a:endParaRPr lang="en-US" sz="5400" dirty="0"/>
          </a:p>
        </p:txBody>
      </p:sp>
      <p:sp>
        <p:nvSpPr>
          <p:cNvPr id="3" name="Content Placeholder 2"/>
          <p:cNvSpPr>
            <a:spLocks noGrp="1"/>
          </p:cNvSpPr>
          <p:nvPr>
            <p:ph idx="1"/>
          </p:nvPr>
        </p:nvSpPr>
        <p:spPr>
          <a:xfrm>
            <a:off x="5511113" y="2105427"/>
            <a:ext cx="6236044" cy="4023360"/>
          </a:xfrm>
        </p:spPr>
        <p:txBody>
          <a:bodyPr>
            <a:normAutofit fontScale="92500" lnSpcReduction="10000"/>
          </a:bodyPr>
          <a:lstStyle/>
          <a:p>
            <a:r>
              <a:rPr lang="en-US" sz="3200" dirty="0" smtClean="0"/>
              <a:t>“For </a:t>
            </a:r>
            <a:r>
              <a:rPr lang="en-US" sz="3200" dirty="0"/>
              <a:t>they verily for a few days chastened us after their own pleasure; but he for our profit, that we might be partakers of his holiness</a:t>
            </a:r>
            <a:r>
              <a:rPr lang="en-US" sz="3200" dirty="0" smtClean="0"/>
              <a:t>.  Now </a:t>
            </a:r>
            <a:r>
              <a:rPr lang="en-US" sz="3200" dirty="0"/>
              <a:t>no chastening for the present </a:t>
            </a:r>
            <a:r>
              <a:rPr lang="en-US" sz="3200" dirty="0" err="1"/>
              <a:t>seemeth</a:t>
            </a:r>
            <a:r>
              <a:rPr lang="en-US" sz="3200" dirty="0"/>
              <a:t> to be joyous, but grievous: nevertheless afterward it </a:t>
            </a:r>
            <a:r>
              <a:rPr lang="en-US" sz="3200" dirty="0" err="1"/>
              <a:t>yieldeth</a:t>
            </a:r>
            <a:r>
              <a:rPr lang="en-US" sz="3200" dirty="0"/>
              <a:t> the peaceable fruit of righteousness unto them which are exercised thereby</a:t>
            </a:r>
            <a:r>
              <a:rPr lang="en-US" sz="3200" dirty="0" smtClean="0"/>
              <a:t>.”</a:t>
            </a:r>
          </a:p>
          <a:p>
            <a:pPr algn="ctr"/>
            <a:r>
              <a:rPr lang="en-US" sz="3200" dirty="0" smtClean="0"/>
              <a:t>Hebrews 12:10-11</a:t>
            </a:r>
            <a:endParaRPr lang="en-US" sz="32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502" y="2105427"/>
            <a:ext cx="4844876" cy="3214718"/>
          </a:xfrm>
          <a:prstGeom prst="rect">
            <a:avLst/>
          </a:prstGeom>
        </p:spPr>
      </p:pic>
    </p:spTree>
    <p:extLst>
      <p:ext uri="{BB962C8B-B14F-4D97-AF65-F5344CB8AC3E}">
        <p14:creationId xmlns:p14="http://schemas.microsoft.com/office/powerpoint/2010/main" val="16688429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5856" y="2777698"/>
            <a:ext cx="9720072" cy="1499616"/>
          </a:xfrm>
        </p:spPr>
        <p:txBody>
          <a:bodyPr/>
          <a:lstStyle/>
          <a:p>
            <a:r>
              <a:rPr lang="en-US" dirty="0" smtClean="0"/>
              <a:t>Problem one:  </a:t>
            </a:r>
            <a:br>
              <a:rPr lang="en-US" dirty="0" smtClean="0"/>
            </a:br>
            <a:r>
              <a:rPr lang="en-US" dirty="0" smtClean="0"/>
              <a:t>failure to provide spiritual leadership</a:t>
            </a:r>
            <a:endParaRPr lang="en-US" dirty="0"/>
          </a:p>
        </p:txBody>
      </p:sp>
    </p:spTree>
    <p:extLst>
      <p:ext uri="{BB962C8B-B14F-4D97-AF65-F5344CB8AC3E}">
        <p14:creationId xmlns:p14="http://schemas.microsoft.com/office/powerpoint/2010/main" val="3362234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for the priests</a:t>
            </a:r>
            <a:endParaRPr lang="en-US" dirty="0"/>
          </a:p>
        </p:txBody>
      </p:sp>
      <p:sp>
        <p:nvSpPr>
          <p:cNvPr id="3" name="Content Placeholder 2"/>
          <p:cNvSpPr>
            <a:spLocks noGrp="1"/>
          </p:cNvSpPr>
          <p:nvPr>
            <p:ph idx="1"/>
          </p:nvPr>
        </p:nvSpPr>
        <p:spPr>
          <a:xfrm>
            <a:off x="1024127" y="1974273"/>
            <a:ext cx="9720073" cy="4023360"/>
          </a:xfrm>
        </p:spPr>
        <p:txBody>
          <a:bodyPr>
            <a:normAutofit lnSpcReduction="10000"/>
          </a:bodyPr>
          <a:lstStyle/>
          <a:p>
            <a:r>
              <a:rPr lang="en-US" sz="2800" dirty="0" smtClean="0"/>
              <a:t>“And </a:t>
            </a:r>
            <a:r>
              <a:rPr lang="en-US" sz="2800" dirty="0"/>
              <a:t>ye shall know that I have sent this commandment unto you, that my covenant might be with Levi, </a:t>
            </a:r>
            <a:r>
              <a:rPr lang="en-US" sz="2800" dirty="0" err="1"/>
              <a:t>saith</a:t>
            </a:r>
            <a:r>
              <a:rPr lang="en-US" sz="2800" dirty="0"/>
              <a:t> the </a:t>
            </a:r>
            <a:r>
              <a:rPr lang="en-US" sz="2800" cap="small" dirty="0"/>
              <a:t>Lord</a:t>
            </a:r>
            <a:r>
              <a:rPr lang="en-US" sz="2800" dirty="0"/>
              <a:t> of hosts</a:t>
            </a:r>
            <a:r>
              <a:rPr lang="en-US" sz="2800" dirty="0" smtClean="0"/>
              <a:t>.  My </a:t>
            </a:r>
            <a:r>
              <a:rPr lang="en-US" sz="2800" dirty="0"/>
              <a:t>covenant was with him of life and peace; and I gave them to him for the </a:t>
            </a:r>
            <a:r>
              <a:rPr lang="en-US" sz="2800" b="1" dirty="0"/>
              <a:t>fear wherewith he feared me</a:t>
            </a:r>
            <a:r>
              <a:rPr lang="en-US" sz="2800" dirty="0"/>
              <a:t>, and was afraid before my name</a:t>
            </a:r>
            <a:r>
              <a:rPr lang="en-US" sz="2800" dirty="0" smtClean="0"/>
              <a:t>.  The </a:t>
            </a:r>
            <a:r>
              <a:rPr lang="en-US" sz="2800" b="1" dirty="0"/>
              <a:t>law of truth </a:t>
            </a:r>
            <a:r>
              <a:rPr lang="en-US" sz="2800" dirty="0"/>
              <a:t>was in his mouth, and </a:t>
            </a:r>
            <a:r>
              <a:rPr lang="en-US" sz="2800" b="1" dirty="0"/>
              <a:t>iniquity was not found in his lips</a:t>
            </a:r>
            <a:r>
              <a:rPr lang="en-US" sz="2800" dirty="0"/>
              <a:t>: he </a:t>
            </a:r>
            <a:r>
              <a:rPr lang="en-US" sz="2800" b="1" dirty="0"/>
              <a:t>walked with me in peace and equity</a:t>
            </a:r>
            <a:r>
              <a:rPr lang="en-US" sz="2800" dirty="0"/>
              <a:t>, and </a:t>
            </a:r>
            <a:r>
              <a:rPr lang="en-US" sz="2800" b="1" dirty="0"/>
              <a:t>did turn many away from iniquity</a:t>
            </a:r>
            <a:r>
              <a:rPr lang="en-US" sz="2800" dirty="0" smtClean="0"/>
              <a:t>.  For </a:t>
            </a:r>
            <a:r>
              <a:rPr lang="en-US" sz="2800" dirty="0"/>
              <a:t>the priest's lips should </a:t>
            </a:r>
            <a:r>
              <a:rPr lang="en-US" sz="2800" b="1" dirty="0"/>
              <a:t>keep knowledge, and they should seek the law at his mouth</a:t>
            </a:r>
            <a:r>
              <a:rPr lang="en-US" sz="2800" dirty="0"/>
              <a:t>: for he is the messenger of the </a:t>
            </a:r>
            <a:r>
              <a:rPr lang="en-US" sz="2800" cap="small" dirty="0"/>
              <a:t>Lord</a:t>
            </a:r>
            <a:r>
              <a:rPr lang="en-US" sz="2800" dirty="0"/>
              <a:t> of hosts</a:t>
            </a:r>
            <a:r>
              <a:rPr lang="en-US" sz="2800" dirty="0" smtClean="0"/>
              <a:t>.”</a:t>
            </a:r>
            <a:endParaRPr lang="en-US" sz="2800" dirty="0"/>
          </a:p>
          <a:p>
            <a:pPr algn="ctr"/>
            <a:r>
              <a:rPr lang="en-US" sz="2800" dirty="0" smtClean="0"/>
              <a:t>Malachi 2:4-7</a:t>
            </a:r>
            <a:endParaRPr lang="en-US" sz="2800" dirty="0"/>
          </a:p>
        </p:txBody>
      </p:sp>
    </p:spTree>
    <p:extLst>
      <p:ext uri="{BB962C8B-B14F-4D97-AF65-F5344CB8AC3E}">
        <p14:creationId xmlns:p14="http://schemas.microsoft.com/office/powerpoint/2010/main" val="1474653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39575"/>
            <a:ext cx="9720072" cy="1499616"/>
          </a:xfrm>
        </p:spPr>
        <p:txBody>
          <a:bodyPr/>
          <a:lstStyle/>
          <a:p>
            <a:r>
              <a:rPr lang="en-US" dirty="0" smtClean="0"/>
              <a:t>Covenant of everlasting priesthood</a:t>
            </a:r>
            <a:endParaRPr lang="en-US" dirty="0"/>
          </a:p>
        </p:txBody>
      </p:sp>
      <p:sp>
        <p:nvSpPr>
          <p:cNvPr id="3" name="Content Placeholder 2"/>
          <p:cNvSpPr>
            <a:spLocks noGrp="1"/>
          </p:cNvSpPr>
          <p:nvPr>
            <p:ph idx="1"/>
          </p:nvPr>
        </p:nvSpPr>
        <p:spPr>
          <a:xfrm>
            <a:off x="286373" y="1839191"/>
            <a:ext cx="7226254" cy="4023360"/>
          </a:xfrm>
        </p:spPr>
        <p:txBody>
          <a:bodyPr>
            <a:normAutofit fontScale="92500"/>
          </a:bodyPr>
          <a:lstStyle/>
          <a:p>
            <a:r>
              <a:rPr lang="en-US" sz="2800" dirty="0" smtClean="0"/>
              <a:t>“</a:t>
            </a:r>
            <a:r>
              <a:rPr lang="en-US" sz="2800" dirty="0" err="1" smtClean="0"/>
              <a:t>Phinehas</a:t>
            </a:r>
            <a:r>
              <a:rPr lang="en-US" sz="2800" dirty="0"/>
              <a:t>, the son of </a:t>
            </a:r>
            <a:r>
              <a:rPr lang="en-US" sz="2800" dirty="0" err="1"/>
              <a:t>Eleazar</a:t>
            </a:r>
            <a:r>
              <a:rPr lang="en-US" sz="2800" dirty="0"/>
              <a:t>, the son of Aaron the priest, hath turned my wrath away from the children of Israel, while he was zealous for my sake among them, that I consumed not the children of Israel in my jealousy</a:t>
            </a:r>
            <a:r>
              <a:rPr lang="en-US" sz="2800" dirty="0" smtClean="0"/>
              <a:t>.  Wherefore </a:t>
            </a:r>
            <a:r>
              <a:rPr lang="en-US" sz="2800" dirty="0"/>
              <a:t>say, Behold, I give unto him my covenant of peace</a:t>
            </a:r>
            <a:r>
              <a:rPr lang="en-US" sz="2800" dirty="0" smtClean="0"/>
              <a:t>:  And </a:t>
            </a:r>
            <a:r>
              <a:rPr lang="en-US" sz="2800" dirty="0"/>
              <a:t>he shall have it, and his seed after him, even the covenant of an everlasting priesthood; because he was zealous for his God, and made an atonement for the children of Israel</a:t>
            </a:r>
            <a:r>
              <a:rPr lang="en-US" sz="2800" dirty="0" smtClean="0"/>
              <a:t>.”</a:t>
            </a:r>
          </a:p>
          <a:p>
            <a:pPr algn="ctr"/>
            <a:r>
              <a:rPr lang="en-US" sz="2800" dirty="0" smtClean="0"/>
              <a:t>Numbers 25:11-13</a:t>
            </a:r>
            <a:endParaRPr lang="en-US" sz="28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4598" y="1839191"/>
            <a:ext cx="4477522" cy="3101040"/>
          </a:xfrm>
          <a:prstGeom prst="rect">
            <a:avLst/>
          </a:prstGeom>
        </p:spPr>
      </p:pic>
      <p:sp>
        <p:nvSpPr>
          <p:cNvPr id="6" name="TextBox 5"/>
          <p:cNvSpPr txBox="1"/>
          <p:nvPr/>
        </p:nvSpPr>
        <p:spPr>
          <a:xfrm>
            <a:off x="7800033" y="5070764"/>
            <a:ext cx="3910522" cy="369332"/>
          </a:xfrm>
          <a:prstGeom prst="rect">
            <a:avLst/>
          </a:prstGeom>
          <a:noFill/>
        </p:spPr>
        <p:txBody>
          <a:bodyPr wrap="square" rtlCol="0">
            <a:spAutoFit/>
          </a:bodyPr>
          <a:lstStyle/>
          <a:p>
            <a:pPr algn="ctr"/>
            <a:r>
              <a:rPr lang="en-US" dirty="0" smtClean="0"/>
              <a:t>Slaying of </a:t>
            </a:r>
            <a:r>
              <a:rPr lang="en-US" dirty="0" err="1" smtClean="0"/>
              <a:t>Zimri</a:t>
            </a:r>
            <a:r>
              <a:rPr lang="en-US" dirty="0" smtClean="0"/>
              <a:t> and </a:t>
            </a:r>
            <a:r>
              <a:rPr lang="en-US" dirty="0" err="1" smtClean="0"/>
              <a:t>Cozbi</a:t>
            </a:r>
            <a:endParaRPr lang="en-US" dirty="0"/>
          </a:p>
        </p:txBody>
      </p:sp>
      <p:sp>
        <p:nvSpPr>
          <p:cNvPr id="7" name="TextBox 6"/>
          <p:cNvSpPr txBox="1"/>
          <p:nvPr/>
        </p:nvSpPr>
        <p:spPr>
          <a:xfrm>
            <a:off x="498764" y="5769025"/>
            <a:ext cx="11097491" cy="830997"/>
          </a:xfrm>
          <a:prstGeom prst="rect">
            <a:avLst/>
          </a:prstGeom>
          <a:solidFill>
            <a:srgbClr val="002060"/>
          </a:solidFill>
        </p:spPr>
        <p:txBody>
          <a:bodyPr wrap="square" rtlCol="0">
            <a:spAutoFit/>
          </a:bodyPr>
          <a:lstStyle/>
          <a:p>
            <a:r>
              <a:rPr lang="en-US" sz="2400" dirty="0" smtClean="0">
                <a:solidFill>
                  <a:schemeClr val="bg1"/>
                </a:solidFill>
              </a:rPr>
              <a:t>A principle of priesthood is to take action when needed, to cut-off if required.  Even as others looked on!  It was </a:t>
            </a:r>
            <a:r>
              <a:rPr lang="en-US" sz="2400" dirty="0" err="1" smtClean="0">
                <a:solidFill>
                  <a:schemeClr val="bg1"/>
                </a:solidFill>
              </a:rPr>
              <a:t>Phinehas’s</a:t>
            </a:r>
            <a:r>
              <a:rPr lang="en-US" sz="2400" dirty="0" smtClean="0">
                <a:solidFill>
                  <a:schemeClr val="bg1"/>
                </a:solidFill>
              </a:rPr>
              <a:t> zealousness for God that made the difference.</a:t>
            </a:r>
            <a:endParaRPr lang="en-US" sz="2400" dirty="0">
              <a:solidFill>
                <a:schemeClr val="bg1"/>
              </a:solidFill>
            </a:endParaRPr>
          </a:p>
        </p:txBody>
      </p:sp>
    </p:spTree>
    <p:extLst>
      <p:ext uri="{BB962C8B-B14F-4D97-AF65-F5344CB8AC3E}">
        <p14:creationId xmlns:p14="http://schemas.microsoft.com/office/powerpoint/2010/main" val="1787706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Holiness of priest for effective teaching</a:t>
            </a:r>
            <a:endParaRPr lang="en-US" dirty="0"/>
          </a:p>
        </p:txBody>
      </p:sp>
      <p:sp>
        <p:nvSpPr>
          <p:cNvPr id="3" name="Content Placeholder 2"/>
          <p:cNvSpPr>
            <a:spLocks noGrp="1"/>
          </p:cNvSpPr>
          <p:nvPr>
            <p:ph idx="1"/>
          </p:nvPr>
        </p:nvSpPr>
        <p:spPr/>
        <p:txBody>
          <a:bodyPr/>
          <a:lstStyle/>
          <a:p>
            <a:r>
              <a:rPr lang="en-US" sz="2800" baseline="30000" dirty="0"/>
              <a:t> </a:t>
            </a:r>
            <a:r>
              <a:rPr lang="en-US" sz="2800" baseline="30000" dirty="0" smtClean="0"/>
              <a:t>”</a:t>
            </a:r>
            <a:r>
              <a:rPr lang="en-US" sz="2800" dirty="0" smtClean="0"/>
              <a:t>Do </a:t>
            </a:r>
            <a:r>
              <a:rPr lang="en-US" sz="2800" dirty="0"/>
              <a:t>not drink wine nor strong drink, thou, nor thy sons with thee, when ye go into the tabernacle of the congregation, lest ye die: it shall be a statute for ever throughout your generations</a:t>
            </a:r>
            <a:r>
              <a:rPr lang="en-US" sz="2800" dirty="0" smtClean="0"/>
              <a:t>:  And </a:t>
            </a:r>
            <a:r>
              <a:rPr lang="en-US" sz="2800" dirty="0"/>
              <a:t>that ye may put difference between holy and unholy, and between unclean and clean</a:t>
            </a:r>
            <a:r>
              <a:rPr lang="en-US" sz="2800" dirty="0" smtClean="0"/>
              <a:t>;  And </a:t>
            </a:r>
            <a:r>
              <a:rPr lang="en-US" sz="2800" dirty="0"/>
              <a:t>that ye may teach the children of Israel all the statutes which the </a:t>
            </a:r>
            <a:r>
              <a:rPr lang="en-US" sz="2800" cap="small" dirty="0"/>
              <a:t>Lord</a:t>
            </a:r>
            <a:r>
              <a:rPr lang="en-US" sz="2800" dirty="0"/>
              <a:t> hath spoken unto them by the hand of Moses</a:t>
            </a:r>
            <a:r>
              <a:rPr lang="en-US" sz="2800" dirty="0" smtClean="0"/>
              <a:t>.”</a:t>
            </a:r>
          </a:p>
          <a:p>
            <a:pPr algn="ctr"/>
            <a:r>
              <a:rPr lang="en-US" sz="2800" dirty="0" smtClean="0"/>
              <a:t>Leviticus 10:9-11</a:t>
            </a:r>
            <a:endParaRPr lang="en-US" sz="2800" dirty="0"/>
          </a:p>
          <a:p>
            <a:endParaRPr lang="en-US" dirty="0"/>
          </a:p>
        </p:txBody>
      </p:sp>
    </p:spTree>
    <p:extLst>
      <p:ext uri="{BB962C8B-B14F-4D97-AF65-F5344CB8AC3E}">
        <p14:creationId xmlns:p14="http://schemas.microsoft.com/office/powerpoint/2010/main" val="36013034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6423" y="273488"/>
            <a:ext cx="10395481" cy="1499616"/>
          </a:xfrm>
        </p:spPr>
        <p:txBody>
          <a:bodyPr/>
          <a:lstStyle/>
          <a:p>
            <a:r>
              <a:rPr lang="en-US" dirty="0" smtClean="0"/>
              <a:t>corruption was a long time in the making</a:t>
            </a:r>
            <a:endParaRPr lang="en-US" dirty="0"/>
          </a:p>
        </p:txBody>
      </p:sp>
      <p:sp>
        <p:nvSpPr>
          <p:cNvPr id="3" name="Content Placeholder 2"/>
          <p:cNvSpPr>
            <a:spLocks noGrp="1"/>
          </p:cNvSpPr>
          <p:nvPr>
            <p:ph idx="1"/>
          </p:nvPr>
        </p:nvSpPr>
        <p:spPr>
          <a:xfrm>
            <a:off x="1024126" y="1984664"/>
            <a:ext cx="9720073" cy="4023360"/>
          </a:xfrm>
        </p:spPr>
        <p:txBody>
          <a:bodyPr/>
          <a:lstStyle/>
          <a:p>
            <a:r>
              <a:rPr lang="en-US" sz="2800" dirty="0" smtClean="0"/>
              <a:t>“And </a:t>
            </a:r>
            <a:r>
              <a:rPr lang="en-US" sz="2800" dirty="0"/>
              <a:t>I brought you into a plentiful country, to eat the fruit thereof and the goodness thereof; but when ye entered, ye defiled my land, and made mine heritage an abomination</a:t>
            </a:r>
            <a:r>
              <a:rPr lang="en-US" sz="2800" dirty="0" smtClean="0"/>
              <a:t>.  The </a:t>
            </a:r>
            <a:r>
              <a:rPr lang="en-US" sz="2800" dirty="0"/>
              <a:t>priests said not, Where is the </a:t>
            </a:r>
            <a:r>
              <a:rPr lang="en-US" sz="2800" cap="small" dirty="0"/>
              <a:t>Lord</a:t>
            </a:r>
            <a:r>
              <a:rPr lang="en-US" sz="2800" dirty="0"/>
              <a:t>? and they that handle the law knew me not: the pastors also transgressed against me, and the prophets prophesied by Baal, and walked after things that do not profit</a:t>
            </a:r>
            <a:r>
              <a:rPr lang="en-US" sz="2800" dirty="0" smtClean="0"/>
              <a:t>.”</a:t>
            </a:r>
          </a:p>
          <a:p>
            <a:pPr algn="ctr"/>
            <a:r>
              <a:rPr lang="en-US" sz="2800" dirty="0" smtClean="0"/>
              <a:t>Jeremiah 2:7-8</a:t>
            </a:r>
            <a:endParaRPr lang="en-US" sz="2800" dirty="0"/>
          </a:p>
          <a:p>
            <a:endParaRPr lang="en-US" dirty="0"/>
          </a:p>
        </p:txBody>
      </p:sp>
    </p:spTree>
    <p:extLst>
      <p:ext uri="{BB962C8B-B14F-4D97-AF65-F5344CB8AC3E}">
        <p14:creationId xmlns:p14="http://schemas.microsoft.com/office/powerpoint/2010/main" val="2631767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failure…</a:t>
            </a:r>
            <a:endParaRPr lang="en-US" dirty="0"/>
          </a:p>
        </p:txBody>
      </p:sp>
      <p:sp>
        <p:nvSpPr>
          <p:cNvPr id="3" name="Content Placeholder 2"/>
          <p:cNvSpPr>
            <a:spLocks noGrp="1"/>
          </p:cNvSpPr>
          <p:nvPr>
            <p:ph idx="1"/>
          </p:nvPr>
        </p:nvSpPr>
        <p:spPr>
          <a:xfrm>
            <a:off x="1024128" y="2084832"/>
            <a:ext cx="9720073" cy="4023360"/>
          </a:xfrm>
        </p:spPr>
        <p:txBody>
          <a:bodyPr/>
          <a:lstStyle/>
          <a:p>
            <a:r>
              <a:rPr lang="en-US" sz="2800" dirty="0" smtClean="0"/>
              <a:t>“But </a:t>
            </a:r>
            <a:r>
              <a:rPr lang="en-US" sz="2800" dirty="0"/>
              <a:t>you have turned from the way and by your teaching have caused many to stumble; you have violated the covenant with Levi,” says the </a:t>
            </a:r>
            <a:r>
              <a:rPr lang="en-US" sz="2800" cap="small" dirty="0"/>
              <a:t>Lord</a:t>
            </a:r>
            <a:r>
              <a:rPr lang="en-US" sz="2800" dirty="0"/>
              <a:t> Almighty. </a:t>
            </a:r>
            <a:r>
              <a:rPr lang="en-US" sz="2800" baseline="30000" dirty="0"/>
              <a:t> </a:t>
            </a:r>
            <a:r>
              <a:rPr lang="en-US" sz="2800" dirty="0"/>
              <a:t>“So I have caused you to be despised and humiliated before all the people, because you have not followed my ways but have shown </a:t>
            </a:r>
            <a:r>
              <a:rPr lang="en-US" sz="2800" b="1" dirty="0"/>
              <a:t>partiality</a:t>
            </a:r>
            <a:r>
              <a:rPr lang="en-US" sz="2800" dirty="0"/>
              <a:t> in matters of the law</a:t>
            </a:r>
            <a:r>
              <a:rPr lang="en-US" sz="2800" dirty="0" smtClean="0"/>
              <a:t>.”</a:t>
            </a:r>
          </a:p>
          <a:p>
            <a:pPr algn="ctr"/>
            <a:r>
              <a:rPr lang="en-US" sz="2800" dirty="0" smtClean="0"/>
              <a:t>Malachi 2:8-9 NIV</a:t>
            </a:r>
          </a:p>
          <a:p>
            <a:pPr algn="ctr"/>
            <a:endParaRPr lang="en-US" sz="2800" dirty="0"/>
          </a:p>
          <a:p>
            <a:endParaRPr lang="en-US" dirty="0"/>
          </a:p>
        </p:txBody>
      </p:sp>
      <p:sp>
        <p:nvSpPr>
          <p:cNvPr id="4" name="TextBox 3"/>
          <p:cNvSpPr txBox="1"/>
          <p:nvPr/>
        </p:nvSpPr>
        <p:spPr>
          <a:xfrm>
            <a:off x="1024128" y="5125533"/>
            <a:ext cx="9886326" cy="1384995"/>
          </a:xfrm>
          <a:prstGeom prst="rect">
            <a:avLst/>
          </a:prstGeom>
          <a:solidFill>
            <a:srgbClr val="002060"/>
          </a:solidFill>
        </p:spPr>
        <p:txBody>
          <a:bodyPr wrap="square" rtlCol="0">
            <a:spAutoFit/>
          </a:bodyPr>
          <a:lstStyle/>
          <a:p>
            <a:r>
              <a:rPr lang="en-US" sz="2800" dirty="0">
                <a:solidFill>
                  <a:schemeClr val="bg1"/>
                </a:solidFill>
              </a:rPr>
              <a:t>Vs. 9 – “And I also have made you contemptible and base before all the people, because ye have not kept my ways, but have respect of persons in [administering] the law.”  Darby </a:t>
            </a:r>
            <a:r>
              <a:rPr lang="en-US" sz="2800" dirty="0" smtClean="0">
                <a:solidFill>
                  <a:schemeClr val="bg1"/>
                </a:solidFill>
              </a:rPr>
              <a:t>Translation</a:t>
            </a:r>
            <a:endParaRPr lang="en-US" sz="2800" dirty="0">
              <a:solidFill>
                <a:schemeClr val="bg1"/>
              </a:solidFill>
            </a:endParaRPr>
          </a:p>
        </p:txBody>
      </p:sp>
    </p:spTree>
    <p:extLst>
      <p:ext uri="{BB962C8B-B14F-4D97-AF65-F5344CB8AC3E}">
        <p14:creationId xmlns:p14="http://schemas.microsoft.com/office/powerpoint/2010/main" val="2569761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James warns of this</a:t>
            </a:r>
            <a:endParaRPr lang="en-US" dirty="0"/>
          </a:p>
        </p:txBody>
      </p:sp>
      <p:sp>
        <p:nvSpPr>
          <p:cNvPr id="3" name="Content Placeholder 2"/>
          <p:cNvSpPr>
            <a:spLocks noGrp="1"/>
          </p:cNvSpPr>
          <p:nvPr>
            <p:ph idx="1"/>
          </p:nvPr>
        </p:nvSpPr>
        <p:spPr/>
        <p:txBody>
          <a:bodyPr>
            <a:normAutofit/>
          </a:bodyPr>
          <a:lstStyle/>
          <a:p>
            <a:r>
              <a:rPr lang="en-US" sz="2800" dirty="0" smtClean="0"/>
              <a:t>“For </a:t>
            </a:r>
            <a:r>
              <a:rPr lang="en-US" sz="2800" dirty="0"/>
              <a:t>if a man wearing a gold ring and fine clothing comes into your assembly, and a poor man in shabby clothing also comes in, </a:t>
            </a:r>
            <a:r>
              <a:rPr lang="en-US" sz="2800" dirty="0" smtClean="0"/>
              <a:t>and </a:t>
            </a:r>
            <a:r>
              <a:rPr lang="en-US" sz="2800" dirty="0"/>
              <a:t>if you pay attention to the one who wears the fine clothing and say, “You sit here in a good place,” while you say to the poor man, “You stand over there,” or, “Sit down at my feet</a:t>
            </a:r>
            <a:r>
              <a:rPr lang="en-US" sz="2800" dirty="0" smtClean="0"/>
              <a:t>,” </a:t>
            </a:r>
            <a:r>
              <a:rPr lang="en-US" sz="2800" baseline="30000" dirty="0"/>
              <a:t> </a:t>
            </a:r>
            <a:r>
              <a:rPr lang="en-US" sz="2800" dirty="0"/>
              <a:t>have you not then made distinctions among yourselves and become judges with evil thoughts</a:t>
            </a:r>
            <a:r>
              <a:rPr lang="en-US" sz="2800" dirty="0" smtClean="0"/>
              <a:t>?”</a:t>
            </a:r>
          </a:p>
          <a:p>
            <a:pPr algn="ctr"/>
            <a:r>
              <a:rPr lang="en-US" sz="2800" dirty="0" smtClean="0"/>
              <a:t>James 2:2-4 </a:t>
            </a:r>
            <a:endParaRPr lang="en-US" sz="2800" dirty="0"/>
          </a:p>
        </p:txBody>
      </p:sp>
    </p:spTree>
    <p:extLst>
      <p:ext uri="{BB962C8B-B14F-4D97-AF65-F5344CB8AC3E}">
        <p14:creationId xmlns:p14="http://schemas.microsoft.com/office/powerpoint/2010/main" val="34677773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Priests Should Do</a:t>
            </a:r>
            <a:endParaRPr lang="en-US" dirty="0"/>
          </a:p>
        </p:txBody>
      </p:sp>
      <p:sp>
        <p:nvSpPr>
          <p:cNvPr id="3" name="Content Placeholder 2"/>
          <p:cNvSpPr>
            <a:spLocks noGrp="1"/>
          </p:cNvSpPr>
          <p:nvPr>
            <p:ph idx="1"/>
          </p:nvPr>
        </p:nvSpPr>
        <p:spPr>
          <a:xfrm>
            <a:off x="1024128" y="1991314"/>
            <a:ext cx="10260399" cy="4023360"/>
          </a:xfrm>
        </p:spPr>
        <p:txBody>
          <a:bodyPr>
            <a:normAutofit/>
          </a:bodyPr>
          <a:lstStyle/>
          <a:p>
            <a:r>
              <a:rPr lang="en-US" sz="2800" dirty="0" smtClean="0"/>
              <a:t>Reflection of a life that shows fear and reverence to God.</a:t>
            </a:r>
          </a:p>
          <a:p>
            <a:r>
              <a:rPr lang="en-US" sz="2800" dirty="0" smtClean="0"/>
              <a:t>Familiar with the Law and ready to speak it and do it.</a:t>
            </a:r>
          </a:p>
          <a:p>
            <a:r>
              <a:rPr lang="en-US" sz="2800" dirty="0" smtClean="0"/>
              <a:t>A man above reproach – iniquity not on his lips.</a:t>
            </a:r>
          </a:p>
          <a:p>
            <a:r>
              <a:rPr lang="en-US" sz="2800" dirty="0" smtClean="0"/>
              <a:t>Living a life in peace and uprightness – an example to the flock.</a:t>
            </a:r>
          </a:p>
          <a:p>
            <a:r>
              <a:rPr lang="en-US" sz="2800" dirty="0" smtClean="0"/>
              <a:t>A haven where a man could go for sound spiritual counsel from the Word and know he will not be discriminated against – one Law for all.</a:t>
            </a:r>
          </a:p>
          <a:p>
            <a:r>
              <a:rPr lang="en-US" sz="2800" dirty="0" smtClean="0"/>
              <a:t>Turn </a:t>
            </a:r>
            <a:r>
              <a:rPr lang="en-US" sz="2800" u="sng" dirty="0" smtClean="0"/>
              <a:t>many</a:t>
            </a:r>
            <a:r>
              <a:rPr lang="en-US" sz="2800" dirty="0" smtClean="0"/>
              <a:t> away from sin through these dimensions.</a:t>
            </a:r>
          </a:p>
          <a:p>
            <a:endParaRPr lang="en-US" sz="2800" dirty="0"/>
          </a:p>
        </p:txBody>
      </p:sp>
    </p:spTree>
    <p:extLst>
      <p:ext uri="{BB962C8B-B14F-4D97-AF65-F5344CB8AC3E}">
        <p14:creationId xmlns:p14="http://schemas.microsoft.com/office/powerpoint/2010/main" val="4186542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promise of strong Spiritual Leaders</a:t>
            </a:r>
            <a:endParaRPr lang="en-US" dirty="0"/>
          </a:p>
        </p:txBody>
      </p:sp>
      <p:sp>
        <p:nvSpPr>
          <p:cNvPr id="3" name="Content Placeholder 2"/>
          <p:cNvSpPr>
            <a:spLocks noGrp="1"/>
          </p:cNvSpPr>
          <p:nvPr>
            <p:ph idx="1"/>
          </p:nvPr>
        </p:nvSpPr>
        <p:spPr>
          <a:xfrm>
            <a:off x="1024128" y="2213264"/>
            <a:ext cx="9720073" cy="4023360"/>
          </a:xfrm>
        </p:spPr>
        <p:txBody>
          <a:bodyPr>
            <a:normAutofit/>
          </a:bodyPr>
          <a:lstStyle/>
          <a:p>
            <a:pPr marL="0" indent="0">
              <a:buNone/>
            </a:pPr>
            <a:r>
              <a:rPr lang="en-US" sz="2800" baseline="30000" dirty="0" smtClean="0"/>
              <a:t>“</a:t>
            </a:r>
            <a:r>
              <a:rPr lang="en-US" sz="2800" dirty="0" smtClean="0"/>
              <a:t>For </a:t>
            </a:r>
            <a:r>
              <a:rPr lang="en-US" sz="2800" dirty="0"/>
              <a:t>the people shall dwell in Zion at Jerusalem: thou shalt weep no more: he will be very gracious unto thee at the voice of thy cry; when he shall hear it, he will answer thee</a:t>
            </a:r>
            <a:r>
              <a:rPr lang="en-US" sz="2800" dirty="0" smtClean="0"/>
              <a:t>.  </a:t>
            </a:r>
            <a:r>
              <a:rPr lang="en-US" sz="2800" b="1" dirty="0" smtClean="0"/>
              <a:t>And </a:t>
            </a:r>
            <a:r>
              <a:rPr lang="en-US" sz="2800" b="1" dirty="0"/>
              <a:t>though the Lord give you the bread of adversity, and the water of affliction, yet shall not thy teachers be removed into a corner any more, but thine eyes shall see thy teachers</a:t>
            </a:r>
            <a:r>
              <a:rPr lang="en-US" sz="2800" b="1" dirty="0" smtClean="0"/>
              <a:t>:  And </a:t>
            </a:r>
            <a:r>
              <a:rPr lang="en-US" sz="2800" b="1" dirty="0"/>
              <a:t>thine ears shall hear a word behind thee, saying, This is the way, walk ye in it, when ye turn to the right hand, and when ye turn to the left</a:t>
            </a:r>
            <a:r>
              <a:rPr lang="en-US" sz="2800" b="1" dirty="0" smtClean="0"/>
              <a:t>.</a:t>
            </a:r>
            <a:r>
              <a:rPr lang="en-US" sz="2800" dirty="0" smtClean="0"/>
              <a:t>”</a:t>
            </a:r>
            <a:endParaRPr lang="en-US" sz="2800" dirty="0"/>
          </a:p>
          <a:p>
            <a:pPr marL="0" indent="0" algn="ctr">
              <a:buNone/>
            </a:pPr>
            <a:r>
              <a:rPr lang="en-US" sz="2800" dirty="0" smtClean="0"/>
              <a:t>Isaiah 30:19-21</a:t>
            </a:r>
            <a:endParaRPr lang="en-US" sz="2800" dirty="0"/>
          </a:p>
        </p:txBody>
      </p:sp>
    </p:spTree>
    <p:extLst>
      <p:ext uri="{BB962C8B-B14F-4D97-AF65-F5344CB8AC3E}">
        <p14:creationId xmlns:p14="http://schemas.microsoft.com/office/powerpoint/2010/main" val="16394980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392" y="252707"/>
            <a:ext cx="10021408" cy="1499616"/>
          </a:xfrm>
        </p:spPr>
        <p:txBody>
          <a:bodyPr/>
          <a:lstStyle/>
          <a:p>
            <a:r>
              <a:rPr lang="en-US" dirty="0" smtClean="0"/>
              <a:t>Lot as example of a righteous, caring judge</a:t>
            </a:r>
            <a:endParaRPr lang="en-US" dirty="0"/>
          </a:p>
        </p:txBody>
      </p:sp>
      <p:sp>
        <p:nvSpPr>
          <p:cNvPr id="3" name="Content Placeholder 2"/>
          <p:cNvSpPr>
            <a:spLocks noGrp="1"/>
          </p:cNvSpPr>
          <p:nvPr>
            <p:ph idx="1"/>
          </p:nvPr>
        </p:nvSpPr>
        <p:spPr>
          <a:xfrm>
            <a:off x="5195454" y="1991312"/>
            <a:ext cx="6463146" cy="4388705"/>
          </a:xfrm>
        </p:spPr>
        <p:txBody>
          <a:bodyPr>
            <a:normAutofit lnSpcReduction="10000"/>
          </a:bodyPr>
          <a:lstStyle/>
          <a:p>
            <a:r>
              <a:rPr lang="en-US" sz="2800" dirty="0" smtClean="0"/>
              <a:t>“If </a:t>
            </a:r>
            <a:r>
              <a:rPr lang="en-US" sz="2800" dirty="0"/>
              <a:t>by turning the cities of Sodom and Gomorrah to ashes he condemned them to extinction, making them an example of what is going to happen to the </a:t>
            </a:r>
            <a:r>
              <a:rPr lang="en-US" sz="2800" dirty="0" smtClean="0"/>
              <a:t>ungodly;</a:t>
            </a:r>
            <a:r>
              <a:rPr lang="en-US" sz="2800" baseline="30000" dirty="0"/>
              <a:t> </a:t>
            </a:r>
            <a:r>
              <a:rPr lang="en-US" sz="2800" dirty="0"/>
              <a:t>and if he rescued righteous Lot, greatly distressed by the sensual conduct of the wicked </a:t>
            </a:r>
            <a:r>
              <a:rPr lang="en-US" sz="2800" dirty="0" smtClean="0"/>
              <a:t>(</a:t>
            </a:r>
            <a:r>
              <a:rPr lang="en-US" sz="2800" dirty="0"/>
              <a:t>for as that righteous man lived among them day after day, he was tormenting his righteous soul over their lawless deeds that </a:t>
            </a:r>
            <a:r>
              <a:rPr lang="en-US" sz="2800" b="1" dirty="0"/>
              <a:t>he saw and heard</a:t>
            </a:r>
            <a:r>
              <a:rPr lang="en-US" sz="2800" dirty="0" smtClean="0"/>
              <a:t>);</a:t>
            </a:r>
          </a:p>
          <a:p>
            <a:pPr algn="ctr"/>
            <a:r>
              <a:rPr lang="en-US" sz="2800" dirty="0" smtClean="0"/>
              <a:t>2 Peter 2:6-8 ESV</a:t>
            </a:r>
            <a:endParaRPr lang="en-US" sz="2800" dirty="0"/>
          </a:p>
          <a:p>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387" y="1991312"/>
            <a:ext cx="4781525" cy="3583709"/>
          </a:xfrm>
          <a:prstGeom prst="rect">
            <a:avLst/>
          </a:prstGeom>
        </p:spPr>
      </p:pic>
    </p:spTree>
    <p:extLst>
      <p:ext uri="{BB962C8B-B14F-4D97-AF65-F5344CB8AC3E}">
        <p14:creationId xmlns:p14="http://schemas.microsoft.com/office/powerpoint/2010/main" val="19147343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22702"/>
            <a:ext cx="9720072" cy="1499616"/>
          </a:xfrm>
        </p:spPr>
        <p:txBody>
          <a:bodyPr/>
          <a:lstStyle/>
          <a:p>
            <a:r>
              <a:rPr lang="en-US" dirty="0" smtClean="0"/>
              <a:t>Failure</a:t>
            </a:r>
            <a:endParaRPr lang="en-US" dirty="0"/>
          </a:p>
        </p:txBody>
      </p:sp>
      <p:sp>
        <p:nvSpPr>
          <p:cNvPr id="3" name="Content Placeholder 2"/>
          <p:cNvSpPr>
            <a:spLocks noGrp="1"/>
          </p:cNvSpPr>
          <p:nvPr>
            <p:ph idx="1"/>
          </p:nvPr>
        </p:nvSpPr>
        <p:spPr>
          <a:xfrm>
            <a:off x="941001" y="1922318"/>
            <a:ext cx="10561736" cy="4023360"/>
          </a:xfrm>
        </p:spPr>
        <p:txBody>
          <a:bodyPr>
            <a:normAutofit fontScale="92500" lnSpcReduction="10000"/>
          </a:bodyPr>
          <a:lstStyle/>
          <a:p>
            <a:r>
              <a:rPr lang="en-US" sz="3200" dirty="0" smtClean="0"/>
              <a:t>They too had departed from a holy life and no longer knew God.</a:t>
            </a:r>
          </a:p>
          <a:p>
            <a:r>
              <a:rPr lang="en-US" sz="3200" dirty="0" smtClean="0"/>
              <a:t>This failure caused many to fall in sin.</a:t>
            </a:r>
          </a:p>
          <a:p>
            <a:r>
              <a:rPr lang="en-US" sz="3200" dirty="0" smtClean="0"/>
              <a:t>In their hearts, they despised the counsels of God and thought them to be a burden.</a:t>
            </a:r>
          </a:p>
          <a:p>
            <a:r>
              <a:rPr lang="en-US" sz="3200" dirty="0" smtClean="0"/>
              <a:t>The application of the Law was variable and there was “respect of persons.”</a:t>
            </a:r>
          </a:p>
          <a:p>
            <a:r>
              <a:rPr lang="en-US" sz="3200" dirty="0" smtClean="0"/>
              <a:t>When the people needed leaders, they spiritually abandoned the flock.</a:t>
            </a:r>
            <a:endParaRPr lang="en-US" sz="3200" dirty="0"/>
          </a:p>
        </p:txBody>
      </p:sp>
    </p:spTree>
    <p:extLst>
      <p:ext uri="{BB962C8B-B14F-4D97-AF65-F5344CB8AC3E}">
        <p14:creationId xmlns:p14="http://schemas.microsoft.com/office/powerpoint/2010/main" val="3067661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382" y="2736134"/>
            <a:ext cx="9720072" cy="1499616"/>
          </a:xfrm>
        </p:spPr>
        <p:txBody>
          <a:bodyPr/>
          <a:lstStyle/>
          <a:p>
            <a:pPr algn="ctr"/>
            <a:r>
              <a:rPr lang="en-US" dirty="0" smtClean="0"/>
              <a:t>Problem two – expedient worship</a:t>
            </a:r>
            <a:endParaRPr lang="en-US" dirty="0"/>
          </a:p>
        </p:txBody>
      </p:sp>
    </p:spTree>
    <p:extLst>
      <p:ext uri="{BB962C8B-B14F-4D97-AF65-F5344CB8AC3E}">
        <p14:creationId xmlns:p14="http://schemas.microsoft.com/office/powerpoint/2010/main" val="37086682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UNCLEANLINESS AND </a:t>
            </a:r>
            <a:r>
              <a:rPr lang="en-US" dirty="0" err="1" smtClean="0"/>
              <a:t>UNHOLiNESS</a:t>
            </a:r>
            <a:r>
              <a:rPr lang="en-US" dirty="0" smtClean="0"/>
              <a:t> TRANSFERS!</a:t>
            </a:r>
            <a:endParaRPr lang="en-US" dirty="0"/>
          </a:p>
        </p:txBody>
      </p:sp>
      <p:sp>
        <p:nvSpPr>
          <p:cNvPr id="3" name="Content Placeholder 2"/>
          <p:cNvSpPr>
            <a:spLocks noGrp="1"/>
          </p:cNvSpPr>
          <p:nvPr>
            <p:ph idx="1"/>
          </p:nvPr>
        </p:nvSpPr>
        <p:spPr>
          <a:xfrm>
            <a:off x="1024128" y="2213264"/>
            <a:ext cx="9720073" cy="4023360"/>
          </a:xfrm>
        </p:spPr>
        <p:txBody>
          <a:bodyPr>
            <a:normAutofit lnSpcReduction="10000"/>
          </a:bodyPr>
          <a:lstStyle/>
          <a:p>
            <a:r>
              <a:rPr lang="en-US" sz="2800" dirty="0" smtClean="0"/>
              <a:t>‘Thus </a:t>
            </a:r>
            <a:r>
              <a:rPr lang="en-US" sz="2800" dirty="0" err="1"/>
              <a:t>saith</a:t>
            </a:r>
            <a:r>
              <a:rPr lang="en-US" sz="2800" dirty="0"/>
              <a:t> the </a:t>
            </a:r>
            <a:r>
              <a:rPr lang="en-US" sz="2800" cap="small" dirty="0"/>
              <a:t>Lord</a:t>
            </a:r>
            <a:r>
              <a:rPr lang="en-US" sz="2800" dirty="0"/>
              <a:t> of hosts; Ask now the priests concerning the law, saying</a:t>
            </a:r>
            <a:r>
              <a:rPr lang="en-US" sz="2800" dirty="0" smtClean="0"/>
              <a:t>,  If </a:t>
            </a:r>
            <a:r>
              <a:rPr lang="en-US" sz="2800" dirty="0"/>
              <a:t>one bear holy flesh in the skirt of his garment, and with his skirt do touch bread, or pottage, or wine, or oil, or any meat, shall it be holy? And the priests answered and said, No</a:t>
            </a:r>
            <a:r>
              <a:rPr lang="en-US" sz="2800" dirty="0" smtClean="0"/>
              <a:t>.  Then </a:t>
            </a:r>
            <a:r>
              <a:rPr lang="en-US" sz="2800" dirty="0"/>
              <a:t>said Haggai, If one that is unclean by a dead body touch any of these, shall it be unclean? And the priests answered and said, It shall be unclean</a:t>
            </a:r>
            <a:r>
              <a:rPr lang="en-US" sz="2800" dirty="0" smtClean="0"/>
              <a:t>.  Then </a:t>
            </a:r>
            <a:r>
              <a:rPr lang="en-US" sz="2800" dirty="0"/>
              <a:t>answered Haggai, and said, So is this people, and so is this nation before me, </a:t>
            </a:r>
            <a:r>
              <a:rPr lang="en-US" sz="2800" dirty="0" err="1"/>
              <a:t>saith</a:t>
            </a:r>
            <a:r>
              <a:rPr lang="en-US" sz="2800" dirty="0"/>
              <a:t> the </a:t>
            </a:r>
            <a:r>
              <a:rPr lang="en-US" sz="2800" cap="small" dirty="0"/>
              <a:t>Lord</a:t>
            </a:r>
            <a:r>
              <a:rPr lang="en-US" sz="2800" dirty="0"/>
              <a:t>; and so is every work of their hands; and that which they offer there is unclean</a:t>
            </a:r>
            <a:r>
              <a:rPr lang="en-US" sz="2800" dirty="0" smtClean="0"/>
              <a:t>.”</a:t>
            </a:r>
          </a:p>
          <a:p>
            <a:pPr algn="ctr"/>
            <a:r>
              <a:rPr lang="en-US" sz="2800" dirty="0" smtClean="0"/>
              <a:t>Haggai 2:11-14</a:t>
            </a:r>
            <a:endParaRPr lang="en-US" sz="2800" dirty="0"/>
          </a:p>
          <a:p>
            <a:endParaRPr lang="en-US" dirty="0"/>
          </a:p>
        </p:txBody>
      </p:sp>
    </p:spTree>
    <p:extLst>
      <p:ext uri="{BB962C8B-B14F-4D97-AF65-F5344CB8AC3E}">
        <p14:creationId xmlns:p14="http://schemas.microsoft.com/office/powerpoint/2010/main" val="24208127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Offering of polluted bread</a:t>
            </a:r>
            <a:endParaRPr lang="en-US" dirty="0"/>
          </a:p>
        </p:txBody>
      </p:sp>
      <p:sp>
        <p:nvSpPr>
          <p:cNvPr id="3" name="Content Placeholder 2"/>
          <p:cNvSpPr>
            <a:spLocks noGrp="1"/>
          </p:cNvSpPr>
          <p:nvPr>
            <p:ph idx="1"/>
          </p:nvPr>
        </p:nvSpPr>
        <p:spPr>
          <a:xfrm>
            <a:off x="633846" y="1943100"/>
            <a:ext cx="7055427" cy="4023360"/>
          </a:xfrm>
        </p:spPr>
        <p:txBody>
          <a:bodyPr>
            <a:normAutofit lnSpcReduction="10000"/>
          </a:bodyPr>
          <a:lstStyle/>
          <a:p>
            <a:r>
              <a:rPr lang="en-US" sz="2800" dirty="0" smtClean="0"/>
              <a:t>“A </a:t>
            </a:r>
            <a:r>
              <a:rPr lang="en-US" sz="2800" dirty="0"/>
              <a:t>son </a:t>
            </a:r>
            <a:r>
              <a:rPr lang="en-US" sz="2800" dirty="0" err="1"/>
              <a:t>honoureth</a:t>
            </a:r>
            <a:r>
              <a:rPr lang="en-US" sz="2800" dirty="0"/>
              <a:t> his father, and a servant his master: if then I be a father, where is mine </a:t>
            </a:r>
            <a:r>
              <a:rPr lang="en-US" sz="2800" dirty="0" err="1"/>
              <a:t>honour</a:t>
            </a:r>
            <a:r>
              <a:rPr lang="en-US" sz="2800" dirty="0"/>
              <a:t>? and if I be a master, where is my fear? </a:t>
            </a:r>
            <a:r>
              <a:rPr lang="en-US" sz="2800" dirty="0" err="1"/>
              <a:t>saith</a:t>
            </a:r>
            <a:r>
              <a:rPr lang="en-US" sz="2800" dirty="0"/>
              <a:t> the </a:t>
            </a:r>
            <a:r>
              <a:rPr lang="en-US" sz="2800" cap="small" dirty="0"/>
              <a:t>Lord</a:t>
            </a:r>
            <a:r>
              <a:rPr lang="en-US" sz="2800" dirty="0"/>
              <a:t> of hosts unto you, O priests, that despise my name. And ye say, Wherein have we despised thy name</a:t>
            </a:r>
            <a:r>
              <a:rPr lang="en-US" sz="2800" dirty="0" smtClean="0"/>
              <a:t>?  Ye </a:t>
            </a:r>
            <a:r>
              <a:rPr lang="en-US" sz="2800" dirty="0"/>
              <a:t>offer polluted bread upon mine altar; and ye say, Wherein have we polluted thee? In that ye say, The table of the </a:t>
            </a:r>
            <a:r>
              <a:rPr lang="en-US" sz="2800" cap="small" dirty="0"/>
              <a:t>Lord</a:t>
            </a:r>
            <a:r>
              <a:rPr lang="en-US" sz="2800" dirty="0"/>
              <a:t> is contemptible</a:t>
            </a:r>
            <a:r>
              <a:rPr lang="en-US" sz="2800" dirty="0" smtClean="0"/>
              <a:t>.”</a:t>
            </a:r>
          </a:p>
          <a:p>
            <a:pPr algn="ctr"/>
            <a:r>
              <a:rPr lang="en-US" sz="2800" dirty="0" smtClean="0"/>
              <a:t>Malachi 1:6-7</a:t>
            </a:r>
            <a:endParaRPr lang="en-US" sz="2800" dirty="0"/>
          </a:p>
          <a:p>
            <a:endParaRPr lang="en-US" sz="2800" dirty="0"/>
          </a:p>
        </p:txBody>
      </p:sp>
      <p:sp>
        <p:nvSpPr>
          <p:cNvPr id="5" name="TextBox 4"/>
          <p:cNvSpPr txBox="1"/>
          <p:nvPr/>
        </p:nvSpPr>
        <p:spPr>
          <a:xfrm>
            <a:off x="1748582" y="5981839"/>
            <a:ext cx="8271164" cy="523220"/>
          </a:xfrm>
          <a:prstGeom prst="rect">
            <a:avLst/>
          </a:prstGeom>
          <a:solidFill>
            <a:srgbClr val="002060"/>
          </a:solidFill>
        </p:spPr>
        <p:txBody>
          <a:bodyPr wrap="square" rtlCol="0">
            <a:spAutoFit/>
          </a:bodyPr>
          <a:lstStyle/>
          <a:p>
            <a:r>
              <a:rPr lang="en-US" sz="2800" dirty="0" smtClean="0">
                <a:solidFill>
                  <a:schemeClr val="bg1"/>
                </a:solidFill>
              </a:rPr>
              <a:t>Clearly, self-examination was also broken for the priests!</a:t>
            </a:r>
            <a:endParaRPr lang="en-US" sz="2800" dirty="0">
              <a:solidFill>
                <a:schemeClr val="bg1"/>
              </a:solidFill>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5754"/>
          <a:stretch/>
        </p:blipFill>
        <p:spPr>
          <a:xfrm>
            <a:off x="7813964" y="1625384"/>
            <a:ext cx="4042754" cy="2998571"/>
          </a:xfrm>
          <a:prstGeom prst="rect">
            <a:avLst/>
          </a:prstGeom>
        </p:spPr>
      </p:pic>
    </p:spTree>
    <p:extLst>
      <p:ext uri="{BB962C8B-B14F-4D97-AF65-F5344CB8AC3E}">
        <p14:creationId xmlns:p14="http://schemas.microsoft.com/office/powerpoint/2010/main" val="371597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754" y="0"/>
            <a:ext cx="9720072" cy="1499616"/>
          </a:xfrm>
        </p:spPr>
        <p:txBody>
          <a:bodyPr/>
          <a:lstStyle/>
          <a:p>
            <a:r>
              <a:rPr lang="en-US" dirty="0" smtClean="0"/>
              <a:t>burnt offering requirements</a:t>
            </a:r>
            <a:endParaRPr lang="en-US" dirty="0"/>
          </a:p>
        </p:txBody>
      </p:sp>
      <p:sp>
        <p:nvSpPr>
          <p:cNvPr id="3" name="Content Placeholder 2"/>
          <p:cNvSpPr>
            <a:spLocks noGrp="1"/>
          </p:cNvSpPr>
          <p:nvPr>
            <p:ph idx="1"/>
          </p:nvPr>
        </p:nvSpPr>
        <p:spPr>
          <a:xfrm>
            <a:off x="5621480" y="1605197"/>
            <a:ext cx="6089074" cy="5013811"/>
          </a:xfrm>
        </p:spPr>
        <p:txBody>
          <a:bodyPr>
            <a:normAutofit lnSpcReduction="10000"/>
          </a:bodyPr>
          <a:lstStyle/>
          <a:p>
            <a:r>
              <a:rPr lang="en-US" sz="2800" dirty="0" smtClean="0"/>
              <a:t>“The </a:t>
            </a:r>
            <a:r>
              <a:rPr lang="en-US" sz="2800" dirty="0"/>
              <a:t>animal for this sacrifice could be a young bull, lamb, goat, turtledove, or young pigeon; </a:t>
            </a:r>
            <a:r>
              <a:rPr lang="en-US" sz="2800" b="1" dirty="0"/>
              <a:t>but it had to be a perfect and complete specimen. </a:t>
            </a:r>
            <a:r>
              <a:rPr lang="en-US" sz="2800" dirty="0"/>
              <a:t>The type of animal chosen for this sacrifice seems to be dependent on the </a:t>
            </a:r>
            <a:r>
              <a:rPr lang="en-US" sz="2800" dirty="0" err="1"/>
              <a:t>offerer's</a:t>
            </a:r>
            <a:r>
              <a:rPr lang="en-US" sz="2800" dirty="0"/>
              <a:t> financial ability</a:t>
            </a:r>
            <a:r>
              <a:rPr lang="en-US" sz="2800" dirty="0" smtClean="0"/>
              <a:t>.”  Holman Bible Dictionary</a:t>
            </a:r>
          </a:p>
          <a:p>
            <a:endParaRPr lang="en-US" sz="900" dirty="0" smtClean="0"/>
          </a:p>
          <a:p>
            <a:r>
              <a:rPr lang="en-US" sz="2800" dirty="0" smtClean="0"/>
              <a:t>“Thou </a:t>
            </a:r>
            <a:r>
              <a:rPr lang="en-US" sz="2800" dirty="0"/>
              <a:t>shalt not sacrifice unto the </a:t>
            </a:r>
            <a:r>
              <a:rPr lang="en-US" sz="2800" cap="small" dirty="0"/>
              <a:t>Lord</a:t>
            </a:r>
            <a:r>
              <a:rPr lang="en-US" sz="2800" dirty="0"/>
              <a:t> thy God any bullock, or sheep, wherein is blemish, or any </a:t>
            </a:r>
            <a:r>
              <a:rPr lang="en-US" sz="2800" dirty="0" err="1"/>
              <a:t>evilfavouredness</a:t>
            </a:r>
            <a:r>
              <a:rPr lang="en-US" sz="2800" dirty="0"/>
              <a:t>: for that is an abomination unto the </a:t>
            </a:r>
            <a:r>
              <a:rPr lang="en-US" sz="2800" cap="small" dirty="0"/>
              <a:t>Lord</a:t>
            </a:r>
            <a:r>
              <a:rPr lang="en-US" sz="2800" dirty="0"/>
              <a:t> thy God</a:t>
            </a:r>
            <a:r>
              <a:rPr lang="en-US" sz="2800" dirty="0" smtClean="0"/>
              <a:t>.”          Deuteronomy 17:1</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731" y="2074441"/>
            <a:ext cx="5227059" cy="3479728"/>
          </a:xfrm>
          <a:prstGeom prst="rect">
            <a:avLst/>
          </a:prstGeom>
        </p:spPr>
      </p:pic>
    </p:spTree>
    <p:extLst>
      <p:ext uri="{BB962C8B-B14F-4D97-AF65-F5344CB8AC3E}">
        <p14:creationId xmlns:p14="http://schemas.microsoft.com/office/powerpoint/2010/main" val="37619029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47" y="159188"/>
            <a:ext cx="9720072" cy="1499616"/>
          </a:xfrm>
        </p:spPr>
        <p:txBody>
          <a:bodyPr/>
          <a:lstStyle/>
          <a:p>
            <a:r>
              <a:rPr lang="en-US" dirty="0" smtClean="0"/>
              <a:t>Just who are we serving?</a:t>
            </a:r>
            <a:endParaRPr lang="en-US" dirty="0"/>
          </a:p>
        </p:txBody>
      </p:sp>
      <p:sp>
        <p:nvSpPr>
          <p:cNvPr id="3" name="Content Placeholder 2"/>
          <p:cNvSpPr>
            <a:spLocks noGrp="1"/>
          </p:cNvSpPr>
          <p:nvPr>
            <p:ph idx="1"/>
          </p:nvPr>
        </p:nvSpPr>
        <p:spPr>
          <a:xfrm>
            <a:off x="477983" y="2001704"/>
            <a:ext cx="5922818" cy="4023360"/>
          </a:xfrm>
        </p:spPr>
        <p:txBody>
          <a:bodyPr>
            <a:noAutofit/>
          </a:bodyPr>
          <a:lstStyle/>
          <a:p>
            <a:pPr marL="0" indent="0">
              <a:buNone/>
            </a:pPr>
            <a:r>
              <a:rPr lang="en-US" sz="3200" dirty="0" smtClean="0"/>
              <a:t>“And </a:t>
            </a:r>
            <a:r>
              <a:rPr lang="en-US" sz="3200" dirty="0"/>
              <a:t>if ye offer the blind for sacrifice, is it not evil? and if ye offer the lame and sick, is it not evil? offer it now unto thy governor; will he be pleased with thee, or accept thy person? </a:t>
            </a:r>
            <a:r>
              <a:rPr lang="en-US" sz="3200" dirty="0" err="1"/>
              <a:t>saith</a:t>
            </a:r>
            <a:r>
              <a:rPr lang="en-US" sz="3200" dirty="0"/>
              <a:t> the </a:t>
            </a:r>
            <a:r>
              <a:rPr lang="en-US" sz="3200" cap="small" dirty="0"/>
              <a:t>Lord</a:t>
            </a:r>
            <a:r>
              <a:rPr lang="en-US" sz="3200" dirty="0"/>
              <a:t> of hosts</a:t>
            </a:r>
            <a:r>
              <a:rPr lang="en-US" sz="3200" dirty="0" smtClean="0"/>
              <a:t>.”</a:t>
            </a:r>
            <a:endParaRPr lang="en-US" sz="3200" dirty="0"/>
          </a:p>
          <a:p>
            <a:pPr marL="0" indent="0" algn="ctr">
              <a:buNone/>
            </a:pPr>
            <a:r>
              <a:rPr lang="en-US" sz="3200" dirty="0" smtClean="0"/>
              <a:t>Malachi 1:8</a:t>
            </a:r>
            <a:endParaRPr lang="en-US" sz="28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978" t="3729" r="3346" b="3965"/>
          <a:stretch/>
        </p:blipFill>
        <p:spPr>
          <a:xfrm>
            <a:off x="6657111" y="2001704"/>
            <a:ext cx="5084618" cy="4042063"/>
          </a:xfrm>
          <a:prstGeom prst="rect">
            <a:avLst/>
          </a:prstGeom>
        </p:spPr>
      </p:pic>
    </p:spTree>
    <p:extLst>
      <p:ext uri="{BB962C8B-B14F-4D97-AF65-F5344CB8AC3E}">
        <p14:creationId xmlns:p14="http://schemas.microsoft.com/office/powerpoint/2010/main" val="14972478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Rebellion Toward the Great King</a:t>
            </a:r>
            <a:endParaRPr lang="en-US" dirty="0"/>
          </a:p>
        </p:txBody>
      </p:sp>
      <p:sp>
        <p:nvSpPr>
          <p:cNvPr id="3" name="Content Placeholder 2"/>
          <p:cNvSpPr>
            <a:spLocks noGrp="1"/>
          </p:cNvSpPr>
          <p:nvPr>
            <p:ph idx="1"/>
          </p:nvPr>
        </p:nvSpPr>
        <p:spPr>
          <a:xfrm>
            <a:off x="941001" y="1991314"/>
            <a:ext cx="9720073" cy="4023360"/>
          </a:xfrm>
        </p:spPr>
        <p:txBody>
          <a:bodyPr>
            <a:noAutofit/>
          </a:bodyPr>
          <a:lstStyle/>
          <a:p>
            <a:pPr marL="0" indent="0">
              <a:buNone/>
            </a:pPr>
            <a:r>
              <a:rPr lang="en-US" sz="2800" dirty="0" smtClean="0"/>
              <a:t>“But ye have profaned it, in that ye say, The table of the </a:t>
            </a:r>
            <a:r>
              <a:rPr lang="en-US" sz="2800" cap="small" dirty="0" smtClean="0"/>
              <a:t>Lord</a:t>
            </a:r>
            <a:r>
              <a:rPr lang="en-US" sz="2800" dirty="0" smtClean="0"/>
              <a:t> is polluted; and the fruit thereof, even his meat, is contemptible.  Ye said also, Behold, </a:t>
            </a:r>
            <a:r>
              <a:rPr lang="en-US" sz="2800" b="1" dirty="0" smtClean="0"/>
              <a:t>what a weariness is it</a:t>
            </a:r>
            <a:r>
              <a:rPr lang="en-US" sz="2800" dirty="0" smtClean="0"/>
              <a:t>! and ye have snuffed at it, </a:t>
            </a:r>
            <a:r>
              <a:rPr lang="en-US" sz="2800" dirty="0" err="1" smtClean="0"/>
              <a:t>saith</a:t>
            </a:r>
            <a:r>
              <a:rPr lang="en-US" sz="2800" dirty="0" smtClean="0"/>
              <a:t> the </a:t>
            </a:r>
            <a:r>
              <a:rPr lang="en-US" sz="2800" cap="small" dirty="0" smtClean="0"/>
              <a:t>Lord</a:t>
            </a:r>
            <a:r>
              <a:rPr lang="en-US" sz="2800" dirty="0" smtClean="0"/>
              <a:t> of hosts; </a:t>
            </a:r>
            <a:r>
              <a:rPr lang="en-US" sz="2800" b="1" dirty="0" smtClean="0"/>
              <a:t>and ye brought that which was torn, and the lame, and the sick; thus ye brought an offering</a:t>
            </a:r>
            <a:r>
              <a:rPr lang="en-US" sz="2800" dirty="0" smtClean="0"/>
              <a:t>: should I accept this of your hand? </a:t>
            </a:r>
            <a:r>
              <a:rPr lang="en-US" sz="2800" dirty="0" err="1" smtClean="0"/>
              <a:t>saith</a:t>
            </a:r>
            <a:r>
              <a:rPr lang="en-US" sz="2800" dirty="0" smtClean="0"/>
              <a:t> the </a:t>
            </a:r>
            <a:r>
              <a:rPr lang="en-US" sz="2800" cap="small" dirty="0" smtClean="0"/>
              <a:t>Lord</a:t>
            </a:r>
            <a:r>
              <a:rPr lang="en-US" sz="2800" dirty="0" smtClean="0"/>
              <a:t>.  But cursed be the </a:t>
            </a:r>
            <a:r>
              <a:rPr lang="en-US" sz="2800" b="1" dirty="0" smtClean="0"/>
              <a:t>deceiver</a:t>
            </a:r>
            <a:r>
              <a:rPr lang="en-US" sz="2800" dirty="0" smtClean="0"/>
              <a:t>, which hath in his flock a male, and </a:t>
            </a:r>
            <a:r>
              <a:rPr lang="en-US" sz="2800" dirty="0" err="1" smtClean="0"/>
              <a:t>voweth</a:t>
            </a:r>
            <a:r>
              <a:rPr lang="en-US" sz="2800" dirty="0" smtClean="0"/>
              <a:t>, and </a:t>
            </a:r>
            <a:r>
              <a:rPr lang="en-US" sz="2800" dirty="0" err="1" smtClean="0"/>
              <a:t>sacrificeth</a:t>
            </a:r>
            <a:r>
              <a:rPr lang="en-US" sz="2800" dirty="0" smtClean="0"/>
              <a:t> unto the </a:t>
            </a:r>
            <a:r>
              <a:rPr lang="en-US" sz="2800" cap="small" dirty="0" smtClean="0"/>
              <a:t>Lord</a:t>
            </a:r>
            <a:r>
              <a:rPr lang="en-US" sz="2800" dirty="0" smtClean="0"/>
              <a:t> a corrupt thing: for I am a great King, </a:t>
            </a:r>
            <a:r>
              <a:rPr lang="en-US" sz="2800" dirty="0" err="1" smtClean="0"/>
              <a:t>saith</a:t>
            </a:r>
            <a:r>
              <a:rPr lang="en-US" sz="2800" dirty="0" smtClean="0"/>
              <a:t> the </a:t>
            </a:r>
            <a:r>
              <a:rPr lang="en-US" sz="2800" cap="small" dirty="0" smtClean="0"/>
              <a:t>Lord</a:t>
            </a:r>
            <a:r>
              <a:rPr lang="en-US" sz="2800" dirty="0" smtClean="0"/>
              <a:t> of hosts, and my name is dreadful among the heathen.”</a:t>
            </a:r>
          </a:p>
          <a:p>
            <a:pPr marL="0" indent="0" algn="ctr">
              <a:buNone/>
            </a:pPr>
            <a:r>
              <a:rPr lang="en-US" sz="2800" dirty="0" smtClean="0"/>
              <a:t>Malachi 1:12-14</a:t>
            </a:r>
            <a:endParaRPr lang="en-US" sz="2800" dirty="0"/>
          </a:p>
        </p:txBody>
      </p:sp>
    </p:spTree>
    <p:extLst>
      <p:ext uri="{BB962C8B-B14F-4D97-AF65-F5344CB8AC3E}">
        <p14:creationId xmlns:p14="http://schemas.microsoft.com/office/powerpoint/2010/main" val="2393279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Reverting back to </a:t>
            </a:r>
            <a:r>
              <a:rPr lang="en-US" u="sng" dirty="0" smtClean="0"/>
              <a:t>Prior</a:t>
            </a:r>
            <a:r>
              <a:rPr lang="en-US" dirty="0" smtClean="0"/>
              <a:t> Pollutions</a:t>
            </a:r>
            <a:endParaRPr lang="en-US" dirty="0"/>
          </a:p>
        </p:txBody>
      </p:sp>
      <p:sp>
        <p:nvSpPr>
          <p:cNvPr id="3" name="Content Placeholder 2"/>
          <p:cNvSpPr>
            <a:spLocks noGrp="1"/>
          </p:cNvSpPr>
          <p:nvPr>
            <p:ph idx="1"/>
          </p:nvPr>
        </p:nvSpPr>
        <p:spPr>
          <a:xfrm>
            <a:off x="1024127" y="2084832"/>
            <a:ext cx="9720073" cy="4023360"/>
          </a:xfrm>
        </p:spPr>
        <p:txBody>
          <a:bodyPr>
            <a:normAutofit lnSpcReduction="10000"/>
          </a:bodyPr>
          <a:lstStyle/>
          <a:p>
            <a:pPr marL="0" indent="0">
              <a:buNone/>
            </a:pPr>
            <a:r>
              <a:rPr lang="en-US" sz="2800" baseline="30000" dirty="0" smtClean="0"/>
              <a:t>“</a:t>
            </a:r>
            <a:r>
              <a:rPr lang="en-US" sz="2800" dirty="0" smtClean="0"/>
              <a:t>Moreover </a:t>
            </a:r>
            <a:r>
              <a:rPr lang="en-US" sz="2800" dirty="0"/>
              <a:t>all the chief of the priests, and the people, </a:t>
            </a:r>
            <a:r>
              <a:rPr lang="en-US" sz="2800" b="1" dirty="0"/>
              <a:t>transgressed very much after all the abominations of the heathen; and polluted the house of the </a:t>
            </a:r>
            <a:r>
              <a:rPr lang="en-US" sz="2800" b="1" cap="small" dirty="0"/>
              <a:t>Lord</a:t>
            </a:r>
            <a:r>
              <a:rPr lang="en-US" sz="2800" b="1" dirty="0"/>
              <a:t> which he had hallowed in Jerusalem</a:t>
            </a:r>
            <a:r>
              <a:rPr lang="en-US" sz="2800" dirty="0" smtClean="0"/>
              <a:t>.  And </a:t>
            </a:r>
            <a:r>
              <a:rPr lang="en-US" sz="2800" dirty="0"/>
              <a:t>the </a:t>
            </a:r>
            <a:r>
              <a:rPr lang="en-US" sz="2800" cap="small" dirty="0"/>
              <a:t>Lord</a:t>
            </a:r>
            <a:r>
              <a:rPr lang="en-US" sz="2800" dirty="0"/>
              <a:t> God of their fathers sent to them by his messengers, rising up betimes, and sending; because he had compassion on his people, and on his dwelling place</a:t>
            </a:r>
            <a:r>
              <a:rPr lang="en-US" sz="2800" dirty="0" smtClean="0"/>
              <a:t>: But </a:t>
            </a:r>
            <a:r>
              <a:rPr lang="en-US" sz="2800" dirty="0"/>
              <a:t>they mocked the messengers of God, and despised his words, and misused his prophets, until the wrath of the </a:t>
            </a:r>
            <a:r>
              <a:rPr lang="en-US" sz="2800" cap="small" dirty="0"/>
              <a:t>Lord</a:t>
            </a:r>
            <a:r>
              <a:rPr lang="en-US" sz="2800" dirty="0"/>
              <a:t> arose against his people, till there was no remedy</a:t>
            </a:r>
            <a:r>
              <a:rPr lang="en-US" sz="2800" dirty="0" smtClean="0"/>
              <a:t>.”</a:t>
            </a:r>
            <a:endParaRPr lang="en-US" sz="2800" dirty="0"/>
          </a:p>
          <a:p>
            <a:pPr marL="0" indent="0" algn="ctr">
              <a:buNone/>
            </a:pPr>
            <a:r>
              <a:rPr lang="en-US" sz="2800" dirty="0" smtClean="0"/>
              <a:t>2 Chronicles 36:14-16 </a:t>
            </a:r>
            <a:endParaRPr lang="en-US" sz="2800" dirty="0"/>
          </a:p>
        </p:txBody>
      </p:sp>
    </p:spTree>
    <p:extLst>
      <p:ext uri="{BB962C8B-B14F-4D97-AF65-F5344CB8AC3E}">
        <p14:creationId xmlns:p14="http://schemas.microsoft.com/office/powerpoint/2010/main" val="37016817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Prior Pollutions of priests</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“Her </a:t>
            </a:r>
            <a:r>
              <a:rPr lang="en-US" sz="3200" dirty="0"/>
              <a:t>priests have </a:t>
            </a:r>
            <a:r>
              <a:rPr lang="en-US" sz="3200" b="1" dirty="0"/>
              <a:t>violated my law</a:t>
            </a:r>
            <a:r>
              <a:rPr lang="en-US" sz="3200" dirty="0"/>
              <a:t>, and have </a:t>
            </a:r>
            <a:r>
              <a:rPr lang="en-US" sz="3200" b="1" dirty="0"/>
              <a:t>profaned mine holy things</a:t>
            </a:r>
            <a:r>
              <a:rPr lang="en-US" sz="3200" dirty="0"/>
              <a:t>: they have put </a:t>
            </a:r>
            <a:r>
              <a:rPr lang="en-US" sz="3200" b="1" dirty="0"/>
              <a:t>no difference between the holy and profane</a:t>
            </a:r>
            <a:r>
              <a:rPr lang="en-US" sz="3200" dirty="0"/>
              <a:t>, neither have they </a:t>
            </a:r>
            <a:r>
              <a:rPr lang="en-US" sz="3200" dirty="0" err="1"/>
              <a:t>shewed</a:t>
            </a:r>
            <a:r>
              <a:rPr lang="en-US" sz="3200" dirty="0"/>
              <a:t> difference between the </a:t>
            </a:r>
            <a:r>
              <a:rPr lang="en-US" sz="3200" b="1" dirty="0"/>
              <a:t>unclean and the clean</a:t>
            </a:r>
            <a:r>
              <a:rPr lang="en-US" sz="3200" dirty="0"/>
              <a:t>, and have </a:t>
            </a:r>
            <a:r>
              <a:rPr lang="en-US" sz="3200" b="1" dirty="0"/>
              <a:t>hid their eyes from my </a:t>
            </a:r>
            <a:r>
              <a:rPr lang="en-US" sz="3200" b="1" dirty="0" err="1"/>
              <a:t>sabbaths</a:t>
            </a:r>
            <a:r>
              <a:rPr lang="en-US" sz="3200" dirty="0"/>
              <a:t>, and I am profaned among them</a:t>
            </a:r>
            <a:r>
              <a:rPr lang="en-US" sz="3200" dirty="0" smtClean="0"/>
              <a:t>.”</a:t>
            </a:r>
          </a:p>
          <a:p>
            <a:pPr marL="0" indent="0" algn="ctr">
              <a:buNone/>
            </a:pPr>
            <a:r>
              <a:rPr lang="en-US" sz="3200" dirty="0" smtClean="0"/>
              <a:t>Ezekiel 22:26</a:t>
            </a:r>
            <a:endParaRPr lang="en-US" sz="3200" dirty="0"/>
          </a:p>
        </p:txBody>
      </p:sp>
    </p:spTree>
    <p:extLst>
      <p:ext uri="{BB962C8B-B14F-4D97-AF65-F5344CB8AC3E}">
        <p14:creationId xmlns:p14="http://schemas.microsoft.com/office/powerpoint/2010/main" val="2515306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63637"/>
            <a:ext cx="9720072" cy="1499616"/>
          </a:xfrm>
        </p:spPr>
        <p:txBody>
          <a:bodyPr/>
          <a:lstStyle/>
          <a:p>
            <a:r>
              <a:rPr lang="en-US" dirty="0" smtClean="0"/>
              <a:t>Proper handling for sin offering</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71501" y="1563253"/>
            <a:ext cx="5590308" cy="4223788"/>
          </a:xfrm>
          <a:prstGeom prst="rect">
            <a:avLst/>
          </a:prstGeom>
        </p:spPr>
      </p:pic>
      <p:sp>
        <p:nvSpPr>
          <p:cNvPr id="5" name="TextBox 4"/>
          <p:cNvSpPr txBox="1"/>
          <p:nvPr/>
        </p:nvSpPr>
        <p:spPr>
          <a:xfrm>
            <a:off x="6743700" y="1947717"/>
            <a:ext cx="4852555" cy="3046988"/>
          </a:xfrm>
          <a:prstGeom prst="rect">
            <a:avLst/>
          </a:prstGeom>
          <a:noFill/>
        </p:spPr>
        <p:txBody>
          <a:bodyPr wrap="square" rtlCol="0">
            <a:spAutoFit/>
          </a:bodyPr>
          <a:lstStyle/>
          <a:p>
            <a:r>
              <a:rPr lang="en-US" sz="3200" dirty="0" smtClean="0"/>
              <a:t>“But </a:t>
            </a:r>
            <a:r>
              <a:rPr lang="en-US" sz="3200" dirty="0"/>
              <a:t>the flesh of the bullock, and his skin, and his dung, shalt thou burn with fire without the camp: it is a sin offering</a:t>
            </a:r>
            <a:r>
              <a:rPr lang="en-US" sz="3200" dirty="0" smtClean="0"/>
              <a:t>.”</a:t>
            </a:r>
          </a:p>
          <a:p>
            <a:pPr algn="ctr"/>
            <a:r>
              <a:rPr lang="en-US" sz="3200" dirty="0" smtClean="0"/>
              <a:t>Leviticus 29:14</a:t>
            </a:r>
            <a:endParaRPr lang="en-US" sz="3200" dirty="0"/>
          </a:p>
        </p:txBody>
      </p:sp>
    </p:spTree>
    <p:extLst>
      <p:ext uri="{BB962C8B-B14F-4D97-AF65-F5344CB8AC3E}">
        <p14:creationId xmlns:p14="http://schemas.microsoft.com/office/powerpoint/2010/main" val="7985374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Offal on your faces</a:t>
            </a:r>
            <a:endParaRPr lang="en-US" dirty="0"/>
          </a:p>
        </p:txBody>
      </p:sp>
      <p:sp>
        <p:nvSpPr>
          <p:cNvPr id="3" name="Content Placeholder 2"/>
          <p:cNvSpPr>
            <a:spLocks noGrp="1"/>
          </p:cNvSpPr>
          <p:nvPr>
            <p:ph idx="1"/>
          </p:nvPr>
        </p:nvSpPr>
        <p:spPr>
          <a:xfrm>
            <a:off x="504582" y="1932709"/>
            <a:ext cx="6696317" cy="4023360"/>
          </a:xfrm>
        </p:spPr>
        <p:txBody>
          <a:bodyPr>
            <a:normAutofit fontScale="92500"/>
          </a:bodyPr>
          <a:lstStyle/>
          <a:p>
            <a:r>
              <a:rPr lang="en-US" sz="2800" dirty="0" smtClean="0"/>
              <a:t>“And </a:t>
            </a:r>
            <a:r>
              <a:rPr lang="en-US" sz="2800" dirty="0"/>
              <a:t>now, O ye priests, this commandment is for you</a:t>
            </a:r>
            <a:r>
              <a:rPr lang="en-US" sz="2800" dirty="0" smtClean="0"/>
              <a:t>.  If </a:t>
            </a:r>
            <a:r>
              <a:rPr lang="en-US" sz="2800" dirty="0"/>
              <a:t>ye will not hear, and if ye will not lay it to heart, to give glory unto my name, </a:t>
            </a:r>
            <a:r>
              <a:rPr lang="en-US" sz="2800" dirty="0" err="1"/>
              <a:t>saith</a:t>
            </a:r>
            <a:r>
              <a:rPr lang="en-US" sz="2800" dirty="0"/>
              <a:t> the </a:t>
            </a:r>
            <a:r>
              <a:rPr lang="en-US" sz="2800" cap="small" dirty="0"/>
              <a:t>Lord</a:t>
            </a:r>
            <a:r>
              <a:rPr lang="en-US" sz="2800" dirty="0"/>
              <a:t> of hosts, I will even send a curse upon you, and I will curse your blessings: yea, I have cursed them already, because ye do not lay it to heart</a:t>
            </a:r>
            <a:r>
              <a:rPr lang="en-US" sz="2800" dirty="0" smtClean="0"/>
              <a:t>.  Behold</a:t>
            </a:r>
            <a:r>
              <a:rPr lang="en-US" sz="2800" dirty="0"/>
              <a:t>, I will corrupt your seed, and spread </a:t>
            </a:r>
            <a:r>
              <a:rPr lang="en-US" sz="2800" dirty="0" smtClean="0"/>
              <a:t>dung </a:t>
            </a:r>
            <a:r>
              <a:rPr lang="en-US" sz="2800" dirty="0"/>
              <a:t>upon your faces, even the dung of your solemn feasts; and one shall take you away with it</a:t>
            </a:r>
            <a:r>
              <a:rPr lang="en-US" sz="2800" dirty="0" smtClean="0"/>
              <a:t>.”</a:t>
            </a:r>
          </a:p>
          <a:p>
            <a:pPr algn="ctr"/>
            <a:r>
              <a:rPr lang="en-US" sz="2800" dirty="0" smtClean="0"/>
              <a:t>Malachi 2:1-3</a:t>
            </a:r>
            <a:endParaRPr lang="en-US" sz="2800" dirty="0"/>
          </a:p>
          <a:p>
            <a:endParaRPr lang="en-US" dirty="0"/>
          </a:p>
        </p:txBody>
      </p:sp>
      <p:sp>
        <p:nvSpPr>
          <p:cNvPr id="4" name="TextBox 3"/>
          <p:cNvSpPr txBox="1"/>
          <p:nvPr/>
        </p:nvSpPr>
        <p:spPr>
          <a:xfrm>
            <a:off x="7606145" y="1108054"/>
            <a:ext cx="4145972" cy="4832092"/>
          </a:xfrm>
          <a:prstGeom prst="rect">
            <a:avLst/>
          </a:prstGeom>
          <a:solidFill>
            <a:srgbClr val="002060"/>
          </a:solidFill>
        </p:spPr>
        <p:txBody>
          <a:bodyPr wrap="square" rtlCol="0">
            <a:spAutoFit/>
          </a:bodyPr>
          <a:lstStyle/>
          <a:p>
            <a:r>
              <a:rPr lang="en-US" sz="2800" dirty="0" smtClean="0">
                <a:solidFill>
                  <a:schemeClr val="bg1"/>
                </a:solidFill>
              </a:rPr>
              <a:t>Likely refers to the dung, skin, intestines and organs that are separated from the animals for sacrifice in sin offering.  They were to be carefully gathered and disposed and burned “without the camp.”  Suggests that they were not following this command of the sin offering.</a:t>
            </a:r>
          </a:p>
        </p:txBody>
      </p:sp>
    </p:spTree>
    <p:extLst>
      <p:ext uri="{BB962C8B-B14F-4D97-AF65-F5344CB8AC3E}">
        <p14:creationId xmlns:p14="http://schemas.microsoft.com/office/powerpoint/2010/main" val="12952633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Diagnosing Their Failures</a:t>
            </a:r>
            <a:endParaRPr lang="en-US" dirty="0"/>
          </a:p>
        </p:txBody>
      </p:sp>
      <p:sp>
        <p:nvSpPr>
          <p:cNvPr id="3" name="Content Placeholder 2"/>
          <p:cNvSpPr>
            <a:spLocks noGrp="1"/>
          </p:cNvSpPr>
          <p:nvPr>
            <p:ph idx="1"/>
          </p:nvPr>
        </p:nvSpPr>
        <p:spPr/>
        <p:txBody>
          <a:bodyPr/>
          <a:lstStyle/>
          <a:p>
            <a:r>
              <a:rPr lang="en-US" sz="3200" dirty="0" smtClean="0"/>
              <a:t>The fundamental “fear of God” is missing.</a:t>
            </a:r>
          </a:p>
          <a:p>
            <a:r>
              <a:rPr lang="en-US" sz="3200" dirty="0" smtClean="0"/>
              <a:t>Operating principle that “God won’t know”</a:t>
            </a:r>
          </a:p>
          <a:p>
            <a:r>
              <a:rPr lang="en-US" sz="3200" dirty="0" smtClean="0"/>
              <a:t>Religion is for me, not for God!</a:t>
            </a:r>
          </a:p>
          <a:p>
            <a:r>
              <a:rPr lang="en-US" sz="3200" dirty="0" smtClean="0"/>
              <a:t>Cutting corners, expediency.</a:t>
            </a:r>
          </a:p>
          <a:p>
            <a:endParaRPr lang="en-US" sz="3200" dirty="0"/>
          </a:p>
          <a:p>
            <a:endParaRPr lang="en-US" sz="3200" dirty="0" smtClean="0"/>
          </a:p>
          <a:p>
            <a:endParaRPr lang="en-US" sz="3200" dirty="0" smtClean="0"/>
          </a:p>
          <a:p>
            <a:endParaRPr lang="en-US" dirty="0"/>
          </a:p>
        </p:txBody>
      </p:sp>
      <p:sp>
        <p:nvSpPr>
          <p:cNvPr id="4" name="TextBox 3"/>
          <p:cNvSpPr txBox="1"/>
          <p:nvPr/>
        </p:nvSpPr>
        <p:spPr>
          <a:xfrm>
            <a:off x="2119745" y="5444835"/>
            <a:ext cx="8188036" cy="523220"/>
          </a:xfrm>
          <a:prstGeom prst="rect">
            <a:avLst/>
          </a:prstGeom>
          <a:solidFill>
            <a:srgbClr val="002060"/>
          </a:solidFill>
        </p:spPr>
        <p:txBody>
          <a:bodyPr wrap="square" rtlCol="0">
            <a:spAutoFit/>
          </a:bodyPr>
          <a:lstStyle/>
          <a:p>
            <a:r>
              <a:rPr lang="en-US" sz="2800" dirty="0" smtClean="0">
                <a:solidFill>
                  <a:schemeClr val="bg1"/>
                </a:solidFill>
              </a:rPr>
              <a:t>And they were to be the spiritual leaders of the people!</a:t>
            </a:r>
            <a:endParaRPr lang="en-US" sz="2800" dirty="0">
              <a:solidFill>
                <a:schemeClr val="bg1"/>
              </a:solidFill>
            </a:endParaRPr>
          </a:p>
        </p:txBody>
      </p:sp>
    </p:spTree>
    <p:extLst>
      <p:ext uri="{BB962C8B-B14F-4D97-AF65-F5344CB8AC3E}">
        <p14:creationId xmlns:p14="http://schemas.microsoft.com/office/powerpoint/2010/main" val="17536459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091" y="2860826"/>
            <a:ext cx="9720072" cy="1499616"/>
          </a:xfrm>
        </p:spPr>
        <p:txBody>
          <a:bodyPr>
            <a:normAutofit/>
          </a:bodyPr>
          <a:lstStyle/>
          <a:p>
            <a:r>
              <a:rPr lang="en-US" dirty="0" smtClean="0"/>
              <a:t>Problem 3:  </a:t>
            </a:r>
            <a:r>
              <a:rPr lang="en-US" dirty="0"/>
              <a:t/>
            </a:r>
            <a:br>
              <a:rPr lang="en-US" dirty="0"/>
            </a:br>
            <a:r>
              <a:rPr lang="en-US" dirty="0" smtClean="0"/>
              <a:t>seeing god’s commands as wearisome</a:t>
            </a:r>
          </a:p>
        </p:txBody>
      </p:sp>
    </p:spTree>
    <p:extLst>
      <p:ext uri="{BB962C8B-B14F-4D97-AF65-F5344CB8AC3E}">
        <p14:creationId xmlns:p14="http://schemas.microsoft.com/office/powerpoint/2010/main" val="6720995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Secret rebellion </a:t>
            </a:r>
            <a:r>
              <a:rPr lang="en-US" smtClean="0"/>
              <a:t>in hearts</a:t>
            </a:r>
            <a:endParaRPr lang="en-US" dirty="0"/>
          </a:p>
        </p:txBody>
      </p:sp>
      <p:sp>
        <p:nvSpPr>
          <p:cNvPr id="3" name="Content Placeholder 2"/>
          <p:cNvSpPr>
            <a:spLocks noGrp="1"/>
          </p:cNvSpPr>
          <p:nvPr>
            <p:ph idx="1"/>
          </p:nvPr>
        </p:nvSpPr>
        <p:spPr>
          <a:xfrm>
            <a:off x="1024127" y="2084832"/>
            <a:ext cx="9720073" cy="4023360"/>
          </a:xfrm>
        </p:spPr>
        <p:txBody>
          <a:bodyPr/>
          <a:lstStyle/>
          <a:p>
            <a:r>
              <a:rPr lang="en-US" sz="3200" dirty="0" smtClean="0"/>
              <a:t>“Your </a:t>
            </a:r>
            <a:r>
              <a:rPr lang="en-US" sz="3200" dirty="0"/>
              <a:t>words have been stout against me, </a:t>
            </a:r>
            <a:r>
              <a:rPr lang="en-US" sz="3200" dirty="0" err="1"/>
              <a:t>saith</a:t>
            </a:r>
            <a:r>
              <a:rPr lang="en-US" sz="3200" dirty="0"/>
              <a:t> the </a:t>
            </a:r>
            <a:r>
              <a:rPr lang="en-US" sz="3200" cap="small" dirty="0"/>
              <a:t>Lord</a:t>
            </a:r>
            <a:r>
              <a:rPr lang="en-US" sz="3200" dirty="0"/>
              <a:t>. Yet ye say, What have we spoken so much against thee</a:t>
            </a:r>
            <a:r>
              <a:rPr lang="en-US" sz="3200" dirty="0" smtClean="0"/>
              <a:t>?  Ye </a:t>
            </a:r>
            <a:r>
              <a:rPr lang="en-US" sz="3200" dirty="0"/>
              <a:t>have said, It is vain to serve God: and what profit is it that we have kept his ordinance, and that we have walked mournfully before the </a:t>
            </a:r>
            <a:r>
              <a:rPr lang="en-US" sz="3200" cap="small" dirty="0"/>
              <a:t>Lord</a:t>
            </a:r>
            <a:r>
              <a:rPr lang="en-US" sz="3200" dirty="0"/>
              <a:t> of hosts</a:t>
            </a:r>
            <a:r>
              <a:rPr lang="en-US" sz="3200" dirty="0" smtClean="0"/>
              <a:t>?  And </a:t>
            </a:r>
            <a:r>
              <a:rPr lang="en-US" sz="3200" dirty="0"/>
              <a:t>now we call the proud happy; yea, they that work wickedness are set up; yea, they that tempt God are even delivered</a:t>
            </a:r>
            <a:r>
              <a:rPr lang="en-US" sz="3200" dirty="0" smtClean="0"/>
              <a:t>.”</a:t>
            </a:r>
          </a:p>
          <a:p>
            <a:pPr algn="ctr"/>
            <a:r>
              <a:rPr lang="en-US" sz="3200" dirty="0" smtClean="0"/>
              <a:t>Malachi 3:13-15</a:t>
            </a:r>
          </a:p>
          <a:p>
            <a:endParaRPr lang="en-US" dirty="0"/>
          </a:p>
          <a:p>
            <a:endParaRPr lang="en-US" dirty="0"/>
          </a:p>
        </p:txBody>
      </p:sp>
    </p:spTree>
    <p:extLst>
      <p:ext uri="{BB962C8B-B14F-4D97-AF65-F5344CB8AC3E}">
        <p14:creationId xmlns:p14="http://schemas.microsoft.com/office/powerpoint/2010/main" val="4898308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Reversal of Nehemiah’s first Reformation</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800" dirty="0" smtClean="0"/>
              <a:t>“Judah </a:t>
            </a:r>
            <a:r>
              <a:rPr lang="en-US" sz="2800" dirty="0"/>
              <a:t>hath dealt treacherously, and an abomination is committed in Israel and in Jerusalem; </a:t>
            </a:r>
            <a:r>
              <a:rPr lang="en-US" sz="2800" b="1" dirty="0"/>
              <a:t>for Judah hath profaned the holiness of the </a:t>
            </a:r>
            <a:r>
              <a:rPr lang="en-US" sz="2800" b="1" cap="small" dirty="0"/>
              <a:t>Lord</a:t>
            </a:r>
            <a:r>
              <a:rPr lang="en-US" sz="2800" b="1" dirty="0"/>
              <a:t> which he loved, and hath married the daughter of a strange god</a:t>
            </a:r>
            <a:r>
              <a:rPr lang="en-US" sz="2800" b="1" dirty="0" smtClean="0"/>
              <a:t>.  </a:t>
            </a:r>
            <a:r>
              <a:rPr lang="en-US" sz="2800" dirty="0" smtClean="0"/>
              <a:t>The </a:t>
            </a:r>
            <a:r>
              <a:rPr lang="en-US" sz="2800" cap="small" dirty="0"/>
              <a:t>Lord</a:t>
            </a:r>
            <a:r>
              <a:rPr lang="en-US" sz="2800" dirty="0"/>
              <a:t> will cut off the man that doeth this, the master and the scholar, out of the tabernacles of Jacob, and him that </a:t>
            </a:r>
            <a:r>
              <a:rPr lang="en-US" sz="2800" dirty="0" err="1"/>
              <a:t>offereth</a:t>
            </a:r>
            <a:r>
              <a:rPr lang="en-US" sz="2800" dirty="0"/>
              <a:t> an offering unto the </a:t>
            </a:r>
            <a:r>
              <a:rPr lang="en-US" sz="2800" cap="small" dirty="0"/>
              <a:t>Lord</a:t>
            </a:r>
            <a:r>
              <a:rPr lang="en-US" sz="2800" dirty="0"/>
              <a:t> of hosts</a:t>
            </a:r>
            <a:r>
              <a:rPr lang="en-US" sz="2800" dirty="0" smtClean="0"/>
              <a:t>.  And </a:t>
            </a:r>
            <a:r>
              <a:rPr lang="en-US" sz="2800" dirty="0"/>
              <a:t>this have ye done again, covering the altar of the </a:t>
            </a:r>
            <a:r>
              <a:rPr lang="en-US" sz="2800" cap="small" dirty="0"/>
              <a:t>Lord</a:t>
            </a:r>
            <a:r>
              <a:rPr lang="en-US" sz="2800" dirty="0"/>
              <a:t> with tears, with weeping, and with crying out, insomuch that he </a:t>
            </a:r>
            <a:r>
              <a:rPr lang="en-US" sz="2800" dirty="0" err="1"/>
              <a:t>regardeth</a:t>
            </a:r>
            <a:r>
              <a:rPr lang="en-US" sz="2800" dirty="0"/>
              <a:t> not the offering any more, or </a:t>
            </a:r>
            <a:r>
              <a:rPr lang="en-US" sz="2800" dirty="0" err="1"/>
              <a:t>receiveth</a:t>
            </a:r>
            <a:r>
              <a:rPr lang="en-US" sz="2800" dirty="0"/>
              <a:t> it with good will at your hand</a:t>
            </a:r>
            <a:r>
              <a:rPr lang="en-US" sz="2800" dirty="0" smtClean="0"/>
              <a:t>.”</a:t>
            </a:r>
            <a:endParaRPr lang="en-US" sz="2800" dirty="0"/>
          </a:p>
          <a:p>
            <a:pPr marL="0" indent="0" algn="ctr">
              <a:buNone/>
            </a:pPr>
            <a:r>
              <a:rPr lang="en-US" sz="2800" dirty="0" smtClean="0"/>
              <a:t>Malachi </a:t>
            </a:r>
            <a:r>
              <a:rPr lang="en-US" sz="2800" dirty="0"/>
              <a:t>2:11-13</a:t>
            </a:r>
          </a:p>
          <a:p>
            <a:endParaRPr lang="en-US" dirty="0"/>
          </a:p>
        </p:txBody>
      </p:sp>
    </p:spTree>
    <p:extLst>
      <p:ext uri="{BB962C8B-B14F-4D97-AF65-F5344CB8AC3E}">
        <p14:creationId xmlns:p14="http://schemas.microsoft.com/office/powerpoint/2010/main" val="37355693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Nehemiah’s strong actions</a:t>
            </a:r>
            <a:endParaRPr lang="en-US" dirty="0"/>
          </a:p>
        </p:txBody>
      </p:sp>
      <p:sp>
        <p:nvSpPr>
          <p:cNvPr id="3" name="Content Placeholder 2"/>
          <p:cNvSpPr>
            <a:spLocks noGrp="1"/>
          </p:cNvSpPr>
          <p:nvPr>
            <p:ph idx="1"/>
          </p:nvPr>
        </p:nvSpPr>
        <p:spPr/>
        <p:txBody>
          <a:bodyPr/>
          <a:lstStyle/>
          <a:p>
            <a:r>
              <a:rPr lang="en-US" sz="2800" dirty="0" smtClean="0"/>
              <a:t>“In </a:t>
            </a:r>
            <a:r>
              <a:rPr lang="en-US" sz="2800" dirty="0"/>
              <a:t>those days also saw I Jews that had married wives of Ashdod, of Ammon, and of Moab</a:t>
            </a:r>
            <a:r>
              <a:rPr lang="en-US" sz="2800" dirty="0" smtClean="0"/>
              <a:t>:  And </a:t>
            </a:r>
            <a:r>
              <a:rPr lang="en-US" sz="2800" dirty="0"/>
              <a:t>their children </a:t>
            </a:r>
            <a:r>
              <a:rPr lang="en-US" sz="2800" dirty="0" err="1"/>
              <a:t>spake</a:t>
            </a:r>
            <a:r>
              <a:rPr lang="en-US" sz="2800" dirty="0"/>
              <a:t> half in the speech of Ashdod, and could not speak in the Jews' language, but according to the language of each people</a:t>
            </a:r>
            <a:r>
              <a:rPr lang="en-US" sz="2800" dirty="0" smtClean="0"/>
              <a:t>.  And </a:t>
            </a:r>
            <a:r>
              <a:rPr lang="en-US" sz="2800" dirty="0"/>
              <a:t>I contended with them, and cursed them, and smote certain of them, and plucked off their hair, and made them swear by God, saying, Ye shall not give your daughters unto their sons, nor take their daughters unto your sons, or for yourselves</a:t>
            </a:r>
            <a:r>
              <a:rPr lang="en-US" sz="2800" dirty="0" smtClean="0"/>
              <a:t>.”</a:t>
            </a:r>
          </a:p>
          <a:p>
            <a:pPr algn="ctr"/>
            <a:r>
              <a:rPr lang="en-US" sz="2800" dirty="0" smtClean="0"/>
              <a:t>Nehemiah 13:23-25</a:t>
            </a:r>
            <a:endParaRPr lang="en-US" sz="2800" dirty="0"/>
          </a:p>
          <a:p>
            <a:endParaRPr lang="en-US" dirty="0"/>
          </a:p>
        </p:txBody>
      </p:sp>
    </p:spTree>
    <p:extLst>
      <p:ext uri="{BB962C8B-B14F-4D97-AF65-F5344CB8AC3E}">
        <p14:creationId xmlns:p14="http://schemas.microsoft.com/office/powerpoint/2010/main" val="4083736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433093"/>
            <a:ext cx="9720072" cy="1499616"/>
          </a:xfrm>
        </p:spPr>
        <p:txBody>
          <a:bodyPr/>
          <a:lstStyle/>
          <a:p>
            <a:r>
              <a:rPr lang="en-US" dirty="0" smtClean="0"/>
              <a:t>Corruption of Marriage</a:t>
            </a:r>
            <a:endParaRPr lang="en-US" dirty="0"/>
          </a:p>
        </p:txBody>
      </p:sp>
      <p:sp>
        <p:nvSpPr>
          <p:cNvPr id="3" name="Content Placeholder 2"/>
          <p:cNvSpPr>
            <a:spLocks noGrp="1"/>
          </p:cNvSpPr>
          <p:nvPr>
            <p:ph idx="1"/>
          </p:nvPr>
        </p:nvSpPr>
        <p:spPr>
          <a:xfrm>
            <a:off x="1024127" y="1932709"/>
            <a:ext cx="9720073" cy="4023360"/>
          </a:xfrm>
        </p:spPr>
        <p:txBody>
          <a:bodyPr>
            <a:noAutofit/>
          </a:bodyPr>
          <a:lstStyle/>
          <a:p>
            <a:pPr marL="0" indent="0">
              <a:buNone/>
            </a:pPr>
            <a:r>
              <a:rPr lang="en-US" sz="2800" dirty="0" smtClean="0"/>
              <a:t>“Yet </a:t>
            </a:r>
            <a:r>
              <a:rPr lang="en-US" sz="2800" dirty="0"/>
              <a:t>ye say, Wherefore? Because the </a:t>
            </a:r>
            <a:r>
              <a:rPr lang="en-US" sz="2800" cap="small" dirty="0"/>
              <a:t>Lord</a:t>
            </a:r>
            <a:r>
              <a:rPr lang="en-US" sz="2800" dirty="0"/>
              <a:t> hath been witness between thee and the wife of thy youth, against whom thou hast dealt treacherously: yet is she thy companion, and the wife of thy covenant</a:t>
            </a:r>
            <a:r>
              <a:rPr lang="en-US" sz="2800" dirty="0" smtClean="0"/>
              <a:t>.  And </a:t>
            </a:r>
            <a:r>
              <a:rPr lang="en-US" sz="2800" dirty="0"/>
              <a:t>did not he make one? Yet had he the residue of the spirit. And wherefore one? </a:t>
            </a:r>
            <a:r>
              <a:rPr lang="en-US" sz="2800" b="1" dirty="0"/>
              <a:t>That he might seek a godly seed. </a:t>
            </a:r>
            <a:r>
              <a:rPr lang="en-US" sz="2800" dirty="0"/>
              <a:t>Therefore take heed to your spirit, and let none deal treacherously against the wife of his youth</a:t>
            </a:r>
            <a:r>
              <a:rPr lang="en-US" sz="2800" dirty="0" smtClean="0"/>
              <a:t>.  </a:t>
            </a:r>
            <a:r>
              <a:rPr lang="en-US" sz="2800" b="1" dirty="0" smtClean="0"/>
              <a:t>For </a:t>
            </a:r>
            <a:r>
              <a:rPr lang="en-US" sz="2800" b="1" dirty="0"/>
              <a:t>the </a:t>
            </a:r>
            <a:r>
              <a:rPr lang="en-US" sz="2800" b="1" cap="small" dirty="0"/>
              <a:t>Lord</a:t>
            </a:r>
            <a:r>
              <a:rPr lang="en-US" sz="2800" b="1" dirty="0"/>
              <a:t>, the God of Israel, </a:t>
            </a:r>
            <a:r>
              <a:rPr lang="en-US" sz="2800" b="1" dirty="0" err="1"/>
              <a:t>saith</a:t>
            </a:r>
            <a:r>
              <a:rPr lang="en-US" sz="2800" b="1" dirty="0"/>
              <a:t> that he </a:t>
            </a:r>
            <a:r>
              <a:rPr lang="en-US" sz="2800" b="1" dirty="0" err="1"/>
              <a:t>hateth</a:t>
            </a:r>
            <a:r>
              <a:rPr lang="en-US" sz="2800" b="1" dirty="0"/>
              <a:t> putting away</a:t>
            </a:r>
            <a:r>
              <a:rPr lang="en-US" sz="2800" dirty="0"/>
              <a:t>: for one </a:t>
            </a:r>
            <a:r>
              <a:rPr lang="en-US" sz="2800" dirty="0" err="1"/>
              <a:t>covereth</a:t>
            </a:r>
            <a:r>
              <a:rPr lang="en-US" sz="2800" dirty="0"/>
              <a:t> violence with his garment, </a:t>
            </a:r>
            <a:r>
              <a:rPr lang="en-US" sz="2800" dirty="0" err="1"/>
              <a:t>saith</a:t>
            </a:r>
            <a:r>
              <a:rPr lang="en-US" sz="2800" dirty="0"/>
              <a:t> the </a:t>
            </a:r>
            <a:r>
              <a:rPr lang="en-US" sz="2800" cap="small" dirty="0"/>
              <a:t>Lord</a:t>
            </a:r>
            <a:r>
              <a:rPr lang="en-US" sz="2800" dirty="0"/>
              <a:t> of hosts: therefore take heed to your spirit, that ye deal not treacherously</a:t>
            </a:r>
            <a:r>
              <a:rPr lang="en-US" sz="2800" dirty="0" smtClean="0"/>
              <a:t>.”</a:t>
            </a:r>
            <a:endParaRPr lang="en-US" sz="2800" dirty="0"/>
          </a:p>
          <a:p>
            <a:pPr marL="0" indent="0" algn="ctr">
              <a:buNone/>
            </a:pPr>
            <a:r>
              <a:rPr lang="en-US" sz="2800" dirty="0" smtClean="0"/>
              <a:t>Malachi 2:14-16</a:t>
            </a:r>
            <a:endParaRPr lang="en-US" sz="2800" dirty="0"/>
          </a:p>
        </p:txBody>
      </p:sp>
    </p:spTree>
    <p:extLst>
      <p:ext uri="{BB962C8B-B14F-4D97-AF65-F5344CB8AC3E}">
        <p14:creationId xmlns:p14="http://schemas.microsoft.com/office/powerpoint/2010/main" val="29955024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Marriage (Malachi 2:14)</a:t>
            </a:r>
            <a:endParaRPr lang="en-US" dirty="0"/>
          </a:p>
        </p:txBody>
      </p:sp>
      <p:sp>
        <p:nvSpPr>
          <p:cNvPr id="3" name="Content Placeholder 2"/>
          <p:cNvSpPr>
            <a:spLocks noGrp="1"/>
          </p:cNvSpPr>
          <p:nvPr>
            <p:ph idx="1"/>
          </p:nvPr>
        </p:nvSpPr>
        <p:spPr/>
        <p:txBody>
          <a:bodyPr>
            <a:normAutofit/>
          </a:bodyPr>
          <a:lstStyle/>
          <a:p>
            <a:r>
              <a:rPr lang="en-US" sz="3600" dirty="0" smtClean="0"/>
              <a:t>Wife of thy youth</a:t>
            </a:r>
          </a:p>
          <a:p>
            <a:endParaRPr lang="en-US" sz="3600" dirty="0"/>
          </a:p>
          <a:p>
            <a:r>
              <a:rPr lang="en-US" sz="3600" dirty="0" smtClean="0"/>
              <a:t>Companion</a:t>
            </a:r>
          </a:p>
          <a:p>
            <a:endParaRPr lang="en-US" sz="3600" dirty="0"/>
          </a:p>
          <a:p>
            <a:r>
              <a:rPr lang="en-US" sz="3600" dirty="0" smtClean="0"/>
              <a:t>Wife of thy covenant</a:t>
            </a:r>
            <a:endParaRPr lang="en-US" sz="3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309" y="2084832"/>
            <a:ext cx="6054991" cy="3027496"/>
          </a:xfrm>
          <a:prstGeom prst="rect">
            <a:avLst/>
          </a:prstGeom>
        </p:spPr>
      </p:pic>
    </p:spTree>
    <p:extLst>
      <p:ext uri="{BB962C8B-B14F-4D97-AF65-F5344CB8AC3E}">
        <p14:creationId xmlns:p14="http://schemas.microsoft.com/office/powerpoint/2010/main" val="38475302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Failure to Apply Holy Standards</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“Ye </a:t>
            </a:r>
            <a:r>
              <a:rPr lang="en-US" sz="3600" dirty="0"/>
              <a:t>have wearied the </a:t>
            </a:r>
            <a:r>
              <a:rPr lang="en-US" sz="3600" cap="small" dirty="0"/>
              <a:t>Lord</a:t>
            </a:r>
            <a:r>
              <a:rPr lang="en-US" sz="3600" dirty="0"/>
              <a:t> with your words. Yet ye say, Wherein have we wearied him? When ye say, Every one that doeth evil is good in the sight of the </a:t>
            </a:r>
            <a:r>
              <a:rPr lang="en-US" sz="3600" cap="small" dirty="0"/>
              <a:t>Lord</a:t>
            </a:r>
            <a:r>
              <a:rPr lang="en-US" sz="3600" dirty="0"/>
              <a:t>, and he </a:t>
            </a:r>
            <a:r>
              <a:rPr lang="en-US" sz="3600" dirty="0" err="1"/>
              <a:t>delighteth</a:t>
            </a:r>
            <a:r>
              <a:rPr lang="en-US" sz="3600" dirty="0"/>
              <a:t> in them; or, Where is the God of judgment</a:t>
            </a:r>
            <a:r>
              <a:rPr lang="en-US" sz="3600" dirty="0" smtClean="0"/>
              <a:t>?”</a:t>
            </a:r>
          </a:p>
          <a:p>
            <a:pPr marL="0" indent="0" algn="ctr">
              <a:buNone/>
            </a:pPr>
            <a:r>
              <a:rPr lang="en-US" sz="3600" dirty="0" smtClean="0"/>
              <a:t>Malachi 2:17</a:t>
            </a:r>
            <a:endParaRPr lang="en-US" sz="3600" dirty="0"/>
          </a:p>
        </p:txBody>
      </p:sp>
    </p:spTree>
    <p:extLst>
      <p:ext uri="{BB962C8B-B14F-4D97-AF65-F5344CB8AC3E}">
        <p14:creationId xmlns:p14="http://schemas.microsoft.com/office/powerpoint/2010/main" val="31969451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Truth Seen as a Series of Restrictions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“Your </a:t>
            </a:r>
            <a:r>
              <a:rPr lang="en-US" sz="2800" dirty="0"/>
              <a:t>words have been stout against me, </a:t>
            </a:r>
            <a:r>
              <a:rPr lang="en-US" sz="2800" dirty="0" err="1"/>
              <a:t>saith</a:t>
            </a:r>
            <a:r>
              <a:rPr lang="en-US" sz="2800" dirty="0"/>
              <a:t> the </a:t>
            </a:r>
            <a:r>
              <a:rPr lang="en-US" sz="2800" cap="small" dirty="0"/>
              <a:t>Lord</a:t>
            </a:r>
            <a:r>
              <a:rPr lang="en-US" sz="2800" dirty="0"/>
              <a:t>. Yet ye say, What have we spoken so much against thee</a:t>
            </a:r>
            <a:r>
              <a:rPr lang="en-US" sz="2800" dirty="0" smtClean="0"/>
              <a:t>?  Ye </a:t>
            </a:r>
            <a:r>
              <a:rPr lang="en-US" sz="2800" dirty="0"/>
              <a:t>have said, It is vain to serve God: and </a:t>
            </a:r>
            <a:r>
              <a:rPr lang="en-US" sz="2800" b="1" dirty="0"/>
              <a:t>what profit is it that we have kept his ordinance, and that we have walked mournfully before the </a:t>
            </a:r>
            <a:r>
              <a:rPr lang="en-US" sz="2800" b="1" cap="small" dirty="0"/>
              <a:t>Lord</a:t>
            </a:r>
            <a:r>
              <a:rPr lang="en-US" sz="2800" b="1" dirty="0"/>
              <a:t> of hosts</a:t>
            </a:r>
            <a:r>
              <a:rPr lang="en-US" sz="2800" b="1" dirty="0" smtClean="0"/>
              <a:t>?  </a:t>
            </a:r>
            <a:r>
              <a:rPr lang="en-US" sz="2800" dirty="0" smtClean="0"/>
              <a:t>And </a:t>
            </a:r>
            <a:r>
              <a:rPr lang="en-US" sz="2800" dirty="0"/>
              <a:t>now we call the proud happy; yea, they that work wickedness are set up; yea, they that tempt God are even delivered</a:t>
            </a:r>
            <a:r>
              <a:rPr lang="en-US" sz="2800" dirty="0" smtClean="0"/>
              <a:t>.”</a:t>
            </a:r>
            <a:endParaRPr lang="en-US" sz="2800" dirty="0"/>
          </a:p>
          <a:p>
            <a:pPr marL="0" indent="0" algn="ctr">
              <a:buNone/>
            </a:pPr>
            <a:r>
              <a:rPr lang="en-US" sz="2800" dirty="0" smtClean="0"/>
              <a:t>Malachi 3:13-15</a:t>
            </a:r>
            <a:endParaRPr lang="en-US" sz="2800" dirty="0"/>
          </a:p>
        </p:txBody>
      </p:sp>
    </p:spTree>
    <p:extLst>
      <p:ext uri="{BB962C8B-B14F-4D97-AF65-F5344CB8AC3E}">
        <p14:creationId xmlns:p14="http://schemas.microsoft.com/office/powerpoint/2010/main" val="41304498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Asaph’s</a:t>
            </a:r>
            <a:r>
              <a:rPr lang="en-US" dirty="0" smtClean="0"/>
              <a:t> discouragement</a:t>
            </a:r>
            <a:endParaRPr lang="en-US" dirty="0"/>
          </a:p>
        </p:txBody>
      </p:sp>
      <p:sp>
        <p:nvSpPr>
          <p:cNvPr id="3" name="Content Placeholder 2"/>
          <p:cNvSpPr>
            <a:spLocks noGrp="1"/>
          </p:cNvSpPr>
          <p:nvPr>
            <p:ph idx="1"/>
          </p:nvPr>
        </p:nvSpPr>
        <p:spPr/>
        <p:txBody>
          <a:bodyPr/>
          <a:lstStyle/>
          <a:p>
            <a:r>
              <a:rPr lang="en-US" sz="2800" dirty="0" smtClean="0"/>
              <a:t>“And </a:t>
            </a:r>
            <a:r>
              <a:rPr lang="en-US" sz="2800" dirty="0"/>
              <a:t>they say, How doth God know? and is there knowledge in the most High</a:t>
            </a:r>
            <a:r>
              <a:rPr lang="en-US" sz="2800" dirty="0" smtClean="0"/>
              <a:t>?  Behold</a:t>
            </a:r>
            <a:r>
              <a:rPr lang="en-US" sz="2800" dirty="0"/>
              <a:t>, these are the ungodly, who prosper in the world; they increase in riches</a:t>
            </a:r>
            <a:r>
              <a:rPr lang="en-US" sz="2800" dirty="0" smtClean="0"/>
              <a:t>.  Verily </a:t>
            </a:r>
            <a:r>
              <a:rPr lang="en-US" sz="2800" dirty="0"/>
              <a:t>I have cleansed my heart in vain, and washed my hands in </a:t>
            </a:r>
            <a:r>
              <a:rPr lang="en-US" sz="2800" dirty="0" err="1"/>
              <a:t>innocency</a:t>
            </a:r>
            <a:r>
              <a:rPr lang="en-US" sz="2800" dirty="0" smtClean="0"/>
              <a:t>.  For </a:t>
            </a:r>
            <a:r>
              <a:rPr lang="en-US" sz="2800" dirty="0"/>
              <a:t>all the day long have I been plagued, and chastened every morning</a:t>
            </a:r>
            <a:r>
              <a:rPr lang="en-US" sz="2800" dirty="0" smtClean="0"/>
              <a:t>.  If </a:t>
            </a:r>
            <a:r>
              <a:rPr lang="en-US" sz="2800" dirty="0"/>
              <a:t>I say, I will speak thus; behold, I should offend against the generation of thy children</a:t>
            </a:r>
            <a:r>
              <a:rPr lang="en-US" sz="2800" dirty="0" smtClean="0"/>
              <a:t>.  When </a:t>
            </a:r>
            <a:r>
              <a:rPr lang="en-US" sz="2800" dirty="0"/>
              <a:t>I thought to know this, it was too painful for me</a:t>
            </a:r>
            <a:r>
              <a:rPr lang="en-US" sz="2800" dirty="0" smtClean="0"/>
              <a:t>;”</a:t>
            </a:r>
          </a:p>
          <a:p>
            <a:pPr algn="ctr"/>
            <a:r>
              <a:rPr lang="en-US" sz="2800" dirty="0" smtClean="0"/>
              <a:t>Psalm 73:11-16</a:t>
            </a:r>
            <a:endParaRPr lang="en-US" sz="2800" dirty="0"/>
          </a:p>
          <a:p>
            <a:endParaRPr lang="en-US" dirty="0"/>
          </a:p>
        </p:txBody>
      </p:sp>
    </p:spTree>
    <p:extLst>
      <p:ext uri="{BB962C8B-B14F-4D97-AF65-F5344CB8AC3E}">
        <p14:creationId xmlns:p14="http://schemas.microsoft.com/office/powerpoint/2010/main" val="32448743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Asaph’s</a:t>
            </a:r>
            <a:r>
              <a:rPr lang="en-US" dirty="0" smtClean="0"/>
              <a:t> realization</a:t>
            </a:r>
            <a:endParaRPr lang="en-US" dirty="0"/>
          </a:p>
        </p:txBody>
      </p:sp>
      <p:sp>
        <p:nvSpPr>
          <p:cNvPr id="3" name="Content Placeholder 2"/>
          <p:cNvSpPr>
            <a:spLocks noGrp="1"/>
          </p:cNvSpPr>
          <p:nvPr>
            <p:ph idx="1"/>
          </p:nvPr>
        </p:nvSpPr>
        <p:spPr>
          <a:xfrm>
            <a:off x="1024128" y="2286000"/>
            <a:ext cx="6623581" cy="4023360"/>
          </a:xfrm>
        </p:spPr>
        <p:txBody>
          <a:bodyPr/>
          <a:lstStyle/>
          <a:p>
            <a:r>
              <a:rPr lang="en-US" sz="2800" dirty="0" smtClean="0"/>
              <a:t>“Until </a:t>
            </a:r>
            <a:r>
              <a:rPr lang="en-US" sz="2800" dirty="0"/>
              <a:t>I went into the sanctuary of God; then understood I their end</a:t>
            </a:r>
            <a:r>
              <a:rPr lang="en-US" sz="2800" dirty="0" smtClean="0"/>
              <a:t>.  Surely </a:t>
            </a:r>
            <a:r>
              <a:rPr lang="en-US" sz="2800" dirty="0"/>
              <a:t>thou didst set them in slippery places: thou </a:t>
            </a:r>
            <a:r>
              <a:rPr lang="en-US" sz="2800" dirty="0" err="1"/>
              <a:t>castedst</a:t>
            </a:r>
            <a:r>
              <a:rPr lang="en-US" sz="2800" dirty="0"/>
              <a:t> them down into destruction</a:t>
            </a:r>
            <a:r>
              <a:rPr lang="en-US" sz="2800" dirty="0" smtClean="0"/>
              <a:t>.  How </a:t>
            </a:r>
            <a:r>
              <a:rPr lang="en-US" sz="2800" dirty="0"/>
              <a:t>are they brought into desolation, as in a moment! they are utterly consumed with terrors</a:t>
            </a:r>
            <a:r>
              <a:rPr lang="en-US" sz="2800" dirty="0" smtClean="0"/>
              <a:t>.”</a:t>
            </a:r>
          </a:p>
          <a:p>
            <a:pPr algn="ctr"/>
            <a:r>
              <a:rPr lang="en-US" sz="2800" dirty="0" smtClean="0"/>
              <a:t>Psalm 73:17-19</a:t>
            </a:r>
            <a:endParaRPr lang="en-US" sz="2800"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3736" y="800342"/>
            <a:ext cx="3250276" cy="5623733"/>
          </a:xfrm>
          <a:prstGeom prst="rect">
            <a:avLst/>
          </a:prstGeom>
        </p:spPr>
      </p:pic>
    </p:spTree>
    <p:extLst>
      <p:ext uri="{BB962C8B-B14F-4D97-AF65-F5344CB8AC3E}">
        <p14:creationId xmlns:p14="http://schemas.microsoft.com/office/powerpoint/2010/main" val="19771546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Robbing God</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“Will </a:t>
            </a:r>
            <a:r>
              <a:rPr lang="en-US" sz="3600" dirty="0"/>
              <a:t>a man rob God? Yet ye have robbed me. But ye say, Wherein have we robbed thee? In tithes and offerings</a:t>
            </a:r>
            <a:r>
              <a:rPr lang="en-US" sz="3600" dirty="0" smtClean="0"/>
              <a:t>.  Ye </a:t>
            </a:r>
            <a:r>
              <a:rPr lang="en-US" sz="3600" dirty="0"/>
              <a:t>are cursed with a curse: for ye have robbed me, even this whole nation</a:t>
            </a:r>
            <a:r>
              <a:rPr lang="en-US" sz="3600" dirty="0" smtClean="0"/>
              <a:t>.”</a:t>
            </a:r>
            <a:endParaRPr lang="en-US" sz="3600" dirty="0"/>
          </a:p>
          <a:p>
            <a:pPr marL="0" indent="0" algn="ctr">
              <a:buNone/>
            </a:pPr>
            <a:r>
              <a:rPr lang="en-US" sz="3600" dirty="0" smtClean="0"/>
              <a:t>Malachi 3:8-9</a:t>
            </a:r>
            <a:endParaRPr lang="en-US" sz="3600" dirty="0"/>
          </a:p>
        </p:txBody>
      </p:sp>
    </p:spTree>
    <p:extLst>
      <p:ext uri="{BB962C8B-B14F-4D97-AF65-F5344CB8AC3E}">
        <p14:creationId xmlns:p14="http://schemas.microsoft.com/office/powerpoint/2010/main" val="27252924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700" y="138407"/>
            <a:ext cx="9720072" cy="1499616"/>
          </a:xfrm>
        </p:spPr>
        <p:txBody>
          <a:bodyPr/>
          <a:lstStyle/>
          <a:p>
            <a:r>
              <a:rPr lang="en-US" dirty="0" smtClean="0"/>
              <a:t>Robbery in Burnt Offering</a:t>
            </a:r>
            <a:endParaRPr lang="en-US" dirty="0"/>
          </a:p>
        </p:txBody>
      </p:sp>
      <p:sp>
        <p:nvSpPr>
          <p:cNvPr id="3" name="Content Placeholder 2"/>
          <p:cNvSpPr>
            <a:spLocks noGrp="1"/>
          </p:cNvSpPr>
          <p:nvPr>
            <p:ph idx="1"/>
          </p:nvPr>
        </p:nvSpPr>
        <p:spPr>
          <a:xfrm>
            <a:off x="446810" y="1544505"/>
            <a:ext cx="11450781" cy="4023360"/>
          </a:xfrm>
        </p:spPr>
        <p:txBody>
          <a:bodyPr>
            <a:noAutofit/>
          </a:bodyPr>
          <a:lstStyle/>
          <a:p>
            <a:r>
              <a:rPr lang="en-US" sz="2400" dirty="0" smtClean="0"/>
              <a:t>Isaiah 61:8 – “For </a:t>
            </a:r>
            <a:r>
              <a:rPr lang="en-US" sz="2400" dirty="0"/>
              <a:t>I the </a:t>
            </a:r>
            <a:r>
              <a:rPr lang="en-US" sz="2400" cap="small" dirty="0"/>
              <a:t>Lord</a:t>
            </a:r>
            <a:r>
              <a:rPr lang="en-US" sz="2400" dirty="0"/>
              <a:t> love judgment, </a:t>
            </a:r>
            <a:r>
              <a:rPr lang="en-US" sz="2400" b="1" dirty="0"/>
              <a:t>I hate robbery for burnt offering</a:t>
            </a:r>
            <a:r>
              <a:rPr lang="en-US" sz="2400" dirty="0"/>
              <a:t>; and I will direct their work in truth, and I will make an everlasting covenant with them</a:t>
            </a:r>
            <a:r>
              <a:rPr lang="en-US" sz="2400" dirty="0" smtClean="0"/>
              <a:t>.”</a:t>
            </a:r>
          </a:p>
          <a:p>
            <a:r>
              <a:rPr lang="en-US" sz="2400" dirty="0" smtClean="0"/>
              <a:t>Proverbs 15:8 – “The </a:t>
            </a:r>
            <a:r>
              <a:rPr lang="en-US" sz="2400" b="1" dirty="0"/>
              <a:t>sacrifice of the wicked is an abomination to the </a:t>
            </a:r>
            <a:r>
              <a:rPr lang="en-US" sz="2400" b="1" cap="small" dirty="0"/>
              <a:t>Lord</a:t>
            </a:r>
            <a:r>
              <a:rPr lang="en-US" sz="2400" dirty="0"/>
              <a:t>: but the prayer of the upright is his delight</a:t>
            </a:r>
            <a:r>
              <a:rPr lang="en-US" sz="2400" dirty="0" smtClean="0"/>
              <a:t>.”</a:t>
            </a:r>
          </a:p>
          <a:p>
            <a:r>
              <a:rPr lang="en-US" sz="2400" dirty="0" smtClean="0"/>
              <a:t>Isaiah 1:10-13 – “Hear </a:t>
            </a:r>
            <a:r>
              <a:rPr lang="en-US" sz="2400" dirty="0"/>
              <a:t>the word of the </a:t>
            </a:r>
            <a:r>
              <a:rPr lang="en-US" sz="2400" cap="small" dirty="0"/>
              <a:t>Lord</a:t>
            </a:r>
            <a:r>
              <a:rPr lang="en-US" sz="2400" dirty="0"/>
              <a:t>, ye rulers of Sodom; give ear unto the law of our God, ye people of Gomorrah</a:t>
            </a:r>
            <a:r>
              <a:rPr lang="en-US" sz="2400" dirty="0" smtClean="0"/>
              <a:t>.  To </a:t>
            </a:r>
            <a:r>
              <a:rPr lang="en-US" sz="2400" dirty="0"/>
              <a:t>what purpose is the multitude of your sacrifices unto me? </a:t>
            </a:r>
            <a:r>
              <a:rPr lang="en-US" sz="2400" dirty="0" err="1"/>
              <a:t>saith</a:t>
            </a:r>
            <a:r>
              <a:rPr lang="en-US" sz="2400" dirty="0"/>
              <a:t> the </a:t>
            </a:r>
            <a:r>
              <a:rPr lang="en-US" sz="2400" cap="small" dirty="0"/>
              <a:t>Lord</a:t>
            </a:r>
            <a:r>
              <a:rPr lang="en-US" sz="2400" dirty="0"/>
              <a:t>: I am full of the burnt offerings of rams, and the fat of fed beasts; and </a:t>
            </a:r>
            <a:r>
              <a:rPr lang="en-US" sz="2400" b="1" dirty="0"/>
              <a:t>I delight not in the blood of bullocks, or of lambs, or of he goats</a:t>
            </a:r>
            <a:r>
              <a:rPr lang="en-US" sz="2400" b="1" dirty="0" smtClean="0"/>
              <a:t>. </a:t>
            </a:r>
            <a:r>
              <a:rPr lang="en-US" sz="2400" dirty="0" smtClean="0"/>
              <a:t> When </a:t>
            </a:r>
            <a:r>
              <a:rPr lang="en-US" sz="2400" dirty="0"/>
              <a:t>ye come to appear before me, who hath required this at your hand, to tread my courts</a:t>
            </a:r>
            <a:r>
              <a:rPr lang="en-US" sz="2400" dirty="0" smtClean="0"/>
              <a:t>?  Bring </a:t>
            </a:r>
            <a:r>
              <a:rPr lang="en-US" sz="2400" dirty="0"/>
              <a:t>no more vain oblations; incense is an abomination unto me; the new moons and </a:t>
            </a:r>
            <a:r>
              <a:rPr lang="en-US" sz="2400" dirty="0" err="1"/>
              <a:t>sabbaths</a:t>
            </a:r>
            <a:r>
              <a:rPr lang="en-US" sz="2400" dirty="0"/>
              <a:t>, the calling of assemblies, I cannot away with; it is iniquity, even the solemn meeting</a:t>
            </a:r>
            <a:r>
              <a:rPr lang="en-US" sz="2400" dirty="0" smtClean="0"/>
              <a:t>.”</a:t>
            </a:r>
            <a:endParaRPr lang="en-US" sz="2400" dirty="0"/>
          </a:p>
          <a:p>
            <a:endParaRPr lang="en-US" sz="2000" dirty="0"/>
          </a:p>
        </p:txBody>
      </p:sp>
    </p:spTree>
    <p:extLst>
      <p:ext uri="{BB962C8B-B14F-4D97-AF65-F5344CB8AC3E}">
        <p14:creationId xmlns:p14="http://schemas.microsoft.com/office/powerpoint/2010/main" val="41984261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vision of purified sons of </a:t>
            </a:r>
            <a:r>
              <a:rPr lang="en-US" dirty="0" err="1" smtClean="0"/>
              <a:t>levi</a:t>
            </a:r>
            <a:endParaRPr lang="en-US" dirty="0"/>
          </a:p>
        </p:txBody>
      </p:sp>
      <p:sp>
        <p:nvSpPr>
          <p:cNvPr id="3" name="Content Placeholder 2"/>
          <p:cNvSpPr>
            <a:spLocks noGrp="1"/>
          </p:cNvSpPr>
          <p:nvPr>
            <p:ph idx="1"/>
          </p:nvPr>
        </p:nvSpPr>
        <p:spPr/>
        <p:txBody>
          <a:bodyPr>
            <a:normAutofit/>
          </a:bodyPr>
          <a:lstStyle/>
          <a:p>
            <a:r>
              <a:rPr lang="en-US" sz="3200" dirty="0" smtClean="0"/>
              <a:t>“But </a:t>
            </a:r>
            <a:r>
              <a:rPr lang="en-US" sz="3200" dirty="0"/>
              <a:t>who may abide the day of his coming? and who shall stand when he </a:t>
            </a:r>
            <a:r>
              <a:rPr lang="en-US" sz="3200" dirty="0" err="1"/>
              <a:t>appeareth</a:t>
            </a:r>
            <a:r>
              <a:rPr lang="en-US" sz="3200" dirty="0"/>
              <a:t>? for he is like a refiner's fire, and like fullers' soap</a:t>
            </a:r>
            <a:r>
              <a:rPr lang="en-US" sz="3200" dirty="0" smtClean="0"/>
              <a:t>:  And </a:t>
            </a:r>
            <a:r>
              <a:rPr lang="en-US" sz="3200" dirty="0"/>
              <a:t>he shall sit as a refiner and purifier of silver: </a:t>
            </a:r>
            <a:r>
              <a:rPr lang="en-US" sz="3200" b="1" dirty="0"/>
              <a:t>and he shall purify the sons of Levi, and purge them as gold and silver, that they may offer unto the </a:t>
            </a:r>
            <a:r>
              <a:rPr lang="en-US" sz="3200" b="1" cap="small" dirty="0"/>
              <a:t>Lord</a:t>
            </a:r>
            <a:r>
              <a:rPr lang="en-US" sz="3200" b="1" dirty="0"/>
              <a:t> an offering in righteousness</a:t>
            </a:r>
            <a:r>
              <a:rPr lang="en-US" sz="3200" b="1" dirty="0" smtClean="0"/>
              <a:t>.”</a:t>
            </a:r>
          </a:p>
          <a:p>
            <a:pPr algn="ctr"/>
            <a:r>
              <a:rPr lang="en-US" sz="3200" dirty="0" smtClean="0"/>
              <a:t>Malachi 3:2-3</a:t>
            </a:r>
            <a:endParaRPr lang="en-US" sz="3200" dirty="0"/>
          </a:p>
        </p:txBody>
      </p:sp>
    </p:spTree>
    <p:extLst>
      <p:ext uri="{BB962C8B-B14F-4D97-AF65-F5344CB8AC3E}">
        <p14:creationId xmlns:p14="http://schemas.microsoft.com/office/powerpoint/2010/main" val="151546507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Sound Familiar?</a:t>
            </a:r>
            <a:endParaRPr lang="en-US" dirty="0"/>
          </a:p>
        </p:txBody>
      </p:sp>
      <p:sp>
        <p:nvSpPr>
          <p:cNvPr id="3" name="Content Placeholder 2"/>
          <p:cNvSpPr>
            <a:spLocks noGrp="1"/>
          </p:cNvSpPr>
          <p:nvPr>
            <p:ph idx="1"/>
          </p:nvPr>
        </p:nvSpPr>
        <p:spPr>
          <a:xfrm>
            <a:off x="1024128" y="2084832"/>
            <a:ext cx="9720073" cy="4023360"/>
          </a:xfrm>
        </p:spPr>
        <p:txBody>
          <a:bodyPr>
            <a:normAutofit/>
          </a:bodyPr>
          <a:lstStyle/>
          <a:p>
            <a:pPr marL="0" indent="0">
              <a:buNone/>
            </a:pPr>
            <a:r>
              <a:rPr lang="en-US" sz="2800" dirty="0" smtClean="0"/>
              <a:t>“The </a:t>
            </a:r>
            <a:r>
              <a:rPr lang="en-US" sz="2800" dirty="0"/>
              <a:t>elders which are among you I exhort, who am also an elder, and a witness of the sufferings of Christ, and also a partaker of the glory that shall be revealed</a:t>
            </a:r>
            <a:r>
              <a:rPr lang="en-US" sz="2800" dirty="0" smtClean="0"/>
              <a:t>:  </a:t>
            </a:r>
            <a:r>
              <a:rPr lang="en-US" sz="2800" b="1" dirty="0" smtClean="0"/>
              <a:t>Feed </a:t>
            </a:r>
            <a:r>
              <a:rPr lang="en-US" sz="2800" b="1" dirty="0"/>
              <a:t>the flock of God </a:t>
            </a:r>
            <a:r>
              <a:rPr lang="en-US" sz="2800" dirty="0"/>
              <a:t>which is among you, taking the oversight thereof, not by constraint, but willingly; not for filthy lucre, but of a ready mind</a:t>
            </a:r>
            <a:r>
              <a:rPr lang="en-US" sz="2800" dirty="0" smtClean="0"/>
              <a:t>;  Neither </a:t>
            </a:r>
            <a:r>
              <a:rPr lang="en-US" sz="2800" dirty="0"/>
              <a:t>as being lords over God's heritage, but being </a:t>
            </a:r>
            <a:r>
              <a:rPr lang="en-US" sz="2800" b="1" dirty="0"/>
              <a:t>examples</a:t>
            </a:r>
            <a:r>
              <a:rPr lang="en-US" sz="2800" dirty="0"/>
              <a:t> to the flock</a:t>
            </a:r>
            <a:r>
              <a:rPr lang="en-US" sz="2800" dirty="0" smtClean="0"/>
              <a:t>.  And </a:t>
            </a:r>
            <a:r>
              <a:rPr lang="en-US" sz="2800" dirty="0"/>
              <a:t>when the chief Shepherd shall appear, ye shall receive a crown of glory that </a:t>
            </a:r>
            <a:r>
              <a:rPr lang="en-US" sz="2800" dirty="0" err="1"/>
              <a:t>fadeth</a:t>
            </a:r>
            <a:r>
              <a:rPr lang="en-US" sz="2800" dirty="0"/>
              <a:t> not away</a:t>
            </a:r>
            <a:r>
              <a:rPr lang="en-US" sz="2800" dirty="0" smtClean="0"/>
              <a:t>.”</a:t>
            </a:r>
            <a:endParaRPr lang="en-US" sz="2800" dirty="0"/>
          </a:p>
          <a:p>
            <a:pPr marL="0" indent="0" algn="ctr">
              <a:buNone/>
            </a:pPr>
            <a:r>
              <a:rPr lang="en-US" sz="2800" dirty="0" smtClean="0"/>
              <a:t>1 Peter 5:1-4</a:t>
            </a:r>
            <a:endParaRPr lang="en-US" sz="2800" dirty="0"/>
          </a:p>
        </p:txBody>
      </p:sp>
    </p:spTree>
    <p:extLst>
      <p:ext uri="{BB962C8B-B14F-4D97-AF65-F5344CB8AC3E}">
        <p14:creationId xmlns:p14="http://schemas.microsoft.com/office/powerpoint/2010/main" val="36083317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25443"/>
            <a:ext cx="9720072" cy="1499616"/>
          </a:xfrm>
        </p:spPr>
        <p:txBody>
          <a:bodyPr/>
          <a:lstStyle/>
          <a:p>
            <a:r>
              <a:rPr lang="en-US" dirty="0" smtClean="0"/>
              <a:t>Challenges for shepherds today</a:t>
            </a:r>
            <a:endParaRPr lang="en-US" dirty="0"/>
          </a:p>
        </p:txBody>
      </p:sp>
      <p:sp>
        <p:nvSpPr>
          <p:cNvPr id="3" name="Content Placeholder 2"/>
          <p:cNvSpPr>
            <a:spLocks noGrp="1"/>
          </p:cNvSpPr>
          <p:nvPr>
            <p:ph idx="1"/>
          </p:nvPr>
        </p:nvSpPr>
        <p:spPr>
          <a:xfrm>
            <a:off x="1024128" y="1825059"/>
            <a:ext cx="10364308" cy="4023360"/>
          </a:xfrm>
        </p:spPr>
        <p:txBody>
          <a:bodyPr>
            <a:normAutofit/>
          </a:bodyPr>
          <a:lstStyle/>
          <a:p>
            <a:r>
              <a:rPr lang="en-US" sz="3200" dirty="0" smtClean="0"/>
              <a:t>Be effective watchmen against sin and expediency.</a:t>
            </a:r>
          </a:p>
          <a:p>
            <a:r>
              <a:rPr lang="en-US" sz="3200" dirty="0" smtClean="0"/>
              <a:t>Know the Word and know God</a:t>
            </a:r>
          </a:p>
          <a:p>
            <a:r>
              <a:rPr lang="en-US" sz="3200" dirty="0" smtClean="0"/>
              <a:t>Be committed to holiness and define it generationally.</a:t>
            </a:r>
          </a:p>
          <a:p>
            <a:r>
              <a:rPr lang="en-US" sz="3200" dirty="0" smtClean="0"/>
              <a:t>Feed the flock by clarifying Divine principles and expectations.</a:t>
            </a:r>
          </a:p>
          <a:p>
            <a:r>
              <a:rPr lang="en-US" sz="3200" dirty="0" smtClean="0"/>
              <a:t>Be on guard for expediency and casualness toward worship.</a:t>
            </a:r>
          </a:p>
          <a:p>
            <a:r>
              <a:rPr lang="en-US" sz="3200" dirty="0" smtClean="0"/>
              <a:t>Be examples to the flock!</a:t>
            </a:r>
            <a:endParaRPr lang="en-US" sz="3200" dirty="0"/>
          </a:p>
        </p:txBody>
      </p:sp>
    </p:spTree>
    <p:extLst>
      <p:ext uri="{BB962C8B-B14F-4D97-AF65-F5344CB8AC3E}">
        <p14:creationId xmlns:p14="http://schemas.microsoft.com/office/powerpoint/2010/main" val="16292402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standard for all priests</a:t>
            </a:r>
            <a:endParaRPr lang="en-US" dirty="0"/>
          </a:p>
        </p:txBody>
      </p:sp>
      <p:sp>
        <p:nvSpPr>
          <p:cNvPr id="3" name="Content Placeholder 2"/>
          <p:cNvSpPr>
            <a:spLocks noGrp="1"/>
          </p:cNvSpPr>
          <p:nvPr>
            <p:ph idx="1"/>
          </p:nvPr>
        </p:nvSpPr>
        <p:spPr/>
        <p:txBody>
          <a:bodyPr>
            <a:normAutofit/>
          </a:bodyPr>
          <a:lstStyle/>
          <a:p>
            <a:r>
              <a:rPr lang="en-US" sz="3200" dirty="0" smtClean="0"/>
              <a:t>“Wherefore </a:t>
            </a:r>
            <a:r>
              <a:rPr lang="en-US" sz="3200" dirty="0"/>
              <a:t>in all things it </a:t>
            </a:r>
            <a:r>
              <a:rPr lang="en-US" sz="3200" dirty="0" err="1"/>
              <a:t>behoved</a:t>
            </a:r>
            <a:r>
              <a:rPr lang="en-US" sz="3200" dirty="0"/>
              <a:t> him to be made like unto his brethren, that he might be a merciful and faithful high priest in things pertaining to God, to make reconciliation for the sins of the people</a:t>
            </a:r>
            <a:r>
              <a:rPr lang="en-US" sz="3200" dirty="0" smtClean="0"/>
              <a:t>.  For </a:t>
            </a:r>
            <a:r>
              <a:rPr lang="en-US" sz="3200" dirty="0"/>
              <a:t>in that he himself hath suffered being tempted, he is able to </a:t>
            </a:r>
            <a:r>
              <a:rPr lang="en-US" sz="3200" dirty="0" err="1"/>
              <a:t>succour</a:t>
            </a:r>
            <a:r>
              <a:rPr lang="en-US" sz="3200" dirty="0"/>
              <a:t> them that are tempted</a:t>
            </a:r>
            <a:r>
              <a:rPr lang="en-US" sz="3200" dirty="0" smtClean="0"/>
              <a:t>.”</a:t>
            </a:r>
          </a:p>
          <a:p>
            <a:pPr algn="ctr"/>
            <a:r>
              <a:rPr lang="en-US" sz="3200" dirty="0" smtClean="0"/>
              <a:t>Hebrews 2:17-18</a:t>
            </a:r>
            <a:endParaRPr lang="en-US" sz="3200" dirty="0"/>
          </a:p>
          <a:p>
            <a:endParaRPr lang="en-US" sz="2400" dirty="0"/>
          </a:p>
        </p:txBody>
      </p:sp>
    </p:spTree>
    <p:extLst>
      <p:ext uri="{BB962C8B-B14F-4D97-AF65-F5344CB8AC3E}">
        <p14:creationId xmlns:p14="http://schemas.microsoft.com/office/powerpoint/2010/main" val="32254625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p:txBody>
          <a:bodyPr>
            <a:normAutofit/>
          </a:bodyPr>
          <a:lstStyle/>
          <a:p>
            <a:r>
              <a:rPr lang="en-US" sz="4000" dirty="0" smtClean="0"/>
              <a:t>Living </a:t>
            </a:r>
            <a:r>
              <a:rPr lang="en-US" sz="4000" u="sng" dirty="0" smtClean="0"/>
              <a:t>Now</a:t>
            </a:r>
            <a:r>
              <a:rPr lang="en-US" sz="4000" dirty="0" smtClean="0"/>
              <a:t> in the Day of Small Things</a:t>
            </a:r>
            <a:endParaRPr lang="en-US" sz="4000" dirty="0"/>
          </a:p>
        </p:txBody>
      </p:sp>
    </p:spTree>
    <p:extLst>
      <p:ext uri="{BB962C8B-B14F-4D97-AF65-F5344CB8AC3E}">
        <p14:creationId xmlns:p14="http://schemas.microsoft.com/office/powerpoint/2010/main" val="18925888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Wisp</Template>
  <TotalTime>2571</TotalTime>
  <Words>3867</Words>
  <Application>Microsoft Office PowerPoint</Application>
  <PresentationFormat>Widescreen</PresentationFormat>
  <Paragraphs>188</Paragraphs>
  <Slides>51</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51</vt:i4>
      </vt:variant>
    </vt:vector>
  </HeadingPairs>
  <TitlesOfParts>
    <vt:vector size="55" baseType="lpstr">
      <vt:lpstr>Tw Cen MT</vt:lpstr>
      <vt:lpstr>Tw Cen MT Condensed</vt:lpstr>
      <vt:lpstr>Wingdings 3</vt:lpstr>
      <vt:lpstr>Integral</vt:lpstr>
      <vt:lpstr>Who Hath Despised the  Day of Small Things? </vt:lpstr>
      <vt:lpstr>What We Have Explored So far</vt:lpstr>
      <vt:lpstr>The Final Chapter - Malachi</vt:lpstr>
      <vt:lpstr>Period Timeline</vt:lpstr>
      <vt:lpstr>Timing of Malachi’s Prophecy</vt:lpstr>
      <vt:lpstr>Landscape</vt:lpstr>
      <vt:lpstr>Broken self-examination –  the great  enemy of believers</vt:lpstr>
      <vt:lpstr>Spiritual safety net</vt:lpstr>
      <vt:lpstr>Self-examination a key to life as a believer</vt:lpstr>
      <vt:lpstr>self-examination</vt:lpstr>
      <vt:lpstr>haggai 1:  Unable to examine hearts, god works in natural ways</vt:lpstr>
      <vt:lpstr>Failure and Difficulty – may be divine messaging</vt:lpstr>
      <vt:lpstr>Problem one:   failure to provide spiritual leadership</vt:lpstr>
      <vt:lpstr>Standard for the priests</vt:lpstr>
      <vt:lpstr>Covenant of everlasting priesthood</vt:lpstr>
      <vt:lpstr>Holiness of priest for effective teaching</vt:lpstr>
      <vt:lpstr>corruption was a long time in the making</vt:lpstr>
      <vt:lpstr>Current failure…</vt:lpstr>
      <vt:lpstr>James warns of this</vt:lpstr>
      <vt:lpstr>What Priests Should Do</vt:lpstr>
      <vt:lpstr>The promise of strong Spiritual Leaders</vt:lpstr>
      <vt:lpstr>Lot as example of a righteous, caring judge</vt:lpstr>
      <vt:lpstr>Failure</vt:lpstr>
      <vt:lpstr>Problem two – expedient worship</vt:lpstr>
      <vt:lpstr>UNCLEANLINESS AND UNHOLiNESS TRANSFERS!</vt:lpstr>
      <vt:lpstr>Offering of polluted bread</vt:lpstr>
      <vt:lpstr>burnt offering requirements</vt:lpstr>
      <vt:lpstr>Just who are we serving?</vt:lpstr>
      <vt:lpstr>Rebellion Toward the Great King</vt:lpstr>
      <vt:lpstr>Reverting back to Prior Pollutions</vt:lpstr>
      <vt:lpstr>Prior Pollutions of priests</vt:lpstr>
      <vt:lpstr>Proper handling for sin offering</vt:lpstr>
      <vt:lpstr>Offal on your faces</vt:lpstr>
      <vt:lpstr>Diagnosing Their Failures</vt:lpstr>
      <vt:lpstr>Problem 3:   seeing god’s commands as wearisome</vt:lpstr>
      <vt:lpstr>Secret rebellion in hearts</vt:lpstr>
      <vt:lpstr>Reversal of Nehemiah’s first Reformation</vt:lpstr>
      <vt:lpstr>Nehemiah’s strong actions</vt:lpstr>
      <vt:lpstr>Corruption of Marriage</vt:lpstr>
      <vt:lpstr>Stages of Marriage (Malachi 2:14)</vt:lpstr>
      <vt:lpstr>Failure to Apply Holy Standards</vt:lpstr>
      <vt:lpstr>The Truth Seen as a Series of Restrictions</vt:lpstr>
      <vt:lpstr>Asaph’s discouragement</vt:lpstr>
      <vt:lpstr>Asaph’s realization</vt:lpstr>
      <vt:lpstr>Robbing God</vt:lpstr>
      <vt:lpstr>Robbery in Burnt Offering</vt:lpstr>
      <vt:lpstr>The vision of purified sons of levi</vt:lpstr>
      <vt:lpstr>Sound Familiar?</vt:lpstr>
      <vt:lpstr>Challenges for shepherds today</vt:lpstr>
      <vt:lpstr>The standard for all priests</vt:lpstr>
      <vt:lpstr>Next class</vt:lpstr>
    </vt:vector>
  </TitlesOfParts>
  <Company>Endologix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Hath Despised the  Day of Small Things?</dc:title>
  <dc:creator>Dave Jennings</dc:creator>
  <cp:lastModifiedBy>Dave Jennings</cp:lastModifiedBy>
  <cp:revision>135</cp:revision>
  <dcterms:created xsi:type="dcterms:W3CDTF">2016-02-20T16:53:38Z</dcterms:created>
  <dcterms:modified xsi:type="dcterms:W3CDTF">2016-07-15T11:58:32Z</dcterms:modified>
</cp:coreProperties>
</file>