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75" r:id="rId1"/>
  </p:sldMasterIdLst>
  <p:sldIdLst>
    <p:sldId id="256" r:id="rId2"/>
    <p:sldId id="257" r:id="rId3"/>
    <p:sldId id="258" r:id="rId4"/>
    <p:sldId id="324" r:id="rId5"/>
    <p:sldId id="325" r:id="rId6"/>
    <p:sldId id="323" r:id="rId7"/>
    <p:sldId id="322" r:id="rId8"/>
    <p:sldId id="326" r:id="rId9"/>
    <p:sldId id="327" r:id="rId10"/>
    <p:sldId id="339" r:id="rId11"/>
    <p:sldId id="337" r:id="rId12"/>
    <p:sldId id="330" r:id="rId13"/>
    <p:sldId id="331" r:id="rId14"/>
    <p:sldId id="338" r:id="rId15"/>
    <p:sldId id="262" r:id="rId16"/>
    <p:sldId id="263" r:id="rId17"/>
    <p:sldId id="259" r:id="rId18"/>
    <p:sldId id="260" r:id="rId19"/>
    <p:sldId id="261" r:id="rId20"/>
    <p:sldId id="308" r:id="rId21"/>
    <p:sldId id="319" r:id="rId22"/>
    <p:sldId id="320" r:id="rId23"/>
    <p:sldId id="313" r:id="rId24"/>
    <p:sldId id="314" r:id="rId25"/>
    <p:sldId id="264" r:id="rId26"/>
    <p:sldId id="265" r:id="rId27"/>
    <p:sldId id="268" r:id="rId28"/>
    <p:sldId id="269" r:id="rId29"/>
    <p:sldId id="270" r:id="rId30"/>
    <p:sldId id="297" r:id="rId31"/>
    <p:sldId id="299" r:id="rId32"/>
    <p:sldId id="315" r:id="rId33"/>
    <p:sldId id="321" r:id="rId34"/>
    <p:sldId id="293" r:id="rId35"/>
    <p:sldId id="294" r:id="rId36"/>
    <p:sldId id="332" r:id="rId37"/>
    <p:sldId id="333" r:id="rId38"/>
    <p:sldId id="309" r:id="rId39"/>
    <p:sldId id="310" r:id="rId40"/>
    <p:sldId id="311" r:id="rId41"/>
    <p:sldId id="329" r:id="rId42"/>
    <p:sldId id="328" r:id="rId43"/>
    <p:sldId id="295" r:id="rId44"/>
    <p:sldId id="303" r:id="rId45"/>
    <p:sldId id="279" r:id="rId46"/>
    <p:sldId id="283" r:id="rId47"/>
    <p:sldId id="286" r:id="rId48"/>
    <p:sldId id="284" r:id="rId49"/>
    <p:sldId id="285" r:id="rId50"/>
    <p:sldId id="334" r:id="rId51"/>
    <p:sldId id="335" r:id="rId52"/>
    <p:sldId id="287" r:id="rId53"/>
    <p:sldId id="336"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5B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108"/>
      </p:cViewPr>
      <p:guideLst/>
    </p:cSldViewPr>
  </p:slideViewPr>
  <p:notesTextViewPr>
    <p:cViewPr>
      <p:scale>
        <a:sx n="1" d="1"/>
        <a:sy n="1" d="1"/>
      </p:scale>
      <p:origin x="0" y="0"/>
    </p:cViewPr>
  </p:notesTextViewPr>
  <p:sorterViewPr>
    <p:cViewPr>
      <p:scale>
        <a:sx n="100" d="100"/>
        <a:sy n="100" d="100"/>
      </p:scale>
      <p:origin x="0" y="-857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E42B64-D5D8-4621-8B8C-25CCDB3F7303}" type="doc">
      <dgm:prSet loTypeId="urn:microsoft.com/office/officeart/2005/8/layout/hProcess9" loCatId="process" qsTypeId="urn:microsoft.com/office/officeart/2005/8/quickstyle/3d3" qsCatId="3D" csTypeId="urn:microsoft.com/office/officeart/2005/8/colors/accent0_3" csCatId="mainScheme" phldr="1"/>
      <dgm:spPr/>
    </dgm:pt>
    <dgm:pt modelId="{12A1CD59-8DE8-4EF9-804D-6A5551F9D91D}">
      <dgm:prSet phldrT="[Text]" custT="1"/>
      <dgm:spPr/>
      <dgm:t>
        <a:bodyPr/>
        <a:lstStyle/>
        <a:p>
          <a:r>
            <a:rPr lang="en-US" sz="2800" dirty="0" smtClean="0"/>
            <a:t>Affluence/</a:t>
          </a:r>
        </a:p>
        <a:p>
          <a:r>
            <a:rPr lang="en-US" sz="2800" dirty="0" smtClean="0"/>
            <a:t>Arrogance</a:t>
          </a:r>
          <a:endParaRPr lang="en-US" sz="2800" dirty="0"/>
        </a:p>
      </dgm:t>
    </dgm:pt>
    <dgm:pt modelId="{DCEDE85C-EE2D-4847-9DEE-45E07F1E4BDB}" type="parTrans" cxnId="{68089DA1-F4D8-4C46-8AD0-12DA6C852C97}">
      <dgm:prSet/>
      <dgm:spPr/>
      <dgm:t>
        <a:bodyPr/>
        <a:lstStyle/>
        <a:p>
          <a:endParaRPr lang="en-US" sz="3200"/>
        </a:p>
      </dgm:t>
    </dgm:pt>
    <dgm:pt modelId="{498E38DB-D5C5-47FC-BC8C-F3362EFBCF9A}" type="sibTrans" cxnId="{68089DA1-F4D8-4C46-8AD0-12DA6C852C97}">
      <dgm:prSet/>
      <dgm:spPr/>
      <dgm:t>
        <a:bodyPr/>
        <a:lstStyle/>
        <a:p>
          <a:endParaRPr lang="en-US" sz="3200"/>
        </a:p>
      </dgm:t>
    </dgm:pt>
    <dgm:pt modelId="{2ECD6B79-5DD3-485A-9BC6-B460ECC980F7}">
      <dgm:prSet phldrT="[Text]" custT="1"/>
      <dgm:spPr>
        <a:solidFill>
          <a:srgbClr val="FF0000"/>
        </a:solidFill>
      </dgm:spPr>
      <dgm:t>
        <a:bodyPr/>
        <a:lstStyle/>
        <a:p>
          <a:r>
            <a:rPr lang="en-US" sz="2800" dirty="0" smtClean="0"/>
            <a:t>Apathy</a:t>
          </a:r>
          <a:endParaRPr lang="en-US" sz="2800" dirty="0"/>
        </a:p>
      </dgm:t>
    </dgm:pt>
    <dgm:pt modelId="{70C62A41-A644-43AE-9711-6AE64657EC46}" type="parTrans" cxnId="{B0706B2B-8806-46D7-814F-9B682E324835}">
      <dgm:prSet/>
      <dgm:spPr/>
      <dgm:t>
        <a:bodyPr/>
        <a:lstStyle/>
        <a:p>
          <a:endParaRPr lang="en-US" sz="3200"/>
        </a:p>
      </dgm:t>
    </dgm:pt>
    <dgm:pt modelId="{D5E2DA8B-E305-45FE-A36E-BE983BB83362}" type="sibTrans" cxnId="{B0706B2B-8806-46D7-814F-9B682E324835}">
      <dgm:prSet/>
      <dgm:spPr/>
      <dgm:t>
        <a:bodyPr/>
        <a:lstStyle/>
        <a:p>
          <a:endParaRPr lang="en-US" sz="3200"/>
        </a:p>
      </dgm:t>
    </dgm:pt>
    <dgm:pt modelId="{D2A169DB-1368-42A4-8B06-8BAA3A1D4862}">
      <dgm:prSet phldrT="[Text]" custT="1"/>
      <dgm:spPr/>
      <dgm:t>
        <a:bodyPr/>
        <a:lstStyle/>
        <a:p>
          <a:r>
            <a:rPr lang="en-US" sz="2800" dirty="0" smtClean="0"/>
            <a:t>Apostasy</a:t>
          </a:r>
          <a:endParaRPr lang="en-US" sz="2800" dirty="0"/>
        </a:p>
      </dgm:t>
    </dgm:pt>
    <dgm:pt modelId="{C9C059D5-ADA2-479A-B0FC-B8E674421F19}" type="parTrans" cxnId="{A0BD7B79-8A63-44C8-A2D6-4D3B08FEE0D6}">
      <dgm:prSet/>
      <dgm:spPr/>
      <dgm:t>
        <a:bodyPr/>
        <a:lstStyle/>
        <a:p>
          <a:endParaRPr lang="en-US" sz="3200"/>
        </a:p>
      </dgm:t>
    </dgm:pt>
    <dgm:pt modelId="{5A9A41EB-7F0C-4D08-9888-CC931F1E139B}" type="sibTrans" cxnId="{A0BD7B79-8A63-44C8-A2D6-4D3B08FEE0D6}">
      <dgm:prSet/>
      <dgm:spPr/>
      <dgm:t>
        <a:bodyPr/>
        <a:lstStyle/>
        <a:p>
          <a:endParaRPr lang="en-US" sz="3200"/>
        </a:p>
      </dgm:t>
    </dgm:pt>
    <dgm:pt modelId="{E9639A73-242A-4376-A269-C9537938C802}">
      <dgm:prSet custT="1"/>
      <dgm:spPr/>
      <dgm:t>
        <a:bodyPr/>
        <a:lstStyle/>
        <a:p>
          <a:r>
            <a:rPr lang="en-US" sz="2800" dirty="0" smtClean="0"/>
            <a:t>Reformation</a:t>
          </a:r>
          <a:endParaRPr lang="en-US" sz="2800" dirty="0"/>
        </a:p>
      </dgm:t>
    </dgm:pt>
    <dgm:pt modelId="{1C61CEDD-B96E-4FCE-B4AF-E82232D80564}" type="parTrans" cxnId="{ACA49776-B8AF-478A-A320-7E722181863E}">
      <dgm:prSet/>
      <dgm:spPr/>
      <dgm:t>
        <a:bodyPr/>
        <a:lstStyle/>
        <a:p>
          <a:endParaRPr lang="en-US" sz="3200"/>
        </a:p>
      </dgm:t>
    </dgm:pt>
    <dgm:pt modelId="{85786C2D-0EDF-4B8A-9DCE-8EBD5F139EE7}" type="sibTrans" cxnId="{ACA49776-B8AF-478A-A320-7E722181863E}">
      <dgm:prSet/>
      <dgm:spPr/>
      <dgm:t>
        <a:bodyPr/>
        <a:lstStyle/>
        <a:p>
          <a:endParaRPr lang="en-US" sz="3200"/>
        </a:p>
      </dgm:t>
    </dgm:pt>
    <dgm:pt modelId="{3EAD60B0-28F0-4331-A912-FC9C5476E613}" type="pres">
      <dgm:prSet presAssocID="{62E42B64-D5D8-4621-8B8C-25CCDB3F7303}" presName="CompostProcess" presStyleCnt="0">
        <dgm:presLayoutVars>
          <dgm:dir/>
          <dgm:resizeHandles val="exact"/>
        </dgm:presLayoutVars>
      </dgm:prSet>
      <dgm:spPr/>
    </dgm:pt>
    <dgm:pt modelId="{CA6E50AB-18C8-42E8-9AFA-50F326E658B9}" type="pres">
      <dgm:prSet presAssocID="{62E42B64-D5D8-4621-8B8C-25CCDB3F7303}" presName="arrow" presStyleLbl="bgShp" presStyleIdx="0" presStyleCnt="1"/>
      <dgm:spPr/>
      <dgm:t>
        <a:bodyPr/>
        <a:lstStyle/>
        <a:p>
          <a:endParaRPr lang="en-US"/>
        </a:p>
      </dgm:t>
    </dgm:pt>
    <dgm:pt modelId="{BCF3A9F7-F1C5-4B99-86BB-0A9D019768AB}" type="pres">
      <dgm:prSet presAssocID="{62E42B64-D5D8-4621-8B8C-25CCDB3F7303}" presName="linearProcess" presStyleCnt="0"/>
      <dgm:spPr/>
    </dgm:pt>
    <dgm:pt modelId="{31266586-330C-4A5E-B4A8-9FCA11832763}" type="pres">
      <dgm:prSet presAssocID="{12A1CD59-8DE8-4EF9-804D-6A5551F9D91D}" presName="textNode" presStyleLbl="node1" presStyleIdx="0" presStyleCnt="4">
        <dgm:presLayoutVars>
          <dgm:bulletEnabled val="1"/>
        </dgm:presLayoutVars>
      </dgm:prSet>
      <dgm:spPr/>
      <dgm:t>
        <a:bodyPr/>
        <a:lstStyle/>
        <a:p>
          <a:endParaRPr lang="en-US"/>
        </a:p>
      </dgm:t>
    </dgm:pt>
    <dgm:pt modelId="{C1B02F57-FB52-4DE0-88DC-DEABFD64A0B2}" type="pres">
      <dgm:prSet presAssocID="{498E38DB-D5C5-47FC-BC8C-F3362EFBCF9A}" presName="sibTrans" presStyleCnt="0"/>
      <dgm:spPr/>
    </dgm:pt>
    <dgm:pt modelId="{B2FB84F0-6429-44A6-806B-2918A1EC3B0A}" type="pres">
      <dgm:prSet presAssocID="{2ECD6B79-5DD3-485A-9BC6-B460ECC980F7}" presName="textNode" presStyleLbl="node1" presStyleIdx="1" presStyleCnt="4">
        <dgm:presLayoutVars>
          <dgm:bulletEnabled val="1"/>
        </dgm:presLayoutVars>
      </dgm:prSet>
      <dgm:spPr/>
      <dgm:t>
        <a:bodyPr/>
        <a:lstStyle/>
        <a:p>
          <a:endParaRPr lang="en-US"/>
        </a:p>
      </dgm:t>
    </dgm:pt>
    <dgm:pt modelId="{434E1C69-D7F3-4C73-9739-CD7372E14454}" type="pres">
      <dgm:prSet presAssocID="{D5E2DA8B-E305-45FE-A36E-BE983BB83362}" presName="sibTrans" presStyleCnt="0"/>
      <dgm:spPr/>
    </dgm:pt>
    <dgm:pt modelId="{00742428-9D9E-4C9B-829A-002EB680EAB9}" type="pres">
      <dgm:prSet presAssocID="{D2A169DB-1368-42A4-8B06-8BAA3A1D4862}" presName="textNode" presStyleLbl="node1" presStyleIdx="2" presStyleCnt="4">
        <dgm:presLayoutVars>
          <dgm:bulletEnabled val="1"/>
        </dgm:presLayoutVars>
      </dgm:prSet>
      <dgm:spPr/>
      <dgm:t>
        <a:bodyPr/>
        <a:lstStyle/>
        <a:p>
          <a:endParaRPr lang="en-US"/>
        </a:p>
      </dgm:t>
    </dgm:pt>
    <dgm:pt modelId="{99423A89-0D02-4F9F-806D-69B253DF2036}" type="pres">
      <dgm:prSet presAssocID="{5A9A41EB-7F0C-4D08-9888-CC931F1E139B}" presName="sibTrans" presStyleCnt="0"/>
      <dgm:spPr/>
    </dgm:pt>
    <dgm:pt modelId="{5EF4BB46-9E28-469F-81B6-D06E5EDBC603}" type="pres">
      <dgm:prSet presAssocID="{E9639A73-242A-4376-A269-C9537938C802}" presName="textNode" presStyleLbl="node1" presStyleIdx="3" presStyleCnt="4" custScaleX="106211">
        <dgm:presLayoutVars>
          <dgm:bulletEnabled val="1"/>
        </dgm:presLayoutVars>
      </dgm:prSet>
      <dgm:spPr/>
      <dgm:t>
        <a:bodyPr/>
        <a:lstStyle/>
        <a:p>
          <a:endParaRPr lang="en-US"/>
        </a:p>
      </dgm:t>
    </dgm:pt>
  </dgm:ptLst>
  <dgm:cxnLst>
    <dgm:cxn modelId="{7A9402A4-121F-4A30-B413-9F647C3D74F0}" type="presOf" srcId="{E9639A73-242A-4376-A269-C9537938C802}" destId="{5EF4BB46-9E28-469F-81B6-D06E5EDBC603}" srcOrd="0" destOrd="0" presId="urn:microsoft.com/office/officeart/2005/8/layout/hProcess9"/>
    <dgm:cxn modelId="{ACA49776-B8AF-478A-A320-7E722181863E}" srcId="{62E42B64-D5D8-4621-8B8C-25CCDB3F7303}" destId="{E9639A73-242A-4376-A269-C9537938C802}" srcOrd="3" destOrd="0" parTransId="{1C61CEDD-B96E-4FCE-B4AF-E82232D80564}" sibTransId="{85786C2D-0EDF-4B8A-9DCE-8EBD5F139EE7}"/>
    <dgm:cxn modelId="{68089DA1-F4D8-4C46-8AD0-12DA6C852C97}" srcId="{62E42B64-D5D8-4621-8B8C-25CCDB3F7303}" destId="{12A1CD59-8DE8-4EF9-804D-6A5551F9D91D}" srcOrd="0" destOrd="0" parTransId="{DCEDE85C-EE2D-4847-9DEE-45E07F1E4BDB}" sibTransId="{498E38DB-D5C5-47FC-BC8C-F3362EFBCF9A}"/>
    <dgm:cxn modelId="{A0BD7B79-8A63-44C8-A2D6-4D3B08FEE0D6}" srcId="{62E42B64-D5D8-4621-8B8C-25CCDB3F7303}" destId="{D2A169DB-1368-42A4-8B06-8BAA3A1D4862}" srcOrd="2" destOrd="0" parTransId="{C9C059D5-ADA2-479A-B0FC-B8E674421F19}" sibTransId="{5A9A41EB-7F0C-4D08-9888-CC931F1E139B}"/>
    <dgm:cxn modelId="{F454BDD1-734A-4BDF-ACD2-663C43E2A501}" type="presOf" srcId="{12A1CD59-8DE8-4EF9-804D-6A5551F9D91D}" destId="{31266586-330C-4A5E-B4A8-9FCA11832763}" srcOrd="0" destOrd="0" presId="urn:microsoft.com/office/officeart/2005/8/layout/hProcess9"/>
    <dgm:cxn modelId="{8E4EA9A3-F8C7-489E-A6C4-4614994273D4}" type="presOf" srcId="{2ECD6B79-5DD3-485A-9BC6-B460ECC980F7}" destId="{B2FB84F0-6429-44A6-806B-2918A1EC3B0A}" srcOrd="0" destOrd="0" presId="urn:microsoft.com/office/officeart/2005/8/layout/hProcess9"/>
    <dgm:cxn modelId="{4B9D624A-A6AE-4678-B3A1-E4B75C3B9445}" type="presOf" srcId="{D2A169DB-1368-42A4-8B06-8BAA3A1D4862}" destId="{00742428-9D9E-4C9B-829A-002EB680EAB9}" srcOrd="0" destOrd="0" presId="urn:microsoft.com/office/officeart/2005/8/layout/hProcess9"/>
    <dgm:cxn modelId="{4829D908-AE41-42CC-8133-234FB1885B43}" type="presOf" srcId="{62E42B64-D5D8-4621-8B8C-25CCDB3F7303}" destId="{3EAD60B0-28F0-4331-A912-FC9C5476E613}" srcOrd="0" destOrd="0" presId="urn:microsoft.com/office/officeart/2005/8/layout/hProcess9"/>
    <dgm:cxn modelId="{B0706B2B-8806-46D7-814F-9B682E324835}" srcId="{62E42B64-D5D8-4621-8B8C-25CCDB3F7303}" destId="{2ECD6B79-5DD3-485A-9BC6-B460ECC980F7}" srcOrd="1" destOrd="0" parTransId="{70C62A41-A644-43AE-9711-6AE64657EC46}" sibTransId="{D5E2DA8B-E305-45FE-A36E-BE983BB83362}"/>
    <dgm:cxn modelId="{DA17EFA1-DBFB-4F08-B941-EFBEB7D8DABF}" type="presParOf" srcId="{3EAD60B0-28F0-4331-A912-FC9C5476E613}" destId="{CA6E50AB-18C8-42E8-9AFA-50F326E658B9}" srcOrd="0" destOrd="0" presId="urn:microsoft.com/office/officeart/2005/8/layout/hProcess9"/>
    <dgm:cxn modelId="{CFBA3890-EA52-4985-8B53-A00F2999A516}" type="presParOf" srcId="{3EAD60B0-28F0-4331-A912-FC9C5476E613}" destId="{BCF3A9F7-F1C5-4B99-86BB-0A9D019768AB}" srcOrd="1" destOrd="0" presId="urn:microsoft.com/office/officeart/2005/8/layout/hProcess9"/>
    <dgm:cxn modelId="{6243CD86-6F7F-4414-9289-264333CBAD36}" type="presParOf" srcId="{BCF3A9F7-F1C5-4B99-86BB-0A9D019768AB}" destId="{31266586-330C-4A5E-B4A8-9FCA11832763}" srcOrd="0" destOrd="0" presId="urn:microsoft.com/office/officeart/2005/8/layout/hProcess9"/>
    <dgm:cxn modelId="{1233F18E-ED4A-4DBD-9676-A105038A8977}" type="presParOf" srcId="{BCF3A9F7-F1C5-4B99-86BB-0A9D019768AB}" destId="{C1B02F57-FB52-4DE0-88DC-DEABFD64A0B2}" srcOrd="1" destOrd="0" presId="urn:microsoft.com/office/officeart/2005/8/layout/hProcess9"/>
    <dgm:cxn modelId="{76AF6F87-585D-4B7F-A066-2CE358BB7B7B}" type="presParOf" srcId="{BCF3A9F7-F1C5-4B99-86BB-0A9D019768AB}" destId="{B2FB84F0-6429-44A6-806B-2918A1EC3B0A}" srcOrd="2" destOrd="0" presId="urn:microsoft.com/office/officeart/2005/8/layout/hProcess9"/>
    <dgm:cxn modelId="{078FE198-B262-4ADA-A3DA-4049BA843FE4}" type="presParOf" srcId="{BCF3A9F7-F1C5-4B99-86BB-0A9D019768AB}" destId="{434E1C69-D7F3-4C73-9739-CD7372E14454}" srcOrd="3" destOrd="0" presId="urn:microsoft.com/office/officeart/2005/8/layout/hProcess9"/>
    <dgm:cxn modelId="{24D62719-47E4-44E0-AC36-3305983FE91D}" type="presParOf" srcId="{BCF3A9F7-F1C5-4B99-86BB-0A9D019768AB}" destId="{00742428-9D9E-4C9B-829A-002EB680EAB9}" srcOrd="4" destOrd="0" presId="urn:microsoft.com/office/officeart/2005/8/layout/hProcess9"/>
    <dgm:cxn modelId="{06003BB4-ADD3-4375-B5EC-7D28A2C35E67}" type="presParOf" srcId="{BCF3A9F7-F1C5-4B99-86BB-0A9D019768AB}" destId="{99423A89-0D02-4F9F-806D-69B253DF2036}" srcOrd="5" destOrd="0" presId="urn:microsoft.com/office/officeart/2005/8/layout/hProcess9"/>
    <dgm:cxn modelId="{65104B90-672A-4099-83F2-136015F28DEB}" type="presParOf" srcId="{BCF3A9F7-F1C5-4B99-86BB-0A9D019768AB}" destId="{5EF4BB46-9E28-469F-81B6-D06E5EDBC603}"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78ABE3C1-DBE1-495D-B57B-2849774B866A}" type="datetimeFigureOut">
              <a:rPr lang="en-US" smtClean="0"/>
              <a:t>7/16/2016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6800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7/16/2016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96526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t>7/16/2016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8357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7/16/2016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25287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7/16/2016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29796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7/16/2016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04320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24A7AC-904D-4781-85BA-7D10C17ED021}" type="datetimeFigureOut">
              <a:rPr lang="en-US" smtClean="0"/>
              <a:t>7/16/2016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68046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t>7/16/2016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65888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t>7/16/2016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4985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7/16/2016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88376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178E61D-D431-422C-9764-11DAFE33AB63}" type="datetimeFigureOut">
              <a:rPr lang="en-US" smtClean="0"/>
              <a:t>7/16/2016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1463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31000">
              <a:schemeClr val="accent1">
                <a:lumMod val="54000"/>
                <a:lumOff val="46000"/>
              </a:schemeClr>
            </a:gs>
            <a:gs pos="83000">
              <a:schemeClr val="accent1">
                <a:lumMod val="45000"/>
                <a:lumOff val="55000"/>
              </a:schemeClr>
            </a:gs>
            <a:gs pos="100000">
              <a:schemeClr val="accent1">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D6E9DEC-419B-4CC5-A080-3B06BD5A8291}" type="datetimeFigureOut">
              <a:rPr lang="en-US" smtClean="0"/>
              <a:t>7/16/2016</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D22F896-40B5-4ADD-8801-0D06FADFA095}"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4463550"/>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sldNum="0" hdr="0" ft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245" y="4149646"/>
            <a:ext cx="7772400" cy="1463040"/>
          </a:xfrm>
        </p:spPr>
        <p:txBody>
          <a:bodyPr>
            <a:noAutofit/>
          </a:bodyPr>
          <a:lstStyle/>
          <a:p>
            <a:pPr algn="ctr"/>
            <a:r>
              <a:rPr lang="en-US" sz="6000" dirty="0" smtClean="0"/>
              <a:t>Who Hath Despised the </a:t>
            </a:r>
            <a:br>
              <a:rPr lang="en-US" sz="6000" dirty="0" smtClean="0"/>
            </a:br>
            <a:r>
              <a:rPr lang="en-US" sz="6000" dirty="0" smtClean="0"/>
              <a:t>Day of Small Things?</a:t>
            </a:r>
            <a:br>
              <a:rPr lang="en-US" sz="6000" dirty="0" smtClean="0"/>
            </a:br>
            <a:endParaRPr lang="en-US" sz="6000" dirty="0"/>
          </a:p>
        </p:txBody>
      </p:sp>
      <p:sp>
        <p:nvSpPr>
          <p:cNvPr id="3" name="Subtitle 2"/>
          <p:cNvSpPr>
            <a:spLocks noGrp="1"/>
          </p:cNvSpPr>
          <p:nvPr>
            <p:ph type="subTitle" idx="1"/>
          </p:nvPr>
        </p:nvSpPr>
        <p:spPr>
          <a:xfrm>
            <a:off x="8451618" y="3879482"/>
            <a:ext cx="3425190" cy="1463040"/>
          </a:xfrm>
        </p:spPr>
        <p:txBody>
          <a:bodyPr>
            <a:noAutofit/>
          </a:bodyPr>
          <a:lstStyle/>
          <a:p>
            <a:pPr algn="ctr"/>
            <a:r>
              <a:rPr lang="en-US" sz="3200" dirty="0" smtClean="0"/>
              <a:t>Class 6:</a:t>
            </a:r>
          </a:p>
          <a:p>
            <a:pPr algn="ctr"/>
            <a:r>
              <a:rPr lang="en-US" sz="3200" dirty="0" smtClean="0"/>
              <a:t>Living Today in the Day of Small Things</a:t>
            </a:r>
            <a:endParaRPr lang="en-US" sz="3200" dirty="0"/>
          </a:p>
        </p:txBody>
      </p:sp>
    </p:spTree>
    <p:extLst>
      <p:ext uri="{BB962C8B-B14F-4D97-AF65-F5344CB8AC3E}">
        <p14:creationId xmlns:p14="http://schemas.microsoft.com/office/powerpoint/2010/main" val="25460024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CLASSES THIS WEEK</a:t>
            </a:r>
            <a:endParaRPr lang="en-US" dirty="0"/>
          </a:p>
        </p:txBody>
      </p:sp>
      <p:sp>
        <p:nvSpPr>
          <p:cNvPr id="3" name="Content Placeholder 2"/>
          <p:cNvSpPr>
            <a:spLocks noGrp="1"/>
          </p:cNvSpPr>
          <p:nvPr>
            <p:ph idx="1"/>
          </p:nvPr>
        </p:nvSpPr>
        <p:spPr/>
        <p:txBody>
          <a:bodyPr>
            <a:normAutofit/>
          </a:bodyPr>
          <a:lstStyle/>
          <a:p>
            <a:r>
              <a:rPr lang="en-US" sz="3200" dirty="0"/>
              <a:t>A Call to Return Home</a:t>
            </a:r>
          </a:p>
          <a:p>
            <a:r>
              <a:rPr lang="en-US" sz="3200" dirty="0"/>
              <a:t>Consider Your Ways</a:t>
            </a:r>
          </a:p>
          <a:p>
            <a:r>
              <a:rPr lang="en-US" sz="3200" dirty="0"/>
              <a:t>The Day of Small Things</a:t>
            </a:r>
          </a:p>
          <a:p>
            <a:r>
              <a:rPr lang="en-US" sz="3200" dirty="0"/>
              <a:t>Let Us Rise Up and Build</a:t>
            </a:r>
          </a:p>
          <a:p>
            <a:r>
              <a:rPr lang="en-US" sz="3200" dirty="0"/>
              <a:t>You, O Priests, That Despise My Name</a:t>
            </a:r>
            <a:endParaRPr lang="en-US" sz="2800" dirty="0"/>
          </a:p>
        </p:txBody>
      </p:sp>
    </p:spTree>
    <p:extLst>
      <p:ext uri="{BB962C8B-B14F-4D97-AF65-F5344CB8AC3E}">
        <p14:creationId xmlns:p14="http://schemas.microsoft.com/office/powerpoint/2010/main" val="18480823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SUMMARY CLASS</a:t>
            </a:r>
            <a:endParaRPr lang="en-US" dirty="0"/>
          </a:p>
        </p:txBody>
      </p:sp>
      <p:sp>
        <p:nvSpPr>
          <p:cNvPr id="3" name="Content Placeholder 2"/>
          <p:cNvSpPr>
            <a:spLocks noGrp="1"/>
          </p:cNvSpPr>
          <p:nvPr>
            <p:ph idx="1"/>
          </p:nvPr>
        </p:nvSpPr>
        <p:spPr/>
        <p:txBody>
          <a:bodyPr>
            <a:normAutofit/>
          </a:bodyPr>
          <a:lstStyle/>
          <a:p>
            <a:r>
              <a:rPr lang="en-US" sz="2800" dirty="0" smtClean="0"/>
              <a:t>Will attempt to capture some major lessons for our times.</a:t>
            </a:r>
          </a:p>
          <a:p>
            <a:r>
              <a:rPr lang="en-US" sz="2800" dirty="0" smtClean="0"/>
              <a:t>In a time where we share many of the same challenges, what can we learn and apply?</a:t>
            </a:r>
          </a:p>
          <a:p>
            <a:r>
              <a:rPr lang="en-US" sz="2800" dirty="0" smtClean="0"/>
              <a:t>How can we be a people that consider our ways, honor God, do His work and serve our </a:t>
            </a:r>
            <a:r>
              <a:rPr lang="en-US" sz="2800" dirty="0" err="1" smtClean="0"/>
              <a:t>ecclesias</a:t>
            </a:r>
            <a:r>
              <a:rPr lang="en-US" sz="2800" dirty="0" smtClean="0"/>
              <a:t>?</a:t>
            </a:r>
          </a:p>
          <a:p>
            <a:r>
              <a:rPr lang="en-US" sz="2800" dirty="0" smtClean="0"/>
              <a:t>How can we keep the light burning brightly in our community in these Last Days?</a:t>
            </a:r>
            <a:endParaRPr lang="en-US" sz="2800" dirty="0"/>
          </a:p>
        </p:txBody>
      </p:sp>
    </p:spTree>
    <p:extLst>
      <p:ext uri="{BB962C8B-B14F-4D97-AF65-F5344CB8AC3E}">
        <p14:creationId xmlns:p14="http://schemas.microsoft.com/office/powerpoint/2010/main" val="42764606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1704109" y="0"/>
            <a:ext cx="9144000" cy="6876143"/>
          </a:xfrm>
          <a:prstGeom prst="rect">
            <a:avLst/>
          </a:prstGeom>
        </p:spPr>
      </p:pic>
    </p:spTree>
    <p:extLst>
      <p:ext uri="{BB962C8B-B14F-4D97-AF65-F5344CB8AC3E}">
        <p14:creationId xmlns:p14="http://schemas.microsoft.com/office/powerpoint/2010/main" val="29014447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2192001" cy="6895407"/>
          </a:xfrm>
          <a:prstGeom prst="rect">
            <a:avLst/>
          </a:prstGeom>
        </p:spPr>
      </p:pic>
    </p:spTree>
    <p:extLst>
      <p:ext uri="{BB962C8B-B14F-4D97-AF65-F5344CB8AC3E}">
        <p14:creationId xmlns:p14="http://schemas.microsoft.com/office/powerpoint/2010/main" val="20607546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time of darkness</a:t>
            </a:r>
            <a:endParaRPr lang="en-US"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096991" y="146304"/>
            <a:ext cx="4709715" cy="6626944"/>
          </a:xfrm>
          <a:prstGeom prst="rect">
            <a:avLst/>
          </a:prstGeom>
        </p:spPr>
      </p:pic>
    </p:spTree>
    <p:extLst>
      <p:ext uri="{BB962C8B-B14F-4D97-AF65-F5344CB8AC3E}">
        <p14:creationId xmlns:p14="http://schemas.microsoft.com/office/powerpoint/2010/main" val="33233053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1619" y="2133462"/>
            <a:ext cx="2259399" cy="1499616"/>
          </a:xfrm>
        </p:spPr>
        <p:txBody>
          <a:bodyPr>
            <a:normAutofit fontScale="90000"/>
          </a:bodyPr>
          <a:lstStyle/>
          <a:p>
            <a:r>
              <a:rPr lang="en-US" dirty="0" smtClean="0"/>
              <a:t>The light out of </a:t>
            </a:r>
            <a:r>
              <a:rPr lang="en-US" dirty="0" err="1" smtClean="0"/>
              <a:t>daRKNESS</a:t>
            </a:r>
            <a:endParaRPr lang="en-US"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3210791" y="404639"/>
            <a:ext cx="8703010" cy="5879367"/>
          </a:xfrm>
          <a:prstGeom prst="rect">
            <a:avLst/>
          </a:prstGeom>
        </p:spPr>
      </p:pic>
    </p:spTree>
    <p:extLst>
      <p:ext uri="{BB962C8B-B14F-4D97-AF65-F5344CB8AC3E}">
        <p14:creationId xmlns:p14="http://schemas.microsoft.com/office/powerpoint/2010/main" val="29721993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8328" y="2486753"/>
            <a:ext cx="9720072" cy="1499616"/>
          </a:xfrm>
        </p:spPr>
        <p:txBody>
          <a:bodyPr/>
          <a:lstStyle/>
          <a:p>
            <a:r>
              <a:rPr lang="en-US" dirty="0" smtClean="0"/>
              <a:t>THE LIGHT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6772" y="190092"/>
            <a:ext cx="9022773" cy="6356042"/>
          </a:xfrm>
          <a:prstGeom prst="rect">
            <a:avLst/>
          </a:prstGeom>
        </p:spPr>
      </p:pic>
    </p:spTree>
    <p:extLst>
      <p:ext uri="{BB962C8B-B14F-4D97-AF65-F5344CB8AC3E}">
        <p14:creationId xmlns:p14="http://schemas.microsoft.com/office/powerpoint/2010/main" val="15592536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1555" y="2424407"/>
            <a:ext cx="9720072" cy="1499616"/>
          </a:xfrm>
        </p:spPr>
        <p:txBody>
          <a:bodyPr>
            <a:normAutofit/>
          </a:bodyPr>
          <a:lstStyle/>
          <a:p>
            <a:pPr algn="ctr"/>
            <a:r>
              <a:rPr lang="en-US" dirty="0" smtClean="0"/>
              <a:t>Living now in the day of small things</a:t>
            </a:r>
            <a:endParaRPr lang="en-US" dirty="0"/>
          </a:p>
        </p:txBody>
      </p:sp>
    </p:spTree>
    <p:extLst>
      <p:ext uri="{BB962C8B-B14F-4D97-AF65-F5344CB8AC3E}">
        <p14:creationId xmlns:p14="http://schemas.microsoft.com/office/powerpoint/2010/main" val="25039573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lum bright="-20000" contrast="20000"/>
            <a:extLst>
              <a:ext uri="{28A0092B-C50C-407E-A947-70E740481C1C}">
                <a14:useLocalDpi xmlns:a14="http://schemas.microsoft.com/office/drawing/2010/main" val="0"/>
              </a:ext>
            </a:extLst>
          </a:blip>
          <a:stretch>
            <a:fillRect/>
          </a:stretch>
        </p:blipFill>
        <p:spPr>
          <a:xfrm>
            <a:off x="313776" y="1298140"/>
            <a:ext cx="11270043" cy="5025762"/>
          </a:xfrm>
          <a:prstGeom prst="rect">
            <a:avLst/>
          </a:prstGeom>
        </p:spPr>
      </p:pic>
      <p:sp>
        <p:nvSpPr>
          <p:cNvPr id="5" name="Title 4"/>
          <p:cNvSpPr>
            <a:spLocks noGrp="1"/>
          </p:cNvSpPr>
          <p:nvPr>
            <p:ph type="title"/>
          </p:nvPr>
        </p:nvSpPr>
        <p:spPr>
          <a:xfrm>
            <a:off x="795528" y="0"/>
            <a:ext cx="9720072" cy="1499616"/>
          </a:xfrm>
        </p:spPr>
        <p:txBody>
          <a:bodyPr/>
          <a:lstStyle/>
          <a:p>
            <a:r>
              <a:rPr lang="en-US" dirty="0" smtClean="0"/>
              <a:t>Lively Stones </a:t>
            </a:r>
            <a:r>
              <a:rPr lang="en-US" dirty="0" smtClean="0"/>
              <a:t>Collective</a:t>
            </a:r>
            <a:r>
              <a:rPr lang="en-US" smtClean="0"/>
              <a:t>, April 2016</a:t>
            </a:r>
            <a:endParaRPr lang="en-US" dirty="0"/>
          </a:p>
        </p:txBody>
      </p:sp>
    </p:spTree>
    <p:extLst>
      <p:ext uri="{BB962C8B-B14F-4D97-AF65-F5344CB8AC3E}">
        <p14:creationId xmlns:p14="http://schemas.microsoft.com/office/powerpoint/2010/main" val="1758001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Conditions of the last days</a:t>
            </a:r>
            <a:endParaRPr lang="en-US" dirty="0"/>
          </a:p>
        </p:txBody>
      </p:sp>
      <p:sp>
        <p:nvSpPr>
          <p:cNvPr id="3" name="Content Placeholder 2"/>
          <p:cNvSpPr>
            <a:spLocks noGrp="1"/>
          </p:cNvSpPr>
          <p:nvPr>
            <p:ph idx="1"/>
          </p:nvPr>
        </p:nvSpPr>
        <p:spPr/>
        <p:txBody>
          <a:bodyPr/>
          <a:lstStyle/>
          <a:p>
            <a:r>
              <a:rPr lang="en-US" sz="2800" dirty="0" smtClean="0"/>
              <a:t>“And </a:t>
            </a:r>
            <a:r>
              <a:rPr lang="en-US" sz="2800" dirty="0"/>
              <a:t>take heed to yourselves, lest at any time your hearts be overcharged with surfeiting, and drunkenness, and cares of this life, and so that day come upon you unawares</a:t>
            </a:r>
            <a:r>
              <a:rPr lang="en-US" sz="2800" dirty="0" smtClean="0"/>
              <a:t>.  For </a:t>
            </a:r>
            <a:r>
              <a:rPr lang="en-US" sz="2800" dirty="0"/>
              <a:t>as a snare shall it come on all them that dwell on the face of the whole earth</a:t>
            </a:r>
            <a:r>
              <a:rPr lang="en-US" sz="2800" dirty="0" smtClean="0"/>
              <a:t>.  Watch </a:t>
            </a:r>
            <a:r>
              <a:rPr lang="en-US" sz="2800" dirty="0"/>
              <a:t>ye therefore, and pray always, that ye may be accounted worthy to escape all these things that shall come to pass, and to stand before the Son of man</a:t>
            </a:r>
            <a:r>
              <a:rPr lang="en-US" sz="2800" dirty="0" smtClean="0"/>
              <a:t>.”</a:t>
            </a:r>
          </a:p>
          <a:p>
            <a:pPr algn="ctr"/>
            <a:r>
              <a:rPr lang="en-US" sz="2800" dirty="0" smtClean="0"/>
              <a:t>Luke 21:34-36</a:t>
            </a:r>
            <a:endParaRPr lang="en-US" sz="2800" dirty="0"/>
          </a:p>
          <a:p>
            <a:endParaRPr lang="en-US" dirty="0"/>
          </a:p>
        </p:txBody>
      </p:sp>
    </p:spTree>
    <p:extLst>
      <p:ext uri="{BB962C8B-B14F-4D97-AF65-F5344CB8AC3E}">
        <p14:creationId xmlns:p14="http://schemas.microsoft.com/office/powerpoint/2010/main" val="18565853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Faith in the last days</a:t>
            </a:r>
            <a:endParaRPr lang="en-US" dirty="0"/>
          </a:p>
        </p:txBody>
      </p:sp>
      <p:sp>
        <p:nvSpPr>
          <p:cNvPr id="3" name="Content Placeholder 2"/>
          <p:cNvSpPr>
            <a:spLocks noGrp="1"/>
          </p:cNvSpPr>
          <p:nvPr>
            <p:ph idx="1"/>
          </p:nvPr>
        </p:nvSpPr>
        <p:spPr/>
        <p:txBody>
          <a:bodyPr>
            <a:normAutofit/>
          </a:bodyPr>
          <a:lstStyle/>
          <a:p>
            <a:r>
              <a:rPr lang="en-US" sz="3200" dirty="0" smtClean="0"/>
              <a:t>“And </a:t>
            </a:r>
            <a:r>
              <a:rPr lang="en-US" sz="3200" dirty="0"/>
              <a:t>shall not God avenge his own elect, which cry day and night unto him, though he bear long with them</a:t>
            </a:r>
            <a:r>
              <a:rPr lang="en-US" sz="3200" dirty="0" smtClean="0"/>
              <a:t>?  I </a:t>
            </a:r>
            <a:r>
              <a:rPr lang="en-US" sz="3200" dirty="0"/>
              <a:t>tell you that he will avenge them speedily. Nevertheless when the Son of man cometh, shall he find faith on the earth</a:t>
            </a:r>
            <a:r>
              <a:rPr lang="en-US" sz="3200" dirty="0" smtClean="0"/>
              <a:t>?”</a:t>
            </a:r>
          </a:p>
          <a:p>
            <a:pPr algn="ctr"/>
            <a:r>
              <a:rPr lang="en-US" sz="3200" dirty="0" smtClean="0"/>
              <a:t>Luke 18:7-9</a:t>
            </a:r>
            <a:endParaRPr lang="en-US" sz="3200" dirty="0"/>
          </a:p>
          <a:p>
            <a:endParaRPr lang="en-US" sz="2400" dirty="0"/>
          </a:p>
        </p:txBody>
      </p:sp>
    </p:spTree>
    <p:extLst>
      <p:ext uri="{BB962C8B-B14F-4D97-AF65-F5344CB8AC3E}">
        <p14:creationId xmlns:p14="http://schemas.microsoft.com/office/powerpoint/2010/main" val="22316155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miasma</a:t>
            </a:r>
            <a:endParaRPr lang="en-US" dirty="0"/>
          </a:p>
        </p:txBody>
      </p:sp>
      <p:sp>
        <p:nvSpPr>
          <p:cNvPr id="3" name="Content Placeholder 2"/>
          <p:cNvSpPr>
            <a:spLocks noGrp="1"/>
          </p:cNvSpPr>
          <p:nvPr>
            <p:ph idx="1"/>
          </p:nvPr>
        </p:nvSpPr>
        <p:spPr>
          <a:xfrm>
            <a:off x="1024128" y="2084832"/>
            <a:ext cx="9720073" cy="4023360"/>
          </a:xfrm>
        </p:spPr>
        <p:txBody>
          <a:bodyPr>
            <a:normAutofit lnSpcReduction="10000"/>
          </a:bodyPr>
          <a:lstStyle/>
          <a:p>
            <a:r>
              <a:rPr lang="en-US" sz="2800" dirty="0" smtClean="0"/>
              <a:t>“While </a:t>
            </a:r>
            <a:r>
              <a:rPr lang="en-US" sz="2800" dirty="0"/>
              <a:t>they promise them liberty, they themselves are the servants of corruption: for of whom a man is overcome, of the same is he brought in bondage</a:t>
            </a:r>
            <a:r>
              <a:rPr lang="en-US" sz="2800" dirty="0" smtClean="0"/>
              <a:t>.  For </a:t>
            </a:r>
            <a:r>
              <a:rPr lang="en-US" sz="2800" dirty="0"/>
              <a:t>if after they have escaped the </a:t>
            </a:r>
            <a:r>
              <a:rPr lang="en-US" sz="2800" b="1" dirty="0"/>
              <a:t>pollutions of the world </a:t>
            </a:r>
            <a:r>
              <a:rPr lang="en-US" sz="2800" dirty="0"/>
              <a:t>through the knowledge of the Lord and </a:t>
            </a:r>
            <a:r>
              <a:rPr lang="en-US" sz="2800" dirty="0" err="1"/>
              <a:t>Saviour</a:t>
            </a:r>
            <a:r>
              <a:rPr lang="en-US" sz="2800" dirty="0"/>
              <a:t> Jesus Christ, they are again entangled therein, and overcome, the latter end is worse with them than the beginning</a:t>
            </a:r>
            <a:r>
              <a:rPr lang="en-US" sz="2800" dirty="0" smtClean="0"/>
              <a:t>.  For </a:t>
            </a:r>
            <a:r>
              <a:rPr lang="en-US" sz="2800" dirty="0"/>
              <a:t>it had been better for them not to have known the way of righteousness, than, after they have known it, to turn from the holy commandment delivered unto them</a:t>
            </a:r>
            <a:r>
              <a:rPr lang="en-US" sz="2800" dirty="0" smtClean="0"/>
              <a:t>.”</a:t>
            </a:r>
          </a:p>
          <a:p>
            <a:pPr algn="ctr"/>
            <a:r>
              <a:rPr lang="en-US" sz="2800" dirty="0" smtClean="0"/>
              <a:t>2 Peter 2:19-21</a:t>
            </a:r>
            <a:endParaRPr lang="en-US" sz="2800" dirty="0"/>
          </a:p>
          <a:p>
            <a:endParaRPr lang="en-US" dirty="0"/>
          </a:p>
        </p:txBody>
      </p:sp>
    </p:spTree>
    <p:extLst>
      <p:ext uri="{BB962C8B-B14F-4D97-AF65-F5344CB8AC3E}">
        <p14:creationId xmlns:p14="http://schemas.microsoft.com/office/powerpoint/2010/main" val="24886614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1"/>
            <a:ext cx="12192000" cy="6875721"/>
          </a:xfrm>
          <a:prstGeom prst="rect">
            <a:avLst/>
          </a:prstGeom>
        </p:spPr>
      </p:pic>
    </p:spTree>
    <p:extLst>
      <p:ext uri="{BB962C8B-B14F-4D97-AF65-F5344CB8AC3E}">
        <p14:creationId xmlns:p14="http://schemas.microsoft.com/office/powerpoint/2010/main" val="1015651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9" y="315052"/>
            <a:ext cx="9720072" cy="1499616"/>
          </a:xfrm>
        </p:spPr>
        <p:txBody>
          <a:bodyPr/>
          <a:lstStyle/>
          <a:p>
            <a:r>
              <a:rPr lang="en-US" u="sng" dirty="0" smtClean="0"/>
              <a:t>reformation</a:t>
            </a:r>
            <a:r>
              <a:rPr lang="en-US" dirty="0" smtClean="0"/>
              <a:t>, Whitaker</a:t>
            </a:r>
            <a:endParaRPr lang="en-US" dirty="0"/>
          </a:p>
        </p:txBody>
      </p:sp>
      <p:sp>
        <p:nvSpPr>
          <p:cNvPr id="3" name="Content Placeholder 2"/>
          <p:cNvSpPr>
            <a:spLocks noGrp="1"/>
          </p:cNvSpPr>
          <p:nvPr>
            <p:ph idx="1"/>
          </p:nvPr>
        </p:nvSpPr>
        <p:spPr>
          <a:xfrm>
            <a:off x="1024129" y="1700368"/>
            <a:ext cx="9720073" cy="4023360"/>
          </a:xfrm>
        </p:spPr>
        <p:txBody>
          <a:bodyPr>
            <a:noAutofit/>
          </a:bodyPr>
          <a:lstStyle/>
          <a:p>
            <a:r>
              <a:rPr lang="en-US" sz="2800" dirty="0" smtClean="0"/>
              <a:t>“ALL human institutions are born to roll downhill.  Whether it be a village cricket club or a welfare society caring for the aged, or a new political party, they all start with a flurry of idealism and high endeavor.  Then, after a while – just how long depending on the initial “temperature” and the number of supporters and material resources that have accrued – the momentum begins to slacken.  This goes on by imperceptible degrees.  The burden of activity comes to be borne more and more by fewer and fewer, until at last it is only a handful of enthusiasts that keep the concern going, helped by the not-ever-so-effectual encouragement of a greater number of nominal sympathizers, who are “leaners” rather than “lifters.”</a:t>
            </a:r>
            <a:endParaRPr lang="en-US" sz="2800" dirty="0"/>
          </a:p>
        </p:txBody>
      </p:sp>
    </p:spTree>
    <p:extLst>
      <p:ext uri="{BB962C8B-B14F-4D97-AF65-F5344CB8AC3E}">
        <p14:creationId xmlns:p14="http://schemas.microsoft.com/office/powerpoint/2010/main" val="24769507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34519" y="2559489"/>
            <a:ext cx="9720072" cy="1499616"/>
          </a:xfrm>
        </p:spPr>
        <p:txBody>
          <a:bodyPr/>
          <a:lstStyle/>
          <a:p>
            <a:pPr algn="ctr"/>
            <a:r>
              <a:rPr lang="en-US" dirty="0" smtClean="0"/>
              <a:t>Can this cycle be broken?</a:t>
            </a:r>
            <a:endParaRPr lang="en-US" dirty="0"/>
          </a:p>
        </p:txBody>
      </p:sp>
    </p:spTree>
    <p:extLst>
      <p:ext uri="{BB962C8B-B14F-4D97-AF65-F5344CB8AC3E}">
        <p14:creationId xmlns:p14="http://schemas.microsoft.com/office/powerpoint/2010/main" val="24692673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7646" y="803425"/>
            <a:ext cx="9720072" cy="1499616"/>
          </a:xfrm>
        </p:spPr>
        <p:txBody>
          <a:bodyPr/>
          <a:lstStyle/>
          <a:p>
            <a:pPr algn="ctr"/>
            <a:r>
              <a:rPr lang="en-US" dirty="0" smtClean="0"/>
              <a:t>Return of the exiles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3041" y="2076105"/>
            <a:ext cx="7069282" cy="4241569"/>
          </a:xfrm>
          <a:prstGeom prst="rect">
            <a:avLst/>
          </a:prstGeom>
        </p:spPr>
      </p:pic>
    </p:spTree>
    <p:extLst>
      <p:ext uri="{BB962C8B-B14F-4D97-AF65-F5344CB8AC3E}">
        <p14:creationId xmlns:p14="http://schemas.microsoft.com/office/powerpoint/2010/main" val="31554960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24128" y="585216"/>
            <a:ext cx="9720072" cy="1499616"/>
          </a:xfrm>
          <a:prstGeom prst="rect">
            <a:avLst/>
          </a:prstGeom>
        </p:spPr>
        <p:txBody>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r>
              <a:rPr lang="en-US" smtClean="0"/>
              <a:t>The Prophecy of Isaiah</a:t>
            </a:r>
            <a:endParaRPr lang="en-US" dirty="0"/>
          </a:p>
        </p:txBody>
      </p:sp>
      <p:graphicFrame>
        <p:nvGraphicFramePr>
          <p:cNvPr id="5" name="Content Placeholder 3"/>
          <p:cNvGraphicFramePr>
            <a:graphicFrameLocks/>
          </p:cNvGraphicFramePr>
          <p:nvPr>
            <p:extLst>
              <p:ext uri="{D42A27DB-BD31-4B8C-83A1-F6EECF244321}">
                <p14:modId xmlns:p14="http://schemas.microsoft.com/office/powerpoint/2010/main" val="888994691"/>
              </p:ext>
            </p:extLst>
          </p:nvPr>
        </p:nvGraphicFramePr>
        <p:xfrm>
          <a:off x="624148" y="1075801"/>
          <a:ext cx="10802389" cy="3598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3449781" y="4777328"/>
            <a:ext cx="2317173" cy="1323439"/>
          </a:xfrm>
          <a:prstGeom prst="rect">
            <a:avLst/>
          </a:prstGeom>
          <a:solidFill>
            <a:srgbClr val="002060"/>
          </a:solidFill>
        </p:spPr>
        <p:txBody>
          <a:bodyPr wrap="square" rtlCol="0">
            <a:spAutoFit/>
          </a:bodyPr>
          <a:lstStyle/>
          <a:p>
            <a:r>
              <a:rPr lang="en-US" sz="2000" dirty="0" smtClean="0">
                <a:solidFill>
                  <a:schemeClr val="bg1"/>
                </a:solidFill>
              </a:rPr>
              <a:t>Most all of us would agree that apathy is a major problem in our </a:t>
            </a:r>
            <a:r>
              <a:rPr lang="en-US" sz="2000" dirty="0" err="1" smtClean="0">
                <a:solidFill>
                  <a:schemeClr val="bg1"/>
                </a:solidFill>
              </a:rPr>
              <a:t>ecclesias</a:t>
            </a:r>
            <a:r>
              <a:rPr lang="en-US" sz="2000" dirty="0" smtClean="0">
                <a:solidFill>
                  <a:schemeClr val="bg1"/>
                </a:solidFill>
              </a:rPr>
              <a:t> today.  </a:t>
            </a:r>
            <a:endParaRPr lang="en-US" sz="2000" dirty="0">
              <a:solidFill>
                <a:schemeClr val="bg1"/>
              </a:solidFill>
            </a:endParaRPr>
          </a:p>
        </p:txBody>
      </p:sp>
      <p:sp>
        <p:nvSpPr>
          <p:cNvPr id="8" name="TextBox 7"/>
          <p:cNvSpPr txBox="1"/>
          <p:nvPr/>
        </p:nvSpPr>
        <p:spPr>
          <a:xfrm>
            <a:off x="457200" y="4766937"/>
            <a:ext cx="2680855" cy="1938992"/>
          </a:xfrm>
          <a:prstGeom prst="rect">
            <a:avLst/>
          </a:prstGeom>
          <a:solidFill>
            <a:srgbClr val="002060"/>
          </a:solidFill>
        </p:spPr>
        <p:txBody>
          <a:bodyPr wrap="square" rtlCol="0">
            <a:spAutoFit/>
          </a:bodyPr>
          <a:lstStyle/>
          <a:p>
            <a:r>
              <a:rPr lang="en-US" sz="2000" dirty="0" smtClean="0">
                <a:solidFill>
                  <a:schemeClr val="bg1"/>
                </a:solidFill>
              </a:rPr>
              <a:t>This is a particular problem in Western society – not necessarily shared by brethren in many other parts of the world.</a:t>
            </a:r>
            <a:endParaRPr lang="en-US" sz="2000" dirty="0">
              <a:solidFill>
                <a:schemeClr val="bg1"/>
              </a:solidFill>
            </a:endParaRPr>
          </a:p>
        </p:txBody>
      </p:sp>
      <p:sp>
        <p:nvSpPr>
          <p:cNvPr id="9" name="TextBox 8"/>
          <p:cNvSpPr txBox="1"/>
          <p:nvPr/>
        </p:nvSpPr>
        <p:spPr>
          <a:xfrm>
            <a:off x="6078680" y="4777328"/>
            <a:ext cx="2670464" cy="1938992"/>
          </a:xfrm>
          <a:prstGeom prst="rect">
            <a:avLst/>
          </a:prstGeom>
          <a:solidFill>
            <a:srgbClr val="002060"/>
          </a:solidFill>
        </p:spPr>
        <p:txBody>
          <a:bodyPr wrap="square" rtlCol="0">
            <a:spAutoFit/>
          </a:bodyPr>
          <a:lstStyle/>
          <a:p>
            <a:r>
              <a:rPr lang="en-US" sz="2000" dirty="0" smtClean="0">
                <a:solidFill>
                  <a:schemeClr val="bg1"/>
                </a:solidFill>
              </a:rPr>
              <a:t>By extension, this is the most likely “next” threat to our community.  Hard to imagine such decay, but it is the natural outcome of apathy.</a:t>
            </a:r>
            <a:endParaRPr lang="en-US" sz="2000" dirty="0">
              <a:solidFill>
                <a:schemeClr val="bg1"/>
              </a:solidFill>
            </a:endParaRPr>
          </a:p>
        </p:txBody>
      </p:sp>
      <p:sp>
        <p:nvSpPr>
          <p:cNvPr id="10" name="TextBox 9"/>
          <p:cNvSpPr txBox="1"/>
          <p:nvPr/>
        </p:nvSpPr>
        <p:spPr>
          <a:xfrm>
            <a:off x="9216736" y="4769427"/>
            <a:ext cx="2369128" cy="1200329"/>
          </a:xfrm>
          <a:prstGeom prst="rect">
            <a:avLst/>
          </a:prstGeom>
          <a:solidFill>
            <a:srgbClr val="002060"/>
          </a:solidFill>
        </p:spPr>
        <p:txBody>
          <a:bodyPr wrap="square" rtlCol="0">
            <a:spAutoFit/>
          </a:bodyPr>
          <a:lstStyle/>
          <a:p>
            <a:r>
              <a:rPr lang="en-US" dirty="0" smtClean="0">
                <a:solidFill>
                  <a:schemeClr val="bg1"/>
                </a:solidFill>
              </a:rPr>
              <a:t>This was available at any time – it did not require a complete collapse.  </a:t>
            </a:r>
            <a:endParaRPr lang="en-US" dirty="0">
              <a:solidFill>
                <a:schemeClr val="bg1"/>
              </a:solidFill>
            </a:endParaRPr>
          </a:p>
        </p:txBody>
      </p:sp>
      <p:sp>
        <p:nvSpPr>
          <p:cNvPr id="11" name="Isosceles Triangle 10"/>
          <p:cNvSpPr/>
          <p:nvPr/>
        </p:nvSpPr>
        <p:spPr>
          <a:xfrm>
            <a:off x="737755" y="4114800"/>
            <a:ext cx="2306781" cy="446810"/>
          </a:xfrm>
          <a:prstGeom prst="triangl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13" name="Isosceles Triangle 12"/>
          <p:cNvSpPr/>
          <p:nvPr/>
        </p:nvSpPr>
        <p:spPr>
          <a:xfrm>
            <a:off x="3449781" y="4124036"/>
            <a:ext cx="2306781" cy="446810"/>
          </a:xfrm>
          <a:prstGeom prst="triangl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14" name="Isosceles Triangle 13"/>
          <p:cNvSpPr/>
          <p:nvPr/>
        </p:nvSpPr>
        <p:spPr>
          <a:xfrm>
            <a:off x="6161810" y="4128655"/>
            <a:ext cx="2306781" cy="446810"/>
          </a:xfrm>
          <a:prstGeom prst="triangl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15" name="Isosceles Triangle 14"/>
          <p:cNvSpPr/>
          <p:nvPr/>
        </p:nvSpPr>
        <p:spPr>
          <a:xfrm>
            <a:off x="9130146" y="4119418"/>
            <a:ext cx="2306781" cy="446810"/>
          </a:xfrm>
          <a:prstGeom prst="triangl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Tree>
    <p:extLst>
      <p:ext uri="{BB962C8B-B14F-4D97-AF65-F5344CB8AC3E}">
        <p14:creationId xmlns:p14="http://schemas.microsoft.com/office/powerpoint/2010/main" val="3823697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ppt_x"/>
                                          </p:val>
                                        </p:tav>
                                        <p:tav tm="100000">
                                          <p:val>
                                            <p:strVal val="#ppt_x"/>
                                          </p:val>
                                        </p:tav>
                                      </p:tavLst>
                                    </p:anim>
                                    <p:anim calcmode="lin" valueType="num">
                                      <p:cBhvr additive="base">
                                        <p:cTn id="2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ppt_x"/>
                                          </p:val>
                                        </p:tav>
                                        <p:tav tm="100000">
                                          <p:val>
                                            <p:strVal val="#ppt_x"/>
                                          </p:val>
                                        </p:tav>
                                      </p:tavLst>
                                    </p:anim>
                                    <p:anim calcmode="lin" valueType="num">
                                      <p:cBhvr additive="base">
                                        <p:cTn id="4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3" grpId="0" animBg="1"/>
      <p:bldP spid="14" grpId="0" animBg="1"/>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Bro. </a:t>
            </a:r>
            <a:r>
              <a:rPr lang="en-US" dirty="0" err="1" smtClean="0"/>
              <a:t>whitaker</a:t>
            </a:r>
            <a:r>
              <a:rPr lang="en-US" dirty="0" smtClean="0"/>
              <a:t>, </a:t>
            </a:r>
            <a:r>
              <a:rPr lang="en-US" u="sng" dirty="0" smtClean="0"/>
              <a:t>reformation</a:t>
            </a:r>
            <a:r>
              <a:rPr lang="en-US" dirty="0" smtClean="0"/>
              <a:t>, on affluence</a:t>
            </a:r>
            <a:endParaRPr lang="en-US" dirty="0"/>
          </a:p>
        </p:txBody>
      </p:sp>
      <p:sp>
        <p:nvSpPr>
          <p:cNvPr id="3" name="Content Placeholder 2"/>
          <p:cNvSpPr>
            <a:spLocks noGrp="1"/>
          </p:cNvSpPr>
          <p:nvPr>
            <p:ph idx="1"/>
          </p:nvPr>
        </p:nvSpPr>
        <p:spPr>
          <a:xfrm>
            <a:off x="1024128" y="2084832"/>
            <a:ext cx="9844763" cy="4023360"/>
          </a:xfrm>
        </p:spPr>
        <p:txBody>
          <a:bodyPr>
            <a:normAutofit/>
          </a:bodyPr>
          <a:lstStyle/>
          <a:p>
            <a:r>
              <a:rPr lang="en-US" sz="2800" dirty="0" smtClean="0"/>
              <a:t>“By far the biggest reason for the lowering of our spiritual temperature is the corroding influence of the affluent society.  Because we can’t beat ‘</a:t>
            </a:r>
            <a:r>
              <a:rPr lang="en-US" sz="2800" dirty="0" err="1" smtClean="0"/>
              <a:t>em</a:t>
            </a:r>
            <a:r>
              <a:rPr lang="en-US" sz="2800" dirty="0" smtClean="0"/>
              <a:t>, we’ve joined ‘</a:t>
            </a:r>
            <a:r>
              <a:rPr lang="en-US" sz="2800" dirty="0" err="1" smtClean="0"/>
              <a:t>em</a:t>
            </a:r>
            <a:r>
              <a:rPr lang="en-US" sz="2800" dirty="0" smtClean="0"/>
              <a:t>.  The car, the </a:t>
            </a:r>
            <a:r>
              <a:rPr lang="en-US" sz="2800" dirty="0" err="1" smtClean="0"/>
              <a:t>telly</a:t>
            </a:r>
            <a:r>
              <a:rPr lang="en-US" sz="2800" dirty="0" smtClean="0"/>
              <a:t>, the Mediterranean holiday, the plush comfortable living of a generation which dotes on nice clothes and wining and dining- </a:t>
            </a:r>
            <a:r>
              <a:rPr lang="en-US" sz="2800" dirty="0"/>
              <a:t>all this great softness and self-indulgence, this crass </a:t>
            </a:r>
            <a:r>
              <a:rPr lang="en-US" sz="2800" dirty="0" smtClean="0"/>
              <a:t>materialism – has bit by bit so invaded our way of life that often it is hard to tell us apart from the dedicated materialists among whom we live.  In all kinds of ways the </a:t>
            </a:r>
            <a:r>
              <a:rPr lang="en-US" sz="2800" dirty="0" err="1" smtClean="0"/>
              <a:t>worldy</a:t>
            </a:r>
            <a:r>
              <a:rPr lang="en-US" sz="2800" dirty="0" smtClean="0"/>
              <a:t> outlook takes charge of us and imperceptibly turns us into a people losing sight of their Christian idealism.”</a:t>
            </a:r>
          </a:p>
          <a:p>
            <a:endParaRPr lang="en-US" dirty="0"/>
          </a:p>
        </p:txBody>
      </p:sp>
    </p:spTree>
    <p:extLst>
      <p:ext uri="{BB962C8B-B14F-4D97-AF65-F5344CB8AC3E}">
        <p14:creationId xmlns:p14="http://schemas.microsoft.com/office/powerpoint/2010/main" val="40536321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7" y="117625"/>
            <a:ext cx="9720072" cy="1499616"/>
          </a:xfrm>
        </p:spPr>
        <p:txBody>
          <a:bodyPr/>
          <a:lstStyle/>
          <a:p>
            <a:r>
              <a:rPr lang="en-US" dirty="0" smtClean="0"/>
              <a:t>For those in Babylonian captivity</a:t>
            </a:r>
            <a:endParaRPr lang="en-US" dirty="0"/>
          </a:p>
        </p:txBody>
      </p:sp>
      <p:sp>
        <p:nvSpPr>
          <p:cNvPr id="3" name="Content Placeholder 2"/>
          <p:cNvSpPr>
            <a:spLocks noGrp="1"/>
          </p:cNvSpPr>
          <p:nvPr>
            <p:ph idx="1"/>
          </p:nvPr>
        </p:nvSpPr>
        <p:spPr>
          <a:xfrm>
            <a:off x="1024127" y="1756064"/>
            <a:ext cx="9720073" cy="4023360"/>
          </a:xfrm>
        </p:spPr>
        <p:txBody>
          <a:bodyPr>
            <a:noAutofit/>
          </a:bodyPr>
          <a:lstStyle/>
          <a:p>
            <a:r>
              <a:rPr lang="en-US" sz="2800" dirty="0" smtClean="0"/>
              <a:t>Some stayed true to the vision of Jerusalem – they wept at the riverside.</a:t>
            </a:r>
          </a:p>
          <a:p>
            <a:r>
              <a:rPr lang="en-US" sz="2800" dirty="0" smtClean="0"/>
              <a:t>But, others became increasingly comfortable in Babylon and the vision of Jerusalem lost its appeal.</a:t>
            </a:r>
          </a:p>
          <a:p>
            <a:r>
              <a:rPr lang="en-US" sz="2800" dirty="0" smtClean="0"/>
              <a:t>When the opportunity to return home and restore the Temple and city was realized, many were too encumbered with life in the world.</a:t>
            </a:r>
          </a:p>
          <a:p>
            <a:r>
              <a:rPr lang="en-US" sz="2800" dirty="0" smtClean="0"/>
              <a:t>Only a portion returned immediately.  Some delayed their return.  Some never returned.</a:t>
            </a:r>
          </a:p>
          <a:p>
            <a:r>
              <a:rPr lang="en-US" sz="2800" dirty="0" smtClean="0"/>
              <a:t>At the core of the problem was affluence and resulting apathy.</a:t>
            </a:r>
          </a:p>
        </p:txBody>
      </p:sp>
    </p:spTree>
    <p:extLst>
      <p:ext uri="{BB962C8B-B14F-4D97-AF65-F5344CB8AC3E}">
        <p14:creationId xmlns:p14="http://schemas.microsoft.com/office/powerpoint/2010/main" val="32124908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Pursuit of Riches</a:t>
            </a:r>
            <a:endParaRPr lang="en-US" dirty="0"/>
          </a:p>
        </p:txBody>
      </p:sp>
      <p:sp>
        <p:nvSpPr>
          <p:cNvPr id="3" name="Content Placeholder 2"/>
          <p:cNvSpPr>
            <a:spLocks noGrp="1"/>
          </p:cNvSpPr>
          <p:nvPr>
            <p:ph idx="1"/>
          </p:nvPr>
        </p:nvSpPr>
        <p:spPr/>
        <p:txBody>
          <a:bodyPr>
            <a:normAutofit/>
          </a:bodyPr>
          <a:lstStyle/>
          <a:p>
            <a:r>
              <a:rPr lang="en-US" sz="3200" dirty="0" smtClean="0"/>
              <a:t>“Do </a:t>
            </a:r>
            <a:r>
              <a:rPr lang="en-US" sz="3200" dirty="0"/>
              <a:t>not wear yourself out to get rich</a:t>
            </a:r>
            <a:r>
              <a:rPr lang="en-US" sz="3200" dirty="0" smtClean="0"/>
              <a:t>; do </a:t>
            </a:r>
            <a:r>
              <a:rPr lang="en-US" sz="3200" dirty="0"/>
              <a:t>not trust your own cleverness</a:t>
            </a:r>
            <a:r>
              <a:rPr lang="en-US" sz="3200" dirty="0" smtClean="0"/>
              <a:t>.  Cast </a:t>
            </a:r>
            <a:r>
              <a:rPr lang="en-US" sz="3200" dirty="0"/>
              <a:t>but a glance at riches, and they are gone</a:t>
            </a:r>
            <a:r>
              <a:rPr lang="en-US" sz="3200" dirty="0" smtClean="0"/>
              <a:t>, for </a:t>
            </a:r>
            <a:r>
              <a:rPr lang="en-US" sz="3200" dirty="0"/>
              <a:t>they will surely sprout </a:t>
            </a:r>
            <a:r>
              <a:rPr lang="en-US" sz="3200" dirty="0" smtClean="0"/>
              <a:t>wings and </a:t>
            </a:r>
            <a:r>
              <a:rPr lang="en-US" sz="3200" dirty="0"/>
              <a:t>fly off to the sky like an eagle</a:t>
            </a:r>
            <a:r>
              <a:rPr lang="en-US" sz="3200" dirty="0" smtClean="0"/>
              <a:t>.”</a:t>
            </a:r>
          </a:p>
          <a:p>
            <a:pPr algn="ctr"/>
            <a:r>
              <a:rPr lang="en-US" sz="3200" dirty="0" smtClean="0"/>
              <a:t>Proverbs 23:4-5 NIV</a:t>
            </a:r>
            <a:endParaRPr lang="en-US" sz="3200" dirty="0"/>
          </a:p>
        </p:txBody>
      </p:sp>
    </p:spTree>
    <p:extLst>
      <p:ext uri="{BB962C8B-B14F-4D97-AF65-F5344CB8AC3E}">
        <p14:creationId xmlns:p14="http://schemas.microsoft.com/office/powerpoint/2010/main" val="31891737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Advice to wealthy</a:t>
            </a:r>
            <a:endParaRPr lang="en-US" dirty="0"/>
          </a:p>
        </p:txBody>
      </p:sp>
      <p:sp>
        <p:nvSpPr>
          <p:cNvPr id="3" name="Content Placeholder 2"/>
          <p:cNvSpPr>
            <a:spLocks noGrp="1"/>
          </p:cNvSpPr>
          <p:nvPr>
            <p:ph idx="1"/>
          </p:nvPr>
        </p:nvSpPr>
        <p:spPr/>
        <p:txBody>
          <a:bodyPr>
            <a:normAutofit/>
          </a:bodyPr>
          <a:lstStyle/>
          <a:p>
            <a:r>
              <a:rPr lang="en-US" sz="2800" dirty="0" smtClean="0"/>
              <a:t>“Command </a:t>
            </a:r>
            <a:r>
              <a:rPr lang="en-US" sz="2800" dirty="0"/>
              <a:t>those who are rich in this present world not to be arrogant nor to put their hope in wealth, which is so uncertain, but to put their hope in God, who richly provides us with everything for our enjoyment. </a:t>
            </a:r>
            <a:r>
              <a:rPr lang="en-US" sz="2800" dirty="0" smtClean="0"/>
              <a:t> Command </a:t>
            </a:r>
            <a:r>
              <a:rPr lang="en-US" sz="2800" dirty="0"/>
              <a:t>them to do good, to be rich in good deeds, and to be generous and willing to share. </a:t>
            </a:r>
            <a:r>
              <a:rPr lang="en-US" sz="2800" dirty="0" smtClean="0"/>
              <a:t>In </a:t>
            </a:r>
            <a:r>
              <a:rPr lang="en-US" sz="2800" dirty="0"/>
              <a:t>this way they will lay up treasure for themselves as a firm foundation for the coming age, so that they may take hold of the life that is truly life</a:t>
            </a:r>
            <a:r>
              <a:rPr lang="en-US" sz="2800" dirty="0" smtClean="0"/>
              <a:t>.”</a:t>
            </a:r>
          </a:p>
          <a:p>
            <a:pPr algn="ctr"/>
            <a:r>
              <a:rPr lang="en-US" sz="2800" dirty="0" smtClean="0"/>
              <a:t>1 Timothy 6:17-19 NIV</a:t>
            </a:r>
            <a:endParaRPr lang="en-US" sz="2800" dirty="0"/>
          </a:p>
        </p:txBody>
      </p:sp>
    </p:spTree>
    <p:extLst>
      <p:ext uri="{BB962C8B-B14F-4D97-AF65-F5344CB8AC3E}">
        <p14:creationId xmlns:p14="http://schemas.microsoft.com/office/powerpoint/2010/main" val="5716260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1392" y="2840044"/>
            <a:ext cx="9720072" cy="1499616"/>
          </a:xfrm>
        </p:spPr>
        <p:txBody>
          <a:bodyPr/>
          <a:lstStyle/>
          <a:p>
            <a:pPr algn="ctr"/>
            <a:r>
              <a:rPr lang="en-US" dirty="0" smtClean="0"/>
              <a:t>I beg your indulgence for a few minutes!</a:t>
            </a:r>
            <a:endParaRPr lang="en-US" dirty="0"/>
          </a:p>
        </p:txBody>
      </p:sp>
    </p:spTree>
    <p:extLst>
      <p:ext uri="{BB962C8B-B14F-4D97-AF65-F5344CB8AC3E}">
        <p14:creationId xmlns:p14="http://schemas.microsoft.com/office/powerpoint/2010/main" val="29235307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6473" y="2601052"/>
            <a:ext cx="6415763" cy="1499616"/>
          </a:xfrm>
        </p:spPr>
        <p:txBody>
          <a:bodyPr>
            <a:noAutofit/>
          </a:bodyPr>
          <a:lstStyle/>
          <a:p>
            <a:pPr algn="ctr"/>
            <a:r>
              <a:rPr lang="en-US" sz="4800" dirty="0" smtClean="0"/>
              <a:t>Can you think of a more significant demographic difference in the christadelphian family in the past 50 years than dual-working parents?</a:t>
            </a:r>
            <a:endParaRPr lang="en-US" sz="48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2236" y="1916914"/>
            <a:ext cx="4323453" cy="2867891"/>
          </a:xfrm>
          <a:prstGeom prst="rect">
            <a:avLst/>
          </a:prstGeom>
        </p:spPr>
      </p:pic>
    </p:spTree>
    <p:extLst>
      <p:ext uri="{BB962C8B-B14F-4D97-AF65-F5344CB8AC3E}">
        <p14:creationId xmlns:p14="http://schemas.microsoft.com/office/powerpoint/2010/main" val="12261928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most at risk?</a:t>
            </a:r>
            <a:endParaRPr lang="en-US" dirty="0"/>
          </a:p>
        </p:txBody>
      </p:sp>
      <p:sp>
        <p:nvSpPr>
          <p:cNvPr id="3" name="Content Placeholder 2"/>
          <p:cNvSpPr>
            <a:spLocks noGrp="1"/>
          </p:cNvSpPr>
          <p:nvPr>
            <p:ph idx="1"/>
          </p:nvPr>
        </p:nvSpPr>
        <p:spPr>
          <a:xfrm>
            <a:off x="1024128" y="1963882"/>
            <a:ext cx="6218336" cy="4023360"/>
          </a:xfrm>
        </p:spPr>
        <p:txBody>
          <a:bodyPr>
            <a:normAutofit/>
          </a:bodyPr>
          <a:lstStyle/>
          <a:p>
            <a:r>
              <a:rPr lang="en-US" sz="2800" dirty="0" smtClean="0"/>
              <a:t>The family unit – the very foundation of all </a:t>
            </a:r>
            <a:r>
              <a:rPr lang="en-US" sz="2800" dirty="0" err="1" smtClean="0"/>
              <a:t>ecclesias</a:t>
            </a:r>
            <a:r>
              <a:rPr lang="en-US" sz="2800" dirty="0" smtClean="0"/>
              <a:t>!</a:t>
            </a:r>
          </a:p>
          <a:p>
            <a:r>
              <a:rPr lang="en-US" sz="2800" dirty="0" smtClean="0"/>
              <a:t>Insufficient time for daily home Bible reading or conversation.</a:t>
            </a:r>
          </a:p>
          <a:p>
            <a:r>
              <a:rPr lang="en-US" sz="2800" dirty="0" smtClean="0"/>
              <a:t>Too exhausted for evening activities at the ecclesia.</a:t>
            </a:r>
          </a:p>
          <a:p>
            <a:r>
              <a:rPr lang="en-US" sz="2800" dirty="0" smtClean="0"/>
              <a:t>Both parents carrying full workloads and little discretionary time for the Truth. </a:t>
            </a:r>
          </a:p>
          <a:p>
            <a:endParaRPr lang="en-US" sz="2800" dirty="0"/>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508988" y="2213264"/>
            <a:ext cx="4360326" cy="2905067"/>
          </a:xfrm>
          <a:prstGeom prst="rect">
            <a:avLst/>
          </a:prstGeom>
        </p:spPr>
      </p:pic>
    </p:spTree>
    <p:extLst>
      <p:ext uri="{BB962C8B-B14F-4D97-AF65-F5344CB8AC3E}">
        <p14:creationId xmlns:p14="http://schemas.microsoft.com/office/powerpoint/2010/main" val="32990731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159189"/>
            <a:ext cx="9720072" cy="1499616"/>
          </a:xfrm>
        </p:spPr>
        <p:txBody>
          <a:bodyPr/>
          <a:lstStyle/>
          <a:p>
            <a:r>
              <a:rPr lang="en-US" dirty="0" smtClean="0"/>
              <a:t>Dual-income families</a:t>
            </a:r>
            <a:endParaRPr lang="en-US" dirty="0"/>
          </a:p>
        </p:txBody>
      </p:sp>
      <p:sp>
        <p:nvSpPr>
          <p:cNvPr id="3" name="Content Placeholder 2"/>
          <p:cNvSpPr>
            <a:spLocks noGrp="1"/>
          </p:cNvSpPr>
          <p:nvPr>
            <p:ph idx="1"/>
          </p:nvPr>
        </p:nvSpPr>
        <p:spPr>
          <a:xfrm>
            <a:off x="1024127" y="1454728"/>
            <a:ext cx="9720073" cy="4023360"/>
          </a:xfrm>
        </p:spPr>
        <p:txBody>
          <a:bodyPr>
            <a:noAutofit/>
          </a:bodyPr>
          <a:lstStyle/>
          <a:p>
            <a:r>
              <a:rPr lang="en-US" sz="2800" dirty="0" smtClean="0"/>
              <a:t>Clearly, there are situations where this is required – there can be no denial.</a:t>
            </a:r>
          </a:p>
          <a:p>
            <a:r>
              <a:rPr lang="en-US" sz="2800" dirty="0" smtClean="0"/>
              <a:t>But is the motive to have spending power above the national average, especially when young with children?</a:t>
            </a:r>
          </a:p>
          <a:p>
            <a:r>
              <a:rPr lang="en-US" sz="2800" u="sng" dirty="0" smtClean="0"/>
              <a:t>If</a:t>
            </a:r>
            <a:r>
              <a:rPr lang="en-US" sz="2800" dirty="0" smtClean="0"/>
              <a:t> the motive is accelerated financial capacity, do we fully embrace the commitment it requires for raising a family in the Lord?</a:t>
            </a:r>
          </a:p>
          <a:p>
            <a:r>
              <a:rPr lang="en-US" sz="2800" dirty="0" smtClean="0"/>
              <a:t>Before having children, are we committed to a more limited material life, with a knowledge that the greatest “luxury” is to have a parent home with the children?</a:t>
            </a:r>
          </a:p>
          <a:p>
            <a:r>
              <a:rPr lang="en-US" sz="2800" dirty="0" smtClean="0"/>
              <a:t>My observation is that this is an area for personal discussion and consideration.</a:t>
            </a:r>
            <a:endParaRPr lang="en-US" sz="2800" dirty="0"/>
          </a:p>
        </p:txBody>
      </p:sp>
    </p:spTree>
    <p:extLst>
      <p:ext uri="{BB962C8B-B14F-4D97-AF65-F5344CB8AC3E}">
        <p14:creationId xmlns:p14="http://schemas.microsoft.com/office/powerpoint/2010/main" val="23260434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8614" y="0"/>
            <a:ext cx="8014771" cy="6858000"/>
          </a:xfrm>
          <a:prstGeom prst="rect">
            <a:avLst/>
          </a:prstGeom>
        </p:spPr>
      </p:pic>
    </p:spTree>
    <p:extLst>
      <p:ext uri="{BB962C8B-B14F-4D97-AF65-F5344CB8AC3E}">
        <p14:creationId xmlns:p14="http://schemas.microsoft.com/office/powerpoint/2010/main" val="39954965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1880754" y="397452"/>
            <a:ext cx="7959436" cy="5969577"/>
          </a:xfrm>
          <a:prstGeom prst="rect">
            <a:avLst/>
          </a:prstGeom>
        </p:spPr>
      </p:pic>
    </p:spTree>
    <p:extLst>
      <p:ext uri="{BB962C8B-B14F-4D97-AF65-F5344CB8AC3E}">
        <p14:creationId xmlns:p14="http://schemas.microsoft.com/office/powerpoint/2010/main" val="11619549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1814079" y="354589"/>
            <a:ext cx="8285884" cy="6011032"/>
          </a:xfrm>
          <a:prstGeom prst="rect">
            <a:avLst/>
          </a:prstGeom>
        </p:spPr>
      </p:pic>
    </p:spTree>
    <p:extLst>
      <p:ext uri="{BB962C8B-B14F-4D97-AF65-F5344CB8AC3E}">
        <p14:creationId xmlns:p14="http://schemas.microsoft.com/office/powerpoint/2010/main" val="31678298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6743700" y="0"/>
            <a:ext cx="5008418" cy="6858000"/>
          </a:xfrm>
          <a:prstGeom prst="rect">
            <a:avLst/>
          </a:prstGeom>
        </p:spPr>
      </p:pic>
      <p:sp>
        <p:nvSpPr>
          <p:cNvPr id="4" name="Title 3"/>
          <p:cNvSpPr>
            <a:spLocks noGrp="1"/>
          </p:cNvSpPr>
          <p:nvPr>
            <p:ph type="title"/>
          </p:nvPr>
        </p:nvSpPr>
        <p:spPr>
          <a:xfrm>
            <a:off x="379891" y="2497143"/>
            <a:ext cx="6519672" cy="1499616"/>
          </a:xfrm>
        </p:spPr>
        <p:txBody>
          <a:bodyPr>
            <a:normAutofit fontScale="90000"/>
          </a:bodyPr>
          <a:lstStyle/>
          <a:p>
            <a:r>
              <a:rPr lang="en-US" dirty="0"/>
              <a:t>Tired &amp; Stressed, but Satisfied: Moms Juggle Kids, Career &amp; </a:t>
            </a:r>
            <a:r>
              <a:rPr lang="en-US" dirty="0" smtClean="0"/>
              <a:t>Identity, </a:t>
            </a:r>
            <a:r>
              <a:rPr lang="en-US" dirty="0" err="1" smtClean="0"/>
              <a:t>Barna</a:t>
            </a:r>
            <a:r>
              <a:rPr lang="en-US" dirty="0" smtClean="0"/>
              <a:t>, may 2014</a:t>
            </a:r>
            <a:endParaRPr lang="en-US" dirty="0"/>
          </a:p>
        </p:txBody>
      </p:sp>
      <p:sp>
        <p:nvSpPr>
          <p:cNvPr id="2" name="Rectangle 1"/>
          <p:cNvSpPr/>
          <p:nvPr/>
        </p:nvSpPr>
        <p:spPr>
          <a:xfrm>
            <a:off x="9349624" y="5527964"/>
            <a:ext cx="727364" cy="9040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9349624" y="931719"/>
            <a:ext cx="727364" cy="9040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1217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Long-Term Effect of Spiritual Activity among Children and </a:t>
            </a:r>
            <a:r>
              <a:rPr lang="en-US" dirty="0" smtClean="0"/>
              <a:t>Teens, </a:t>
            </a:r>
            <a:r>
              <a:rPr lang="en-US" dirty="0" err="1" smtClean="0"/>
              <a:t>barna</a:t>
            </a:r>
            <a:r>
              <a:rPr lang="en-US" dirty="0" smtClean="0"/>
              <a:t>, November 2009</a:t>
            </a:r>
            <a:endParaRPr lang="en-US" dirty="0"/>
          </a:p>
        </p:txBody>
      </p:sp>
      <p:sp>
        <p:nvSpPr>
          <p:cNvPr id="3" name="Content Placeholder 2"/>
          <p:cNvSpPr>
            <a:spLocks noGrp="1"/>
          </p:cNvSpPr>
          <p:nvPr>
            <p:ph idx="1"/>
          </p:nvPr>
        </p:nvSpPr>
        <p:spPr/>
        <p:txBody>
          <a:bodyPr>
            <a:normAutofit fontScale="92500"/>
          </a:bodyPr>
          <a:lstStyle/>
          <a:p>
            <a:r>
              <a:rPr lang="en-US" sz="2800" dirty="0" smtClean="0"/>
              <a:t>“When </a:t>
            </a:r>
            <a:r>
              <a:rPr lang="en-US" sz="2800" dirty="0"/>
              <a:t>it comes to church engagement, those who attended Sunday school or other religious programs as children or as teens were much more likely than those without such experiences to attend church and to have an active faith as adults. For instance, among those who frequently attended such programs as a child, 50% said they attended a worship service in the last week, which is slightly higher than the national average and well ahead of those who rarely or never attended children’s programs. Among those who frequently attended religious programs as teenagers, 58% said they had attended a worship service in the last week. In comparison, less frequent participation as a teenager correlated with less frequent adult participation</a:t>
            </a:r>
            <a:r>
              <a:rPr lang="en-US" sz="2800" dirty="0" smtClean="0"/>
              <a:t>.”</a:t>
            </a:r>
            <a:r>
              <a:rPr lang="en-US" dirty="0"/>
              <a:t> </a:t>
            </a:r>
          </a:p>
        </p:txBody>
      </p:sp>
    </p:spTree>
    <p:extLst>
      <p:ext uri="{BB962C8B-B14F-4D97-AF65-F5344CB8AC3E}">
        <p14:creationId xmlns:p14="http://schemas.microsoft.com/office/powerpoint/2010/main" val="29275335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a:xfrm>
            <a:off x="1024127" y="1943100"/>
            <a:ext cx="9720073" cy="4023360"/>
          </a:xfrm>
        </p:spPr>
        <p:txBody>
          <a:bodyPr>
            <a:normAutofit fontScale="92500"/>
          </a:bodyPr>
          <a:lstStyle/>
          <a:p>
            <a:r>
              <a:rPr lang="en-US" sz="2800" dirty="0" smtClean="0"/>
              <a:t>There is nothing sinful about being dual income families with small children and in many cases it is a requirement for survival.</a:t>
            </a:r>
          </a:p>
          <a:p>
            <a:r>
              <a:rPr lang="en-US" sz="2800" dirty="0" smtClean="0"/>
              <a:t>However, the challenges dual income families face in raising spiritual seed are more difficult and requires an extraordinary commitment.</a:t>
            </a:r>
          </a:p>
          <a:p>
            <a:r>
              <a:rPr lang="en-US" sz="2800" dirty="0" smtClean="0"/>
              <a:t>Mom and Dad have a shorter window to impact righteous values.</a:t>
            </a:r>
          </a:p>
          <a:p>
            <a:r>
              <a:rPr lang="en-US" sz="2800" dirty="0" smtClean="0"/>
              <a:t>Surely, each of us must judge our needs and motives personally – it is not for others to do this.  </a:t>
            </a:r>
          </a:p>
          <a:p>
            <a:r>
              <a:rPr lang="en-US" sz="2800" dirty="0" smtClean="0"/>
              <a:t>But, clearly the strain and stress in our </a:t>
            </a:r>
            <a:r>
              <a:rPr lang="en-US" sz="2800" dirty="0" err="1" smtClean="0"/>
              <a:t>ecclesias</a:t>
            </a:r>
            <a:r>
              <a:rPr lang="en-US" sz="2800" dirty="0" smtClean="0"/>
              <a:t> is felt in many ways</a:t>
            </a:r>
            <a:r>
              <a:rPr lang="en-US" dirty="0" smtClean="0"/>
              <a:t>.</a:t>
            </a:r>
            <a:endParaRPr lang="en-US" dirty="0"/>
          </a:p>
        </p:txBody>
      </p:sp>
    </p:spTree>
    <p:extLst>
      <p:ext uri="{BB962C8B-B14F-4D97-AF65-F5344CB8AC3E}">
        <p14:creationId xmlns:p14="http://schemas.microsoft.com/office/powerpoint/2010/main" val="388366206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1000" y="2736134"/>
            <a:ext cx="9720072" cy="1499616"/>
          </a:xfrm>
        </p:spPr>
        <p:txBody>
          <a:bodyPr/>
          <a:lstStyle/>
          <a:p>
            <a:pPr algn="ctr"/>
            <a:r>
              <a:rPr lang="en-US" dirty="0" smtClean="0"/>
              <a:t>Familiarity with the word</a:t>
            </a:r>
            <a:endParaRPr lang="en-US" dirty="0"/>
          </a:p>
        </p:txBody>
      </p:sp>
    </p:spTree>
    <p:extLst>
      <p:ext uri="{BB962C8B-B14F-4D97-AF65-F5344CB8AC3E}">
        <p14:creationId xmlns:p14="http://schemas.microsoft.com/office/powerpoint/2010/main" val="40489907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1390" y="325443"/>
            <a:ext cx="10301963" cy="1499616"/>
          </a:xfrm>
        </p:spPr>
        <p:txBody>
          <a:bodyPr/>
          <a:lstStyle/>
          <a:p>
            <a:r>
              <a:rPr lang="en-US" dirty="0" smtClean="0"/>
              <a:t>you, o priests, that despise my name</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7673" y="2074342"/>
            <a:ext cx="6096000" cy="3898122"/>
          </a:xfrm>
          <a:prstGeom prst="rect">
            <a:avLst/>
          </a:prstGeom>
        </p:spPr>
      </p:pic>
    </p:spTree>
    <p:extLst>
      <p:ext uri="{BB962C8B-B14F-4D97-AF65-F5344CB8AC3E}">
        <p14:creationId xmlns:p14="http://schemas.microsoft.com/office/powerpoint/2010/main" val="83644929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Robbing god?</a:t>
            </a:r>
            <a:endParaRPr lang="en-US" dirty="0"/>
          </a:p>
        </p:txBody>
      </p:sp>
      <p:sp>
        <p:nvSpPr>
          <p:cNvPr id="3" name="Content Placeholder 2"/>
          <p:cNvSpPr>
            <a:spLocks noGrp="1"/>
          </p:cNvSpPr>
          <p:nvPr>
            <p:ph idx="1"/>
          </p:nvPr>
        </p:nvSpPr>
        <p:spPr/>
        <p:txBody>
          <a:bodyPr/>
          <a:lstStyle/>
          <a:p>
            <a:pPr marL="0" indent="0">
              <a:buNone/>
            </a:pPr>
            <a:r>
              <a:rPr lang="en-US" sz="2800" b="1" dirty="0" smtClean="0"/>
              <a:t>By not reverencing and fearing God…</a:t>
            </a:r>
            <a:endParaRPr lang="en-US" sz="2800" b="1" dirty="0"/>
          </a:p>
          <a:p>
            <a:pPr lvl="2"/>
            <a:r>
              <a:rPr lang="en-US" sz="2400" dirty="0" smtClean="0"/>
              <a:t> </a:t>
            </a:r>
            <a:r>
              <a:rPr lang="en-US" sz="2800" dirty="0" smtClean="0"/>
              <a:t>Through expedient worship where we act as if God doesn’t see!</a:t>
            </a:r>
          </a:p>
          <a:p>
            <a:pPr lvl="2"/>
            <a:r>
              <a:rPr lang="en-US" sz="2800" dirty="0" smtClean="0"/>
              <a:t> When we count obedience as “weariness” and sacrifice.</a:t>
            </a:r>
          </a:p>
          <a:p>
            <a:pPr lvl="2"/>
            <a:r>
              <a:rPr lang="en-US" sz="2800" dirty="0" smtClean="0"/>
              <a:t> When we allow self-examination to lapse.</a:t>
            </a:r>
          </a:p>
          <a:p>
            <a:pPr lvl="2"/>
            <a:r>
              <a:rPr lang="en-US" sz="2800" dirty="0" smtClean="0"/>
              <a:t> When we use inappropriate standards of measurement.</a:t>
            </a:r>
          </a:p>
          <a:p>
            <a:pPr lvl="2"/>
            <a:r>
              <a:rPr lang="en-US" sz="2800" dirty="0" smtClean="0"/>
              <a:t> When we fail to act on sin we see or hear, or should know of.</a:t>
            </a:r>
          </a:p>
          <a:p>
            <a:pPr lvl="2"/>
            <a:r>
              <a:rPr lang="en-US" sz="2800" dirty="0" smtClean="0"/>
              <a:t> When the shepherds of the </a:t>
            </a:r>
            <a:r>
              <a:rPr lang="en-US" sz="2800" dirty="0" err="1" smtClean="0"/>
              <a:t>ecclesias</a:t>
            </a:r>
            <a:r>
              <a:rPr lang="en-US" sz="2800" dirty="0" smtClean="0"/>
              <a:t> neglect feeding the sheep.</a:t>
            </a:r>
          </a:p>
          <a:p>
            <a:pPr lvl="2"/>
            <a:endParaRPr lang="en-US" sz="2400" dirty="0"/>
          </a:p>
          <a:p>
            <a:pPr lvl="2"/>
            <a:endParaRPr lang="en-US" sz="2400" dirty="0"/>
          </a:p>
        </p:txBody>
      </p:sp>
    </p:spTree>
    <p:extLst>
      <p:ext uri="{BB962C8B-B14F-4D97-AF65-F5344CB8AC3E}">
        <p14:creationId xmlns:p14="http://schemas.microsoft.com/office/powerpoint/2010/main" val="237354807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1454727" y="530940"/>
            <a:ext cx="9008917" cy="5977679"/>
          </a:xfrm>
          <a:prstGeom prst="rect">
            <a:avLst/>
          </a:prstGeom>
        </p:spPr>
      </p:pic>
    </p:spTree>
    <p:extLst>
      <p:ext uri="{BB962C8B-B14F-4D97-AF65-F5344CB8AC3E}">
        <p14:creationId xmlns:p14="http://schemas.microsoft.com/office/powerpoint/2010/main" val="19878801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46040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Spiritual junk food</a:t>
            </a:r>
            <a:endParaRPr lang="en-US" dirty="0"/>
          </a:p>
        </p:txBody>
      </p:sp>
      <p:sp>
        <p:nvSpPr>
          <p:cNvPr id="3" name="Content Placeholder 2"/>
          <p:cNvSpPr>
            <a:spLocks noGrp="1"/>
          </p:cNvSpPr>
          <p:nvPr>
            <p:ph idx="1"/>
          </p:nvPr>
        </p:nvSpPr>
        <p:spPr/>
        <p:txBody>
          <a:bodyPr>
            <a:normAutofit/>
          </a:bodyPr>
          <a:lstStyle/>
          <a:p>
            <a:r>
              <a:rPr lang="en-US" sz="3200" dirty="0" smtClean="0"/>
              <a:t>“You’re </a:t>
            </a:r>
            <a:r>
              <a:rPr lang="en-US" sz="3200" dirty="0"/>
              <a:t>going to find that there will be times when people will have no stomach for solid teaching, </a:t>
            </a:r>
            <a:r>
              <a:rPr lang="en-US" sz="3200" b="1" dirty="0"/>
              <a:t>but will fill up on spiritual junk food</a:t>
            </a:r>
            <a:r>
              <a:rPr lang="en-US" sz="3200" dirty="0"/>
              <a:t>—catchy opinions that tickle their fancy. They’ll turn their backs on truth and chase mirages</a:t>
            </a:r>
            <a:r>
              <a:rPr lang="en-US" sz="3200" dirty="0" smtClean="0"/>
              <a:t>.”</a:t>
            </a:r>
          </a:p>
          <a:p>
            <a:pPr algn="ctr"/>
            <a:r>
              <a:rPr lang="en-US" sz="3200" dirty="0" smtClean="0"/>
              <a:t>2 Timothy 4:3-4  The Message</a:t>
            </a:r>
            <a:endParaRPr lang="en-US" sz="3200" dirty="0"/>
          </a:p>
        </p:txBody>
      </p:sp>
    </p:spTree>
    <p:extLst>
      <p:ext uri="{BB962C8B-B14F-4D97-AF65-F5344CB8AC3E}">
        <p14:creationId xmlns:p14="http://schemas.microsoft.com/office/powerpoint/2010/main" val="295692388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9" y="227338"/>
            <a:ext cx="9720072" cy="1499616"/>
          </a:xfrm>
        </p:spPr>
        <p:txBody>
          <a:bodyPr/>
          <a:lstStyle/>
          <a:p>
            <a:r>
              <a:rPr lang="en-US" dirty="0" smtClean="0"/>
              <a:t>Junk food!</a:t>
            </a:r>
            <a:endParaRPr lang="en-US" dirty="0"/>
          </a:p>
        </p:txBody>
      </p:sp>
      <p:sp>
        <p:nvSpPr>
          <p:cNvPr id="3" name="Content Placeholder 2"/>
          <p:cNvSpPr>
            <a:spLocks noGrp="1"/>
          </p:cNvSpPr>
          <p:nvPr>
            <p:ph idx="1"/>
          </p:nvPr>
        </p:nvSpPr>
        <p:spPr>
          <a:xfrm>
            <a:off x="1024129" y="1905893"/>
            <a:ext cx="7239762" cy="4023360"/>
          </a:xfrm>
        </p:spPr>
        <p:txBody>
          <a:bodyPr>
            <a:noAutofit/>
          </a:bodyPr>
          <a:lstStyle/>
          <a:p>
            <a:r>
              <a:rPr lang="en-US" sz="3200" dirty="0"/>
              <a:t>Junk food is </a:t>
            </a:r>
            <a:r>
              <a:rPr lang="en-US" sz="3200" dirty="0" smtClean="0"/>
              <a:t>calorie-dense </a:t>
            </a:r>
            <a:r>
              <a:rPr lang="en-US" sz="3200" dirty="0"/>
              <a:t>and nutrient poor. </a:t>
            </a:r>
            <a:endParaRPr lang="en-US" sz="3200" dirty="0" smtClean="0"/>
          </a:p>
          <a:p>
            <a:r>
              <a:rPr lang="en-US" sz="3200" dirty="0" smtClean="0"/>
              <a:t>25% </a:t>
            </a:r>
            <a:r>
              <a:rPr lang="en-US" sz="3200" dirty="0"/>
              <a:t>of </a:t>
            </a:r>
            <a:r>
              <a:rPr lang="en-US" sz="3200" dirty="0" smtClean="0"/>
              <a:t>those in US now consume </a:t>
            </a:r>
            <a:r>
              <a:rPr lang="en-US" sz="3200" u="sng" dirty="0"/>
              <a:t>predominantly</a:t>
            </a:r>
            <a:r>
              <a:rPr lang="en-US" sz="3200" dirty="0"/>
              <a:t> junk food diets. </a:t>
            </a:r>
            <a:endParaRPr lang="en-US" sz="3200" dirty="0" smtClean="0"/>
          </a:p>
          <a:p>
            <a:r>
              <a:rPr lang="en-US" sz="3200" dirty="0" smtClean="0"/>
              <a:t>It takes the place of wholesome foods that are either less convenient or less appealing.</a:t>
            </a:r>
          </a:p>
          <a:p>
            <a:r>
              <a:rPr lang="en-US" sz="3200" dirty="0" smtClean="0"/>
              <a:t>The consequences are almost always associated with poor health.</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8270" y="0"/>
            <a:ext cx="3173730" cy="2330708"/>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8270" y="2330708"/>
            <a:ext cx="3173730" cy="317373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70646" y="4508882"/>
            <a:ext cx="3209925" cy="2349118"/>
          </a:xfrm>
          <a:prstGeom prst="rect">
            <a:avLst/>
          </a:prstGeom>
        </p:spPr>
      </p:pic>
    </p:spTree>
    <p:extLst>
      <p:ext uri="{BB962C8B-B14F-4D97-AF65-F5344CB8AC3E}">
        <p14:creationId xmlns:p14="http://schemas.microsoft.com/office/powerpoint/2010/main" val="83093829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Spiritual junk food</a:t>
            </a:r>
            <a:endParaRPr lang="en-US" dirty="0"/>
          </a:p>
        </p:txBody>
      </p:sp>
      <p:sp>
        <p:nvSpPr>
          <p:cNvPr id="3" name="Content Placeholder 2"/>
          <p:cNvSpPr>
            <a:spLocks noGrp="1"/>
          </p:cNvSpPr>
          <p:nvPr>
            <p:ph idx="1"/>
          </p:nvPr>
        </p:nvSpPr>
        <p:spPr>
          <a:xfrm>
            <a:off x="1024128" y="1991313"/>
            <a:ext cx="9720073" cy="4023360"/>
          </a:xfrm>
        </p:spPr>
        <p:txBody>
          <a:bodyPr>
            <a:normAutofit/>
          </a:bodyPr>
          <a:lstStyle/>
          <a:p>
            <a:r>
              <a:rPr lang="en-US" sz="3200" dirty="0" smtClean="0"/>
              <a:t>Need to educate about the difference!</a:t>
            </a:r>
          </a:p>
          <a:p>
            <a:r>
              <a:rPr lang="en-US" sz="3200" dirty="0" smtClean="0"/>
              <a:t>Sound Bible study and application can easily be replaced with convenience and “comfort.”</a:t>
            </a:r>
          </a:p>
          <a:p>
            <a:r>
              <a:rPr lang="en-US" sz="3200" dirty="0" smtClean="0"/>
              <a:t>You may feel full, but you aren’t nourished.</a:t>
            </a:r>
          </a:p>
          <a:p>
            <a:r>
              <a:rPr lang="en-US" sz="3200" dirty="0" smtClean="0"/>
              <a:t>The taste is appealing and eventually you lose the desire for wholesome words.</a:t>
            </a:r>
          </a:p>
          <a:p>
            <a:r>
              <a:rPr lang="en-US" sz="3200" dirty="0" smtClean="0"/>
              <a:t>The slip to apostasy is often like this! </a:t>
            </a:r>
            <a:endParaRPr lang="en-US" sz="3200" dirty="0"/>
          </a:p>
        </p:txBody>
      </p:sp>
    </p:spTree>
    <p:extLst>
      <p:ext uri="{BB962C8B-B14F-4D97-AF65-F5344CB8AC3E}">
        <p14:creationId xmlns:p14="http://schemas.microsoft.com/office/powerpoint/2010/main" val="2899989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l="21651" t="13597" r="39240" b="9876"/>
          <a:stretch/>
        </p:blipFill>
        <p:spPr>
          <a:xfrm>
            <a:off x="2327564" y="0"/>
            <a:ext cx="6571647" cy="6852849"/>
          </a:xfrm>
          <a:prstGeom prst="rect">
            <a:avLst/>
          </a:prstGeom>
        </p:spPr>
      </p:pic>
    </p:spTree>
    <p:extLst>
      <p:ext uri="{BB962C8B-B14F-4D97-AF65-F5344CB8AC3E}">
        <p14:creationId xmlns:p14="http://schemas.microsoft.com/office/powerpoint/2010/main" val="220112520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for our discussion?</a:t>
            </a:r>
            <a:endParaRPr lang="en-US" dirty="0"/>
          </a:p>
        </p:txBody>
      </p:sp>
      <p:sp>
        <p:nvSpPr>
          <p:cNvPr id="3" name="Content Placeholder 2"/>
          <p:cNvSpPr>
            <a:spLocks noGrp="1"/>
          </p:cNvSpPr>
          <p:nvPr>
            <p:ph idx="1"/>
          </p:nvPr>
        </p:nvSpPr>
        <p:spPr/>
        <p:txBody>
          <a:bodyPr>
            <a:normAutofit lnSpcReduction="10000"/>
          </a:bodyPr>
          <a:lstStyle/>
          <a:p>
            <a:r>
              <a:rPr lang="en-US" sz="3200" dirty="0" smtClean="0"/>
              <a:t>Confusion over political engagement, expressing political opinions, voting.</a:t>
            </a:r>
          </a:p>
          <a:p>
            <a:r>
              <a:rPr lang="en-US" sz="3200" dirty="0" smtClean="0"/>
              <a:t>The unfettered access to the Internet of our young people.</a:t>
            </a:r>
          </a:p>
          <a:p>
            <a:r>
              <a:rPr lang="en-US" sz="3200" dirty="0" smtClean="0"/>
              <a:t>The participation in gaming that celebrates war and violence.</a:t>
            </a:r>
          </a:p>
          <a:p>
            <a:r>
              <a:rPr lang="en-US" sz="3200" dirty="0" smtClean="0"/>
              <a:t>Viewing of inappropriate movies, cable TV and other media.</a:t>
            </a:r>
          </a:p>
          <a:p>
            <a:r>
              <a:rPr lang="en-US" sz="3200" dirty="0" smtClean="0"/>
              <a:t>Use of social media.</a:t>
            </a:r>
          </a:p>
          <a:p>
            <a:endParaRPr lang="en-US" sz="2800" dirty="0"/>
          </a:p>
        </p:txBody>
      </p:sp>
    </p:spTree>
    <p:extLst>
      <p:ext uri="{BB962C8B-B14F-4D97-AF65-F5344CB8AC3E}">
        <p14:creationId xmlns:p14="http://schemas.microsoft.com/office/powerpoint/2010/main" val="314119268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9" y="96843"/>
            <a:ext cx="9720072" cy="1499616"/>
          </a:xfrm>
        </p:spPr>
        <p:txBody>
          <a:bodyPr/>
          <a:lstStyle/>
          <a:p>
            <a:r>
              <a:rPr lang="en-US" dirty="0" smtClean="0"/>
              <a:t>A word to ecclesial shepherds</a:t>
            </a:r>
            <a:endParaRPr lang="en-US" dirty="0"/>
          </a:p>
        </p:txBody>
      </p:sp>
      <p:sp>
        <p:nvSpPr>
          <p:cNvPr id="3" name="Content Placeholder 2"/>
          <p:cNvSpPr>
            <a:spLocks noGrp="1"/>
          </p:cNvSpPr>
          <p:nvPr>
            <p:ph idx="1"/>
          </p:nvPr>
        </p:nvSpPr>
        <p:spPr>
          <a:xfrm>
            <a:off x="1024128" y="1517073"/>
            <a:ext cx="9720073" cy="4355869"/>
          </a:xfrm>
        </p:spPr>
        <p:txBody>
          <a:bodyPr>
            <a:noAutofit/>
          </a:bodyPr>
          <a:lstStyle/>
          <a:p>
            <a:r>
              <a:rPr lang="en-US" sz="2400" dirty="0"/>
              <a:t>Be sound students and demonstrate spiritual discernment.</a:t>
            </a:r>
          </a:p>
          <a:p>
            <a:r>
              <a:rPr lang="en-US" sz="2400" dirty="0"/>
              <a:t>Be the example to the flock that edifies and uplifts</a:t>
            </a:r>
            <a:r>
              <a:rPr lang="en-US" sz="2400" dirty="0" smtClean="0"/>
              <a:t>.</a:t>
            </a:r>
          </a:p>
          <a:p>
            <a:r>
              <a:rPr lang="en-US" sz="2400" dirty="0" smtClean="0"/>
              <a:t>Our responsibility to serve is never to be taken lightly.</a:t>
            </a:r>
          </a:p>
          <a:p>
            <a:r>
              <a:rPr lang="en-US" sz="2400" dirty="0" smtClean="0"/>
              <a:t>The needs of the flock need to constantly be on our minds and in our conversations.</a:t>
            </a:r>
          </a:p>
          <a:p>
            <a:r>
              <a:rPr lang="en-US" sz="2400" dirty="0" smtClean="0"/>
              <a:t>What spiritual food do the sheep need at this time?</a:t>
            </a:r>
          </a:p>
          <a:p>
            <a:r>
              <a:rPr lang="en-US" sz="2400" dirty="0" smtClean="0"/>
              <a:t>Are our Sunday School and young people’s efforts meeting the needs?</a:t>
            </a:r>
          </a:p>
          <a:p>
            <a:r>
              <a:rPr lang="en-US" sz="2400" dirty="0" smtClean="0"/>
              <a:t>Do we have an active outreach and is it balanced with what we are doing for ourselves?</a:t>
            </a:r>
          </a:p>
          <a:p>
            <a:r>
              <a:rPr lang="en-US" sz="2400" dirty="0" smtClean="0"/>
              <a:t>When we accept work, do we get it done?  There is no place for slipshod leadership of the flock.  This is not a business, but we serve the Lord Christ!</a:t>
            </a:r>
          </a:p>
          <a:p>
            <a:endParaRPr lang="en-US" sz="2400" dirty="0"/>
          </a:p>
        </p:txBody>
      </p:sp>
    </p:spTree>
    <p:extLst>
      <p:ext uri="{BB962C8B-B14F-4D97-AF65-F5344CB8AC3E}">
        <p14:creationId xmlns:p14="http://schemas.microsoft.com/office/powerpoint/2010/main" val="386756576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Ensure right discussions</a:t>
            </a:r>
            <a:endParaRPr lang="en-US" dirty="0"/>
          </a:p>
        </p:txBody>
      </p:sp>
      <p:sp>
        <p:nvSpPr>
          <p:cNvPr id="3" name="Content Placeholder 2"/>
          <p:cNvSpPr>
            <a:spLocks noGrp="1"/>
          </p:cNvSpPr>
          <p:nvPr>
            <p:ph idx="1"/>
          </p:nvPr>
        </p:nvSpPr>
        <p:spPr/>
        <p:txBody>
          <a:bodyPr/>
          <a:lstStyle/>
          <a:p>
            <a:r>
              <a:rPr lang="en-US" sz="2800" dirty="0" smtClean="0"/>
              <a:t>Ensure that our ecclesial program talks about the “day of big things!”</a:t>
            </a:r>
          </a:p>
          <a:p>
            <a:r>
              <a:rPr lang="en-US" sz="2800" dirty="0" smtClean="0"/>
              <a:t>Create time and opportunities for open discussions about the Word and application of the principles of the Word.</a:t>
            </a:r>
          </a:p>
          <a:p>
            <a:r>
              <a:rPr lang="en-US" sz="2800" dirty="0" smtClean="0"/>
              <a:t>We need to pray together as </a:t>
            </a:r>
            <a:r>
              <a:rPr lang="en-US" sz="2800" dirty="0" err="1" smtClean="0"/>
              <a:t>ecclesias</a:t>
            </a:r>
            <a:r>
              <a:rPr lang="en-US" sz="2800" dirty="0" smtClean="0"/>
              <a:t> and as a community.  Members need to share in this critical element of our fellowship.  It is powerful and it is therapeutic.  </a:t>
            </a:r>
          </a:p>
          <a:p>
            <a:endParaRPr lang="en-US" sz="2800" dirty="0" smtClean="0"/>
          </a:p>
          <a:p>
            <a:endParaRPr lang="en-US" sz="2800" dirty="0" smtClean="0"/>
          </a:p>
          <a:p>
            <a:endParaRPr lang="en-US" dirty="0"/>
          </a:p>
        </p:txBody>
      </p:sp>
    </p:spTree>
    <p:extLst>
      <p:ext uri="{BB962C8B-B14F-4D97-AF65-F5344CB8AC3E}">
        <p14:creationId xmlns:p14="http://schemas.microsoft.com/office/powerpoint/2010/main" val="48463850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 Back to Work – I Am With You!</a:t>
            </a:r>
            <a:endParaRPr lang="en-US" dirty="0"/>
          </a:p>
        </p:txBody>
      </p:sp>
      <p:sp>
        <p:nvSpPr>
          <p:cNvPr id="3" name="Content Placeholder 2"/>
          <p:cNvSpPr>
            <a:spLocks noGrp="1"/>
          </p:cNvSpPr>
          <p:nvPr>
            <p:ph idx="1"/>
          </p:nvPr>
        </p:nvSpPr>
        <p:spPr>
          <a:xfrm>
            <a:off x="1024128" y="1974273"/>
            <a:ext cx="9720073" cy="4023360"/>
          </a:xfrm>
        </p:spPr>
        <p:txBody>
          <a:bodyPr>
            <a:normAutofit/>
          </a:bodyPr>
          <a:lstStyle/>
          <a:p>
            <a:r>
              <a:rPr lang="en-US" sz="2800" dirty="0" smtClean="0"/>
              <a:t>“Then </a:t>
            </a:r>
            <a:r>
              <a:rPr lang="en-US" sz="2800" dirty="0" err="1"/>
              <a:t>spake</a:t>
            </a:r>
            <a:r>
              <a:rPr lang="en-US" sz="2800" dirty="0"/>
              <a:t> Haggai the </a:t>
            </a:r>
            <a:r>
              <a:rPr lang="en-US" sz="2800" cap="small" dirty="0"/>
              <a:t>Lord</a:t>
            </a:r>
            <a:r>
              <a:rPr lang="en-US" sz="2800" dirty="0"/>
              <a:t>'s messenger in the </a:t>
            </a:r>
            <a:r>
              <a:rPr lang="en-US" sz="2800" cap="small" dirty="0"/>
              <a:t>Lord</a:t>
            </a:r>
            <a:r>
              <a:rPr lang="en-US" sz="2800" dirty="0"/>
              <a:t>'s message unto the people, saying, I am with you, </a:t>
            </a:r>
            <a:r>
              <a:rPr lang="en-US" sz="2800" dirty="0" err="1"/>
              <a:t>saith</a:t>
            </a:r>
            <a:r>
              <a:rPr lang="en-US" sz="2800" dirty="0"/>
              <a:t> the </a:t>
            </a:r>
            <a:r>
              <a:rPr lang="en-US" sz="2800" cap="small" dirty="0"/>
              <a:t>Lord</a:t>
            </a:r>
            <a:r>
              <a:rPr lang="en-US" sz="2800" dirty="0" smtClean="0"/>
              <a:t>.  And </a:t>
            </a:r>
            <a:r>
              <a:rPr lang="en-US" sz="2800" dirty="0"/>
              <a:t>the </a:t>
            </a:r>
            <a:r>
              <a:rPr lang="en-US" sz="2800" cap="small" dirty="0"/>
              <a:t>Lord</a:t>
            </a:r>
            <a:r>
              <a:rPr lang="en-US" sz="2800" dirty="0"/>
              <a:t> stirred up the spirit of </a:t>
            </a:r>
            <a:r>
              <a:rPr lang="en-US" sz="2800" dirty="0" err="1"/>
              <a:t>Zerubbabel</a:t>
            </a:r>
            <a:r>
              <a:rPr lang="en-US" sz="2800" dirty="0"/>
              <a:t> the son of </a:t>
            </a:r>
            <a:r>
              <a:rPr lang="en-US" sz="2800" dirty="0" err="1"/>
              <a:t>Shealtiel</a:t>
            </a:r>
            <a:r>
              <a:rPr lang="en-US" sz="2800" dirty="0"/>
              <a:t>, governor of Judah, and the spirit of Joshua the son of </a:t>
            </a:r>
            <a:r>
              <a:rPr lang="en-US" sz="2800" dirty="0" err="1"/>
              <a:t>Josedech</a:t>
            </a:r>
            <a:r>
              <a:rPr lang="en-US" sz="2800" dirty="0"/>
              <a:t>, the high priest, and the spirit of all the remnant of the people; and they came and did work in the house of the </a:t>
            </a:r>
            <a:r>
              <a:rPr lang="en-US" sz="2800" cap="small" dirty="0"/>
              <a:t>Lord</a:t>
            </a:r>
            <a:r>
              <a:rPr lang="en-US" sz="2800" dirty="0"/>
              <a:t> of hosts, their God</a:t>
            </a:r>
            <a:r>
              <a:rPr lang="en-US" sz="2800" dirty="0" smtClean="0"/>
              <a:t>, In </a:t>
            </a:r>
            <a:r>
              <a:rPr lang="en-US" sz="2800" dirty="0"/>
              <a:t>the four and twentieth day of the sixth month, in the second year of Darius the king</a:t>
            </a:r>
            <a:r>
              <a:rPr lang="en-US" sz="2800" dirty="0" smtClean="0"/>
              <a:t>.”</a:t>
            </a:r>
            <a:endParaRPr lang="en-US" sz="2800" dirty="0"/>
          </a:p>
          <a:p>
            <a:pPr algn="ctr"/>
            <a:r>
              <a:rPr lang="en-US" sz="2800" dirty="0" smtClean="0"/>
              <a:t>Haggai 1:13-15</a:t>
            </a:r>
            <a:endParaRPr lang="en-US" sz="2800" dirty="0"/>
          </a:p>
        </p:txBody>
      </p:sp>
    </p:spTree>
    <p:extLst>
      <p:ext uri="{BB962C8B-B14F-4D97-AF65-F5344CB8AC3E}">
        <p14:creationId xmlns:p14="http://schemas.microsoft.com/office/powerpoint/2010/main" val="12106640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9601" y="2756916"/>
            <a:ext cx="9720072" cy="1499616"/>
          </a:xfrm>
        </p:spPr>
        <p:txBody>
          <a:bodyPr/>
          <a:lstStyle/>
          <a:p>
            <a:pPr algn="ctr"/>
            <a:r>
              <a:rPr lang="en-US" dirty="0" smtClean="0"/>
              <a:t>the day of small things</a:t>
            </a:r>
            <a:endParaRPr lang="en-US" dirty="0"/>
          </a:p>
        </p:txBody>
      </p:sp>
    </p:spTree>
    <p:extLst>
      <p:ext uri="{BB962C8B-B14F-4D97-AF65-F5344CB8AC3E}">
        <p14:creationId xmlns:p14="http://schemas.microsoft.com/office/powerpoint/2010/main" val="158881066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1901536" y="426026"/>
            <a:ext cx="8014855" cy="6011141"/>
          </a:xfrm>
          <a:prstGeom prst="rect">
            <a:avLst/>
          </a:prstGeom>
        </p:spPr>
      </p:pic>
    </p:spTree>
    <p:extLst>
      <p:ext uri="{BB962C8B-B14F-4D97-AF65-F5344CB8AC3E}">
        <p14:creationId xmlns:p14="http://schemas.microsoft.com/office/powerpoint/2010/main" val="86784199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people focused on the day of big things</a:t>
            </a:r>
            <a:endParaRPr lang="en-US" dirty="0"/>
          </a:p>
        </p:txBody>
      </p:sp>
      <p:sp>
        <p:nvSpPr>
          <p:cNvPr id="3" name="Content Placeholder 2"/>
          <p:cNvSpPr>
            <a:spLocks noGrp="1"/>
          </p:cNvSpPr>
          <p:nvPr>
            <p:ph idx="1"/>
          </p:nvPr>
        </p:nvSpPr>
        <p:spPr>
          <a:xfrm>
            <a:off x="1024128" y="2084832"/>
            <a:ext cx="9720073" cy="4503004"/>
          </a:xfrm>
        </p:spPr>
        <p:txBody>
          <a:bodyPr>
            <a:normAutofit fontScale="92500" lnSpcReduction="10000"/>
          </a:bodyPr>
          <a:lstStyle/>
          <a:p>
            <a:r>
              <a:rPr lang="en-US" sz="2800" dirty="0" smtClean="0"/>
              <a:t>Critical bond for our fellowship is our vision of the success and joys of the Kingdom of God.</a:t>
            </a:r>
          </a:p>
          <a:p>
            <a:r>
              <a:rPr lang="en-US" sz="2800" dirty="0" smtClean="0"/>
              <a:t>We need to ensure that this is a message continually reinforced with our children.</a:t>
            </a:r>
          </a:p>
          <a:p>
            <a:r>
              <a:rPr lang="en-US" sz="2800" dirty="0" smtClean="0"/>
              <a:t>It is what we must remind ourselves of when we suffer and experience set-backs.</a:t>
            </a:r>
          </a:p>
          <a:p>
            <a:r>
              <a:rPr lang="en-US" sz="2800" dirty="0" smtClean="0"/>
              <a:t>It must be top of mind in our pursuits in the world and govern our decisions – today is the day of small things!</a:t>
            </a:r>
          </a:p>
          <a:p>
            <a:r>
              <a:rPr lang="en-US" sz="2800" dirty="0" smtClean="0"/>
              <a:t>It puts into perspective the faults and failings we all experience personally and </a:t>
            </a:r>
            <a:r>
              <a:rPr lang="en-US" sz="2800" dirty="0" err="1" smtClean="0"/>
              <a:t>ecclesially</a:t>
            </a:r>
            <a:r>
              <a:rPr lang="en-US" sz="2800" dirty="0" smtClean="0"/>
              <a:t> – the best is yet to come.  Don’t fret over weakness today.</a:t>
            </a:r>
          </a:p>
          <a:p>
            <a:endParaRPr lang="en-US" dirty="0" smtClean="0"/>
          </a:p>
          <a:p>
            <a:endParaRPr lang="en-US" dirty="0"/>
          </a:p>
        </p:txBody>
      </p:sp>
    </p:spTree>
    <p:extLst>
      <p:ext uri="{BB962C8B-B14F-4D97-AF65-F5344CB8AC3E}">
        <p14:creationId xmlns:p14="http://schemas.microsoft.com/office/powerpoint/2010/main" val="171959914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9" y="211143"/>
            <a:ext cx="9720072" cy="1499616"/>
          </a:xfrm>
        </p:spPr>
        <p:txBody>
          <a:bodyPr/>
          <a:lstStyle/>
          <a:p>
            <a:r>
              <a:rPr lang="en-US" dirty="0" smtClean="0"/>
              <a:t>For me personally…</a:t>
            </a:r>
            <a:endParaRPr lang="en-US" dirty="0"/>
          </a:p>
        </p:txBody>
      </p:sp>
      <p:sp>
        <p:nvSpPr>
          <p:cNvPr id="3" name="Content Placeholder 2"/>
          <p:cNvSpPr>
            <a:spLocks noGrp="1"/>
          </p:cNvSpPr>
          <p:nvPr>
            <p:ph idx="1"/>
          </p:nvPr>
        </p:nvSpPr>
        <p:spPr>
          <a:xfrm>
            <a:off x="1024128" y="1548245"/>
            <a:ext cx="9720073" cy="5309755"/>
          </a:xfrm>
        </p:spPr>
        <p:txBody>
          <a:bodyPr>
            <a:normAutofit fontScale="92500" lnSpcReduction="20000"/>
          </a:bodyPr>
          <a:lstStyle/>
          <a:p>
            <a:r>
              <a:rPr lang="en-US" sz="2800" dirty="0" smtClean="0"/>
              <a:t>This message has been powerful for my own reformation needs.</a:t>
            </a:r>
          </a:p>
          <a:p>
            <a:r>
              <a:rPr lang="en-US" sz="2800" dirty="0" smtClean="0"/>
              <a:t>Why is it ecclesial life is so often a struggle?</a:t>
            </a:r>
          </a:p>
          <a:p>
            <a:r>
              <a:rPr lang="en-US" sz="2800" dirty="0" smtClean="0"/>
              <a:t>The Truth is about a certain optimism of how life can be – personally and communally.  </a:t>
            </a:r>
          </a:p>
          <a:p>
            <a:r>
              <a:rPr lang="en-US" sz="2800" dirty="0" smtClean="0"/>
              <a:t>The optimism of the Truth comes face to face with the fact that we do not meet the standards.</a:t>
            </a:r>
          </a:p>
          <a:p>
            <a:r>
              <a:rPr lang="en-US" sz="2800" dirty="0" smtClean="0"/>
              <a:t>Here’s where understanding the lesson of the “day of small things” applies.  </a:t>
            </a:r>
            <a:endParaRPr lang="en-US" sz="2800" dirty="0"/>
          </a:p>
          <a:p>
            <a:r>
              <a:rPr lang="en-US" sz="2800" dirty="0" smtClean="0"/>
              <a:t>God accepts our imperfections and can be glorified by, even with our imperfections.</a:t>
            </a:r>
          </a:p>
          <a:p>
            <a:r>
              <a:rPr lang="en-US" sz="2800" dirty="0" smtClean="0"/>
              <a:t>When my faith grows weak, I now try to think of this lesson and focus on when the wealth of the nations will be claimed by our Lord.</a:t>
            </a:r>
          </a:p>
          <a:p>
            <a:r>
              <a:rPr lang="en-US" sz="2400" dirty="0" smtClean="0"/>
              <a:t>  </a:t>
            </a:r>
            <a:endParaRPr lang="en-US" sz="2400" dirty="0"/>
          </a:p>
          <a:p>
            <a:endParaRPr lang="en-US" sz="2400" dirty="0" smtClean="0"/>
          </a:p>
          <a:p>
            <a:endParaRPr lang="en-US" dirty="0"/>
          </a:p>
        </p:txBody>
      </p:sp>
    </p:spTree>
    <p:extLst>
      <p:ext uri="{BB962C8B-B14F-4D97-AF65-F5344CB8AC3E}">
        <p14:creationId xmlns:p14="http://schemas.microsoft.com/office/powerpoint/2010/main" val="273218053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Ecclesial life</a:t>
            </a:r>
            <a:endParaRPr lang="en-US" dirty="0"/>
          </a:p>
        </p:txBody>
      </p:sp>
      <p:sp>
        <p:nvSpPr>
          <p:cNvPr id="3" name="Content Placeholder 2"/>
          <p:cNvSpPr>
            <a:spLocks noGrp="1"/>
          </p:cNvSpPr>
          <p:nvPr>
            <p:ph idx="1"/>
          </p:nvPr>
        </p:nvSpPr>
        <p:spPr/>
        <p:txBody>
          <a:bodyPr/>
          <a:lstStyle/>
          <a:p>
            <a:r>
              <a:rPr lang="en-US" sz="2800" dirty="0" smtClean="0"/>
              <a:t>Everything we see is temporary and at best a shadow of what will be by the grace of God.</a:t>
            </a:r>
          </a:p>
          <a:p>
            <a:r>
              <a:rPr lang="en-US" sz="2800" dirty="0" smtClean="0"/>
              <a:t>Small, relatively ineffective preaching campaigns will be replaced by the nations streaming to hear the Gospel.</a:t>
            </a:r>
          </a:p>
          <a:p>
            <a:r>
              <a:rPr lang="en-US" sz="2800" dirty="0" smtClean="0"/>
              <a:t>The imperfections of the flesh that burden us will be taken away to allow a fellowship that serves fully in the Spirit.</a:t>
            </a:r>
          </a:p>
          <a:p>
            <a:r>
              <a:rPr lang="en-US" sz="2800" dirty="0" smtClean="0"/>
              <a:t>Our “smallness” will turn into a day of great things, encompassing the whole of the earth.</a:t>
            </a:r>
          </a:p>
          <a:p>
            <a:endParaRPr lang="en-US" dirty="0"/>
          </a:p>
        </p:txBody>
      </p:sp>
    </p:spTree>
    <p:extLst>
      <p:ext uri="{BB962C8B-B14F-4D97-AF65-F5344CB8AC3E}">
        <p14:creationId xmlns:p14="http://schemas.microsoft.com/office/powerpoint/2010/main" val="151349147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Because of this…</a:t>
            </a:r>
            <a:endParaRPr lang="en-US" dirty="0"/>
          </a:p>
        </p:txBody>
      </p:sp>
      <p:sp>
        <p:nvSpPr>
          <p:cNvPr id="3" name="Content Placeholder 2"/>
          <p:cNvSpPr>
            <a:spLocks noGrp="1"/>
          </p:cNvSpPr>
          <p:nvPr>
            <p:ph idx="1"/>
          </p:nvPr>
        </p:nvSpPr>
        <p:spPr/>
        <p:txBody>
          <a:bodyPr>
            <a:normAutofit fontScale="92500" lnSpcReduction="20000"/>
          </a:bodyPr>
          <a:lstStyle/>
          <a:p>
            <a:r>
              <a:rPr lang="en-US" sz="2800" dirty="0" smtClean="0"/>
              <a:t>“Who </a:t>
            </a:r>
            <a:r>
              <a:rPr lang="en-US" sz="2800" dirty="0"/>
              <a:t>is left among you that saw this house in her first glory? and how do ye see it now? is it not in your eyes in comparison of it as nothing</a:t>
            </a:r>
            <a:r>
              <a:rPr lang="en-US" sz="2800" dirty="0" smtClean="0"/>
              <a:t>?  Yet </a:t>
            </a:r>
            <a:r>
              <a:rPr lang="en-US" sz="2800" dirty="0"/>
              <a:t>now be strong, O </a:t>
            </a:r>
            <a:r>
              <a:rPr lang="en-US" sz="2800" dirty="0" err="1"/>
              <a:t>Zerubbabel</a:t>
            </a:r>
            <a:r>
              <a:rPr lang="en-US" sz="2800" dirty="0"/>
              <a:t>, </a:t>
            </a:r>
            <a:r>
              <a:rPr lang="en-US" sz="2800" dirty="0" err="1"/>
              <a:t>saith</a:t>
            </a:r>
            <a:r>
              <a:rPr lang="en-US" sz="2800" dirty="0"/>
              <a:t> the </a:t>
            </a:r>
            <a:r>
              <a:rPr lang="en-US" sz="2800" cap="small" dirty="0"/>
              <a:t>Lord</a:t>
            </a:r>
            <a:r>
              <a:rPr lang="en-US" sz="2800" dirty="0"/>
              <a:t>; and be strong, O Joshua, son of </a:t>
            </a:r>
            <a:r>
              <a:rPr lang="en-US" sz="2800" dirty="0" err="1"/>
              <a:t>Josedech</a:t>
            </a:r>
            <a:r>
              <a:rPr lang="en-US" sz="2800" dirty="0"/>
              <a:t>, the high priest; and be strong, all ye people of the land, </a:t>
            </a:r>
            <a:r>
              <a:rPr lang="en-US" sz="2800" dirty="0" err="1"/>
              <a:t>saith</a:t>
            </a:r>
            <a:r>
              <a:rPr lang="en-US" sz="2800" dirty="0"/>
              <a:t> the </a:t>
            </a:r>
            <a:r>
              <a:rPr lang="en-US" sz="2800" cap="small" dirty="0"/>
              <a:t>Lord</a:t>
            </a:r>
            <a:r>
              <a:rPr lang="en-US" sz="2800" dirty="0"/>
              <a:t>, and work: for I am with you, </a:t>
            </a:r>
            <a:r>
              <a:rPr lang="en-US" sz="2800" dirty="0" err="1"/>
              <a:t>saith</a:t>
            </a:r>
            <a:r>
              <a:rPr lang="en-US" sz="2800" dirty="0"/>
              <a:t> the </a:t>
            </a:r>
            <a:r>
              <a:rPr lang="en-US" sz="2800" cap="small" dirty="0"/>
              <a:t>Lord</a:t>
            </a:r>
            <a:r>
              <a:rPr lang="en-US" sz="2800" dirty="0"/>
              <a:t> of hosts</a:t>
            </a:r>
            <a:r>
              <a:rPr lang="en-US" sz="2800" dirty="0" smtClean="0"/>
              <a:t>:  According </a:t>
            </a:r>
            <a:r>
              <a:rPr lang="en-US" sz="2800" dirty="0"/>
              <a:t>to the word that I covenanted with you when ye came out of Egypt, so my spirit </a:t>
            </a:r>
            <a:r>
              <a:rPr lang="en-US" sz="2800" dirty="0" err="1"/>
              <a:t>remaineth</a:t>
            </a:r>
            <a:r>
              <a:rPr lang="en-US" sz="2800" dirty="0"/>
              <a:t> among you: fear ye not</a:t>
            </a:r>
            <a:r>
              <a:rPr lang="en-US" sz="2800" dirty="0" smtClean="0"/>
              <a:t>.  </a:t>
            </a:r>
            <a:r>
              <a:rPr lang="en-US" sz="2800" b="1" dirty="0" smtClean="0"/>
              <a:t>For </a:t>
            </a:r>
            <a:r>
              <a:rPr lang="en-US" sz="2800" b="1" dirty="0"/>
              <a:t>thus </a:t>
            </a:r>
            <a:r>
              <a:rPr lang="en-US" sz="2800" b="1" dirty="0" err="1"/>
              <a:t>saith</a:t>
            </a:r>
            <a:r>
              <a:rPr lang="en-US" sz="2800" b="1" dirty="0"/>
              <a:t> the </a:t>
            </a:r>
            <a:r>
              <a:rPr lang="en-US" sz="2800" b="1" cap="small" dirty="0"/>
              <a:t>Lord</a:t>
            </a:r>
            <a:r>
              <a:rPr lang="en-US" sz="2800" b="1" dirty="0"/>
              <a:t> of hosts; Yet once, it is a little while, and I will shake the heavens, and the earth, and the sea, and the dry land</a:t>
            </a:r>
            <a:r>
              <a:rPr lang="en-US" sz="2800" b="1" dirty="0" smtClean="0"/>
              <a:t>;  And </a:t>
            </a:r>
            <a:r>
              <a:rPr lang="en-US" sz="2800" b="1" dirty="0"/>
              <a:t>I will shake all nations, and the desire of all nations shall come: and I will fill this house with glory, </a:t>
            </a:r>
            <a:r>
              <a:rPr lang="en-US" sz="2800" b="1" dirty="0" err="1"/>
              <a:t>saith</a:t>
            </a:r>
            <a:r>
              <a:rPr lang="en-US" sz="2800" b="1" dirty="0"/>
              <a:t> the </a:t>
            </a:r>
            <a:r>
              <a:rPr lang="en-US" sz="2800" b="1" cap="small" dirty="0"/>
              <a:t>Lord</a:t>
            </a:r>
            <a:r>
              <a:rPr lang="en-US" sz="2800" b="1" dirty="0"/>
              <a:t> of hosts</a:t>
            </a:r>
            <a:r>
              <a:rPr lang="en-US" sz="2800" b="1" dirty="0" smtClean="0"/>
              <a:t>.</a:t>
            </a:r>
            <a:r>
              <a:rPr lang="en-US" sz="2800" dirty="0" smtClean="0"/>
              <a:t>”</a:t>
            </a:r>
          </a:p>
          <a:p>
            <a:pPr algn="ctr"/>
            <a:r>
              <a:rPr lang="en-US" sz="2800" dirty="0" smtClean="0"/>
              <a:t>Haggai 2:3-7</a:t>
            </a:r>
            <a:endParaRPr lang="en-US" sz="2800" dirty="0"/>
          </a:p>
          <a:p>
            <a:endParaRPr lang="en-US" dirty="0"/>
          </a:p>
        </p:txBody>
      </p:sp>
    </p:spTree>
    <p:extLst>
      <p:ext uri="{BB962C8B-B14F-4D97-AF65-F5344CB8AC3E}">
        <p14:creationId xmlns:p14="http://schemas.microsoft.com/office/powerpoint/2010/main" val="357364920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let us rise up and build</a:t>
            </a:r>
            <a:endParaRPr lang="en-US"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878267" y="2084832"/>
            <a:ext cx="6257059" cy="4148702"/>
          </a:xfrm>
          <a:prstGeom prst="rect">
            <a:avLst/>
          </a:prstGeom>
        </p:spPr>
      </p:pic>
    </p:spTree>
    <p:extLst>
      <p:ext uri="{BB962C8B-B14F-4D97-AF65-F5344CB8AC3E}">
        <p14:creationId xmlns:p14="http://schemas.microsoft.com/office/powerpoint/2010/main" val="96648393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8819" y="2736134"/>
            <a:ext cx="9720072" cy="1499616"/>
          </a:xfrm>
        </p:spPr>
        <p:txBody>
          <a:bodyPr/>
          <a:lstStyle/>
          <a:p>
            <a:pPr algn="ctr"/>
            <a:r>
              <a:rPr lang="en-US" dirty="0" smtClean="0"/>
              <a:t>Thank you!</a:t>
            </a:r>
            <a:endParaRPr lang="en-US" dirty="0"/>
          </a:p>
        </p:txBody>
      </p:sp>
    </p:spTree>
    <p:extLst>
      <p:ext uri="{BB962C8B-B14F-4D97-AF65-F5344CB8AC3E}">
        <p14:creationId xmlns:p14="http://schemas.microsoft.com/office/powerpoint/2010/main" val="55707811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Wisp</Template>
  <TotalTime>2922</TotalTime>
  <Words>2547</Words>
  <Application>Microsoft Office PowerPoint</Application>
  <PresentationFormat>Widescreen</PresentationFormat>
  <Paragraphs>151</Paragraphs>
  <Slides>53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53</vt:i4>
      </vt:variant>
    </vt:vector>
  </HeadingPairs>
  <TitlesOfParts>
    <vt:vector size="57" baseType="lpstr">
      <vt:lpstr>Tw Cen MT</vt:lpstr>
      <vt:lpstr>Tw Cen MT Condensed</vt:lpstr>
      <vt:lpstr>Wingdings 3</vt:lpstr>
      <vt:lpstr>Integral</vt:lpstr>
      <vt:lpstr>Who Hath Despised the  Day of Small Things? </vt:lpstr>
      <vt:lpstr>CLASSES THIS WEEK</vt:lpstr>
      <vt:lpstr>THIS SUMMARY CLASS</vt:lpstr>
      <vt:lpstr>PowerPoint Presentation</vt:lpstr>
      <vt:lpstr>PowerPoint Presentation</vt:lpstr>
      <vt:lpstr>The time of darkness</vt:lpstr>
      <vt:lpstr>The light out of daRKNESS</vt:lpstr>
      <vt:lpstr>THE LIGHT</vt:lpstr>
      <vt:lpstr>Living now in the day of small things</vt:lpstr>
      <vt:lpstr>Lively Stones Collective, April 2016</vt:lpstr>
      <vt:lpstr>Conditions of the last days</vt:lpstr>
      <vt:lpstr>Faith in the last days</vt:lpstr>
      <vt:lpstr>The miasma</vt:lpstr>
      <vt:lpstr>PowerPoint Presentation</vt:lpstr>
      <vt:lpstr>reformation, Whitaker</vt:lpstr>
      <vt:lpstr>Can this cycle be broken?</vt:lpstr>
      <vt:lpstr>Return of the exiles</vt:lpstr>
      <vt:lpstr>PowerPoint Presentation</vt:lpstr>
      <vt:lpstr>Bro. whitaker, reformation, on affluence</vt:lpstr>
      <vt:lpstr>For those in Babylonian captivity</vt:lpstr>
      <vt:lpstr>Pursuit of Riches</vt:lpstr>
      <vt:lpstr>Advice to wealthy</vt:lpstr>
      <vt:lpstr>I beg your indulgence for a few minutes!</vt:lpstr>
      <vt:lpstr>Can you think of a more significant demographic difference in the christadelphian family in the past 50 years than dual-working parents?</vt:lpstr>
      <vt:lpstr>What is most at risk?</vt:lpstr>
      <vt:lpstr>Dual-income families</vt:lpstr>
      <vt:lpstr>PowerPoint Presentation</vt:lpstr>
      <vt:lpstr>PowerPoint Presentation</vt:lpstr>
      <vt:lpstr>PowerPoint Presentation</vt:lpstr>
      <vt:lpstr>Tired &amp; Stressed, but Satisfied: Moms Juggle Kids, Career &amp; Identity, Barna, may 2014</vt:lpstr>
      <vt:lpstr>Long-Term Effect of Spiritual Activity among Children and Teens, barna, November 2009</vt:lpstr>
      <vt:lpstr>Conclusions?</vt:lpstr>
      <vt:lpstr>Familiarity with the word</vt:lpstr>
      <vt:lpstr>you, o priests, that despise my name</vt:lpstr>
      <vt:lpstr>Robbing god?</vt:lpstr>
      <vt:lpstr>PowerPoint Presentation</vt:lpstr>
      <vt:lpstr>PowerPoint Presentation</vt:lpstr>
      <vt:lpstr>Spiritual junk food</vt:lpstr>
      <vt:lpstr>Junk food!</vt:lpstr>
      <vt:lpstr>Spiritual junk food</vt:lpstr>
      <vt:lpstr>PowerPoint Presentation</vt:lpstr>
      <vt:lpstr>Agenda for our discussion?</vt:lpstr>
      <vt:lpstr>A word to ecclesial shepherds</vt:lpstr>
      <vt:lpstr>Ensure right discussions</vt:lpstr>
      <vt:lpstr>Get Back to Work – I Am With You!</vt:lpstr>
      <vt:lpstr>the day of small things</vt:lpstr>
      <vt:lpstr>PowerPoint Presentation</vt:lpstr>
      <vt:lpstr>A people focused on the day of big things</vt:lpstr>
      <vt:lpstr>For me personally…</vt:lpstr>
      <vt:lpstr>Ecclesial life</vt:lpstr>
      <vt:lpstr>Because of this…</vt:lpstr>
      <vt:lpstr>let us rise up and build</vt:lpstr>
      <vt:lpstr>Thank you!</vt:lpstr>
    </vt:vector>
  </TitlesOfParts>
  <Company>Endologix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Hath Despised the  Day of Small Things?</dc:title>
  <dc:creator>Dave Jennings</dc:creator>
  <cp:lastModifiedBy>Dave Jennings</cp:lastModifiedBy>
  <cp:revision>153</cp:revision>
  <dcterms:created xsi:type="dcterms:W3CDTF">2016-02-20T16:53:38Z</dcterms:created>
  <dcterms:modified xsi:type="dcterms:W3CDTF">2016-07-16T13:59:27Z</dcterms:modified>
</cp:coreProperties>
</file>