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0" r:id="rId2"/>
    <p:sldMasterId id="2147483702" r:id="rId3"/>
    <p:sldMasterId id="2147483714" r:id="rId4"/>
    <p:sldMasterId id="2147483726" r:id="rId5"/>
    <p:sldMasterId id="2147483739" r:id="rId6"/>
  </p:sldMasterIdLst>
  <p:notesMasterIdLst>
    <p:notesMasterId r:id="rId57"/>
  </p:notesMasterIdLst>
  <p:sldIdLst>
    <p:sldId id="256" r:id="rId7"/>
    <p:sldId id="320" r:id="rId8"/>
    <p:sldId id="321" r:id="rId9"/>
    <p:sldId id="286" r:id="rId10"/>
    <p:sldId id="257" r:id="rId11"/>
    <p:sldId id="278" r:id="rId12"/>
    <p:sldId id="285" r:id="rId13"/>
    <p:sldId id="322" r:id="rId14"/>
    <p:sldId id="258" r:id="rId15"/>
    <p:sldId id="324" r:id="rId16"/>
    <p:sldId id="333" r:id="rId17"/>
    <p:sldId id="334" r:id="rId18"/>
    <p:sldId id="259" r:id="rId19"/>
    <p:sldId id="260" r:id="rId20"/>
    <p:sldId id="339" r:id="rId21"/>
    <p:sldId id="338" r:id="rId22"/>
    <p:sldId id="261" r:id="rId23"/>
    <p:sldId id="275" r:id="rId24"/>
    <p:sldId id="342" r:id="rId25"/>
    <p:sldId id="343" r:id="rId26"/>
    <p:sldId id="344" r:id="rId27"/>
    <p:sldId id="345" r:id="rId28"/>
    <p:sldId id="348" r:id="rId29"/>
    <p:sldId id="351" r:id="rId30"/>
    <p:sldId id="352" r:id="rId31"/>
    <p:sldId id="353" r:id="rId32"/>
    <p:sldId id="354" r:id="rId33"/>
    <p:sldId id="355" r:id="rId34"/>
    <p:sldId id="356" r:id="rId35"/>
    <p:sldId id="357" r:id="rId36"/>
    <p:sldId id="358" r:id="rId37"/>
    <p:sldId id="359" r:id="rId38"/>
    <p:sldId id="360" r:id="rId39"/>
    <p:sldId id="362" r:id="rId40"/>
    <p:sldId id="313" r:id="rId41"/>
    <p:sldId id="312" r:id="rId42"/>
    <p:sldId id="367" r:id="rId43"/>
    <p:sldId id="311" r:id="rId44"/>
    <p:sldId id="314" r:id="rId45"/>
    <p:sldId id="310" r:id="rId46"/>
    <p:sldId id="325" r:id="rId47"/>
    <p:sldId id="319" r:id="rId48"/>
    <p:sldId id="364" r:id="rId49"/>
    <p:sldId id="363" r:id="rId50"/>
    <p:sldId id="335" r:id="rId51"/>
    <p:sldId id="330" r:id="rId52"/>
    <p:sldId id="315" r:id="rId53"/>
    <p:sldId id="329" r:id="rId54"/>
    <p:sldId id="336" r:id="rId55"/>
    <p:sldId id="332" r:id="rId56"/>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3300"/>
    <a:srgbClr val="FFCCFF"/>
    <a:srgbClr val="00FFFF"/>
    <a:srgbClr val="006000"/>
    <a:srgbClr val="FFB5DA"/>
    <a:srgbClr val="FF9F81"/>
    <a:srgbClr val="00FF00"/>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206"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96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1D49D-79FE-4164-922C-8061193CAC65}" type="datetimeFigureOut">
              <a:rPr lang="en-US" smtClean="0"/>
              <a:pPr/>
              <a:t>11/10/2016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28C3-0D68-4B4F-B770-B7D633C096FD}" type="slidenum">
              <a:rPr lang="en-US" smtClean="0"/>
              <a:pPr/>
              <a:t>‹#›</a:t>
            </a:fld>
            <a:endParaRPr lang="en-US"/>
          </a:p>
        </p:txBody>
      </p:sp>
    </p:spTree>
    <p:extLst>
      <p:ext uri="{BB962C8B-B14F-4D97-AF65-F5344CB8AC3E}">
        <p14:creationId xmlns:p14="http://schemas.microsoft.com/office/powerpoint/2010/main" val="337454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a:t>
            </a:fld>
            <a:endParaRPr lang="en-US"/>
          </a:p>
        </p:txBody>
      </p:sp>
    </p:spTree>
    <p:extLst>
      <p:ext uri="{BB962C8B-B14F-4D97-AF65-F5344CB8AC3E}">
        <p14:creationId xmlns:p14="http://schemas.microsoft.com/office/powerpoint/2010/main" val="2156339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14</a:t>
            </a:fld>
            <a:endParaRPr lang="en-US"/>
          </a:p>
        </p:txBody>
      </p:sp>
    </p:spTree>
    <p:extLst>
      <p:ext uri="{BB962C8B-B14F-4D97-AF65-F5344CB8AC3E}">
        <p14:creationId xmlns:p14="http://schemas.microsoft.com/office/powerpoint/2010/main" val="176298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3412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53813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17</a:t>
            </a:fld>
            <a:endParaRPr lang="en-US"/>
          </a:p>
        </p:txBody>
      </p:sp>
    </p:spTree>
    <p:extLst>
      <p:ext uri="{BB962C8B-B14F-4D97-AF65-F5344CB8AC3E}">
        <p14:creationId xmlns:p14="http://schemas.microsoft.com/office/powerpoint/2010/main" val="700919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18</a:t>
            </a:fld>
            <a:endParaRPr lang="en-US"/>
          </a:p>
        </p:txBody>
      </p:sp>
    </p:spTree>
    <p:extLst>
      <p:ext uri="{BB962C8B-B14F-4D97-AF65-F5344CB8AC3E}">
        <p14:creationId xmlns:p14="http://schemas.microsoft.com/office/powerpoint/2010/main" val="2757294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42444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46580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47765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070044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17984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4</a:t>
            </a:fld>
            <a:endParaRPr lang="en-US"/>
          </a:p>
        </p:txBody>
      </p:sp>
    </p:spTree>
    <p:extLst>
      <p:ext uri="{BB962C8B-B14F-4D97-AF65-F5344CB8AC3E}">
        <p14:creationId xmlns:p14="http://schemas.microsoft.com/office/powerpoint/2010/main" val="74624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36</a:t>
            </a:fld>
            <a:endParaRPr lang="en-US"/>
          </a:p>
        </p:txBody>
      </p:sp>
    </p:spTree>
    <p:extLst>
      <p:ext uri="{BB962C8B-B14F-4D97-AF65-F5344CB8AC3E}">
        <p14:creationId xmlns:p14="http://schemas.microsoft.com/office/powerpoint/2010/main" val="2967887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837252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38</a:t>
            </a:fld>
            <a:endParaRPr lang="en-US"/>
          </a:p>
        </p:txBody>
      </p:sp>
    </p:spTree>
    <p:extLst>
      <p:ext uri="{BB962C8B-B14F-4D97-AF65-F5344CB8AC3E}">
        <p14:creationId xmlns:p14="http://schemas.microsoft.com/office/powerpoint/2010/main" val="2703356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213196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40</a:t>
            </a:fld>
            <a:endParaRPr lang="en-US"/>
          </a:p>
        </p:txBody>
      </p:sp>
    </p:spTree>
    <p:extLst>
      <p:ext uri="{BB962C8B-B14F-4D97-AF65-F5344CB8AC3E}">
        <p14:creationId xmlns:p14="http://schemas.microsoft.com/office/powerpoint/2010/main" val="1696484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034142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411844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44</a:t>
            </a:fld>
            <a:endParaRPr lang="en-US"/>
          </a:p>
        </p:txBody>
      </p:sp>
    </p:spTree>
    <p:extLst>
      <p:ext uri="{BB962C8B-B14F-4D97-AF65-F5344CB8AC3E}">
        <p14:creationId xmlns:p14="http://schemas.microsoft.com/office/powerpoint/2010/main" val="387184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47</a:t>
            </a:fld>
            <a:endParaRPr lang="en-US"/>
          </a:p>
        </p:txBody>
      </p:sp>
    </p:spTree>
    <p:extLst>
      <p:ext uri="{BB962C8B-B14F-4D97-AF65-F5344CB8AC3E}">
        <p14:creationId xmlns:p14="http://schemas.microsoft.com/office/powerpoint/2010/main" val="1631023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E28C3-0D68-4B4F-B770-B7D633C096FD}" type="slidenum">
              <a:rPr lang="en-US" smtClean="0"/>
              <a:pPr/>
              <a:t>49</a:t>
            </a:fld>
            <a:endParaRPr lang="en-US"/>
          </a:p>
        </p:txBody>
      </p:sp>
    </p:spTree>
    <p:extLst>
      <p:ext uri="{BB962C8B-B14F-4D97-AF65-F5344CB8AC3E}">
        <p14:creationId xmlns:p14="http://schemas.microsoft.com/office/powerpoint/2010/main" val="111696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5</a:t>
            </a:fld>
            <a:endParaRPr lang="en-US"/>
          </a:p>
        </p:txBody>
      </p:sp>
    </p:spTree>
    <p:extLst>
      <p:ext uri="{BB962C8B-B14F-4D97-AF65-F5344CB8AC3E}">
        <p14:creationId xmlns:p14="http://schemas.microsoft.com/office/powerpoint/2010/main" val="4159714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12036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6</a:t>
            </a:fld>
            <a:endParaRPr lang="en-US"/>
          </a:p>
        </p:txBody>
      </p:sp>
    </p:spTree>
    <p:extLst>
      <p:ext uri="{BB962C8B-B14F-4D97-AF65-F5344CB8AC3E}">
        <p14:creationId xmlns:p14="http://schemas.microsoft.com/office/powerpoint/2010/main" val="195172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7</a:t>
            </a:fld>
            <a:endParaRPr lang="en-US"/>
          </a:p>
        </p:txBody>
      </p:sp>
    </p:spTree>
    <p:extLst>
      <p:ext uri="{BB962C8B-B14F-4D97-AF65-F5344CB8AC3E}">
        <p14:creationId xmlns:p14="http://schemas.microsoft.com/office/powerpoint/2010/main" val="351623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9</a:t>
            </a:fld>
            <a:endParaRPr lang="en-US"/>
          </a:p>
        </p:txBody>
      </p:sp>
    </p:spTree>
    <p:extLst>
      <p:ext uri="{BB962C8B-B14F-4D97-AF65-F5344CB8AC3E}">
        <p14:creationId xmlns:p14="http://schemas.microsoft.com/office/powerpoint/2010/main" val="234128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66502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2751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13</a:t>
            </a:fld>
            <a:endParaRPr lang="en-US"/>
          </a:p>
        </p:txBody>
      </p:sp>
    </p:spTree>
    <p:extLst>
      <p:ext uri="{BB962C8B-B14F-4D97-AF65-F5344CB8AC3E}">
        <p14:creationId xmlns:p14="http://schemas.microsoft.com/office/powerpoint/2010/main" val="615491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71682" name="Picture 2" descr="247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1683" name="Rectangle 3"/>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7168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1685" name="Rectangle 5"/>
          <p:cNvSpPr>
            <a:spLocks noGrp="1" noChangeArrowheads="1"/>
          </p:cNvSpPr>
          <p:nvPr>
            <p:ph type="dt" sz="half" idx="2"/>
          </p:nvPr>
        </p:nvSpPr>
        <p:spPr/>
        <p:txBody>
          <a:bodyPr/>
          <a:lstStyle>
            <a:lvl1pPr>
              <a:defRPr/>
            </a:lvl1pPr>
          </a:lstStyle>
          <a:p>
            <a:endParaRPr lang="en-US"/>
          </a:p>
        </p:txBody>
      </p:sp>
      <p:sp>
        <p:nvSpPr>
          <p:cNvPr id="71686" name="Rectangle 6"/>
          <p:cNvSpPr>
            <a:spLocks noGrp="1" noChangeArrowheads="1"/>
          </p:cNvSpPr>
          <p:nvPr>
            <p:ph type="ftr" sz="quarter" idx="3"/>
          </p:nvPr>
        </p:nvSpPr>
        <p:spPr/>
        <p:txBody>
          <a:bodyPr/>
          <a:lstStyle>
            <a:lvl1pPr>
              <a:defRPr/>
            </a:lvl1pPr>
          </a:lstStyle>
          <a:p>
            <a:endParaRPr lang="en-US"/>
          </a:p>
        </p:txBody>
      </p:sp>
      <p:sp>
        <p:nvSpPr>
          <p:cNvPr id="71687" name="Rectangle 7"/>
          <p:cNvSpPr>
            <a:spLocks noGrp="1" noChangeArrowheads="1"/>
          </p:cNvSpPr>
          <p:nvPr>
            <p:ph type="sldNum" sz="quarter" idx="4"/>
          </p:nvPr>
        </p:nvSpPr>
        <p:spPr/>
        <p:txBody>
          <a:bodyPr/>
          <a:lstStyle>
            <a:lvl1pPr>
              <a:defRPr/>
            </a:lvl1pPr>
          </a:lstStyle>
          <a:p>
            <a:fld id="{456BA3F6-5025-45F7-BEB8-196F7F523C4D}" type="slidenum">
              <a:rPr lang="en-US"/>
              <a:pPr/>
              <a:t>‹#›</a:t>
            </a:fld>
            <a:endParaRPr 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20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4">
                                            <p:txEl>
                                              <p:pRg st="0" end="0"/>
                                            </p:txEl>
                                          </p:spTgt>
                                        </p:tgtEl>
                                        <p:attrNameLst>
                                          <p:attrName>style.visibility</p:attrName>
                                        </p:attrNameLst>
                                      </p:cBhvr>
                                      <p:to>
                                        <p:strVal val="visible"/>
                                      </p:to>
                                    </p:set>
                                    <p:animEffect transition="in" filter="wipe(left)">
                                      <p:cBhvr>
                                        <p:cTn id="12" dur="500"/>
                                        <p:tgtEl>
                                          <p:spTgt spid="716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build="p">
        <p:tmplLst>
          <p:tmpl lvl="1">
            <p:tnLst>
              <p:par>
                <p:cTn presetID="22" presetClass="entr" presetSubtype="8" fill="hold" nodeType="clickEffect">
                  <p:stCondLst>
                    <p:cond delay="0"/>
                  </p:stCondLst>
                  <p:childTnLst>
                    <p:set>
                      <p:cBhvr>
                        <p:cTn dur="1" fill="hold">
                          <p:stCondLst>
                            <p:cond delay="0"/>
                          </p:stCondLst>
                        </p:cTn>
                        <p:tgtEl>
                          <p:spTgt spid="71684"/>
                        </p:tgtEl>
                        <p:attrNameLst>
                          <p:attrName>style.visibility</p:attrName>
                        </p:attrNameLst>
                      </p:cBhvr>
                      <p:to>
                        <p:strVal val="visible"/>
                      </p:to>
                    </p:set>
                    <p:animEffect transition="in" filter="wipe(left)">
                      <p:cBhvr>
                        <p:cTn dur="500"/>
                        <p:tgtEl>
                          <p:spTgt spid="7168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711E7C-0F85-463E-92D0-B555EE7DA052}" type="slidenum">
              <a:rPr lang="en-US"/>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034198-5409-4C20-9097-6F0AB5CD48FD}" type="slidenum">
              <a:rPr lang="en-US"/>
              <a:pPr/>
              <a:t>‹#›</a:t>
            </a:fld>
            <a:endParaRPr lang="en-US"/>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6664B0D-8FDE-4606-86DA-6879FEC6E7F6}" type="slidenum">
              <a:rPr lang="en-US"/>
              <a:pPr/>
              <a:t>‹#›</a:t>
            </a:fld>
            <a:endParaRPr lang="en-US"/>
          </a:p>
        </p:txBody>
      </p:sp>
    </p:spTree>
  </p:cSld>
  <p:clrMapOvr>
    <a:masterClrMapping/>
  </p:clrMapOvr>
  <p:transition>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35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459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011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63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39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873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07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ED82BD-26AA-4CA3-8D41-7E9F05742452}" type="slidenum">
              <a:rPr lang="en-US"/>
              <a:pPr/>
              <a:t>‹#›</a:t>
            </a:fld>
            <a:endParaRPr lang="en-US"/>
          </a:p>
        </p:txBody>
      </p:sp>
    </p:spTree>
  </p:cSld>
  <p:clrMapOvr>
    <a:masterClrMapping/>
  </p:clrMapOvr>
  <p:transition>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707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948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985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101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091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974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342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886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282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75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A44B9D-E0BD-4E39-BD91-E0D04BBC462D}" type="slidenum">
              <a:rPr lang="en-US"/>
              <a:pPr/>
              <a:t>‹#›</a:t>
            </a:fld>
            <a:endParaRPr lang="en-US"/>
          </a:p>
        </p:txBody>
      </p:sp>
    </p:spTree>
  </p:cSld>
  <p:clrMapOvr>
    <a:masterClrMapping/>
  </p:clrMapOvr>
  <p:transition>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875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277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471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330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470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08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37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66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15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796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65CD6C-7F0E-4B46-8BFA-3867F0F21151}" type="slidenum">
              <a:rPr lang="en-US"/>
              <a:pPr/>
              <a:t>‹#›</a:t>
            </a:fld>
            <a:endParaRPr lang="en-US"/>
          </a:p>
        </p:txBody>
      </p:sp>
    </p:spTree>
  </p:cSld>
  <p:clrMapOvr>
    <a:masterClrMapping/>
  </p:clrMapOvr>
  <p:transition>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394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930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1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87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98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353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0"/>
            <a:ext cx="9144000" cy="6856413"/>
            <a:chOff x="0" y="0"/>
            <a:chExt cx="5760" cy="4319"/>
          </a:xfrm>
        </p:grpSpPr>
        <p:sp>
          <p:nvSpPr>
            <p:cNvPr id="4198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198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198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199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199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l" eaLnBrk="0" hangingPunct="0"/>
              <a:endParaRPr lang="en-US">
                <a:solidFill>
                  <a:srgbClr val="FFFFFF"/>
                </a:solidFill>
                <a:cs typeface="+mn-cs"/>
              </a:endParaRPr>
            </a:p>
          </p:txBody>
        </p:sp>
        <p:sp>
          <p:nvSpPr>
            <p:cNvPr id="4199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lgn="l" eaLnBrk="0" hangingPunct="0"/>
              <a:endParaRPr lang="en-US">
                <a:solidFill>
                  <a:srgbClr val="FFFFFF"/>
                </a:solidFill>
                <a:cs typeface="+mn-cs"/>
              </a:endParaRPr>
            </a:p>
          </p:txBody>
        </p:sp>
        <p:sp>
          <p:nvSpPr>
            <p:cNvPr id="4199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lgn="l" eaLnBrk="0" hangingPunct="0"/>
              <a:endParaRPr lang="en-US">
                <a:solidFill>
                  <a:srgbClr val="FFFFFF"/>
                </a:solidFill>
                <a:cs typeface="+mn-cs"/>
              </a:endParaRPr>
            </a:p>
          </p:txBody>
        </p:sp>
        <p:sp>
          <p:nvSpPr>
            <p:cNvPr id="4199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199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lgn="l" eaLnBrk="0" hangingPunct="0"/>
              <a:endParaRPr lang="en-US">
                <a:solidFill>
                  <a:srgbClr val="FFFFFF"/>
                </a:solidFill>
                <a:cs typeface="+mn-cs"/>
              </a:endParaRPr>
            </a:p>
          </p:txBody>
        </p:sp>
        <p:sp>
          <p:nvSpPr>
            <p:cNvPr id="4199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199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lgn="l" eaLnBrk="0" hangingPunct="0"/>
              <a:endParaRPr lang="en-US">
                <a:solidFill>
                  <a:srgbClr val="FFFFFF"/>
                </a:solidFill>
                <a:cs typeface="+mn-cs"/>
              </a:endParaRPr>
            </a:p>
          </p:txBody>
        </p:sp>
        <p:sp>
          <p:nvSpPr>
            <p:cNvPr id="4199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199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200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200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200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200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lgn="l" eaLnBrk="0" hangingPunct="0"/>
              <a:endParaRPr lang="en-US">
                <a:solidFill>
                  <a:srgbClr val="FFFFFF"/>
                </a:solidFill>
                <a:cs typeface="+mn-cs"/>
              </a:endParaRPr>
            </a:p>
          </p:txBody>
        </p:sp>
        <p:sp>
          <p:nvSpPr>
            <p:cNvPr id="4200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200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lgn="l" eaLnBrk="0" hangingPunct="0"/>
              <a:endParaRPr lang="en-US">
                <a:solidFill>
                  <a:srgbClr val="FFFFFF"/>
                </a:solidFill>
                <a:cs typeface="+mn-cs"/>
              </a:endParaRPr>
            </a:p>
          </p:txBody>
        </p:sp>
        <p:sp>
          <p:nvSpPr>
            <p:cNvPr id="4200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200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l" eaLnBrk="0" hangingPunct="0"/>
              <a:endParaRPr lang="en-US">
                <a:solidFill>
                  <a:srgbClr val="FFFFFF"/>
                </a:solidFill>
                <a:cs typeface="+mn-cs"/>
              </a:endParaRPr>
            </a:p>
          </p:txBody>
        </p:sp>
        <p:sp>
          <p:nvSpPr>
            <p:cNvPr id="4200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200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lgn="l" eaLnBrk="0" hangingPunct="0"/>
              <a:endParaRPr lang="en-US">
                <a:solidFill>
                  <a:srgbClr val="FFFFFF"/>
                </a:solidFill>
                <a:cs typeface="+mn-cs"/>
              </a:endParaRPr>
            </a:p>
          </p:txBody>
        </p:sp>
        <p:sp>
          <p:nvSpPr>
            <p:cNvPr id="4201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l" eaLnBrk="0" hangingPunct="0"/>
              <a:endParaRPr lang="en-US">
                <a:solidFill>
                  <a:srgbClr val="FFFFFF"/>
                </a:solidFill>
                <a:cs typeface="+mn-cs"/>
              </a:endParaRPr>
            </a:p>
          </p:txBody>
        </p:sp>
        <p:sp>
          <p:nvSpPr>
            <p:cNvPr id="4201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eaLnBrk="0" hangingPunct="0"/>
              <a:endParaRPr lang="en-US">
                <a:solidFill>
                  <a:srgbClr val="FFFFFF"/>
                </a:solidFill>
                <a:cs typeface="+mn-cs"/>
              </a:endParaRPr>
            </a:p>
          </p:txBody>
        </p:sp>
        <p:sp>
          <p:nvSpPr>
            <p:cNvPr id="4201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lgn="l" eaLnBrk="0" hangingPunct="0"/>
              <a:endParaRPr lang="en-US">
                <a:solidFill>
                  <a:srgbClr val="FFFFFF"/>
                </a:solidFill>
                <a:cs typeface="+mn-cs"/>
              </a:endParaRPr>
            </a:p>
          </p:txBody>
        </p:sp>
        <p:sp>
          <p:nvSpPr>
            <p:cNvPr id="4201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201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lgn="l" eaLnBrk="0" hangingPunct="0"/>
              <a:endParaRPr lang="en-US">
                <a:solidFill>
                  <a:srgbClr val="FFFFFF"/>
                </a:solidFill>
                <a:cs typeface="+mn-cs"/>
              </a:endParaRPr>
            </a:p>
          </p:txBody>
        </p:sp>
        <p:sp>
          <p:nvSpPr>
            <p:cNvPr id="4201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201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201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201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201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eaLnBrk="0" hangingPunct="0"/>
              <a:endParaRPr lang="en-US">
                <a:solidFill>
                  <a:srgbClr val="FFFFFF"/>
                </a:solidFill>
                <a:cs typeface="+mn-cs"/>
              </a:endParaRPr>
            </a:p>
          </p:txBody>
        </p:sp>
        <p:sp>
          <p:nvSpPr>
            <p:cNvPr id="4202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202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202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grpSp>
          <p:nvGrpSpPr>
            <p:cNvPr id="42023" name="Group 39"/>
            <p:cNvGrpSpPr>
              <a:grpSpLocks/>
            </p:cNvGrpSpPr>
            <p:nvPr userDrawn="1"/>
          </p:nvGrpSpPr>
          <p:grpSpPr bwMode="auto">
            <a:xfrm>
              <a:off x="0" y="1632"/>
              <a:ext cx="5758" cy="1858"/>
              <a:chOff x="0" y="1632"/>
              <a:chExt cx="5758" cy="1858"/>
            </a:xfrm>
          </p:grpSpPr>
          <p:sp>
            <p:nvSpPr>
              <p:cNvPr id="4202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202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l" eaLnBrk="0" hangingPunct="0"/>
                <a:endParaRPr lang="en-US">
                  <a:solidFill>
                    <a:srgbClr val="FFFFFF"/>
                  </a:solidFill>
                  <a:cs typeface="+mn-cs"/>
                </a:endParaRPr>
              </a:p>
            </p:txBody>
          </p:sp>
        </p:grpSp>
      </p:grpSp>
      <p:sp>
        <p:nvSpPr>
          <p:cNvPr id="42026"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4202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2028" name="Rectangle 4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2029" name="Rectangle 4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2030" name="Rectangle 46"/>
          <p:cNvSpPr>
            <a:spLocks noGrp="1" noChangeArrowheads="1"/>
          </p:cNvSpPr>
          <p:nvPr>
            <p:ph type="sldNum" sz="quarter" idx="4"/>
          </p:nvPr>
        </p:nvSpPr>
        <p:spPr/>
        <p:txBody>
          <a:bodyPr/>
          <a:lstStyle>
            <a:lvl1pPr>
              <a:defRPr/>
            </a:lvl1pPr>
          </a:lstStyle>
          <a:p>
            <a:fld id="{2DC0BC2D-A53D-47A5-90BA-7E6C6A3A889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121713"/>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2026"/>
                                        </p:tgtEl>
                                        <p:attrNameLst>
                                          <p:attrName>style.visibility</p:attrName>
                                        </p:attrNameLst>
                                      </p:cBhvr>
                                      <p:to>
                                        <p:strVal val="visible"/>
                                      </p:to>
                                    </p:set>
                                    <p:anim calcmode="lin" valueType="num">
                                      <p:cBhvr>
                                        <p:cTn id="7" dur="1000" fill="hold"/>
                                        <p:tgtEl>
                                          <p:spTgt spid="42026"/>
                                        </p:tgtEl>
                                        <p:attrNameLst>
                                          <p:attrName>ppt_x</p:attrName>
                                        </p:attrNameLst>
                                      </p:cBhvr>
                                      <p:tavLst>
                                        <p:tav tm="0">
                                          <p:val>
                                            <p:strVal val="#ppt_x-.2"/>
                                          </p:val>
                                        </p:tav>
                                        <p:tav tm="100000">
                                          <p:val>
                                            <p:strVal val="#ppt_x"/>
                                          </p:val>
                                        </p:tav>
                                      </p:tavLst>
                                    </p:anim>
                                    <p:anim calcmode="lin" valueType="num">
                                      <p:cBhvr>
                                        <p:cTn id="8" dur="1000" fill="hold"/>
                                        <p:tgtEl>
                                          <p:spTgt spid="42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2027">
                                            <p:txEl>
                                              <p:pRg st="0" end="0"/>
                                            </p:txEl>
                                          </p:spTgt>
                                        </p:tgtEl>
                                        <p:attrNameLst>
                                          <p:attrName>style.visibility</p:attrName>
                                        </p:attrNameLst>
                                      </p:cBhvr>
                                      <p:to>
                                        <p:strVal val="visible"/>
                                      </p:to>
                                    </p:set>
                                    <p:animEffect transition="in" filter="fade">
                                      <p:cBhvr>
                                        <p:cTn id="14" dur="500"/>
                                        <p:tgtEl>
                                          <p:spTgt spid="42027">
                                            <p:txEl>
                                              <p:pRg st="0" end="0"/>
                                            </p:txEl>
                                          </p:spTgt>
                                        </p:tgtEl>
                                      </p:cBhvr>
                                    </p:animEffect>
                                    <p:anim calcmode="lin" valueType="num">
                                      <p:cBhvr>
                                        <p:cTn id="15" dur="500" fill="hold"/>
                                        <p:tgtEl>
                                          <p:spTgt spid="42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202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6" grpId="0"/>
      <p:bldP spid="42027" grpId="0" build="p">
        <p:tmplLst>
          <p:tmpl lvl="1">
            <p:tnLst>
              <p:par>
                <p:cTn presetID="44" presetClass="entr" presetSubtype="0" fill="hold" nodeType="clickEffect">
                  <p:stCondLst>
                    <p:cond delay="0"/>
                  </p:stCondLst>
                  <p:childTnLst>
                    <p:set>
                      <p:cBhvr>
                        <p:cTn dur="1" fill="hold">
                          <p:stCondLst>
                            <p:cond delay="0"/>
                          </p:stCondLst>
                        </p:cTn>
                        <p:tgtEl>
                          <p:spTgt spid="42027"/>
                        </p:tgtEl>
                        <p:attrNameLst>
                          <p:attrName>style.visibility</p:attrName>
                        </p:attrNameLst>
                      </p:cBhvr>
                      <p:to>
                        <p:strVal val="visible"/>
                      </p:to>
                    </p:set>
                    <p:animEffect transition="in" filter="fade">
                      <p:cBhvr>
                        <p:cTn dur="500"/>
                        <p:tgtEl>
                          <p:spTgt spid="42027"/>
                        </p:tgtEl>
                      </p:cBhvr>
                    </p:animEffect>
                    <p:anim calcmode="lin" valueType="num">
                      <p:cBhvr>
                        <p:cTn dur="500" fill="hold"/>
                        <p:tgtEl>
                          <p:spTgt spid="42027"/>
                        </p:tgtEl>
                        <p:attrNameLst>
                          <p:attrName>ppt_x</p:attrName>
                        </p:attrNameLst>
                      </p:cBhvr>
                      <p:tavLst>
                        <p:tav tm="0">
                          <p:val>
                            <p:strVal val="#ppt_x"/>
                          </p:val>
                        </p:tav>
                        <p:tav tm="100000">
                          <p:val>
                            <p:strVal val="#ppt_x"/>
                          </p:val>
                        </p:tav>
                      </p:tavLst>
                    </p:anim>
                    <p:anim calcmode="lin" valueType="num">
                      <p:cBhvr>
                        <p:cTn dur="500" fill="hold"/>
                        <p:tgtEl>
                          <p:spTgt spid="42027"/>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13596A-CEC5-49B9-B448-3DBEC918BC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51198739"/>
      </p:ext>
    </p:extLst>
  </p:cSld>
  <p:clrMapOvr>
    <a:masterClrMapping/>
  </p:clrMapOvr>
  <p:transition>
    <p:diamon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66E0A1C-E4A3-4670-8939-3A34C5A9B1D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29144792"/>
      </p:ext>
    </p:extLst>
  </p:cSld>
  <p:clrMapOvr>
    <a:masterClrMapping/>
  </p:clrMapOvr>
  <p:transition>
    <p:diamon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A199FE2-3426-4325-8E01-61B070FB34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5317268"/>
      </p:ext>
    </p:extLst>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F62035-5E5D-4A97-95D0-4D11295BFB8E}" type="slidenum">
              <a:rPr lang="en-US"/>
              <a:pPr/>
              <a:t>‹#›</a:t>
            </a:fld>
            <a:endParaRPr lang="en-US"/>
          </a:p>
        </p:txBody>
      </p:sp>
    </p:spTree>
  </p:cSld>
  <p:clrMapOvr>
    <a:masterClrMapping/>
  </p:clrMapOvr>
  <p:transition>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8286AC5-4A0C-4949-8B37-E7F274D7F7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50962034"/>
      </p:ext>
    </p:extLst>
  </p:cSld>
  <p:clrMapOvr>
    <a:masterClrMapping/>
  </p:clrMapOvr>
  <p:transition>
    <p:diamon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BA01092-8B98-4A8F-9CDF-49CF681A8A2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98021770"/>
      </p:ext>
    </p:extLst>
  </p:cSld>
  <p:clrMapOvr>
    <a:masterClrMapping/>
  </p:clrMapOvr>
  <p:transition>
    <p:diamon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CE8FFC96-F74E-45BF-B1DA-720FCF78FD1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64004612"/>
      </p:ext>
    </p:extLst>
  </p:cSld>
  <p:clrMapOvr>
    <a:masterClrMapping/>
  </p:clrMapOvr>
  <p:transition>
    <p:diamon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EB88BBF-C74F-4736-8948-82E882AD3C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7845608"/>
      </p:ext>
    </p:extLst>
  </p:cSld>
  <p:clrMapOvr>
    <a:masterClrMapping/>
  </p:clrMapOvr>
  <p:transition>
    <p:diamon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E4E0B8-D6BE-4885-8CAF-564F1A5D218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0099081"/>
      </p:ext>
    </p:extLst>
  </p:cSld>
  <p:clrMapOvr>
    <a:masterClrMapping/>
  </p:clrMapOvr>
  <p:transition>
    <p:diamon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7FFF4D8-0B99-4658-8FE7-1CC2E5D2E74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5442327"/>
      </p:ext>
    </p:extLst>
  </p:cSld>
  <p:clrMapOvr>
    <a:masterClrMapping/>
  </p:clrMapOvr>
  <p:transition>
    <p:diamon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D82892D-8E00-41B9-ABC2-33F2E753686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1792936"/>
      </p:ext>
    </p:extLst>
  </p:cSld>
  <p:clrMapOvr>
    <a:masterClrMapping/>
  </p:clrMapOvr>
  <p:transition>
    <p:diamon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44BE71E-EDBB-4844-B977-50A3D22F27C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6245896"/>
      </p:ext>
    </p:extLst>
  </p:cSld>
  <p:clrMapOvr>
    <a:masterClrMapping/>
  </p:clrMapOvr>
  <p:transition>
    <p:diamon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6521"/>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28353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F61EE0D-1EE6-47E1-AE82-0D9726688304}" type="slidenum">
              <a:rPr lang="en-US"/>
              <a:pPr/>
              <a:t>‹#›</a:t>
            </a:fld>
            <a:endParaRPr lang="en-US"/>
          </a:p>
        </p:txBody>
      </p:sp>
    </p:spTree>
  </p:cSld>
  <p:clrMapOvr>
    <a:masterClrMapping/>
  </p:clrMapOvr>
  <p:transition>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064605"/>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41156"/>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864323"/>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952319"/>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706035"/>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783947"/>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7212"/>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932751"/>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28942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774DAD-6A97-49A3-95FC-E8EE406AA6E9}" type="slidenum">
              <a:rPr lang="en-US"/>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A118D4-CBD7-4DAA-8901-3D6EA6FE924D}" type="slidenum">
              <a:rPr lang="en-US"/>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F99ADC-421E-4439-BFC8-B371DACCCEFE}" type="slidenum">
              <a:rPr lang="en-US"/>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4.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2" descr="247b"/>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7065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60"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7066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066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0204B6-D2BF-4B30-A4A6-845C4ECF35C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2000"/>
                                        <p:tgtEl>
                                          <p:spTgt spid="70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60">
                                            <p:txEl>
                                              <p:pRg st="0" end="0"/>
                                            </p:txEl>
                                          </p:spTgt>
                                        </p:tgtEl>
                                        <p:attrNameLst>
                                          <p:attrName>style.visibility</p:attrName>
                                        </p:attrNameLst>
                                      </p:cBhvr>
                                      <p:to>
                                        <p:strVal val="visible"/>
                                      </p:to>
                                    </p:set>
                                    <p:animEffect transition="in" filter="wipe(left)">
                                      <p:cBhvr>
                                        <p:cTn id="12" dur="500"/>
                                        <p:tgtEl>
                                          <p:spTgt spid="70660">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0660">
                                            <p:txEl>
                                              <p:pRg st="1" end="1"/>
                                            </p:txEl>
                                          </p:spTgt>
                                        </p:tgtEl>
                                        <p:attrNameLst>
                                          <p:attrName>style.visibility</p:attrName>
                                        </p:attrNameLst>
                                      </p:cBhvr>
                                      <p:to>
                                        <p:strVal val="visible"/>
                                      </p:to>
                                    </p:set>
                                    <p:animEffect transition="in" filter="wipe(left)">
                                      <p:cBhvr>
                                        <p:cTn id="15" dur="500"/>
                                        <p:tgtEl>
                                          <p:spTgt spid="70660">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0660">
                                            <p:txEl>
                                              <p:pRg st="2" end="2"/>
                                            </p:txEl>
                                          </p:spTgt>
                                        </p:tgtEl>
                                        <p:attrNameLst>
                                          <p:attrName>style.visibility</p:attrName>
                                        </p:attrNameLst>
                                      </p:cBhvr>
                                      <p:to>
                                        <p:strVal val="visible"/>
                                      </p:to>
                                    </p:set>
                                    <p:animEffect transition="in" filter="wipe(left)">
                                      <p:cBhvr>
                                        <p:cTn id="18" dur="500"/>
                                        <p:tgtEl>
                                          <p:spTgt spid="70660">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0660">
                                            <p:txEl>
                                              <p:pRg st="3" end="3"/>
                                            </p:txEl>
                                          </p:spTgt>
                                        </p:tgtEl>
                                        <p:attrNameLst>
                                          <p:attrName>style.visibility</p:attrName>
                                        </p:attrNameLst>
                                      </p:cBhvr>
                                      <p:to>
                                        <p:strVal val="visible"/>
                                      </p:to>
                                    </p:set>
                                    <p:animEffect transition="in" filter="wipe(left)">
                                      <p:cBhvr>
                                        <p:cTn id="21" dur="500"/>
                                        <p:tgtEl>
                                          <p:spTgt spid="70660">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0660">
                                            <p:txEl>
                                              <p:pRg st="4" end="4"/>
                                            </p:txEl>
                                          </p:spTgt>
                                        </p:tgtEl>
                                        <p:attrNameLst>
                                          <p:attrName>style.visibility</p:attrName>
                                        </p:attrNameLst>
                                      </p:cBhvr>
                                      <p:to>
                                        <p:strVal val="visible"/>
                                      </p:to>
                                    </p:set>
                                    <p:animEffect transition="in" filter="wipe(left)">
                                      <p:cBhvr>
                                        <p:cTn id="24" dur="500"/>
                                        <p:tgtEl>
                                          <p:spTgt spid="706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60" grpId="0" build="p">
        <p:tmplLst>
          <p:tmpl lvl="1">
            <p:tnLst>
              <p:par>
                <p:cTn presetID="22" presetClass="entr" presetSubtype="8" fill="hold" nodeType="click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Lst>
      </p:bldP>
    </p:bld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cs typeface="Arial" charset="0"/>
        </a:defRPr>
      </a:lvl2pPr>
      <a:lvl3pPr algn="l" rtl="0" fontAlgn="base">
        <a:spcBef>
          <a:spcPct val="0"/>
        </a:spcBef>
        <a:spcAft>
          <a:spcPct val="0"/>
        </a:spcAft>
        <a:defRPr sz="4400">
          <a:solidFill>
            <a:schemeClr val="tx2"/>
          </a:solidFill>
          <a:latin typeface="Arial" charset="0"/>
          <a:cs typeface="Arial" charset="0"/>
        </a:defRPr>
      </a:lvl3pPr>
      <a:lvl4pPr algn="l" rtl="0" fontAlgn="base">
        <a:spcBef>
          <a:spcPct val="0"/>
        </a:spcBef>
        <a:spcAft>
          <a:spcPct val="0"/>
        </a:spcAft>
        <a:defRPr sz="4400">
          <a:solidFill>
            <a:schemeClr val="tx2"/>
          </a:solidFill>
          <a:latin typeface="Arial" charset="0"/>
          <a:cs typeface="Arial" charset="0"/>
        </a:defRPr>
      </a:lvl4pPr>
      <a:lvl5pPr algn="l" rtl="0" fontAlgn="base">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78AB5A5-581C-4AC5-9A7A-7B9A2E6D0C32}" type="datetimeFigureOut">
              <a:rPr lang="en-US" smtClean="0">
                <a:solidFill>
                  <a:prstClr val="black">
                    <a:tint val="75000"/>
                  </a:prstClr>
                </a:solidFill>
                <a:latin typeface="Calibri"/>
                <a:cs typeface="+mn-cs"/>
              </a:rPr>
              <a:pPr fontAlgn="auto">
                <a:spcBef>
                  <a:spcPts val="0"/>
                </a:spcBef>
                <a:spcAft>
                  <a:spcPts val="0"/>
                </a:spcAft>
              </a:pPr>
              <a:t>11/10/2016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12EB903-DFBC-4CD7-8174-F2FDDEBEDDA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0078162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78AB5A5-581C-4AC5-9A7A-7B9A2E6D0C32}" type="datetimeFigureOut">
              <a:rPr lang="en-US" smtClean="0">
                <a:solidFill>
                  <a:prstClr val="black">
                    <a:tint val="75000"/>
                  </a:prstClr>
                </a:solidFill>
                <a:latin typeface="Calibri"/>
                <a:cs typeface="+mn-cs"/>
              </a:rPr>
              <a:pPr fontAlgn="auto">
                <a:spcBef>
                  <a:spcPts val="0"/>
                </a:spcBef>
                <a:spcAft>
                  <a:spcPts val="0"/>
                </a:spcAft>
              </a:pPr>
              <a:t>11/10/2016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12EB903-DFBC-4CD7-8174-F2FDDEBEDDA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6882116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78AB5A5-581C-4AC5-9A7A-7B9A2E6D0C32}" type="datetimeFigureOut">
              <a:rPr lang="en-US" smtClean="0">
                <a:solidFill>
                  <a:prstClr val="black">
                    <a:tint val="75000"/>
                  </a:prstClr>
                </a:solidFill>
                <a:latin typeface="Calibri"/>
                <a:cs typeface="+mn-cs"/>
              </a:rPr>
              <a:pPr fontAlgn="auto">
                <a:spcBef>
                  <a:spcPts val="0"/>
                </a:spcBef>
                <a:spcAft>
                  <a:spcPts val="0"/>
                </a:spcAft>
              </a:pPr>
              <a:t>11/10/2016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12EB903-DFBC-4CD7-8174-F2FDDEBEDDA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85500361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9144000" cy="6856413"/>
            <a:chOff x="0" y="0"/>
            <a:chExt cx="5760" cy="4319"/>
          </a:xfrm>
        </p:grpSpPr>
        <p:sp>
          <p:nvSpPr>
            <p:cNvPr id="4096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096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096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096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096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l" eaLnBrk="0" hangingPunct="0"/>
              <a:endParaRPr lang="en-US">
                <a:solidFill>
                  <a:srgbClr val="FFFFFF"/>
                </a:solidFill>
                <a:cs typeface="+mn-cs"/>
              </a:endParaRPr>
            </a:p>
          </p:txBody>
        </p:sp>
        <p:sp>
          <p:nvSpPr>
            <p:cNvPr id="4096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lgn="l" eaLnBrk="0" hangingPunct="0"/>
              <a:endParaRPr lang="en-US">
                <a:solidFill>
                  <a:srgbClr val="FFFFFF"/>
                </a:solidFill>
                <a:cs typeface="+mn-cs"/>
              </a:endParaRPr>
            </a:p>
          </p:txBody>
        </p:sp>
        <p:sp>
          <p:nvSpPr>
            <p:cNvPr id="4096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lgn="l" eaLnBrk="0" hangingPunct="0"/>
              <a:endParaRPr lang="en-US">
                <a:solidFill>
                  <a:srgbClr val="FFFFFF"/>
                </a:solidFill>
                <a:cs typeface="+mn-cs"/>
              </a:endParaRPr>
            </a:p>
          </p:txBody>
        </p:sp>
        <p:sp>
          <p:nvSpPr>
            <p:cNvPr id="4097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097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lgn="l" eaLnBrk="0" hangingPunct="0"/>
              <a:endParaRPr lang="en-US">
                <a:solidFill>
                  <a:srgbClr val="FFFFFF"/>
                </a:solidFill>
                <a:cs typeface="+mn-cs"/>
              </a:endParaRPr>
            </a:p>
          </p:txBody>
        </p:sp>
        <p:sp>
          <p:nvSpPr>
            <p:cNvPr id="4097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097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lgn="l" eaLnBrk="0" hangingPunct="0"/>
              <a:endParaRPr lang="en-US">
                <a:solidFill>
                  <a:srgbClr val="FFFFFF"/>
                </a:solidFill>
                <a:cs typeface="+mn-cs"/>
              </a:endParaRPr>
            </a:p>
          </p:txBody>
        </p:sp>
        <p:sp>
          <p:nvSpPr>
            <p:cNvPr id="4097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097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097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097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097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097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lgn="l" eaLnBrk="0" hangingPunct="0"/>
              <a:endParaRPr lang="en-US">
                <a:solidFill>
                  <a:srgbClr val="FFFFFF"/>
                </a:solidFill>
                <a:cs typeface="+mn-cs"/>
              </a:endParaRPr>
            </a:p>
          </p:txBody>
        </p:sp>
        <p:sp>
          <p:nvSpPr>
            <p:cNvPr id="4098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098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lgn="l" eaLnBrk="0" hangingPunct="0"/>
              <a:endParaRPr lang="en-US">
                <a:solidFill>
                  <a:srgbClr val="FFFFFF"/>
                </a:solidFill>
                <a:cs typeface="+mn-cs"/>
              </a:endParaRPr>
            </a:p>
          </p:txBody>
        </p:sp>
        <p:sp>
          <p:nvSpPr>
            <p:cNvPr id="4098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098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l" eaLnBrk="0" hangingPunct="0"/>
              <a:endParaRPr lang="en-US">
                <a:solidFill>
                  <a:srgbClr val="FFFFFF"/>
                </a:solidFill>
                <a:cs typeface="+mn-cs"/>
              </a:endParaRPr>
            </a:p>
          </p:txBody>
        </p:sp>
        <p:sp>
          <p:nvSpPr>
            <p:cNvPr id="4098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098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lgn="l" eaLnBrk="0" hangingPunct="0"/>
              <a:endParaRPr lang="en-US">
                <a:solidFill>
                  <a:srgbClr val="FFFFFF"/>
                </a:solidFill>
                <a:cs typeface="+mn-cs"/>
              </a:endParaRPr>
            </a:p>
          </p:txBody>
        </p:sp>
        <p:sp>
          <p:nvSpPr>
            <p:cNvPr id="4098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l" eaLnBrk="0" hangingPunct="0"/>
              <a:endParaRPr lang="en-US">
                <a:solidFill>
                  <a:srgbClr val="FFFFFF"/>
                </a:solidFill>
                <a:cs typeface="+mn-cs"/>
              </a:endParaRPr>
            </a:p>
          </p:txBody>
        </p:sp>
        <p:sp>
          <p:nvSpPr>
            <p:cNvPr id="4098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eaLnBrk="0" hangingPunct="0"/>
              <a:endParaRPr lang="en-US">
                <a:solidFill>
                  <a:srgbClr val="FFFFFF"/>
                </a:solidFill>
                <a:cs typeface="+mn-cs"/>
              </a:endParaRPr>
            </a:p>
          </p:txBody>
        </p:sp>
        <p:sp>
          <p:nvSpPr>
            <p:cNvPr id="4098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lgn="l" eaLnBrk="0" hangingPunct="0"/>
              <a:endParaRPr lang="en-US">
                <a:solidFill>
                  <a:srgbClr val="FFFFFF"/>
                </a:solidFill>
                <a:cs typeface="+mn-cs"/>
              </a:endParaRPr>
            </a:p>
          </p:txBody>
        </p:sp>
        <p:sp>
          <p:nvSpPr>
            <p:cNvPr id="4098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099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lgn="l" eaLnBrk="0" hangingPunct="0"/>
              <a:endParaRPr lang="en-US">
                <a:solidFill>
                  <a:srgbClr val="FFFFFF"/>
                </a:solidFill>
                <a:cs typeface="+mn-cs"/>
              </a:endParaRPr>
            </a:p>
          </p:txBody>
        </p:sp>
        <p:sp>
          <p:nvSpPr>
            <p:cNvPr id="4099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099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099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099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099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eaLnBrk="0" hangingPunct="0"/>
              <a:endParaRPr lang="en-US">
                <a:solidFill>
                  <a:srgbClr val="FFFFFF"/>
                </a:solidFill>
                <a:cs typeface="+mn-cs"/>
              </a:endParaRPr>
            </a:p>
          </p:txBody>
        </p:sp>
        <p:sp>
          <p:nvSpPr>
            <p:cNvPr id="4099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099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sp>
          <p:nvSpPr>
            <p:cNvPr id="4099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l" eaLnBrk="0" hangingPunct="0"/>
              <a:endParaRPr lang="en-US">
                <a:solidFill>
                  <a:srgbClr val="FFFFFF"/>
                </a:solidFill>
                <a:cs typeface="+mn-cs"/>
              </a:endParaRPr>
            </a:p>
          </p:txBody>
        </p:sp>
        <p:grpSp>
          <p:nvGrpSpPr>
            <p:cNvPr id="40999" name="Group 39"/>
            <p:cNvGrpSpPr>
              <a:grpSpLocks/>
            </p:cNvGrpSpPr>
            <p:nvPr userDrawn="1"/>
          </p:nvGrpSpPr>
          <p:grpSpPr bwMode="auto">
            <a:xfrm>
              <a:off x="0" y="1632"/>
              <a:ext cx="5758" cy="1858"/>
              <a:chOff x="0" y="1632"/>
              <a:chExt cx="5758" cy="1858"/>
            </a:xfrm>
          </p:grpSpPr>
          <p:sp>
            <p:nvSpPr>
              <p:cNvPr id="4100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eaLnBrk="0" hangingPunct="0"/>
                <a:endParaRPr lang="en-US">
                  <a:solidFill>
                    <a:srgbClr val="FFFFFF"/>
                  </a:solidFill>
                  <a:cs typeface="+mn-cs"/>
                </a:endParaRPr>
              </a:p>
            </p:txBody>
          </p:sp>
          <p:sp>
            <p:nvSpPr>
              <p:cNvPr id="4100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l" eaLnBrk="0" hangingPunct="0"/>
                <a:endParaRPr lang="en-US">
                  <a:solidFill>
                    <a:srgbClr val="FFFFFF"/>
                  </a:solidFill>
                  <a:cs typeface="+mn-cs"/>
                </a:endParaRPr>
              </a:p>
            </p:txBody>
          </p:sp>
        </p:grpSp>
      </p:grpSp>
      <p:sp>
        <p:nvSpPr>
          <p:cNvPr id="4100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lgn="l"/>
            <a:endParaRPr lang="en-US">
              <a:solidFill>
                <a:srgbClr val="FFFFFF"/>
              </a:solidFill>
              <a:cs typeface="+mn-cs"/>
            </a:endParaRPr>
          </a:p>
        </p:txBody>
      </p:sp>
      <p:sp>
        <p:nvSpPr>
          <p:cNvPr id="4100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solidFill>
                <a:srgbClr val="FFFFFF"/>
              </a:solidFill>
              <a:cs typeface="+mn-cs"/>
            </a:endParaRPr>
          </a:p>
        </p:txBody>
      </p:sp>
      <p:sp>
        <p:nvSpPr>
          <p:cNvPr id="4100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CF2F8D4-42AC-45FF-9212-22D1E0AEAF17}" type="slidenum">
              <a:rPr lang="en-US">
                <a:solidFill>
                  <a:srgbClr val="FFFFFF"/>
                </a:solidFill>
                <a:cs typeface="+mn-cs"/>
              </a:rPr>
              <a:pPr/>
              <a:t>‹#›</a:t>
            </a:fld>
            <a:endParaRPr lang="en-US">
              <a:solidFill>
                <a:srgbClr val="FFFFFF"/>
              </a:solidFill>
              <a:cs typeface="+mn-cs"/>
            </a:endParaRPr>
          </a:p>
        </p:txBody>
      </p:sp>
    </p:spTree>
    <p:extLst>
      <p:ext uri="{BB962C8B-B14F-4D97-AF65-F5344CB8AC3E}">
        <p14:creationId xmlns:p14="http://schemas.microsoft.com/office/powerpoint/2010/main" val="3212873312"/>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02"/>
                                        </p:tgtEl>
                                        <p:attrNameLst>
                                          <p:attrName>style.visibility</p:attrName>
                                        </p:attrNameLst>
                                      </p:cBhvr>
                                      <p:to>
                                        <p:strVal val="visible"/>
                                      </p:to>
                                    </p:set>
                                    <p:anim calcmode="lin" valueType="num">
                                      <p:cBhvr>
                                        <p:cTn id="7" dur="1000" fill="hold"/>
                                        <p:tgtEl>
                                          <p:spTgt spid="41002"/>
                                        </p:tgtEl>
                                        <p:attrNameLst>
                                          <p:attrName>ppt_x</p:attrName>
                                        </p:attrNameLst>
                                      </p:cBhvr>
                                      <p:tavLst>
                                        <p:tav tm="0">
                                          <p:val>
                                            <p:strVal val="#ppt_x-.2"/>
                                          </p:val>
                                        </p:tav>
                                        <p:tav tm="100000">
                                          <p:val>
                                            <p:strVal val="#ppt_x"/>
                                          </p:val>
                                        </p:tav>
                                      </p:tavLst>
                                    </p:anim>
                                    <p:anim calcmode="lin" valueType="num">
                                      <p:cBhvr>
                                        <p:cTn id="8" dur="1000" fill="hold"/>
                                        <p:tgtEl>
                                          <p:spTgt spid="410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03">
                                            <p:txEl>
                                              <p:pRg st="0" end="0"/>
                                            </p:txEl>
                                          </p:spTgt>
                                        </p:tgtEl>
                                        <p:attrNameLst>
                                          <p:attrName>style.visibility</p:attrName>
                                        </p:attrNameLst>
                                      </p:cBhvr>
                                      <p:to>
                                        <p:strVal val="visible"/>
                                      </p:to>
                                    </p:set>
                                    <p:animEffect transition="in" filter="fade">
                                      <p:cBhvr>
                                        <p:cTn id="14" dur="500"/>
                                        <p:tgtEl>
                                          <p:spTgt spid="41003">
                                            <p:txEl>
                                              <p:pRg st="0" end="0"/>
                                            </p:txEl>
                                          </p:spTgt>
                                        </p:tgtEl>
                                      </p:cBhvr>
                                    </p:animEffect>
                                    <p:anim calcmode="lin" valueType="num">
                                      <p:cBhvr>
                                        <p:cTn id="15" dur="500" fill="hold"/>
                                        <p:tgtEl>
                                          <p:spTgt spid="410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0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003">
                                            <p:txEl>
                                              <p:pRg st="1" end="1"/>
                                            </p:txEl>
                                          </p:spTgt>
                                        </p:tgtEl>
                                        <p:attrNameLst>
                                          <p:attrName>style.visibility</p:attrName>
                                        </p:attrNameLst>
                                      </p:cBhvr>
                                      <p:to>
                                        <p:strVal val="visible"/>
                                      </p:to>
                                    </p:set>
                                    <p:animEffect transition="in" filter="fade">
                                      <p:cBhvr>
                                        <p:cTn id="19" dur="500"/>
                                        <p:tgtEl>
                                          <p:spTgt spid="41003">
                                            <p:txEl>
                                              <p:pRg st="1" end="1"/>
                                            </p:txEl>
                                          </p:spTgt>
                                        </p:tgtEl>
                                      </p:cBhvr>
                                    </p:animEffect>
                                    <p:anim calcmode="lin" valueType="num">
                                      <p:cBhvr>
                                        <p:cTn id="20" dur="500" fill="hold"/>
                                        <p:tgtEl>
                                          <p:spTgt spid="4100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00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003">
                                            <p:txEl>
                                              <p:pRg st="2" end="2"/>
                                            </p:txEl>
                                          </p:spTgt>
                                        </p:tgtEl>
                                        <p:attrNameLst>
                                          <p:attrName>style.visibility</p:attrName>
                                        </p:attrNameLst>
                                      </p:cBhvr>
                                      <p:to>
                                        <p:strVal val="visible"/>
                                      </p:to>
                                    </p:set>
                                    <p:animEffect transition="in" filter="fade">
                                      <p:cBhvr>
                                        <p:cTn id="24" dur="500"/>
                                        <p:tgtEl>
                                          <p:spTgt spid="41003">
                                            <p:txEl>
                                              <p:pRg st="2" end="2"/>
                                            </p:txEl>
                                          </p:spTgt>
                                        </p:tgtEl>
                                      </p:cBhvr>
                                    </p:animEffect>
                                    <p:anim calcmode="lin" valueType="num">
                                      <p:cBhvr>
                                        <p:cTn id="25" dur="500" fill="hold"/>
                                        <p:tgtEl>
                                          <p:spTgt spid="4100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00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003">
                                            <p:txEl>
                                              <p:pRg st="3" end="3"/>
                                            </p:txEl>
                                          </p:spTgt>
                                        </p:tgtEl>
                                        <p:attrNameLst>
                                          <p:attrName>style.visibility</p:attrName>
                                        </p:attrNameLst>
                                      </p:cBhvr>
                                      <p:to>
                                        <p:strVal val="visible"/>
                                      </p:to>
                                    </p:set>
                                    <p:animEffect transition="in" filter="fade">
                                      <p:cBhvr>
                                        <p:cTn id="29" dur="500"/>
                                        <p:tgtEl>
                                          <p:spTgt spid="41003">
                                            <p:txEl>
                                              <p:pRg st="3" end="3"/>
                                            </p:txEl>
                                          </p:spTgt>
                                        </p:tgtEl>
                                      </p:cBhvr>
                                    </p:animEffect>
                                    <p:anim calcmode="lin" valueType="num">
                                      <p:cBhvr>
                                        <p:cTn id="30" dur="500" fill="hold"/>
                                        <p:tgtEl>
                                          <p:spTgt spid="4100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00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003">
                                            <p:txEl>
                                              <p:pRg st="4" end="4"/>
                                            </p:txEl>
                                          </p:spTgt>
                                        </p:tgtEl>
                                        <p:attrNameLst>
                                          <p:attrName>style.visibility</p:attrName>
                                        </p:attrNameLst>
                                      </p:cBhvr>
                                      <p:to>
                                        <p:strVal val="visible"/>
                                      </p:to>
                                    </p:set>
                                    <p:animEffect transition="in" filter="fade">
                                      <p:cBhvr>
                                        <p:cTn id="34" dur="500"/>
                                        <p:tgtEl>
                                          <p:spTgt spid="41003">
                                            <p:txEl>
                                              <p:pRg st="4" end="4"/>
                                            </p:txEl>
                                          </p:spTgt>
                                        </p:tgtEl>
                                      </p:cBhvr>
                                    </p:animEffect>
                                    <p:anim calcmode="lin" valueType="num">
                                      <p:cBhvr>
                                        <p:cTn id="35" dur="500" fill="hold"/>
                                        <p:tgtEl>
                                          <p:spTgt spid="4100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00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2" grpId="0"/>
      <p:bldP spid="41003" grpId="0" build="p">
        <p:tmplLst>
          <p:tmpl lvl="1">
            <p:tnLst>
              <p:par>
                <p:cTn presetID="44" presetClass="entr" presetSubtype="0" fill="hold" nodeType="click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78AB5A5-581C-4AC5-9A7A-7B9A2E6D0C32}" type="datetimeFigureOut">
              <a:rPr lang="en-US" smtClean="0">
                <a:solidFill>
                  <a:prstClr val="black">
                    <a:tint val="75000"/>
                  </a:prstClr>
                </a:solidFill>
                <a:latin typeface="Calibri"/>
                <a:cs typeface="+mn-cs"/>
              </a:rPr>
              <a:pPr fontAlgn="auto">
                <a:spcBef>
                  <a:spcPts val="0"/>
                </a:spcBef>
                <a:spcAft>
                  <a:spcPts val="0"/>
                </a:spcAft>
              </a:pPr>
              <a:t>11/10/2016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12EB903-DFBC-4CD7-8174-F2FDDEBEDDA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27519782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772400" cy="2000250"/>
          </a:xfrm>
        </p:spPr>
        <p:txBody>
          <a:bodyPr/>
          <a:lstStyle/>
          <a:p>
            <a:r>
              <a:rPr lang="en-US" sz="5400" b="1" dirty="0">
                <a:solidFill>
                  <a:schemeClr val="hlink"/>
                </a:solidFill>
                <a:effectLst>
                  <a:outerShdw blurRad="38100" dist="38100" dir="2700000" algn="tl">
                    <a:srgbClr val="000000"/>
                  </a:outerShdw>
                </a:effectLst>
                <a:latin typeface="Comic Sans MS" pitchFamily="66" charset="0"/>
              </a:rPr>
              <a:t>God’s Wonderful Plan of Redemption</a:t>
            </a:r>
          </a:p>
        </p:txBody>
      </p:sp>
      <p:sp>
        <p:nvSpPr>
          <p:cNvPr id="2051" name="Rectangle 3"/>
          <p:cNvSpPr>
            <a:spLocks noGrp="1" noChangeArrowheads="1"/>
          </p:cNvSpPr>
          <p:nvPr>
            <p:ph type="subTitle" idx="1"/>
          </p:nvPr>
        </p:nvSpPr>
        <p:spPr>
          <a:xfrm>
            <a:off x="1295400" y="3124200"/>
            <a:ext cx="6400800" cy="1752600"/>
          </a:xfrm>
        </p:spPr>
        <p:txBody>
          <a:bodyPr/>
          <a:lstStyle/>
          <a:p>
            <a:r>
              <a:rPr lang="en-US" sz="4000" b="1">
                <a:solidFill>
                  <a:srgbClr val="00FFFF"/>
                </a:solidFill>
                <a:effectLst>
                  <a:outerShdw blurRad="38100" dist="38100" dir="2700000" algn="tl">
                    <a:srgbClr val="000000"/>
                  </a:outerShdw>
                </a:effectLst>
              </a:rPr>
              <a:t>Class 1: </a:t>
            </a:r>
          </a:p>
          <a:p>
            <a:r>
              <a:rPr lang="en-US" sz="4000" b="1">
                <a:solidFill>
                  <a:srgbClr val="00FFFF"/>
                </a:solidFill>
                <a:effectLst>
                  <a:outerShdw blurRad="38100" dist="38100" dir="2700000" algn="tl">
                    <a:srgbClr val="000000"/>
                  </a:outerShdw>
                </a:effectLst>
              </a:rPr>
              <a:t>Redemption is All of God</a:t>
            </a: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685801"/>
            <a:ext cx="9158514" cy="5029199"/>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0493" y="966967"/>
            <a:ext cx="7010400" cy="914400"/>
          </a:xfrm>
        </p:spPr>
        <p:txBody>
          <a:bodyPr>
            <a:noAutofit/>
          </a:bodyPr>
          <a:lstStyle/>
          <a:p>
            <a:r>
              <a:rPr lang="en-US" sz="4800" b="1" dirty="0" smtClean="0">
                <a:solidFill>
                  <a:srgbClr val="663300"/>
                </a:solidFill>
              </a:rPr>
              <a:t>Mark 15:21-26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03514" y="1770200"/>
            <a:ext cx="7284357" cy="3775872"/>
          </a:xfrm>
        </p:spPr>
        <p:txBody>
          <a:bodyPr>
            <a:normAutofit fontScale="77500" lnSpcReduction="20000"/>
          </a:bodyPr>
          <a:lstStyle/>
          <a:p>
            <a:pPr marL="0" indent="231775">
              <a:buNone/>
            </a:pPr>
            <a:r>
              <a:rPr lang="en-US" dirty="0" smtClean="0"/>
              <a:t>21 </a:t>
            </a:r>
            <a:r>
              <a:rPr lang="en-US" dirty="0"/>
              <a:t>Then they compelled a certain man, Simon a </a:t>
            </a:r>
            <a:r>
              <a:rPr lang="en-US" dirty="0" err="1"/>
              <a:t>Cyrenian</a:t>
            </a:r>
            <a:r>
              <a:rPr lang="en-US" dirty="0"/>
              <a:t>, the father of Alexander and Rufus, as he was coming out of the country and passing by, to bear His cross. 22 And they brought Him to the place Golgotha, which is translated, Place of a Skull. 23 Then they gave Him wine mingled with myrrh to drink, but He did not take it.  24 </a:t>
            </a:r>
            <a:r>
              <a:rPr lang="en-US" b="1" dirty="0">
                <a:solidFill>
                  <a:srgbClr val="0000CC"/>
                </a:solidFill>
              </a:rPr>
              <a:t>And when they crucified Him</a:t>
            </a:r>
            <a:r>
              <a:rPr lang="en-US" dirty="0"/>
              <a:t>, they divided His garments, casting lots for them to determine what every man should take. </a:t>
            </a:r>
          </a:p>
          <a:p>
            <a:pPr marL="0" indent="231775">
              <a:buNone/>
            </a:pPr>
            <a:endParaRPr lang="en-US" sz="1400" dirty="0"/>
          </a:p>
          <a:p>
            <a:pPr marL="0" indent="231775">
              <a:buNone/>
            </a:pPr>
            <a:r>
              <a:rPr lang="en-US" dirty="0"/>
              <a:t>25 Now it was the third hour, and </a:t>
            </a:r>
            <a:r>
              <a:rPr lang="en-US" b="1" dirty="0">
                <a:solidFill>
                  <a:srgbClr val="0000CC"/>
                </a:solidFill>
              </a:rPr>
              <a:t>they crucified Him. </a:t>
            </a:r>
          </a:p>
        </p:txBody>
      </p:sp>
      <p:sp>
        <p:nvSpPr>
          <p:cNvPr id="6" name="Text Box 5"/>
          <p:cNvSpPr txBox="1">
            <a:spLocks noChangeArrowheads="1"/>
          </p:cNvSpPr>
          <p:nvPr/>
        </p:nvSpPr>
        <p:spPr bwMode="auto">
          <a:xfrm>
            <a:off x="371475" y="12860"/>
            <a:ext cx="5567136" cy="954107"/>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FF0000"/>
                </a:solidFill>
                <a:latin typeface="Comic Sans MS" pitchFamily="66" charset="0"/>
                <a:cs typeface="+mn-cs"/>
              </a:rPr>
              <a:t>The gospels don’t emphasize the physical torture</a:t>
            </a:r>
          </a:p>
        </p:txBody>
      </p:sp>
      <p:sp>
        <p:nvSpPr>
          <p:cNvPr id="7" name="Text Box 5"/>
          <p:cNvSpPr txBox="1">
            <a:spLocks noChangeArrowheads="1"/>
          </p:cNvSpPr>
          <p:nvPr/>
        </p:nvSpPr>
        <p:spPr bwMode="auto">
          <a:xfrm>
            <a:off x="903514" y="5376304"/>
            <a:ext cx="7572499" cy="1384995"/>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00B050"/>
                </a:solidFill>
                <a:latin typeface="Comic Sans MS" pitchFamily="66" charset="0"/>
                <a:cs typeface="+mn-cs"/>
              </a:rPr>
              <a:t>A man going through physical torture won’t save anyone, but following a savior that defeats Sin….that has power!</a:t>
            </a:r>
          </a:p>
        </p:txBody>
      </p:sp>
      <p:pic>
        <p:nvPicPr>
          <p:cNvPr id="103426" name="Picture 2" descr="Image result for christ crucifie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316" t="22666" r="21351" b="51333"/>
          <a:stretch/>
        </p:blipFill>
        <p:spPr bwMode="auto">
          <a:xfrm>
            <a:off x="5938611" y="71129"/>
            <a:ext cx="2770414" cy="83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79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Image result for the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 y="0"/>
            <a:ext cx="9171039" cy="6871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772230" y="5029200"/>
            <a:ext cx="7572499" cy="1569660"/>
          </a:xfrm>
          <a:prstGeom prst="rect">
            <a:avLst/>
          </a:prstGeom>
          <a:noFill/>
          <a:ln w="9525">
            <a:noFill/>
            <a:miter lim="800000"/>
            <a:headEnd/>
            <a:tailEnd/>
          </a:ln>
        </p:spPr>
        <p:txBody>
          <a:bodyPr wrap="square">
            <a:spAutoFit/>
          </a:bodyPr>
          <a:lstStyle/>
          <a:p>
            <a:pPr fontAlgn="auto">
              <a:spcBef>
                <a:spcPct val="50000"/>
              </a:spcBef>
              <a:spcAft>
                <a:spcPts val="0"/>
              </a:spcAft>
            </a:pPr>
            <a:r>
              <a:rPr lang="en-US" sz="4800" b="1" dirty="0" smtClean="0">
                <a:solidFill>
                  <a:srgbClr val="0070C0"/>
                </a:solidFill>
                <a:latin typeface="Comic Sans MS" pitchFamily="66" charset="0"/>
                <a:cs typeface="+mn-cs"/>
              </a:rPr>
              <a:t>Watch how NT writers refer to Christ’s death</a:t>
            </a:r>
          </a:p>
        </p:txBody>
      </p:sp>
    </p:spTree>
    <p:extLst>
      <p:ext uri="{BB962C8B-B14F-4D97-AF65-F5344CB8AC3E}">
        <p14:creationId xmlns:p14="http://schemas.microsoft.com/office/powerpoint/2010/main" val="3687832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8226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38101" y="746780"/>
            <a:ext cx="7010400" cy="914400"/>
          </a:xfrm>
        </p:spPr>
        <p:txBody>
          <a:bodyPr>
            <a:noAutofit/>
          </a:bodyPr>
          <a:lstStyle/>
          <a:p>
            <a:r>
              <a:rPr lang="en-US" sz="4800" b="1" dirty="0" smtClean="0">
                <a:solidFill>
                  <a:srgbClr val="663300"/>
                </a:solidFill>
              </a:rPr>
              <a:t>Romans 6:4-11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861043" y="1459240"/>
            <a:ext cx="7407399" cy="4800600"/>
          </a:xfrm>
        </p:spPr>
        <p:txBody>
          <a:bodyPr>
            <a:normAutofit fontScale="70000" lnSpcReduction="20000"/>
          </a:bodyPr>
          <a:lstStyle/>
          <a:p>
            <a:pPr marL="0" indent="231775">
              <a:buNone/>
            </a:pPr>
            <a:r>
              <a:rPr lang="en-US" dirty="0" smtClean="0"/>
              <a:t>4 </a:t>
            </a:r>
            <a:r>
              <a:rPr lang="en-US" dirty="0"/>
              <a:t>Therefore </a:t>
            </a:r>
            <a:r>
              <a:rPr lang="en-US" b="1" dirty="0">
                <a:solidFill>
                  <a:srgbClr val="0000CC"/>
                </a:solidFill>
              </a:rPr>
              <a:t>we were buried with Him through baptism into death,</a:t>
            </a:r>
            <a:r>
              <a:rPr lang="en-US" dirty="0"/>
              <a:t> that just as Christ was raised from the dead by the glory of the Father, </a:t>
            </a:r>
            <a:r>
              <a:rPr lang="en-US" b="1" dirty="0">
                <a:solidFill>
                  <a:srgbClr val="0000CC"/>
                </a:solidFill>
              </a:rPr>
              <a:t>even so we also should walk in newness of life. </a:t>
            </a:r>
          </a:p>
          <a:p>
            <a:pPr marL="0" indent="231775">
              <a:buNone/>
            </a:pPr>
            <a:r>
              <a:rPr lang="en-US" dirty="0" smtClean="0"/>
              <a:t>5 </a:t>
            </a:r>
            <a:r>
              <a:rPr lang="en-US" dirty="0"/>
              <a:t>For </a:t>
            </a:r>
            <a:r>
              <a:rPr lang="en-US" b="1" dirty="0">
                <a:solidFill>
                  <a:srgbClr val="0000CC"/>
                </a:solidFill>
              </a:rPr>
              <a:t>if we have been united together in the likeness of His death, </a:t>
            </a:r>
            <a:r>
              <a:rPr lang="en-US" dirty="0"/>
              <a:t>certainly we also shall be in the likeness of His resurrection, 6 knowing this, that our old man was crucified with Him, that the body of sin might be done away with, that </a:t>
            </a:r>
            <a:r>
              <a:rPr lang="en-US" b="1" dirty="0">
                <a:solidFill>
                  <a:srgbClr val="0000CC"/>
                </a:solidFill>
              </a:rPr>
              <a:t>we should no longer be slaves of sin.</a:t>
            </a:r>
            <a:r>
              <a:rPr lang="en-US" dirty="0"/>
              <a:t> 7 For he who has died has been freed from sin. 8 Now if we died with Christ, we believe that we shall also live with Him, 9 knowing that Christ, having been raised from the dead, dies no more. Death no longer has dominion over Him. </a:t>
            </a:r>
            <a:r>
              <a:rPr lang="en-US" b="1" dirty="0">
                <a:solidFill>
                  <a:srgbClr val="0000CC"/>
                </a:solidFill>
              </a:rPr>
              <a:t>10 For the death that He died, He died to sin once for all;</a:t>
            </a:r>
            <a:r>
              <a:rPr lang="en-US" dirty="0"/>
              <a:t> but the life that He lives, He lives to God. 11 </a:t>
            </a:r>
            <a:r>
              <a:rPr lang="en-US" b="1" dirty="0">
                <a:solidFill>
                  <a:srgbClr val="0000CC"/>
                </a:solidFill>
              </a:rPr>
              <a:t>Likewise you also, reckon yourselves to be dead indeed to sin, but alive to God in Christ Jesus our Lord. </a:t>
            </a:r>
          </a:p>
        </p:txBody>
      </p:sp>
      <p:sp>
        <p:nvSpPr>
          <p:cNvPr id="6" name="Text Box 5"/>
          <p:cNvSpPr txBox="1">
            <a:spLocks noChangeArrowheads="1"/>
          </p:cNvSpPr>
          <p:nvPr/>
        </p:nvSpPr>
        <p:spPr bwMode="auto">
          <a:xfrm>
            <a:off x="1114301" y="128940"/>
            <a:ext cx="6934200" cy="52322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FF0000"/>
                </a:solidFill>
                <a:latin typeface="Comic Sans MS" pitchFamily="66" charset="0"/>
              </a:rPr>
              <a:t>Christ’s death – was a death to Sin</a:t>
            </a:r>
          </a:p>
        </p:txBody>
      </p:sp>
      <p:sp>
        <p:nvSpPr>
          <p:cNvPr id="7" name="Text Box 5"/>
          <p:cNvSpPr txBox="1">
            <a:spLocks noChangeArrowheads="1"/>
          </p:cNvSpPr>
          <p:nvPr/>
        </p:nvSpPr>
        <p:spPr bwMode="auto">
          <a:xfrm>
            <a:off x="1038101" y="5821223"/>
            <a:ext cx="6934200" cy="954107"/>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00B050"/>
                </a:solidFill>
                <a:latin typeface="Comic Sans MS" pitchFamily="66" charset="0"/>
              </a:rPr>
              <a:t>We follow his example by                   joining him in his death to Sin</a:t>
            </a:r>
          </a:p>
        </p:txBody>
      </p:sp>
    </p:spTree>
    <p:extLst>
      <p:ext uri="{BB962C8B-B14F-4D97-AF65-F5344CB8AC3E}">
        <p14:creationId xmlns:p14="http://schemas.microsoft.com/office/powerpoint/2010/main" val="362544897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0"/>
            <a:ext cx="8229600" cy="914400"/>
          </a:xfrm>
        </p:spPr>
        <p:txBody>
          <a:bodyPr/>
          <a:lstStyle/>
          <a:p>
            <a:pPr algn="ctr"/>
            <a:r>
              <a:rPr lang="en-US" b="1" dirty="0">
                <a:solidFill>
                  <a:srgbClr val="00FFFF"/>
                </a:solidFill>
                <a:latin typeface="Vagabond" pitchFamily="2" charset="0"/>
              </a:rPr>
              <a:t>2 Corinthians 5:14-15</a:t>
            </a:r>
          </a:p>
        </p:txBody>
      </p:sp>
      <p:sp>
        <p:nvSpPr>
          <p:cNvPr id="5123" name="Rectangle 3"/>
          <p:cNvSpPr>
            <a:spLocks noGrp="1" noChangeArrowheads="1"/>
          </p:cNvSpPr>
          <p:nvPr>
            <p:ph type="body" idx="1"/>
          </p:nvPr>
        </p:nvSpPr>
        <p:spPr>
          <a:xfrm>
            <a:off x="152400" y="762000"/>
            <a:ext cx="5638800" cy="3352800"/>
          </a:xfrm>
        </p:spPr>
        <p:txBody>
          <a:bodyPr/>
          <a:lstStyle/>
          <a:p>
            <a:pPr marL="0" indent="288925">
              <a:buFontTx/>
              <a:buNone/>
            </a:pPr>
            <a:r>
              <a:rPr lang="en-US" sz="2800" dirty="0"/>
              <a:t>14	For </a:t>
            </a:r>
            <a:r>
              <a:rPr lang="en-US" sz="2800" b="1" dirty="0">
                <a:solidFill>
                  <a:srgbClr val="FFFF00"/>
                </a:solidFill>
              </a:rPr>
              <a:t>the love of Christ compels us,</a:t>
            </a:r>
            <a:r>
              <a:rPr lang="en-US" sz="2800" dirty="0"/>
              <a:t> because we judge thus: that if One died for all, </a:t>
            </a:r>
            <a:r>
              <a:rPr lang="en-US" sz="2800" dirty="0">
                <a:solidFill>
                  <a:srgbClr val="FFFF00"/>
                </a:solidFill>
              </a:rPr>
              <a:t>then all died;</a:t>
            </a:r>
          </a:p>
          <a:p>
            <a:pPr marL="0" indent="288925">
              <a:buFontTx/>
              <a:buNone/>
            </a:pPr>
            <a:r>
              <a:rPr lang="en-US" sz="2800" dirty="0"/>
              <a:t>15	and He died for all, that those who live </a:t>
            </a:r>
            <a:r>
              <a:rPr lang="en-US" sz="2800" dirty="0">
                <a:solidFill>
                  <a:srgbClr val="FFFF00"/>
                </a:solidFill>
              </a:rPr>
              <a:t>should live no longer for themselves, but for Him who died for them and rose again.</a:t>
            </a:r>
          </a:p>
        </p:txBody>
      </p:sp>
      <p:sp>
        <p:nvSpPr>
          <p:cNvPr id="5124" name="Text Box 4"/>
          <p:cNvSpPr txBox="1">
            <a:spLocks noChangeArrowheads="1"/>
          </p:cNvSpPr>
          <p:nvPr/>
        </p:nvSpPr>
        <p:spPr bwMode="auto">
          <a:xfrm>
            <a:off x="304800" y="4572000"/>
            <a:ext cx="8610600" cy="1938992"/>
          </a:xfrm>
          <a:prstGeom prst="rect">
            <a:avLst/>
          </a:prstGeom>
          <a:noFill/>
          <a:ln w="9525">
            <a:noFill/>
            <a:miter lim="800000"/>
            <a:headEnd/>
            <a:tailEnd/>
          </a:ln>
          <a:effectLst/>
        </p:spPr>
        <p:txBody>
          <a:bodyPr wrap="square">
            <a:spAutoFit/>
          </a:bodyPr>
          <a:lstStyle/>
          <a:p>
            <a:pPr>
              <a:spcBef>
                <a:spcPct val="50000"/>
              </a:spcBef>
            </a:pPr>
            <a:r>
              <a:rPr lang="en-US" sz="3000" b="1" dirty="0">
                <a:solidFill>
                  <a:srgbClr val="00FF00"/>
                </a:solidFill>
                <a:latin typeface="Comic Sans MS" pitchFamily="66" charset="0"/>
              </a:rPr>
              <a:t>A study and appreciation of our redemption should change our lives. Husbands/wives </a:t>
            </a:r>
            <a:r>
              <a:rPr lang="en-US" sz="3000" b="1" dirty="0" smtClean="0">
                <a:solidFill>
                  <a:srgbClr val="00FF00"/>
                </a:solidFill>
                <a:latin typeface="Comic Sans MS" pitchFamily="66" charset="0"/>
              </a:rPr>
              <a:t>    &amp; </a:t>
            </a:r>
            <a:r>
              <a:rPr lang="en-US" sz="3000" b="1" dirty="0">
                <a:solidFill>
                  <a:srgbClr val="00FF00"/>
                </a:solidFill>
                <a:latin typeface="Comic Sans MS" pitchFamily="66" charset="0"/>
              </a:rPr>
              <a:t>brothers/sisters &amp; parents/children </a:t>
            </a:r>
            <a:r>
              <a:rPr lang="en-US" sz="3000" b="1" dirty="0" smtClean="0">
                <a:solidFill>
                  <a:srgbClr val="00FF00"/>
                </a:solidFill>
                <a:latin typeface="Comic Sans MS" pitchFamily="66" charset="0"/>
              </a:rPr>
              <a:t> cannot </a:t>
            </a:r>
            <a:r>
              <a:rPr lang="en-US" sz="3000" b="1" dirty="0">
                <a:solidFill>
                  <a:srgbClr val="00FF00"/>
                </a:solidFill>
                <a:latin typeface="Comic Sans MS" pitchFamily="66" charset="0"/>
              </a:rPr>
              <a:t>live for themselves.</a:t>
            </a:r>
          </a:p>
        </p:txBody>
      </p:sp>
      <p:pic>
        <p:nvPicPr>
          <p:cNvPr id="121858" name="Picture 2"/>
          <p:cNvPicPr>
            <a:picLocks noChangeAspect="1" noChangeArrowheads="1"/>
          </p:cNvPicPr>
          <p:nvPr/>
        </p:nvPicPr>
        <p:blipFill>
          <a:blip r:embed="rId3" cstate="print"/>
          <a:srcRect/>
          <a:stretch>
            <a:fillRect/>
          </a:stretch>
        </p:blipFill>
        <p:spPr bwMode="auto">
          <a:xfrm>
            <a:off x="5943600" y="990600"/>
            <a:ext cx="3048000" cy="299085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0"/>
            <a:ext cx="6781800" cy="685800"/>
          </a:xfrm>
        </p:spPr>
        <p:txBody>
          <a:bodyPr/>
          <a:lstStyle/>
          <a:p>
            <a:pPr algn="ctr"/>
            <a:r>
              <a:rPr lang="en-US" b="1" i="1" dirty="0">
                <a:solidFill>
                  <a:schemeClr val="hlink"/>
                </a:solidFill>
                <a:latin typeface="Times New Roman" pitchFamily="18" charset="0"/>
              </a:rPr>
              <a:t>Redemption is all of God</a:t>
            </a:r>
          </a:p>
        </p:txBody>
      </p:sp>
      <p:sp>
        <p:nvSpPr>
          <p:cNvPr id="6147" name="Rectangle 3"/>
          <p:cNvSpPr>
            <a:spLocks noGrp="1" noChangeArrowheads="1"/>
          </p:cNvSpPr>
          <p:nvPr>
            <p:ph type="body" idx="1"/>
          </p:nvPr>
        </p:nvSpPr>
        <p:spPr>
          <a:xfrm>
            <a:off x="304800" y="838200"/>
            <a:ext cx="8229600" cy="4267200"/>
          </a:xfrm>
        </p:spPr>
        <p:txBody>
          <a:bodyPr/>
          <a:lstStyle/>
          <a:p>
            <a:pPr marL="0" indent="288925">
              <a:lnSpc>
                <a:spcPct val="90000"/>
              </a:lnSpc>
              <a:buFontTx/>
              <a:buNone/>
            </a:pPr>
            <a:r>
              <a:rPr lang="en-US" sz="4000" b="1" dirty="0" smtClean="0">
                <a:solidFill>
                  <a:srgbClr val="00FFFF"/>
                </a:solidFill>
                <a:latin typeface="Vagabond" pitchFamily="2" charset="0"/>
              </a:rPr>
              <a:t>           Isaiah </a:t>
            </a:r>
            <a:r>
              <a:rPr lang="en-US" sz="4000" b="1" dirty="0">
                <a:solidFill>
                  <a:srgbClr val="00FFFF"/>
                </a:solidFill>
                <a:latin typeface="Vagabond" pitchFamily="2" charset="0"/>
              </a:rPr>
              <a:t>43:10-12</a:t>
            </a:r>
            <a:endParaRPr lang="en-US" sz="4000" dirty="0"/>
          </a:p>
          <a:p>
            <a:pPr marL="0" indent="288925">
              <a:lnSpc>
                <a:spcPct val="90000"/>
              </a:lnSpc>
              <a:buFontTx/>
              <a:buNone/>
            </a:pPr>
            <a:r>
              <a:rPr lang="en-US" sz="2400" dirty="0"/>
              <a:t>10	"You are My witnesses," says the LORD</a:t>
            </a:r>
            <a:r>
              <a:rPr lang="en-US" sz="2400" dirty="0" smtClean="0"/>
              <a:t>,                   </a:t>
            </a:r>
            <a:r>
              <a:rPr lang="en-US" sz="2400" dirty="0"/>
              <a:t>"And My servant whom I have chosen, that you may know and believe Me, and understand that I am He. Before Me there was no God formed, nor shall there be after Me.</a:t>
            </a:r>
          </a:p>
          <a:p>
            <a:pPr marL="0" indent="288925">
              <a:lnSpc>
                <a:spcPct val="90000"/>
              </a:lnSpc>
              <a:buFontTx/>
              <a:buNone/>
            </a:pPr>
            <a:r>
              <a:rPr lang="en-US" sz="2400" dirty="0"/>
              <a:t>11	</a:t>
            </a:r>
            <a:r>
              <a:rPr lang="en-US" sz="2400" b="1" dirty="0">
                <a:solidFill>
                  <a:srgbClr val="FFFF00"/>
                </a:solidFill>
              </a:rPr>
              <a:t>I, even I, am the LORD, and besides Me there is no savior.</a:t>
            </a:r>
          </a:p>
          <a:p>
            <a:pPr marL="0" indent="288925">
              <a:lnSpc>
                <a:spcPct val="90000"/>
              </a:lnSpc>
              <a:buFontTx/>
              <a:buNone/>
            </a:pPr>
            <a:r>
              <a:rPr lang="en-US" sz="2400" dirty="0"/>
              <a:t>12	</a:t>
            </a:r>
            <a:r>
              <a:rPr lang="en-US" sz="2400" b="1" dirty="0">
                <a:solidFill>
                  <a:srgbClr val="FFFF00"/>
                </a:solidFill>
              </a:rPr>
              <a:t>I have declared and saved, I have proclaimed, and there was no foreign god among you; </a:t>
            </a:r>
            <a:r>
              <a:rPr lang="en-US" sz="2400" dirty="0"/>
              <a:t>therefore you are My witnesses," says the LORD, "that I am God.   </a:t>
            </a:r>
            <a:r>
              <a:rPr lang="en-US" sz="2400" dirty="0">
                <a:solidFill>
                  <a:srgbClr val="00FFFF"/>
                </a:solidFill>
              </a:rPr>
              <a:t>[Note: Jews failed (v.22-24), but God still set out to save!(v.25)]</a:t>
            </a:r>
          </a:p>
        </p:txBody>
      </p:sp>
      <p:sp>
        <p:nvSpPr>
          <p:cNvPr id="6148" name="Text Box 4"/>
          <p:cNvSpPr txBox="1">
            <a:spLocks noChangeArrowheads="1"/>
          </p:cNvSpPr>
          <p:nvPr/>
        </p:nvSpPr>
        <p:spPr bwMode="auto">
          <a:xfrm>
            <a:off x="1066800" y="5105400"/>
            <a:ext cx="7086600" cy="1569660"/>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00FF00"/>
                </a:solidFill>
                <a:latin typeface="Comic Sans MS" pitchFamily="66" charset="0"/>
              </a:rPr>
              <a:t>Must start with the understanding and appreciation that God initiated our redemption!</a:t>
            </a:r>
          </a:p>
        </p:txBody>
      </p:sp>
      <p:pic>
        <p:nvPicPr>
          <p:cNvPr id="122882" name="Picture 2"/>
          <p:cNvPicPr>
            <a:picLocks noChangeAspect="1" noChangeArrowheads="1"/>
          </p:cNvPicPr>
          <p:nvPr/>
        </p:nvPicPr>
        <p:blipFill>
          <a:blip r:embed="rId3" cstate="print"/>
          <a:srcRect/>
          <a:stretch>
            <a:fillRect/>
          </a:stretch>
        </p:blipFill>
        <p:spPr bwMode="auto">
          <a:xfrm>
            <a:off x="6858000" y="152400"/>
            <a:ext cx="2176463" cy="1662113"/>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901700"/>
            <a:ext cx="7010400" cy="914400"/>
          </a:xfrm>
        </p:spPr>
        <p:txBody>
          <a:bodyPr>
            <a:noAutofit/>
          </a:bodyPr>
          <a:lstStyle/>
          <a:p>
            <a:r>
              <a:rPr lang="en-US" sz="4800" b="1" dirty="0" smtClean="0">
                <a:solidFill>
                  <a:srgbClr val="663300"/>
                </a:solidFill>
              </a:rPr>
              <a:t>Deuteronomy 7:6-8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97643" y="1752600"/>
            <a:ext cx="6981701" cy="4038600"/>
          </a:xfrm>
        </p:spPr>
        <p:txBody>
          <a:bodyPr>
            <a:normAutofit fontScale="77500" lnSpcReduction="20000"/>
          </a:bodyPr>
          <a:lstStyle/>
          <a:p>
            <a:pPr marL="0" indent="231775">
              <a:buNone/>
            </a:pPr>
            <a:r>
              <a:rPr lang="en-US" dirty="0" smtClean="0"/>
              <a:t>6 </a:t>
            </a:r>
            <a:r>
              <a:rPr lang="en-US" dirty="0"/>
              <a:t>"For you are a holy people to the Lord your God; </a:t>
            </a:r>
            <a:r>
              <a:rPr lang="en-US" b="1" dirty="0">
                <a:solidFill>
                  <a:srgbClr val="0000CC"/>
                </a:solidFill>
              </a:rPr>
              <a:t>the Lord your God has chosen you </a:t>
            </a:r>
            <a:r>
              <a:rPr lang="en-US" dirty="0"/>
              <a:t>to be a people for Himself, a special treasure above all the peoples on the face of the earth. 7 </a:t>
            </a:r>
            <a:r>
              <a:rPr lang="en-US" b="1" dirty="0">
                <a:solidFill>
                  <a:srgbClr val="C00000"/>
                </a:solidFill>
              </a:rPr>
              <a:t>The Lord did not set His love on you nor choose you because you were more in number than any other people</a:t>
            </a:r>
            <a:r>
              <a:rPr lang="en-US" dirty="0"/>
              <a:t>, for you were the least of all peoples; 8 </a:t>
            </a:r>
            <a:r>
              <a:rPr lang="en-US" b="1" dirty="0">
                <a:solidFill>
                  <a:srgbClr val="0000CC"/>
                </a:solidFill>
              </a:rPr>
              <a:t>but because the Lord loves you, and because He would keep the oath which He swore to your fathers, </a:t>
            </a:r>
            <a:r>
              <a:rPr lang="en-US" dirty="0"/>
              <a:t>the Lord has brought you out with a mighty hand, and redeemed you from the house of bondage, from the hand of Pharaoh king of Egypt.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FF0000"/>
                </a:solidFill>
                <a:latin typeface="Comic Sans MS" pitchFamily="66" charset="0"/>
              </a:rPr>
              <a:t>Why did God redeem Israel?</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00B050"/>
                </a:solidFill>
                <a:latin typeface="Comic Sans MS" pitchFamily="66" charset="0"/>
              </a:rPr>
              <a:t>God loved them and kept His promise</a:t>
            </a:r>
          </a:p>
        </p:txBody>
      </p:sp>
    </p:spTree>
    <p:extLst>
      <p:ext uri="{BB962C8B-B14F-4D97-AF65-F5344CB8AC3E}">
        <p14:creationId xmlns:p14="http://schemas.microsoft.com/office/powerpoint/2010/main" val="40194051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477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12122"/>
            <a:ext cx="7010400" cy="914400"/>
          </a:xfrm>
        </p:spPr>
        <p:txBody>
          <a:bodyPr>
            <a:noAutofit/>
          </a:bodyPr>
          <a:lstStyle/>
          <a:p>
            <a:r>
              <a:rPr lang="en-US" sz="4800" b="1" dirty="0" smtClean="0">
                <a:solidFill>
                  <a:srgbClr val="663300"/>
                </a:solidFill>
              </a:rPr>
              <a:t>Deuteronomy 9:4-6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8700" y="1295400"/>
            <a:ext cx="7086600" cy="4679657"/>
          </a:xfrm>
        </p:spPr>
        <p:txBody>
          <a:bodyPr>
            <a:normAutofit fontScale="77500" lnSpcReduction="20000"/>
          </a:bodyPr>
          <a:lstStyle/>
          <a:p>
            <a:pPr marL="0" indent="231775">
              <a:buNone/>
            </a:pPr>
            <a:r>
              <a:rPr lang="en-US" dirty="0" smtClean="0"/>
              <a:t>4 </a:t>
            </a:r>
            <a:r>
              <a:rPr lang="en-US" dirty="0"/>
              <a:t>"</a:t>
            </a:r>
            <a:r>
              <a:rPr lang="en-US" b="1" dirty="0">
                <a:solidFill>
                  <a:srgbClr val="C00000"/>
                </a:solidFill>
              </a:rPr>
              <a:t>Do not think in your heart, </a:t>
            </a:r>
            <a:r>
              <a:rPr lang="en-US" dirty="0"/>
              <a:t>after the Lord your God has cast them out before you, saying</a:t>
            </a:r>
            <a:r>
              <a:rPr lang="en-US" b="1" dirty="0">
                <a:solidFill>
                  <a:srgbClr val="C00000"/>
                </a:solidFill>
              </a:rPr>
              <a:t>, 'Because of my righteousness the Lord has brought me in to possess this land';</a:t>
            </a:r>
            <a:r>
              <a:rPr lang="en-US" dirty="0"/>
              <a:t> but it is because of the wickedness of these nations that the Lord is driving them out from before you. 5 </a:t>
            </a:r>
            <a:r>
              <a:rPr lang="en-US" b="1" dirty="0">
                <a:solidFill>
                  <a:srgbClr val="C00000"/>
                </a:solidFill>
              </a:rPr>
              <a:t>It is not because of your righteousness or the uprightness of your heart that you go in to possess their land, </a:t>
            </a:r>
            <a:r>
              <a:rPr lang="en-US" dirty="0"/>
              <a:t>but because of the wickedness of these nations that the Lord your God drives them out from before you, and that He may fulfill the word which the Lord swore to your fathers, to Abraham, Isaac, and Jacob. 6 Therefore understand that the Lord your God is not giving you this good land to possess because of your righteousness, </a:t>
            </a:r>
            <a:r>
              <a:rPr lang="en-US" b="1" dirty="0">
                <a:solidFill>
                  <a:srgbClr val="C00000"/>
                </a:solidFill>
              </a:rPr>
              <a:t>for you are a stiff-necked people. </a:t>
            </a:r>
          </a:p>
        </p:txBody>
      </p:sp>
      <p:sp>
        <p:nvSpPr>
          <p:cNvPr id="6" name="Text Box 5"/>
          <p:cNvSpPr txBox="1">
            <a:spLocks noChangeArrowheads="1"/>
          </p:cNvSpPr>
          <p:nvPr/>
        </p:nvSpPr>
        <p:spPr bwMode="auto">
          <a:xfrm>
            <a:off x="1097643" y="29523"/>
            <a:ext cx="6934200" cy="52322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FF0000"/>
                </a:solidFill>
                <a:latin typeface="Comic Sans MS" pitchFamily="66" charset="0"/>
              </a:rPr>
              <a:t>No one deserves to be saved</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00B050"/>
                </a:solidFill>
                <a:latin typeface="Comic Sans MS" pitchFamily="66" charset="0"/>
              </a:rPr>
              <a:t>It’s true for us as well</a:t>
            </a:r>
          </a:p>
        </p:txBody>
      </p:sp>
    </p:spTree>
    <p:extLst>
      <p:ext uri="{BB962C8B-B14F-4D97-AF65-F5344CB8AC3E}">
        <p14:creationId xmlns:p14="http://schemas.microsoft.com/office/powerpoint/2010/main" val="186733074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6477000" cy="1143000"/>
          </a:xfrm>
        </p:spPr>
        <p:txBody>
          <a:bodyPr/>
          <a:lstStyle/>
          <a:p>
            <a:pPr algn="ctr"/>
            <a:r>
              <a:rPr lang="en-US" b="1" dirty="0">
                <a:solidFill>
                  <a:srgbClr val="00FFFF"/>
                </a:solidFill>
                <a:latin typeface="Vagabond" pitchFamily="2" charset="0"/>
              </a:rPr>
              <a:t>1 Corinthians 1:27-29</a:t>
            </a:r>
          </a:p>
        </p:txBody>
      </p:sp>
      <p:sp>
        <p:nvSpPr>
          <p:cNvPr id="7171" name="Rectangle 3"/>
          <p:cNvSpPr>
            <a:spLocks noGrp="1" noChangeArrowheads="1"/>
          </p:cNvSpPr>
          <p:nvPr>
            <p:ph type="body" idx="1"/>
          </p:nvPr>
        </p:nvSpPr>
        <p:spPr>
          <a:xfrm>
            <a:off x="457200" y="1066800"/>
            <a:ext cx="8229600" cy="4525963"/>
          </a:xfrm>
        </p:spPr>
        <p:txBody>
          <a:bodyPr/>
          <a:lstStyle/>
          <a:p>
            <a:pPr marL="0" indent="288925">
              <a:buFontTx/>
              <a:buNone/>
            </a:pPr>
            <a:r>
              <a:rPr lang="en-US" sz="2400" dirty="0"/>
              <a:t>27	But </a:t>
            </a:r>
            <a:r>
              <a:rPr lang="en-US" sz="2400" b="1" dirty="0">
                <a:solidFill>
                  <a:srgbClr val="FFFF00"/>
                </a:solidFill>
              </a:rPr>
              <a:t>God has chosen</a:t>
            </a:r>
            <a:r>
              <a:rPr lang="en-US" sz="2400" dirty="0"/>
              <a:t> the </a:t>
            </a:r>
            <a:r>
              <a:rPr lang="en-US" sz="2400" b="1" dirty="0">
                <a:solidFill>
                  <a:srgbClr val="FFB5DA"/>
                </a:solidFill>
              </a:rPr>
              <a:t>foolish </a:t>
            </a:r>
            <a:r>
              <a:rPr lang="en-US" sz="2400" b="1" dirty="0" smtClean="0">
                <a:solidFill>
                  <a:srgbClr val="FFB5DA"/>
                </a:solidFill>
              </a:rPr>
              <a:t>                                      </a:t>
            </a:r>
            <a:r>
              <a:rPr lang="en-US" sz="2400" dirty="0" smtClean="0"/>
              <a:t>things </a:t>
            </a:r>
            <a:r>
              <a:rPr lang="en-US" sz="2400" dirty="0"/>
              <a:t>of the world to put to shame </a:t>
            </a:r>
            <a:r>
              <a:rPr lang="en-US" sz="2400" dirty="0" smtClean="0"/>
              <a:t>the                                         </a:t>
            </a:r>
            <a:r>
              <a:rPr lang="en-US" sz="2400" dirty="0"/>
              <a:t>wise, and </a:t>
            </a:r>
            <a:r>
              <a:rPr lang="en-US" sz="2400" b="1" dirty="0">
                <a:solidFill>
                  <a:srgbClr val="FFFF00"/>
                </a:solidFill>
              </a:rPr>
              <a:t>God has chosen</a:t>
            </a:r>
            <a:r>
              <a:rPr lang="en-US" sz="2400" dirty="0"/>
              <a:t> the </a:t>
            </a:r>
            <a:r>
              <a:rPr lang="en-US" sz="2400" b="1" dirty="0" smtClean="0">
                <a:solidFill>
                  <a:srgbClr val="FFB5DA"/>
                </a:solidFill>
              </a:rPr>
              <a:t>weak                                 </a:t>
            </a:r>
            <a:r>
              <a:rPr lang="en-US" sz="2400" dirty="0"/>
              <a:t>things of the world to put to shame the things which are mighty;</a:t>
            </a:r>
          </a:p>
          <a:p>
            <a:pPr marL="0" indent="288925">
              <a:buFontTx/>
              <a:buNone/>
            </a:pPr>
            <a:r>
              <a:rPr lang="en-US" sz="2400" dirty="0"/>
              <a:t>28	and the </a:t>
            </a:r>
            <a:r>
              <a:rPr lang="en-US" sz="2400" b="1" dirty="0">
                <a:solidFill>
                  <a:srgbClr val="FFB5DA"/>
                </a:solidFill>
              </a:rPr>
              <a:t>base </a:t>
            </a:r>
            <a:r>
              <a:rPr lang="en-US" sz="2400" dirty="0"/>
              <a:t>things of the world and the things which are </a:t>
            </a:r>
            <a:r>
              <a:rPr lang="en-US" sz="2400" b="1" dirty="0">
                <a:solidFill>
                  <a:srgbClr val="FFB5DA"/>
                </a:solidFill>
              </a:rPr>
              <a:t>despised </a:t>
            </a:r>
            <a:r>
              <a:rPr lang="en-US" sz="2400" b="1" dirty="0">
                <a:solidFill>
                  <a:srgbClr val="FFFF00"/>
                </a:solidFill>
              </a:rPr>
              <a:t>God has chosen</a:t>
            </a:r>
            <a:r>
              <a:rPr lang="en-US" sz="2400" dirty="0"/>
              <a:t>, and the things which </a:t>
            </a:r>
            <a:r>
              <a:rPr lang="en-US" sz="2400" b="1" dirty="0">
                <a:solidFill>
                  <a:srgbClr val="FFB5DA"/>
                </a:solidFill>
              </a:rPr>
              <a:t>are not</a:t>
            </a:r>
            <a:r>
              <a:rPr lang="en-US" sz="2400" dirty="0">
                <a:solidFill>
                  <a:srgbClr val="FFCCFF"/>
                </a:solidFill>
              </a:rPr>
              <a:t>,</a:t>
            </a:r>
            <a:r>
              <a:rPr lang="en-US" sz="2400" dirty="0"/>
              <a:t> to bring to nothing the things that are,</a:t>
            </a:r>
          </a:p>
          <a:p>
            <a:pPr marL="0" indent="288925">
              <a:buFontTx/>
              <a:buNone/>
            </a:pPr>
            <a:r>
              <a:rPr lang="en-US" sz="2400" dirty="0"/>
              <a:t>29	</a:t>
            </a:r>
            <a:r>
              <a:rPr lang="en-US" sz="2400" i="1" dirty="0">
                <a:solidFill>
                  <a:srgbClr val="FFFF00"/>
                </a:solidFill>
              </a:rPr>
              <a:t>that no flesh should glory in His presence.</a:t>
            </a:r>
          </a:p>
        </p:txBody>
      </p:sp>
      <p:sp>
        <p:nvSpPr>
          <p:cNvPr id="7172" name="Text Box 4"/>
          <p:cNvSpPr txBox="1">
            <a:spLocks noChangeArrowheads="1"/>
          </p:cNvSpPr>
          <p:nvPr/>
        </p:nvSpPr>
        <p:spPr bwMode="auto">
          <a:xfrm>
            <a:off x="342900" y="4843681"/>
            <a:ext cx="8458200" cy="1815882"/>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FF00"/>
                </a:solidFill>
                <a:latin typeface="Comic Sans MS" pitchFamily="66" charset="0"/>
              </a:rPr>
              <a:t>In God’s redemptive plan there is no place for human boasting. Every person redeemed will know and feel that without God’s </a:t>
            </a:r>
            <a:r>
              <a:rPr lang="en-US" sz="2800" b="1" dirty="0" smtClean="0">
                <a:solidFill>
                  <a:srgbClr val="00FF00"/>
                </a:solidFill>
                <a:latin typeface="Comic Sans MS" pitchFamily="66" charset="0"/>
              </a:rPr>
              <a:t>mercy and </a:t>
            </a:r>
            <a:r>
              <a:rPr lang="en-US" sz="2800" b="1" dirty="0">
                <a:solidFill>
                  <a:srgbClr val="00FF00"/>
                </a:solidFill>
                <a:latin typeface="Comic Sans MS" pitchFamily="66" charset="0"/>
              </a:rPr>
              <a:t>grace they never would have made it.</a:t>
            </a:r>
          </a:p>
        </p:txBody>
      </p:sp>
      <p:pic>
        <p:nvPicPr>
          <p:cNvPr id="123906" name="Picture 2"/>
          <p:cNvPicPr>
            <a:picLocks noChangeAspect="1" noChangeArrowheads="1"/>
          </p:cNvPicPr>
          <p:nvPr/>
        </p:nvPicPr>
        <p:blipFill>
          <a:blip r:embed="rId3" cstate="print"/>
          <a:srcRect/>
          <a:stretch>
            <a:fillRect/>
          </a:stretch>
        </p:blipFill>
        <p:spPr bwMode="auto">
          <a:xfrm>
            <a:off x="6407009" y="0"/>
            <a:ext cx="2579829" cy="20574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6477000" cy="1143000"/>
          </a:xfrm>
        </p:spPr>
        <p:txBody>
          <a:bodyPr/>
          <a:lstStyle/>
          <a:p>
            <a:pPr algn="ctr"/>
            <a:r>
              <a:rPr lang="en-US" b="1" dirty="0">
                <a:solidFill>
                  <a:srgbClr val="00FFFF"/>
                </a:solidFill>
                <a:latin typeface="Vagabond" pitchFamily="2" charset="0"/>
              </a:rPr>
              <a:t>2 Corinthians 5:5, 18-19</a:t>
            </a:r>
          </a:p>
        </p:txBody>
      </p:sp>
      <p:sp>
        <p:nvSpPr>
          <p:cNvPr id="21507" name="Rectangle 3"/>
          <p:cNvSpPr>
            <a:spLocks noGrp="1" noChangeArrowheads="1"/>
          </p:cNvSpPr>
          <p:nvPr>
            <p:ph type="body" idx="1"/>
          </p:nvPr>
        </p:nvSpPr>
        <p:spPr>
          <a:xfrm>
            <a:off x="304800" y="914400"/>
            <a:ext cx="8229600" cy="4267200"/>
          </a:xfrm>
        </p:spPr>
        <p:txBody>
          <a:bodyPr/>
          <a:lstStyle/>
          <a:p>
            <a:pPr marL="0" indent="288925">
              <a:lnSpc>
                <a:spcPct val="90000"/>
              </a:lnSpc>
              <a:buFontTx/>
              <a:buNone/>
            </a:pPr>
            <a:r>
              <a:rPr lang="en-US" sz="2600" dirty="0"/>
              <a:t>5  </a:t>
            </a:r>
            <a:r>
              <a:rPr lang="en-US" sz="2600" b="1" dirty="0">
                <a:solidFill>
                  <a:srgbClr val="FFFF00"/>
                </a:solidFill>
              </a:rPr>
              <a:t>Now He who has prepared us </a:t>
            </a:r>
            <a:r>
              <a:rPr lang="en-US" sz="2600" b="1" dirty="0" smtClean="0">
                <a:solidFill>
                  <a:srgbClr val="FFFF00"/>
                </a:solidFill>
              </a:rPr>
              <a:t>for                     </a:t>
            </a:r>
            <a:r>
              <a:rPr lang="en-US" sz="2600" b="1" dirty="0">
                <a:solidFill>
                  <a:srgbClr val="FFFF00"/>
                </a:solidFill>
              </a:rPr>
              <a:t>this very thing (eternity – v.1) is God</a:t>
            </a:r>
            <a:r>
              <a:rPr lang="en-US" sz="2600" b="1" dirty="0" smtClean="0">
                <a:solidFill>
                  <a:srgbClr val="FFFF00"/>
                </a:solidFill>
              </a:rPr>
              <a:t>,                     </a:t>
            </a:r>
            <a:r>
              <a:rPr lang="en-US" sz="2600" dirty="0" smtClean="0"/>
              <a:t> </a:t>
            </a:r>
            <a:r>
              <a:rPr lang="en-US" sz="2600" dirty="0"/>
              <a:t>who also has given us the Spirit as a </a:t>
            </a:r>
            <a:r>
              <a:rPr lang="en-US" sz="2600" dirty="0" smtClean="0"/>
              <a:t>                        guarantee</a:t>
            </a:r>
            <a:r>
              <a:rPr lang="en-US" sz="2600" dirty="0"/>
              <a:t>.</a:t>
            </a:r>
          </a:p>
          <a:p>
            <a:pPr marL="0" indent="288925">
              <a:lnSpc>
                <a:spcPct val="90000"/>
              </a:lnSpc>
              <a:spcBef>
                <a:spcPct val="50000"/>
              </a:spcBef>
              <a:buFontTx/>
              <a:buNone/>
            </a:pPr>
            <a:r>
              <a:rPr lang="en-US" sz="2600" dirty="0"/>
              <a:t>18	</a:t>
            </a:r>
            <a:r>
              <a:rPr lang="en-US" sz="2600" b="1" dirty="0">
                <a:solidFill>
                  <a:srgbClr val="FFFF00"/>
                </a:solidFill>
              </a:rPr>
              <a:t>Now all things are of God,</a:t>
            </a:r>
            <a:r>
              <a:rPr lang="en-US" sz="2600" dirty="0"/>
              <a:t> who has reconciled us to Himself through Jesus Christ, and has given us the ministry of reconciliation,</a:t>
            </a:r>
          </a:p>
          <a:p>
            <a:pPr marL="0" indent="288925">
              <a:lnSpc>
                <a:spcPct val="90000"/>
              </a:lnSpc>
              <a:buFontTx/>
              <a:buNone/>
            </a:pPr>
            <a:r>
              <a:rPr lang="en-US" sz="2600" dirty="0"/>
              <a:t>19	that is, that </a:t>
            </a:r>
            <a:r>
              <a:rPr lang="en-US" sz="2600" b="1" dirty="0">
                <a:solidFill>
                  <a:srgbClr val="FFFF00"/>
                </a:solidFill>
              </a:rPr>
              <a:t>God was in Christ reconciling the world to Himself,</a:t>
            </a:r>
            <a:r>
              <a:rPr lang="en-US" sz="2600" dirty="0"/>
              <a:t> not imputing their trespasses to them, and has committed to us the word of reconciliation.</a:t>
            </a:r>
          </a:p>
        </p:txBody>
      </p:sp>
      <p:sp>
        <p:nvSpPr>
          <p:cNvPr id="21508" name="Text Box 4"/>
          <p:cNvSpPr txBox="1">
            <a:spLocks noChangeArrowheads="1"/>
          </p:cNvSpPr>
          <p:nvPr/>
        </p:nvSpPr>
        <p:spPr bwMode="auto">
          <a:xfrm>
            <a:off x="685800" y="5257800"/>
            <a:ext cx="7772400" cy="1373188"/>
          </a:xfrm>
          <a:prstGeom prst="rect">
            <a:avLst/>
          </a:prstGeom>
          <a:noFill/>
          <a:ln w="9525">
            <a:noFill/>
            <a:miter lim="800000"/>
            <a:headEnd/>
            <a:tailEnd/>
          </a:ln>
          <a:effectLst/>
        </p:spPr>
        <p:txBody>
          <a:bodyPr>
            <a:spAutoFit/>
          </a:bodyPr>
          <a:lstStyle/>
          <a:p>
            <a:pPr>
              <a:spcBef>
                <a:spcPct val="50000"/>
              </a:spcBef>
            </a:pPr>
            <a:r>
              <a:rPr lang="en-US" sz="2800" b="1" dirty="0">
                <a:solidFill>
                  <a:srgbClr val="00FF00"/>
                </a:solidFill>
                <a:latin typeface="Comic Sans MS" pitchFamily="66" charset="0"/>
              </a:rPr>
              <a:t>All the credit goes to God. He was the primary force in redemption. He was in Christ, so He could save us all! </a:t>
            </a:r>
          </a:p>
        </p:txBody>
      </p:sp>
      <p:pic>
        <p:nvPicPr>
          <p:cNvPr id="124934" name="Picture 6"/>
          <p:cNvPicPr>
            <a:picLocks noChangeAspect="1" noChangeArrowheads="1"/>
          </p:cNvPicPr>
          <p:nvPr/>
        </p:nvPicPr>
        <p:blipFill>
          <a:blip r:embed="rId3" cstate="print"/>
          <a:srcRect/>
          <a:stretch>
            <a:fillRect/>
          </a:stretch>
        </p:blipFill>
        <p:spPr bwMode="auto">
          <a:xfrm>
            <a:off x="6477000" y="228600"/>
            <a:ext cx="2526715" cy="19050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1026" name="Picture 2" descr="http://cdn.zmescience.com/wp-content/uploads/2011/08/world-population-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70744" cy="45590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621" y="134115"/>
            <a:ext cx="9170744" cy="1200329"/>
          </a:xfrm>
          <a:prstGeom prst="rect">
            <a:avLst/>
          </a:prstGeom>
          <a:noFill/>
        </p:spPr>
        <p:txBody>
          <a:bodyPr wrap="square" rtlCol="0">
            <a:spAutoFit/>
          </a:bodyPr>
          <a:lstStyle/>
          <a:p>
            <a:pPr fontAlgn="auto">
              <a:spcBef>
                <a:spcPts val="0"/>
              </a:spcBef>
              <a:spcAft>
                <a:spcPts val="0"/>
              </a:spcAft>
            </a:pPr>
            <a:r>
              <a:rPr lang="en-US" sz="3600" b="1" dirty="0" smtClean="0">
                <a:solidFill>
                  <a:srgbClr val="FF0000"/>
                </a:solidFill>
                <a:latin typeface="Comic Sans MS" panose="030F0702030302020204" pitchFamily="66" charset="0"/>
                <a:cs typeface="+mn-cs"/>
              </a:rPr>
              <a:t>God’s Election:  It’s His choice             to invite people to His family</a:t>
            </a:r>
            <a:endParaRPr lang="en-US" sz="3600" b="1" dirty="0">
              <a:solidFill>
                <a:srgbClr val="FF0000"/>
              </a:solidFill>
              <a:latin typeface="Comic Sans MS" panose="030F0702030302020204" pitchFamily="66" charset="0"/>
              <a:cs typeface="+mn-cs"/>
            </a:endParaRPr>
          </a:p>
        </p:txBody>
      </p:sp>
      <p:sp>
        <p:nvSpPr>
          <p:cNvPr id="6" name="TextBox 5"/>
          <p:cNvSpPr txBox="1"/>
          <p:nvPr/>
        </p:nvSpPr>
        <p:spPr>
          <a:xfrm>
            <a:off x="3862754" y="4652525"/>
            <a:ext cx="4876800" cy="1323439"/>
          </a:xfrm>
          <a:prstGeom prst="rect">
            <a:avLst/>
          </a:prstGeom>
          <a:noFill/>
        </p:spPr>
        <p:txBody>
          <a:bodyPr wrap="square" rtlCol="0">
            <a:spAutoFit/>
          </a:bodyPr>
          <a:lstStyle/>
          <a:p>
            <a:pPr fontAlgn="auto">
              <a:spcBef>
                <a:spcPts val="0"/>
              </a:spcBef>
              <a:spcAft>
                <a:spcPts val="0"/>
              </a:spcAft>
            </a:pPr>
            <a:r>
              <a:rPr lang="en-US" sz="4000" b="1" dirty="0">
                <a:solidFill>
                  <a:srgbClr val="FFC000"/>
                </a:solidFill>
                <a:latin typeface="Comic Sans MS" panose="030F0702030302020204" pitchFamily="66" charset="0"/>
                <a:cs typeface="+mn-cs"/>
              </a:rPr>
              <a:t>7 Billion people on earth today</a:t>
            </a:r>
          </a:p>
        </p:txBody>
      </p:sp>
      <p:sp>
        <p:nvSpPr>
          <p:cNvPr id="9" name="Text Box 5"/>
          <p:cNvSpPr txBox="1">
            <a:spLocks noChangeArrowheads="1"/>
          </p:cNvSpPr>
          <p:nvPr/>
        </p:nvSpPr>
        <p:spPr bwMode="auto">
          <a:xfrm>
            <a:off x="-47621" y="6129592"/>
            <a:ext cx="9144000" cy="584775"/>
          </a:xfrm>
          <a:prstGeom prst="rect">
            <a:avLst/>
          </a:prstGeom>
          <a:noFill/>
          <a:ln w="9525">
            <a:noFill/>
            <a:miter lim="800000"/>
            <a:headEnd/>
            <a:tailEnd/>
          </a:ln>
        </p:spPr>
        <p:txBody>
          <a:bodyPr wrap="square">
            <a:spAutoFit/>
          </a:bodyPr>
          <a:lstStyle/>
          <a:p>
            <a:pPr fontAlgn="auto">
              <a:spcBef>
                <a:spcPts val="1200"/>
              </a:spcBef>
              <a:spcAft>
                <a:spcPts val="0"/>
              </a:spcAft>
            </a:pPr>
            <a:r>
              <a:rPr lang="en-US" sz="3200" b="1" dirty="0" smtClean="0">
                <a:solidFill>
                  <a:srgbClr val="00B050"/>
                </a:solidFill>
                <a:latin typeface="Comic Sans MS" pitchFamily="66" charset="0"/>
                <a:cs typeface="+mn-cs"/>
              </a:rPr>
              <a:t>Does everyone get the same opportunity?</a:t>
            </a:r>
            <a:endParaRPr lang="en-US" sz="3200" b="1" dirty="0">
              <a:solidFill>
                <a:srgbClr val="00B050"/>
              </a:solidFill>
              <a:latin typeface="Comic Sans MS" pitchFamily="66" charset="0"/>
              <a:cs typeface="+mn-cs"/>
            </a:endParaRPr>
          </a:p>
        </p:txBody>
      </p:sp>
    </p:spTree>
    <p:extLst>
      <p:ext uri="{BB962C8B-B14F-4D97-AF65-F5344CB8AC3E}">
        <p14:creationId xmlns:p14="http://schemas.microsoft.com/office/powerpoint/2010/main" val="3152323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2" descr="Image result for god walking in the garden of e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5105400" y="2819400"/>
            <a:ext cx="3276600" cy="2514600"/>
          </a:xfrm>
          <a:solidFill>
            <a:srgbClr val="006000"/>
          </a:solidFill>
        </p:spPr>
        <p:txBody>
          <a:bodyPr/>
          <a:lstStyle/>
          <a:p>
            <a:pPr algn="ctr"/>
            <a:r>
              <a:rPr lang="en-US" sz="4000" b="1" dirty="0" smtClean="0">
                <a:solidFill>
                  <a:schemeClr val="hlink"/>
                </a:solidFill>
                <a:latin typeface="Vagabond" pitchFamily="2" charset="0"/>
              </a:rPr>
              <a:t>In the beginning….    it all started out so good!</a:t>
            </a:r>
            <a:endParaRPr lang="en-US" sz="4000" b="1" dirty="0">
              <a:solidFill>
                <a:schemeClr val="hlink"/>
              </a:solidFill>
              <a:latin typeface="Vagabond" pitchFamily="2" charset="0"/>
            </a:endParaRPr>
          </a:p>
        </p:txBody>
      </p:sp>
      <p:sp>
        <p:nvSpPr>
          <p:cNvPr id="6" name="Rectangle 2"/>
          <p:cNvSpPr txBox="1">
            <a:spLocks noChangeArrowheads="1"/>
          </p:cNvSpPr>
          <p:nvPr/>
        </p:nvSpPr>
        <p:spPr bwMode="auto">
          <a:xfrm>
            <a:off x="152400" y="3886200"/>
            <a:ext cx="2362200" cy="1676400"/>
          </a:xfrm>
          <a:prstGeom prst="rect">
            <a:avLst/>
          </a:prstGeom>
          <a:solidFill>
            <a:srgbClr val="006000"/>
          </a:solid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cs typeface="Arial" charset="0"/>
              </a:defRPr>
            </a:lvl2pPr>
            <a:lvl3pPr algn="l" rtl="0" fontAlgn="base">
              <a:spcBef>
                <a:spcPct val="0"/>
              </a:spcBef>
              <a:spcAft>
                <a:spcPct val="0"/>
              </a:spcAft>
              <a:defRPr sz="4400">
                <a:solidFill>
                  <a:schemeClr val="tx2"/>
                </a:solidFill>
                <a:latin typeface="Arial" charset="0"/>
                <a:cs typeface="Arial" charset="0"/>
              </a:defRPr>
            </a:lvl3pPr>
            <a:lvl4pPr algn="l" rtl="0" fontAlgn="base">
              <a:spcBef>
                <a:spcPct val="0"/>
              </a:spcBef>
              <a:spcAft>
                <a:spcPct val="0"/>
              </a:spcAft>
              <a:defRPr sz="4400">
                <a:solidFill>
                  <a:schemeClr val="tx2"/>
                </a:solidFill>
                <a:latin typeface="Arial" charset="0"/>
                <a:cs typeface="Arial" charset="0"/>
              </a:defRPr>
            </a:lvl4pPr>
            <a:lvl5pPr algn="l" rtl="0" fontAlgn="base">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a:lstStyle>
          <a:p>
            <a:pPr algn="ctr"/>
            <a:r>
              <a:rPr lang="en-US" sz="3600" b="1" kern="0" dirty="0" smtClean="0">
                <a:solidFill>
                  <a:schemeClr val="hlink"/>
                </a:solidFill>
                <a:latin typeface="Vagabond" pitchFamily="2" charset="0"/>
              </a:rPr>
              <a:t>Peaceful living with angels</a:t>
            </a:r>
            <a:endParaRPr lang="en-US" sz="3600" b="1" kern="0" dirty="0">
              <a:solidFill>
                <a:schemeClr val="hlink"/>
              </a:solidFill>
              <a:latin typeface="Vagabond" pitchFamily="2" charset="0"/>
            </a:endParaRPr>
          </a:p>
        </p:txBody>
      </p:sp>
    </p:spTree>
    <p:extLst>
      <p:ext uri="{BB962C8B-B14F-4D97-AF65-F5344CB8AC3E}">
        <p14:creationId xmlns:p14="http://schemas.microsoft.com/office/powerpoint/2010/main" val="2452258967"/>
      </p:ext>
    </p:extLst>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02736" y="0"/>
            <a:ext cx="5464664" cy="1447800"/>
          </a:xfrm>
        </p:spPr>
        <p:txBody>
          <a:bodyPr>
            <a:noAutofit/>
          </a:bodyPr>
          <a:lstStyle/>
          <a:p>
            <a:pPr eaLnBrk="1" hangingPunct="1"/>
            <a:r>
              <a:rPr lang="en-US" sz="4000" b="1" dirty="0" smtClean="0">
                <a:solidFill>
                  <a:srgbClr val="FF0000"/>
                </a:solidFill>
                <a:latin typeface="Comic Sans MS" pitchFamily="66" charset="0"/>
              </a:rPr>
              <a:t>God’s Election is totally His Right</a:t>
            </a:r>
          </a:p>
        </p:txBody>
      </p:sp>
      <p:sp>
        <p:nvSpPr>
          <p:cNvPr id="4099" name="Rectangle 3"/>
          <p:cNvSpPr>
            <a:spLocks noGrp="1" noChangeArrowheads="1"/>
          </p:cNvSpPr>
          <p:nvPr>
            <p:ph type="body" idx="1"/>
          </p:nvPr>
        </p:nvSpPr>
        <p:spPr>
          <a:xfrm>
            <a:off x="152400" y="1447800"/>
            <a:ext cx="8867775" cy="4343400"/>
          </a:xfrm>
        </p:spPr>
        <p:txBody>
          <a:bodyPr>
            <a:normAutofit/>
          </a:bodyPr>
          <a:lstStyle/>
          <a:p>
            <a:r>
              <a:rPr lang="en-US" b="1" dirty="0">
                <a:solidFill>
                  <a:srgbClr val="0000CC"/>
                </a:solidFill>
              </a:rPr>
              <a:t>Basis:  Everyone has sinned </a:t>
            </a:r>
            <a:r>
              <a:rPr lang="en-US" dirty="0" smtClean="0"/>
              <a:t>and                                  fallen </a:t>
            </a:r>
            <a:r>
              <a:rPr lang="en-US" dirty="0"/>
              <a:t>short of </a:t>
            </a:r>
            <a:r>
              <a:rPr lang="en-US" dirty="0" smtClean="0"/>
              <a:t>God’s glory </a:t>
            </a:r>
            <a:r>
              <a:rPr lang="en-US" sz="2400" dirty="0" smtClean="0"/>
              <a:t>(Rom 3)</a:t>
            </a:r>
            <a:endParaRPr lang="en-US" sz="2400" dirty="0"/>
          </a:p>
          <a:p>
            <a:r>
              <a:rPr lang="en-US" b="1" dirty="0" smtClean="0">
                <a:solidFill>
                  <a:srgbClr val="0000CC"/>
                </a:solidFill>
              </a:rPr>
              <a:t>No </a:t>
            </a:r>
            <a:r>
              <a:rPr lang="en-US" b="1" dirty="0">
                <a:solidFill>
                  <a:srgbClr val="0000CC"/>
                </a:solidFill>
              </a:rPr>
              <a:t>one deserves to be saved </a:t>
            </a:r>
            <a:r>
              <a:rPr lang="en-US" dirty="0"/>
              <a:t>– </a:t>
            </a:r>
            <a:r>
              <a:rPr lang="en-US" dirty="0" smtClean="0"/>
              <a:t>it’s </a:t>
            </a:r>
            <a:r>
              <a:rPr lang="en-US" dirty="0"/>
              <a:t>God’s gift </a:t>
            </a:r>
            <a:r>
              <a:rPr lang="en-US" sz="2000" dirty="0"/>
              <a:t>(Rom </a:t>
            </a:r>
            <a:r>
              <a:rPr lang="en-US" sz="2000" dirty="0" smtClean="0"/>
              <a:t>5)</a:t>
            </a:r>
            <a:endParaRPr lang="en-US" dirty="0"/>
          </a:p>
          <a:p>
            <a:pPr marL="0" indent="0">
              <a:buNone/>
            </a:pPr>
            <a:r>
              <a:rPr lang="en-US" dirty="0" smtClean="0"/>
              <a:t>       – </a:t>
            </a:r>
            <a:r>
              <a:rPr lang="en-US" dirty="0"/>
              <a:t>a promise he made to </a:t>
            </a:r>
            <a:r>
              <a:rPr lang="en-US" dirty="0" smtClean="0"/>
              <a:t>Abraham </a:t>
            </a:r>
            <a:r>
              <a:rPr lang="en-US" sz="2400" dirty="0" smtClean="0"/>
              <a:t>(Rom 4)</a:t>
            </a:r>
            <a:endParaRPr lang="en-US" sz="2400" dirty="0"/>
          </a:p>
          <a:p>
            <a:r>
              <a:rPr lang="en-US" b="1" dirty="0" smtClean="0">
                <a:solidFill>
                  <a:srgbClr val="0000CC"/>
                </a:solidFill>
              </a:rPr>
              <a:t>Without </a:t>
            </a:r>
            <a:r>
              <a:rPr lang="en-US" b="1" dirty="0">
                <a:solidFill>
                  <a:srgbClr val="0000CC"/>
                </a:solidFill>
              </a:rPr>
              <a:t>God’s intervention </a:t>
            </a:r>
            <a:r>
              <a:rPr lang="en-US" dirty="0"/>
              <a:t>no one would make it</a:t>
            </a:r>
          </a:p>
          <a:p>
            <a:r>
              <a:rPr lang="en-US" b="1" dirty="0" smtClean="0">
                <a:solidFill>
                  <a:srgbClr val="0000CC"/>
                </a:solidFill>
              </a:rPr>
              <a:t>Very </a:t>
            </a:r>
            <a:r>
              <a:rPr lang="en-US" b="1" dirty="0">
                <a:solidFill>
                  <a:srgbClr val="0000CC"/>
                </a:solidFill>
              </a:rPr>
              <a:t>difficult to save any </a:t>
            </a:r>
            <a:r>
              <a:rPr lang="en-US" dirty="0"/>
              <a:t>– angels </a:t>
            </a:r>
            <a:r>
              <a:rPr lang="en-US" dirty="0" smtClean="0"/>
              <a:t>are extremely involved every moment to guide and save</a:t>
            </a:r>
            <a:endParaRPr lang="en-US" dirty="0"/>
          </a:p>
        </p:txBody>
      </p:sp>
      <p:sp>
        <p:nvSpPr>
          <p:cNvPr id="4100" name="Text Box 5"/>
          <p:cNvSpPr txBox="1">
            <a:spLocks noChangeArrowheads="1"/>
          </p:cNvSpPr>
          <p:nvPr/>
        </p:nvSpPr>
        <p:spPr bwMode="auto">
          <a:xfrm>
            <a:off x="457200" y="5410200"/>
            <a:ext cx="8229600" cy="1323439"/>
          </a:xfrm>
          <a:prstGeom prst="rect">
            <a:avLst/>
          </a:prstGeom>
          <a:noFill/>
          <a:ln w="9525">
            <a:noFill/>
            <a:miter lim="800000"/>
            <a:headEnd/>
            <a:tailEnd/>
          </a:ln>
        </p:spPr>
        <p:txBody>
          <a:bodyPr>
            <a:spAutoFit/>
          </a:bodyPr>
          <a:lstStyle/>
          <a:p>
            <a:pPr fontAlgn="auto">
              <a:spcBef>
                <a:spcPct val="50000"/>
              </a:spcBef>
              <a:spcAft>
                <a:spcPts val="0"/>
              </a:spcAft>
            </a:pPr>
            <a:r>
              <a:rPr lang="en-US" sz="4000" b="1" dirty="0" smtClean="0">
                <a:solidFill>
                  <a:srgbClr val="00B050"/>
                </a:solidFill>
                <a:latin typeface="Comic Sans MS" pitchFamily="66" charset="0"/>
                <a:cs typeface="+mn-cs"/>
              </a:rPr>
              <a:t>God can pick and choose who He wants to invite to His family</a:t>
            </a:r>
            <a:endParaRPr lang="en-US" sz="4000" b="1" dirty="0">
              <a:solidFill>
                <a:srgbClr val="00B050"/>
              </a:solidFill>
              <a:latin typeface="Comic Sans MS" pitchFamily="66" charset="0"/>
              <a:cs typeface="+mn-cs"/>
            </a:endParaRPr>
          </a:p>
        </p:txBody>
      </p:sp>
      <p:pic>
        <p:nvPicPr>
          <p:cNvPr id="2050" name="Picture 2" descr="http://julieamarxhausen.files.wordpress.com/2011/01/all-have-sinn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76200"/>
            <a:ext cx="3000375" cy="224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751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457200"/>
            <a:ext cx="5638800" cy="2286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FF0000"/>
                </a:solidFill>
                <a:latin typeface="Comic Sans MS" pitchFamily="66" charset="0"/>
              </a:rPr>
              <a:t>God has not intended for everyone to have the same opportunities</a:t>
            </a:r>
          </a:p>
        </p:txBody>
      </p:sp>
      <p:pic>
        <p:nvPicPr>
          <p:cNvPr id="1026" name="Picture 2" descr="http://4.bp.blogspot.com/-SAlPXzAxBbU/URFxzIEmmgI/AAAAAAAAAMQ/cAOdbfzLSJg/s1600/Jesus-and-Fishermen-7977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76200"/>
            <a:ext cx="3203575" cy="2402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ibleencyclopedia.com/picturesjpeg/Mount_Sinai_C-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62200"/>
            <a:ext cx="3810000" cy="4333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5410200" y="3124200"/>
            <a:ext cx="3200400" cy="3200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00B050"/>
                </a:solidFill>
                <a:latin typeface="Comic Sans MS" pitchFamily="66" charset="0"/>
              </a:rPr>
              <a:t>It’s God’s family and so He chooses who he wants to invite</a:t>
            </a:r>
          </a:p>
        </p:txBody>
      </p:sp>
    </p:spTree>
    <p:extLst>
      <p:ext uri="{BB962C8B-B14F-4D97-AF65-F5344CB8AC3E}">
        <p14:creationId xmlns:p14="http://schemas.microsoft.com/office/powerpoint/2010/main" val="3198261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cdn.zmescience.com/wp-content/uploads/2011/08/world-population-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5379"/>
            <a:ext cx="9170744" cy="45853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57075"/>
            <a:ext cx="8335108" cy="1077218"/>
          </a:xfrm>
          <a:prstGeom prst="rect">
            <a:avLst/>
          </a:prstGeom>
          <a:noFill/>
        </p:spPr>
        <p:txBody>
          <a:bodyPr wrap="square" rtlCol="0">
            <a:spAutoFit/>
          </a:bodyPr>
          <a:lstStyle/>
          <a:p>
            <a:pPr fontAlgn="auto">
              <a:spcBef>
                <a:spcPts val="0"/>
              </a:spcBef>
              <a:spcAft>
                <a:spcPts val="0"/>
              </a:spcAft>
            </a:pPr>
            <a:r>
              <a:rPr lang="en-US" sz="3200" b="1" dirty="0" smtClean="0">
                <a:solidFill>
                  <a:srgbClr val="FF0000"/>
                </a:solidFill>
                <a:latin typeface="Comic Sans MS" panose="030F0702030302020204" pitchFamily="66" charset="0"/>
                <a:cs typeface="+mn-cs"/>
              </a:rPr>
              <a:t>Most of the people on earth today have never heard nor understood the Gospel</a:t>
            </a:r>
            <a:endParaRPr lang="en-US" sz="3200" b="1" dirty="0">
              <a:solidFill>
                <a:srgbClr val="FF0000"/>
              </a:solidFill>
              <a:latin typeface="Comic Sans MS" panose="030F0702030302020204" pitchFamily="66" charset="0"/>
              <a:cs typeface="+mn-cs"/>
            </a:endParaRPr>
          </a:p>
        </p:txBody>
      </p:sp>
      <p:sp>
        <p:nvSpPr>
          <p:cNvPr id="6" name="TextBox 5"/>
          <p:cNvSpPr txBox="1"/>
          <p:nvPr/>
        </p:nvSpPr>
        <p:spPr>
          <a:xfrm>
            <a:off x="3697266" y="4569768"/>
            <a:ext cx="5254870" cy="461665"/>
          </a:xfrm>
          <a:prstGeom prst="rect">
            <a:avLst/>
          </a:prstGeom>
          <a:noFill/>
        </p:spPr>
        <p:txBody>
          <a:bodyPr wrap="square" rtlCol="0">
            <a:spAutoFit/>
          </a:bodyPr>
          <a:lstStyle/>
          <a:p>
            <a:pPr fontAlgn="auto">
              <a:spcBef>
                <a:spcPts val="0"/>
              </a:spcBef>
              <a:spcAft>
                <a:spcPts val="0"/>
              </a:spcAft>
            </a:pPr>
            <a:r>
              <a:rPr lang="en-US" sz="2400" b="1" dirty="0">
                <a:solidFill>
                  <a:srgbClr val="FFC000"/>
                </a:solidFill>
                <a:latin typeface="Comic Sans MS" panose="030F0702030302020204" pitchFamily="66" charset="0"/>
                <a:cs typeface="+mn-cs"/>
              </a:rPr>
              <a:t>7 Billion people on earth today</a:t>
            </a:r>
          </a:p>
        </p:txBody>
      </p:sp>
      <p:sp>
        <p:nvSpPr>
          <p:cNvPr id="8" name="TextBox 7"/>
          <p:cNvSpPr txBox="1"/>
          <p:nvPr/>
        </p:nvSpPr>
        <p:spPr>
          <a:xfrm>
            <a:off x="3697266" y="4970742"/>
            <a:ext cx="5254870" cy="461665"/>
          </a:xfrm>
          <a:prstGeom prst="rect">
            <a:avLst/>
          </a:prstGeom>
          <a:noFill/>
        </p:spPr>
        <p:txBody>
          <a:bodyPr wrap="square" rtlCol="0">
            <a:spAutoFit/>
          </a:bodyPr>
          <a:lstStyle/>
          <a:p>
            <a:pPr fontAlgn="auto">
              <a:spcBef>
                <a:spcPts val="0"/>
              </a:spcBef>
              <a:spcAft>
                <a:spcPts val="0"/>
              </a:spcAft>
            </a:pPr>
            <a:r>
              <a:rPr lang="en-US" sz="2400" b="1" dirty="0" smtClean="0">
                <a:solidFill>
                  <a:srgbClr val="FFFF00"/>
                </a:solidFill>
                <a:latin typeface="Comic Sans MS" panose="030F0702030302020204" pitchFamily="66" charset="0"/>
                <a:cs typeface="+mn-cs"/>
              </a:rPr>
              <a:t>Most have been left out for now!</a:t>
            </a:r>
            <a:endParaRPr lang="en-US" sz="2400" b="1" dirty="0">
              <a:solidFill>
                <a:srgbClr val="FFFF00"/>
              </a:solidFill>
              <a:latin typeface="Comic Sans MS" panose="030F0702030302020204" pitchFamily="66" charset="0"/>
              <a:cs typeface="+mn-cs"/>
            </a:endParaRPr>
          </a:p>
        </p:txBody>
      </p:sp>
      <p:sp>
        <p:nvSpPr>
          <p:cNvPr id="9" name="Text Box 5"/>
          <p:cNvSpPr txBox="1">
            <a:spLocks noChangeArrowheads="1"/>
          </p:cNvSpPr>
          <p:nvPr/>
        </p:nvSpPr>
        <p:spPr bwMode="auto">
          <a:xfrm>
            <a:off x="-26744" y="6081963"/>
            <a:ext cx="9170744" cy="646331"/>
          </a:xfrm>
          <a:prstGeom prst="rect">
            <a:avLst/>
          </a:prstGeom>
          <a:noFill/>
          <a:ln w="9525">
            <a:noFill/>
            <a:miter lim="800000"/>
            <a:headEnd/>
            <a:tailEnd/>
          </a:ln>
        </p:spPr>
        <p:txBody>
          <a:bodyPr wrap="square">
            <a:spAutoFit/>
          </a:bodyPr>
          <a:lstStyle/>
          <a:p>
            <a:pPr fontAlgn="auto">
              <a:spcBef>
                <a:spcPct val="50000"/>
              </a:spcBef>
              <a:spcAft>
                <a:spcPts val="0"/>
              </a:spcAft>
            </a:pPr>
            <a:r>
              <a:rPr lang="en-US" sz="3600" b="1" dirty="0" smtClean="0">
                <a:solidFill>
                  <a:srgbClr val="00B050"/>
                </a:solidFill>
                <a:latin typeface="Comic Sans MS" pitchFamily="66" charset="0"/>
                <a:cs typeface="+mn-cs"/>
              </a:rPr>
              <a:t>Many will respond in God’s Kingdom</a:t>
            </a:r>
            <a:endParaRPr lang="en-US" sz="3600" b="1" dirty="0">
              <a:solidFill>
                <a:srgbClr val="00B050"/>
              </a:solidFill>
              <a:latin typeface="Comic Sans MS" pitchFamily="66" charset="0"/>
              <a:cs typeface="+mn-cs"/>
            </a:endParaRPr>
          </a:p>
        </p:txBody>
      </p:sp>
      <p:sp>
        <p:nvSpPr>
          <p:cNvPr id="10" name="TextBox 9"/>
          <p:cNvSpPr txBox="1"/>
          <p:nvPr/>
        </p:nvSpPr>
        <p:spPr>
          <a:xfrm>
            <a:off x="3158124" y="5388564"/>
            <a:ext cx="5880128" cy="461665"/>
          </a:xfrm>
          <a:prstGeom prst="rect">
            <a:avLst/>
          </a:prstGeom>
          <a:noFill/>
        </p:spPr>
        <p:txBody>
          <a:bodyPr wrap="square" rtlCol="0">
            <a:spAutoFit/>
          </a:bodyPr>
          <a:lstStyle/>
          <a:p>
            <a:pPr fontAlgn="auto">
              <a:spcBef>
                <a:spcPts val="0"/>
              </a:spcBef>
              <a:spcAft>
                <a:spcPts val="0"/>
              </a:spcAft>
            </a:pPr>
            <a:r>
              <a:rPr lang="en-US" sz="2400" b="1" dirty="0" smtClean="0">
                <a:solidFill>
                  <a:srgbClr val="00FFFF"/>
                </a:solidFill>
                <a:latin typeface="Comic Sans MS" panose="030F0702030302020204" pitchFamily="66" charset="0"/>
                <a:cs typeface="+mn-cs"/>
              </a:rPr>
              <a:t>Many will be called when Jesus comes</a:t>
            </a:r>
            <a:endParaRPr lang="en-US" sz="2400" b="1" dirty="0">
              <a:solidFill>
                <a:srgbClr val="00FFFF"/>
              </a:solidFill>
              <a:latin typeface="Comic Sans MS" panose="030F0702030302020204" pitchFamily="66" charset="0"/>
              <a:cs typeface="+mn-cs"/>
            </a:endParaRPr>
          </a:p>
        </p:txBody>
      </p:sp>
      <p:sp>
        <p:nvSpPr>
          <p:cNvPr id="11" name="TextBox 10"/>
          <p:cNvSpPr txBox="1"/>
          <p:nvPr/>
        </p:nvSpPr>
        <p:spPr>
          <a:xfrm>
            <a:off x="6324600" y="3328833"/>
            <a:ext cx="2819400" cy="1200329"/>
          </a:xfrm>
          <a:prstGeom prst="rect">
            <a:avLst/>
          </a:prstGeom>
          <a:noFill/>
        </p:spPr>
        <p:txBody>
          <a:bodyPr wrap="square" rtlCol="0">
            <a:spAutoFit/>
          </a:bodyPr>
          <a:lstStyle/>
          <a:p>
            <a:pPr fontAlgn="auto">
              <a:spcBef>
                <a:spcPts val="0"/>
              </a:spcBef>
              <a:spcAft>
                <a:spcPts val="0"/>
              </a:spcAft>
            </a:pPr>
            <a:r>
              <a:rPr lang="en-US" sz="2400" b="1" dirty="0" smtClean="0">
                <a:solidFill>
                  <a:srgbClr val="FFCCFF"/>
                </a:solidFill>
                <a:latin typeface="Comic Sans MS" panose="030F0702030302020204" pitchFamily="66" charset="0"/>
                <a:cs typeface="+mn-cs"/>
              </a:rPr>
              <a:t>That doesn’t mean they are not “good soil”</a:t>
            </a:r>
            <a:endParaRPr lang="en-US" sz="2400" b="1" dirty="0">
              <a:solidFill>
                <a:srgbClr val="FFCCFF"/>
              </a:solidFill>
              <a:latin typeface="Comic Sans MS" panose="030F0702030302020204" pitchFamily="66" charset="0"/>
              <a:cs typeface="+mn-cs"/>
            </a:endParaRPr>
          </a:p>
        </p:txBody>
      </p:sp>
    </p:spTree>
    <p:extLst>
      <p:ext uri="{BB962C8B-B14F-4D97-AF65-F5344CB8AC3E}">
        <p14:creationId xmlns:p14="http://schemas.microsoft.com/office/powerpoint/2010/main" val="2618213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yjewishlearning.com/wp-content/uploads/2015/04/finger-po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1" y="-11723"/>
            <a:ext cx="9046309" cy="68619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8209" y="1447800"/>
            <a:ext cx="5638800" cy="2062103"/>
          </a:xfrm>
          <a:prstGeom prst="rect">
            <a:avLst/>
          </a:prstGeom>
          <a:noFill/>
        </p:spPr>
        <p:txBody>
          <a:bodyPr wrap="square" rtlCol="0">
            <a:spAutoFit/>
          </a:bodyPr>
          <a:lstStyle/>
          <a:p>
            <a:pPr fontAlgn="auto">
              <a:spcBef>
                <a:spcPts val="0"/>
              </a:spcBef>
              <a:spcAft>
                <a:spcPts val="0"/>
              </a:spcAft>
            </a:pPr>
            <a:r>
              <a:rPr lang="en-US" sz="3200" b="1" dirty="0" smtClean="0">
                <a:solidFill>
                  <a:srgbClr val="0000CC"/>
                </a:solidFill>
                <a:latin typeface="Comic Sans MS" panose="030F0702030302020204" pitchFamily="66" charset="0"/>
                <a:cs typeface="+mn-cs"/>
              </a:rPr>
              <a:t>In Romans 9-11 Paul gives us the best exposition of God’s election found anywhere in the Bible</a:t>
            </a:r>
            <a:endParaRPr lang="en-US" sz="3200" b="1" dirty="0">
              <a:solidFill>
                <a:srgbClr val="0000CC"/>
              </a:solidFill>
              <a:latin typeface="Comic Sans MS" panose="030F0702030302020204" pitchFamily="66" charset="0"/>
              <a:cs typeface="+mn-cs"/>
            </a:endParaRPr>
          </a:p>
        </p:txBody>
      </p:sp>
      <p:sp>
        <p:nvSpPr>
          <p:cNvPr id="4" name="TextBox 3"/>
          <p:cNvSpPr txBox="1"/>
          <p:nvPr/>
        </p:nvSpPr>
        <p:spPr>
          <a:xfrm>
            <a:off x="6858000" y="914400"/>
            <a:ext cx="2209800" cy="4154984"/>
          </a:xfrm>
          <a:prstGeom prst="rect">
            <a:avLst/>
          </a:prstGeom>
          <a:noFill/>
        </p:spPr>
        <p:txBody>
          <a:bodyPr wrap="square" rtlCol="0">
            <a:spAutoFit/>
          </a:bodyPr>
          <a:lstStyle/>
          <a:p>
            <a:pPr fontAlgn="auto">
              <a:spcBef>
                <a:spcPts val="0"/>
              </a:spcBef>
              <a:spcAft>
                <a:spcPts val="0"/>
              </a:spcAft>
            </a:pPr>
            <a:r>
              <a:rPr lang="en-US" sz="2400" b="1" dirty="0" smtClean="0">
                <a:solidFill>
                  <a:srgbClr val="7030A0"/>
                </a:solidFill>
                <a:latin typeface="Comic Sans MS" panose="030F0702030302020204" pitchFamily="66" charset="0"/>
                <a:cs typeface="+mn-cs"/>
              </a:rPr>
              <a:t>Paul had to explain how God could have worked mainly with Jews for so many years, and then switched to calling mainly Gentiles</a:t>
            </a:r>
            <a:endParaRPr lang="en-US" sz="2400" b="1" dirty="0">
              <a:solidFill>
                <a:srgbClr val="7030A0"/>
              </a:solidFill>
              <a:latin typeface="Comic Sans MS" panose="030F0702030302020204" pitchFamily="66" charset="0"/>
              <a:cs typeface="+mn-cs"/>
            </a:endParaRPr>
          </a:p>
        </p:txBody>
      </p:sp>
      <p:sp>
        <p:nvSpPr>
          <p:cNvPr id="5" name="TextBox 4"/>
          <p:cNvSpPr txBox="1"/>
          <p:nvPr/>
        </p:nvSpPr>
        <p:spPr>
          <a:xfrm>
            <a:off x="762000" y="3962400"/>
            <a:ext cx="4656018" cy="1569660"/>
          </a:xfrm>
          <a:prstGeom prst="rect">
            <a:avLst/>
          </a:prstGeom>
          <a:noFill/>
        </p:spPr>
        <p:txBody>
          <a:bodyPr wrap="square" rtlCol="0">
            <a:spAutoFit/>
          </a:bodyPr>
          <a:lstStyle/>
          <a:p>
            <a:pPr fontAlgn="auto">
              <a:spcBef>
                <a:spcPts val="0"/>
              </a:spcBef>
              <a:spcAft>
                <a:spcPts val="0"/>
              </a:spcAft>
            </a:pPr>
            <a:r>
              <a:rPr lang="en-US" sz="3200" b="1" dirty="0" smtClean="0">
                <a:solidFill>
                  <a:srgbClr val="00B050"/>
                </a:solidFill>
                <a:latin typeface="Comic Sans MS" panose="030F0702030302020204" pitchFamily="66" charset="0"/>
                <a:cs typeface="+mn-cs"/>
              </a:rPr>
              <a:t>It’s God’s choice,    so no flesh will glory in God’s presence!</a:t>
            </a:r>
            <a:endParaRPr lang="en-US" sz="3200" b="1" dirty="0">
              <a:solidFill>
                <a:srgbClr val="00B050"/>
              </a:solidFill>
              <a:latin typeface="Comic Sans MS" panose="030F0702030302020204" pitchFamily="66" charset="0"/>
              <a:cs typeface="+mn-cs"/>
            </a:endParaRPr>
          </a:p>
        </p:txBody>
      </p:sp>
      <p:sp>
        <p:nvSpPr>
          <p:cNvPr id="6" name="Rectangle 2"/>
          <p:cNvSpPr txBox="1">
            <a:spLocks noChangeArrowheads="1"/>
          </p:cNvSpPr>
          <p:nvPr/>
        </p:nvSpPr>
        <p:spPr>
          <a:xfrm>
            <a:off x="457200" y="304800"/>
            <a:ext cx="4724400" cy="10133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b="1" dirty="0" smtClean="0">
                <a:solidFill>
                  <a:srgbClr val="FF0000"/>
                </a:solidFill>
                <a:latin typeface="Comic Sans MS" pitchFamily="66" charset="0"/>
              </a:rPr>
              <a:t>God’s Election</a:t>
            </a:r>
          </a:p>
        </p:txBody>
      </p:sp>
    </p:spTree>
    <p:extLst>
      <p:ext uri="{BB962C8B-B14F-4D97-AF65-F5344CB8AC3E}">
        <p14:creationId xmlns:p14="http://schemas.microsoft.com/office/powerpoint/2010/main" val="1192396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76200"/>
            <a:ext cx="6172200" cy="1828800"/>
          </a:xfrm>
        </p:spPr>
        <p:txBody>
          <a:bodyPr>
            <a:noAutofit/>
          </a:bodyPr>
          <a:lstStyle/>
          <a:p>
            <a:pPr eaLnBrk="1" hangingPunct="1">
              <a:lnSpc>
                <a:spcPts val="4000"/>
              </a:lnSpc>
            </a:pPr>
            <a:r>
              <a:rPr lang="en-US" sz="4000" b="1" dirty="0" smtClean="0">
                <a:solidFill>
                  <a:srgbClr val="FF3300"/>
                </a:solidFill>
              </a:rPr>
              <a:t>Not all of Abraham’s offspring are children of Abraham by Faith</a:t>
            </a:r>
          </a:p>
        </p:txBody>
      </p:sp>
      <p:sp>
        <p:nvSpPr>
          <p:cNvPr id="14339" name="Rectangle 3"/>
          <p:cNvSpPr>
            <a:spLocks noGrp="1" noChangeArrowheads="1"/>
          </p:cNvSpPr>
          <p:nvPr>
            <p:ph type="body" idx="1"/>
          </p:nvPr>
        </p:nvSpPr>
        <p:spPr>
          <a:xfrm>
            <a:off x="457200" y="1981200"/>
            <a:ext cx="8229600" cy="3429000"/>
          </a:xfrm>
        </p:spPr>
        <p:txBody>
          <a:bodyPr>
            <a:normAutofit lnSpcReduction="10000"/>
          </a:bodyPr>
          <a:lstStyle/>
          <a:p>
            <a:pPr marL="0" indent="236538" algn="ctr" eaLnBrk="1" hangingPunct="1">
              <a:lnSpc>
                <a:spcPct val="80000"/>
              </a:lnSpc>
              <a:buFontTx/>
              <a:buNone/>
            </a:pPr>
            <a:r>
              <a:rPr lang="en-US" sz="4400" b="1" dirty="0" smtClean="0">
                <a:solidFill>
                  <a:srgbClr val="0000CC"/>
                </a:solidFill>
              </a:rPr>
              <a:t>Romans 9:6-8</a:t>
            </a:r>
          </a:p>
          <a:p>
            <a:pPr marL="0" indent="236538" eaLnBrk="1" hangingPunct="1">
              <a:lnSpc>
                <a:spcPct val="80000"/>
              </a:lnSpc>
              <a:buFontTx/>
              <a:buNone/>
            </a:pPr>
            <a:r>
              <a:rPr lang="en-US" sz="2800" dirty="0" smtClean="0"/>
              <a:t>6  But it is not that the word of God has taken no effect [God’s plan has not failed!]. </a:t>
            </a:r>
            <a:r>
              <a:rPr lang="en-US" sz="2800" b="1" dirty="0" smtClean="0">
                <a:solidFill>
                  <a:srgbClr val="CC00CC"/>
                </a:solidFill>
              </a:rPr>
              <a:t>For they are not all Israel who are of Israel,</a:t>
            </a:r>
          </a:p>
          <a:p>
            <a:pPr marL="0" indent="236538" eaLnBrk="1" hangingPunct="1">
              <a:lnSpc>
                <a:spcPct val="80000"/>
              </a:lnSpc>
              <a:buFontTx/>
              <a:buNone/>
            </a:pPr>
            <a:r>
              <a:rPr lang="en-US" sz="2800" b="1" dirty="0" smtClean="0">
                <a:solidFill>
                  <a:srgbClr val="CC00CC"/>
                </a:solidFill>
              </a:rPr>
              <a:t>7  nor are they all children because they are the seed of Abraham;</a:t>
            </a:r>
            <a:r>
              <a:rPr lang="en-US" sz="2800" dirty="0" smtClean="0"/>
              <a:t> but, "In Isaac your seed shall be called."</a:t>
            </a:r>
          </a:p>
          <a:p>
            <a:pPr marL="0" indent="236538" eaLnBrk="1" hangingPunct="1">
              <a:lnSpc>
                <a:spcPct val="80000"/>
              </a:lnSpc>
              <a:buFontTx/>
              <a:buNone/>
            </a:pPr>
            <a:r>
              <a:rPr lang="en-US" sz="2800" dirty="0" smtClean="0"/>
              <a:t>8  That is, those who are the </a:t>
            </a:r>
            <a:r>
              <a:rPr lang="en-US" sz="2800" b="1" dirty="0" smtClean="0">
                <a:solidFill>
                  <a:srgbClr val="663300"/>
                </a:solidFill>
              </a:rPr>
              <a:t>children of the flesh</a:t>
            </a:r>
            <a:r>
              <a:rPr lang="en-US" sz="2800" dirty="0" smtClean="0"/>
              <a:t>, these are not the children of God; but the </a:t>
            </a:r>
            <a:r>
              <a:rPr lang="en-US" sz="2800" b="1" dirty="0" smtClean="0">
                <a:solidFill>
                  <a:srgbClr val="00B050"/>
                </a:solidFill>
              </a:rPr>
              <a:t>children of the promise </a:t>
            </a:r>
            <a:r>
              <a:rPr lang="en-US" sz="2800" dirty="0" smtClean="0"/>
              <a:t>are counted as the seed.</a:t>
            </a:r>
          </a:p>
        </p:txBody>
      </p:sp>
      <p:pic>
        <p:nvPicPr>
          <p:cNvPr id="4" name="Picture 2" descr="https://encrypted-tbn0.gstatic.com/images?q=tbn:ANd9GcRyb5gE2yu_dHIgzp3yhLrPR2QfstdDW1KIyV_XthvhFZlI5VQK"/>
          <p:cNvPicPr>
            <a:picLocks noChangeAspect="1" noChangeArrowheads="1"/>
          </p:cNvPicPr>
          <p:nvPr/>
        </p:nvPicPr>
        <p:blipFill>
          <a:blip r:embed="rId2" cstate="print"/>
          <a:srcRect/>
          <a:stretch>
            <a:fillRect/>
          </a:stretch>
        </p:blipFill>
        <p:spPr bwMode="auto">
          <a:xfrm>
            <a:off x="6248400" y="76200"/>
            <a:ext cx="2714625" cy="1783617"/>
          </a:xfrm>
          <a:prstGeom prst="rect">
            <a:avLst/>
          </a:prstGeom>
          <a:noFill/>
        </p:spPr>
      </p:pic>
      <p:sp>
        <p:nvSpPr>
          <p:cNvPr id="5" name="Text Box 5"/>
          <p:cNvSpPr txBox="1">
            <a:spLocks noChangeArrowheads="1"/>
          </p:cNvSpPr>
          <p:nvPr/>
        </p:nvSpPr>
        <p:spPr bwMode="auto">
          <a:xfrm>
            <a:off x="611274" y="5486400"/>
            <a:ext cx="6400800" cy="1077218"/>
          </a:xfrm>
          <a:prstGeom prst="rect">
            <a:avLst/>
          </a:prstGeom>
          <a:noFill/>
          <a:ln w="9525">
            <a:noFill/>
            <a:miter lim="800000"/>
            <a:headEnd/>
            <a:tailEnd/>
          </a:ln>
        </p:spPr>
        <p:txBody>
          <a:bodyPr wrap="square">
            <a:spAutoFit/>
          </a:bodyPr>
          <a:lstStyle/>
          <a:p>
            <a:pPr fontAlgn="auto">
              <a:spcBef>
                <a:spcPct val="50000"/>
              </a:spcBef>
              <a:spcAft>
                <a:spcPts val="0"/>
              </a:spcAft>
            </a:pPr>
            <a:r>
              <a:rPr lang="en-US" sz="3200" b="1" dirty="0" smtClean="0">
                <a:solidFill>
                  <a:srgbClr val="7030A0"/>
                </a:solidFill>
                <a:latin typeface="Comic Sans MS" pitchFamily="66" charset="0"/>
                <a:cs typeface="+mn-cs"/>
              </a:rPr>
              <a:t>Not all of Abraham’s children are God’s children</a:t>
            </a:r>
            <a:endParaRPr lang="en-US" sz="3200" b="1" dirty="0">
              <a:solidFill>
                <a:srgbClr val="7030A0"/>
              </a:solidFill>
              <a:latin typeface="Comic Sans MS" pitchFamily="66" charset="0"/>
              <a:cs typeface="+mn-cs"/>
            </a:endParaRPr>
          </a:p>
        </p:txBody>
      </p:sp>
      <p:pic>
        <p:nvPicPr>
          <p:cNvPr id="84994" name="Picture 2" descr="https://encrypted-tbn3.gstatic.com/images?q=tbn:ANd9GcQ5mvhgqsArCFoxAT-aMq1fMbsOWvlUHPtDWMsW8SWKoiDmP1OC"/>
          <p:cNvPicPr>
            <a:picLocks noChangeAspect="1" noChangeArrowheads="1"/>
          </p:cNvPicPr>
          <p:nvPr/>
        </p:nvPicPr>
        <p:blipFill>
          <a:blip r:embed="rId3" cstate="print"/>
          <a:srcRect/>
          <a:stretch>
            <a:fillRect/>
          </a:stretch>
        </p:blipFill>
        <p:spPr bwMode="auto">
          <a:xfrm>
            <a:off x="7239000" y="5105400"/>
            <a:ext cx="1197428" cy="1676400"/>
          </a:xfrm>
          <a:prstGeom prst="rect">
            <a:avLst/>
          </a:prstGeom>
          <a:noFill/>
        </p:spPr>
      </p:pic>
    </p:spTree>
    <p:extLst>
      <p:ext uri="{BB962C8B-B14F-4D97-AF65-F5344CB8AC3E}">
        <p14:creationId xmlns:p14="http://schemas.microsoft.com/office/powerpoint/2010/main" val="2549253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136375" cy="6858000"/>
          </a:xfrm>
          <a:prstGeom prst="rect">
            <a:avLst/>
          </a:prstGeom>
          <a:noFill/>
          <a:ln w="9525">
            <a:noFill/>
            <a:miter lim="800000"/>
            <a:headEnd/>
            <a:tailEnd/>
          </a:ln>
          <a:effectLst/>
        </p:spPr>
      </p:pic>
      <p:sp>
        <p:nvSpPr>
          <p:cNvPr id="5" name="Text Box 5"/>
          <p:cNvSpPr txBox="1">
            <a:spLocks noChangeArrowheads="1"/>
          </p:cNvSpPr>
          <p:nvPr/>
        </p:nvSpPr>
        <p:spPr bwMode="auto">
          <a:xfrm>
            <a:off x="381000" y="228600"/>
            <a:ext cx="3200400" cy="954107"/>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0000CC"/>
                </a:solidFill>
                <a:latin typeface="Comic Sans MS" pitchFamily="66" charset="0"/>
                <a:cs typeface="+mn-cs"/>
              </a:rPr>
              <a:t>Abraham’s </a:t>
            </a:r>
            <a:r>
              <a:rPr lang="en-US" sz="2800" b="1" dirty="0" smtClean="0">
                <a:solidFill>
                  <a:srgbClr val="00B050"/>
                </a:solidFill>
                <a:latin typeface="Comic Sans MS" pitchFamily="66" charset="0"/>
                <a:cs typeface="+mn-cs"/>
              </a:rPr>
              <a:t>Wives</a:t>
            </a:r>
            <a:r>
              <a:rPr lang="en-US" sz="2800" b="1" dirty="0" smtClean="0">
                <a:solidFill>
                  <a:srgbClr val="0000CC"/>
                </a:solidFill>
                <a:latin typeface="Comic Sans MS" pitchFamily="66" charset="0"/>
                <a:cs typeface="+mn-cs"/>
              </a:rPr>
              <a:t> and </a:t>
            </a:r>
            <a:r>
              <a:rPr lang="en-US" sz="2800" b="1" dirty="0" smtClean="0">
                <a:solidFill>
                  <a:srgbClr val="FF0000"/>
                </a:solidFill>
                <a:latin typeface="Comic Sans MS" pitchFamily="66" charset="0"/>
                <a:cs typeface="+mn-cs"/>
              </a:rPr>
              <a:t>Children</a:t>
            </a:r>
            <a:r>
              <a:rPr lang="en-US" sz="2800" b="1" dirty="0" smtClean="0">
                <a:solidFill>
                  <a:srgbClr val="0000CC"/>
                </a:solidFill>
                <a:latin typeface="Comic Sans MS" pitchFamily="66" charset="0"/>
                <a:cs typeface="+mn-cs"/>
              </a:rPr>
              <a:t> </a:t>
            </a:r>
            <a:endParaRPr lang="en-US" sz="2800" b="1" dirty="0">
              <a:solidFill>
                <a:srgbClr val="0000CC"/>
              </a:solidFill>
              <a:latin typeface="Comic Sans MS" pitchFamily="66" charset="0"/>
              <a:cs typeface="+mn-cs"/>
            </a:endParaRPr>
          </a:p>
        </p:txBody>
      </p:sp>
      <p:sp>
        <p:nvSpPr>
          <p:cNvPr id="6" name="Rounded Rectangle 5"/>
          <p:cNvSpPr/>
          <p:nvPr/>
        </p:nvSpPr>
        <p:spPr>
          <a:xfrm>
            <a:off x="1066800" y="1524000"/>
            <a:ext cx="3276600" cy="1676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prstClr val="white"/>
              </a:solidFill>
            </a:endParaRPr>
          </a:p>
        </p:txBody>
      </p:sp>
      <p:sp>
        <p:nvSpPr>
          <p:cNvPr id="8" name="Rounded Rectangle 7"/>
          <p:cNvSpPr/>
          <p:nvPr/>
        </p:nvSpPr>
        <p:spPr>
          <a:xfrm>
            <a:off x="990600" y="3657600"/>
            <a:ext cx="3276600" cy="1295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770768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p:cNvPicPr>
            <a:picLocks noChangeAspect="1" noChangeArrowheads="1"/>
          </p:cNvPicPr>
          <p:nvPr/>
        </p:nvPicPr>
        <p:blipFill>
          <a:blip r:embed="rId2" cstate="print"/>
          <a:srcRect/>
          <a:stretch>
            <a:fillRect/>
          </a:stretch>
        </p:blipFill>
        <p:spPr bwMode="auto">
          <a:xfrm>
            <a:off x="228600" y="304800"/>
            <a:ext cx="5789613" cy="6172200"/>
          </a:xfrm>
          <a:prstGeom prst="rect">
            <a:avLst/>
          </a:prstGeom>
          <a:noFill/>
          <a:ln w="9525">
            <a:noFill/>
            <a:miter lim="800000"/>
            <a:headEnd/>
            <a:tailEnd/>
          </a:ln>
        </p:spPr>
      </p:pic>
      <p:sp>
        <p:nvSpPr>
          <p:cNvPr id="15363" name="Text Box 3"/>
          <p:cNvSpPr txBox="1">
            <a:spLocks noChangeArrowheads="1"/>
          </p:cNvSpPr>
          <p:nvPr/>
        </p:nvSpPr>
        <p:spPr bwMode="auto">
          <a:xfrm>
            <a:off x="6172200" y="1676400"/>
            <a:ext cx="2819400" cy="2308324"/>
          </a:xfrm>
          <a:prstGeom prst="rect">
            <a:avLst/>
          </a:prstGeom>
          <a:noFill/>
          <a:ln w="9525">
            <a:noFill/>
            <a:miter lim="800000"/>
            <a:headEnd/>
            <a:tailEnd/>
          </a:ln>
        </p:spPr>
        <p:txBody>
          <a:bodyPr wrap="square">
            <a:spAutoFit/>
          </a:bodyPr>
          <a:lstStyle/>
          <a:p>
            <a:pPr fontAlgn="auto">
              <a:spcBef>
                <a:spcPct val="50000"/>
              </a:spcBef>
              <a:spcAft>
                <a:spcPts val="0"/>
              </a:spcAft>
            </a:pPr>
            <a:r>
              <a:rPr lang="en-US" sz="3600" b="1" dirty="0">
                <a:solidFill>
                  <a:srgbClr val="0000CC"/>
                </a:solidFill>
                <a:latin typeface="Calibri"/>
                <a:cs typeface="+mn-cs"/>
              </a:rPr>
              <a:t>One man, two </a:t>
            </a:r>
            <a:r>
              <a:rPr lang="en-US" sz="3600" b="1" dirty="0" smtClean="0">
                <a:solidFill>
                  <a:srgbClr val="0000CC"/>
                </a:solidFill>
                <a:latin typeface="Calibri"/>
                <a:cs typeface="+mn-cs"/>
              </a:rPr>
              <a:t>women, (Hagar was a bondwoman)</a:t>
            </a:r>
            <a:endParaRPr lang="en-US" sz="3600" b="1" dirty="0">
              <a:solidFill>
                <a:srgbClr val="0000CC"/>
              </a:solidFill>
              <a:latin typeface="Calibri"/>
              <a:cs typeface="+mn-cs"/>
            </a:endParaRPr>
          </a:p>
        </p:txBody>
      </p:sp>
      <p:sp>
        <p:nvSpPr>
          <p:cNvPr id="15364" name="Text Box 4"/>
          <p:cNvSpPr txBox="1">
            <a:spLocks noChangeArrowheads="1"/>
          </p:cNvSpPr>
          <p:nvPr/>
        </p:nvSpPr>
        <p:spPr bwMode="auto">
          <a:xfrm>
            <a:off x="6019800" y="0"/>
            <a:ext cx="3124200" cy="1736725"/>
          </a:xfrm>
          <a:prstGeom prst="rect">
            <a:avLst/>
          </a:prstGeom>
          <a:noFill/>
          <a:ln w="9525">
            <a:noFill/>
            <a:miter lim="800000"/>
            <a:headEnd/>
            <a:tailEnd/>
          </a:ln>
        </p:spPr>
        <p:txBody>
          <a:bodyPr>
            <a:spAutoFit/>
          </a:bodyPr>
          <a:lstStyle/>
          <a:p>
            <a:pPr fontAlgn="auto">
              <a:spcBef>
                <a:spcPct val="50000"/>
              </a:spcBef>
              <a:spcAft>
                <a:spcPts val="0"/>
              </a:spcAft>
            </a:pPr>
            <a:r>
              <a:rPr lang="en-US" sz="5400" b="1" dirty="0">
                <a:solidFill>
                  <a:srgbClr val="FF3300"/>
                </a:solidFill>
                <a:latin typeface="Calibri"/>
                <a:cs typeface="+mn-cs"/>
              </a:rPr>
              <a:t>God’s Election</a:t>
            </a:r>
          </a:p>
        </p:txBody>
      </p:sp>
      <p:sp>
        <p:nvSpPr>
          <p:cNvPr id="21509" name="Oval 5"/>
          <p:cNvSpPr>
            <a:spLocks noChangeArrowheads="1"/>
          </p:cNvSpPr>
          <p:nvPr/>
        </p:nvSpPr>
        <p:spPr bwMode="auto">
          <a:xfrm>
            <a:off x="4038600" y="4191000"/>
            <a:ext cx="2286000" cy="2514600"/>
          </a:xfrm>
          <a:prstGeom prst="ellipse">
            <a:avLst/>
          </a:prstGeom>
          <a:noFill/>
          <a:ln w="57150">
            <a:solidFill>
              <a:srgbClr val="FF3300"/>
            </a:solidFill>
            <a:round/>
            <a:headEnd/>
            <a:tailEnd/>
          </a:ln>
        </p:spPr>
        <p:txBody>
          <a:bodyPr wrap="none" anchor="ctr"/>
          <a:lstStyle/>
          <a:p>
            <a:pPr algn="l" fontAlgn="auto">
              <a:spcBef>
                <a:spcPts val="0"/>
              </a:spcBef>
              <a:spcAft>
                <a:spcPts val="0"/>
              </a:spcAft>
            </a:pPr>
            <a:endParaRPr lang="en-US">
              <a:solidFill>
                <a:prstClr val="black"/>
              </a:solidFill>
              <a:latin typeface="Calibri"/>
              <a:cs typeface="+mn-cs"/>
            </a:endParaRPr>
          </a:p>
        </p:txBody>
      </p:sp>
      <p:sp>
        <p:nvSpPr>
          <p:cNvPr id="21510" name="Text Box 6"/>
          <p:cNvSpPr txBox="1">
            <a:spLocks noChangeArrowheads="1"/>
          </p:cNvSpPr>
          <p:nvPr/>
        </p:nvSpPr>
        <p:spPr bwMode="auto">
          <a:xfrm>
            <a:off x="1676400" y="2438400"/>
            <a:ext cx="2971800" cy="2062103"/>
          </a:xfrm>
          <a:prstGeom prst="rect">
            <a:avLst/>
          </a:prstGeom>
          <a:noFill/>
          <a:ln w="9525">
            <a:noFill/>
            <a:miter lim="800000"/>
            <a:headEnd/>
            <a:tailEnd/>
          </a:ln>
        </p:spPr>
        <p:txBody>
          <a:bodyPr wrap="square">
            <a:spAutoFit/>
          </a:bodyPr>
          <a:lstStyle/>
          <a:p>
            <a:pPr fontAlgn="auto">
              <a:spcBef>
                <a:spcPct val="50000"/>
              </a:spcBef>
              <a:spcAft>
                <a:spcPts val="0"/>
              </a:spcAft>
            </a:pPr>
            <a:r>
              <a:rPr lang="en-US" sz="3200" b="1" dirty="0">
                <a:solidFill>
                  <a:srgbClr val="CC00CC"/>
                </a:solidFill>
                <a:latin typeface="Calibri"/>
                <a:cs typeface="+mn-cs"/>
              </a:rPr>
              <a:t>In Isaac your seed shall be called   (Gen 21:12; Rom 9:7)</a:t>
            </a:r>
          </a:p>
        </p:txBody>
      </p:sp>
      <p:sp>
        <p:nvSpPr>
          <p:cNvPr id="21511" name="AutoShape 7"/>
          <p:cNvSpPr>
            <a:spLocks noChangeArrowheads="1"/>
          </p:cNvSpPr>
          <p:nvPr/>
        </p:nvSpPr>
        <p:spPr bwMode="auto">
          <a:xfrm rot="2778016">
            <a:off x="-46831" y="4234657"/>
            <a:ext cx="2420937" cy="2286000"/>
          </a:xfrm>
          <a:custGeom>
            <a:avLst/>
            <a:gdLst>
              <a:gd name="T0" fmla="*/ 2420937 w 21600"/>
              <a:gd name="T1" fmla="*/ 1143000 h 21600"/>
              <a:gd name="T2" fmla="*/ 1210469 w 21600"/>
              <a:gd name="T3" fmla="*/ 2286000 h 21600"/>
              <a:gd name="T4" fmla="*/ 0 w 21600"/>
              <a:gd name="T5" fmla="*/ 1143000 h 21600"/>
              <a:gd name="T6" fmla="*/ 1210469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3300"/>
          </a:solidFill>
          <a:ln w="9525">
            <a:solidFill>
              <a:schemeClr val="tx1"/>
            </a:solidFill>
            <a:miter lim="800000"/>
            <a:headEnd/>
            <a:tailEnd/>
          </a:ln>
        </p:spPr>
        <p:txBody>
          <a:bodyPr wrap="none" anchor="ctr"/>
          <a:lstStyle/>
          <a:p>
            <a:pPr algn="l" fontAlgn="auto">
              <a:spcBef>
                <a:spcPts val="0"/>
              </a:spcBef>
              <a:spcAft>
                <a:spcPts val="0"/>
              </a:spcAft>
            </a:pPr>
            <a:endParaRPr lang="en-US">
              <a:solidFill>
                <a:prstClr val="black"/>
              </a:solidFill>
              <a:latin typeface="Calibri"/>
              <a:cs typeface="+mn-cs"/>
            </a:endParaRPr>
          </a:p>
        </p:txBody>
      </p:sp>
      <p:sp>
        <p:nvSpPr>
          <p:cNvPr id="15368" name="Line 8"/>
          <p:cNvSpPr>
            <a:spLocks noChangeShapeType="1"/>
          </p:cNvSpPr>
          <p:nvPr/>
        </p:nvSpPr>
        <p:spPr bwMode="auto">
          <a:xfrm>
            <a:off x="1752600" y="1143000"/>
            <a:ext cx="1143000" cy="0"/>
          </a:xfrm>
          <a:prstGeom prst="line">
            <a:avLst/>
          </a:prstGeom>
          <a:noFill/>
          <a:ln w="76200">
            <a:solidFill>
              <a:srgbClr val="996633"/>
            </a:solidFill>
            <a:round/>
            <a:headEnd/>
            <a:tailEnd/>
          </a:ln>
        </p:spPr>
        <p:txBody>
          <a:bodyPr/>
          <a:lstStyle/>
          <a:p>
            <a:pPr algn="l" fontAlgn="auto">
              <a:spcBef>
                <a:spcPts val="0"/>
              </a:spcBef>
              <a:spcAft>
                <a:spcPts val="0"/>
              </a:spcAft>
            </a:pPr>
            <a:endParaRPr lang="en-US">
              <a:solidFill>
                <a:prstClr val="black"/>
              </a:solidFill>
              <a:latin typeface="Calibri"/>
              <a:cs typeface="+mn-cs"/>
            </a:endParaRPr>
          </a:p>
        </p:txBody>
      </p:sp>
      <p:sp>
        <p:nvSpPr>
          <p:cNvPr id="15369" name="Line 9"/>
          <p:cNvSpPr>
            <a:spLocks noChangeShapeType="1"/>
          </p:cNvSpPr>
          <p:nvPr/>
        </p:nvSpPr>
        <p:spPr bwMode="auto">
          <a:xfrm>
            <a:off x="3581400" y="1143000"/>
            <a:ext cx="1143000" cy="0"/>
          </a:xfrm>
          <a:prstGeom prst="line">
            <a:avLst/>
          </a:prstGeom>
          <a:noFill/>
          <a:ln w="76200">
            <a:solidFill>
              <a:srgbClr val="996633"/>
            </a:solidFill>
            <a:round/>
            <a:headEnd/>
            <a:tailEnd/>
          </a:ln>
        </p:spPr>
        <p:txBody>
          <a:bodyPr/>
          <a:lstStyle/>
          <a:p>
            <a:pPr algn="l" fontAlgn="auto">
              <a:spcBef>
                <a:spcPts val="0"/>
              </a:spcBef>
              <a:spcAft>
                <a:spcPts val="0"/>
              </a:spcAft>
            </a:pPr>
            <a:endParaRPr lang="en-US">
              <a:solidFill>
                <a:prstClr val="black"/>
              </a:solidFill>
              <a:latin typeface="Calibri"/>
              <a:cs typeface="+mn-cs"/>
            </a:endParaRPr>
          </a:p>
        </p:txBody>
      </p:sp>
      <p:sp>
        <p:nvSpPr>
          <p:cNvPr id="10" name="Text Box 3"/>
          <p:cNvSpPr txBox="1">
            <a:spLocks noChangeArrowheads="1"/>
          </p:cNvSpPr>
          <p:nvPr/>
        </p:nvSpPr>
        <p:spPr bwMode="auto">
          <a:xfrm>
            <a:off x="6324600" y="4144108"/>
            <a:ext cx="2667000" cy="1569660"/>
          </a:xfrm>
          <a:prstGeom prst="rect">
            <a:avLst/>
          </a:prstGeom>
          <a:noFill/>
          <a:ln w="9525">
            <a:noFill/>
            <a:miter lim="800000"/>
            <a:headEnd/>
            <a:tailEnd/>
          </a:ln>
        </p:spPr>
        <p:txBody>
          <a:bodyPr wrap="square">
            <a:spAutoFit/>
          </a:bodyPr>
          <a:lstStyle/>
          <a:p>
            <a:pPr fontAlgn="auto">
              <a:spcBef>
                <a:spcPct val="50000"/>
              </a:spcBef>
              <a:spcAft>
                <a:spcPts val="0"/>
              </a:spcAft>
            </a:pPr>
            <a:r>
              <a:rPr lang="en-US" sz="2400" b="1" dirty="0" smtClean="0">
                <a:solidFill>
                  <a:srgbClr val="00B050"/>
                </a:solidFill>
                <a:latin typeface="Comic Sans MS" pitchFamily="66" charset="0"/>
                <a:cs typeface="+mn-cs"/>
              </a:rPr>
              <a:t>God doesn’t call Ishmael Abraham’s son (Gen 21:11-14)</a:t>
            </a:r>
            <a:endParaRPr lang="en-US" sz="2400" b="1" dirty="0">
              <a:solidFill>
                <a:srgbClr val="00B050"/>
              </a:solidFill>
              <a:latin typeface="Comic Sans MS" pitchFamily="66" charset="0"/>
              <a:cs typeface="+mn-cs"/>
            </a:endParaRPr>
          </a:p>
        </p:txBody>
      </p:sp>
      <p:sp>
        <p:nvSpPr>
          <p:cNvPr id="11" name="Text Box 3"/>
          <p:cNvSpPr txBox="1">
            <a:spLocks noChangeArrowheads="1"/>
          </p:cNvSpPr>
          <p:nvPr/>
        </p:nvSpPr>
        <p:spPr bwMode="auto">
          <a:xfrm>
            <a:off x="6324600" y="5950803"/>
            <a:ext cx="2667000" cy="830997"/>
          </a:xfrm>
          <a:prstGeom prst="rect">
            <a:avLst/>
          </a:prstGeom>
          <a:noFill/>
          <a:ln w="9525">
            <a:noFill/>
            <a:miter lim="800000"/>
            <a:headEnd/>
            <a:tailEnd/>
          </a:ln>
        </p:spPr>
        <p:txBody>
          <a:bodyPr wrap="square">
            <a:spAutoFit/>
          </a:bodyPr>
          <a:lstStyle/>
          <a:p>
            <a:pPr fontAlgn="auto">
              <a:spcBef>
                <a:spcPct val="50000"/>
              </a:spcBef>
              <a:spcAft>
                <a:spcPts val="0"/>
              </a:spcAft>
            </a:pPr>
            <a:r>
              <a:rPr lang="en-US" sz="2400" b="1" dirty="0" smtClean="0">
                <a:solidFill>
                  <a:srgbClr val="7030A0"/>
                </a:solidFill>
                <a:latin typeface="Comic Sans MS" pitchFamily="66" charset="0"/>
                <a:cs typeface="+mn-cs"/>
              </a:rPr>
              <a:t>They were both circumcised!</a:t>
            </a:r>
            <a:endParaRPr lang="en-US" sz="2400" b="1" dirty="0">
              <a:solidFill>
                <a:srgbClr val="7030A0"/>
              </a:solidFill>
              <a:latin typeface="Comic Sans MS" pitchFamily="66" charset="0"/>
              <a:cs typeface="+mn-cs"/>
            </a:endParaRPr>
          </a:p>
        </p:txBody>
      </p:sp>
      <p:sp>
        <p:nvSpPr>
          <p:cNvPr id="13" name="Text Box 6"/>
          <p:cNvSpPr txBox="1">
            <a:spLocks noChangeArrowheads="1"/>
          </p:cNvSpPr>
          <p:nvPr/>
        </p:nvSpPr>
        <p:spPr bwMode="auto">
          <a:xfrm>
            <a:off x="1828800" y="5288340"/>
            <a:ext cx="2514600" cy="1569660"/>
          </a:xfrm>
          <a:prstGeom prst="rect">
            <a:avLst/>
          </a:prstGeom>
          <a:noFill/>
          <a:ln w="9525">
            <a:noFill/>
            <a:miter lim="800000"/>
            <a:headEnd/>
            <a:tailEnd/>
          </a:ln>
        </p:spPr>
        <p:txBody>
          <a:bodyPr wrap="square">
            <a:spAutoFit/>
          </a:bodyPr>
          <a:lstStyle/>
          <a:p>
            <a:pPr fontAlgn="auto">
              <a:spcBef>
                <a:spcPct val="50000"/>
              </a:spcBef>
              <a:spcAft>
                <a:spcPts val="0"/>
              </a:spcAft>
            </a:pPr>
            <a:r>
              <a:rPr lang="en-US" sz="3200" b="1" dirty="0" smtClean="0">
                <a:solidFill>
                  <a:srgbClr val="00B0F0"/>
                </a:solidFill>
                <a:latin typeface="Calibri"/>
                <a:cs typeface="+mn-cs"/>
              </a:rPr>
              <a:t>So it’s not about circumcision!</a:t>
            </a:r>
            <a:endParaRPr lang="en-US" sz="3200" b="1" dirty="0">
              <a:solidFill>
                <a:srgbClr val="00B0F0"/>
              </a:solidFill>
              <a:latin typeface="Calibri"/>
              <a:cs typeface="+mn-cs"/>
            </a:endParaRPr>
          </a:p>
        </p:txBody>
      </p:sp>
    </p:spTree>
    <p:extLst>
      <p:ext uri="{BB962C8B-B14F-4D97-AF65-F5344CB8AC3E}">
        <p14:creationId xmlns:p14="http://schemas.microsoft.com/office/powerpoint/2010/main" val="173899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Effect transition="in" filter="wipe(down)">
                                      <p:cBhvr>
                                        <p:cTn id="7" dur="500"/>
                                        <p:tgtEl>
                                          <p:spTgt spid="215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wipe(down)">
                                      <p:cBhvr>
                                        <p:cTn id="12" dur="500"/>
                                        <p:tgtEl>
                                          <p:spTgt spid="21511"/>
                                        </p:tgtEl>
                                      </p:cBhvr>
                                    </p:animEffect>
                                  </p:childTnLst>
                                </p:cTn>
                              </p:par>
                            </p:childTnLst>
                          </p:cTn>
                        </p:par>
                        <p:par>
                          <p:cTn id="13" fill="hold">
                            <p:stCondLst>
                              <p:cond delay="500"/>
                            </p:stCondLst>
                            <p:childTnLst>
                              <p:par>
                                <p:cTn id="14" presetID="19" presetClass="entr" presetSubtype="10" fill="hold" grpId="0" nodeType="afterEffect">
                                  <p:stCondLst>
                                    <p:cond delay="0"/>
                                  </p:stCondLst>
                                  <p:childTnLst>
                                    <p:set>
                                      <p:cBhvr>
                                        <p:cTn id="15" dur="1" fill="hold">
                                          <p:stCondLst>
                                            <p:cond delay="0"/>
                                          </p:stCondLst>
                                        </p:cTn>
                                        <p:tgtEl>
                                          <p:spTgt spid="21509"/>
                                        </p:tgtEl>
                                        <p:attrNameLst>
                                          <p:attrName>style.visibility</p:attrName>
                                        </p:attrNameLst>
                                      </p:cBhvr>
                                      <p:to>
                                        <p:strVal val="visible"/>
                                      </p:to>
                                    </p:set>
                                    <p:anim calcmode="lin" valueType="num">
                                      <p:cBhvr>
                                        <p:cTn id="16" dur="5000" fill="hold"/>
                                        <p:tgtEl>
                                          <p:spTgt spid="21509"/>
                                        </p:tgtEl>
                                        <p:attrNameLst>
                                          <p:attrName>ppt_w</p:attrName>
                                        </p:attrNameLst>
                                      </p:cBhvr>
                                      <p:tavLst>
                                        <p:tav tm="0" fmla="#ppt_w*sin(2.5*pi*$)">
                                          <p:val>
                                            <p:fltVal val="0"/>
                                          </p:val>
                                        </p:tav>
                                        <p:tav tm="100000">
                                          <p:val>
                                            <p:fltVal val="1"/>
                                          </p:val>
                                        </p:tav>
                                      </p:tavLst>
                                    </p:anim>
                                    <p:anim calcmode="lin" valueType="num">
                                      <p:cBhvr>
                                        <p:cTn id="17" dur="5000" fill="hold"/>
                                        <p:tgtEl>
                                          <p:spTgt spid="21509"/>
                                        </p:tgtEl>
                                        <p:attrNameLst>
                                          <p:attrName>ppt_h</p:attrName>
                                        </p:attrNameLst>
                                      </p:cBhvr>
                                      <p:tavLst>
                                        <p:tav tm="0">
                                          <p:val>
                                            <p:strVal val="#ppt_h"/>
                                          </p:val>
                                        </p:tav>
                                        <p:tav tm="100000">
                                          <p:val>
                                            <p:strVal val="#ppt_h"/>
                                          </p:val>
                                        </p:tav>
                                      </p:tavLst>
                                    </p:anim>
                                  </p:childTnLst>
                                </p:cTn>
                              </p:par>
                              <p:par>
                                <p:cTn id="18" presetID="26"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par>
                                <p:cTn id="34" presetID="22" presetClass="entr" presetSubtype="4" fill="hold" nodeType="with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down)">
                                      <p:cBhvr>
                                        <p:cTn id="3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1"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546478"/>
            <a:ext cx="9158514" cy="3415921"/>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209550" y="911488"/>
            <a:ext cx="8229600" cy="914400"/>
          </a:xfrm>
        </p:spPr>
        <p:txBody>
          <a:bodyPr>
            <a:noAutofit/>
          </a:bodyPr>
          <a:lstStyle/>
          <a:p>
            <a:r>
              <a:rPr lang="en-US" sz="4800" b="1" dirty="0" smtClean="0">
                <a:solidFill>
                  <a:srgbClr val="663300"/>
                </a:solidFill>
              </a:rPr>
              <a:t>Romans 9:9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560447"/>
            <a:ext cx="7086600" cy="1981200"/>
          </a:xfrm>
        </p:spPr>
        <p:txBody>
          <a:bodyPr>
            <a:normAutofit/>
          </a:bodyPr>
          <a:lstStyle/>
          <a:p>
            <a:pPr marL="0" indent="0">
              <a:buNone/>
            </a:pPr>
            <a:r>
              <a:rPr lang="en-US" sz="4000" dirty="0" smtClean="0"/>
              <a:t>9 For this is the word of </a:t>
            </a:r>
            <a:r>
              <a:rPr lang="en-US" sz="4000" b="1" dirty="0" smtClean="0">
                <a:solidFill>
                  <a:srgbClr val="0000CC"/>
                </a:solidFill>
              </a:rPr>
              <a:t>promise</a:t>
            </a:r>
            <a:r>
              <a:rPr lang="en-US" sz="4000" dirty="0" smtClean="0"/>
              <a:t>: "At this time </a:t>
            </a:r>
            <a:r>
              <a:rPr lang="en-US" sz="4000" b="1" dirty="0" smtClean="0">
                <a:solidFill>
                  <a:srgbClr val="0000CC"/>
                </a:solidFill>
              </a:rPr>
              <a:t>I will come</a:t>
            </a:r>
            <a:r>
              <a:rPr lang="en-US" sz="4000" dirty="0" smtClean="0"/>
              <a:t> and Sarah shall have a son.”</a:t>
            </a:r>
          </a:p>
          <a:p>
            <a:pPr marL="0" indent="231775">
              <a:buNone/>
            </a:pPr>
            <a:endParaRPr lang="en-US" dirty="0" smtClean="0"/>
          </a:p>
        </p:txBody>
      </p:sp>
      <p:sp>
        <p:nvSpPr>
          <p:cNvPr id="4100" name="Text Box 5"/>
          <p:cNvSpPr txBox="1">
            <a:spLocks noChangeArrowheads="1"/>
          </p:cNvSpPr>
          <p:nvPr/>
        </p:nvSpPr>
        <p:spPr bwMode="auto">
          <a:xfrm>
            <a:off x="575414" y="3994452"/>
            <a:ext cx="7905750" cy="1569660"/>
          </a:xfrm>
          <a:prstGeom prst="rect">
            <a:avLst/>
          </a:prstGeom>
          <a:noFill/>
          <a:ln w="9525">
            <a:noFill/>
            <a:miter lim="800000"/>
            <a:headEnd/>
            <a:tailEnd/>
          </a:ln>
        </p:spPr>
        <p:txBody>
          <a:bodyPr wrap="square">
            <a:spAutoFit/>
          </a:bodyPr>
          <a:lstStyle/>
          <a:p>
            <a:pPr fontAlgn="auto">
              <a:spcBef>
                <a:spcPct val="50000"/>
              </a:spcBef>
              <a:spcAft>
                <a:spcPts val="0"/>
              </a:spcAft>
            </a:pPr>
            <a:r>
              <a:rPr lang="en-US" sz="3200" b="1" dirty="0" smtClean="0">
                <a:solidFill>
                  <a:srgbClr val="7030A0"/>
                </a:solidFill>
                <a:latin typeface="Comic Sans MS" pitchFamily="66" charset="0"/>
                <a:cs typeface="+mn-cs"/>
              </a:rPr>
              <a:t>It’s all of God!  It’s His election! Isaac was not selected just    because he was Abraham’s son! </a:t>
            </a:r>
          </a:p>
        </p:txBody>
      </p:sp>
      <p:sp>
        <p:nvSpPr>
          <p:cNvPr id="2" name="Rectangle 1"/>
          <p:cNvSpPr/>
          <p:nvPr/>
        </p:nvSpPr>
        <p:spPr>
          <a:xfrm>
            <a:off x="1600200" y="5763179"/>
            <a:ext cx="6858000" cy="954107"/>
          </a:xfrm>
          <a:prstGeom prst="rect">
            <a:avLst/>
          </a:prstGeom>
        </p:spPr>
        <p:txBody>
          <a:bodyPr wrap="square">
            <a:spAutoFit/>
          </a:bodyPr>
          <a:lstStyle/>
          <a:p>
            <a:pPr algn="l" fontAlgn="auto">
              <a:spcBef>
                <a:spcPts val="0"/>
              </a:spcBef>
              <a:spcAft>
                <a:spcPts val="0"/>
              </a:spcAft>
            </a:pPr>
            <a:r>
              <a:rPr lang="en-US" sz="2800" b="1" dirty="0" smtClean="0">
                <a:solidFill>
                  <a:srgbClr val="00B050"/>
                </a:solidFill>
                <a:latin typeface="Comic Sans MS" panose="030F0702030302020204" pitchFamily="66" charset="0"/>
                <a:cs typeface="+mn-cs"/>
              </a:rPr>
              <a:t>"</a:t>
            </a:r>
            <a:r>
              <a:rPr lang="en-US" sz="2800" b="1" dirty="0">
                <a:solidFill>
                  <a:srgbClr val="00B050"/>
                </a:solidFill>
                <a:latin typeface="Comic Sans MS" panose="030F0702030302020204" pitchFamily="66" charset="0"/>
                <a:cs typeface="+mn-cs"/>
              </a:rPr>
              <a:t>Take now your son, your only son, whom you love, </a:t>
            </a:r>
            <a:r>
              <a:rPr lang="en-US" sz="2800" b="1" dirty="0" smtClean="0">
                <a:solidFill>
                  <a:srgbClr val="00B050"/>
                </a:solidFill>
                <a:latin typeface="Comic Sans MS" panose="030F0702030302020204" pitchFamily="66" charset="0"/>
                <a:cs typeface="+mn-cs"/>
              </a:rPr>
              <a:t>Isaac (Gen 22:2)</a:t>
            </a:r>
            <a:endParaRPr lang="en-US" sz="2800" b="1" dirty="0">
              <a:solidFill>
                <a:srgbClr val="00B050"/>
              </a:solidFill>
              <a:latin typeface="Comic Sans MS" panose="030F0702030302020204" pitchFamily="66" charset="0"/>
              <a:cs typeface="+mn-cs"/>
            </a:endParaRPr>
          </a:p>
        </p:txBody>
      </p:sp>
      <p:sp>
        <p:nvSpPr>
          <p:cNvPr id="7" name="Text Box 5"/>
          <p:cNvSpPr txBox="1">
            <a:spLocks noChangeArrowheads="1"/>
          </p:cNvSpPr>
          <p:nvPr/>
        </p:nvSpPr>
        <p:spPr bwMode="auto">
          <a:xfrm>
            <a:off x="221343" y="84814"/>
            <a:ext cx="8686800" cy="461665"/>
          </a:xfrm>
          <a:prstGeom prst="rect">
            <a:avLst/>
          </a:prstGeom>
          <a:noFill/>
          <a:ln w="9525">
            <a:noFill/>
            <a:miter lim="800000"/>
            <a:headEnd/>
            <a:tailEnd/>
          </a:ln>
        </p:spPr>
        <p:txBody>
          <a:bodyPr wrap="square">
            <a:spAutoFit/>
          </a:bodyPr>
          <a:lstStyle/>
          <a:p>
            <a:pPr fontAlgn="auto">
              <a:spcBef>
                <a:spcPct val="50000"/>
              </a:spcBef>
              <a:spcAft>
                <a:spcPts val="0"/>
              </a:spcAft>
            </a:pPr>
            <a:r>
              <a:rPr lang="en-US" sz="2400" b="1" dirty="0" smtClean="0">
                <a:solidFill>
                  <a:srgbClr val="FF0000"/>
                </a:solidFill>
                <a:latin typeface="Comic Sans MS" pitchFamily="66" charset="0"/>
                <a:cs typeface="+mn-cs"/>
              </a:rPr>
              <a:t>God rejected Ishmael because of how he was conceived</a:t>
            </a:r>
            <a:endParaRPr lang="en-US" sz="2400" b="1" dirty="0">
              <a:solidFill>
                <a:srgbClr val="FF0000"/>
              </a:solidFill>
              <a:latin typeface="Comic Sans MS" pitchFamily="66" charset="0"/>
              <a:cs typeface="+mn-cs"/>
            </a:endParaRPr>
          </a:p>
        </p:txBody>
      </p:sp>
    </p:spTree>
    <p:extLst>
      <p:ext uri="{BB962C8B-B14F-4D97-AF65-F5344CB8AC3E}">
        <p14:creationId xmlns:p14="http://schemas.microsoft.com/office/powerpoint/2010/main" val="3267274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vu3oyFGWY3Q/VCPyedhEOYI/AAAAAAAAPOI/KnGNX45ivEY/s1600/hagar-and-ishmael-expel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04800"/>
            <a:ext cx="4572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142875" y="381000"/>
            <a:ext cx="3962400" cy="2554545"/>
          </a:xfrm>
          <a:prstGeom prst="rect">
            <a:avLst/>
          </a:prstGeom>
          <a:noFill/>
          <a:ln w="9525">
            <a:noFill/>
            <a:miter lim="800000"/>
            <a:headEnd/>
            <a:tailEnd/>
          </a:ln>
        </p:spPr>
        <p:txBody>
          <a:bodyPr wrap="square">
            <a:spAutoFit/>
          </a:bodyPr>
          <a:lstStyle/>
          <a:p>
            <a:pPr fontAlgn="auto">
              <a:spcBef>
                <a:spcPct val="50000"/>
              </a:spcBef>
              <a:spcAft>
                <a:spcPts val="0"/>
              </a:spcAft>
            </a:pPr>
            <a:r>
              <a:rPr lang="en-US" sz="3200" b="1" dirty="0" smtClean="0">
                <a:solidFill>
                  <a:srgbClr val="FF0000"/>
                </a:solidFill>
                <a:latin typeface="Comic Sans MS" pitchFamily="66" charset="0"/>
                <a:cs typeface="+mn-cs"/>
              </a:rPr>
              <a:t>The Jews thought God rejected Ishmael because he was the son of a slave</a:t>
            </a:r>
            <a:endParaRPr lang="en-US" sz="3200" b="1" dirty="0">
              <a:solidFill>
                <a:srgbClr val="FF0000"/>
              </a:solidFill>
              <a:latin typeface="Comic Sans MS" pitchFamily="66" charset="0"/>
              <a:cs typeface="+mn-cs"/>
            </a:endParaRPr>
          </a:p>
        </p:txBody>
      </p:sp>
      <p:sp>
        <p:nvSpPr>
          <p:cNvPr id="4" name="Text Box 5"/>
          <p:cNvSpPr txBox="1">
            <a:spLocks noChangeArrowheads="1"/>
          </p:cNvSpPr>
          <p:nvPr/>
        </p:nvSpPr>
        <p:spPr bwMode="auto">
          <a:xfrm>
            <a:off x="247650" y="3048000"/>
            <a:ext cx="3848100" cy="353943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00B050"/>
                </a:solidFill>
                <a:latin typeface="Comic Sans MS" pitchFamily="66" charset="0"/>
                <a:cs typeface="+mn-cs"/>
              </a:rPr>
              <a:t>Paul tries to get them to realize that God rejected Ishmael because he was born of a plan conceived by humans – not by God’s miraculous promise!</a:t>
            </a:r>
            <a:endParaRPr lang="en-US" sz="2800" b="1" dirty="0">
              <a:solidFill>
                <a:srgbClr val="00B050"/>
              </a:solidFill>
              <a:latin typeface="Comic Sans MS" pitchFamily="66" charset="0"/>
              <a:cs typeface="+mn-cs"/>
            </a:endParaRPr>
          </a:p>
        </p:txBody>
      </p:sp>
    </p:spTree>
    <p:extLst>
      <p:ext uri="{BB962C8B-B14F-4D97-AF65-F5344CB8AC3E}">
        <p14:creationId xmlns:p14="http://schemas.microsoft.com/office/powerpoint/2010/main" val="131113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582243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533400" y="496906"/>
            <a:ext cx="8229600" cy="874693"/>
          </a:xfrm>
        </p:spPr>
        <p:txBody>
          <a:bodyPr>
            <a:noAutofit/>
          </a:bodyPr>
          <a:lstStyle/>
          <a:p>
            <a:r>
              <a:rPr lang="en-US" sz="4800" b="1" dirty="0" smtClean="0">
                <a:solidFill>
                  <a:srgbClr val="663300"/>
                </a:solidFill>
              </a:rPr>
              <a:t>Romans 9:10-13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219200"/>
            <a:ext cx="7010400" cy="4038600"/>
          </a:xfrm>
        </p:spPr>
        <p:txBody>
          <a:bodyPr>
            <a:normAutofit fontScale="85000" lnSpcReduction="20000"/>
          </a:bodyPr>
          <a:lstStyle/>
          <a:p>
            <a:pPr marL="0" indent="231775">
              <a:buNone/>
            </a:pPr>
            <a:r>
              <a:rPr lang="en-US" dirty="0" smtClean="0"/>
              <a:t>10	And not only this, but when Rebecca also had conceived by </a:t>
            </a:r>
            <a:r>
              <a:rPr lang="en-US" b="1" dirty="0" smtClean="0">
                <a:solidFill>
                  <a:srgbClr val="0000CC"/>
                </a:solidFill>
              </a:rPr>
              <a:t>one man</a:t>
            </a:r>
            <a:r>
              <a:rPr lang="en-US" dirty="0" smtClean="0"/>
              <a:t>, even by our father Isaac</a:t>
            </a:r>
          </a:p>
          <a:p>
            <a:pPr marL="0" indent="231775">
              <a:buNone/>
            </a:pPr>
            <a:r>
              <a:rPr lang="en-US" dirty="0" smtClean="0"/>
              <a:t>11	</a:t>
            </a:r>
            <a:r>
              <a:rPr lang="en-US" b="1" dirty="0" smtClean="0">
                <a:solidFill>
                  <a:srgbClr val="0000CC"/>
                </a:solidFill>
              </a:rPr>
              <a:t>(for the children not yet being born, nor having done any good or evil, that the purpose of God according to election might stand, </a:t>
            </a:r>
            <a:r>
              <a:rPr lang="en-US" b="1" dirty="0" smtClean="0">
                <a:solidFill>
                  <a:srgbClr val="00B050"/>
                </a:solidFill>
              </a:rPr>
              <a:t>not of works but of Him who calls),</a:t>
            </a:r>
          </a:p>
          <a:p>
            <a:pPr marL="0" indent="231775">
              <a:buNone/>
            </a:pPr>
            <a:r>
              <a:rPr lang="en-US" dirty="0" smtClean="0"/>
              <a:t>12	it was said to her, "The older shall serve the younger."</a:t>
            </a:r>
          </a:p>
          <a:p>
            <a:pPr marL="0" indent="231775">
              <a:buNone/>
            </a:pPr>
            <a:r>
              <a:rPr lang="en-US" dirty="0" smtClean="0"/>
              <a:t>13	As it is written, </a:t>
            </a:r>
            <a:r>
              <a:rPr lang="en-US" b="1" dirty="0" smtClean="0">
                <a:solidFill>
                  <a:srgbClr val="0000CC"/>
                </a:solidFill>
              </a:rPr>
              <a:t>"Jacob I have loved, but Esau I have hated.”</a:t>
            </a:r>
            <a:endParaRPr lang="en-US" dirty="0" smtClean="0"/>
          </a:p>
          <a:p>
            <a:pPr marL="0" indent="231775">
              <a:buNone/>
            </a:pPr>
            <a:endParaRPr lang="en-US" dirty="0" smtClean="0"/>
          </a:p>
        </p:txBody>
      </p:sp>
      <p:sp>
        <p:nvSpPr>
          <p:cNvPr id="4100" name="Text Box 5"/>
          <p:cNvSpPr txBox="1">
            <a:spLocks noChangeArrowheads="1"/>
          </p:cNvSpPr>
          <p:nvPr/>
        </p:nvSpPr>
        <p:spPr bwMode="auto">
          <a:xfrm>
            <a:off x="914400" y="5704356"/>
            <a:ext cx="7010400" cy="954107"/>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00B050"/>
                </a:solidFill>
                <a:latin typeface="Comic Sans MS" pitchFamily="66" charset="0"/>
                <a:cs typeface="+mn-cs"/>
              </a:rPr>
              <a:t>God made His choice before the kids had done anything good or evil!</a:t>
            </a:r>
          </a:p>
        </p:txBody>
      </p:sp>
      <p:sp>
        <p:nvSpPr>
          <p:cNvPr id="6" name="Text Box 5"/>
          <p:cNvSpPr txBox="1">
            <a:spLocks noChangeArrowheads="1"/>
          </p:cNvSpPr>
          <p:nvPr/>
        </p:nvSpPr>
        <p:spPr bwMode="auto">
          <a:xfrm>
            <a:off x="561975" y="35242"/>
            <a:ext cx="8229600" cy="461665"/>
          </a:xfrm>
          <a:prstGeom prst="rect">
            <a:avLst/>
          </a:prstGeom>
          <a:noFill/>
          <a:ln w="9525">
            <a:noFill/>
            <a:miter lim="800000"/>
            <a:headEnd/>
            <a:tailEnd/>
          </a:ln>
        </p:spPr>
        <p:txBody>
          <a:bodyPr wrap="square">
            <a:spAutoFit/>
          </a:bodyPr>
          <a:lstStyle/>
          <a:p>
            <a:pPr fontAlgn="auto">
              <a:spcBef>
                <a:spcPct val="50000"/>
              </a:spcBef>
              <a:spcAft>
                <a:spcPts val="0"/>
              </a:spcAft>
            </a:pPr>
            <a:r>
              <a:rPr lang="en-US" sz="2400" b="1" dirty="0" smtClean="0">
                <a:solidFill>
                  <a:srgbClr val="FF0000"/>
                </a:solidFill>
                <a:latin typeface="Comic Sans MS" pitchFamily="66" charset="0"/>
                <a:cs typeface="+mn-cs"/>
              </a:rPr>
              <a:t>Basis for God’s choice – His election</a:t>
            </a:r>
            <a:endParaRPr lang="en-US" sz="2400" b="1" dirty="0">
              <a:solidFill>
                <a:srgbClr val="FF0000"/>
              </a:solidFill>
              <a:latin typeface="Comic Sans MS" pitchFamily="66" charset="0"/>
              <a:cs typeface="+mn-cs"/>
            </a:endParaRPr>
          </a:p>
        </p:txBody>
      </p:sp>
    </p:spTree>
    <p:extLst>
      <p:ext uri="{BB962C8B-B14F-4D97-AF65-F5344CB8AC3E}">
        <p14:creationId xmlns:p14="http://schemas.microsoft.com/office/powerpoint/2010/main" val="397953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1000" y="-76200"/>
            <a:ext cx="8305800" cy="1401763"/>
          </a:xfrm>
        </p:spPr>
        <p:txBody>
          <a:bodyPr/>
          <a:lstStyle/>
          <a:p>
            <a:pPr algn="ctr"/>
            <a:r>
              <a:rPr lang="en-US" sz="4000" b="1" dirty="0" smtClean="0">
                <a:solidFill>
                  <a:schemeClr val="hlink"/>
                </a:solidFill>
                <a:latin typeface="Vagabond" pitchFamily="2" charset="0"/>
              </a:rPr>
              <a:t>Eve, then Adam chose to Sin</a:t>
            </a:r>
            <a:endParaRPr lang="en-US" sz="4000" b="1" dirty="0">
              <a:solidFill>
                <a:schemeClr val="hlink"/>
              </a:solidFill>
              <a:latin typeface="Vagabond" pitchFamily="2" charset="0"/>
            </a:endParaRPr>
          </a:p>
        </p:txBody>
      </p:sp>
      <p:pic>
        <p:nvPicPr>
          <p:cNvPr id="101380" name="Picture 4" descr="Image result for Adam and eve sin"/>
          <p:cNvPicPr>
            <a:picLocks noChangeAspect="1" noChangeArrowheads="1"/>
          </p:cNvPicPr>
          <p:nvPr/>
        </p:nvPicPr>
        <p:blipFill rotWithShape="1">
          <a:blip r:embed="rId2">
            <a:extLst>
              <a:ext uri="{28A0092B-C50C-407E-A947-70E740481C1C}">
                <a14:useLocalDpi xmlns:a14="http://schemas.microsoft.com/office/drawing/2010/main" val="0"/>
              </a:ext>
            </a:extLst>
          </a:blip>
          <a:srcRect l="8654" r="5791"/>
          <a:stretch/>
        </p:blipFill>
        <p:spPr bwMode="auto">
          <a:xfrm>
            <a:off x="-1" y="1331424"/>
            <a:ext cx="9144001" cy="339297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381000" y="5029200"/>
            <a:ext cx="8534400" cy="1384995"/>
          </a:xfrm>
          <a:prstGeom prst="rect">
            <a:avLst/>
          </a:prstGeom>
          <a:noFill/>
          <a:ln w="9525">
            <a:noFill/>
            <a:miter lim="800000"/>
            <a:headEnd/>
            <a:tailEnd/>
          </a:ln>
          <a:effectLst/>
        </p:spPr>
        <p:txBody>
          <a:bodyPr wrap="square">
            <a:spAutoFit/>
          </a:bodyPr>
          <a:lstStyle/>
          <a:p>
            <a:pPr>
              <a:spcBef>
                <a:spcPct val="50000"/>
              </a:spcBef>
            </a:pPr>
            <a:r>
              <a:rPr lang="en-US" sz="2800" b="1" dirty="0" smtClean="0">
                <a:solidFill>
                  <a:srgbClr val="00FF00"/>
                </a:solidFill>
                <a:latin typeface="Comic Sans MS" pitchFamily="66" charset="0"/>
              </a:rPr>
              <a:t>God gave them the free will to make choices. They chose to go against God’s clear command. Then God had to deal with their choice.</a:t>
            </a:r>
            <a:endParaRPr lang="en-US" sz="2800" b="1" dirty="0">
              <a:solidFill>
                <a:srgbClr val="00FF00"/>
              </a:solidFill>
              <a:latin typeface="Comic Sans MS" pitchFamily="66" charset="0"/>
            </a:endParaRPr>
          </a:p>
        </p:txBody>
      </p:sp>
    </p:spTree>
    <p:extLst>
      <p:ext uri="{BB962C8B-B14F-4D97-AF65-F5344CB8AC3E}">
        <p14:creationId xmlns:p14="http://schemas.microsoft.com/office/powerpoint/2010/main" val="4173516207"/>
      </p:ext>
    </p:extLst>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p:cNvPicPr>
            <a:picLocks noChangeAspect="1" noChangeArrowheads="1"/>
          </p:cNvPicPr>
          <p:nvPr/>
        </p:nvPicPr>
        <p:blipFill>
          <a:blip r:embed="rId2" cstate="print"/>
          <a:srcRect/>
          <a:stretch>
            <a:fillRect/>
          </a:stretch>
        </p:blipFill>
        <p:spPr bwMode="auto">
          <a:xfrm>
            <a:off x="228600" y="152400"/>
            <a:ext cx="5468938" cy="6324600"/>
          </a:xfrm>
          <a:prstGeom prst="rect">
            <a:avLst/>
          </a:prstGeom>
          <a:noFill/>
          <a:ln w="9525">
            <a:noFill/>
            <a:miter lim="800000"/>
            <a:headEnd/>
            <a:tailEnd/>
          </a:ln>
        </p:spPr>
      </p:pic>
      <p:sp>
        <p:nvSpPr>
          <p:cNvPr id="16387" name="Text Box 3"/>
          <p:cNvSpPr txBox="1">
            <a:spLocks noChangeArrowheads="1"/>
          </p:cNvSpPr>
          <p:nvPr/>
        </p:nvSpPr>
        <p:spPr bwMode="auto">
          <a:xfrm>
            <a:off x="5791200" y="1447800"/>
            <a:ext cx="3352800" cy="52322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a:solidFill>
                  <a:srgbClr val="0000CC"/>
                </a:solidFill>
                <a:latin typeface="Calibri"/>
                <a:cs typeface="+mn-cs"/>
              </a:rPr>
              <a:t>One man, one </a:t>
            </a:r>
            <a:r>
              <a:rPr lang="en-US" sz="2800" b="1" dirty="0" smtClean="0">
                <a:solidFill>
                  <a:srgbClr val="0000CC"/>
                </a:solidFill>
                <a:latin typeface="Calibri"/>
                <a:cs typeface="+mn-cs"/>
              </a:rPr>
              <a:t>wife</a:t>
            </a:r>
            <a:endParaRPr lang="en-US" sz="2800" b="1" dirty="0">
              <a:solidFill>
                <a:srgbClr val="0000CC"/>
              </a:solidFill>
              <a:latin typeface="Calibri"/>
              <a:cs typeface="+mn-cs"/>
            </a:endParaRPr>
          </a:p>
        </p:txBody>
      </p:sp>
      <p:sp>
        <p:nvSpPr>
          <p:cNvPr id="16388" name="Text Box 4"/>
          <p:cNvSpPr txBox="1">
            <a:spLocks noChangeArrowheads="1"/>
          </p:cNvSpPr>
          <p:nvPr/>
        </p:nvSpPr>
        <p:spPr bwMode="auto">
          <a:xfrm>
            <a:off x="5791200" y="0"/>
            <a:ext cx="3124200" cy="1446550"/>
          </a:xfrm>
          <a:prstGeom prst="rect">
            <a:avLst/>
          </a:prstGeom>
          <a:noFill/>
          <a:ln w="9525">
            <a:noFill/>
            <a:miter lim="800000"/>
            <a:headEnd/>
            <a:tailEnd/>
          </a:ln>
        </p:spPr>
        <p:txBody>
          <a:bodyPr>
            <a:spAutoFit/>
          </a:bodyPr>
          <a:lstStyle/>
          <a:p>
            <a:pPr fontAlgn="auto">
              <a:spcBef>
                <a:spcPct val="50000"/>
              </a:spcBef>
              <a:spcAft>
                <a:spcPts val="0"/>
              </a:spcAft>
            </a:pPr>
            <a:r>
              <a:rPr lang="en-US" sz="4400" b="1" dirty="0">
                <a:solidFill>
                  <a:srgbClr val="FF3300"/>
                </a:solidFill>
                <a:latin typeface="Calibri"/>
                <a:cs typeface="+mn-cs"/>
              </a:rPr>
              <a:t>God’s Election</a:t>
            </a:r>
          </a:p>
        </p:txBody>
      </p:sp>
      <p:sp>
        <p:nvSpPr>
          <p:cNvPr id="22533" name="Oval 5"/>
          <p:cNvSpPr>
            <a:spLocks noChangeArrowheads="1"/>
          </p:cNvSpPr>
          <p:nvPr/>
        </p:nvSpPr>
        <p:spPr bwMode="auto">
          <a:xfrm>
            <a:off x="3124200" y="3810000"/>
            <a:ext cx="1981200" cy="2895600"/>
          </a:xfrm>
          <a:prstGeom prst="ellipse">
            <a:avLst/>
          </a:prstGeom>
          <a:noFill/>
          <a:ln w="57150">
            <a:solidFill>
              <a:srgbClr val="FF3300"/>
            </a:solidFill>
            <a:round/>
            <a:headEnd/>
            <a:tailEnd/>
          </a:ln>
        </p:spPr>
        <p:txBody>
          <a:bodyPr wrap="none" anchor="ctr"/>
          <a:lstStyle/>
          <a:p>
            <a:pPr algn="l" fontAlgn="auto">
              <a:spcBef>
                <a:spcPts val="0"/>
              </a:spcBef>
              <a:spcAft>
                <a:spcPts val="0"/>
              </a:spcAft>
            </a:pPr>
            <a:endParaRPr lang="en-US">
              <a:solidFill>
                <a:prstClr val="black"/>
              </a:solidFill>
              <a:latin typeface="Calibri"/>
              <a:cs typeface="+mn-cs"/>
            </a:endParaRPr>
          </a:p>
        </p:txBody>
      </p:sp>
      <p:sp>
        <p:nvSpPr>
          <p:cNvPr id="22534" name="Text Box 6"/>
          <p:cNvSpPr txBox="1">
            <a:spLocks noChangeArrowheads="1"/>
          </p:cNvSpPr>
          <p:nvPr/>
        </p:nvSpPr>
        <p:spPr bwMode="auto">
          <a:xfrm>
            <a:off x="2209800" y="152400"/>
            <a:ext cx="1905000" cy="1554163"/>
          </a:xfrm>
          <a:prstGeom prst="rect">
            <a:avLst/>
          </a:prstGeom>
          <a:noFill/>
          <a:ln w="9525">
            <a:noFill/>
            <a:miter lim="800000"/>
            <a:headEnd/>
            <a:tailEnd/>
          </a:ln>
        </p:spPr>
        <p:txBody>
          <a:bodyPr>
            <a:spAutoFit/>
          </a:bodyPr>
          <a:lstStyle/>
          <a:p>
            <a:pPr fontAlgn="auto">
              <a:spcBef>
                <a:spcPct val="50000"/>
              </a:spcBef>
              <a:spcAft>
                <a:spcPts val="0"/>
              </a:spcAft>
            </a:pPr>
            <a:r>
              <a:rPr lang="en-US" sz="3200" b="1">
                <a:solidFill>
                  <a:srgbClr val="CC00CC"/>
                </a:solidFill>
                <a:latin typeface="Calibri"/>
                <a:cs typeface="+mn-cs"/>
              </a:rPr>
              <a:t>Jacob I have loved, </a:t>
            </a:r>
          </a:p>
        </p:txBody>
      </p:sp>
      <p:sp>
        <p:nvSpPr>
          <p:cNvPr id="22535" name="AutoShape 7"/>
          <p:cNvSpPr>
            <a:spLocks noChangeArrowheads="1"/>
          </p:cNvSpPr>
          <p:nvPr/>
        </p:nvSpPr>
        <p:spPr bwMode="auto">
          <a:xfrm rot="2778016">
            <a:off x="452175" y="3950808"/>
            <a:ext cx="2420938" cy="2286000"/>
          </a:xfrm>
          <a:custGeom>
            <a:avLst/>
            <a:gdLst>
              <a:gd name="T0" fmla="*/ 2420938 w 21600"/>
              <a:gd name="T1" fmla="*/ 1143000 h 21600"/>
              <a:gd name="T2" fmla="*/ 1210469 w 21600"/>
              <a:gd name="T3" fmla="*/ 2286000 h 21600"/>
              <a:gd name="T4" fmla="*/ 0 w 21600"/>
              <a:gd name="T5" fmla="*/ 1143000 h 21600"/>
              <a:gd name="T6" fmla="*/ 1210469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3300"/>
          </a:solidFill>
          <a:ln w="9525">
            <a:solidFill>
              <a:schemeClr val="tx1"/>
            </a:solidFill>
            <a:miter lim="800000"/>
            <a:headEnd/>
            <a:tailEnd/>
          </a:ln>
        </p:spPr>
        <p:txBody>
          <a:bodyPr wrap="none" anchor="ctr"/>
          <a:lstStyle/>
          <a:p>
            <a:pPr algn="l" fontAlgn="auto">
              <a:spcBef>
                <a:spcPts val="0"/>
              </a:spcBef>
              <a:spcAft>
                <a:spcPts val="0"/>
              </a:spcAft>
            </a:pPr>
            <a:endParaRPr lang="en-US">
              <a:solidFill>
                <a:prstClr val="black"/>
              </a:solidFill>
              <a:latin typeface="Calibri"/>
              <a:cs typeface="+mn-cs"/>
            </a:endParaRPr>
          </a:p>
        </p:txBody>
      </p:sp>
      <p:sp>
        <p:nvSpPr>
          <p:cNvPr id="16392" name="Line 8"/>
          <p:cNvSpPr>
            <a:spLocks noChangeShapeType="1"/>
          </p:cNvSpPr>
          <p:nvPr/>
        </p:nvSpPr>
        <p:spPr bwMode="auto">
          <a:xfrm flipH="1">
            <a:off x="1905000" y="1219200"/>
            <a:ext cx="1143000" cy="2743200"/>
          </a:xfrm>
          <a:prstGeom prst="line">
            <a:avLst/>
          </a:prstGeom>
          <a:noFill/>
          <a:ln w="76200">
            <a:solidFill>
              <a:srgbClr val="996633">
                <a:alpha val="50195"/>
              </a:srgbClr>
            </a:solidFill>
            <a:round/>
            <a:headEnd/>
            <a:tailEnd/>
          </a:ln>
        </p:spPr>
        <p:txBody>
          <a:bodyPr/>
          <a:lstStyle/>
          <a:p>
            <a:pPr algn="l" fontAlgn="auto">
              <a:spcBef>
                <a:spcPts val="0"/>
              </a:spcBef>
              <a:spcAft>
                <a:spcPts val="0"/>
              </a:spcAft>
            </a:pPr>
            <a:endParaRPr lang="en-US">
              <a:solidFill>
                <a:prstClr val="black"/>
              </a:solidFill>
              <a:latin typeface="Calibri"/>
              <a:cs typeface="+mn-cs"/>
            </a:endParaRPr>
          </a:p>
        </p:txBody>
      </p:sp>
      <p:sp>
        <p:nvSpPr>
          <p:cNvPr id="16393" name="Line 9"/>
          <p:cNvSpPr>
            <a:spLocks noChangeShapeType="1"/>
          </p:cNvSpPr>
          <p:nvPr/>
        </p:nvSpPr>
        <p:spPr bwMode="auto">
          <a:xfrm>
            <a:off x="1981200" y="1143000"/>
            <a:ext cx="2133600" cy="0"/>
          </a:xfrm>
          <a:prstGeom prst="line">
            <a:avLst/>
          </a:prstGeom>
          <a:noFill/>
          <a:ln w="76200">
            <a:solidFill>
              <a:srgbClr val="996633">
                <a:alpha val="50195"/>
              </a:srgbClr>
            </a:solidFill>
            <a:round/>
            <a:headEnd/>
            <a:tailEnd/>
          </a:ln>
        </p:spPr>
        <p:txBody>
          <a:bodyPr/>
          <a:lstStyle/>
          <a:p>
            <a:pPr algn="l" fontAlgn="auto">
              <a:spcBef>
                <a:spcPts val="0"/>
              </a:spcBef>
              <a:spcAft>
                <a:spcPts val="0"/>
              </a:spcAft>
            </a:pPr>
            <a:endParaRPr lang="en-US">
              <a:solidFill>
                <a:prstClr val="black"/>
              </a:solidFill>
              <a:latin typeface="Calibri"/>
              <a:cs typeface="+mn-cs"/>
            </a:endParaRPr>
          </a:p>
        </p:txBody>
      </p:sp>
      <p:sp>
        <p:nvSpPr>
          <p:cNvPr id="22538" name="Text Box 10"/>
          <p:cNvSpPr txBox="1">
            <a:spLocks noChangeArrowheads="1"/>
          </p:cNvSpPr>
          <p:nvPr/>
        </p:nvSpPr>
        <p:spPr bwMode="auto">
          <a:xfrm>
            <a:off x="2133600" y="1600200"/>
            <a:ext cx="1828800" cy="3503613"/>
          </a:xfrm>
          <a:prstGeom prst="rect">
            <a:avLst/>
          </a:prstGeom>
          <a:noFill/>
          <a:ln w="9525">
            <a:noFill/>
            <a:miter lim="800000"/>
            <a:headEnd/>
            <a:tailEnd/>
          </a:ln>
        </p:spPr>
        <p:txBody>
          <a:bodyPr>
            <a:spAutoFit/>
          </a:bodyPr>
          <a:lstStyle/>
          <a:p>
            <a:pPr fontAlgn="auto">
              <a:spcBef>
                <a:spcPct val="50000"/>
              </a:spcBef>
              <a:spcAft>
                <a:spcPts val="0"/>
              </a:spcAft>
            </a:pPr>
            <a:r>
              <a:rPr lang="en-US" sz="3200" b="1">
                <a:solidFill>
                  <a:srgbClr val="CC00CC"/>
                </a:solidFill>
                <a:latin typeface="Calibri"/>
                <a:cs typeface="+mn-cs"/>
              </a:rPr>
              <a:t>but Esau I have hated (Mal 1:2; Rom 9:11)</a:t>
            </a:r>
          </a:p>
        </p:txBody>
      </p:sp>
      <p:sp>
        <p:nvSpPr>
          <p:cNvPr id="16395" name="Line 11"/>
          <p:cNvSpPr>
            <a:spLocks noChangeShapeType="1"/>
          </p:cNvSpPr>
          <p:nvPr/>
        </p:nvSpPr>
        <p:spPr bwMode="auto">
          <a:xfrm>
            <a:off x="3048000" y="1143000"/>
            <a:ext cx="914400" cy="2743200"/>
          </a:xfrm>
          <a:prstGeom prst="line">
            <a:avLst/>
          </a:prstGeom>
          <a:noFill/>
          <a:ln w="76200">
            <a:solidFill>
              <a:srgbClr val="996633">
                <a:alpha val="50195"/>
              </a:srgbClr>
            </a:solidFill>
            <a:round/>
            <a:headEnd/>
            <a:tailEnd/>
          </a:ln>
        </p:spPr>
        <p:txBody>
          <a:bodyPr/>
          <a:lstStyle/>
          <a:p>
            <a:pPr algn="l" fontAlgn="auto">
              <a:spcBef>
                <a:spcPts val="0"/>
              </a:spcBef>
              <a:spcAft>
                <a:spcPts val="0"/>
              </a:spcAft>
            </a:pPr>
            <a:endParaRPr lang="en-US">
              <a:solidFill>
                <a:prstClr val="black"/>
              </a:solidFill>
              <a:latin typeface="Calibri"/>
              <a:cs typeface="+mn-cs"/>
            </a:endParaRPr>
          </a:p>
        </p:txBody>
      </p:sp>
      <p:sp>
        <p:nvSpPr>
          <p:cNvPr id="12" name="Text Box 3"/>
          <p:cNvSpPr txBox="1">
            <a:spLocks noChangeArrowheads="1"/>
          </p:cNvSpPr>
          <p:nvPr/>
        </p:nvSpPr>
        <p:spPr bwMode="auto">
          <a:xfrm>
            <a:off x="5791200" y="2057400"/>
            <a:ext cx="3352800" cy="954107"/>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00B050"/>
                </a:solidFill>
                <a:latin typeface="Comic Sans MS" pitchFamily="66" charset="0"/>
                <a:cs typeface="+mn-cs"/>
              </a:rPr>
              <a:t>Two boys born at the same time!</a:t>
            </a:r>
            <a:endParaRPr lang="en-US" sz="2800" b="1" dirty="0">
              <a:solidFill>
                <a:srgbClr val="00B050"/>
              </a:solidFill>
              <a:latin typeface="Comic Sans MS" pitchFamily="66" charset="0"/>
              <a:cs typeface="+mn-cs"/>
            </a:endParaRPr>
          </a:p>
        </p:txBody>
      </p:sp>
      <p:sp>
        <p:nvSpPr>
          <p:cNvPr id="13" name="Text Box 3"/>
          <p:cNvSpPr txBox="1">
            <a:spLocks noChangeArrowheads="1"/>
          </p:cNvSpPr>
          <p:nvPr/>
        </p:nvSpPr>
        <p:spPr bwMode="auto">
          <a:xfrm>
            <a:off x="5943600" y="5257800"/>
            <a:ext cx="2971800" cy="1569660"/>
          </a:xfrm>
          <a:prstGeom prst="rect">
            <a:avLst/>
          </a:prstGeom>
          <a:noFill/>
          <a:ln w="9525">
            <a:noFill/>
            <a:miter lim="800000"/>
            <a:headEnd/>
            <a:tailEnd/>
          </a:ln>
        </p:spPr>
        <p:txBody>
          <a:bodyPr wrap="square">
            <a:spAutoFit/>
          </a:bodyPr>
          <a:lstStyle/>
          <a:p>
            <a:pPr fontAlgn="auto">
              <a:spcBef>
                <a:spcPct val="50000"/>
              </a:spcBef>
              <a:spcAft>
                <a:spcPts val="0"/>
              </a:spcAft>
            </a:pPr>
            <a:r>
              <a:rPr lang="en-US" sz="2400" b="1" dirty="0" smtClean="0">
                <a:solidFill>
                  <a:srgbClr val="00B0F0"/>
                </a:solidFill>
                <a:latin typeface="Comic Sans MS" pitchFamily="66" charset="0"/>
                <a:cs typeface="+mn-cs"/>
              </a:rPr>
              <a:t>His selection involved 2 nations! Not just 2 boys! (Malachi 1:2-3)</a:t>
            </a:r>
            <a:endParaRPr lang="en-US" sz="2400" b="1" dirty="0">
              <a:solidFill>
                <a:srgbClr val="00B0F0"/>
              </a:solidFill>
              <a:latin typeface="Comic Sans MS" pitchFamily="66" charset="0"/>
              <a:cs typeface="+mn-cs"/>
            </a:endParaRPr>
          </a:p>
        </p:txBody>
      </p:sp>
      <p:sp>
        <p:nvSpPr>
          <p:cNvPr id="14" name="Text Box 3"/>
          <p:cNvSpPr txBox="1">
            <a:spLocks noChangeArrowheads="1"/>
          </p:cNvSpPr>
          <p:nvPr/>
        </p:nvSpPr>
        <p:spPr bwMode="auto">
          <a:xfrm>
            <a:off x="5867400" y="3352800"/>
            <a:ext cx="3048000" cy="1815882"/>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7030A0"/>
                </a:solidFill>
                <a:latin typeface="Comic Sans MS" pitchFamily="66" charset="0"/>
                <a:cs typeface="+mn-cs"/>
              </a:rPr>
              <a:t>God made his selection before they had done anything!</a:t>
            </a:r>
            <a:endParaRPr lang="en-US" sz="2800" b="1" dirty="0">
              <a:solidFill>
                <a:srgbClr val="7030A0"/>
              </a:solidFill>
              <a:latin typeface="Comic Sans MS" pitchFamily="66" charset="0"/>
              <a:cs typeface="+mn-cs"/>
            </a:endParaRPr>
          </a:p>
        </p:txBody>
      </p:sp>
    </p:spTree>
    <p:extLst>
      <p:ext uri="{BB962C8B-B14F-4D97-AF65-F5344CB8AC3E}">
        <p14:creationId xmlns:p14="http://schemas.microsoft.com/office/powerpoint/2010/main" val="1655801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wipe(down)">
                                      <p:cBhvr>
                                        <p:cTn id="7" dur="500"/>
                                        <p:tgtEl>
                                          <p:spTgt spid="2253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2538">
                                            <p:txEl>
                                              <p:pRg st="0" end="0"/>
                                            </p:txEl>
                                          </p:spTgt>
                                        </p:tgtEl>
                                        <p:attrNameLst>
                                          <p:attrName>style.visibility</p:attrName>
                                        </p:attrNameLst>
                                      </p:cBhvr>
                                      <p:to>
                                        <p:strVal val="visible"/>
                                      </p:to>
                                    </p:set>
                                    <p:animEffect transition="in" filter="wipe(down)">
                                      <p:cBhvr>
                                        <p:cTn id="10" dur="500"/>
                                        <p:tgtEl>
                                          <p:spTgt spid="225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535"/>
                                        </p:tgtEl>
                                        <p:attrNameLst>
                                          <p:attrName>style.visibility</p:attrName>
                                        </p:attrNameLst>
                                      </p:cBhvr>
                                      <p:to>
                                        <p:strVal val="visible"/>
                                      </p:to>
                                    </p:set>
                                    <p:animEffect transition="in" filter="wipe(down)">
                                      <p:cBhvr>
                                        <p:cTn id="15" dur="500"/>
                                        <p:tgtEl>
                                          <p:spTgt spid="22535"/>
                                        </p:tgtEl>
                                      </p:cBhvr>
                                    </p:animEffect>
                                  </p:childTnLst>
                                </p:cTn>
                              </p:par>
                            </p:childTnLst>
                          </p:cTn>
                        </p:par>
                        <p:par>
                          <p:cTn id="16" fill="hold">
                            <p:stCondLst>
                              <p:cond delay="500"/>
                            </p:stCondLst>
                            <p:childTnLst>
                              <p:par>
                                <p:cTn id="17" presetID="19" presetClass="entr" presetSubtype="10" fill="hold" grpId="0" nodeType="afterEffect">
                                  <p:stCondLst>
                                    <p:cond delay="0"/>
                                  </p:stCondLst>
                                  <p:childTnLst>
                                    <p:set>
                                      <p:cBhvr>
                                        <p:cTn id="18" dur="1" fill="hold">
                                          <p:stCondLst>
                                            <p:cond delay="0"/>
                                          </p:stCondLst>
                                        </p:cTn>
                                        <p:tgtEl>
                                          <p:spTgt spid="22533"/>
                                        </p:tgtEl>
                                        <p:attrNameLst>
                                          <p:attrName>style.visibility</p:attrName>
                                        </p:attrNameLst>
                                      </p:cBhvr>
                                      <p:to>
                                        <p:strVal val="visible"/>
                                      </p:to>
                                    </p:set>
                                    <p:anim calcmode="lin" valueType="num">
                                      <p:cBhvr>
                                        <p:cTn id="19" dur="5000" fill="hold"/>
                                        <p:tgtEl>
                                          <p:spTgt spid="22533"/>
                                        </p:tgtEl>
                                        <p:attrNameLst>
                                          <p:attrName>ppt_w</p:attrName>
                                        </p:attrNameLst>
                                      </p:cBhvr>
                                      <p:tavLst>
                                        <p:tav tm="0" fmla="#ppt_w*sin(2.5*pi*$)">
                                          <p:val>
                                            <p:fltVal val="0"/>
                                          </p:val>
                                        </p:tav>
                                        <p:tav tm="100000">
                                          <p:val>
                                            <p:fltVal val="1"/>
                                          </p:val>
                                        </p:tav>
                                      </p:tavLst>
                                    </p:anim>
                                    <p:anim calcmode="lin" valueType="num">
                                      <p:cBhvr>
                                        <p:cTn id="20" dur="5000" fill="hold"/>
                                        <p:tgtEl>
                                          <p:spTgt spid="22533"/>
                                        </p:tgtEl>
                                        <p:attrNameLst>
                                          <p:attrName>ppt_h</p:attrName>
                                        </p:attrNameLst>
                                      </p:cBhvr>
                                      <p:tavLst>
                                        <p:tav tm="0">
                                          <p:val>
                                            <p:strVal val="#ppt_h"/>
                                          </p:val>
                                        </p:tav>
                                        <p:tav tm="100000">
                                          <p:val>
                                            <p:strVal val="#ppt_h"/>
                                          </p:val>
                                        </p:tav>
                                      </p:tavLst>
                                    </p:anim>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5"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cdn.zmescience.com/wp-content/uploads/2011/08/world-population-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4362"/>
            <a:ext cx="9170744" cy="45853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4446" y="345542"/>
            <a:ext cx="8335108" cy="707886"/>
          </a:xfrm>
          <a:prstGeom prst="rect">
            <a:avLst/>
          </a:prstGeom>
          <a:noFill/>
        </p:spPr>
        <p:txBody>
          <a:bodyPr wrap="square" rtlCol="0">
            <a:spAutoFit/>
          </a:bodyPr>
          <a:lstStyle/>
          <a:p>
            <a:pPr fontAlgn="auto">
              <a:spcBef>
                <a:spcPts val="0"/>
              </a:spcBef>
              <a:spcAft>
                <a:spcPts val="0"/>
              </a:spcAft>
            </a:pPr>
            <a:r>
              <a:rPr lang="en-US" sz="4000" b="1" dirty="0">
                <a:solidFill>
                  <a:srgbClr val="FF0000"/>
                </a:solidFill>
                <a:latin typeface="Comic Sans MS" panose="030F0702030302020204" pitchFamily="66" charset="0"/>
                <a:cs typeface="+mn-cs"/>
              </a:rPr>
              <a:t>God’s Election:  He’s the Potter </a:t>
            </a:r>
          </a:p>
        </p:txBody>
      </p:sp>
      <p:sp>
        <p:nvSpPr>
          <p:cNvPr id="5" name="Oval 4"/>
          <p:cNvSpPr/>
          <p:nvPr/>
        </p:nvSpPr>
        <p:spPr>
          <a:xfrm>
            <a:off x="1143000" y="3228705"/>
            <a:ext cx="2655277" cy="251102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6" name="TextBox 5"/>
          <p:cNvSpPr txBox="1"/>
          <p:nvPr/>
        </p:nvSpPr>
        <p:spPr>
          <a:xfrm>
            <a:off x="6295293" y="3596030"/>
            <a:ext cx="2769577" cy="830997"/>
          </a:xfrm>
          <a:prstGeom prst="rect">
            <a:avLst/>
          </a:prstGeom>
          <a:noFill/>
        </p:spPr>
        <p:txBody>
          <a:bodyPr wrap="square" rtlCol="0">
            <a:spAutoFit/>
          </a:bodyPr>
          <a:lstStyle/>
          <a:p>
            <a:pPr fontAlgn="auto">
              <a:spcBef>
                <a:spcPts val="0"/>
              </a:spcBef>
              <a:spcAft>
                <a:spcPts val="0"/>
              </a:spcAft>
            </a:pPr>
            <a:r>
              <a:rPr lang="en-US" sz="2400" b="1" dirty="0">
                <a:solidFill>
                  <a:srgbClr val="FFC000"/>
                </a:solidFill>
                <a:latin typeface="Comic Sans MS" panose="030F0702030302020204" pitchFamily="66" charset="0"/>
                <a:cs typeface="+mn-cs"/>
              </a:rPr>
              <a:t>7 Billion people on earth today</a:t>
            </a:r>
          </a:p>
        </p:txBody>
      </p:sp>
      <p:sp>
        <p:nvSpPr>
          <p:cNvPr id="8" name="TextBox 7"/>
          <p:cNvSpPr txBox="1"/>
          <p:nvPr/>
        </p:nvSpPr>
        <p:spPr>
          <a:xfrm>
            <a:off x="4229100" y="4438471"/>
            <a:ext cx="5029200" cy="1200329"/>
          </a:xfrm>
          <a:prstGeom prst="rect">
            <a:avLst/>
          </a:prstGeom>
          <a:noFill/>
        </p:spPr>
        <p:txBody>
          <a:bodyPr wrap="square" rtlCol="0">
            <a:spAutoFit/>
          </a:bodyPr>
          <a:lstStyle/>
          <a:p>
            <a:pPr fontAlgn="auto">
              <a:spcBef>
                <a:spcPts val="0"/>
              </a:spcBef>
              <a:spcAft>
                <a:spcPts val="0"/>
              </a:spcAft>
            </a:pPr>
            <a:r>
              <a:rPr lang="en-US" sz="2400" b="1" dirty="0">
                <a:solidFill>
                  <a:srgbClr val="FFFF00"/>
                </a:solidFill>
                <a:latin typeface="Comic Sans MS" panose="030F0702030302020204" pitchFamily="66" charset="0"/>
                <a:cs typeface="+mn-cs"/>
              </a:rPr>
              <a:t>What if God decides to only work with the people in South America?  Is that fair?</a:t>
            </a:r>
          </a:p>
        </p:txBody>
      </p:sp>
      <p:sp>
        <p:nvSpPr>
          <p:cNvPr id="9" name="Rectangle 8"/>
          <p:cNvSpPr/>
          <p:nvPr/>
        </p:nvSpPr>
        <p:spPr>
          <a:xfrm>
            <a:off x="914400" y="5728937"/>
            <a:ext cx="7696200" cy="1077218"/>
          </a:xfrm>
          <a:prstGeom prst="rect">
            <a:avLst/>
          </a:prstGeom>
        </p:spPr>
        <p:txBody>
          <a:bodyPr wrap="square">
            <a:spAutoFit/>
          </a:bodyPr>
          <a:lstStyle/>
          <a:p>
            <a:pPr algn="l" fontAlgn="auto">
              <a:spcBef>
                <a:spcPts val="0"/>
              </a:spcBef>
              <a:spcAft>
                <a:spcPts val="0"/>
              </a:spcAft>
            </a:pPr>
            <a:r>
              <a:rPr lang="en-US" sz="3200" b="1" dirty="0" smtClean="0">
                <a:solidFill>
                  <a:srgbClr val="00B050"/>
                </a:solidFill>
                <a:latin typeface="Comic Sans MS" panose="030F0702030302020204" pitchFamily="66" charset="0"/>
                <a:cs typeface="+mn-cs"/>
              </a:rPr>
              <a:t>The Key:  if God didn’t intervene to save people, no one would be saved!</a:t>
            </a:r>
            <a:endParaRPr lang="en-US" sz="3200" b="1" dirty="0">
              <a:solidFill>
                <a:srgbClr val="00B050"/>
              </a:solidFill>
              <a:latin typeface="Comic Sans MS" panose="030F0702030302020204" pitchFamily="66" charset="0"/>
              <a:cs typeface="+mn-cs"/>
            </a:endParaRPr>
          </a:p>
        </p:txBody>
      </p:sp>
    </p:spTree>
    <p:extLst>
      <p:ext uri="{BB962C8B-B14F-4D97-AF65-F5344CB8AC3E}">
        <p14:creationId xmlns:p14="http://schemas.microsoft.com/office/powerpoint/2010/main" val="2578079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 y="32599"/>
            <a:ext cx="7886700" cy="994172"/>
          </a:xfrm>
        </p:spPr>
        <p:txBody>
          <a:bodyPr/>
          <a:lstStyle/>
          <a:p>
            <a:pPr algn="ctr"/>
            <a:r>
              <a:rPr lang="en-US" b="1" dirty="0" smtClean="0">
                <a:solidFill>
                  <a:srgbClr val="FF0000"/>
                </a:solidFill>
                <a:latin typeface="Comic Sans MS" panose="030F0702030302020204" pitchFamily="66" charset="0"/>
              </a:rPr>
              <a:t>How God’s Election works</a:t>
            </a:r>
            <a:endParaRPr lang="en-US"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3429000" y="1068040"/>
            <a:ext cx="1892390" cy="388748"/>
          </a:xfrm>
        </p:spPr>
        <p:txBody>
          <a:bodyPr>
            <a:normAutofit fontScale="62500" lnSpcReduction="20000"/>
          </a:bodyPr>
          <a:lstStyle/>
          <a:p>
            <a:pPr marL="0" indent="0">
              <a:buNone/>
            </a:pPr>
            <a:r>
              <a:rPr lang="en-US" b="1" dirty="0" smtClean="0">
                <a:solidFill>
                  <a:srgbClr val="0000CC"/>
                </a:solidFill>
              </a:rPr>
              <a:t>All people alive</a:t>
            </a:r>
            <a:endParaRPr lang="en-US" b="1" dirty="0">
              <a:solidFill>
                <a:srgbClr val="0000CC"/>
              </a:solidFill>
            </a:endParaRPr>
          </a:p>
        </p:txBody>
      </p:sp>
      <p:sp>
        <p:nvSpPr>
          <p:cNvPr id="4" name="Rounded Rectangle 3"/>
          <p:cNvSpPr/>
          <p:nvPr/>
        </p:nvSpPr>
        <p:spPr>
          <a:xfrm>
            <a:off x="386366" y="1026770"/>
            <a:ext cx="8316533" cy="5526429"/>
          </a:xfrm>
          <a:prstGeom prst="roundRect">
            <a:avLst/>
          </a:prstGeom>
          <a:no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5" name="Rounded Rectangle 4"/>
          <p:cNvSpPr/>
          <p:nvPr/>
        </p:nvSpPr>
        <p:spPr>
          <a:xfrm>
            <a:off x="782392" y="1456788"/>
            <a:ext cx="7466527" cy="4563012"/>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6" name="Content Placeholder 2"/>
          <p:cNvSpPr txBox="1">
            <a:spLocks/>
          </p:cNvSpPr>
          <p:nvPr/>
        </p:nvSpPr>
        <p:spPr>
          <a:xfrm>
            <a:off x="2133600" y="1643951"/>
            <a:ext cx="5053116" cy="388748"/>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100" b="1" dirty="0">
                <a:solidFill>
                  <a:srgbClr val="00B050"/>
                </a:solidFill>
              </a:rPr>
              <a:t>Those who could be soft </a:t>
            </a:r>
            <a:r>
              <a:rPr lang="en-US" sz="2100" b="1" dirty="0" smtClean="0">
                <a:solidFill>
                  <a:srgbClr val="00B050"/>
                </a:solidFill>
              </a:rPr>
              <a:t>clay or good ground</a:t>
            </a:r>
            <a:endParaRPr lang="en-US" sz="2100" b="1" dirty="0">
              <a:solidFill>
                <a:srgbClr val="00B050"/>
              </a:solidFill>
            </a:endParaRPr>
          </a:p>
        </p:txBody>
      </p:sp>
      <p:sp>
        <p:nvSpPr>
          <p:cNvPr id="7" name="Rounded Rectangle 6"/>
          <p:cNvSpPr/>
          <p:nvPr/>
        </p:nvSpPr>
        <p:spPr>
          <a:xfrm>
            <a:off x="2286000" y="2133600"/>
            <a:ext cx="4343400" cy="2971800"/>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8" name="Content Placeholder 2"/>
          <p:cNvSpPr txBox="1">
            <a:spLocks/>
          </p:cNvSpPr>
          <p:nvPr/>
        </p:nvSpPr>
        <p:spPr>
          <a:xfrm>
            <a:off x="3411255" y="2180882"/>
            <a:ext cx="2871989" cy="3887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100" b="1" dirty="0">
                <a:solidFill>
                  <a:srgbClr val="7030A0"/>
                </a:solidFill>
              </a:rPr>
              <a:t>Those God calls</a:t>
            </a:r>
          </a:p>
        </p:txBody>
      </p:sp>
      <p:sp>
        <p:nvSpPr>
          <p:cNvPr id="9" name="Rounded Rectangle 8"/>
          <p:cNvSpPr/>
          <p:nvPr/>
        </p:nvSpPr>
        <p:spPr>
          <a:xfrm>
            <a:off x="2678806" y="2552139"/>
            <a:ext cx="3604438" cy="2172261"/>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10" name="Content Placeholder 2"/>
          <p:cNvSpPr txBox="1">
            <a:spLocks/>
          </p:cNvSpPr>
          <p:nvPr/>
        </p:nvSpPr>
        <p:spPr>
          <a:xfrm>
            <a:off x="2690843" y="2672308"/>
            <a:ext cx="3592401" cy="70208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sz="2100" b="1" dirty="0">
                <a:solidFill>
                  <a:srgbClr val="C00000"/>
                </a:solidFill>
              </a:rPr>
              <a:t>Those chosen or justified </a:t>
            </a:r>
            <a:r>
              <a:rPr lang="en-US" sz="2100" b="1" dirty="0" smtClean="0">
                <a:solidFill>
                  <a:srgbClr val="C00000"/>
                </a:solidFill>
              </a:rPr>
              <a:t>    </a:t>
            </a:r>
            <a:r>
              <a:rPr lang="en-US" sz="1800" b="1" dirty="0" smtClean="0">
                <a:solidFill>
                  <a:srgbClr val="C00000"/>
                </a:solidFill>
              </a:rPr>
              <a:t>(</a:t>
            </a:r>
            <a:r>
              <a:rPr lang="en-US" sz="1800" b="1" dirty="0">
                <a:solidFill>
                  <a:srgbClr val="C00000"/>
                </a:solidFill>
              </a:rPr>
              <a:t>they respond by free will)</a:t>
            </a:r>
            <a:endParaRPr lang="en-US" sz="2100" b="1" dirty="0">
              <a:solidFill>
                <a:srgbClr val="C00000"/>
              </a:solidFill>
            </a:endParaRPr>
          </a:p>
        </p:txBody>
      </p:sp>
      <p:sp>
        <p:nvSpPr>
          <p:cNvPr id="11" name="Rounded Rectangle 10"/>
          <p:cNvSpPr/>
          <p:nvPr/>
        </p:nvSpPr>
        <p:spPr>
          <a:xfrm>
            <a:off x="3200400" y="3330696"/>
            <a:ext cx="2667000" cy="761549"/>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12" name="Content Placeholder 2"/>
          <p:cNvSpPr txBox="1">
            <a:spLocks/>
          </p:cNvSpPr>
          <p:nvPr/>
        </p:nvSpPr>
        <p:spPr>
          <a:xfrm>
            <a:off x="3056586" y="3384342"/>
            <a:ext cx="2918138" cy="70790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sz="2100" b="1" dirty="0">
                <a:solidFill>
                  <a:srgbClr val="00B0F0"/>
                </a:solidFill>
              </a:rPr>
              <a:t>Those glorified </a:t>
            </a:r>
            <a:r>
              <a:rPr lang="en-US" sz="2100" b="1" dirty="0" smtClean="0">
                <a:solidFill>
                  <a:srgbClr val="00B0F0"/>
                </a:solidFill>
              </a:rPr>
              <a:t>                       (</a:t>
            </a:r>
            <a:r>
              <a:rPr lang="en-US" sz="2100" b="1" dirty="0">
                <a:solidFill>
                  <a:srgbClr val="00B0F0"/>
                </a:solidFill>
              </a:rPr>
              <a:t>they remain faithful)</a:t>
            </a:r>
          </a:p>
        </p:txBody>
      </p:sp>
      <p:sp>
        <p:nvSpPr>
          <p:cNvPr id="13" name="TextBox 12"/>
          <p:cNvSpPr txBox="1"/>
          <p:nvPr/>
        </p:nvSpPr>
        <p:spPr>
          <a:xfrm>
            <a:off x="7650218" y="162935"/>
            <a:ext cx="1523009" cy="707886"/>
          </a:xfrm>
          <a:prstGeom prst="rect">
            <a:avLst/>
          </a:prstGeom>
          <a:noFill/>
        </p:spPr>
        <p:txBody>
          <a:bodyPr wrap="square" rtlCol="0">
            <a:spAutoFit/>
          </a:bodyPr>
          <a:lstStyle/>
          <a:p>
            <a:pPr fontAlgn="auto">
              <a:spcBef>
                <a:spcPts val="0"/>
              </a:spcBef>
              <a:spcAft>
                <a:spcPts val="0"/>
              </a:spcAft>
            </a:pPr>
            <a:r>
              <a:rPr lang="en-US" sz="2000" b="1" dirty="0" smtClean="0">
                <a:solidFill>
                  <a:srgbClr val="FF0000"/>
                </a:solidFill>
                <a:latin typeface="Comic Sans MS" panose="030F0702030302020204" pitchFamily="66" charset="0"/>
                <a:cs typeface="+mn-cs"/>
              </a:rPr>
              <a:t>Not drawn to scale!</a:t>
            </a:r>
            <a:endParaRPr lang="en-US" sz="2000" b="1" dirty="0">
              <a:solidFill>
                <a:srgbClr val="FF0000"/>
              </a:solidFill>
              <a:latin typeface="Comic Sans MS" panose="030F0702030302020204" pitchFamily="66" charset="0"/>
              <a:cs typeface="+mn-cs"/>
            </a:endParaRPr>
          </a:p>
        </p:txBody>
      </p:sp>
    </p:spTree>
    <p:extLst>
      <p:ext uri="{BB962C8B-B14F-4D97-AF65-F5344CB8AC3E}">
        <p14:creationId xmlns:p14="http://schemas.microsoft.com/office/powerpoint/2010/main" val="2182794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010400" cy="1371600"/>
          </a:xfrm>
        </p:spPr>
        <p:txBody>
          <a:bodyPr>
            <a:normAutofit fontScale="90000"/>
          </a:bodyPr>
          <a:lstStyle/>
          <a:p>
            <a:pPr eaLnBrk="1" hangingPunct="1"/>
            <a:r>
              <a:rPr lang="en-US" sz="4000" b="1" dirty="0" smtClean="0">
                <a:solidFill>
                  <a:srgbClr val="FF0000"/>
                </a:solidFill>
              </a:rPr>
              <a:t>How can God do that? Is it Fair? </a:t>
            </a:r>
            <a:r>
              <a:rPr lang="en-US" sz="3100" b="1" dirty="0" smtClean="0">
                <a:solidFill>
                  <a:srgbClr val="FF0000"/>
                </a:solidFill>
              </a:rPr>
              <a:t>(14)</a:t>
            </a:r>
            <a:r>
              <a:rPr lang="en-US" sz="4000" b="1" dirty="0" smtClean="0">
                <a:solidFill>
                  <a:srgbClr val="FF0000"/>
                </a:solidFill>
              </a:rPr>
              <a:t/>
            </a:r>
            <a:br>
              <a:rPr lang="en-US" sz="4000" b="1" dirty="0" smtClean="0">
                <a:solidFill>
                  <a:srgbClr val="FF0000"/>
                </a:solidFill>
              </a:rPr>
            </a:br>
            <a:r>
              <a:rPr lang="en-US" sz="4000" b="1" dirty="0" smtClean="0">
                <a:solidFill>
                  <a:srgbClr val="0000CC"/>
                </a:solidFill>
              </a:rPr>
              <a:t>Paul gives Bible proof! (Ex 33)</a:t>
            </a:r>
          </a:p>
        </p:txBody>
      </p:sp>
      <p:sp>
        <p:nvSpPr>
          <p:cNvPr id="4099" name="Rectangle 3"/>
          <p:cNvSpPr>
            <a:spLocks noGrp="1" noChangeArrowheads="1"/>
          </p:cNvSpPr>
          <p:nvPr>
            <p:ph type="body" idx="1"/>
          </p:nvPr>
        </p:nvSpPr>
        <p:spPr>
          <a:xfrm>
            <a:off x="304800" y="1371600"/>
            <a:ext cx="8534400" cy="3200400"/>
          </a:xfrm>
        </p:spPr>
        <p:txBody>
          <a:bodyPr>
            <a:normAutofit fontScale="77500" lnSpcReduction="20000"/>
          </a:bodyPr>
          <a:lstStyle/>
          <a:p>
            <a:pPr>
              <a:lnSpc>
                <a:spcPct val="90000"/>
              </a:lnSpc>
            </a:pPr>
            <a:r>
              <a:rPr lang="en-US" dirty="0" smtClean="0"/>
              <a:t>Moses wanted everyone in the whole nation                                forgiven:  “this nation is your people” (33:13)</a:t>
            </a:r>
          </a:p>
          <a:p>
            <a:pPr>
              <a:lnSpc>
                <a:spcPct val="90000"/>
              </a:lnSpc>
            </a:pPr>
            <a:r>
              <a:rPr lang="en-US" dirty="0" smtClean="0"/>
              <a:t>God says to Moses “for </a:t>
            </a:r>
            <a:r>
              <a:rPr lang="en-US" b="1" dirty="0" smtClean="0">
                <a:solidFill>
                  <a:srgbClr val="0000CC"/>
                </a:solidFill>
              </a:rPr>
              <a:t>you</a:t>
            </a:r>
            <a:r>
              <a:rPr lang="en-US" dirty="0" smtClean="0"/>
              <a:t> have found grace                             in my sight, and I know </a:t>
            </a:r>
            <a:r>
              <a:rPr lang="en-US" b="1" dirty="0" smtClean="0">
                <a:solidFill>
                  <a:srgbClr val="0000CC"/>
                </a:solidFill>
              </a:rPr>
              <a:t>you</a:t>
            </a:r>
            <a:r>
              <a:rPr lang="en-US" dirty="0" smtClean="0"/>
              <a:t> by name” (Ex 33:17)</a:t>
            </a:r>
          </a:p>
          <a:p>
            <a:pPr eaLnBrk="1" hangingPunct="1">
              <a:lnSpc>
                <a:spcPct val="90000"/>
              </a:lnSpc>
            </a:pPr>
            <a:r>
              <a:rPr lang="en-US" dirty="0" smtClean="0"/>
              <a:t>God will have mercy on whom He chooses to show mercy           (Ex 33:19)</a:t>
            </a:r>
          </a:p>
          <a:p>
            <a:pPr eaLnBrk="1" hangingPunct="1">
              <a:lnSpc>
                <a:spcPct val="90000"/>
              </a:lnSpc>
            </a:pPr>
            <a:r>
              <a:rPr lang="en-US" dirty="0" smtClean="0"/>
              <a:t>God, when speaking to Moses, refers to the nation now as </a:t>
            </a:r>
            <a:r>
              <a:rPr lang="en-US" b="1" dirty="0" smtClean="0">
                <a:solidFill>
                  <a:srgbClr val="0000CC"/>
                </a:solidFill>
              </a:rPr>
              <a:t>“your people” </a:t>
            </a:r>
            <a:r>
              <a:rPr lang="en-US" dirty="0" smtClean="0"/>
              <a:t>(Ex 34:10)</a:t>
            </a:r>
          </a:p>
          <a:p>
            <a:pPr eaLnBrk="1" hangingPunct="1">
              <a:lnSpc>
                <a:spcPct val="90000"/>
              </a:lnSpc>
            </a:pPr>
            <a:r>
              <a:rPr lang="en-US" dirty="0" smtClean="0"/>
              <a:t>God pardoned the nation, but did not forgive many individuals in the community!</a:t>
            </a:r>
          </a:p>
        </p:txBody>
      </p:sp>
      <p:sp>
        <p:nvSpPr>
          <p:cNvPr id="4100" name="Text Box 5"/>
          <p:cNvSpPr txBox="1">
            <a:spLocks noChangeArrowheads="1"/>
          </p:cNvSpPr>
          <p:nvPr/>
        </p:nvSpPr>
        <p:spPr bwMode="auto">
          <a:xfrm>
            <a:off x="457200" y="4343400"/>
            <a:ext cx="8229600" cy="1569660"/>
          </a:xfrm>
          <a:prstGeom prst="rect">
            <a:avLst/>
          </a:prstGeom>
          <a:noFill/>
          <a:ln w="9525">
            <a:noFill/>
            <a:miter lim="800000"/>
            <a:headEnd/>
            <a:tailEnd/>
          </a:ln>
        </p:spPr>
        <p:txBody>
          <a:bodyPr wrap="square">
            <a:spAutoFit/>
          </a:bodyPr>
          <a:lstStyle/>
          <a:p>
            <a:pPr fontAlgn="auto">
              <a:spcBef>
                <a:spcPct val="50000"/>
              </a:spcBef>
              <a:spcAft>
                <a:spcPts val="0"/>
              </a:spcAft>
            </a:pPr>
            <a:r>
              <a:rPr lang="en-US" sz="3200" b="1" dirty="0" smtClean="0">
                <a:solidFill>
                  <a:srgbClr val="00B050"/>
                </a:solidFill>
                <a:latin typeface="Comic Sans MS" pitchFamily="66" charset="0"/>
                <a:cs typeface="+mn-cs"/>
              </a:rPr>
              <a:t>It’s not of him who wills (man’s desire), or him who runs (man’s effort),       but God who shows mercy (9:16)</a:t>
            </a:r>
            <a:endParaRPr lang="en-US" sz="3200" b="1" dirty="0">
              <a:solidFill>
                <a:srgbClr val="00B050"/>
              </a:solidFill>
              <a:latin typeface="Comic Sans MS" pitchFamily="66" charset="0"/>
              <a:cs typeface="+mn-cs"/>
            </a:endParaRPr>
          </a:p>
        </p:txBody>
      </p:sp>
      <p:pic>
        <p:nvPicPr>
          <p:cNvPr id="54274" name="Picture 2" descr="https://encrypted-tbn0.gstatic.com/images?q=tbn:ANd9GcSDiPDgAaaYEN-KoiIpXQGLQmkKfRh4M8kpHqOMDb3dhRZtT5T-"/>
          <p:cNvPicPr>
            <a:picLocks noChangeAspect="1" noChangeArrowheads="1"/>
          </p:cNvPicPr>
          <p:nvPr/>
        </p:nvPicPr>
        <p:blipFill>
          <a:blip r:embed="rId3" cstate="print"/>
          <a:srcRect/>
          <a:stretch>
            <a:fillRect/>
          </a:stretch>
        </p:blipFill>
        <p:spPr bwMode="auto">
          <a:xfrm>
            <a:off x="7010400" y="152400"/>
            <a:ext cx="1986176" cy="2362200"/>
          </a:xfrm>
          <a:prstGeom prst="rect">
            <a:avLst/>
          </a:prstGeom>
          <a:noFill/>
        </p:spPr>
      </p:pic>
      <p:sp>
        <p:nvSpPr>
          <p:cNvPr id="6" name="Text Box 5"/>
          <p:cNvSpPr txBox="1">
            <a:spLocks noChangeArrowheads="1"/>
          </p:cNvSpPr>
          <p:nvPr/>
        </p:nvSpPr>
        <p:spPr bwMode="auto">
          <a:xfrm>
            <a:off x="228600" y="5903893"/>
            <a:ext cx="8915400" cy="954107"/>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7030A0"/>
                </a:solidFill>
                <a:latin typeface="Comic Sans MS" pitchFamily="66" charset="0"/>
                <a:cs typeface="+mn-cs"/>
              </a:rPr>
              <a:t>Abraham willed Ishmael, Isaac willed Esau, Moses willed his whole nation</a:t>
            </a:r>
            <a:endParaRPr lang="en-US" sz="2800" b="1" dirty="0">
              <a:solidFill>
                <a:srgbClr val="7030A0"/>
              </a:solidFill>
              <a:latin typeface="Comic Sans MS" pitchFamily="66" charset="0"/>
              <a:cs typeface="+mn-cs"/>
            </a:endParaRPr>
          </a:p>
        </p:txBody>
      </p:sp>
    </p:spTree>
    <p:extLst>
      <p:ext uri="{BB962C8B-B14F-4D97-AF65-F5344CB8AC3E}">
        <p14:creationId xmlns:p14="http://schemas.microsoft.com/office/powerpoint/2010/main" val="1094181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astorlakeshorefellowship.files.wordpress.com/2012/10/slide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667000"/>
            <a:ext cx="4978399"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itylightsfinancial.files.wordpress.com/2014/01/dont-forget-smiley.png?w=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3378690"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4114800" y="457200"/>
            <a:ext cx="4640943" cy="1938992"/>
          </a:xfrm>
          <a:prstGeom prst="rect">
            <a:avLst/>
          </a:prstGeom>
          <a:noFill/>
          <a:ln w="9525">
            <a:noFill/>
            <a:miter lim="800000"/>
            <a:headEnd/>
            <a:tailEnd/>
          </a:ln>
        </p:spPr>
        <p:txBody>
          <a:bodyPr wrap="square">
            <a:spAutoFit/>
          </a:bodyPr>
          <a:lstStyle/>
          <a:p>
            <a:pPr fontAlgn="auto">
              <a:spcBef>
                <a:spcPct val="50000"/>
              </a:spcBef>
              <a:spcAft>
                <a:spcPts val="0"/>
              </a:spcAft>
            </a:pPr>
            <a:r>
              <a:rPr lang="en-US" sz="6000" b="1" dirty="0" smtClean="0">
                <a:solidFill>
                  <a:srgbClr val="0000CC"/>
                </a:solidFill>
                <a:latin typeface="Comic Sans MS" pitchFamily="66" charset="0"/>
                <a:cs typeface="+mn-cs"/>
              </a:rPr>
              <a:t>It’s GOD’S Family!</a:t>
            </a:r>
            <a:endParaRPr lang="en-US" sz="6000" b="1" dirty="0">
              <a:solidFill>
                <a:srgbClr val="0000CC"/>
              </a:solidFill>
              <a:latin typeface="Comic Sans MS" pitchFamily="66" charset="0"/>
              <a:cs typeface="+mn-cs"/>
            </a:endParaRPr>
          </a:p>
        </p:txBody>
      </p:sp>
      <p:sp>
        <p:nvSpPr>
          <p:cNvPr id="7" name="Text Box 5"/>
          <p:cNvSpPr txBox="1">
            <a:spLocks noChangeArrowheads="1"/>
          </p:cNvSpPr>
          <p:nvPr/>
        </p:nvSpPr>
        <p:spPr bwMode="auto">
          <a:xfrm>
            <a:off x="533400" y="4267200"/>
            <a:ext cx="2895599" cy="1938992"/>
          </a:xfrm>
          <a:prstGeom prst="rect">
            <a:avLst/>
          </a:prstGeom>
          <a:noFill/>
          <a:ln w="9525">
            <a:noFill/>
            <a:miter lim="800000"/>
            <a:headEnd/>
            <a:tailEnd/>
          </a:ln>
        </p:spPr>
        <p:txBody>
          <a:bodyPr wrap="square">
            <a:spAutoFit/>
          </a:bodyPr>
          <a:lstStyle/>
          <a:p>
            <a:pPr fontAlgn="auto">
              <a:spcBef>
                <a:spcPct val="50000"/>
              </a:spcBef>
              <a:spcAft>
                <a:spcPts val="0"/>
              </a:spcAft>
            </a:pPr>
            <a:r>
              <a:rPr lang="en-US" sz="6000" b="1" dirty="0" smtClean="0">
                <a:solidFill>
                  <a:srgbClr val="00B050"/>
                </a:solidFill>
                <a:latin typeface="Comic Sans MS" pitchFamily="66" charset="0"/>
                <a:cs typeface="+mn-cs"/>
              </a:rPr>
              <a:t>Not ours!</a:t>
            </a:r>
            <a:endParaRPr lang="en-US" sz="6000" b="1" dirty="0">
              <a:solidFill>
                <a:srgbClr val="00B050"/>
              </a:solidFill>
              <a:latin typeface="Comic Sans MS" pitchFamily="66" charset="0"/>
              <a:cs typeface="+mn-cs"/>
            </a:endParaRPr>
          </a:p>
        </p:txBody>
      </p:sp>
    </p:spTree>
    <p:extLst>
      <p:ext uri="{BB962C8B-B14F-4D97-AF65-F5344CB8AC3E}">
        <p14:creationId xmlns:p14="http://schemas.microsoft.com/office/powerpoint/2010/main" val="2902637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6477000" cy="1143000"/>
          </a:xfrm>
        </p:spPr>
        <p:txBody>
          <a:bodyPr/>
          <a:lstStyle/>
          <a:p>
            <a:pPr algn="ctr"/>
            <a:r>
              <a:rPr lang="en-US" b="1" dirty="0" smtClean="0">
                <a:solidFill>
                  <a:srgbClr val="00FFFF"/>
                </a:solidFill>
                <a:latin typeface="Vagabond" pitchFamily="2" charset="0"/>
              </a:rPr>
              <a:t>John 3:14-21</a:t>
            </a:r>
            <a:endParaRPr lang="en-US" b="1" dirty="0">
              <a:solidFill>
                <a:srgbClr val="00FFFF"/>
              </a:solidFill>
              <a:latin typeface="Vagabond" pitchFamily="2" charset="0"/>
            </a:endParaRPr>
          </a:p>
        </p:txBody>
      </p:sp>
      <p:sp>
        <p:nvSpPr>
          <p:cNvPr id="21507" name="Rectangle 3"/>
          <p:cNvSpPr>
            <a:spLocks noGrp="1" noChangeArrowheads="1"/>
          </p:cNvSpPr>
          <p:nvPr>
            <p:ph type="body" idx="1"/>
          </p:nvPr>
        </p:nvSpPr>
        <p:spPr>
          <a:xfrm>
            <a:off x="304799" y="914400"/>
            <a:ext cx="8613775" cy="4267200"/>
          </a:xfrm>
        </p:spPr>
        <p:txBody>
          <a:bodyPr/>
          <a:lstStyle/>
          <a:p>
            <a:pPr marL="0" indent="288925">
              <a:lnSpc>
                <a:spcPct val="90000"/>
              </a:lnSpc>
              <a:buFontTx/>
              <a:buNone/>
            </a:pPr>
            <a:r>
              <a:rPr lang="en-US" sz="2600" dirty="0" smtClean="0"/>
              <a:t>14 </a:t>
            </a:r>
            <a:r>
              <a:rPr lang="en-US" sz="2600" dirty="0"/>
              <a:t>And as Moses lifted up the </a:t>
            </a:r>
            <a:r>
              <a:rPr lang="en-US" sz="2600" dirty="0" smtClean="0"/>
              <a:t>serpent                               in </a:t>
            </a:r>
            <a:r>
              <a:rPr lang="en-US" sz="2600" dirty="0"/>
              <a:t>the wilderness, even so must the Son </a:t>
            </a:r>
            <a:r>
              <a:rPr lang="en-US" sz="2600" dirty="0" smtClean="0"/>
              <a:t>                            of Man be </a:t>
            </a:r>
            <a:r>
              <a:rPr lang="en-US" sz="2600" dirty="0"/>
              <a:t>lifted up,  15 that whoever </a:t>
            </a:r>
            <a:r>
              <a:rPr lang="en-US" sz="2600" dirty="0" smtClean="0"/>
              <a:t>                           believes </a:t>
            </a:r>
            <a:r>
              <a:rPr lang="en-US" sz="2600" dirty="0"/>
              <a:t>in </a:t>
            </a:r>
            <a:r>
              <a:rPr lang="en-US" sz="2600" dirty="0" smtClean="0"/>
              <a:t>Him </a:t>
            </a:r>
            <a:r>
              <a:rPr lang="en-US" sz="2600" dirty="0"/>
              <a:t>should not perish but </a:t>
            </a:r>
            <a:r>
              <a:rPr lang="en-US" sz="2600" dirty="0" smtClean="0"/>
              <a:t>                                        have </a:t>
            </a:r>
            <a:r>
              <a:rPr lang="en-US" sz="2600" dirty="0"/>
              <a:t>eternal life. </a:t>
            </a:r>
            <a:r>
              <a:rPr lang="en-US" sz="2600" dirty="0" smtClean="0"/>
              <a:t>16 </a:t>
            </a:r>
            <a:r>
              <a:rPr lang="en-US" sz="2600" b="1" dirty="0">
                <a:solidFill>
                  <a:srgbClr val="FFFF00"/>
                </a:solidFill>
              </a:rPr>
              <a:t>For God so loved </a:t>
            </a:r>
            <a:r>
              <a:rPr lang="en-US" sz="2600" b="1" dirty="0" smtClean="0">
                <a:solidFill>
                  <a:srgbClr val="FFFF00"/>
                </a:solidFill>
              </a:rPr>
              <a:t>                               the </a:t>
            </a:r>
            <a:r>
              <a:rPr lang="en-US" sz="2600" b="1" dirty="0">
                <a:solidFill>
                  <a:srgbClr val="FFFF00"/>
                </a:solidFill>
              </a:rPr>
              <a:t>world that He gave </a:t>
            </a:r>
            <a:r>
              <a:rPr lang="en-US" sz="2600" b="1" dirty="0" smtClean="0">
                <a:solidFill>
                  <a:srgbClr val="FFFF00"/>
                </a:solidFill>
              </a:rPr>
              <a:t>His </a:t>
            </a:r>
            <a:r>
              <a:rPr lang="en-US" sz="2600" b="1" dirty="0">
                <a:solidFill>
                  <a:srgbClr val="FFFF00"/>
                </a:solidFill>
              </a:rPr>
              <a:t>only begotten </a:t>
            </a:r>
            <a:r>
              <a:rPr lang="en-US" sz="2600" b="1" dirty="0" smtClean="0">
                <a:solidFill>
                  <a:srgbClr val="FFFF00"/>
                </a:solidFill>
              </a:rPr>
              <a:t>                                Son</a:t>
            </a:r>
            <a:r>
              <a:rPr lang="en-US" sz="2600" b="1" dirty="0">
                <a:solidFill>
                  <a:srgbClr val="FFFF00"/>
                </a:solidFill>
              </a:rPr>
              <a:t>, </a:t>
            </a:r>
            <a:r>
              <a:rPr lang="en-US" sz="2600" dirty="0"/>
              <a:t>that whoever </a:t>
            </a:r>
            <a:r>
              <a:rPr lang="en-US" sz="2600" dirty="0" smtClean="0"/>
              <a:t>believes </a:t>
            </a:r>
            <a:r>
              <a:rPr lang="en-US" sz="2600" dirty="0"/>
              <a:t>in Him should </a:t>
            </a:r>
            <a:r>
              <a:rPr lang="en-US" sz="2600" dirty="0" smtClean="0"/>
              <a:t>                             not </a:t>
            </a:r>
            <a:r>
              <a:rPr lang="en-US" sz="2600" dirty="0"/>
              <a:t>perish but have </a:t>
            </a:r>
            <a:r>
              <a:rPr lang="en-US" sz="2600" dirty="0" smtClean="0"/>
              <a:t>everlasting life</a:t>
            </a:r>
            <a:r>
              <a:rPr lang="en-US" sz="2600" dirty="0"/>
              <a:t>.  17 </a:t>
            </a:r>
            <a:r>
              <a:rPr lang="en-US" sz="2600" dirty="0" smtClean="0"/>
              <a:t>For                         </a:t>
            </a:r>
            <a:r>
              <a:rPr lang="en-US" sz="2600" dirty="0"/>
              <a:t>God did not send His Son into the world to condemn the world, but that the world through Him might be saved. </a:t>
            </a:r>
          </a:p>
          <a:p>
            <a:pPr marL="0" indent="288925">
              <a:lnSpc>
                <a:spcPct val="90000"/>
              </a:lnSpc>
              <a:buFontTx/>
              <a:buNone/>
            </a:pPr>
            <a:endParaRPr lang="en-US" sz="2600" dirty="0"/>
          </a:p>
        </p:txBody>
      </p:sp>
      <p:sp>
        <p:nvSpPr>
          <p:cNvPr id="21508" name="Text Box 4"/>
          <p:cNvSpPr txBox="1">
            <a:spLocks noChangeArrowheads="1"/>
          </p:cNvSpPr>
          <p:nvPr/>
        </p:nvSpPr>
        <p:spPr bwMode="auto">
          <a:xfrm>
            <a:off x="1418492" y="5297269"/>
            <a:ext cx="7470774" cy="1292662"/>
          </a:xfrm>
          <a:prstGeom prst="rect">
            <a:avLst/>
          </a:prstGeom>
          <a:noFill/>
          <a:ln w="9525">
            <a:noFill/>
            <a:miter lim="800000"/>
            <a:headEnd/>
            <a:tailEnd/>
          </a:ln>
          <a:effectLst/>
        </p:spPr>
        <p:txBody>
          <a:bodyPr wrap="square">
            <a:spAutoFit/>
          </a:bodyPr>
          <a:lstStyle/>
          <a:p>
            <a:pPr>
              <a:spcBef>
                <a:spcPct val="50000"/>
              </a:spcBef>
            </a:pPr>
            <a:r>
              <a:rPr lang="en-US" sz="2600" b="1" dirty="0" smtClean="0">
                <a:solidFill>
                  <a:srgbClr val="00FF00"/>
                </a:solidFill>
                <a:latin typeface="Comic Sans MS" pitchFamily="66" charset="0"/>
              </a:rPr>
              <a:t>Our God really does love us.  He wants us to join His family forever. He was willing to have His Son die to provide us a way.</a:t>
            </a:r>
            <a:endParaRPr lang="en-US" sz="2600" b="1" dirty="0">
              <a:solidFill>
                <a:srgbClr val="00FF00"/>
              </a:solidFill>
              <a:latin typeface="Comic Sans MS" pitchFamily="66" charset="0"/>
            </a:endParaRPr>
          </a:p>
        </p:txBody>
      </p:sp>
      <p:pic>
        <p:nvPicPr>
          <p:cNvPr id="100354" name="Picture 2" descr="Image result for Moses serpent in wilder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1" y="152400"/>
            <a:ext cx="2060575" cy="35547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6781801" y="4582655"/>
            <a:ext cx="2212976" cy="52274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228600">
              <a:lnSpc>
                <a:spcPct val="90000"/>
              </a:lnSpc>
              <a:buFontTx/>
              <a:buNone/>
            </a:pPr>
            <a:r>
              <a:rPr lang="en-US" i="1" kern="0" dirty="0" smtClean="0">
                <a:solidFill>
                  <a:srgbClr val="00FFFF"/>
                </a:solidFill>
                <a:latin typeface="Bradley Hand ITC" pitchFamily="66" charset="0"/>
              </a:rPr>
              <a:t>continued</a:t>
            </a:r>
            <a:endParaRPr lang="en-US" i="1" kern="0" dirty="0">
              <a:solidFill>
                <a:srgbClr val="00FFFF"/>
              </a:solidFill>
              <a:latin typeface="Bradley Hand ITC" pitchFamily="66" charset="0"/>
            </a:endParaRPr>
          </a:p>
        </p:txBody>
      </p:sp>
      <p:pic>
        <p:nvPicPr>
          <p:cNvPr id="76802" name="Picture 2" descr="Image result for God loves us"/>
          <p:cNvPicPr>
            <a:picLocks noChangeAspect="1" noChangeArrowheads="1"/>
          </p:cNvPicPr>
          <p:nvPr/>
        </p:nvPicPr>
        <p:blipFill rotWithShape="1">
          <a:blip r:embed="rId4">
            <a:extLst>
              <a:ext uri="{28A0092B-C50C-407E-A947-70E740481C1C}">
                <a14:useLocalDpi xmlns:a14="http://schemas.microsoft.com/office/drawing/2010/main" val="0"/>
              </a:ext>
            </a:extLst>
          </a:blip>
          <a:srcRect l="38831" t="28702" r="40335" b="25784"/>
          <a:stretch/>
        </p:blipFill>
        <p:spPr bwMode="auto">
          <a:xfrm>
            <a:off x="201242" y="4769197"/>
            <a:ext cx="1143001"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797162"/>
      </p:ext>
    </p:extLst>
  </p:cSld>
  <p:clrMapOvr>
    <a:masterClrMapping/>
  </p:clrMapOvr>
  <p:transition>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 y="-38100"/>
            <a:ext cx="6477000" cy="1143000"/>
          </a:xfrm>
        </p:spPr>
        <p:txBody>
          <a:bodyPr/>
          <a:lstStyle/>
          <a:p>
            <a:pPr algn="ctr"/>
            <a:r>
              <a:rPr lang="en-US" b="1" dirty="0" smtClean="0">
                <a:solidFill>
                  <a:srgbClr val="00FFFF"/>
                </a:solidFill>
                <a:latin typeface="Vagabond" pitchFamily="2" charset="0"/>
              </a:rPr>
              <a:t>John 3:14-21</a:t>
            </a:r>
            <a:endParaRPr lang="en-US" b="1" dirty="0">
              <a:solidFill>
                <a:srgbClr val="00FFFF"/>
              </a:solidFill>
              <a:latin typeface="Vagabond" pitchFamily="2" charset="0"/>
            </a:endParaRPr>
          </a:p>
        </p:txBody>
      </p:sp>
      <p:sp>
        <p:nvSpPr>
          <p:cNvPr id="21507" name="Rectangle 3"/>
          <p:cNvSpPr>
            <a:spLocks noGrp="1" noChangeArrowheads="1"/>
          </p:cNvSpPr>
          <p:nvPr>
            <p:ph type="body" idx="1"/>
          </p:nvPr>
        </p:nvSpPr>
        <p:spPr>
          <a:xfrm>
            <a:off x="304800" y="914400"/>
            <a:ext cx="8534400" cy="4267200"/>
          </a:xfrm>
        </p:spPr>
        <p:txBody>
          <a:bodyPr/>
          <a:lstStyle/>
          <a:p>
            <a:pPr marL="0" indent="288925">
              <a:lnSpc>
                <a:spcPct val="90000"/>
              </a:lnSpc>
              <a:buFontTx/>
              <a:buNone/>
            </a:pPr>
            <a:r>
              <a:rPr lang="en-US" sz="2600" dirty="0" smtClean="0"/>
              <a:t>18 </a:t>
            </a:r>
            <a:r>
              <a:rPr lang="en-US" sz="2600" dirty="0"/>
              <a:t>"He who believes in Him is </a:t>
            </a:r>
            <a:r>
              <a:rPr lang="en-US" sz="2600" dirty="0" smtClean="0"/>
              <a:t>not                                                  </a:t>
            </a:r>
            <a:r>
              <a:rPr lang="en-US" sz="2600" dirty="0"/>
              <a:t>condemned; but he who does not </a:t>
            </a:r>
            <a:r>
              <a:rPr lang="en-US" sz="2600" dirty="0" smtClean="0"/>
              <a:t>                                               believe </a:t>
            </a:r>
            <a:r>
              <a:rPr lang="en-US" sz="2600" dirty="0"/>
              <a:t>is condemned already, </a:t>
            </a:r>
            <a:r>
              <a:rPr lang="en-US" sz="2600" dirty="0" smtClean="0"/>
              <a:t>                                                  because </a:t>
            </a:r>
            <a:r>
              <a:rPr lang="en-US" sz="2600" dirty="0"/>
              <a:t>he has not believed in the </a:t>
            </a:r>
            <a:r>
              <a:rPr lang="en-US" sz="2600" dirty="0" smtClean="0"/>
              <a:t>                                          name </a:t>
            </a:r>
            <a:r>
              <a:rPr lang="en-US" sz="2600" dirty="0"/>
              <a:t>of the only begotten Son of God</a:t>
            </a:r>
            <a:r>
              <a:rPr lang="en-US" sz="2600" dirty="0" smtClean="0"/>
              <a:t>.                                     </a:t>
            </a:r>
            <a:r>
              <a:rPr lang="en-US" sz="2600" dirty="0"/>
              <a:t>19 And this is the condemnation, that </a:t>
            </a:r>
            <a:r>
              <a:rPr lang="en-US" sz="2600" dirty="0" smtClean="0"/>
              <a:t>                                     the </a:t>
            </a:r>
            <a:r>
              <a:rPr lang="en-US" sz="2600" dirty="0"/>
              <a:t>light has come into the world, and men loved darkness rather than light, because their deeds were evil.  20 For everyone practicing evil hates the light and does not come to the light, lest his deeds should be exposed.  21 </a:t>
            </a:r>
            <a:r>
              <a:rPr lang="en-US" sz="2600" b="1" dirty="0">
                <a:solidFill>
                  <a:srgbClr val="FFFF00"/>
                </a:solidFill>
              </a:rPr>
              <a:t>But he who does the truth comes to the light, that his deeds may be clearly seen, that they have been done in God." </a:t>
            </a:r>
          </a:p>
        </p:txBody>
      </p:sp>
      <p:sp>
        <p:nvSpPr>
          <p:cNvPr id="21508" name="Text Box 4"/>
          <p:cNvSpPr txBox="1">
            <a:spLocks noChangeArrowheads="1"/>
          </p:cNvSpPr>
          <p:nvPr/>
        </p:nvSpPr>
        <p:spPr bwMode="auto">
          <a:xfrm>
            <a:off x="304800" y="5687824"/>
            <a:ext cx="8534400" cy="892552"/>
          </a:xfrm>
          <a:prstGeom prst="rect">
            <a:avLst/>
          </a:prstGeom>
          <a:noFill/>
          <a:ln w="9525">
            <a:noFill/>
            <a:miter lim="800000"/>
            <a:headEnd/>
            <a:tailEnd/>
          </a:ln>
          <a:effectLst/>
        </p:spPr>
        <p:txBody>
          <a:bodyPr wrap="square">
            <a:spAutoFit/>
          </a:bodyPr>
          <a:lstStyle/>
          <a:p>
            <a:pPr>
              <a:spcBef>
                <a:spcPct val="50000"/>
              </a:spcBef>
            </a:pPr>
            <a:r>
              <a:rPr lang="en-US" sz="2600" b="1" dirty="0" smtClean="0">
                <a:solidFill>
                  <a:srgbClr val="00FF00"/>
                </a:solidFill>
                <a:latin typeface="Comic Sans MS" pitchFamily="66" charset="0"/>
              </a:rPr>
              <a:t>Understanding God’s love and realizing what Jesus went through for us, should change how we live</a:t>
            </a:r>
            <a:endParaRPr lang="en-US" sz="2600" b="1" dirty="0">
              <a:solidFill>
                <a:srgbClr val="00FF00"/>
              </a:solidFill>
              <a:latin typeface="Comic Sans MS" pitchFamily="66" charset="0"/>
            </a:endParaRPr>
          </a:p>
        </p:txBody>
      </p:sp>
      <p:pic>
        <p:nvPicPr>
          <p:cNvPr id="2" name="Picture 1"/>
          <p:cNvPicPr>
            <a:picLocks noChangeAspect="1"/>
          </p:cNvPicPr>
          <p:nvPr/>
        </p:nvPicPr>
        <p:blipFill>
          <a:blip r:embed="rId3"/>
          <a:stretch>
            <a:fillRect/>
          </a:stretch>
        </p:blipFill>
        <p:spPr>
          <a:xfrm>
            <a:off x="6096000" y="152400"/>
            <a:ext cx="2890837" cy="2860685"/>
          </a:xfrm>
          <a:prstGeom prst="rect">
            <a:avLst/>
          </a:prstGeom>
        </p:spPr>
      </p:pic>
    </p:spTree>
    <p:extLst>
      <p:ext uri="{BB962C8B-B14F-4D97-AF65-F5344CB8AC3E}">
        <p14:creationId xmlns:p14="http://schemas.microsoft.com/office/powerpoint/2010/main" val="1632471952"/>
      </p:ext>
    </p:extLst>
  </p:cSld>
  <p:clrMapOvr>
    <a:masterClrMapping/>
  </p:clrMapOvr>
  <p:transition>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934200" cy="1143000"/>
          </a:xfrm>
        </p:spPr>
        <p:txBody>
          <a:bodyPr>
            <a:normAutofit/>
          </a:bodyPr>
          <a:lstStyle/>
          <a:p>
            <a:pPr algn="l" eaLnBrk="1" hangingPunct="1">
              <a:spcBef>
                <a:spcPts val="0"/>
              </a:spcBef>
            </a:pPr>
            <a:r>
              <a:rPr lang="en-US" sz="4000" b="1" dirty="0" smtClean="0">
                <a:solidFill>
                  <a:srgbClr val="FF0000"/>
                </a:solidFill>
                <a:latin typeface="Comic Sans MS" pitchFamily="66" charset="0"/>
              </a:rPr>
              <a:t>        John Thomas </a:t>
            </a:r>
            <a:r>
              <a:rPr lang="en-US" sz="4000" b="1" dirty="0">
                <a:solidFill>
                  <a:srgbClr val="FF0000"/>
                </a:solidFill>
                <a:latin typeface="Comic Sans MS" pitchFamily="66" charset="0"/>
              </a:rPr>
              <a:t> </a:t>
            </a:r>
            <a:r>
              <a:rPr lang="en-US" sz="4000" b="1" dirty="0" smtClean="0">
                <a:solidFill>
                  <a:srgbClr val="FF0000"/>
                </a:solidFill>
                <a:latin typeface="Comic Sans MS" pitchFamily="66" charset="0"/>
              </a:rPr>
              <a:t/>
            </a:r>
            <a:br>
              <a:rPr lang="en-US" sz="4000" b="1" dirty="0" smtClean="0">
                <a:solidFill>
                  <a:srgbClr val="FF0000"/>
                </a:solidFill>
                <a:latin typeface="Comic Sans MS" pitchFamily="66" charset="0"/>
              </a:rPr>
            </a:br>
            <a:r>
              <a:rPr lang="en-US" sz="2000" b="1" dirty="0" smtClean="0">
                <a:solidFill>
                  <a:srgbClr val="FF0000"/>
                </a:solidFill>
                <a:latin typeface="Comic Sans MS" pitchFamily="66" charset="0"/>
              </a:rPr>
              <a:t> </a:t>
            </a:r>
            <a:r>
              <a:rPr lang="en-US" sz="2400" b="1" dirty="0" smtClean="0">
                <a:solidFill>
                  <a:srgbClr val="7030A0"/>
                </a:solidFill>
                <a:latin typeface="Comic Sans MS" pitchFamily="66" charset="0"/>
              </a:rPr>
              <a:t>[The Christadelphian 1882, Vol 19, </a:t>
            </a:r>
            <a:r>
              <a:rPr lang="en-US" sz="2400" b="1" dirty="0" err="1" smtClean="0">
                <a:solidFill>
                  <a:srgbClr val="7030A0"/>
                </a:solidFill>
                <a:latin typeface="Comic Sans MS" pitchFamily="66" charset="0"/>
              </a:rPr>
              <a:t>pg</a:t>
            </a:r>
            <a:r>
              <a:rPr lang="en-US" sz="2400" b="1" dirty="0" smtClean="0">
                <a:solidFill>
                  <a:srgbClr val="7030A0"/>
                </a:solidFill>
                <a:latin typeface="Comic Sans MS" pitchFamily="66" charset="0"/>
              </a:rPr>
              <a:t> 337]</a:t>
            </a:r>
          </a:p>
        </p:txBody>
      </p:sp>
      <p:sp>
        <p:nvSpPr>
          <p:cNvPr id="4099" name="Rectangle 3"/>
          <p:cNvSpPr>
            <a:spLocks noGrp="1" noChangeArrowheads="1"/>
          </p:cNvSpPr>
          <p:nvPr>
            <p:ph type="body" idx="1"/>
          </p:nvPr>
        </p:nvSpPr>
        <p:spPr>
          <a:xfrm>
            <a:off x="283513" y="1295400"/>
            <a:ext cx="8382000" cy="1981200"/>
          </a:xfrm>
        </p:spPr>
        <p:txBody>
          <a:bodyPr>
            <a:noAutofit/>
          </a:bodyPr>
          <a:lstStyle/>
          <a:p>
            <a:pPr marL="0" indent="0">
              <a:buNone/>
            </a:pPr>
            <a:r>
              <a:rPr lang="en-US" b="1" dirty="0" smtClean="0"/>
              <a:t>“Men </a:t>
            </a:r>
            <a:r>
              <a:rPr lang="en-US" b="1" dirty="0"/>
              <a:t>were not ushered into being for </a:t>
            </a:r>
            <a:r>
              <a:rPr lang="en-US" b="1" dirty="0" smtClean="0"/>
              <a:t>                        the </a:t>
            </a:r>
            <a:r>
              <a:rPr lang="en-US" b="1" dirty="0"/>
              <a:t>purpose of being saved or lost. </a:t>
            </a:r>
            <a:r>
              <a:rPr lang="en-US" b="1" dirty="0" smtClean="0"/>
              <a:t>God                               manifestation</a:t>
            </a:r>
            <a:r>
              <a:rPr lang="en-US" b="1" dirty="0"/>
              <a:t>, not human salvation, </a:t>
            </a:r>
            <a:r>
              <a:rPr lang="en-US" b="1" dirty="0" smtClean="0"/>
              <a:t>                     was the </a:t>
            </a:r>
            <a:r>
              <a:rPr lang="en-US" b="1" dirty="0"/>
              <a:t>grand purpose of the Eternal Spirit</a:t>
            </a:r>
            <a:r>
              <a:rPr lang="en-US" b="1" dirty="0" smtClean="0"/>
              <a:t>.”</a:t>
            </a:r>
            <a:r>
              <a:rPr lang="en-US" dirty="0" smtClean="0"/>
              <a:t> </a:t>
            </a:r>
            <a:endParaRPr lang="en-US" b="1" dirty="0" smtClean="0"/>
          </a:p>
        </p:txBody>
      </p:sp>
      <p:pic>
        <p:nvPicPr>
          <p:cNvPr id="4" name="Picture 2" descr="http://www.thechristadelphian.com/iproduct.asp?id=549&amp;type=prod&amp;imgx=1&amp;width=220&amp;squar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76" y="152400"/>
            <a:ext cx="1813801" cy="266298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140677" y="3628708"/>
            <a:ext cx="8877300" cy="830997"/>
          </a:xfrm>
          <a:prstGeom prst="rect">
            <a:avLst/>
          </a:prstGeom>
          <a:noFill/>
          <a:ln w="9525">
            <a:noFill/>
            <a:miter lim="800000"/>
            <a:headEnd/>
            <a:tailEnd/>
          </a:ln>
        </p:spPr>
        <p:txBody>
          <a:bodyPr wrap="square">
            <a:spAutoFit/>
          </a:bodyPr>
          <a:lstStyle/>
          <a:p>
            <a:pPr fontAlgn="auto">
              <a:spcBef>
                <a:spcPct val="50000"/>
              </a:spcBef>
              <a:spcAft>
                <a:spcPts val="0"/>
              </a:spcAft>
            </a:pPr>
            <a:r>
              <a:rPr lang="en-US" sz="2400" b="1" dirty="0" smtClean="0">
                <a:solidFill>
                  <a:srgbClr val="00B050"/>
                </a:solidFill>
                <a:latin typeface="Comic Sans MS" pitchFamily="66" charset="0"/>
                <a:cs typeface="+mn-cs"/>
              </a:rPr>
              <a:t>This has been misused to indicate that God manifestation is more important than God wanting to save us.</a:t>
            </a:r>
          </a:p>
        </p:txBody>
      </p:sp>
      <p:sp>
        <p:nvSpPr>
          <p:cNvPr id="6" name="Text Box 5"/>
          <p:cNvSpPr txBox="1">
            <a:spLocks noChangeArrowheads="1"/>
          </p:cNvSpPr>
          <p:nvPr/>
        </p:nvSpPr>
        <p:spPr bwMode="auto">
          <a:xfrm>
            <a:off x="381000" y="4738628"/>
            <a:ext cx="8563708" cy="2031325"/>
          </a:xfrm>
          <a:prstGeom prst="rect">
            <a:avLst/>
          </a:prstGeom>
          <a:noFill/>
          <a:ln w="9525">
            <a:noFill/>
            <a:miter lim="800000"/>
            <a:headEnd/>
            <a:tailEnd/>
          </a:ln>
        </p:spPr>
        <p:txBody>
          <a:bodyPr wrap="square">
            <a:spAutoFit/>
          </a:bodyPr>
          <a:lstStyle/>
          <a:p>
            <a:pPr algn="l" fontAlgn="auto">
              <a:spcBef>
                <a:spcPct val="50000"/>
              </a:spcBef>
              <a:spcAft>
                <a:spcPts val="0"/>
              </a:spcAft>
            </a:pPr>
            <a:r>
              <a:rPr lang="en-US" sz="2200" b="1" dirty="0" smtClean="0">
                <a:solidFill>
                  <a:srgbClr val="0000CC"/>
                </a:solidFill>
                <a:latin typeface="Arial" panose="020B0604020202020204" pitchFamily="34" charset="0"/>
                <a:cs typeface="Arial" panose="020B0604020202020204" pitchFamily="34" charset="0"/>
              </a:rPr>
              <a:t>The context of this statement is that someone wrote a question: “</a:t>
            </a:r>
            <a:r>
              <a:rPr lang="en-US" sz="2200" b="1" i="1" dirty="0" smtClean="0">
                <a:solidFill>
                  <a:srgbClr val="0000CC"/>
                </a:solidFill>
                <a:latin typeface="Arial" panose="020B0604020202020204" pitchFamily="34" charset="0"/>
                <a:cs typeface="Arial" panose="020B0604020202020204" pitchFamily="34" charset="0"/>
              </a:rPr>
              <a:t>Why are the people of one age more </a:t>
            </a:r>
            <a:r>
              <a:rPr lang="en-US" sz="2200" b="1" i="1" dirty="0" err="1" smtClean="0">
                <a:solidFill>
                  <a:srgbClr val="0000CC"/>
                </a:solidFill>
                <a:latin typeface="Arial" panose="020B0604020202020204" pitchFamily="34" charset="0"/>
                <a:cs typeface="Arial" panose="020B0604020202020204" pitchFamily="34" charset="0"/>
              </a:rPr>
              <a:t>favoured</a:t>
            </a:r>
            <a:r>
              <a:rPr lang="en-US" sz="2200" b="1" i="1" dirty="0" smtClean="0">
                <a:solidFill>
                  <a:srgbClr val="0000CC"/>
                </a:solidFill>
                <a:latin typeface="Arial" panose="020B0604020202020204" pitchFamily="34" charset="0"/>
                <a:cs typeface="Arial" panose="020B0604020202020204" pitchFamily="34" charset="0"/>
              </a:rPr>
              <a:t> than those of another, in hearing the gospel and being saved</a:t>
            </a:r>
            <a:r>
              <a:rPr lang="en-US" sz="2200" b="1" dirty="0" smtClean="0">
                <a:solidFill>
                  <a:srgbClr val="0000CC"/>
                </a:solidFill>
                <a:latin typeface="Arial" panose="020B0604020202020204" pitchFamily="34" charset="0"/>
                <a:cs typeface="Arial" panose="020B0604020202020204" pitchFamily="34" charset="0"/>
              </a:rPr>
              <a:t>?” </a:t>
            </a:r>
          </a:p>
          <a:p>
            <a:pPr fontAlgn="auto">
              <a:spcBef>
                <a:spcPct val="50000"/>
              </a:spcBef>
              <a:spcAft>
                <a:spcPts val="0"/>
              </a:spcAft>
            </a:pPr>
            <a:r>
              <a:rPr lang="en-US" sz="2400" b="1" dirty="0" smtClean="0">
                <a:solidFill>
                  <a:srgbClr val="663300"/>
                </a:solidFill>
                <a:latin typeface="Arial" panose="020B0604020202020204" pitchFamily="34" charset="0"/>
                <a:cs typeface="Arial" panose="020B0604020202020204" pitchFamily="34" charset="0"/>
              </a:rPr>
              <a:t>John Thomas’ answer is that God intended to save a family, born of the spirit, not save every human being.</a:t>
            </a:r>
            <a:endParaRPr lang="en-US" sz="2800" b="1" dirty="0" smtClean="0">
              <a:solidFill>
                <a:srgbClr val="663300"/>
              </a:solidFill>
              <a:latin typeface="Comic Sans MS" pitchFamily="66" charset="0"/>
              <a:cs typeface="+mn-cs"/>
            </a:endParaRPr>
          </a:p>
        </p:txBody>
      </p:sp>
    </p:spTree>
    <p:extLst>
      <p:ext uri="{BB962C8B-B14F-4D97-AF65-F5344CB8AC3E}">
        <p14:creationId xmlns:p14="http://schemas.microsoft.com/office/powerpoint/2010/main" val="3070547336"/>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5334000" cy="1143000"/>
          </a:xfrm>
        </p:spPr>
        <p:txBody>
          <a:bodyPr/>
          <a:lstStyle/>
          <a:p>
            <a:pPr algn="ctr"/>
            <a:r>
              <a:rPr lang="en-US" b="1" dirty="0" smtClean="0">
                <a:solidFill>
                  <a:srgbClr val="00FFFF"/>
                </a:solidFill>
                <a:latin typeface="Vagabond" pitchFamily="2" charset="0"/>
              </a:rPr>
              <a:t>1 John 4:7-16</a:t>
            </a:r>
            <a:endParaRPr lang="en-US" b="1" dirty="0">
              <a:solidFill>
                <a:srgbClr val="00FFFF"/>
              </a:solidFill>
              <a:latin typeface="Vagabond" pitchFamily="2" charset="0"/>
            </a:endParaRPr>
          </a:p>
        </p:txBody>
      </p:sp>
      <p:sp>
        <p:nvSpPr>
          <p:cNvPr id="21507" name="Rectangle 3"/>
          <p:cNvSpPr>
            <a:spLocks noGrp="1" noChangeArrowheads="1"/>
          </p:cNvSpPr>
          <p:nvPr>
            <p:ph type="body" idx="1"/>
          </p:nvPr>
        </p:nvSpPr>
        <p:spPr>
          <a:xfrm>
            <a:off x="381000" y="967203"/>
            <a:ext cx="8382000" cy="4267200"/>
          </a:xfrm>
        </p:spPr>
        <p:txBody>
          <a:bodyPr/>
          <a:lstStyle/>
          <a:p>
            <a:pPr marL="0" indent="288925">
              <a:lnSpc>
                <a:spcPct val="90000"/>
              </a:lnSpc>
              <a:buFontTx/>
              <a:buNone/>
            </a:pPr>
            <a:r>
              <a:rPr lang="en-US" sz="2600" dirty="0" smtClean="0"/>
              <a:t>7 </a:t>
            </a:r>
            <a:r>
              <a:rPr lang="en-US" sz="2600" dirty="0"/>
              <a:t>Beloved, </a:t>
            </a:r>
            <a:r>
              <a:rPr lang="en-US" sz="2600" b="1" dirty="0">
                <a:solidFill>
                  <a:srgbClr val="FFFF00"/>
                </a:solidFill>
              </a:rPr>
              <a:t>let us love one </a:t>
            </a:r>
            <a:r>
              <a:rPr lang="en-US" sz="2600" b="1" dirty="0" smtClean="0">
                <a:solidFill>
                  <a:srgbClr val="FFFF00"/>
                </a:solidFill>
              </a:rPr>
              <a:t>                                          another</a:t>
            </a:r>
            <a:r>
              <a:rPr lang="en-US" sz="2600" b="1" dirty="0">
                <a:solidFill>
                  <a:srgbClr val="FFFF00"/>
                </a:solidFill>
              </a:rPr>
              <a:t>, for love is of God;</a:t>
            </a:r>
            <a:r>
              <a:rPr lang="en-US" sz="2600" dirty="0"/>
              <a:t> </a:t>
            </a:r>
            <a:r>
              <a:rPr lang="en-US" sz="2600" dirty="0" smtClean="0"/>
              <a:t>and                                              </a:t>
            </a:r>
            <a:r>
              <a:rPr lang="en-US" sz="2600" dirty="0"/>
              <a:t>everyone who loves is born of </a:t>
            </a:r>
            <a:r>
              <a:rPr lang="en-US" sz="2600" dirty="0" smtClean="0"/>
              <a:t>God                                        </a:t>
            </a:r>
            <a:r>
              <a:rPr lang="en-US" sz="2600" dirty="0"/>
              <a:t>and knows God. 8 He who does </a:t>
            </a:r>
            <a:r>
              <a:rPr lang="en-US" sz="2600" dirty="0" smtClean="0"/>
              <a:t>                                          not </a:t>
            </a:r>
            <a:r>
              <a:rPr lang="en-US" sz="2600" dirty="0"/>
              <a:t>love does not know God, for </a:t>
            </a:r>
            <a:r>
              <a:rPr lang="en-US" sz="2600" dirty="0" smtClean="0"/>
              <a:t>                                      God </a:t>
            </a:r>
            <a:r>
              <a:rPr lang="en-US" sz="2600" dirty="0"/>
              <a:t>is love. 9 In this the love of God was manifested toward us, that God has sent His only begotten Son into the world, that we might live through Him. 10 </a:t>
            </a:r>
            <a:r>
              <a:rPr lang="en-US" sz="2600" b="1" dirty="0">
                <a:solidFill>
                  <a:srgbClr val="FFFF00"/>
                </a:solidFill>
              </a:rPr>
              <a:t>In this is love, not that we loved God, but that He loved us and sent His Son to be the propitiation for our sins. 11 Beloved, if God so loved us, we also ought to love one another. </a:t>
            </a:r>
          </a:p>
        </p:txBody>
      </p:sp>
      <p:sp>
        <p:nvSpPr>
          <p:cNvPr id="21508" name="Text Box 4"/>
          <p:cNvSpPr txBox="1">
            <a:spLocks noChangeArrowheads="1"/>
          </p:cNvSpPr>
          <p:nvPr/>
        </p:nvSpPr>
        <p:spPr bwMode="auto">
          <a:xfrm>
            <a:off x="304800" y="5755330"/>
            <a:ext cx="8286750" cy="892552"/>
          </a:xfrm>
          <a:prstGeom prst="rect">
            <a:avLst/>
          </a:prstGeom>
          <a:noFill/>
          <a:ln w="9525">
            <a:noFill/>
            <a:miter lim="800000"/>
            <a:headEnd/>
            <a:tailEnd/>
          </a:ln>
          <a:effectLst/>
        </p:spPr>
        <p:txBody>
          <a:bodyPr wrap="square">
            <a:spAutoFit/>
          </a:bodyPr>
          <a:lstStyle/>
          <a:p>
            <a:pPr>
              <a:spcBef>
                <a:spcPct val="50000"/>
              </a:spcBef>
            </a:pPr>
            <a:r>
              <a:rPr lang="en-US" sz="2600" b="1" dirty="0" smtClean="0">
                <a:solidFill>
                  <a:srgbClr val="00FF00"/>
                </a:solidFill>
                <a:latin typeface="Comic Sans MS" pitchFamily="66" charset="0"/>
              </a:rPr>
              <a:t>God is our model. He teaches us the right way   to live in His family. He is motivated by Love</a:t>
            </a:r>
            <a:endParaRPr lang="en-US" sz="2600" b="1" dirty="0">
              <a:solidFill>
                <a:srgbClr val="00FF00"/>
              </a:solidFill>
              <a:latin typeface="Comic Sans MS" pitchFamily="66" charset="0"/>
            </a:endParaRPr>
          </a:p>
        </p:txBody>
      </p:sp>
      <p:pic>
        <p:nvPicPr>
          <p:cNvPr id="101378" name="Picture 2" descr="Image result for Prodigal son retu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0381"/>
            <a:ext cx="3333750" cy="249555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6172200" y="152816"/>
            <a:ext cx="2266950" cy="338554"/>
          </a:xfrm>
          <a:prstGeom prst="rect">
            <a:avLst/>
          </a:prstGeom>
          <a:noFill/>
          <a:ln w="9525">
            <a:noFill/>
            <a:miter lim="800000"/>
            <a:headEnd/>
            <a:tailEnd/>
          </a:ln>
          <a:effectLst/>
        </p:spPr>
        <p:txBody>
          <a:bodyPr wrap="square">
            <a:spAutoFit/>
          </a:bodyPr>
          <a:lstStyle/>
          <a:p>
            <a:pPr>
              <a:spcBef>
                <a:spcPct val="50000"/>
              </a:spcBef>
            </a:pPr>
            <a:r>
              <a:rPr lang="en-US" sz="1600" b="1" dirty="0" smtClean="0">
                <a:solidFill>
                  <a:srgbClr val="00FFFF"/>
                </a:solidFill>
                <a:latin typeface="Comic Sans MS" pitchFamily="66" charset="0"/>
              </a:rPr>
              <a:t>Prodigal Son Returns</a:t>
            </a:r>
            <a:endParaRPr lang="en-US" sz="1600" b="1" dirty="0">
              <a:solidFill>
                <a:srgbClr val="00FFFF"/>
              </a:solidFill>
              <a:latin typeface="Comic Sans MS" pitchFamily="66" charset="0"/>
            </a:endParaRPr>
          </a:p>
        </p:txBody>
      </p:sp>
      <p:sp>
        <p:nvSpPr>
          <p:cNvPr id="8" name="Rectangle 3"/>
          <p:cNvSpPr txBox="1">
            <a:spLocks noChangeArrowheads="1"/>
          </p:cNvSpPr>
          <p:nvPr/>
        </p:nvSpPr>
        <p:spPr bwMode="auto">
          <a:xfrm>
            <a:off x="6835774" y="4973030"/>
            <a:ext cx="2212976" cy="52274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228600">
              <a:lnSpc>
                <a:spcPct val="90000"/>
              </a:lnSpc>
              <a:buFontTx/>
              <a:buNone/>
            </a:pPr>
            <a:r>
              <a:rPr lang="en-US" i="1" kern="0" dirty="0" smtClean="0">
                <a:solidFill>
                  <a:srgbClr val="00FFFF"/>
                </a:solidFill>
                <a:latin typeface="Bradley Hand ITC" pitchFamily="66" charset="0"/>
              </a:rPr>
              <a:t>continued</a:t>
            </a:r>
            <a:endParaRPr lang="en-US" i="1" kern="0" dirty="0">
              <a:solidFill>
                <a:srgbClr val="00FFFF"/>
              </a:solidFill>
              <a:latin typeface="Bradley Hand ITC" pitchFamily="66" charset="0"/>
            </a:endParaRPr>
          </a:p>
        </p:txBody>
      </p:sp>
    </p:spTree>
    <p:extLst>
      <p:ext uri="{BB962C8B-B14F-4D97-AF65-F5344CB8AC3E}">
        <p14:creationId xmlns:p14="http://schemas.microsoft.com/office/powerpoint/2010/main" val="2423429884"/>
      </p:ext>
    </p:extLst>
  </p:cSld>
  <p:clrMapOvr>
    <a:masterClrMapping/>
  </p:clrMapOvr>
  <p:transition>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5257800" cy="1143000"/>
          </a:xfrm>
        </p:spPr>
        <p:txBody>
          <a:bodyPr/>
          <a:lstStyle/>
          <a:p>
            <a:pPr algn="ctr"/>
            <a:r>
              <a:rPr lang="en-US" b="1" dirty="0" smtClean="0">
                <a:solidFill>
                  <a:srgbClr val="00FFFF"/>
                </a:solidFill>
                <a:latin typeface="Vagabond" pitchFamily="2" charset="0"/>
              </a:rPr>
              <a:t>1 John 4:7-16</a:t>
            </a:r>
            <a:endParaRPr lang="en-US" b="1" dirty="0">
              <a:solidFill>
                <a:srgbClr val="00FFFF"/>
              </a:solidFill>
              <a:latin typeface="Vagabond" pitchFamily="2" charset="0"/>
            </a:endParaRPr>
          </a:p>
        </p:txBody>
      </p:sp>
      <p:sp>
        <p:nvSpPr>
          <p:cNvPr id="21507" name="Rectangle 3"/>
          <p:cNvSpPr>
            <a:spLocks noGrp="1" noChangeArrowheads="1"/>
          </p:cNvSpPr>
          <p:nvPr>
            <p:ph type="body" idx="1"/>
          </p:nvPr>
        </p:nvSpPr>
        <p:spPr>
          <a:xfrm>
            <a:off x="304800" y="914400"/>
            <a:ext cx="8534400" cy="4267200"/>
          </a:xfrm>
        </p:spPr>
        <p:txBody>
          <a:bodyPr/>
          <a:lstStyle/>
          <a:p>
            <a:pPr marL="0" indent="288925">
              <a:lnSpc>
                <a:spcPct val="90000"/>
              </a:lnSpc>
              <a:buFontTx/>
              <a:buNone/>
            </a:pPr>
            <a:r>
              <a:rPr lang="en-US" sz="2600" dirty="0" smtClean="0"/>
              <a:t>12 </a:t>
            </a:r>
            <a:r>
              <a:rPr lang="en-US" sz="2600" dirty="0"/>
              <a:t>No one has seen God at any </a:t>
            </a:r>
            <a:r>
              <a:rPr lang="en-US" sz="2600" dirty="0" smtClean="0"/>
              <a:t>                                             time</a:t>
            </a:r>
            <a:r>
              <a:rPr lang="en-US" sz="2600" dirty="0"/>
              <a:t>. </a:t>
            </a:r>
            <a:r>
              <a:rPr lang="en-US" sz="2600" b="1" dirty="0">
                <a:solidFill>
                  <a:srgbClr val="FFFF00"/>
                </a:solidFill>
              </a:rPr>
              <a:t>If we love one another, God </a:t>
            </a:r>
            <a:r>
              <a:rPr lang="en-US" sz="2600" b="1" dirty="0" smtClean="0">
                <a:solidFill>
                  <a:srgbClr val="FFFF00"/>
                </a:solidFill>
              </a:rPr>
              <a:t>                                           abides </a:t>
            </a:r>
            <a:r>
              <a:rPr lang="en-US" sz="2600" b="1" dirty="0">
                <a:solidFill>
                  <a:srgbClr val="FFFF00"/>
                </a:solidFill>
              </a:rPr>
              <a:t>in us, and His love has </a:t>
            </a:r>
            <a:r>
              <a:rPr lang="en-US" sz="2600" b="1" dirty="0" smtClean="0">
                <a:solidFill>
                  <a:srgbClr val="FFFF00"/>
                </a:solidFill>
              </a:rPr>
              <a:t>                                                been perfected </a:t>
            </a:r>
            <a:r>
              <a:rPr lang="en-US" sz="2600" b="1" dirty="0">
                <a:solidFill>
                  <a:srgbClr val="FFFF00"/>
                </a:solidFill>
              </a:rPr>
              <a:t>in us. </a:t>
            </a:r>
            <a:r>
              <a:rPr lang="en-US" sz="2600" dirty="0"/>
              <a:t>13 By this </a:t>
            </a:r>
            <a:r>
              <a:rPr lang="en-US" sz="2600" dirty="0" smtClean="0"/>
              <a:t>we                                      know that </a:t>
            </a:r>
            <a:r>
              <a:rPr lang="en-US" sz="2600" dirty="0"/>
              <a:t>we abide in Him, and He </a:t>
            </a:r>
            <a:r>
              <a:rPr lang="en-US" sz="2600" dirty="0" smtClean="0"/>
              <a:t>                                       in </a:t>
            </a:r>
            <a:r>
              <a:rPr lang="en-US" sz="2600" dirty="0"/>
              <a:t>us, </a:t>
            </a:r>
            <a:r>
              <a:rPr lang="en-US" sz="2600" dirty="0" smtClean="0"/>
              <a:t>because </a:t>
            </a:r>
            <a:r>
              <a:rPr lang="en-US" sz="2600" dirty="0"/>
              <a:t>He has given us of His Spirit. 14 And we have seen and testify that </a:t>
            </a:r>
            <a:r>
              <a:rPr lang="en-US" sz="2600" b="1" dirty="0">
                <a:solidFill>
                  <a:srgbClr val="FFFF00"/>
                </a:solidFill>
              </a:rPr>
              <a:t>the Father has sent the Son as Savior of the world. </a:t>
            </a:r>
            <a:r>
              <a:rPr lang="en-US" sz="2600" dirty="0"/>
              <a:t>15 Whoever confesses that Jesus is the Son of God, God abides in him, and he in God. </a:t>
            </a:r>
            <a:r>
              <a:rPr lang="en-US" sz="2600" dirty="0" smtClean="0"/>
              <a:t>16 </a:t>
            </a:r>
            <a:r>
              <a:rPr lang="en-US" sz="2600" b="1" dirty="0">
                <a:solidFill>
                  <a:srgbClr val="FFFF00"/>
                </a:solidFill>
              </a:rPr>
              <a:t>And we have known and believed the love that God has for us. God is love, and he who abides in love abides in God, and God in him. </a:t>
            </a:r>
          </a:p>
        </p:txBody>
      </p:sp>
      <p:sp>
        <p:nvSpPr>
          <p:cNvPr id="21508" name="Text Box 4"/>
          <p:cNvSpPr txBox="1">
            <a:spLocks noChangeArrowheads="1"/>
          </p:cNvSpPr>
          <p:nvPr/>
        </p:nvSpPr>
        <p:spPr bwMode="auto">
          <a:xfrm>
            <a:off x="533400" y="5334000"/>
            <a:ext cx="7924800" cy="1292662"/>
          </a:xfrm>
          <a:prstGeom prst="rect">
            <a:avLst/>
          </a:prstGeom>
          <a:noFill/>
          <a:ln w="9525">
            <a:noFill/>
            <a:miter lim="800000"/>
            <a:headEnd/>
            <a:tailEnd/>
          </a:ln>
          <a:effectLst/>
        </p:spPr>
        <p:txBody>
          <a:bodyPr wrap="square">
            <a:spAutoFit/>
          </a:bodyPr>
          <a:lstStyle/>
          <a:p>
            <a:pPr>
              <a:spcBef>
                <a:spcPct val="50000"/>
              </a:spcBef>
            </a:pPr>
            <a:r>
              <a:rPr lang="en-US" sz="2600" b="1" dirty="0" smtClean="0">
                <a:solidFill>
                  <a:srgbClr val="00FF00"/>
                </a:solidFill>
                <a:latin typeface="Comic Sans MS" pitchFamily="66" charset="0"/>
              </a:rPr>
              <a:t>When we come to understand God’s love and appreciate it, we learn to abide in God’s way of life and treat people the way He treats us.</a:t>
            </a:r>
            <a:endParaRPr lang="en-US" sz="2600" b="1" dirty="0">
              <a:solidFill>
                <a:srgbClr val="00FF00"/>
              </a:solidFill>
              <a:latin typeface="Comic Sans MS" pitchFamily="66" charset="0"/>
            </a:endParaRPr>
          </a:p>
        </p:txBody>
      </p:sp>
      <p:pic>
        <p:nvPicPr>
          <p:cNvPr id="102402" name="Picture 2" descr="Image result for God gave his 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3970" y="2362200"/>
            <a:ext cx="238188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02404" name="Picture 4" descr="Image result for love one another as i have loved yo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985" y="152400"/>
            <a:ext cx="325119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074197"/>
      </p:ext>
    </p:extLst>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59959"/>
            <a:ext cx="5105400" cy="1401763"/>
          </a:xfrm>
        </p:spPr>
        <p:txBody>
          <a:bodyPr/>
          <a:lstStyle/>
          <a:p>
            <a:pPr algn="ctr"/>
            <a:r>
              <a:rPr lang="en-US" sz="4000" b="1" dirty="0">
                <a:solidFill>
                  <a:schemeClr val="hlink"/>
                </a:solidFill>
                <a:latin typeface="Vagabond" pitchFamily="2" charset="0"/>
              </a:rPr>
              <a:t>When Adam &amp; Eve chose Sin…</a:t>
            </a:r>
          </a:p>
        </p:txBody>
      </p:sp>
      <p:sp>
        <p:nvSpPr>
          <p:cNvPr id="73731" name="Rectangle 3"/>
          <p:cNvSpPr>
            <a:spLocks noGrp="1" noChangeArrowheads="1"/>
          </p:cNvSpPr>
          <p:nvPr>
            <p:ph type="body" sz="half" idx="1"/>
          </p:nvPr>
        </p:nvSpPr>
        <p:spPr>
          <a:xfrm>
            <a:off x="381000" y="1422890"/>
            <a:ext cx="8382000" cy="3763963"/>
          </a:xfrm>
        </p:spPr>
        <p:txBody>
          <a:bodyPr/>
          <a:lstStyle/>
          <a:p>
            <a:pPr>
              <a:lnSpc>
                <a:spcPct val="90000"/>
              </a:lnSpc>
            </a:pPr>
            <a:r>
              <a:rPr lang="en-US" sz="2800" dirty="0">
                <a:solidFill>
                  <a:srgbClr val="FFFF00"/>
                </a:solidFill>
              </a:rPr>
              <a:t>God could have killed them </a:t>
            </a:r>
            <a:r>
              <a:rPr lang="en-US" sz="2800" dirty="0" smtClean="0">
                <a:solidFill>
                  <a:srgbClr val="FFFF00"/>
                </a:solidFill>
              </a:rPr>
              <a:t>                                            </a:t>
            </a:r>
            <a:r>
              <a:rPr lang="en-US" sz="2800" dirty="0" smtClean="0"/>
              <a:t>and </a:t>
            </a:r>
            <a:r>
              <a:rPr lang="en-US" sz="2800" dirty="0"/>
              <a:t>started over ---- but He didn’t</a:t>
            </a:r>
            <a:r>
              <a:rPr lang="en-US" sz="2800" dirty="0" smtClean="0"/>
              <a:t>!</a:t>
            </a:r>
          </a:p>
          <a:p>
            <a:pPr>
              <a:lnSpc>
                <a:spcPct val="90000"/>
              </a:lnSpc>
            </a:pPr>
            <a:r>
              <a:rPr lang="en-US" sz="2800" dirty="0" smtClean="0">
                <a:solidFill>
                  <a:srgbClr val="FFFF00"/>
                </a:solidFill>
              </a:rPr>
              <a:t>He understands </a:t>
            </a:r>
            <a:r>
              <a:rPr lang="en-US" sz="2800" dirty="0" smtClean="0"/>
              <a:t>that we sometimes make bad choices that we wish we would not have made.</a:t>
            </a:r>
            <a:endParaRPr lang="en-US" sz="2800" dirty="0"/>
          </a:p>
          <a:p>
            <a:pPr>
              <a:lnSpc>
                <a:spcPct val="90000"/>
              </a:lnSpc>
            </a:pPr>
            <a:r>
              <a:rPr lang="en-US" sz="2800" dirty="0">
                <a:solidFill>
                  <a:srgbClr val="FFFF00"/>
                </a:solidFill>
              </a:rPr>
              <a:t>He loves those that love Him </a:t>
            </a:r>
            <a:r>
              <a:rPr lang="en-US" sz="2800" dirty="0"/>
              <a:t>and His righteousness ---- so He set out to save them.</a:t>
            </a:r>
          </a:p>
          <a:p>
            <a:pPr>
              <a:lnSpc>
                <a:spcPct val="90000"/>
              </a:lnSpc>
            </a:pPr>
            <a:r>
              <a:rPr lang="en-US" sz="2800" dirty="0" smtClean="0">
                <a:solidFill>
                  <a:srgbClr val="FFFF00"/>
                </a:solidFill>
              </a:rPr>
              <a:t>But His </a:t>
            </a:r>
            <a:r>
              <a:rPr lang="en-US" sz="2800" dirty="0">
                <a:solidFill>
                  <a:srgbClr val="FFFF00"/>
                </a:solidFill>
              </a:rPr>
              <a:t>redemptive plan </a:t>
            </a:r>
            <a:r>
              <a:rPr lang="en-US" sz="2800" dirty="0"/>
              <a:t>must uphold His righteousness ---- He is a holy and just God ---- those He saves must uphold </a:t>
            </a:r>
            <a:r>
              <a:rPr lang="en-US" sz="2800" dirty="0" smtClean="0"/>
              <a:t>                             His </a:t>
            </a:r>
            <a:r>
              <a:rPr lang="en-US" sz="2800" dirty="0"/>
              <a:t>righteousness too.</a:t>
            </a:r>
          </a:p>
        </p:txBody>
      </p:sp>
      <p:sp>
        <p:nvSpPr>
          <p:cNvPr id="73732" name="Text Box 4"/>
          <p:cNvSpPr txBox="1">
            <a:spLocks noChangeArrowheads="1"/>
          </p:cNvSpPr>
          <p:nvPr/>
        </p:nvSpPr>
        <p:spPr bwMode="auto">
          <a:xfrm>
            <a:off x="-228600" y="5773860"/>
            <a:ext cx="8077200" cy="823913"/>
          </a:xfrm>
          <a:prstGeom prst="rect">
            <a:avLst/>
          </a:prstGeom>
          <a:noFill/>
          <a:ln w="9525">
            <a:noFill/>
            <a:miter lim="800000"/>
            <a:headEnd/>
            <a:tailEnd/>
          </a:ln>
          <a:effectLst/>
        </p:spPr>
        <p:txBody>
          <a:bodyPr>
            <a:spAutoFit/>
          </a:bodyPr>
          <a:lstStyle/>
          <a:p>
            <a:pPr>
              <a:spcBef>
                <a:spcPct val="50000"/>
              </a:spcBef>
            </a:pPr>
            <a:r>
              <a:rPr lang="en-US" sz="4800" b="1" dirty="0">
                <a:solidFill>
                  <a:srgbClr val="00FF00"/>
                </a:solidFill>
                <a:latin typeface="Comic Sans MS" pitchFamily="66" charset="0"/>
              </a:rPr>
              <a:t>God </a:t>
            </a:r>
            <a:r>
              <a:rPr lang="en-US" sz="4800" b="1" u="sng" dirty="0">
                <a:solidFill>
                  <a:srgbClr val="00FF00"/>
                </a:solidFill>
                <a:latin typeface="Comic Sans MS" pitchFamily="66" charset="0"/>
              </a:rPr>
              <a:t>is</a:t>
            </a:r>
            <a:r>
              <a:rPr lang="en-US" sz="4800" b="1" dirty="0">
                <a:solidFill>
                  <a:srgbClr val="00FF00"/>
                </a:solidFill>
                <a:latin typeface="Comic Sans MS" pitchFamily="66" charset="0"/>
              </a:rPr>
              <a:t> Love!</a:t>
            </a:r>
          </a:p>
        </p:txBody>
      </p:sp>
      <p:pic>
        <p:nvPicPr>
          <p:cNvPr id="6" name="Picture 2" descr="C:\Documents and Settings\Jim Styles\Desktop\Pics that move\God is Love.gif"/>
          <p:cNvPicPr>
            <a:picLocks noChangeAspect="1" noChangeArrowheads="1" noCrop="1"/>
          </p:cNvPicPr>
          <p:nvPr/>
        </p:nvPicPr>
        <p:blipFill>
          <a:blip r:embed="rId3" cstate="print"/>
          <a:srcRect/>
          <a:stretch>
            <a:fillRect/>
          </a:stretch>
        </p:blipFill>
        <p:spPr bwMode="auto">
          <a:xfrm>
            <a:off x="6553200" y="4697535"/>
            <a:ext cx="2036105" cy="2152650"/>
          </a:xfrm>
          <a:prstGeom prst="rect">
            <a:avLst/>
          </a:prstGeom>
          <a:noFill/>
        </p:spPr>
      </p:pic>
      <p:pic>
        <p:nvPicPr>
          <p:cNvPr id="73734" name="Picture 6"/>
          <p:cNvPicPr>
            <a:picLocks noGrp="1" noChangeAspect="1" noChangeArrowheads="1"/>
          </p:cNvPicPr>
          <p:nvPr>
            <p:ph sz="half" idx="2"/>
          </p:nvPr>
        </p:nvPicPr>
        <p:blipFill>
          <a:blip r:embed="rId4" cstate="print"/>
          <a:srcRect/>
          <a:stretch>
            <a:fillRect/>
          </a:stretch>
        </p:blipFill>
        <p:spPr bwMode="auto">
          <a:xfrm>
            <a:off x="5638800" y="152400"/>
            <a:ext cx="3276410" cy="1671638"/>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6477000" cy="1143000"/>
          </a:xfrm>
        </p:spPr>
        <p:txBody>
          <a:bodyPr/>
          <a:lstStyle/>
          <a:p>
            <a:pPr algn="ctr"/>
            <a:r>
              <a:rPr lang="en-US" b="1" dirty="0" smtClean="0">
                <a:solidFill>
                  <a:srgbClr val="00FFFF"/>
                </a:solidFill>
                <a:latin typeface="Vagabond" pitchFamily="2" charset="0"/>
              </a:rPr>
              <a:t>Romans 5:6-11</a:t>
            </a:r>
            <a:endParaRPr lang="en-US" b="1" dirty="0">
              <a:solidFill>
                <a:srgbClr val="00FFFF"/>
              </a:solidFill>
              <a:latin typeface="Vagabond" pitchFamily="2" charset="0"/>
            </a:endParaRPr>
          </a:p>
        </p:txBody>
      </p:sp>
      <p:sp>
        <p:nvSpPr>
          <p:cNvPr id="21507" name="Rectangle 3"/>
          <p:cNvSpPr>
            <a:spLocks noGrp="1" noChangeArrowheads="1"/>
          </p:cNvSpPr>
          <p:nvPr>
            <p:ph type="body" idx="1"/>
          </p:nvPr>
        </p:nvSpPr>
        <p:spPr>
          <a:xfrm>
            <a:off x="304800" y="914400"/>
            <a:ext cx="8534400" cy="4267200"/>
          </a:xfrm>
        </p:spPr>
        <p:txBody>
          <a:bodyPr/>
          <a:lstStyle/>
          <a:p>
            <a:pPr marL="0" indent="288925">
              <a:lnSpc>
                <a:spcPct val="90000"/>
              </a:lnSpc>
              <a:buFontTx/>
              <a:buNone/>
            </a:pPr>
            <a:r>
              <a:rPr lang="en-US" sz="2600" dirty="0" smtClean="0"/>
              <a:t>6 </a:t>
            </a:r>
            <a:r>
              <a:rPr lang="en-US" sz="2600" dirty="0"/>
              <a:t>For when we were still without </a:t>
            </a:r>
            <a:r>
              <a:rPr lang="en-US" sz="2600" dirty="0" smtClean="0"/>
              <a:t>                                        strength</a:t>
            </a:r>
            <a:r>
              <a:rPr lang="en-US" sz="2600" dirty="0"/>
              <a:t>, in due time Christ died </a:t>
            </a:r>
            <a:r>
              <a:rPr lang="en-US" sz="2600" dirty="0" smtClean="0"/>
              <a:t>for                                           </a:t>
            </a:r>
            <a:r>
              <a:rPr lang="en-US" sz="2600" dirty="0"/>
              <a:t>the ungodly. 7 For scarcely for a </a:t>
            </a:r>
            <a:r>
              <a:rPr lang="en-US" sz="2600" dirty="0" smtClean="0"/>
              <a:t>                                            righteous </a:t>
            </a:r>
            <a:r>
              <a:rPr lang="en-US" sz="2600" dirty="0"/>
              <a:t>man will one die; yet </a:t>
            </a:r>
            <a:r>
              <a:rPr lang="en-US" sz="2600" dirty="0" smtClean="0"/>
              <a:t>perhaps                               </a:t>
            </a:r>
            <a:r>
              <a:rPr lang="en-US" sz="2600" dirty="0"/>
              <a:t>for a good man someone would even dare to die. 8 But </a:t>
            </a:r>
            <a:r>
              <a:rPr lang="en-US" sz="2600" dirty="0">
                <a:solidFill>
                  <a:srgbClr val="FFFF00"/>
                </a:solidFill>
              </a:rPr>
              <a:t>God demonstrates His own love toward us, in that while we were still sinners, Christ died for us. </a:t>
            </a:r>
            <a:r>
              <a:rPr lang="en-US" sz="2600" dirty="0"/>
              <a:t>9 Much more then, having now been justified by His blood, we shall be saved from wrath through Him. 10 For </a:t>
            </a:r>
            <a:r>
              <a:rPr lang="en-US" sz="2600" dirty="0">
                <a:solidFill>
                  <a:srgbClr val="FFFF00"/>
                </a:solidFill>
              </a:rPr>
              <a:t>if when we were enemies we were reconciled to God through the death of His Son, much more, having been reconciled, we shall be saved by His life. </a:t>
            </a:r>
            <a:r>
              <a:rPr lang="en-US" sz="2600" dirty="0"/>
              <a:t>11 And not only that, but we also rejoice in God through our Lord Jesus Christ, through whom we have now received the reconciliation. </a:t>
            </a:r>
          </a:p>
        </p:txBody>
      </p:sp>
      <p:sp>
        <p:nvSpPr>
          <p:cNvPr id="21508" name="Text Box 4"/>
          <p:cNvSpPr txBox="1">
            <a:spLocks noChangeArrowheads="1"/>
          </p:cNvSpPr>
          <p:nvPr/>
        </p:nvSpPr>
        <p:spPr bwMode="auto">
          <a:xfrm>
            <a:off x="685800" y="6086475"/>
            <a:ext cx="7772400" cy="523220"/>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00FF00"/>
                </a:solidFill>
                <a:latin typeface="Comic Sans MS" pitchFamily="66" charset="0"/>
              </a:rPr>
              <a:t>God provided for us when we were enemies</a:t>
            </a:r>
            <a:endParaRPr lang="en-US" sz="2800" b="1" dirty="0">
              <a:solidFill>
                <a:srgbClr val="00FF00"/>
              </a:solidFill>
              <a:latin typeface="Comic Sans MS" pitchFamily="66" charset="0"/>
            </a:endParaRPr>
          </a:p>
        </p:txBody>
      </p:sp>
      <p:pic>
        <p:nvPicPr>
          <p:cNvPr id="103426" name="Picture 2" descr="Image result for reconciled to g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1632" y="180975"/>
            <a:ext cx="2769968"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135137"/>
      </p:ext>
    </p:extLst>
  </p:cSld>
  <p:clrMapOvr>
    <a:masterClrMapping/>
  </p:clrMapOvr>
  <p:transition>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4450" name="Picture 2" descr="Image result for the angry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01100" cy="5143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819150" y="152400"/>
            <a:ext cx="7467600" cy="1143000"/>
          </a:xfrm>
        </p:spPr>
        <p:txBody>
          <a:bodyPr/>
          <a:lstStyle/>
          <a:p>
            <a:pPr algn="ctr"/>
            <a:r>
              <a:rPr lang="en-US" b="1" dirty="0" smtClean="0">
                <a:solidFill>
                  <a:srgbClr val="FFC000"/>
                </a:solidFill>
                <a:latin typeface="Vagabond" pitchFamily="2" charset="0"/>
              </a:rPr>
              <a:t>Some Christians teach this, but isn’t true</a:t>
            </a:r>
            <a:endParaRPr lang="en-US" b="1" dirty="0">
              <a:solidFill>
                <a:srgbClr val="FFC000"/>
              </a:solidFill>
              <a:latin typeface="Vagabond" pitchFamily="2" charset="0"/>
            </a:endParaRPr>
          </a:p>
        </p:txBody>
      </p:sp>
    </p:spTree>
    <p:extLst>
      <p:ext uri="{BB962C8B-B14F-4D97-AF65-F5344CB8AC3E}">
        <p14:creationId xmlns:p14="http://schemas.microsoft.com/office/powerpoint/2010/main" val="3313356364"/>
      </p:ext>
    </p:extLst>
  </p:cSld>
  <p:clrMapOvr>
    <a:masterClrMapping/>
  </p:clrMapOvr>
  <p:transition>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 y="-62907"/>
            <a:ext cx="6172200" cy="1143000"/>
          </a:xfrm>
        </p:spPr>
        <p:txBody>
          <a:bodyPr/>
          <a:lstStyle/>
          <a:p>
            <a:pPr algn="ctr"/>
            <a:r>
              <a:rPr lang="en-US" b="1" dirty="0" smtClean="0">
                <a:solidFill>
                  <a:srgbClr val="FFC000"/>
                </a:solidFill>
                <a:latin typeface="Vagabond" pitchFamily="2" charset="0"/>
              </a:rPr>
              <a:t>God’s Love has power</a:t>
            </a:r>
            <a:endParaRPr lang="en-US" b="1" dirty="0">
              <a:solidFill>
                <a:srgbClr val="FFC000"/>
              </a:solidFill>
              <a:latin typeface="Vagabond" pitchFamily="2" charset="0"/>
            </a:endParaRPr>
          </a:p>
        </p:txBody>
      </p:sp>
      <p:sp>
        <p:nvSpPr>
          <p:cNvPr id="21507" name="Rectangle 3"/>
          <p:cNvSpPr>
            <a:spLocks noGrp="1" noChangeArrowheads="1"/>
          </p:cNvSpPr>
          <p:nvPr>
            <p:ph type="body" idx="1"/>
          </p:nvPr>
        </p:nvSpPr>
        <p:spPr>
          <a:xfrm>
            <a:off x="167640" y="1047937"/>
            <a:ext cx="8526780" cy="4953000"/>
          </a:xfrm>
        </p:spPr>
        <p:txBody>
          <a:bodyPr/>
          <a:lstStyle/>
          <a:p>
            <a:pPr>
              <a:lnSpc>
                <a:spcPct val="90000"/>
              </a:lnSpc>
            </a:pPr>
            <a:r>
              <a:rPr lang="en-US" sz="2600" dirty="0" smtClean="0"/>
              <a:t>He loved us and wanted to save us</a:t>
            </a:r>
          </a:p>
          <a:p>
            <a:pPr>
              <a:lnSpc>
                <a:spcPct val="90000"/>
              </a:lnSpc>
            </a:pPr>
            <a:r>
              <a:rPr lang="en-US" sz="2600" dirty="0" smtClean="0"/>
              <a:t>He designed a plan to save His children</a:t>
            </a:r>
          </a:p>
          <a:p>
            <a:pPr>
              <a:lnSpc>
                <a:spcPct val="90000"/>
              </a:lnSpc>
            </a:pPr>
            <a:r>
              <a:rPr lang="en-US" sz="2600" dirty="0" smtClean="0"/>
              <a:t>By His grace He is willing to freely justify us in His Son </a:t>
            </a:r>
          </a:p>
          <a:p>
            <a:pPr>
              <a:lnSpc>
                <a:spcPct val="90000"/>
              </a:lnSpc>
            </a:pPr>
            <a:r>
              <a:rPr lang="en-US" sz="2600" dirty="0" smtClean="0"/>
              <a:t>He was willing to put His Son through a terrible death to open the way</a:t>
            </a:r>
          </a:p>
          <a:p>
            <a:pPr>
              <a:lnSpc>
                <a:spcPct val="90000"/>
              </a:lnSpc>
            </a:pPr>
            <a:r>
              <a:rPr lang="en-US" sz="2600" dirty="0" smtClean="0"/>
              <a:t>He is willing to extend mercy and forgive our sins if we walk with His Son</a:t>
            </a:r>
          </a:p>
          <a:p>
            <a:pPr>
              <a:lnSpc>
                <a:spcPct val="90000"/>
              </a:lnSpc>
            </a:pPr>
            <a:r>
              <a:rPr lang="en-US" sz="2600" dirty="0" smtClean="0"/>
              <a:t>He sends His angels every day to help us grow in faith</a:t>
            </a:r>
          </a:p>
          <a:p>
            <a:pPr>
              <a:lnSpc>
                <a:spcPct val="90000"/>
              </a:lnSpc>
            </a:pPr>
            <a:endParaRPr lang="en-US" sz="2600" dirty="0"/>
          </a:p>
        </p:txBody>
      </p:sp>
      <p:sp>
        <p:nvSpPr>
          <p:cNvPr id="21508" name="Text Box 4"/>
          <p:cNvSpPr txBox="1">
            <a:spLocks noChangeArrowheads="1"/>
          </p:cNvSpPr>
          <p:nvPr/>
        </p:nvSpPr>
        <p:spPr bwMode="auto">
          <a:xfrm>
            <a:off x="5671185" y="4724399"/>
            <a:ext cx="2750820" cy="1815882"/>
          </a:xfrm>
          <a:prstGeom prst="rect">
            <a:avLst/>
          </a:prstGeom>
          <a:noFill/>
          <a:ln w="9525">
            <a:noFill/>
            <a:miter lim="800000"/>
            <a:headEnd/>
            <a:tailEnd/>
          </a:ln>
          <a:effectLst/>
        </p:spPr>
        <p:txBody>
          <a:bodyPr wrap="square">
            <a:spAutoFit/>
          </a:bodyPr>
          <a:lstStyle/>
          <a:p>
            <a:pPr>
              <a:spcBef>
                <a:spcPct val="50000"/>
              </a:spcBef>
            </a:pPr>
            <a:r>
              <a:rPr lang="en-US" sz="2800" b="1" dirty="0" smtClean="0">
                <a:solidFill>
                  <a:srgbClr val="00FF00"/>
                </a:solidFill>
                <a:latin typeface="Comic Sans MS" pitchFamily="66" charset="0"/>
              </a:rPr>
              <a:t>God’s love can motivate us to join the war against Sin</a:t>
            </a:r>
            <a:endParaRPr lang="en-US" sz="2800" b="1" dirty="0">
              <a:solidFill>
                <a:srgbClr val="00FF00"/>
              </a:solidFill>
              <a:latin typeface="Comic Sans MS" pitchFamily="66" charset="0"/>
            </a:endParaRPr>
          </a:p>
        </p:txBody>
      </p:sp>
      <p:pic>
        <p:nvPicPr>
          <p:cNvPr id="105474" name="Picture 2" descr="Image result for the power of God's love"/>
          <p:cNvPicPr>
            <a:picLocks noChangeAspect="1" noChangeArrowheads="1"/>
          </p:cNvPicPr>
          <p:nvPr/>
        </p:nvPicPr>
        <p:blipFill rotWithShape="1">
          <a:blip r:embed="rId3">
            <a:extLst>
              <a:ext uri="{28A0092B-C50C-407E-A947-70E740481C1C}">
                <a14:useLocalDpi xmlns:a14="http://schemas.microsoft.com/office/drawing/2010/main" val="0"/>
              </a:ext>
            </a:extLst>
          </a:blip>
          <a:srcRect b="12511"/>
          <a:stretch/>
        </p:blipFill>
        <p:spPr bwMode="auto">
          <a:xfrm>
            <a:off x="6629400" y="76201"/>
            <a:ext cx="2447432" cy="1829550"/>
          </a:xfrm>
          <a:prstGeom prst="rect">
            <a:avLst/>
          </a:prstGeom>
          <a:noFill/>
          <a:extLst>
            <a:ext uri="{909E8E84-426E-40DD-AFC4-6F175D3DCCD1}">
              <a14:hiddenFill xmlns:a14="http://schemas.microsoft.com/office/drawing/2010/main">
                <a:solidFill>
                  <a:srgbClr val="FFFFFF"/>
                </a:solidFill>
              </a14:hiddenFill>
            </a:ext>
          </a:extLst>
        </p:spPr>
      </p:pic>
      <p:pic>
        <p:nvPicPr>
          <p:cNvPr id="105478" name="Picture 6" descr="Image result for spirit vs flesh"/>
          <p:cNvPicPr>
            <a:picLocks noChangeAspect="1" noChangeArrowheads="1"/>
          </p:cNvPicPr>
          <p:nvPr/>
        </p:nvPicPr>
        <p:blipFill rotWithShape="1">
          <a:blip r:embed="rId4">
            <a:extLst>
              <a:ext uri="{28A0092B-C50C-407E-A947-70E740481C1C}">
                <a14:useLocalDpi xmlns:a14="http://schemas.microsoft.com/office/drawing/2010/main" val="0"/>
              </a:ext>
            </a:extLst>
          </a:blip>
          <a:srcRect t="21333" b="20000"/>
          <a:stretch/>
        </p:blipFill>
        <p:spPr bwMode="auto">
          <a:xfrm>
            <a:off x="636269" y="4584590"/>
            <a:ext cx="4762502"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776312"/>
      </p:ext>
    </p:extLst>
  </p:cSld>
  <p:clrMapOvr>
    <a:masterClrMapping/>
  </p:clrMapOvr>
  <p:transition>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email"/>
          <a:srcRect/>
          <a:stretch>
            <a:fillRect/>
          </a:stretch>
        </p:blipFill>
        <p:spPr bwMode="auto">
          <a:xfrm>
            <a:off x="-1" y="0"/>
            <a:ext cx="9122535" cy="6858000"/>
          </a:xfrm>
          <a:prstGeom prst="rect">
            <a:avLst/>
          </a:prstGeom>
          <a:noFill/>
          <a:ln w="9525">
            <a:noFill/>
            <a:miter lim="800000"/>
            <a:headEnd/>
            <a:tailEnd/>
          </a:ln>
        </p:spPr>
      </p:pic>
      <p:sp>
        <p:nvSpPr>
          <p:cNvPr id="56322" name="Rectangle 2"/>
          <p:cNvSpPr>
            <a:spLocks noGrp="1" noChangeArrowheads="1"/>
          </p:cNvSpPr>
          <p:nvPr>
            <p:ph type="title"/>
          </p:nvPr>
        </p:nvSpPr>
        <p:spPr>
          <a:xfrm>
            <a:off x="990600" y="304800"/>
            <a:ext cx="7543800" cy="6199188"/>
          </a:xfrm>
        </p:spPr>
        <p:txBody>
          <a:bodyPr/>
          <a:lstStyle/>
          <a:p>
            <a:r>
              <a:rPr lang="en-US" sz="8000" b="1" dirty="0">
                <a:solidFill>
                  <a:srgbClr val="FF9900"/>
                </a:solidFill>
                <a:latin typeface="EraserDust" pitchFamily="34" charset="0"/>
              </a:rPr>
              <a:t>Thanks be to God for His indescribable gift!</a:t>
            </a:r>
            <a:r>
              <a:rPr lang="en-US" sz="6600" dirty="0">
                <a:solidFill>
                  <a:srgbClr val="FF9900"/>
                </a:solidFill>
                <a:latin typeface="EraserDust" pitchFamily="34" charset="0"/>
              </a:rPr>
              <a:t/>
            </a:r>
            <a:br>
              <a:rPr lang="en-US" sz="6600" dirty="0">
                <a:solidFill>
                  <a:srgbClr val="FF9900"/>
                </a:solidFill>
                <a:latin typeface="EraserDust" pitchFamily="34" charset="0"/>
              </a:rPr>
            </a:br>
            <a:r>
              <a:rPr lang="en-US" sz="4000" dirty="0">
                <a:solidFill>
                  <a:srgbClr val="FF9900"/>
                </a:solidFill>
              </a:rPr>
              <a:t> </a:t>
            </a:r>
            <a:r>
              <a:rPr lang="en-US" sz="2400" b="1" dirty="0">
                <a:solidFill>
                  <a:srgbClr val="FF9900"/>
                </a:solidFill>
              </a:rPr>
              <a:t>(2 Corinthians 9:15)</a:t>
            </a:r>
            <a:r>
              <a:rPr lang="en-US" sz="2000" b="1" dirty="0">
                <a:solidFill>
                  <a:srgbClr val="FF9900"/>
                </a:solidFill>
              </a:rPr>
              <a:t> </a:t>
            </a:r>
            <a:br>
              <a:rPr lang="en-US" sz="2000" b="1" dirty="0">
                <a:solidFill>
                  <a:srgbClr val="FF9900"/>
                </a:solidFill>
              </a:rPr>
            </a:br>
            <a:endParaRPr lang="en-US" sz="2000" b="1" dirty="0">
              <a:solidFill>
                <a:srgbClr val="FF9900"/>
              </a:solidFill>
            </a:endParaRPr>
          </a:p>
        </p:txBody>
      </p:sp>
    </p:spTree>
    <p:extLst>
      <p:ext uri="{BB962C8B-B14F-4D97-AF65-F5344CB8AC3E}">
        <p14:creationId xmlns:p14="http://schemas.microsoft.com/office/powerpoint/2010/main" val="2818941363"/>
      </p:ext>
    </p:extLst>
  </p:cSld>
  <p:clrMapOvr>
    <a:masterClrMapping/>
  </p:clrMapOvr>
  <p:transition>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8600" y="734846"/>
            <a:ext cx="4572000" cy="3078162"/>
          </a:xfrm>
        </p:spPr>
        <p:txBody>
          <a:bodyPr/>
          <a:lstStyle/>
          <a:p>
            <a:pPr algn="ctr"/>
            <a:r>
              <a:rPr lang="en-US" sz="3600" b="1" dirty="0" smtClean="0">
                <a:solidFill>
                  <a:schemeClr val="hlink"/>
                </a:solidFill>
                <a:latin typeface="Vagabond" pitchFamily="2" charset="0"/>
              </a:rPr>
              <a:t>Because God loves us, He came up with a plan to redeem us and uphold His righteousness</a:t>
            </a:r>
            <a:endParaRPr lang="en-US" sz="3600" b="1" dirty="0">
              <a:solidFill>
                <a:schemeClr val="hlink"/>
              </a:solidFill>
              <a:latin typeface="Vagabond" pitchFamily="2" charset="0"/>
            </a:endParaRPr>
          </a:p>
        </p:txBody>
      </p:sp>
      <p:sp>
        <p:nvSpPr>
          <p:cNvPr id="74755" name="Rectangle 3"/>
          <p:cNvSpPr>
            <a:spLocks noGrp="1" noChangeArrowheads="1"/>
          </p:cNvSpPr>
          <p:nvPr>
            <p:ph type="body" idx="1"/>
          </p:nvPr>
        </p:nvSpPr>
        <p:spPr>
          <a:xfrm>
            <a:off x="914400" y="4114800"/>
            <a:ext cx="7162800" cy="1981200"/>
          </a:xfrm>
        </p:spPr>
        <p:txBody>
          <a:bodyPr/>
          <a:lstStyle/>
          <a:p>
            <a:pPr marL="0" indent="0" algn="ctr">
              <a:buFontTx/>
              <a:buNone/>
            </a:pPr>
            <a:r>
              <a:rPr lang="en-US" sz="3600" b="1" dirty="0">
                <a:solidFill>
                  <a:srgbClr val="00FFFF"/>
                </a:solidFill>
                <a:latin typeface="Comic Sans MS" pitchFamily="66" charset="0"/>
              </a:rPr>
              <a:t>In our next class we will look at </a:t>
            </a:r>
            <a:r>
              <a:rPr lang="en-US" sz="3600" b="1" dirty="0" smtClean="0">
                <a:solidFill>
                  <a:srgbClr val="00FFFF"/>
                </a:solidFill>
                <a:latin typeface="Comic Sans MS" pitchFamily="66" charset="0"/>
              </a:rPr>
              <a:t>the consequences of sin, and why we need redemption</a:t>
            </a:r>
            <a:endParaRPr lang="en-US" sz="3600" b="1" dirty="0">
              <a:solidFill>
                <a:srgbClr val="00FFFF"/>
              </a:solidFill>
              <a:latin typeface="Comic Sans MS" pitchFamily="66" charset="0"/>
            </a:endParaRPr>
          </a:p>
        </p:txBody>
      </p:sp>
      <p:pic>
        <p:nvPicPr>
          <p:cNvPr id="76802" name="Picture 2" descr="Image result for prodigal son returns"/>
          <p:cNvPicPr>
            <a:picLocks noChangeAspect="1" noChangeArrowheads="1"/>
          </p:cNvPicPr>
          <p:nvPr/>
        </p:nvPicPr>
        <p:blipFill rotWithShape="1">
          <a:blip r:embed="rId3">
            <a:extLst>
              <a:ext uri="{28A0092B-C50C-407E-A947-70E740481C1C}">
                <a14:useLocalDpi xmlns:a14="http://schemas.microsoft.com/office/drawing/2010/main" val="0"/>
              </a:ext>
            </a:extLst>
          </a:blip>
          <a:srcRect l="8304" r="12529"/>
          <a:stretch/>
        </p:blipFill>
        <p:spPr bwMode="auto">
          <a:xfrm>
            <a:off x="4953000" y="495300"/>
            <a:ext cx="3962400" cy="333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303782"/>
      </p:ext>
    </p:extLst>
  </p:cSld>
  <p:clrMapOvr>
    <a:masterClrMapping/>
  </p:clrMapOvr>
  <p:transition>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640012"/>
      </p:ext>
    </p:extLst>
  </p:cSld>
  <p:clrMapOvr>
    <a:masterClrMapping/>
  </p:clrMapOvr>
  <p:transition>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8363916"/>
      </p:ext>
    </p:extLst>
  </p:cSld>
  <p:clrMapOvr>
    <a:masterClrMapping/>
  </p:clrMapOvr>
  <p:transition>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6477000" cy="1143000"/>
          </a:xfrm>
        </p:spPr>
        <p:txBody>
          <a:bodyPr/>
          <a:lstStyle/>
          <a:p>
            <a:pPr algn="ctr"/>
            <a:r>
              <a:rPr lang="en-US" b="1" dirty="0" smtClean="0">
                <a:solidFill>
                  <a:srgbClr val="00FFFF"/>
                </a:solidFill>
                <a:latin typeface="Vagabond" pitchFamily="2" charset="0"/>
              </a:rPr>
              <a:t>2</a:t>
            </a:r>
            <a:endParaRPr lang="en-US" b="1" dirty="0">
              <a:solidFill>
                <a:srgbClr val="00FFFF"/>
              </a:solidFill>
              <a:latin typeface="Vagabond" pitchFamily="2" charset="0"/>
            </a:endParaRPr>
          </a:p>
        </p:txBody>
      </p:sp>
      <p:sp>
        <p:nvSpPr>
          <p:cNvPr id="21507" name="Rectangle 3"/>
          <p:cNvSpPr>
            <a:spLocks noGrp="1" noChangeArrowheads="1"/>
          </p:cNvSpPr>
          <p:nvPr>
            <p:ph type="body" idx="1"/>
          </p:nvPr>
        </p:nvSpPr>
        <p:spPr>
          <a:xfrm>
            <a:off x="304800" y="914400"/>
            <a:ext cx="8229600" cy="4267200"/>
          </a:xfrm>
        </p:spPr>
        <p:txBody>
          <a:bodyPr/>
          <a:lstStyle/>
          <a:p>
            <a:pPr marL="0" indent="288925">
              <a:lnSpc>
                <a:spcPct val="90000"/>
              </a:lnSpc>
              <a:buFontTx/>
              <a:buNone/>
            </a:pPr>
            <a:r>
              <a:rPr lang="en-US" sz="2600" dirty="0" smtClean="0"/>
              <a:t>5</a:t>
            </a:r>
            <a:endParaRPr lang="en-US" sz="2600" dirty="0"/>
          </a:p>
        </p:txBody>
      </p:sp>
      <p:sp>
        <p:nvSpPr>
          <p:cNvPr id="21508" name="Text Box 4"/>
          <p:cNvSpPr txBox="1">
            <a:spLocks noChangeArrowheads="1"/>
          </p:cNvSpPr>
          <p:nvPr/>
        </p:nvSpPr>
        <p:spPr bwMode="auto">
          <a:xfrm>
            <a:off x="685800" y="5257800"/>
            <a:ext cx="7772400" cy="523220"/>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00FF00"/>
                </a:solidFill>
                <a:latin typeface="Comic Sans MS" pitchFamily="66" charset="0"/>
              </a:rPr>
              <a:t>A</a:t>
            </a:r>
            <a:endParaRPr lang="en-US" sz="2800" b="1" dirty="0">
              <a:solidFill>
                <a:srgbClr val="00FF00"/>
              </a:solidFill>
              <a:latin typeface="Comic Sans MS" pitchFamily="66" charset="0"/>
            </a:endParaRPr>
          </a:p>
        </p:txBody>
      </p:sp>
      <p:pic>
        <p:nvPicPr>
          <p:cNvPr id="124934" name="Picture 6"/>
          <p:cNvPicPr>
            <a:picLocks noChangeAspect="1" noChangeArrowheads="1"/>
          </p:cNvPicPr>
          <p:nvPr/>
        </p:nvPicPr>
        <p:blipFill>
          <a:blip r:embed="rId3" cstate="print"/>
          <a:srcRect/>
          <a:stretch>
            <a:fillRect/>
          </a:stretch>
        </p:blipFill>
        <p:spPr bwMode="auto">
          <a:xfrm>
            <a:off x="6477000" y="228600"/>
            <a:ext cx="2526715" cy="1905000"/>
          </a:xfrm>
          <a:prstGeom prst="rect">
            <a:avLst/>
          </a:prstGeom>
          <a:noFill/>
          <a:ln w="9525">
            <a:noFill/>
            <a:miter lim="800000"/>
            <a:headEnd/>
            <a:tailEnd/>
          </a:ln>
        </p:spPr>
      </p:pic>
    </p:spTree>
    <p:extLst>
      <p:ext uri="{BB962C8B-B14F-4D97-AF65-F5344CB8AC3E}">
        <p14:creationId xmlns:p14="http://schemas.microsoft.com/office/powerpoint/2010/main" val="773358981"/>
      </p:ext>
    </p:extLst>
  </p:cSld>
  <p:clrMapOvr>
    <a:masterClrMapping/>
  </p:clrMapOvr>
  <p:transition>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0594" name="Picture 2" descr="Image result for crucified with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26765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881072"/>
      </p:ext>
    </p:extLst>
  </p:cSld>
  <p:clrMapOvr>
    <a:masterClrMapping/>
  </p:clrMapOvr>
  <p:transition>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8800" y="1219200"/>
            <a:ext cx="5743575" cy="4676775"/>
          </a:xfrm>
          <a:prstGeom prst="rect">
            <a:avLst/>
          </a:prstGeom>
        </p:spPr>
      </p:pic>
      <p:sp>
        <p:nvSpPr>
          <p:cNvPr id="3" name="TextBox 2"/>
          <p:cNvSpPr txBox="1"/>
          <p:nvPr/>
        </p:nvSpPr>
        <p:spPr>
          <a:xfrm>
            <a:off x="457200" y="304800"/>
            <a:ext cx="8153400" cy="646331"/>
          </a:xfrm>
          <a:prstGeom prst="rect">
            <a:avLst/>
          </a:prstGeom>
          <a:noFill/>
        </p:spPr>
        <p:txBody>
          <a:bodyPr wrap="square" rtlCol="0">
            <a:spAutoFit/>
          </a:bodyPr>
          <a:lstStyle/>
          <a:p>
            <a:r>
              <a:rPr lang="en-US" sz="3600" b="1" dirty="0" smtClean="0">
                <a:solidFill>
                  <a:srgbClr val="C00000"/>
                </a:solidFill>
                <a:latin typeface="Comic Sans MS" panose="030F0702030302020204" pitchFamily="66" charset="0"/>
              </a:rPr>
              <a:t>I have been crucified with Christ….</a:t>
            </a:r>
            <a:endParaRPr lang="en-US" sz="3600" b="1" dirty="0">
              <a:solidFill>
                <a:srgbClr val="C00000"/>
              </a:solidFill>
              <a:latin typeface="Comic Sans MS" panose="030F0702030302020204" pitchFamily="66" charset="0"/>
            </a:endParaRPr>
          </a:p>
        </p:txBody>
      </p:sp>
      <p:sp>
        <p:nvSpPr>
          <p:cNvPr id="6" name="TextBox 5"/>
          <p:cNvSpPr txBox="1"/>
          <p:nvPr/>
        </p:nvSpPr>
        <p:spPr>
          <a:xfrm>
            <a:off x="457200" y="6019800"/>
            <a:ext cx="8153400" cy="646331"/>
          </a:xfrm>
          <a:prstGeom prst="rect">
            <a:avLst/>
          </a:prstGeom>
          <a:noFill/>
        </p:spPr>
        <p:txBody>
          <a:bodyPr wrap="square" rtlCol="0">
            <a:spAutoFit/>
          </a:bodyPr>
          <a:lstStyle/>
          <a:p>
            <a:r>
              <a:rPr lang="en-US" sz="3600" b="1" dirty="0" smtClean="0">
                <a:solidFill>
                  <a:srgbClr val="00B050"/>
                </a:solidFill>
                <a:latin typeface="Comic Sans MS" panose="030F0702030302020204" pitchFamily="66" charset="0"/>
              </a:rPr>
              <a:t>but Christ lives in me (Gal 2:20)</a:t>
            </a:r>
            <a:endParaRPr lang="en-US" sz="3600" b="1" dirty="0">
              <a:solidFill>
                <a:srgbClr val="00B050"/>
              </a:solidFill>
              <a:latin typeface="Comic Sans MS" panose="030F0702030302020204" pitchFamily="66" charset="0"/>
            </a:endParaRPr>
          </a:p>
        </p:txBody>
      </p:sp>
      <p:sp>
        <p:nvSpPr>
          <p:cNvPr id="7" name="TextBox 6"/>
          <p:cNvSpPr txBox="1"/>
          <p:nvPr/>
        </p:nvSpPr>
        <p:spPr>
          <a:xfrm>
            <a:off x="3405187" y="3519487"/>
            <a:ext cx="2590800" cy="1754326"/>
          </a:xfrm>
          <a:prstGeom prst="rect">
            <a:avLst/>
          </a:prstGeom>
          <a:noFill/>
        </p:spPr>
        <p:txBody>
          <a:bodyPr wrap="square" rtlCol="0">
            <a:spAutoFit/>
          </a:bodyPr>
          <a:lstStyle/>
          <a:p>
            <a:r>
              <a:rPr lang="en-US" sz="3600" b="1" dirty="0" smtClean="0">
                <a:solidFill>
                  <a:srgbClr val="7030A0"/>
                </a:solidFill>
                <a:latin typeface="Comic Sans MS" panose="030F0702030302020204" pitchFamily="66" charset="0"/>
              </a:rPr>
              <a:t>It is no longer I who live…</a:t>
            </a:r>
            <a:endParaRPr lang="en-US" sz="3600" b="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201037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pPr algn="ctr"/>
            <a:r>
              <a:rPr lang="en-US" b="1" i="1" dirty="0">
                <a:solidFill>
                  <a:schemeClr val="hlink"/>
                </a:solidFill>
                <a:latin typeface="Times" pitchFamily="18" charset="0"/>
              </a:rPr>
              <a:t>Moral Impact of the Atonement</a:t>
            </a:r>
          </a:p>
        </p:txBody>
      </p:sp>
      <p:sp>
        <p:nvSpPr>
          <p:cNvPr id="3075" name="Rectangle 3"/>
          <p:cNvSpPr>
            <a:spLocks noGrp="1" noChangeArrowheads="1"/>
          </p:cNvSpPr>
          <p:nvPr>
            <p:ph type="body" idx="1"/>
          </p:nvPr>
        </p:nvSpPr>
        <p:spPr>
          <a:xfrm>
            <a:off x="533400" y="1066800"/>
            <a:ext cx="8229600" cy="4953000"/>
          </a:xfrm>
        </p:spPr>
        <p:txBody>
          <a:bodyPr/>
          <a:lstStyle/>
          <a:p>
            <a:pPr marL="0" indent="228600">
              <a:lnSpc>
                <a:spcPct val="90000"/>
              </a:lnSpc>
              <a:buFontTx/>
              <a:buNone/>
            </a:pPr>
            <a:r>
              <a:rPr lang="en-US" sz="4400" b="1" dirty="0" smtClean="0">
                <a:solidFill>
                  <a:srgbClr val="00FFFF"/>
                </a:solidFill>
                <a:latin typeface="Vagabond" pitchFamily="2" charset="0"/>
              </a:rPr>
              <a:t>    1 </a:t>
            </a:r>
            <a:r>
              <a:rPr lang="en-US" sz="4400" b="1" dirty="0">
                <a:solidFill>
                  <a:srgbClr val="00FFFF"/>
                </a:solidFill>
                <a:latin typeface="Vagabond" pitchFamily="2" charset="0"/>
              </a:rPr>
              <a:t>Corinthians 2:1-2</a:t>
            </a:r>
            <a:endParaRPr lang="en-US" sz="4400" dirty="0"/>
          </a:p>
          <a:p>
            <a:pPr marL="0" indent="228600">
              <a:lnSpc>
                <a:spcPct val="90000"/>
              </a:lnSpc>
              <a:buFontTx/>
              <a:buNone/>
            </a:pPr>
            <a:r>
              <a:rPr lang="en-US" dirty="0"/>
              <a:t>1  And I, brethren, when I came </a:t>
            </a:r>
            <a:r>
              <a:rPr lang="en-US" dirty="0" smtClean="0"/>
              <a:t>                         to </a:t>
            </a:r>
            <a:r>
              <a:rPr lang="en-US" dirty="0"/>
              <a:t>you (from Athens), did not </a:t>
            </a:r>
            <a:r>
              <a:rPr lang="en-US" dirty="0" smtClean="0"/>
              <a:t>come                              </a:t>
            </a:r>
            <a:r>
              <a:rPr lang="en-US" dirty="0"/>
              <a:t>with excellence of speech or of </a:t>
            </a:r>
            <a:r>
              <a:rPr lang="en-US" dirty="0" smtClean="0"/>
              <a:t>                           wisdom </a:t>
            </a:r>
            <a:r>
              <a:rPr lang="en-US" dirty="0"/>
              <a:t>declaring to you the </a:t>
            </a:r>
            <a:r>
              <a:rPr lang="en-US" dirty="0" smtClean="0"/>
              <a:t>                               testimony </a:t>
            </a:r>
            <a:r>
              <a:rPr lang="en-US" dirty="0"/>
              <a:t>of God.</a:t>
            </a:r>
          </a:p>
          <a:p>
            <a:pPr marL="0" indent="228600">
              <a:lnSpc>
                <a:spcPct val="90000"/>
              </a:lnSpc>
              <a:buFontTx/>
              <a:buNone/>
            </a:pPr>
            <a:r>
              <a:rPr lang="en-US" dirty="0"/>
              <a:t>2  For I determined </a:t>
            </a:r>
            <a:r>
              <a:rPr lang="en-US" dirty="0">
                <a:solidFill>
                  <a:srgbClr val="FFFF00"/>
                </a:solidFill>
              </a:rPr>
              <a:t>not to know anything among you except Jesus Christ and Him crucified.</a:t>
            </a:r>
          </a:p>
          <a:p>
            <a:pPr marL="0" indent="228600">
              <a:lnSpc>
                <a:spcPct val="90000"/>
              </a:lnSpc>
              <a:buFontTx/>
              <a:buNone/>
            </a:pPr>
            <a:r>
              <a:rPr lang="en-US" dirty="0">
                <a:solidFill>
                  <a:srgbClr val="FFFF00"/>
                </a:solidFill>
              </a:rPr>
              <a:t>                           </a:t>
            </a:r>
            <a:r>
              <a:rPr lang="en-US" sz="4000" i="1" dirty="0">
                <a:solidFill>
                  <a:srgbClr val="00FF00"/>
                </a:solidFill>
                <a:latin typeface="Bradley Hand ITC" pitchFamily="66" charset="0"/>
              </a:rPr>
              <a:t>map</a:t>
            </a:r>
          </a:p>
        </p:txBody>
      </p:sp>
      <p:pic>
        <p:nvPicPr>
          <p:cNvPr id="118785" name="Picture 1"/>
          <p:cNvPicPr>
            <a:picLocks noChangeAspect="1" noChangeArrowheads="1"/>
          </p:cNvPicPr>
          <p:nvPr/>
        </p:nvPicPr>
        <p:blipFill>
          <a:blip r:embed="rId3" cstate="print"/>
          <a:srcRect/>
          <a:stretch>
            <a:fillRect/>
          </a:stretch>
        </p:blipFill>
        <p:spPr bwMode="auto">
          <a:xfrm>
            <a:off x="6934200" y="914400"/>
            <a:ext cx="2069447" cy="3171825"/>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038600"/>
          </a:xfrm>
        </p:spPr>
        <p:txBody>
          <a:bodyPr>
            <a:normAutofit/>
          </a:bodyPr>
          <a:lstStyle/>
          <a:p>
            <a:pPr marL="0" indent="231775">
              <a:buNone/>
            </a:pPr>
            <a:r>
              <a:rPr lang="en-US" dirty="0" smtClean="0"/>
              <a:t>10</a:t>
            </a:r>
            <a:endParaRPr lang="en-US" dirty="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smtClean="0">
                <a:solidFill>
                  <a:srgbClr val="FF0000"/>
                </a:solidFill>
                <a:latin typeface="Comic Sans MS" pitchFamily="66" charset="0"/>
                <a:cs typeface="+mn-cs"/>
              </a:rPr>
              <a:t>G</a:t>
            </a:r>
            <a:endParaRPr lang="en-US" sz="2800" b="1" dirty="0" smtClean="0">
              <a:solidFill>
                <a:srgbClr val="FF0000"/>
              </a:solidFill>
              <a:latin typeface="Comic Sans MS" pitchFamily="66" charset="0"/>
              <a:cs typeface="+mn-cs"/>
            </a:endParaRPr>
          </a:p>
        </p:txBody>
      </p:sp>
      <p:sp>
        <p:nvSpPr>
          <p:cNvPr id="7" name="Text Box 5"/>
          <p:cNvSpPr txBox="1">
            <a:spLocks noChangeArrowheads="1"/>
          </p:cNvSpPr>
          <p:nvPr/>
        </p:nvSpPr>
        <p:spPr bwMode="auto">
          <a:xfrm>
            <a:off x="990600" y="6139190"/>
            <a:ext cx="6934200" cy="52322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00B050"/>
                </a:solidFill>
                <a:latin typeface="Comic Sans MS" pitchFamily="66" charset="0"/>
                <a:cs typeface="+mn-cs"/>
              </a:rPr>
              <a:t>I</a:t>
            </a:r>
          </a:p>
        </p:txBody>
      </p:sp>
    </p:spTree>
    <p:extLst>
      <p:ext uri="{BB962C8B-B14F-4D97-AF65-F5344CB8AC3E}">
        <p14:creationId xmlns:p14="http://schemas.microsoft.com/office/powerpoint/2010/main" val="22273525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1" name="Rectangle 5"/>
          <p:cNvSpPr>
            <a:spLocks noGrp="1" noChangeArrowheads="1"/>
          </p:cNvSpPr>
          <p:nvPr>
            <p:ph type="title"/>
          </p:nvPr>
        </p:nvSpPr>
        <p:spPr/>
        <p:txBody>
          <a:bodyPr/>
          <a:lstStyle/>
          <a:p>
            <a:endParaRPr lang="en-US"/>
          </a:p>
        </p:txBody>
      </p:sp>
      <p:graphicFrame>
        <p:nvGraphicFramePr>
          <p:cNvPr id="75784" name="Object 8"/>
          <p:cNvGraphicFramePr>
            <a:graphicFrameLocks noGrp="1" noChangeAspect="1"/>
          </p:cNvGraphicFramePr>
          <p:nvPr>
            <p:ph idx="1"/>
          </p:nvPr>
        </p:nvGraphicFramePr>
        <p:xfrm>
          <a:off x="0" y="0"/>
          <a:ext cx="9144000" cy="6911975"/>
        </p:xfrm>
        <a:graphic>
          <a:graphicData uri="http://schemas.openxmlformats.org/presentationml/2006/ole">
            <mc:AlternateContent xmlns:mc="http://schemas.openxmlformats.org/markup-compatibility/2006">
              <mc:Choice xmlns:v="urn:schemas-microsoft-com:vml" Requires="v">
                <p:oleObj spid="_x0000_s75827" name="Photo Editor Photo" r:id="rId4" imgW="5229955" imgH="3952381" progId="">
                  <p:embed/>
                </p:oleObj>
              </mc:Choice>
              <mc:Fallback>
                <p:oleObj name="Photo Editor Photo" r:id="rId4" imgW="5229955" imgH="3952381" progId="">
                  <p:embed/>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91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5" name="Text Box 9"/>
          <p:cNvSpPr txBox="1">
            <a:spLocks noChangeArrowheads="1"/>
          </p:cNvSpPr>
          <p:nvPr/>
        </p:nvSpPr>
        <p:spPr bwMode="auto">
          <a:xfrm>
            <a:off x="228600" y="6248400"/>
            <a:ext cx="5257800" cy="406400"/>
          </a:xfrm>
          <a:prstGeom prst="rect">
            <a:avLst/>
          </a:prstGeom>
          <a:solidFill>
            <a:schemeClr val="accent2"/>
          </a:solidFill>
          <a:ln w="9525">
            <a:solidFill>
              <a:schemeClr val="accent2"/>
            </a:solidFill>
            <a:miter lim="800000"/>
            <a:headEnd/>
            <a:tailEnd/>
          </a:ln>
          <a:effectLst/>
        </p:spPr>
        <p:txBody>
          <a:bodyPr>
            <a:spAutoFit/>
          </a:bodyPr>
          <a:lstStyle/>
          <a:p>
            <a:pPr>
              <a:spcBef>
                <a:spcPct val="50000"/>
              </a:spcBef>
            </a:pPr>
            <a:r>
              <a:rPr lang="en-US" sz="2000" b="1" dirty="0">
                <a:solidFill>
                  <a:srgbClr val="0000CC"/>
                </a:solidFill>
              </a:rPr>
              <a:t>Athens: Stoic &amp; Epicurean philosophers</a:t>
            </a:r>
          </a:p>
        </p:txBody>
      </p:sp>
      <p:sp>
        <p:nvSpPr>
          <p:cNvPr id="2" name="TextBox 1"/>
          <p:cNvSpPr txBox="1"/>
          <p:nvPr/>
        </p:nvSpPr>
        <p:spPr>
          <a:xfrm>
            <a:off x="3200400" y="17463"/>
            <a:ext cx="3733800" cy="400110"/>
          </a:xfrm>
          <a:prstGeom prst="rect">
            <a:avLst/>
          </a:prstGeom>
          <a:noFill/>
        </p:spPr>
        <p:txBody>
          <a:bodyPr wrap="square" rtlCol="0">
            <a:spAutoFit/>
          </a:bodyPr>
          <a:lstStyle/>
          <a:p>
            <a:r>
              <a:rPr lang="en-US" sz="2000" b="1" dirty="0" smtClean="0">
                <a:solidFill>
                  <a:srgbClr val="00B050"/>
                </a:solidFill>
              </a:rPr>
              <a:t>Paul’s 2</a:t>
            </a:r>
            <a:r>
              <a:rPr lang="en-US" sz="2000" b="1" baseline="30000" dirty="0" smtClean="0">
                <a:solidFill>
                  <a:srgbClr val="00B050"/>
                </a:solidFill>
              </a:rPr>
              <a:t>nd</a:t>
            </a:r>
            <a:r>
              <a:rPr lang="en-US" sz="2000" b="1" dirty="0" smtClean="0">
                <a:solidFill>
                  <a:srgbClr val="00B050"/>
                </a:solidFill>
              </a:rPr>
              <a:t> journey</a:t>
            </a:r>
            <a:endParaRPr lang="en-US" sz="2000" b="1" dirty="0">
              <a:solidFill>
                <a:srgbClr val="00B050"/>
              </a:solidFill>
            </a:endParaRP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838200"/>
          </a:xfrm>
        </p:spPr>
        <p:txBody>
          <a:bodyPr/>
          <a:lstStyle/>
          <a:p>
            <a:pPr algn="ctr"/>
            <a:r>
              <a:rPr lang="en-US" b="1" i="1" dirty="0">
                <a:solidFill>
                  <a:schemeClr val="hlink"/>
                </a:solidFill>
                <a:latin typeface="Times" pitchFamily="18" charset="0"/>
              </a:rPr>
              <a:t>Moral Impact of the Atonement</a:t>
            </a:r>
          </a:p>
        </p:txBody>
      </p:sp>
      <p:sp>
        <p:nvSpPr>
          <p:cNvPr id="3075" name="Rectangle 3"/>
          <p:cNvSpPr>
            <a:spLocks noGrp="1" noChangeArrowheads="1"/>
          </p:cNvSpPr>
          <p:nvPr>
            <p:ph type="body" idx="1"/>
          </p:nvPr>
        </p:nvSpPr>
        <p:spPr>
          <a:xfrm>
            <a:off x="457200" y="838200"/>
            <a:ext cx="8229600" cy="4953000"/>
          </a:xfrm>
        </p:spPr>
        <p:txBody>
          <a:bodyPr/>
          <a:lstStyle/>
          <a:p>
            <a:pPr marL="0" indent="228600">
              <a:lnSpc>
                <a:spcPct val="90000"/>
              </a:lnSpc>
              <a:buFontTx/>
              <a:buNone/>
            </a:pPr>
            <a:r>
              <a:rPr lang="en-US" sz="4400" b="1" dirty="0" smtClean="0">
                <a:solidFill>
                  <a:srgbClr val="00FFFF"/>
                </a:solidFill>
                <a:latin typeface="Vagabond" pitchFamily="2" charset="0"/>
              </a:rPr>
              <a:t>    1 </a:t>
            </a:r>
            <a:r>
              <a:rPr lang="en-US" sz="4400" b="1" dirty="0">
                <a:solidFill>
                  <a:srgbClr val="00FFFF"/>
                </a:solidFill>
                <a:latin typeface="Vagabond" pitchFamily="2" charset="0"/>
              </a:rPr>
              <a:t>Corinthians 2:1-2</a:t>
            </a:r>
            <a:endParaRPr lang="en-US" sz="4400" dirty="0"/>
          </a:p>
          <a:p>
            <a:pPr marL="0" indent="228600">
              <a:lnSpc>
                <a:spcPct val="90000"/>
              </a:lnSpc>
              <a:buFontTx/>
              <a:buNone/>
            </a:pPr>
            <a:r>
              <a:rPr lang="en-US" dirty="0"/>
              <a:t>1  And I, brethren, when I came </a:t>
            </a:r>
            <a:r>
              <a:rPr lang="en-US" dirty="0" smtClean="0"/>
              <a:t>                         to </a:t>
            </a:r>
            <a:r>
              <a:rPr lang="en-US" dirty="0"/>
              <a:t>you (from Athens), did not </a:t>
            </a:r>
            <a:r>
              <a:rPr lang="en-US" dirty="0" smtClean="0"/>
              <a:t>come                              </a:t>
            </a:r>
            <a:r>
              <a:rPr lang="en-US" dirty="0"/>
              <a:t>with excellence of speech or of </a:t>
            </a:r>
            <a:r>
              <a:rPr lang="en-US" dirty="0" smtClean="0"/>
              <a:t>                           wisdom </a:t>
            </a:r>
            <a:r>
              <a:rPr lang="en-US" dirty="0"/>
              <a:t>declaring to you the </a:t>
            </a:r>
            <a:r>
              <a:rPr lang="en-US" dirty="0" smtClean="0"/>
              <a:t>                               testimony </a:t>
            </a:r>
            <a:r>
              <a:rPr lang="en-US" dirty="0"/>
              <a:t>of God.</a:t>
            </a:r>
          </a:p>
          <a:p>
            <a:pPr marL="0" indent="228600">
              <a:lnSpc>
                <a:spcPct val="90000"/>
              </a:lnSpc>
              <a:buFontTx/>
              <a:buNone/>
            </a:pPr>
            <a:r>
              <a:rPr lang="en-US" dirty="0"/>
              <a:t>2  For I determined </a:t>
            </a:r>
            <a:r>
              <a:rPr lang="en-US" dirty="0">
                <a:solidFill>
                  <a:srgbClr val="FFFF00"/>
                </a:solidFill>
              </a:rPr>
              <a:t>not to know anything among you except Jesus Christ and Him crucified.</a:t>
            </a:r>
          </a:p>
          <a:p>
            <a:pPr marL="0" indent="228600">
              <a:lnSpc>
                <a:spcPct val="90000"/>
              </a:lnSpc>
              <a:buFontTx/>
              <a:buNone/>
            </a:pPr>
            <a:r>
              <a:rPr lang="en-US" dirty="0">
                <a:solidFill>
                  <a:srgbClr val="FFFF00"/>
                </a:solidFill>
              </a:rPr>
              <a:t>                         </a:t>
            </a:r>
            <a:endParaRPr lang="en-US" sz="4000" i="1" dirty="0">
              <a:solidFill>
                <a:srgbClr val="00FF00"/>
              </a:solidFill>
              <a:latin typeface="Bradley Hand ITC" pitchFamily="66" charset="0"/>
            </a:endParaRPr>
          </a:p>
        </p:txBody>
      </p:sp>
      <p:pic>
        <p:nvPicPr>
          <p:cNvPr id="118785" name="Picture 1"/>
          <p:cNvPicPr>
            <a:picLocks noChangeAspect="1" noChangeArrowheads="1"/>
          </p:cNvPicPr>
          <p:nvPr/>
        </p:nvPicPr>
        <p:blipFill>
          <a:blip r:embed="rId3" cstate="print"/>
          <a:srcRect/>
          <a:stretch>
            <a:fillRect/>
          </a:stretch>
        </p:blipFill>
        <p:spPr bwMode="auto">
          <a:xfrm>
            <a:off x="7010400" y="762001"/>
            <a:ext cx="1993247" cy="3055034"/>
          </a:xfrm>
          <a:prstGeom prst="rect">
            <a:avLst/>
          </a:prstGeom>
          <a:noFill/>
          <a:ln w="9525">
            <a:noFill/>
            <a:miter lim="800000"/>
            <a:headEnd/>
            <a:tailEnd/>
          </a:ln>
        </p:spPr>
      </p:pic>
      <p:sp>
        <p:nvSpPr>
          <p:cNvPr id="5" name="Text Box 4"/>
          <p:cNvSpPr txBox="1">
            <a:spLocks noChangeArrowheads="1"/>
          </p:cNvSpPr>
          <p:nvPr/>
        </p:nvSpPr>
        <p:spPr bwMode="auto">
          <a:xfrm>
            <a:off x="685800" y="5334000"/>
            <a:ext cx="7924800" cy="1200329"/>
          </a:xfrm>
          <a:prstGeom prst="rect">
            <a:avLst/>
          </a:prstGeom>
          <a:noFill/>
          <a:ln w="9525">
            <a:noFill/>
            <a:miter lim="800000"/>
            <a:headEnd/>
            <a:tailEnd/>
          </a:ln>
          <a:effectLst/>
        </p:spPr>
        <p:txBody>
          <a:bodyPr>
            <a:spAutoFit/>
          </a:bodyPr>
          <a:lstStyle/>
          <a:p>
            <a:pPr>
              <a:spcBef>
                <a:spcPct val="50000"/>
              </a:spcBef>
            </a:pPr>
            <a:r>
              <a:rPr lang="en-US" sz="2400" b="1" dirty="0">
                <a:solidFill>
                  <a:srgbClr val="00FF00"/>
                </a:solidFill>
                <a:latin typeface="Comic Sans MS" pitchFamily="66" charset="0"/>
              </a:rPr>
              <a:t>The Atonement is </a:t>
            </a:r>
            <a:r>
              <a:rPr lang="en-US" sz="2400" b="1" u="sng" dirty="0">
                <a:solidFill>
                  <a:srgbClr val="00FF00"/>
                </a:solidFill>
                <a:latin typeface="Comic Sans MS" pitchFamily="66" charset="0"/>
              </a:rPr>
              <a:t>the</a:t>
            </a:r>
            <a:r>
              <a:rPr lang="en-US" sz="2400" b="1" dirty="0">
                <a:solidFill>
                  <a:srgbClr val="00FF00"/>
                </a:solidFill>
                <a:latin typeface="Comic Sans MS" pitchFamily="66" charset="0"/>
              </a:rPr>
              <a:t> First Principle &amp; affects all others.  We need an academic knowledge </a:t>
            </a:r>
            <a:r>
              <a:rPr lang="en-US" sz="2400" b="1" dirty="0" smtClean="0">
                <a:solidFill>
                  <a:srgbClr val="00FF00"/>
                </a:solidFill>
                <a:latin typeface="Comic Sans MS" pitchFamily="66" charset="0"/>
              </a:rPr>
              <a:t>AND </a:t>
            </a:r>
            <a:r>
              <a:rPr lang="en-US" sz="2400" b="1" dirty="0">
                <a:solidFill>
                  <a:srgbClr val="00FF00"/>
                </a:solidFill>
                <a:latin typeface="Comic Sans MS" pitchFamily="66" charset="0"/>
              </a:rPr>
              <a:t>emotional appreciation to understand it.</a:t>
            </a: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Picture 2" descr="Image result for God's power in us"/>
          <p:cNvPicPr>
            <a:picLocks noChangeAspect="1" noChangeArrowheads="1"/>
          </p:cNvPicPr>
          <p:nvPr/>
        </p:nvPicPr>
        <p:blipFill rotWithShape="1">
          <a:blip r:embed="rId2">
            <a:extLst>
              <a:ext uri="{28A0092B-C50C-407E-A947-70E740481C1C}">
                <a14:useLocalDpi xmlns:a14="http://schemas.microsoft.com/office/drawing/2010/main" val="0"/>
              </a:ext>
            </a:extLst>
          </a:blip>
          <a:srcRect l="3951"/>
          <a:stretch/>
        </p:blipFill>
        <p:spPr bwMode="auto">
          <a:xfrm>
            <a:off x="0" y="-23446"/>
            <a:ext cx="9144000" cy="68814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381000" y="0"/>
            <a:ext cx="8229600" cy="2362200"/>
          </a:xfrm>
        </p:spPr>
        <p:txBody>
          <a:bodyPr/>
          <a:lstStyle/>
          <a:p>
            <a:pPr algn="ctr"/>
            <a:r>
              <a:rPr lang="en-US" b="1" dirty="0" smtClean="0">
                <a:solidFill>
                  <a:srgbClr val="FFFF00"/>
                </a:solidFill>
                <a:latin typeface="Vagabond" pitchFamily="2" charset="0"/>
              </a:rPr>
              <a:t>The Atonement is God’s most powerful motivation to change the way we live</a:t>
            </a:r>
            <a:endParaRPr lang="en-US" b="1" dirty="0">
              <a:solidFill>
                <a:srgbClr val="FFFF00"/>
              </a:solidFill>
              <a:latin typeface="Vagabond" pitchFamily="2" charset="0"/>
            </a:endParaRPr>
          </a:p>
        </p:txBody>
      </p:sp>
      <p:sp>
        <p:nvSpPr>
          <p:cNvPr id="6" name="Rectangle 2"/>
          <p:cNvSpPr txBox="1">
            <a:spLocks noChangeArrowheads="1"/>
          </p:cNvSpPr>
          <p:nvPr/>
        </p:nvSpPr>
        <p:spPr bwMode="auto">
          <a:xfrm>
            <a:off x="5105400" y="3505200"/>
            <a:ext cx="4114800" cy="23622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cs typeface="Arial" charset="0"/>
              </a:defRPr>
            </a:lvl2pPr>
            <a:lvl3pPr algn="l" rtl="0" fontAlgn="base">
              <a:spcBef>
                <a:spcPct val="0"/>
              </a:spcBef>
              <a:spcAft>
                <a:spcPct val="0"/>
              </a:spcAft>
              <a:defRPr sz="4400">
                <a:solidFill>
                  <a:schemeClr val="tx2"/>
                </a:solidFill>
                <a:latin typeface="Arial" charset="0"/>
                <a:cs typeface="Arial" charset="0"/>
              </a:defRPr>
            </a:lvl3pPr>
            <a:lvl4pPr algn="l" rtl="0" fontAlgn="base">
              <a:spcBef>
                <a:spcPct val="0"/>
              </a:spcBef>
              <a:spcAft>
                <a:spcPct val="0"/>
              </a:spcAft>
              <a:defRPr sz="4400">
                <a:solidFill>
                  <a:schemeClr val="tx2"/>
                </a:solidFill>
                <a:latin typeface="Arial" charset="0"/>
                <a:cs typeface="Arial" charset="0"/>
              </a:defRPr>
            </a:lvl4pPr>
            <a:lvl5pPr algn="l" rtl="0" fontAlgn="base">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a:lstStyle>
          <a:p>
            <a:pPr algn="ctr"/>
            <a:r>
              <a:rPr lang="en-US" sz="3600" b="1" kern="0" dirty="0" smtClean="0">
                <a:solidFill>
                  <a:srgbClr val="00FFFF"/>
                </a:solidFill>
                <a:latin typeface="Vagabond" pitchFamily="2" charset="0"/>
              </a:rPr>
              <a:t>It’s supposed to touch our hearts &amp; minds to drive us to live for God</a:t>
            </a:r>
            <a:endParaRPr lang="en-US" sz="3600" b="1" kern="0" dirty="0">
              <a:solidFill>
                <a:srgbClr val="00FFFF"/>
              </a:solidFill>
              <a:latin typeface="Vagabond" pitchFamily="2" charset="0"/>
            </a:endParaRPr>
          </a:p>
        </p:txBody>
      </p:sp>
    </p:spTree>
    <p:extLst>
      <p:ext uri="{BB962C8B-B14F-4D97-AF65-F5344CB8AC3E}">
        <p14:creationId xmlns:p14="http://schemas.microsoft.com/office/powerpoint/2010/main" val="3695547644"/>
      </p:ext>
    </p:extLst>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334000" cy="944563"/>
          </a:xfrm>
        </p:spPr>
        <p:txBody>
          <a:bodyPr/>
          <a:lstStyle/>
          <a:p>
            <a:pPr algn="ctr"/>
            <a:r>
              <a:rPr lang="en-US" b="1" dirty="0">
                <a:solidFill>
                  <a:srgbClr val="00FFFF"/>
                </a:solidFill>
                <a:latin typeface="Vagabond" pitchFamily="2" charset="0"/>
              </a:rPr>
              <a:t>1 Peter 2:21-24</a:t>
            </a:r>
          </a:p>
        </p:txBody>
      </p:sp>
      <p:sp>
        <p:nvSpPr>
          <p:cNvPr id="4099" name="Rectangle 3"/>
          <p:cNvSpPr>
            <a:spLocks noGrp="1" noChangeArrowheads="1"/>
          </p:cNvSpPr>
          <p:nvPr>
            <p:ph type="body" idx="1"/>
          </p:nvPr>
        </p:nvSpPr>
        <p:spPr>
          <a:xfrm>
            <a:off x="457200" y="914400"/>
            <a:ext cx="8229600" cy="4572000"/>
          </a:xfrm>
        </p:spPr>
        <p:txBody>
          <a:bodyPr/>
          <a:lstStyle/>
          <a:p>
            <a:pPr marL="0" indent="288925">
              <a:lnSpc>
                <a:spcPct val="80000"/>
              </a:lnSpc>
              <a:buFontTx/>
              <a:buNone/>
            </a:pPr>
            <a:r>
              <a:rPr lang="en-US" sz="2400" dirty="0"/>
              <a:t>21	For to this you were called, </a:t>
            </a:r>
            <a:r>
              <a:rPr lang="en-US" sz="2400" dirty="0" smtClean="0"/>
              <a:t>                                              because </a:t>
            </a:r>
            <a:r>
              <a:rPr lang="en-US" sz="2400" dirty="0">
                <a:solidFill>
                  <a:schemeClr val="accent1">
                    <a:lumMod val="40000"/>
                    <a:lumOff val="60000"/>
                  </a:schemeClr>
                </a:solidFill>
              </a:rPr>
              <a:t>Christ also suffered for us, </a:t>
            </a:r>
            <a:r>
              <a:rPr lang="en-US" sz="2400" dirty="0" smtClean="0">
                <a:solidFill>
                  <a:schemeClr val="accent1">
                    <a:lumMod val="40000"/>
                    <a:lumOff val="60000"/>
                  </a:schemeClr>
                </a:solidFill>
              </a:rPr>
              <a:t>                                            </a:t>
            </a:r>
            <a:r>
              <a:rPr lang="en-US" sz="2400" b="1" dirty="0" smtClean="0">
                <a:solidFill>
                  <a:srgbClr val="FFFF00"/>
                </a:solidFill>
              </a:rPr>
              <a:t>leaving </a:t>
            </a:r>
            <a:r>
              <a:rPr lang="en-US" sz="2400" b="1" dirty="0">
                <a:solidFill>
                  <a:srgbClr val="FFFF00"/>
                </a:solidFill>
              </a:rPr>
              <a:t>us an example, that you </a:t>
            </a:r>
            <a:r>
              <a:rPr lang="en-US" sz="2400" b="1" dirty="0" smtClean="0">
                <a:solidFill>
                  <a:srgbClr val="FFFF00"/>
                </a:solidFill>
              </a:rPr>
              <a:t>                                            should </a:t>
            </a:r>
            <a:r>
              <a:rPr lang="en-US" sz="2400" b="1" dirty="0">
                <a:solidFill>
                  <a:srgbClr val="FFFF00"/>
                </a:solidFill>
              </a:rPr>
              <a:t>follow His steps:</a:t>
            </a:r>
          </a:p>
          <a:p>
            <a:pPr marL="0" indent="288925">
              <a:lnSpc>
                <a:spcPct val="80000"/>
              </a:lnSpc>
              <a:buFontTx/>
              <a:buNone/>
            </a:pPr>
            <a:r>
              <a:rPr lang="en-US" sz="2400" dirty="0"/>
              <a:t>22	"Who committed no sin, nor </a:t>
            </a:r>
            <a:r>
              <a:rPr lang="en-US" sz="2400" dirty="0" smtClean="0"/>
              <a:t>                                               was </a:t>
            </a:r>
            <a:r>
              <a:rPr lang="en-US" sz="2400" dirty="0"/>
              <a:t>deceit found in His mouth";</a:t>
            </a:r>
          </a:p>
          <a:p>
            <a:pPr marL="0" indent="288925">
              <a:lnSpc>
                <a:spcPct val="80000"/>
              </a:lnSpc>
              <a:buFontTx/>
              <a:buNone/>
            </a:pPr>
            <a:r>
              <a:rPr lang="en-US" sz="2400" dirty="0"/>
              <a:t>23	who, when He was reviled, did not revile in return; when He suffered, He did not threaten, but committed Himself to Him who judges righteously;</a:t>
            </a:r>
          </a:p>
          <a:p>
            <a:pPr marL="0" indent="288925">
              <a:lnSpc>
                <a:spcPct val="80000"/>
              </a:lnSpc>
              <a:buFontTx/>
              <a:buNone/>
            </a:pPr>
            <a:r>
              <a:rPr lang="en-US" sz="2400" dirty="0"/>
              <a:t>24	who Himself bore our sins in His own body on the tree, </a:t>
            </a:r>
            <a:r>
              <a:rPr lang="en-US" sz="2400" b="1" dirty="0">
                <a:solidFill>
                  <a:srgbClr val="FFFF00"/>
                </a:solidFill>
              </a:rPr>
              <a:t>that we, having died to sins, might live for righteousness-- by whose stripes you were healed.</a:t>
            </a:r>
          </a:p>
        </p:txBody>
      </p:sp>
      <p:sp>
        <p:nvSpPr>
          <p:cNvPr id="4100" name="Text Box 4"/>
          <p:cNvSpPr txBox="1">
            <a:spLocks noChangeArrowheads="1"/>
          </p:cNvSpPr>
          <p:nvPr/>
        </p:nvSpPr>
        <p:spPr bwMode="auto">
          <a:xfrm>
            <a:off x="457200" y="4953000"/>
            <a:ext cx="8077200" cy="1569660"/>
          </a:xfrm>
          <a:prstGeom prst="rect">
            <a:avLst/>
          </a:prstGeom>
          <a:noFill/>
          <a:ln w="9525">
            <a:noFill/>
            <a:miter lim="800000"/>
            <a:headEnd/>
            <a:tailEnd/>
          </a:ln>
          <a:effectLst/>
        </p:spPr>
        <p:txBody>
          <a:bodyPr wrap="square">
            <a:spAutoFit/>
          </a:bodyPr>
          <a:lstStyle/>
          <a:p>
            <a:pPr>
              <a:spcBef>
                <a:spcPct val="50000"/>
              </a:spcBef>
            </a:pPr>
            <a:r>
              <a:rPr lang="en-US" sz="3200" b="1" dirty="0" smtClean="0">
                <a:solidFill>
                  <a:srgbClr val="00FF00"/>
                </a:solidFill>
                <a:latin typeface="Comic Sans MS" pitchFamily="66" charset="0"/>
              </a:rPr>
              <a:t>Christ’s suffering wasn’t so much the physical pain, it was the mental torture of defeating Sin every moment!</a:t>
            </a:r>
            <a:endParaRPr lang="en-US" sz="3200" b="1" dirty="0">
              <a:solidFill>
                <a:srgbClr val="00FF00"/>
              </a:solidFill>
              <a:latin typeface="Comic Sans MS" pitchFamily="66" charset="0"/>
            </a:endParaRPr>
          </a:p>
        </p:txBody>
      </p:sp>
      <p:pic>
        <p:nvPicPr>
          <p:cNvPr id="120834" name="Picture 2"/>
          <p:cNvPicPr>
            <a:picLocks noChangeAspect="1" noChangeArrowheads="1"/>
          </p:cNvPicPr>
          <p:nvPr/>
        </p:nvPicPr>
        <p:blipFill>
          <a:blip r:embed="rId3" cstate="print"/>
          <a:srcRect/>
          <a:stretch>
            <a:fillRect/>
          </a:stretch>
        </p:blipFill>
        <p:spPr bwMode="auto">
          <a:xfrm>
            <a:off x="5791200" y="152400"/>
            <a:ext cx="3262313" cy="24765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252waterfall">
  <a:themeElements>
    <a:clrScheme name="252waterfall 13">
      <a:dk1>
        <a:srgbClr val="292929"/>
      </a:dk1>
      <a:lt1>
        <a:srgbClr val="FFFFFF"/>
      </a:lt1>
      <a:dk2>
        <a:srgbClr val="3274A8"/>
      </a:dk2>
      <a:lt2>
        <a:srgbClr val="FFFFFF"/>
      </a:lt2>
      <a:accent1>
        <a:srgbClr val="FF6600"/>
      </a:accent1>
      <a:accent2>
        <a:srgbClr val="FF9900"/>
      </a:accent2>
      <a:accent3>
        <a:srgbClr val="ADBCD1"/>
      </a:accent3>
      <a:accent4>
        <a:srgbClr val="DADADA"/>
      </a:accent4>
      <a:accent5>
        <a:srgbClr val="FFB8AA"/>
      </a:accent5>
      <a:accent6>
        <a:srgbClr val="E78A00"/>
      </a:accent6>
      <a:hlink>
        <a:srgbClr val="FFCC00"/>
      </a:hlink>
      <a:folHlink>
        <a:srgbClr val="993300"/>
      </a:folHlink>
    </a:clrScheme>
    <a:fontScheme name="252waterfal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52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2waterf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2waterf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2waterf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2waterf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2waterf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2waterfa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2waterf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2waterf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2waterf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2waterf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2waterf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52waterfall 13">
        <a:dk1>
          <a:srgbClr val="292929"/>
        </a:dk1>
        <a:lt1>
          <a:srgbClr val="FFFFFF"/>
        </a:lt1>
        <a:dk2>
          <a:srgbClr val="3274A8"/>
        </a:dk2>
        <a:lt2>
          <a:srgbClr val="FFFFFF"/>
        </a:lt2>
        <a:accent1>
          <a:srgbClr val="FF6600"/>
        </a:accent1>
        <a:accent2>
          <a:srgbClr val="FF9900"/>
        </a:accent2>
        <a:accent3>
          <a:srgbClr val="ADBCD1"/>
        </a:accent3>
        <a:accent4>
          <a:srgbClr val="DADADA"/>
        </a:accent4>
        <a:accent5>
          <a:srgbClr val="FFB8AA"/>
        </a:accent5>
        <a:accent6>
          <a:srgbClr val="E78A00"/>
        </a:accent6>
        <a:hlink>
          <a:srgbClr val="FFCC00"/>
        </a:hlink>
        <a:folHlink>
          <a:srgbClr val="99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252waterfall</Template>
  <TotalTime>1792</TotalTime>
  <Words>3073</Words>
  <Application>Microsoft Office PowerPoint</Application>
  <PresentationFormat>On-screen Show (4:3)</PresentationFormat>
  <Paragraphs>226</Paragraphs>
  <Slides>50</Slides>
  <Notes>30</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50</vt:i4>
      </vt:variant>
    </vt:vector>
  </HeadingPairs>
  <TitlesOfParts>
    <vt:vector size="66" baseType="lpstr">
      <vt:lpstr>Arial</vt:lpstr>
      <vt:lpstr>Bradley Hand ITC</vt:lpstr>
      <vt:lpstr>Calibri</vt:lpstr>
      <vt:lpstr>Comic Sans MS</vt:lpstr>
      <vt:lpstr>EraserDust</vt:lpstr>
      <vt:lpstr>Times</vt:lpstr>
      <vt:lpstr>Times New Roman</vt:lpstr>
      <vt:lpstr>Vagabond</vt:lpstr>
      <vt:lpstr>Wingdings</vt:lpstr>
      <vt:lpstr>252waterfall</vt:lpstr>
      <vt:lpstr>Office Theme</vt:lpstr>
      <vt:lpstr>1_Office Theme</vt:lpstr>
      <vt:lpstr>2_Office Theme</vt:lpstr>
      <vt:lpstr>Beam</vt:lpstr>
      <vt:lpstr>3_Office Theme</vt:lpstr>
      <vt:lpstr>Photo Editor Photo</vt:lpstr>
      <vt:lpstr>God’s Wonderful Plan of Redemption</vt:lpstr>
      <vt:lpstr>In the beginning….    it all started out so good!</vt:lpstr>
      <vt:lpstr>Eve, then Adam chose to Sin</vt:lpstr>
      <vt:lpstr>When Adam &amp; Eve chose Sin…</vt:lpstr>
      <vt:lpstr>Moral Impact of the Atonement</vt:lpstr>
      <vt:lpstr>PowerPoint Presentation</vt:lpstr>
      <vt:lpstr>Moral Impact of the Atonement</vt:lpstr>
      <vt:lpstr>The Atonement is God’s most powerful motivation to change the way we live</vt:lpstr>
      <vt:lpstr>1 Peter 2:21-24</vt:lpstr>
      <vt:lpstr>Mark 15:21-26</vt:lpstr>
      <vt:lpstr>PowerPoint Presentation</vt:lpstr>
      <vt:lpstr>Romans 6:4-11</vt:lpstr>
      <vt:lpstr>2 Corinthians 5:14-15</vt:lpstr>
      <vt:lpstr>Redemption is all of God</vt:lpstr>
      <vt:lpstr>Deuteronomy 7:6-8</vt:lpstr>
      <vt:lpstr>Deuteronomy 9:4-6</vt:lpstr>
      <vt:lpstr>1 Corinthians 1:27-29</vt:lpstr>
      <vt:lpstr>2 Corinthians 5:5, 18-19</vt:lpstr>
      <vt:lpstr>PowerPoint Presentation</vt:lpstr>
      <vt:lpstr>God’s Election is totally His Right</vt:lpstr>
      <vt:lpstr>PowerPoint Presentation</vt:lpstr>
      <vt:lpstr>PowerPoint Presentation</vt:lpstr>
      <vt:lpstr>PowerPoint Presentation</vt:lpstr>
      <vt:lpstr>Not all of Abraham’s offspring are children of Abraham by Faith</vt:lpstr>
      <vt:lpstr>PowerPoint Presentation</vt:lpstr>
      <vt:lpstr>PowerPoint Presentation</vt:lpstr>
      <vt:lpstr>Romans 9:9</vt:lpstr>
      <vt:lpstr>PowerPoint Presentation</vt:lpstr>
      <vt:lpstr>Romans 9:10-13</vt:lpstr>
      <vt:lpstr>PowerPoint Presentation</vt:lpstr>
      <vt:lpstr>PowerPoint Presentation</vt:lpstr>
      <vt:lpstr>How God’s Election works</vt:lpstr>
      <vt:lpstr>How can God do that? Is it Fair? (14) Paul gives Bible proof! (Ex 33)</vt:lpstr>
      <vt:lpstr>PowerPoint Presentation</vt:lpstr>
      <vt:lpstr>John 3:14-21</vt:lpstr>
      <vt:lpstr>John 3:14-21</vt:lpstr>
      <vt:lpstr>        John Thomas    [The Christadelphian 1882, Vol 19, pg 337]</vt:lpstr>
      <vt:lpstr>1 John 4:7-16</vt:lpstr>
      <vt:lpstr>1 John 4:7-16</vt:lpstr>
      <vt:lpstr>Romans 5:6-11</vt:lpstr>
      <vt:lpstr>Some Christians teach this, but isn’t true</vt:lpstr>
      <vt:lpstr>God’s Love has power</vt:lpstr>
      <vt:lpstr>Thanks be to God for His indescribable gift!  (2 Corinthians 9:15)  </vt:lpstr>
      <vt:lpstr>Because God loves us, He came up with a plan to redeem us and uphold His righteousness</vt:lpstr>
      <vt:lpstr>PowerPoint Presentation</vt:lpstr>
      <vt:lpstr>PowerPoint Presentation</vt:lpstr>
      <vt:lpstr>2</vt:lpstr>
      <vt:lpstr>PowerPoint Presentation</vt:lpstr>
      <vt:lpstr>PowerPoint Presentation</vt:lpstr>
      <vt:lpstr>1</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James Styles</cp:lastModifiedBy>
  <cp:revision>117</cp:revision>
  <dcterms:created xsi:type="dcterms:W3CDTF">2006-11-29T01:38:53Z</dcterms:created>
  <dcterms:modified xsi:type="dcterms:W3CDTF">2016-11-10T23:31:52Z</dcterms:modified>
</cp:coreProperties>
</file>