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84"/>
  </p:notesMasterIdLst>
  <p:handoutMasterIdLst>
    <p:handoutMasterId r:id="rId85"/>
  </p:handoutMasterIdLst>
  <p:sldIdLst>
    <p:sldId id="718" r:id="rId2"/>
    <p:sldId id="866" r:id="rId3"/>
    <p:sldId id="867" r:id="rId4"/>
    <p:sldId id="868" r:id="rId5"/>
    <p:sldId id="869" r:id="rId6"/>
    <p:sldId id="870" r:id="rId7"/>
    <p:sldId id="871" r:id="rId8"/>
    <p:sldId id="872" r:id="rId9"/>
    <p:sldId id="873" r:id="rId10"/>
    <p:sldId id="874" r:id="rId11"/>
    <p:sldId id="875" r:id="rId12"/>
    <p:sldId id="876" r:id="rId13"/>
    <p:sldId id="877" r:id="rId14"/>
    <p:sldId id="878" r:id="rId15"/>
    <p:sldId id="879" r:id="rId16"/>
    <p:sldId id="884" r:id="rId17"/>
    <p:sldId id="786" r:id="rId18"/>
    <p:sldId id="727" r:id="rId19"/>
    <p:sldId id="728" r:id="rId20"/>
    <p:sldId id="793" r:id="rId21"/>
    <p:sldId id="794" r:id="rId22"/>
    <p:sldId id="843" r:id="rId23"/>
    <p:sldId id="881" r:id="rId24"/>
    <p:sldId id="792" r:id="rId25"/>
    <p:sldId id="799" r:id="rId26"/>
    <p:sldId id="797" r:id="rId27"/>
    <p:sldId id="860" r:id="rId28"/>
    <p:sldId id="853" r:id="rId29"/>
    <p:sldId id="852" r:id="rId30"/>
    <p:sldId id="791" r:id="rId31"/>
    <p:sldId id="689" r:id="rId32"/>
    <p:sldId id="688" r:id="rId33"/>
    <p:sldId id="702" r:id="rId34"/>
    <p:sldId id="678" r:id="rId35"/>
    <p:sldId id="680" r:id="rId36"/>
    <p:sldId id="706" r:id="rId37"/>
    <p:sldId id="708" r:id="rId38"/>
    <p:sldId id="699" r:id="rId39"/>
    <p:sldId id="697" r:id="rId40"/>
    <p:sldId id="711" r:id="rId41"/>
    <p:sldId id="889" r:id="rId42"/>
    <p:sldId id="790" r:id="rId43"/>
    <p:sldId id="847" r:id="rId44"/>
    <p:sldId id="806" r:id="rId45"/>
    <p:sldId id="849" r:id="rId46"/>
    <p:sldId id="848" r:id="rId47"/>
    <p:sldId id="845" r:id="rId48"/>
    <p:sldId id="846" r:id="rId49"/>
    <p:sldId id="789" r:id="rId50"/>
    <p:sldId id="834" r:id="rId51"/>
    <p:sldId id="831" r:id="rId52"/>
    <p:sldId id="832" r:id="rId53"/>
    <p:sldId id="833" r:id="rId54"/>
    <p:sldId id="788" r:id="rId55"/>
    <p:sldId id="840" r:id="rId56"/>
    <p:sldId id="841" r:id="rId57"/>
    <p:sldId id="842" r:id="rId58"/>
    <p:sldId id="890" r:id="rId59"/>
    <p:sldId id="891" r:id="rId60"/>
    <p:sldId id="892" r:id="rId61"/>
    <p:sldId id="733" r:id="rId62"/>
    <p:sldId id="734" r:id="rId63"/>
    <p:sldId id="735" r:id="rId64"/>
    <p:sldId id="787" r:id="rId65"/>
    <p:sldId id="882" r:id="rId66"/>
    <p:sldId id="899" r:id="rId67"/>
    <p:sldId id="900" r:id="rId68"/>
    <p:sldId id="902" r:id="rId69"/>
    <p:sldId id="903" r:id="rId70"/>
    <p:sldId id="909" r:id="rId71"/>
    <p:sldId id="906" r:id="rId72"/>
    <p:sldId id="907" r:id="rId73"/>
    <p:sldId id="896" r:id="rId74"/>
    <p:sldId id="895" r:id="rId75"/>
    <p:sldId id="894" r:id="rId76"/>
    <p:sldId id="859" r:id="rId77"/>
    <p:sldId id="897" r:id="rId78"/>
    <p:sldId id="880" r:id="rId79"/>
    <p:sldId id="858" r:id="rId80"/>
    <p:sldId id="862" r:id="rId81"/>
    <p:sldId id="898" r:id="rId82"/>
    <p:sldId id="861"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0432FF"/>
    <a:srgbClr val="408000"/>
    <a:srgbClr val="2349E7"/>
    <a:srgbClr val="0080FF"/>
    <a:srgbClr val="D2232A"/>
    <a:srgbClr val="808000"/>
    <a:srgbClr val="A39539"/>
    <a:srgbClr val="9655F4"/>
    <a:srgbClr val="7C17D7"/>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235" autoAdjust="0"/>
    <p:restoredTop sz="94660"/>
  </p:normalViewPr>
  <p:slideViewPr>
    <p:cSldViewPr snapToGrid="0">
      <p:cViewPr>
        <p:scale>
          <a:sx n="80" d="100"/>
          <a:sy n="80" d="100"/>
        </p:scale>
        <p:origin x="1968" y="424"/>
      </p:cViewPr>
      <p:guideLst>
        <p:guide orient="horz" pos="2160"/>
        <p:guide pos="2881"/>
      </p:guideLst>
    </p:cSldViewPr>
  </p:slideViewPr>
  <p:notesTextViewPr>
    <p:cViewPr>
      <p:scale>
        <a:sx n="100" d="100"/>
        <a:sy n="100" d="100"/>
      </p:scale>
      <p:origin x="0" y="0"/>
    </p:cViewPr>
  </p:notesTextViewPr>
  <p:sorterViewPr>
    <p:cViewPr>
      <p:scale>
        <a:sx n="140" d="100"/>
        <a:sy n="140" d="100"/>
      </p:scale>
      <p:origin x="0" y="21328"/>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notesMaster" Target="notesMasters/notesMaster1.xml"/><Relationship Id="rId85" Type="http://schemas.openxmlformats.org/officeDocument/2006/relationships/handoutMaster" Target="handoutMasters/handoutMaster1.xml"/><Relationship Id="rId86" Type="http://schemas.openxmlformats.org/officeDocument/2006/relationships/presProps" Target="presProps.xml"/><Relationship Id="rId87" Type="http://schemas.openxmlformats.org/officeDocument/2006/relationships/viewProps" Target="viewProps.xml"/><Relationship Id="rId88" Type="http://schemas.openxmlformats.org/officeDocument/2006/relationships/theme" Target="theme/theme1.xml"/><Relationship Id="rId8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3BC93B-7D50-994C-B09D-5952F7456C8E}" type="datetimeFigureOut">
              <a:rPr lang="en-GB" smtClean="0"/>
              <a:pPr/>
              <a:t>26/09/2016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A04B58-0CBA-BD42-AA51-CF3BC98F537C}" type="slidenum">
              <a:rPr lang="en-GB" smtClean="0"/>
              <a:pPr/>
              <a:t>‹#›</a:t>
            </a:fld>
            <a:endParaRPr lang="en-GB"/>
          </a:p>
        </p:txBody>
      </p:sp>
    </p:spTree>
    <p:extLst>
      <p:ext uri="{BB962C8B-B14F-4D97-AF65-F5344CB8AC3E}">
        <p14:creationId xmlns:p14="http://schemas.microsoft.com/office/powerpoint/2010/main" val="2201905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01CB14-5805-4248-8995-6086CF13B88A}" type="datetimeFigureOut">
              <a:rPr lang="en-US" smtClean="0"/>
              <a:pPr/>
              <a:t>9/26/16</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B8C150-9B9D-455D-97A0-523CA512FC9C}" type="slidenum">
              <a:rPr lang="en-NZ" smtClean="0"/>
              <a:pPr/>
              <a:t>‹#›</a:t>
            </a:fld>
            <a:endParaRPr lang="en-NZ"/>
          </a:p>
        </p:txBody>
      </p:sp>
    </p:spTree>
    <p:extLst>
      <p:ext uri="{BB962C8B-B14F-4D97-AF65-F5344CB8AC3E}">
        <p14:creationId xmlns:p14="http://schemas.microsoft.com/office/powerpoint/2010/main" val="967655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en-NZ">
              <a:ea typeface="ＭＳ Ｐゴシック" charset="-128"/>
              <a:cs typeface="ＭＳ Ｐゴシック" charset="-128"/>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153895C8-5649-4A40-A225-DAF0E44D4A27}" type="slidenum">
              <a:rPr lang="en-NZ"/>
              <a:pPr/>
              <a:t>2</a:t>
            </a:fld>
            <a:endParaRPr lang="en-NZ"/>
          </a:p>
        </p:txBody>
      </p:sp>
    </p:spTree>
    <p:extLst>
      <p:ext uri="{BB962C8B-B14F-4D97-AF65-F5344CB8AC3E}">
        <p14:creationId xmlns:p14="http://schemas.microsoft.com/office/powerpoint/2010/main" val="1118807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en-NZ">
              <a:ea typeface="ＭＳ Ｐゴシック" charset="-128"/>
              <a:cs typeface="ＭＳ Ｐゴシック" charset="-128"/>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153895C8-5649-4A40-A225-DAF0E44D4A27}" type="slidenum">
              <a:rPr lang="en-NZ"/>
              <a:pPr/>
              <a:t>12</a:t>
            </a:fld>
            <a:endParaRPr lang="en-NZ"/>
          </a:p>
        </p:txBody>
      </p:sp>
    </p:spTree>
    <p:extLst>
      <p:ext uri="{BB962C8B-B14F-4D97-AF65-F5344CB8AC3E}">
        <p14:creationId xmlns:p14="http://schemas.microsoft.com/office/powerpoint/2010/main" val="1420391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en-NZ">
              <a:ea typeface="ＭＳ Ｐゴシック" charset="-128"/>
              <a:cs typeface="ＭＳ Ｐゴシック" charset="-128"/>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153895C8-5649-4A40-A225-DAF0E44D4A27}" type="slidenum">
              <a:rPr lang="en-NZ"/>
              <a:pPr/>
              <a:t>13</a:t>
            </a:fld>
            <a:endParaRPr lang="en-NZ"/>
          </a:p>
        </p:txBody>
      </p:sp>
    </p:spTree>
    <p:extLst>
      <p:ext uri="{BB962C8B-B14F-4D97-AF65-F5344CB8AC3E}">
        <p14:creationId xmlns:p14="http://schemas.microsoft.com/office/powerpoint/2010/main" val="1602800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en-NZ">
              <a:ea typeface="ＭＳ Ｐゴシック" charset="-128"/>
              <a:cs typeface="ＭＳ Ｐゴシック" charset="-128"/>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153895C8-5649-4A40-A225-DAF0E44D4A27}" type="slidenum">
              <a:rPr lang="en-NZ"/>
              <a:pPr/>
              <a:t>14</a:t>
            </a:fld>
            <a:endParaRPr lang="en-NZ"/>
          </a:p>
        </p:txBody>
      </p:sp>
    </p:spTree>
    <p:extLst>
      <p:ext uri="{BB962C8B-B14F-4D97-AF65-F5344CB8AC3E}">
        <p14:creationId xmlns:p14="http://schemas.microsoft.com/office/powerpoint/2010/main" val="1441261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en-NZ">
              <a:ea typeface="ＭＳ Ｐゴシック" charset="-128"/>
              <a:cs typeface="ＭＳ Ｐゴシック" charset="-128"/>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153895C8-5649-4A40-A225-DAF0E44D4A27}" type="slidenum">
              <a:rPr lang="en-NZ"/>
              <a:pPr/>
              <a:t>15</a:t>
            </a:fld>
            <a:endParaRPr lang="en-NZ"/>
          </a:p>
        </p:txBody>
      </p:sp>
    </p:spTree>
    <p:extLst>
      <p:ext uri="{BB962C8B-B14F-4D97-AF65-F5344CB8AC3E}">
        <p14:creationId xmlns:p14="http://schemas.microsoft.com/office/powerpoint/2010/main" val="1251610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58B8C150-9B9D-455D-97A0-523CA512FC9C}" type="slidenum">
              <a:rPr lang="en-NZ" smtClean="0"/>
              <a:pPr/>
              <a:t>16</a:t>
            </a:fld>
            <a:endParaRPr lang="en-NZ"/>
          </a:p>
        </p:txBody>
      </p:sp>
    </p:spTree>
    <p:extLst>
      <p:ext uri="{BB962C8B-B14F-4D97-AF65-F5344CB8AC3E}">
        <p14:creationId xmlns:p14="http://schemas.microsoft.com/office/powerpoint/2010/main" val="665331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1747"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598330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1747"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618816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pPr eaLnBrk="1" hangingPunct="1">
              <a:spcBef>
                <a:spcPct val="0"/>
              </a:spcBef>
            </a:pPr>
            <a:endParaRPr lang="en-NZ">
              <a:ea typeface="ＭＳ Ｐゴシック" charset="-128"/>
              <a:cs typeface="ＭＳ Ｐゴシック" charset="-128"/>
            </a:endParaRPr>
          </a:p>
        </p:txBody>
      </p:sp>
      <p:sp>
        <p:nvSpPr>
          <p:cNvPr id="31748" name="Slide Number Placeholder 3"/>
          <p:cNvSpPr>
            <a:spLocks noGrp="1"/>
          </p:cNvSpPr>
          <p:nvPr>
            <p:ph type="sldNum" sz="quarter" idx="5"/>
          </p:nvPr>
        </p:nvSpPr>
        <p:spPr bwMode="auto">
          <a:noFill/>
          <a:ln>
            <a:miter lim="800000"/>
            <a:headEnd/>
            <a:tailEnd/>
          </a:ln>
        </p:spPr>
        <p:txBody>
          <a:bodyPr/>
          <a:lstStyle/>
          <a:p>
            <a:fld id="{4B4C6B7A-544C-9A47-AEF2-9407FD764A31}" type="slidenum">
              <a:rPr lang="en-NZ"/>
              <a:pPr/>
              <a:t>20</a:t>
            </a:fld>
            <a:endParaRPr lang="en-NZ"/>
          </a:p>
        </p:txBody>
      </p:sp>
    </p:spTree>
    <p:extLst>
      <p:ext uri="{BB962C8B-B14F-4D97-AF65-F5344CB8AC3E}">
        <p14:creationId xmlns:p14="http://schemas.microsoft.com/office/powerpoint/2010/main" val="1005290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3795"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NZ"/>
          </a:p>
        </p:txBody>
      </p:sp>
      <p:sp>
        <p:nvSpPr>
          <p:cNvPr id="337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D16F2583-B71E-1D4B-91EA-CB42241C1354}" type="slidenum">
              <a:rPr lang="en-NZ" sz="1200">
                <a:latin typeface="Calibri" charset="0"/>
              </a:rPr>
              <a:pPr algn="r"/>
              <a:t>21</a:t>
            </a:fld>
            <a:endParaRPr lang="en-NZ" sz="1200">
              <a:latin typeface="Calibri" charset="0"/>
            </a:endParaRPr>
          </a:p>
        </p:txBody>
      </p:sp>
    </p:spTree>
    <p:extLst>
      <p:ext uri="{BB962C8B-B14F-4D97-AF65-F5344CB8AC3E}">
        <p14:creationId xmlns:p14="http://schemas.microsoft.com/office/powerpoint/2010/main" val="116033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3795"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NZ"/>
          </a:p>
        </p:txBody>
      </p:sp>
      <p:sp>
        <p:nvSpPr>
          <p:cNvPr id="337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D16F2583-B71E-1D4B-91EA-CB42241C1354}" type="slidenum">
              <a:rPr lang="en-NZ" sz="1200">
                <a:latin typeface="Calibri" charset="0"/>
              </a:rPr>
              <a:pPr algn="r"/>
              <a:t>22</a:t>
            </a:fld>
            <a:endParaRPr lang="en-NZ" sz="1200">
              <a:latin typeface="Calibri" charset="0"/>
            </a:endParaRPr>
          </a:p>
        </p:txBody>
      </p:sp>
    </p:spTree>
    <p:extLst>
      <p:ext uri="{BB962C8B-B14F-4D97-AF65-F5344CB8AC3E}">
        <p14:creationId xmlns:p14="http://schemas.microsoft.com/office/powerpoint/2010/main" val="1008879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en-NZ">
              <a:ea typeface="ＭＳ Ｐゴシック" charset="-128"/>
              <a:cs typeface="ＭＳ Ｐゴシック" charset="-128"/>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153895C8-5649-4A40-A225-DAF0E44D4A27}" type="slidenum">
              <a:rPr lang="en-NZ"/>
              <a:pPr/>
              <a:t>3</a:t>
            </a:fld>
            <a:endParaRPr lang="en-NZ"/>
          </a:p>
        </p:txBody>
      </p:sp>
    </p:spTree>
    <p:extLst>
      <p:ext uri="{BB962C8B-B14F-4D97-AF65-F5344CB8AC3E}">
        <p14:creationId xmlns:p14="http://schemas.microsoft.com/office/powerpoint/2010/main" val="1558449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3795"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NZ"/>
          </a:p>
        </p:txBody>
      </p:sp>
      <p:sp>
        <p:nvSpPr>
          <p:cNvPr id="337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D16F2583-B71E-1D4B-91EA-CB42241C1354}" type="slidenum">
              <a:rPr lang="en-NZ" sz="1200">
                <a:latin typeface="Calibri" charset="0"/>
              </a:rPr>
              <a:pPr algn="r"/>
              <a:t>23</a:t>
            </a:fld>
            <a:endParaRPr lang="en-NZ" sz="1200">
              <a:latin typeface="Calibri" charset="0"/>
            </a:endParaRPr>
          </a:p>
        </p:txBody>
      </p:sp>
    </p:spTree>
    <p:extLst>
      <p:ext uri="{BB962C8B-B14F-4D97-AF65-F5344CB8AC3E}">
        <p14:creationId xmlns:p14="http://schemas.microsoft.com/office/powerpoint/2010/main" val="1930297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58B8C150-9B9D-455D-97A0-523CA512FC9C}" type="slidenum">
              <a:rPr lang="en-NZ" smtClean="0"/>
              <a:pPr/>
              <a:t>25</a:t>
            </a:fld>
            <a:endParaRPr lang="en-NZ"/>
          </a:p>
        </p:txBody>
      </p:sp>
    </p:spTree>
    <p:extLst>
      <p:ext uri="{BB962C8B-B14F-4D97-AF65-F5344CB8AC3E}">
        <p14:creationId xmlns:p14="http://schemas.microsoft.com/office/powerpoint/2010/main" val="188981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NZ" altLang="en-US">
              <a:ea typeface="ＭＳ Ｐゴシック" charset="-128"/>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10F8374-B36A-A744-9811-53F7A07E6D39}" type="slidenum">
              <a:rPr lang="en-NZ" altLang="en-US" sz="1200">
                <a:latin typeface="Calibri" charset="0"/>
              </a:rPr>
              <a:pPr eaLnBrk="1" hangingPunct="1"/>
              <a:t>26</a:t>
            </a:fld>
            <a:endParaRPr lang="en-NZ" altLang="en-US" sz="1200">
              <a:latin typeface="Calibri" charset="0"/>
            </a:endParaRPr>
          </a:p>
        </p:txBody>
      </p:sp>
    </p:spTree>
    <p:extLst>
      <p:ext uri="{BB962C8B-B14F-4D97-AF65-F5344CB8AC3E}">
        <p14:creationId xmlns:p14="http://schemas.microsoft.com/office/powerpoint/2010/main" val="2081446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3795"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NZ"/>
          </a:p>
        </p:txBody>
      </p:sp>
      <p:sp>
        <p:nvSpPr>
          <p:cNvPr id="337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D16F2583-B71E-1D4B-91EA-CB42241C1354}" type="slidenum">
              <a:rPr lang="en-NZ" sz="1200">
                <a:latin typeface="Calibri" charset="0"/>
              </a:rPr>
              <a:pPr algn="r"/>
              <a:t>27</a:t>
            </a:fld>
            <a:endParaRPr lang="en-NZ" sz="1200">
              <a:latin typeface="Calibri" charset="0"/>
            </a:endParaRPr>
          </a:p>
        </p:txBody>
      </p:sp>
    </p:spTree>
    <p:extLst>
      <p:ext uri="{BB962C8B-B14F-4D97-AF65-F5344CB8AC3E}">
        <p14:creationId xmlns:p14="http://schemas.microsoft.com/office/powerpoint/2010/main" val="557851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3795"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NZ"/>
          </a:p>
        </p:txBody>
      </p:sp>
      <p:sp>
        <p:nvSpPr>
          <p:cNvPr id="337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D16F2583-B71E-1D4B-91EA-CB42241C1354}" type="slidenum">
              <a:rPr lang="en-NZ" sz="1200">
                <a:latin typeface="Calibri" charset="0"/>
              </a:rPr>
              <a:pPr algn="r"/>
              <a:t>28</a:t>
            </a:fld>
            <a:endParaRPr lang="en-NZ" sz="1200">
              <a:latin typeface="Calibri" charset="0"/>
            </a:endParaRPr>
          </a:p>
        </p:txBody>
      </p:sp>
    </p:spTree>
    <p:extLst>
      <p:ext uri="{BB962C8B-B14F-4D97-AF65-F5344CB8AC3E}">
        <p14:creationId xmlns:p14="http://schemas.microsoft.com/office/powerpoint/2010/main" val="18997703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3795"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NZ"/>
          </a:p>
        </p:txBody>
      </p:sp>
      <p:sp>
        <p:nvSpPr>
          <p:cNvPr id="337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D16F2583-B71E-1D4B-91EA-CB42241C1354}" type="slidenum">
              <a:rPr lang="en-NZ" sz="1200">
                <a:latin typeface="Calibri" charset="0"/>
              </a:rPr>
              <a:pPr algn="r"/>
              <a:t>29</a:t>
            </a:fld>
            <a:endParaRPr lang="en-NZ" sz="1200">
              <a:latin typeface="Calibri" charset="0"/>
            </a:endParaRPr>
          </a:p>
        </p:txBody>
      </p:sp>
    </p:spTree>
    <p:extLst>
      <p:ext uri="{BB962C8B-B14F-4D97-AF65-F5344CB8AC3E}">
        <p14:creationId xmlns:p14="http://schemas.microsoft.com/office/powerpoint/2010/main" val="1646205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29699"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NZ"/>
          </a:p>
        </p:txBody>
      </p:sp>
      <p:sp>
        <p:nvSpPr>
          <p:cNvPr id="2970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CA4A5F6-98BD-314E-8B8D-C2D11A40683B}" type="slidenum">
              <a:rPr lang="en-NZ" sz="1200">
                <a:latin typeface="Calibri" charset="0"/>
              </a:rPr>
              <a:pPr algn="r"/>
              <a:t>33</a:t>
            </a:fld>
            <a:endParaRPr lang="en-NZ" sz="1200">
              <a:latin typeface="Calibri" charset="0"/>
            </a:endParaRPr>
          </a:p>
        </p:txBody>
      </p:sp>
    </p:spTree>
    <p:extLst>
      <p:ext uri="{BB962C8B-B14F-4D97-AF65-F5344CB8AC3E}">
        <p14:creationId xmlns:p14="http://schemas.microsoft.com/office/powerpoint/2010/main" val="13053106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pPr eaLnBrk="1" hangingPunct="1">
              <a:spcBef>
                <a:spcPct val="0"/>
              </a:spcBef>
            </a:pPr>
            <a:endParaRPr lang="en-NZ">
              <a:ea typeface="ＭＳ Ｐゴシック" charset="-128"/>
              <a:cs typeface="ＭＳ Ｐゴシック" charset="-128"/>
            </a:endParaRPr>
          </a:p>
        </p:txBody>
      </p:sp>
      <p:sp>
        <p:nvSpPr>
          <p:cNvPr id="29700" name="Slide Number Placeholder 3"/>
          <p:cNvSpPr>
            <a:spLocks noGrp="1"/>
          </p:cNvSpPr>
          <p:nvPr>
            <p:ph type="sldNum" sz="quarter" idx="5"/>
          </p:nvPr>
        </p:nvSpPr>
        <p:spPr bwMode="auto">
          <a:noFill/>
          <a:ln>
            <a:miter lim="800000"/>
            <a:headEnd/>
            <a:tailEnd/>
          </a:ln>
        </p:spPr>
        <p:txBody>
          <a:bodyPr/>
          <a:lstStyle/>
          <a:p>
            <a:fld id="{50CC1AE4-07B1-214C-B870-7F03D30F0406}" type="slidenum">
              <a:rPr lang="en-NZ"/>
              <a:pPr/>
              <a:t>34</a:t>
            </a:fld>
            <a:endParaRPr lang="en-NZ"/>
          </a:p>
        </p:txBody>
      </p:sp>
    </p:spTree>
    <p:extLst>
      <p:ext uri="{BB962C8B-B14F-4D97-AF65-F5344CB8AC3E}">
        <p14:creationId xmlns:p14="http://schemas.microsoft.com/office/powerpoint/2010/main" val="18108085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pPr eaLnBrk="1" hangingPunct="1">
              <a:spcBef>
                <a:spcPct val="0"/>
              </a:spcBef>
            </a:pPr>
            <a:endParaRPr lang="en-NZ">
              <a:ea typeface="ＭＳ Ｐゴシック" charset="-128"/>
              <a:cs typeface="ＭＳ Ｐゴシック" charset="-128"/>
            </a:endParaRPr>
          </a:p>
        </p:txBody>
      </p:sp>
      <p:sp>
        <p:nvSpPr>
          <p:cNvPr id="29700" name="Slide Number Placeholder 3"/>
          <p:cNvSpPr>
            <a:spLocks noGrp="1"/>
          </p:cNvSpPr>
          <p:nvPr>
            <p:ph type="sldNum" sz="quarter" idx="5"/>
          </p:nvPr>
        </p:nvSpPr>
        <p:spPr bwMode="auto">
          <a:noFill/>
          <a:ln>
            <a:miter lim="800000"/>
            <a:headEnd/>
            <a:tailEnd/>
          </a:ln>
        </p:spPr>
        <p:txBody>
          <a:bodyPr/>
          <a:lstStyle/>
          <a:p>
            <a:fld id="{50CC1AE4-07B1-214C-B870-7F03D30F0406}" type="slidenum">
              <a:rPr lang="en-NZ"/>
              <a:pPr/>
              <a:t>35</a:t>
            </a:fld>
            <a:endParaRPr lang="en-NZ"/>
          </a:p>
        </p:txBody>
      </p:sp>
    </p:spTree>
    <p:extLst>
      <p:ext uri="{BB962C8B-B14F-4D97-AF65-F5344CB8AC3E}">
        <p14:creationId xmlns:p14="http://schemas.microsoft.com/office/powerpoint/2010/main" val="120466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pPr eaLnBrk="1" hangingPunct="1">
              <a:spcBef>
                <a:spcPct val="0"/>
              </a:spcBef>
            </a:pPr>
            <a:endParaRPr lang="en-NZ"/>
          </a:p>
        </p:txBody>
      </p:sp>
      <p:sp>
        <p:nvSpPr>
          <p:cNvPr id="21508" name="Slide Number Placeholder 3"/>
          <p:cNvSpPr>
            <a:spLocks noGrp="1"/>
          </p:cNvSpPr>
          <p:nvPr>
            <p:ph type="sldNum" sz="quarter" idx="5"/>
          </p:nvPr>
        </p:nvSpPr>
        <p:spPr bwMode="auto">
          <a:noFill/>
          <a:ln>
            <a:miter lim="800000"/>
            <a:headEnd/>
            <a:tailEnd/>
          </a:ln>
        </p:spPr>
        <p:txBody>
          <a:bodyPr/>
          <a:lstStyle/>
          <a:p>
            <a:fld id="{04D2FECE-A471-D74F-AC66-601AD2A6706D}" type="slidenum">
              <a:rPr lang="en-NZ"/>
              <a:pPr/>
              <a:t>38</a:t>
            </a:fld>
            <a:endParaRPr lang="en-NZ"/>
          </a:p>
        </p:txBody>
      </p:sp>
    </p:spTree>
    <p:extLst>
      <p:ext uri="{BB962C8B-B14F-4D97-AF65-F5344CB8AC3E}">
        <p14:creationId xmlns:p14="http://schemas.microsoft.com/office/powerpoint/2010/main" val="1747861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en-NZ">
              <a:ea typeface="ＭＳ Ｐゴシック" charset="-128"/>
              <a:cs typeface="ＭＳ Ｐゴシック" charset="-128"/>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153895C8-5649-4A40-A225-DAF0E44D4A27}" type="slidenum">
              <a:rPr lang="en-NZ"/>
              <a:pPr/>
              <a:t>4</a:t>
            </a:fld>
            <a:endParaRPr lang="en-NZ"/>
          </a:p>
        </p:txBody>
      </p:sp>
    </p:spTree>
    <p:extLst>
      <p:ext uri="{BB962C8B-B14F-4D97-AF65-F5344CB8AC3E}">
        <p14:creationId xmlns:p14="http://schemas.microsoft.com/office/powerpoint/2010/main" val="19657813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29699"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NZ"/>
          </a:p>
        </p:txBody>
      </p:sp>
      <p:sp>
        <p:nvSpPr>
          <p:cNvPr id="2970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CA4A5F6-98BD-314E-8B8D-C2D11A40683B}" type="slidenum">
              <a:rPr lang="en-NZ" sz="1200">
                <a:latin typeface="Calibri" charset="0"/>
              </a:rPr>
              <a:pPr algn="r"/>
              <a:t>40</a:t>
            </a:fld>
            <a:endParaRPr lang="en-NZ" sz="1200">
              <a:latin typeface="Calibri" charset="0"/>
            </a:endParaRPr>
          </a:p>
        </p:txBody>
      </p:sp>
    </p:spTree>
    <p:extLst>
      <p:ext uri="{BB962C8B-B14F-4D97-AF65-F5344CB8AC3E}">
        <p14:creationId xmlns:p14="http://schemas.microsoft.com/office/powerpoint/2010/main" val="13445363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pPr eaLnBrk="1" hangingPunct="1">
              <a:spcBef>
                <a:spcPct val="0"/>
              </a:spcBef>
            </a:pPr>
            <a:endParaRPr lang="en-NZ"/>
          </a:p>
        </p:txBody>
      </p:sp>
      <p:sp>
        <p:nvSpPr>
          <p:cNvPr id="21508" name="Slide Number Placeholder 3"/>
          <p:cNvSpPr>
            <a:spLocks noGrp="1"/>
          </p:cNvSpPr>
          <p:nvPr>
            <p:ph type="sldNum" sz="quarter" idx="5"/>
          </p:nvPr>
        </p:nvSpPr>
        <p:spPr bwMode="auto">
          <a:noFill/>
          <a:ln>
            <a:miter lim="800000"/>
            <a:headEnd/>
            <a:tailEnd/>
          </a:ln>
        </p:spPr>
        <p:txBody>
          <a:bodyPr/>
          <a:lstStyle/>
          <a:p>
            <a:fld id="{04D2FECE-A471-D74F-AC66-601AD2A6706D}" type="slidenum">
              <a:rPr lang="en-NZ"/>
              <a:pPr/>
              <a:t>41</a:t>
            </a:fld>
            <a:endParaRPr lang="en-NZ"/>
          </a:p>
        </p:txBody>
      </p:sp>
    </p:spTree>
    <p:extLst>
      <p:ext uri="{BB962C8B-B14F-4D97-AF65-F5344CB8AC3E}">
        <p14:creationId xmlns:p14="http://schemas.microsoft.com/office/powerpoint/2010/main" val="11089207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bbbbb</a:t>
            </a:r>
            <a:endParaRPr lang="en-US" dirty="0"/>
          </a:p>
        </p:txBody>
      </p:sp>
      <p:sp>
        <p:nvSpPr>
          <p:cNvPr id="4" name="Slide Number Placeholder 3"/>
          <p:cNvSpPr>
            <a:spLocks noGrp="1"/>
          </p:cNvSpPr>
          <p:nvPr>
            <p:ph type="sldNum" sz="quarter" idx="10"/>
          </p:nvPr>
        </p:nvSpPr>
        <p:spPr/>
        <p:txBody>
          <a:bodyPr/>
          <a:lstStyle/>
          <a:p>
            <a:fld id="{58B8C150-9B9D-455D-97A0-523CA512FC9C}" type="slidenum">
              <a:rPr lang="en-NZ" smtClean="0"/>
              <a:pPr/>
              <a:t>42</a:t>
            </a:fld>
            <a:endParaRPr lang="en-NZ"/>
          </a:p>
        </p:txBody>
      </p:sp>
    </p:spTree>
    <p:extLst>
      <p:ext uri="{BB962C8B-B14F-4D97-AF65-F5344CB8AC3E}">
        <p14:creationId xmlns:p14="http://schemas.microsoft.com/office/powerpoint/2010/main" val="17087692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3795"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NZ"/>
          </a:p>
        </p:txBody>
      </p:sp>
      <p:sp>
        <p:nvSpPr>
          <p:cNvPr id="337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D16F2583-B71E-1D4B-91EA-CB42241C1354}" type="slidenum">
              <a:rPr lang="en-NZ" sz="1200">
                <a:latin typeface="Calibri" charset="0"/>
              </a:rPr>
              <a:pPr algn="r"/>
              <a:t>43</a:t>
            </a:fld>
            <a:endParaRPr lang="en-NZ" sz="1200">
              <a:latin typeface="Calibri" charset="0"/>
            </a:endParaRPr>
          </a:p>
        </p:txBody>
      </p:sp>
    </p:spTree>
    <p:extLst>
      <p:ext uri="{BB962C8B-B14F-4D97-AF65-F5344CB8AC3E}">
        <p14:creationId xmlns:p14="http://schemas.microsoft.com/office/powerpoint/2010/main" val="10809938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3795"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NZ"/>
          </a:p>
        </p:txBody>
      </p:sp>
      <p:sp>
        <p:nvSpPr>
          <p:cNvPr id="337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D16F2583-B71E-1D4B-91EA-CB42241C1354}" type="slidenum">
              <a:rPr lang="en-NZ" sz="1200">
                <a:latin typeface="Calibri" charset="0"/>
              </a:rPr>
              <a:pPr algn="r"/>
              <a:t>44</a:t>
            </a:fld>
            <a:endParaRPr lang="en-NZ" sz="1200">
              <a:latin typeface="Calibri" charset="0"/>
            </a:endParaRPr>
          </a:p>
        </p:txBody>
      </p:sp>
    </p:spTree>
    <p:extLst>
      <p:ext uri="{BB962C8B-B14F-4D97-AF65-F5344CB8AC3E}">
        <p14:creationId xmlns:p14="http://schemas.microsoft.com/office/powerpoint/2010/main" val="5362510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3795"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NZ"/>
          </a:p>
        </p:txBody>
      </p:sp>
      <p:sp>
        <p:nvSpPr>
          <p:cNvPr id="337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D16F2583-B71E-1D4B-91EA-CB42241C1354}" type="slidenum">
              <a:rPr lang="en-NZ" sz="1200">
                <a:latin typeface="Calibri" charset="0"/>
              </a:rPr>
              <a:pPr algn="r"/>
              <a:t>45</a:t>
            </a:fld>
            <a:endParaRPr lang="en-NZ" sz="1200">
              <a:latin typeface="Calibri" charset="0"/>
            </a:endParaRPr>
          </a:p>
        </p:txBody>
      </p:sp>
    </p:spTree>
    <p:extLst>
      <p:ext uri="{BB962C8B-B14F-4D97-AF65-F5344CB8AC3E}">
        <p14:creationId xmlns:p14="http://schemas.microsoft.com/office/powerpoint/2010/main" val="1016251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3795"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NZ"/>
          </a:p>
        </p:txBody>
      </p:sp>
      <p:sp>
        <p:nvSpPr>
          <p:cNvPr id="337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D16F2583-B71E-1D4B-91EA-CB42241C1354}" type="slidenum">
              <a:rPr lang="en-NZ" sz="1200">
                <a:latin typeface="Calibri" charset="0"/>
              </a:rPr>
              <a:pPr algn="r"/>
              <a:t>46</a:t>
            </a:fld>
            <a:endParaRPr lang="en-NZ" sz="1200">
              <a:latin typeface="Calibri" charset="0"/>
            </a:endParaRPr>
          </a:p>
        </p:txBody>
      </p:sp>
    </p:spTree>
    <p:extLst>
      <p:ext uri="{BB962C8B-B14F-4D97-AF65-F5344CB8AC3E}">
        <p14:creationId xmlns:p14="http://schemas.microsoft.com/office/powerpoint/2010/main" val="5477695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3795"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NZ"/>
          </a:p>
        </p:txBody>
      </p:sp>
      <p:sp>
        <p:nvSpPr>
          <p:cNvPr id="337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D16F2583-B71E-1D4B-91EA-CB42241C1354}" type="slidenum">
              <a:rPr lang="en-NZ" sz="1200">
                <a:latin typeface="Calibri" charset="0"/>
              </a:rPr>
              <a:pPr algn="r"/>
              <a:t>47</a:t>
            </a:fld>
            <a:endParaRPr lang="en-NZ" sz="1200">
              <a:latin typeface="Calibri" charset="0"/>
            </a:endParaRPr>
          </a:p>
        </p:txBody>
      </p:sp>
    </p:spTree>
    <p:extLst>
      <p:ext uri="{BB962C8B-B14F-4D97-AF65-F5344CB8AC3E}">
        <p14:creationId xmlns:p14="http://schemas.microsoft.com/office/powerpoint/2010/main" val="17134347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3795"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NZ"/>
          </a:p>
        </p:txBody>
      </p:sp>
      <p:sp>
        <p:nvSpPr>
          <p:cNvPr id="337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D16F2583-B71E-1D4B-91EA-CB42241C1354}" type="slidenum">
              <a:rPr lang="en-NZ" sz="1200">
                <a:latin typeface="Calibri" charset="0"/>
              </a:rPr>
              <a:pPr algn="r"/>
              <a:t>48</a:t>
            </a:fld>
            <a:endParaRPr lang="en-NZ" sz="1200">
              <a:latin typeface="Calibri" charset="0"/>
            </a:endParaRPr>
          </a:p>
        </p:txBody>
      </p:sp>
    </p:spTree>
    <p:extLst>
      <p:ext uri="{BB962C8B-B14F-4D97-AF65-F5344CB8AC3E}">
        <p14:creationId xmlns:p14="http://schemas.microsoft.com/office/powerpoint/2010/main" val="20556428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pPr eaLnBrk="1" hangingPunct="1">
              <a:spcBef>
                <a:spcPct val="0"/>
              </a:spcBef>
            </a:pPr>
            <a:endParaRPr lang="en-NZ">
              <a:ea typeface="ＭＳ Ｐゴシック" charset="-128"/>
              <a:cs typeface="ＭＳ Ｐゴシック" charset="-128"/>
            </a:endParaRPr>
          </a:p>
        </p:txBody>
      </p:sp>
      <p:sp>
        <p:nvSpPr>
          <p:cNvPr id="31748" name="Slide Number Placeholder 3"/>
          <p:cNvSpPr>
            <a:spLocks noGrp="1"/>
          </p:cNvSpPr>
          <p:nvPr>
            <p:ph type="sldNum" sz="quarter" idx="5"/>
          </p:nvPr>
        </p:nvSpPr>
        <p:spPr bwMode="auto">
          <a:noFill/>
          <a:ln>
            <a:miter lim="800000"/>
            <a:headEnd/>
            <a:tailEnd/>
          </a:ln>
        </p:spPr>
        <p:txBody>
          <a:bodyPr/>
          <a:lstStyle/>
          <a:p>
            <a:fld id="{4B4C6B7A-544C-9A47-AEF2-9407FD764A31}" type="slidenum">
              <a:rPr lang="en-NZ"/>
              <a:pPr/>
              <a:t>50</a:t>
            </a:fld>
            <a:endParaRPr lang="en-NZ"/>
          </a:p>
        </p:txBody>
      </p:sp>
    </p:spTree>
    <p:extLst>
      <p:ext uri="{BB962C8B-B14F-4D97-AF65-F5344CB8AC3E}">
        <p14:creationId xmlns:p14="http://schemas.microsoft.com/office/powerpoint/2010/main" val="126973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pPr eaLnBrk="1" hangingPunct="1">
              <a:spcBef>
                <a:spcPct val="0"/>
              </a:spcBef>
            </a:pPr>
            <a:endParaRPr lang="en-NZ"/>
          </a:p>
        </p:txBody>
      </p:sp>
      <p:sp>
        <p:nvSpPr>
          <p:cNvPr id="21508" name="Slide Number Placeholder 3"/>
          <p:cNvSpPr>
            <a:spLocks noGrp="1"/>
          </p:cNvSpPr>
          <p:nvPr>
            <p:ph type="sldNum" sz="quarter" idx="5"/>
          </p:nvPr>
        </p:nvSpPr>
        <p:spPr bwMode="auto">
          <a:noFill/>
          <a:ln>
            <a:miter lim="800000"/>
            <a:headEnd/>
            <a:tailEnd/>
          </a:ln>
        </p:spPr>
        <p:txBody>
          <a:bodyPr/>
          <a:lstStyle/>
          <a:p>
            <a:fld id="{04D2FECE-A471-D74F-AC66-601AD2A6706D}" type="slidenum">
              <a:rPr lang="en-NZ"/>
              <a:pPr/>
              <a:t>5</a:t>
            </a:fld>
            <a:endParaRPr lang="en-NZ"/>
          </a:p>
        </p:txBody>
      </p:sp>
    </p:spTree>
    <p:extLst>
      <p:ext uri="{BB962C8B-B14F-4D97-AF65-F5344CB8AC3E}">
        <p14:creationId xmlns:p14="http://schemas.microsoft.com/office/powerpoint/2010/main" val="12169428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1506"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NZ">
              <a:latin typeface="Calibri" charset="0"/>
              <a:ea typeface="ＭＳ Ｐゴシック" charset="0"/>
              <a:cs typeface="ＭＳ Ｐゴシック"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C911E06-A290-E341-9610-50DB38ECB809}" type="slidenum">
              <a:rPr lang="en-NZ" sz="1200">
                <a:latin typeface="Calibri" charset="0"/>
              </a:rPr>
              <a:pPr eaLnBrk="1" hangingPunct="1"/>
              <a:t>51</a:t>
            </a:fld>
            <a:endParaRPr lang="en-NZ" sz="1200">
              <a:latin typeface="Calibri" charset="0"/>
            </a:endParaRPr>
          </a:p>
        </p:txBody>
      </p:sp>
    </p:spTree>
    <p:extLst>
      <p:ext uri="{BB962C8B-B14F-4D97-AF65-F5344CB8AC3E}">
        <p14:creationId xmlns:p14="http://schemas.microsoft.com/office/powerpoint/2010/main" val="10026582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1506"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NZ">
              <a:latin typeface="Calibri" charset="0"/>
              <a:ea typeface="ＭＳ Ｐゴシック" charset="0"/>
              <a:cs typeface="ＭＳ Ｐゴシック"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C911E06-A290-E341-9610-50DB38ECB809}" type="slidenum">
              <a:rPr lang="en-NZ" sz="1200">
                <a:latin typeface="Calibri" charset="0"/>
              </a:rPr>
              <a:pPr eaLnBrk="1" hangingPunct="1"/>
              <a:t>52</a:t>
            </a:fld>
            <a:endParaRPr lang="en-NZ" sz="1200">
              <a:latin typeface="Calibri" charset="0"/>
            </a:endParaRPr>
          </a:p>
        </p:txBody>
      </p:sp>
    </p:spTree>
    <p:extLst>
      <p:ext uri="{BB962C8B-B14F-4D97-AF65-F5344CB8AC3E}">
        <p14:creationId xmlns:p14="http://schemas.microsoft.com/office/powerpoint/2010/main" val="16255216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3795"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NZ"/>
          </a:p>
        </p:txBody>
      </p:sp>
      <p:sp>
        <p:nvSpPr>
          <p:cNvPr id="337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D16F2583-B71E-1D4B-91EA-CB42241C1354}" type="slidenum">
              <a:rPr lang="en-NZ" sz="1200">
                <a:latin typeface="Calibri" charset="0"/>
              </a:rPr>
              <a:pPr algn="r"/>
              <a:t>53</a:t>
            </a:fld>
            <a:endParaRPr lang="en-NZ" sz="1200">
              <a:latin typeface="Calibri" charset="0"/>
            </a:endParaRPr>
          </a:p>
        </p:txBody>
      </p:sp>
    </p:spTree>
    <p:extLst>
      <p:ext uri="{BB962C8B-B14F-4D97-AF65-F5344CB8AC3E}">
        <p14:creationId xmlns:p14="http://schemas.microsoft.com/office/powerpoint/2010/main" val="2209505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3795"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NZ"/>
          </a:p>
        </p:txBody>
      </p:sp>
      <p:sp>
        <p:nvSpPr>
          <p:cNvPr id="337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D16F2583-B71E-1D4B-91EA-CB42241C1354}" type="slidenum">
              <a:rPr lang="en-NZ" sz="1200">
                <a:latin typeface="Calibri" charset="0"/>
              </a:rPr>
              <a:pPr algn="r"/>
              <a:t>55</a:t>
            </a:fld>
            <a:endParaRPr lang="en-NZ" sz="1200">
              <a:latin typeface="Calibri" charset="0"/>
            </a:endParaRPr>
          </a:p>
        </p:txBody>
      </p:sp>
    </p:spTree>
    <p:extLst>
      <p:ext uri="{BB962C8B-B14F-4D97-AF65-F5344CB8AC3E}">
        <p14:creationId xmlns:p14="http://schemas.microsoft.com/office/powerpoint/2010/main" val="2246567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3795"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NZ"/>
          </a:p>
        </p:txBody>
      </p:sp>
      <p:sp>
        <p:nvSpPr>
          <p:cNvPr id="337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D16F2583-B71E-1D4B-91EA-CB42241C1354}" type="slidenum">
              <a:rPr lang="en-NZ" sz="1200">
                <a:latin typeface="Calibri" charset="0"/>
              </a:rPr>
              <a:pPr algn="r"/>
              <a:t>56</a:t>
            </a:fld>
            <a:endParaRPr lang="en-NZ" sz="1200">
              <a:latin typeface="Calibri" charset="0"/>
            </a:endParaRPr>
          </a:p>
        </p:txBody>
      </p:sp>
    </p:spTree>
    <p:extLst>
      <p:ext uri="{BB962C8B-B14F-4D97-AF65-F5344CB8AC3E}">
        <p14:creationId xmlns:p14="http://schemas.microsoft.com/office/powerpoint/2010/main" val="7203382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3795"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NZ"/>
          </a:p>
        </p:txBody>
      </p:sp>
      <p:sp>
        <p:nvSpPr>
          <p:cNvPr id="337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D16F2583-B71E-1D4B-91EA-CB42241C1354}" type="slidenum">
              <a:rPr lang="en-NZ" sz="1200">
                <a:latin typeface="Calibri" charset="0"/>
              </a:rPr>
              <a:pPr algn="r"/>
              <a:t>57</a:t>
            </a:fld>
            <a:endParaRPr lang="en-NZ" sz="1200">
              <a:latin typeface="Calibri" charset="0"/>
            </a:endParaRPr>
          </a:p>
        </p:txBody>
      </p:sp>
    </p:spTree>
    <p:extLst>
      <p:ext uri="{BB962C8B-B14F-4D97-AF65-F5344CB8AC3E}">
        <p14:creationId xmlns:p14="http://schemas.microsoft.com/office/powerpoint/2010/main" val="408441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3795"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NZ"/>
          </a:p>
        </p:txBody>
      </p:sp>
      <p:sp>
        <p:nvSpPr>
          <p:cNvPr id="337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D16F2583-B71E-1D4B-91EA-CB42241C1354}" type="slidenum">
              <a:rPr lang="en-NZ" sz="1200">
                <a:latin typeface="Calibri" charset="0"/>
              </a:rPr>
              <a:pPr algn="r"/>
              <a:t>58</a:t>
            </a:fld>
            <a:endParaRPr lang="en-NZ" sz="1200">
              <a:latin typeface="Calibri" charset="0"/>
            </a:endParaRPr>
          </a:p>
        </p:txBody>
      </p:sp>
    </p:spTree>
    <p:extLst>
      <p:ext uri="{BB962C8B-B14F-4D97-AF65-F5344CB8AC3E}">
        <p14:creationId xmlns:p14="http://schemas.microsoft.com/office/powerpoint/2010/main" val="17949203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3795"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NZ"/>
          </a:p>
        </p:txBody>
      </p:sp>
      <p:sp>
        <p:nvSpPr>
          <p:cNvPr id="337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D16F2583-B71E-1D4B-91EA-CB42241C1354}" type="slidenum">
              <a:rPr lang="en-NZ" sz="1200">
                <a:latin typeface="Calibri" charset="0"/>
              </a:rPr>
              <a:pPr algn="r"/>
              <a:t>59</a:t>
            </a:fld>
            <a:endParaRPr lang="en-NZ" sz="1200">
              <a:latin typeface="Calibri" charset="0"/>
            </a:endParaRPr>
          </a:p>
        </p:txBody>
      </p:sp>
    </p:spTree>
    <p:extLst>
      <p:ext uri="{BB962C8B-B14F-4D97-AF65-F5344CB8AC3E}">
        <p14:creationId xmlns:p14="http://schemas.microsoft.com/office/powerpoint/2010/main" val="18158822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3795"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NZ"/>
          </a:p>
        </p:txBody>
      </p:sp>
      <p:sp>
        <p:nvSpPr>
          <p:cNvPr id="337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D16F2583-B71E-1D4B-91EA-CB42241C1354}" type="slidenum">
              <a:rPr lang="en-NZ" sz="1200">
                <a:latin typeface="Calibri" charset="0"/>
              </a:rPr>
              <a:pPr algn="r"/>
              <a:t>60</a:t>
            </a:fld>
            <a:endParaRPr lang="en-NZ" sz="1200">
              <a:latin typeface="Calibri" charset="0"/>
            </a:endParaRPr>
          </a:p>
        </p:txBody>
      </p:sp>
    </p:spTree>
    <p:extLst>
      <p:ext uri="{BB962C8B-B14F-4D97-AF65-F5344CB8AC3E}">
        <p14:creationId xmlns:p14="http://schemas.microsoft.com/office/powerpoint/2010/main" val="9372754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3795"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NZ"/>
          </a:p>
        </p:txBody>
      </p:sp>
      <p:sp>
        <p:nvSpPr>
          <p:cNvPr id="337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D16F2583-B71E-1D4B-91EA-CB42241C1354}" type="slidenum">
              <a:rPr lang="en-NZ" sz="1200">
                <a:latin typeface="Calibri" charset="0"/>
              </a:rPr>
              <a:pPr algn="r"/>
              <a:t>61</a:t>
            </a:fld>
            <a:endParaRPr lang="en-NZ" sz="1200">
              <a:latin typeface="Calibri" charset="0"/>
            </a:endParaRPr>
          </a:p>
        </p:txBody>
      </p:sp>
    </p:spTree>
    <p:extLst>
      <p:ext uri="{BB962C8B-B14F-4D97-AF65-F5344CB8AC3E}">
        <p14:creationId xmlns:p14="http://schemas.microsoft.com/office/powerpoint/2010/main" val="707997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29699"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NZ"/>
          </a:p>
        </p:txBody>
      </p:sp>
      <p:sp>
        <p:nvSpPr>
          <p:cNvPr id="2970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CA4A5F6-98BD-314E-8B8D-C2D11A40683B}" type="slidenum">
              <a:rPr lang="en-NZ" sz="1200">
                <a:latin typeface="Calibri" charset="0"/>
              </a:rPr>
              <a:pPr algn="r"/>
              <a:t>7</a:t>
            </a:fld>
            <a:endParaRPr lang="en-NZ" sz="1200">
              <a:latin typeface="Calibri" charset="0"/>
            </a:endParaRPr>
          </a:p>
        </p:txBody>
      </p:sp>
    </p:spTree>
    <p:extLst>
      <p:ext uri="{BB962C8B-B14F-4D97-AF65-F5344CB8AC3E}">
        <p14:creationId xmlns:p14="http://schemas.microsoft.com/office/powerpoint/2010/main" val="13875201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3795"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NZ"/>
          </a:p>
        </p:txBody>
      </p:sp>
      <p:sp>
        <p:nvSpPr>
          <p:cNvPr id="337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D16F2583-B71E-1D4B-91EA-CB42241C1354}" type="slidenum">
              <a:rPr lang="en-NZ" sz="1200">
                <a:latin typeface="Calibri" charset="0"/>
              </a:rPr>
              <a:pPr algn="r"/>
              <a:t>62</a:t>
            </a:fld>
            <a:endParaRPr lang="en-NZ" sz="1200">
              <a:latin typeface="Calibri" charset="0"/>
            </a:endParaRPr>
          </a:p>
        </p:txBody>
      </p:sp>
    </p:spTree>
    <p:extLst>
      <p:ext uri="{BB962C8B-B14F-4D97-AF65-F5344CB8AC3E}">
        <p14:creationId xmlns:p14="http://schemas.microsoft.com/office/powerpoint/2010/main" val="1089432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3795"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NZ"/>
          </a:p>
        </p:txBody>
      </p:sp>
      <p:sp>
        <p:nvSpPr>
          <p:cNvPr id="337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D16F2583-B71E-1D4B-91EA-CB42241C1354}" type="slidenum">
              <a:rPr lang="en-NZ" sz="1200">
                <a:latin typeface="Calibri" charset="0"/>
              </a:rPr>
              <a:pPr algn="r"/>
              <a:t>63</a:t>
            </a:fld>
            <a:endParaRPr lang="en-NZ" sz="1200">
              <a:latin typeface="Calibri" charset="0"/>
            </a:endParaRPr>
          </a:p>
        </p:txBody>
      </p:sp>
    </p:spTree>
    <p:extLst>
      <p:ext uri="{BB962C8B-B14F-4D97-AF65-F5344CB8AC3E}">
        <p14:creationId xmlns:p14="http://schemas.microsoft.com/office/powerpoint/2010/main" val="13530178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pPr eaLnBrk="1" hangingPunct="1">
              <a:spcBef>
                <a:spcPct val="0"/>
              </a:spcBef>
            </a:pPr>
            <a:endParaRPr lang="en-NZ"/>
          </a:p>
        </p:txBody>
      </p:sp>
      <p:sp>
        <p:nvSpPr>
          <p:cNvPr id="21508" name="Slide Number Placeholder 3"/>
          <p:cNvSpPr>
            <a:spLocks noGrp="1"/>
          </p:cNvSpPr>
          <p:nvPr>
            <p:ph type="sldNum" sz="quarter" idx="5"/>
          </p:nvPr>
        </p:nvSpPr>
        <p:spPr bwMode="auto">
          <a:noFill/>
          <a:ln>
            <a:miter lim="800000"/>
            <a:headEnd/>
            <a:tailEnd/>
          </a:ln>
        </p:spPr>
        <p:txBody>
          <a:bodyPr/>
          <a:lstStyle/>
          <a:p>
            <a:fld id="{04D2FECE-A471-D74F-AC66-601AD2A6706D}" type="slidenum">
              <a:rPr lang="en-NZ"/>
              <a:pPr/>
              <a:t>65</a:t>
            </a:fld>
            <a:endParaRPr lang="en-NZ"/>
          </a:p>
        </p:txBody>
      </p:sp>
    </p:spTree>
    <p:extLst>
      <p:ext uri="{BB962C8B-B14F-4D97-AF65-F5344CB8AC3E}">
        <p14:creationId xmlns:p14="http://schemas.microsoft.com/office/powerpoint/2010/main" val="148652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58B8C150-9B9D-455D-97A0-523CA512FC9C}" type="slidenum">
              <a:rPr lang="en-NZ" smtClean="0"/>
              <a:pPr/>
              <a:t>66</a:t>
            </a:fld>
            <a:endParaRPr lang="en-NZ"/>
          </a:p>
        </p:txBody>
      </p:sp>
    </p:spTree>
    <p:extLst>
      <p:ext uri="{BB962C8B-B14F-4D97-AF65-F5344CB8AC3E}">
        <p14:creationId xmlns:p14="http://schemas.microsoft.com/office/powerpoint/2010/main" val="7115543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58B8C150-9B9D-455D-97A0-523CA512FC9C}" type="slidenum">
              <a:rPr lang="en-NZ" smtClean="0"/>
              <a:pPr/>
              <a:t>68</a:t>
            </a:fld>
            <a:endParaRPr lang="en-NZ"/>
          </a:p>
        </p:txBody>
      </p:sp>
    </p:spTree>
    <p:extLst>
      <p:ext uri="{BB962C8B-B14F-4D97-AF65-F5344CB8AC3E}">
        <p14:creationId xmlns:p14="http://schemas.microsoft.com/office/powerpoint/2010/main" val="13007823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3795"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NZ"/>
          </a:p>
        </p:txBody>
      </p:sp>
      <p:sp>
        <p:nvSpPr>
          <p:cNvPr id="337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D16F2583-B71E-1D4B-91EA-CB42241C1354}" type="slidenum">
              <a:rPr lang="en-NZ" sz="1200">
                <a:latin typeface="Calibri" charset="0"/>
              </a:rPr>
              <a:pPr algn="r"/>
              <a:t>69</a:t>
            </a:fld>
            <a:endParaRPr lang="en-NZ" sz="1200">
              <a:latin typeface="Calibri" charset="0"/>
            </a:endParaRPr>
          </a:p>
        </p:txBody>
      </p:sp>
    </p:spTree>
    <p:extLst>
      <p:ext uri="{BB962C8B-B14F-4D97-AF65-F5344CB8AC3E}">
        <p14:creationId xmlns:p14="http://schemas.microsoft.com/office/powerpoint/2010/main" val="18428554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3795"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NZ"/>
          </a:p>
        </p:txBody>
      </p:sp>
      <p:sp>
        <p:nvSpPr>
          <p:cNvPr id="337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D16F2583-B71E-1D4B-91EA-CB42241C1354}" type="slidenum">
              <a:rPr lang="en-NZ" sz="1200">
                <a:latin typeface="Calibri" charset="0"/>
              </a:rPr>
              <a:pPr algn="r"/>
              <a:t>70</a:t>
            </a:fld>
            <a:endParaRPr lang="en-NZ" sz="1200">
              <a:latin typeface="Calibri" charset="0"/>
            </a:endParaRPr>
          </a:p>
        </p:txBody>
      </p:sp>
    </p:spTree>
    <p:extLst>
      <p:ext uri="{BB962C8B-B14F-4D97-AF65-F5344CB8AC3E}">
        <p14:creationId xmlns:p14="http://schemas.microsoft.com/office/powerpoint/2010/main" val="6275354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3795"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NZ"/>
          </a:p>
        </p:txBody>
      </p:sp>
      <p:sp>
        <p:nvSpPr>
          <p:cNvPr id="337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D16F2583-B71E-1D4B-91EA-CB42241C1354}" type="slidenum">
              <a:rPr lang="en-NZ" sz="1200">
                <a:latin typeface="Calibri" charset="0"/>
              </a:rPr>
              <a:pPr algn="r"/>
              <a:t>73</a:t>
            </a:fld>
            <a:endParaRPr lang="en-NZ" sz="1200">
              <a:latin typeface="Calibri" charset="0"/>
            </a:endParaRPr>
          </a:p>
        </p:txBody>
      </p:sp>
    </p:spTree>
    <p:extLst>
      <p:ext uri="{BB962C8B-B14F-4D97-AF65-F5344CB8AC3E}">
        <p14:creationId xmlns:p14="http://schemas.microsoft.com/office/powerpoint/2010/main" val="15749434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3795"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NZ"/>
          </a:p>
        </p:txBody>
      </p:sp>
      <p:sp>
        <p:nvSpPr>
          <p:cNvPr id="337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D16F2583-B71E-1D4B-91EA-CB42241C1354}" type="slidenum">
              <a:rPr lang="en-NZ" sz="1200">
                <a:latin typeface="Calibri" charset="0"/>
              </a:rPr>
              <a:pPr algn="r"/>
              <a:t>74</a:t>
            </a:fld>
            <a:endParaRPr lang="en-NZ" sz="1200">
              <a:latin typeface="Calibri" charset="0"/>
            </a:endParaRPr>
          </a:p>
        </p:txBody>
      </p:sp>
    </p:spTree>
    <p:extLst>
      <p:ext uri="{BB962C8B-B14F-4D97-AF65-F5344CB8AC3E}">
        <p14:creationId xmlns:p14="http://schemas.microsoft.com/office/powerpoint/2010/main" val="11062900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3795"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NZ"/>
          </a:p>
        </p:txBody>
      </p:sp>
      <p:sp>
        <p:nvSpPr>
          <p:cNvPr id="337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D16F2583-B71E-1D4B-91EA-CB42241C1354}" type="slidenum">
              <a:rPr lang="en-NZ" sz="1200">
                <a:latin typeface="Calibri" charset="0"/>
              </a:rPr>
              <a:pPr algn="r"/>
              <a:t>75</a:t>
            </a:fld>
            <a:endParaRPr lang="en-NZ" sz="1200">
              <a:latin typeface="Calibri" charset="0"/>
            </a:endParaRPr>
          </a:p>
        </p:txBody>
      </p:sp>
    </p:spTree>
    <p:extLst>
      <p:ext uri="{BB962C8B-B14F-4D97-AF65-F5344CB8AC3E}">
        <p14:creationId xmlns:p14="http://schemas.microsoft.com/office/powerpoint/2010/main" val="1608857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29699"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NZ"/>
          </a:p>
        </p:txBody>
      </p:sp>
      <p:sp>
        <p:nvSpPr>
          <p:cNvPr id="2970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CA4A5F6-98BD-314E-8B8D-C2D11A40683B}" type="slidenum">
              <a:rPr lang="en-NZ" sz="1200">
                <a:latin typeface="Calibri" charset="0"/>
              </a:rPr>
              <a:pPr algn="r"/>
              <a:t>8</a:t>
            </a:fld>
            <a:endParaRPr lang="en-NZ" sz="1200">
              <a:latin typeface="Calibri" charset="0"/>
            </a:endParaRPr>
          </a:p>
        </p:txBody>
      </p:sp>
    </p:spTree>
    <p:extLst>
      <p:ext uri="{BB962C8B-B14F-4D97-AF65-F5344CB8AC3E}">
        <p14:creationId xmlns:p14="http://schemas.microsoft.com/office/powerpoint/2010/main" val="11524219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3795"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NZ"/>
          </a:p>
        </p:txBody>
      </p:sp>
      <p:sp>
        <p:nvSpPr>
          <p:cNvPr id="337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D16F2583-B71E-1D4B-91EA-CB42241C1354}" type="slidenum">
              <a:rPr lang="en-NZ" sz="1200">
                <a:latin typeface="Calibri" charset="0"/>
              </a:rPr>
              <a:pPr algn="r"/>
              <a:t>76</a:t>
            </a:fld>
            <a:endParaRPr lang="en-NZ" sz="1200">
              <a:latin typeface="Calibri" charset="0"/>
            </a:endParaRPr>
          </a:p>
        </p:txBody>
      </p:sp>
    </p:spTree>
    <p:extLst>
      <p:ext uri="{BB962C8B-B14F-4D97-AF65-F5344CB8AC3E}">
        <p14:creationId xmlns:p14="http://schemas.microsoft.com/office/powerpoint/2010/main" val="20279087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3795"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NZ"/>
          </a:p>
        </p:txBody>
      </p:sp>
      <p:sp>
        <p:nvSpPr>
          <p:cNvPr id="337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D16F2583-B71E-1D4B-91EA-CB42241C1354}" type="slidenum">
              <a:rPr lang="en-NZ" sz="1200">
                <a:latin typeface="Calibri" charset="0"/>
              </a:rPr>
              <a:pPr algn="r"/>
              <a:t>77</a:t>
            </a:fld>
            <a:endParaRPr lang="en-NZ" sz="1200">
              <a:latin typeface="Calibri" charset="0"/>
            </a:endParaRPr>
          </a:p>
        </p:txBody>
      </p:sp>
    </p:spTree>
    <p:extLst>
      <p:ext uri="{BB962C8B-B14F-4D97-AF65-F5344CB8AC3E}">
        <p14:creationId xmlns:p14="http://schemas.microsoft.com/office/powerpoint/2010/main" val="47853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3795"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NZ"/>
          </a:p>
        </p:txBody>
      </p:sp>
      <p:sp>
        <p:nvSpPr>
          <p:cNvPr id="337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D16F2583-B71E-1D4B-91EA-CB42241C1354}" type="slidenum">
              <a:rPr lang="en-NZ" sz="1200">
                <a:latin typeface="Calibri" charset="0"/>
              </a:rPr>
              <a:pPr algn="r"/>
              <a:t>78</a:t>
            </a:fld>
            <a:endParaRPr lang="en-NZ" sz="1200">
              <a:latin typeface="Calibri" charset="0"/>
            </a:endParaRPr>
          </a:p>
        </p:txBody>
      </p:sp>
    </p:spTree>
    <p:extLst>
      <p:ext uri="{BB962C8B-B14F-4D97-AF65-F5344CB8AC3E}">
        <p14:creationId xmlns:p14="http://schemas.microsoft.com/office/powerpoint/2010/main" val="2494830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3795"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NZ"/>
          </a:p>
        </p:txBody>
      </p:sp>
      <p:sp>
        <p:nvSpPr>
          <p:cNvPr id="337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D16F2583-B71E-1D4B-91EA-CB42241C1354}" type="slidenum">
              <a:rPr lang="en-NZ" sz="1200">
                <a:latin typeface="Calibri" charset="0"/>
              </a:rPr>
              <a:pPr algn="r"/>
              <a:t>79</a:t>
            </a:fld>
            <a:endParaRPr lang="en-NZ" sz="1200">
              <a:latin typeface="Calibri" charset="0"/>
            </a:endParaRPr>
          </a:p>
        </p:txBody>
      </p:sp>
    </p:spTree>
    <p:extLst>
      <p:ext uri="{BB962C8B-B14F-4D97-AF65-F5344CB8AC3E}">
        <p14:creationId xmlns:p14="http://schemas.microsoft.com/office/powerpoint/2010/main" val="19448690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3795"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NZ"/>
          </a:p>
        </p:txBody>
      </p:sp>
      <p:sp>
        <p:nvSpPr>
          <p:cNvPr id="337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D16F2583-B71E-1D4B-91EA-CB42241C1354}" type="slidenum">
              <a:rPr lang="en-NZ" sz="1200">
                <a:latin typeface="Calibri" charset="0"/>
              </a:rPr>
              <a:pPr algn="r"/>
              <a:t>80</a:t>
            </a:fld>
            <a:endParaRPr lang="en-NZ" sz="1200">
              <a:latin typeface="Calibri" charset="0"/>
            </a:endParaRPr>
          </a:p>
        </p:txBody>
      </p:sp>
    </p:spTree>
    <p:extLst>
      <p:ext uri="{BB962C8B-B14F-4D97-AF65-F5344CB8AC3E}">
        <p14:creationId xmlns:p14="http://schemas.microsoft.com/office/powerpoint/2010/main" val="15186619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3795"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NZ"/>
          </a:p>
        </p:txBody>
      </p:sp>
      <p:sp>
        <p:nvSpPr>
          <p:cNvPr id="337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D16F2583-B71E-1D4B-91EA-CB42241C1354}" type="slidenum">
              <a:rPr lang="en-NZ" sz="1200">
                <a:latin typeface="Calibri" charset="0"/>
              </a:rPr>
              <a:pPr algn="r"/>
              <a:t>81</a:t>
            </a:fld>
            <a:endParaRPr lang="en-NZ" sz="1200">
              <a:latin typeface="Calibri" charset="0"/>
            </a:endParaRPr>
          </a:p>
        </p:txBody>
      </p:sp>
    </p:spTree>
    <p:extLst>
      <p:ext uri="{BB962C8B-B14F-4D97-AF65-F5344CB8AC3E}">
        <p14:creationId xmlns:p14="http://schemas.microsoft.com/office/powerpoint/2010/main" val="17679274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pPr eaLnBrk="1" hangingPunct="1">
              <a:spcBef>
                <a:spcPct val="0"/>
              </a:spcBef>
            </a:pPr>
            <a:endParaRPr lang="en-NZ"/>
          </a:p>
        </p:txBody>
      </p:sp>
      <p:sp>
        <p:nvSpPr>
          <p:cNvPr id="21508" name="Slide Number Placeholder 3"/>
          <p:cNvSpPr>
            <a:spLocks noGrp="1"/>
          </p:cNvSpPr>
          <p:nvPr>
            <p:ph type="sldNum" sz="quarter" idx="5"/>
          </p:nvPr>
        </p:nvSpPr>
        <p:spPr bwMode="auto">
          <a:noFill/>
          <a:ln>
            <a:miter lim="800000"/>
            <a:headEnd/>
            <a:tailEnd/>
          </a:ln>
        </p:spPr>
        <p:txBody>
          <a:bodyPr/>
          <a:lstStyle/>
          <a:p>
            <a:fld id="{04D2FECE-A471-D74F-AC66-601AD2A6706D}" type="slidenum">
              <a:rPr lang="en-NZ"/>
              <a:pPr/>
              <a:t>82</a:t>
            </a:fld>
            <a:endParaRPr lang="en-NZ"/>
          </a:p>
        </p:txBody>
      </p:sp>
    </p:spTree>
    <p:extLst>
      <p:ext uri="{BB962C8B-B14F-4D97-AF65-F5344CB8AC3E}">
        <p14:creationId xmlns:p14="http://schemas.microsoft.com/office/powerpoint/2010/main" val="1640252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29699"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NZ"/>
          </a:p>
        </p:txBody>
      </p:sp>
      <p:sp>
        <p:nvSpPr>
          <p:cNvPr id="2970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CA4A5F6-98BD-314E-8B8D-C2D11A40683B}" type="slidenum">
              <a:rPr lang="en-NZ" sz="1200">
                <a:latin typeface="Calibri" charset="0"/>
              </a:rPr>
              <a:pPr algn="r"/>
              <a:t>9</a:t>
            </a:fld>
            <a:endParaRPr lang="en-NZ" sz="1200">
              <a:latin typeface="Calibri" charset="0"/>
            </a:endParaRPr>
          </a:p>
        </p:txBody>
      </p:sp>
    </p:spTree>
    <p:extLst>
      <p:ext uri="{BB962C8B-B14F-4D97-AF65-F5344CB8AC3E}">
        <p14:creationId xmlns:p14="http://schemas.microsoft.com/office/powerpoint/2010/main" val="891719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29699"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NZ"/>
          </a:p>
        </p:txBody>
      </p:sp>
      <p:sp>
        <p:nvSpPr>
          <p:cNvPr id="2970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CA4A5F6-98BD-314E-8B8D-C2D11A40683B}" type="slidenum">
              <a:rPr lang="en-NZ" sz="1200">
                <a:latin typeface="Calibri" charset="0"/>
              </a:rPr>
              <a:pPr algn="r"/>
              <a:t>10</a:t>
            </a:fld>
            <a:endParaRPr lang="en-NZ" sz="1200">
              <a:latin typeface="Calibri" charset="0"/>
            </a:endParaRPr>
          </a:p>
        </p:txBody>
      </p:sp>
    </p:spTree>
    <p:extLst>
      <p:ext uri="{BB962C8B-B14F-4D97-AF65-F5344CB8AC3E}">
        <p14:creationId xmlns:p14="http://schemas.microsoft.com/office/powerpoint/2010/main" val="1583513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en-NZ">
              <a:ea typeface="ＭＳ Ｐゴシック" charset="-128"/>
              <a:cs typeface="ＭＳ Ｐゴシック" charset="-128"/>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153895C8-5649-4A40-A225-DAF0E44D4A27}" type="slidenum">
              <a:rPr lang="en-NZ"/>
              <a:pPr/>
              <a:t>11</a:t>
            </a:fld>
            <a:endParaRPr lang="en-NZ"/>
          </a:p>
        </p:txBody>
      </p:sp>
    </p:spTree>
    <p:extLst>
      <p:ext uri="{BB962C8B-B14F-4D97-AF65-F5344CB8AC3E}">
        <p14:creationId xmlns:p14="http://schemas.microsoft.com/office/powerpoint/2010/main" val="2108782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C3EFB9E-E430-4166-B41D-6049AC11781C}" type="datetimeFigureOut">
              <a:rPr lang="en-US" smtClean="0"/>
              <a:pPr/>
              <a:t>9/26/16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B2F8528-1CB5-6F49-B48B-D4FA82A0E97F}" type="slidenum">
              <a:rPr lang="en-US" smtClean="0"/>
              <a:t>‹#›</a:t>
            </a:fld>
            <a:endParaRPr lang="en-US"/>
          </a:p>
        </p:txBody>
      </p:sp>
    </p:spTree>
    <p:extLst>
      <p:ext uri="{BB962C8B-B14F-4D97-AF65-F5344CB8AC3E}">
        <p14:creationId xmlns:p14="http://schemas.microsoft.com/office/powerpoint/2010/main" val="878763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C3EFB9E-E430-4166-B41D-6049AC11781C}" type="datetimeFigureOut">
              <a:rPr lang="en-US" smtClean="0"/>
              <a:pPr/>
              <a:t>9/26/16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59CABAD-5BE5-4119-B9F8-BD5AC7D88EE8}" type="slidenum">
              <a:rPr lang="en-NZ" smtClean="0"/>
              <a:pPr/>
              <a:t>‹#›</a:t>
            </a:fld>
            <a:endParaRPr lang="en-NZ"/>
          </a:p>
        </p:txBody>
      </p:sp>
    </p:spTree>
    <p:extLst>
      <p:ext uri="{BB962C8B-B14F-4D97-AF65-F5344CB8AC3E}">
        <p14:creationId xmlns:p14="http://schemas.microsoft.com/office/powerpoint/2010/main" val="2115015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C3EFB9E-E430-4166-B41D-6049AC11781C}" type="datetimeFigureOut">
              <a:rPr lang="en-US" smtClean="0"/>
              <a:pPr/>
              <a:t>9/26/16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59CABAD-5BE5-4119-B9F8-BD5AC7D88EE8}" type="slidenum">
              <a:rPr lang="en-NZ" smtClean="0"/>
              <a:pPr/>
              <a:t>‹#›</a:t>
            </a:fld>
            <a:endParaRPr lang="en-NZ"/>
          </a:p>
        </p:txBody>
      </p:sp>
    </p:spTree>
    <p:extLst>
      <p:ext uri="{BB962C8B-B14F-4D97-AF65-F5344CB8AC3E}">
        <p14:creationId xmlns:p14="http://schemas.microsoft.com/office/powerpoint/2010/main" val="2816722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C3EFB9E-E430-4166-B41D-6049AC11781C}" type="datetimeFigureOut">
              <a:rPr lang="en-US" smtClean="0"/>
              <a:pPr/>
              <a:t>9/26/16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59CABAD-5BE5-4119-B9F8-BD5AC7D88EE8}" type="slidenum">
              <a:rPr lang="en-NZ" smtClean="0"/>
              <a:pPr/>
              <a:t>‹#›</a:t>
            </a:fld>
            <a:endParaRPr lang="en-NZ"/>
          </a:p>
        </p:txBody>
      </p:sp>
    </p:spTree>
    <p:extLst>
      <p:ext uri="{BB962C8B-B14F-4D97-AF65-F5344CB8AC3E}">
        <p14:creationId xmlns:p14="http://schemas.microsoft.com/office/powerpoint/2010/main" val="3780785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EC3EFB9E-E430-4166-B41D-6049AC11781C}" type="datetimeFigureOut">
              <a:rPr lang="en-US" smtClean="0"/>
              <a:pPr/>
              <a:t>9/26/16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59CABAD-5BE5-4119-B9F8-BD5AC7D88EE8}" type="slidenum">
              <a:rPr lang="en-NZ" smtClean="0"/>
              <a:pPr/>
              <a:t>‹#›</a:t>
            </a:fld>
            <a:endParaRPr lang="en-NZ"/>
          </a:p>
        </p:txBody>
      </p:sp>
    </p:spTree>
    <p:extLst>
      <p:ext uri="{BB962C8B-B14F-4D97-AF65-F5344CB8AC3E}">
        <p14:creationId xmlns:p14="http://schemas.microsoft.com/office/powerpoint/2010/main" val="938178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EC3EFB9E-E430-4166-B41D-6049AC11781C}" type="datetimeFigureOut">
              <a:rPr lang="en-US" smtClean="0"/>
              <a:pPr/>
              <a:t>9/26/16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59CABAD-5BE5-4119-B9F8-BD5AC7D88EE8}" type="slidenum">
              <a:rPr lang="en-NZ" smtClean="0"/>
              <a:pPr/>
              <a:t>‹#›</a:t>
            </a:fld>
            <a:endParaRPr lang="en-NZ"/>
          </a:p>
        </p:txBody>
      </p:sp>
    </p:spTree>
    <p:extLst>
      <p:ext uri="{BB962C8B-B14F-4D97-AF65-F5344CB8AC3E}">
        <p14:creationId xmlns:p14="http://schemas.microsoft.com/office/powerpoint/2010/main" val="1622930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C3EFB9E-E430-4166-B41D-6049AC11781C}" type="datetimeFigureOut">
              <a:rPr lang="en-US" smtClean="0"/>
              <a:pPr/>
              <a:t>9/26/16</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459CABAD-5BE5-4119-B9F8-BD5AC7D88EE8}" type="slidenum">
              <a:rPr lang="en-NZ" smtClean="0"/>
              <a:pPr/>
              <a:t>‹#›</a:t>
            </a:fld>
            <a:endParaRPr lang="en-NZ"/>
          </a:p>
        </p:txBody>
      </p:sp>
    </p:spTree>
    <p:extLst>
      <p:ext uri="{BB962C8B-B14F-4D97-AF65-F5344CB8AC3E}">
        <p14:creationId xmlns:p14="http://schemas.microsoft.com/office/powerpoint/2010/main" val="2890902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EC3EFB9E-E430-4166-B41D-6049AC11781C}" type="datetimeFigureOut">
              <a:rPr lang="en-US" smtClean="0"/>
              <a:pPr/>
              <a:t>9/26/16</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459CABAD-5BE5-4119-B9F8-BD5AC7D88EE8}" type="slidenum">
              <a:rPr lang="en-NZ" smtClean="0"/>
              <a:pPr/>
              <a:t>‹#›</a:t>
            </a:fld>
            <a:endParaRPr lang="en-NZ"/>
          </a:p>
        </p:txBody>
      </p:sp>
    </p:spTree>
    <p:extLst>
      <p:ext uri="{BB962C8B-B14F-4D97-AF65-F5344CB8AC3E}">
        <p14:creationId xmlns:p14="http://schemas.microsoft.com/office/powerpoint/2010/main" val="2631027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EFB9E-E430-4166-B41D-6049AC11781C}" type="datetimeFigureOut">
              <a:rPr lang="en-US" smtClean="0"/>
              <a:pPr/>
              <a:t>9/26/16</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459CABAD-5BE5-4119-B9F8-BD5AC7D88EE8}" type="slidenum">
              <a:rPr lang="en-NZ" smtClean="0"/>
              <a:pPr/>
              <a:t>‹#›</a:t>
            </a:fld>
            <a:endParaRPr lang="en-NZ"/>
          </a:p>
        </p:txBody>
      </p:sp>
    </p:spTree>
    <p:extLst>
      <p:ext uri="{BB962C8B-B14F-4D97-AF65-F5344CB8AC3E}">
        <p14:creationId xmlns:p14="http://schemas.microsoft.com/office/powerpoint/2010/main" val="4219280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C3EFB9E-E430-4166-B41D-6049AC11781C}" type="datetimeFigureOut">
              <a:rPr lang="en-US" smtClean="0"/>
              <a:pPr/>
              <a:t>9/26/16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B2F8528-1CB5-6F49-B48B-D4FA82A0E97F}" type="slidenum">
              <a:rPr lang="en-US" smtClean="0"/>
              <a:t>‹#›</a:t>
            </a:fld>
            <a:endParaRPr lang="en-US"/>
          </a:p>
        </p:txBody>
      </p:sp>
    </p:spTree>
    <p:extLst>
      <p:ext uri="{BB962C8B-B14F-4D97-AF65-F5344CB8AC3E}">
        <p14:creationId xmlns:p14="http://schemas.microsoft.com/office/powerpoint/2010/main" val="2697791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C3EFB9E-E430-4166-B41D-6049AC11781C}" type="datetimeFigureOut">
              <a:rPr lang="en-US" smtClean="0"/>
              <a:pPr/>
              <a:t>9/26/16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59CABAD-5BE5-4119-B9F8-BD5AC7D88EE8}" type="slidenum">
              <a:rPr lang="en-NZ" smtClean="0"/>
              <a:pPr/>
              <a:t>‹#›</a:t>
            </a:fld>
            <a:endParaRPr lang="en-NZ"/>
          </a:p>
        </p:txBody>
      </p:sp>
    </p:spTree>
    <p:extLst>
      <p:ext uri="{BB962C8B-B14F-4D97-AF65-F5344CB8AC3E}">
        <p14:creationId xmlns:p14="http://schemas.microsoft.com/office/powerpoint/2010/main" val="42859705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NZ"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9CABAD-5BE5-4119-B9F8-BD5AC7D88EE8}" type="slidenum">
              <a:rPr lang="en-NZ" smtClean="0"/>
              <a:pPr/>
              <a:t>‹#›</a:t>
            </a:fld>
            <a:endParaRPr lang="en-NZ"/>
          </a:p>
        </p:txBody>
      </p:sp>
    </p:spTree>
    <p:extLst>
      <p:ext uri="{BB962C8B-B14F-4D97-AF65-F5344CB8AC3E}">
        <p14:creationId xmlns:p14="http://schemas.microsoft.com/office/powerpoint/2010/main" val="182672632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1.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27595" y="863635"/>
            <a:ext cx="5913798" cy="2308324"/>
          </a:xfrm>
          <a:prstGeom prst="rect">
            <a:avLst/>
          </a:prstGeom>
          <a:noFill/>
        </p:spPr>
        <p:txBody>
          <a:bodyPr wrap="none" rtlCol="0">
            <a:spAutoFit/>
          </a:bodyPr>
          <a:lstStyle/>
          <a:p>
            <a:pPr algn="ctr"/>
            <a:r>
              <a:rPr lang="en-US" sz="4800" b="1" dirty="0" smtClean="0">
                <a:solidFill>
                  <a:srgbClr val="0000FF"/>
                </a:solidFill>
                <a:latin typeface="Book Antiqua"/>
                <a:cs typeface="Book Antiqua"/>
              </a:rPr>
              <a:t>HOW TO MASTER </a:t>
            </a:r>
          </a:p>
          <a:p>
            <a:pPr algn="ctr"/>
            <a:r>
              <a:rPr lang="en-US" sz="4800" b="1" dirty="0" smtClean="0">
                <a:solidFill>
                  <a:srgbClr val="0000FF"/>
                </a:solidFill>
                <a:latin typeface="Book Antiqua"/>
                <a:cs typeface="Book Antiqua"/>
              </a:rPr>
              <a:t>THE  SECRETS OF </a:t>
            </a:r>
          </a:p>
          <a:p>
            <a:pPr algn="ctr"/>
            <a:r>
              <a:rPr lang="en-US" sz="4800" b="1" dirty="0" smtClean="0">
                <a:solidFill>
                  <a:srgbClr val="0000FF"/>
                </a:solidFill>
                <a:latin typeface="Book Antiqua"/>
                <a:cs typeface="Book Antiqua"/>
              </a:rPr>
              <a:t>BIBLE STUDY</a:t>
            </a:r>
          </a:p>
        </p:txBody>
      </p:sp>
      <p:sp>
        <p:nvSpPr>
          <p:cNvPr id="5" name="TextBox 4"/>
          <p:cNvSpPr txBox="1"/>
          <p:nvPr/>
        </p:nvSpPr>
        <p:spPr>
          <a:xfrm>
            <a:off x="720850" y="3640676"/>
            <a:ext cx="7678704" cy="1938992"/>
          </a:xfrm>
          <a:prstGeom prst="rect">
            <a:avLst/>
          </a:prstGeom>
          <a:noFill/>
        </p:spPr>
        <p:txBody>
          <a:bodyPr wrap="none" rtlCol="0">
            <a:spAutoFit/>
          </a:bodyPr>
          <a:lstStyle/>
          <a:p>
            <a:pPr algn="ctr"/>
            <a:r>
              <a:rPr lang="en-US" sz="4000" b="1" dirty="0" smtClean="0">
                <a:solidFill>
                  <a:srgbClr val="0000FF"/>
                </a:solidFill>
                <a:latin typeface="Book Antiqua"/>
                <a:cs typeface="Book Antiqua"/>
              </a:rPr>
              <a:t>Study One: How To Appreciate </a:t>
            </a:r>
          </a:p>
          <a:p>
            <a:pPr algn="ctr"/>
            <a:r>
              <a:rPr lang="en-US" sz="4000" b="1" dirty="0" smtClean="0">
                <a:solidFill>
                  <a:srgbClr val="0000FF"/>
                </a:solidFill>
                <a:latin typeface="Book Antiqua"/>
                <a:cs typeface="Book Antiqua"/>
              </a:rPr>
              <a:t>The Purpose And Practice Of </a:t>
            </a:r>
          </a:p>
          <a:p>
            <a:pPr algn="ctr"/>
            <a:r>
              <a:rPr lang="en-US" sz="4000" b="1" dirty="0" smtClean="0">
                <a:solidFill>
                  <a:srgbClr val="0000FF"/>
                </a:solidFill>
                <a:latin typeface="Book Antiqua"/>
                <a:cs typeface="Book Antiqua"/>
              </a:rPr>
              <a:t>Bible Study</a:t>
            </a:r>
            <a:endParaRPr lang="en-US" sz="4000" b="1" dirty="0">
              <a:solidFill>
                <a:srgbClr val="0000FF"/>
              </a:solidFill>
              <a:latin typeface="Book Antiqua"/>
              <a:cs typeface="Book Antiqua"/>
            </a:endParaRPr>
          </a:p>
        </p:txBody>
      </p:sp>
    </p:spTree>
    <p:extLst>
      <p:ext uri="{BB962C8B-B14F-4D97-AF65-F5344CB8AC3E}">
        <p14:creationId xmlns:p14="http://schemas.microsoft.com/office/powerpoint/2010/main" val="347564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075280" y="1349309"/>
            <a:ext cx="7831651" cy="830997"/>
          </a:xfrm>
          <a:prstGeom prst="rect">
            <a:avLst/>
          </a:prstGeom>
          <a:noFill/>
          <a:ln w="9525">
            <a:noFill/>
            <a:miter lim="800000"/>
            <a:headEnd/>
            <a:tailEnd/>
          </a:ln>
        </p:spPr>
        <p:txBody>
          <a:bodyPr wrap="square">
            <a:prstTxWarp prst="textNoShape">
              <a:avLst/>
            </a:prstTxWarp>
            <a:spAutoFit/>
          </a:bodyPr>
          <a:lstStyle/>
          <a:p>
            <a:r>
              <a:rPr lang="en-NZ" sz="2400" b="1" dirty="0" smtClean="0">
                <a:solidFill>
                  <a:srgbClr val="0000FF"/>
                </a:solidFill>
                <a:latin typeface="Book Antiqua"/>
                <a:cs typeface="Book Antiqua"/>
              </a:rPr>
              <a:t>Truth</a:t>
            </a:r>
            <a:r>
              <a:rPr lang="en-NZ" sz="2400" b="1" dirty="0" smtClean="0">
                <a:solidFill>
                  <a:srgbClr val="000000"/>
                </a:solidFill>
                <a:latin typeface="Book Antiqua"/>
                <a:cs typeface="Book Antiqua"/>
              </a:rPr>
              <a:t> – May be determined by what helps human function, since man is the measure of all things.</a:t>
            </a:r>
            <a:endParaRPr lang="en-NZ" sz="2400" b="1" dirty="0">
              <a:solidFill>
                <a:srgbClr val="000000"/>
              </a:solidFill>
              <a:latin typeface="Book Antiqua"/>
              <a:cs typeface="Book Antiqua"/>
            </a:endParaRPr>
          </a:p>
        </p:txBody>
      </p:sp>
      <p:sp>
        <p:nvSpPr>
          <p:cNvPr id="8" name="TextBox 7"/>
          <p:cNvSpPr txBox="1">
            <a:spLocks noChangeArrowheads="1"/>
          </p:cNvSpPr>
          <p:nvPr/>
        </p:nvSpPr>
        <p:spPr bwMode="auto">
          <a:xfrm>
            <a:off x="1075281" y="2262821"/>
            <a:ext cx="7671514" cy="2308324"/>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FF"/>
                </a:solidFill>
                <a:latin typeface="Book Antiqua"/>
                <a:cs typeface="Book Antiqua"/>
              </a:rPr>
              <a:t>Truth</a:t>
            </a:r>
            <a:r>
              <a:rPr lang="en-NZ" sz="2400" b="1" dirty="0" smtClean="0">
                <a:solidFill>
                  <a:srgbClr val="000000"/>
                </a:solidFill>
                <a:latin typeface="Book Antiqua"/>
                <a:cs typeface="Book Antiqua"/>
              </a:rPr>
              <a:t> – Is not discovered but constructed within the cultural environment that the individual experiences, and by the values that their society has shaped.  What is </a:t>
            </a:r>
            <a:r>
              <a:rPr lang="en-NZ" sz="2400" b="1" dirty="0" smtClean="0">
                <a:solidFill>
                  <a:srgbClr val="0000FF"/>
                </a:solidFill>
                <a:latin typeface="Book Antiqua"/>
                <a:cs typeface="Book Antiqua"/>
              </a:rPr>
              <a:t>truth</a:t>
            </a:r>
            <a:r>
              <a:rPr lang="en-NZ" sz="2400" b="1" dirty="0" smtClean="0">
                <a:solidFill>
                  <a:srgbClr val="000000"/>
                </a:solidFill>
                <a:latin typeface="Book Antiqua"/>
                <a:cs typeface="Book Antiqua"/>
              </a:rPr>
              <a:t> for one person therefore, may or may not be </a:t>
            </a:r>
            <a:r>
              <a:rPr lang="en-NZ" sz="2400" b="1" dirty="0" smtClean="0">
                <a:solidFill>
                  <a:srgbClr val="0000FF"/>
                </a:solidFill>
                <a:latin typeface="Book Antiqua"/>
                <a:cs typeface="Book Antiqua"/>
              </a:rPr>
              <a:t>truth</a:t>
            </a:r>
            <a:r>
              <a:rPr lang="en-NZ" sz="2400" b="1" dirty="0" smtClean="0">
                <a:solidFill>
                  <a:srgbClr val="000000"/>
                </a:solidFill>
                <a:latin typeface="Book Antiqua"/>
                <a:cs typeface="Book Antiqua"/>
              </a:rPr>
              <a:t> to another since our belief systems may be completely different but equally valid. </a:t>
            </a:r>
            <a:endParaRPr lang="en-NZ" sz="2400" b="1" dirty="0">
              <a:solidFill>
                <a:srgbClr val="000000"/>
              </a:solidFill>
              <a:latin typeface="Book Antiqua"/>
              <a:cs typeface="Book Antiqua"/>
            </a:endParaRPr>
          </a:p>
        </p:txBody>
      </p:sp>
      <p:sp>
        <p:nvSpPr>
          <p:cNvPr id="12" name="TextBox 11"/>
          <p:cNvSpPr txBox="1">
            <a:spLocks noChangeArrowheads="1"/>
          </p:cNvSpPr>
          <p:nvPr/>
        </p:nvSpPr>
        <p:spPr bwMode="auto">
          <a:xfrm>
            <a:off x="1075282" y="4667682"/>
            <a:ext cx="7898050" cy="1938992"/>
          </a:xfrm>
          <a:prstGeom prst="rect">
            <a:avLst/>
          </a:prstGeom>
          <a:noFill/>
          <a:ln w="9525">
            <a:noFill/>
            <a:miter lim="800000"/>
            <a:headEnd/>
            <a:tailEnd/>
          </a:ln>
        </p:spPr>
        <p:txBody>
          <a:bodyPr>
            <a:prstTxWarp prst="textNoShape">
              <a:avLst/>
            </a:prstTxWarp>
            <a:spAutoFit/>
          </a:bodyPr>
          <a:lstStyle/>
          <a:p>
            <a:r>
              <a:rPr lang="en-NZ" sz="2400" b="1" dirty="0">
                <a:solidFill>
                  <a:srgbClr val="0000FF"/>
                </a:solidFill>
                <a:latin typeface="Book Antiqua"/>
                <a:cs typeface="Book Antiqua"/>
              </a:rPr>
              <a:t>T</a:t>
            </a:r>
            <a:r>
              <a:rPr lang="en-NZ" sz="2400" b="1" dirty="0" smtClean="0">
                <a:solidFill>
                  <a:srgbClr val="0000FF"/>
                </a:solidFill>
                <a:latin typeface="Book Antiqua"/>
                <a:cs typeface="Book Antiqua"/>
              </a:rPr>
              <a:t>ruth</a:t>
            </a:r>
            <a:r>
              <a:rPr lang="en-NZ" sz="2400" b="1" dirty="0" smtClean="0">
                <a:solidFill>
                  <a:srgbClr val="000000"/>
                </a:solidFill>
                <a:latin typeface="Book Antiqua"/>
                <a:cs typeface="Book Antiqua"/>
              </a:rPr>
              <a:t> – Is a relative term that cannot be fixed by outside reality, but is decided by the individual or group for themselves.  Since reality itself is only individual opinion, there can be no such thing as absolute truth.</a:t>
            </a:r>
            <a:endParaRPr lang="en-NZ" sz="2400" b="1" dirty="0">
              <a:solidFill>
                <a:srgbClr val="000000"/>
              </a:solidFill>
              <a:latin typeface="Book Antiqua"/>
              <a:cs typeface="Book Antiqua"/>
            </a:endParaRPr>
          </a:p>
        </p:txBody>
      </p:sp>
      <p:sp>
        <p:nvSpPr>
          <p:cNvPr id="4" name="TextBox 3"/>
          <p:cNvSpPr txBox="1"/>
          <p:nvPr/>
        </p:nvSpPr>
        <p:spPr>
          <a:xfrm>
            <a:off x="-36184" y="220138"/>
            <a:ext cx="9231614" cy="707886"/>
          </a:xfrm>
          <a:prstGeom prst="rect">
            <a:avLst/>
          </a:prstGeom>
          <a:noFill/>
        </p:spPr>
        <p:txBody>
          <a:bodyPr wrap="none" rtlCol="0">
            <a:spAutoFit/>
          </a:bodyPr>
          <a:lstStyle/>
          <a:p>
            <a:pPr algn="ctr"/>
            <a:r>
              <a:rPr lang="en-NZ" sz="3900" b="1" dirty="0" smtClean="0">
                <a:solidFill>
                  <a:srgbClr val="0000FF"/>
                </a:solidFill>
                <a:latin typeface="Book Antiqua"/>
                <a:cs typeface="Book Antiqua"/>
              </a:rPr>
              <a:t>Postmodernism &amp; The Death Of Truth</a:t>
            </a:r>
            <a:endParaRPr lang="en-NZ" sz="3900" b="1" dirty="0">
              <a:solidFill>
                <a:srgbClr val="0000FF"/>
              </a:solidFill>
              <a:latin typeface="Book Antiqua"/>
              <a:cs typeface="Book Antiqua"/>
            </a:endParaRPr>
          </a:p>
        </p:txBody>
      </p:sp>
      <p:sp>
        <p:nvSpPr>
          <p:cNvPr id="16" name="Rectangle 15"/>
          <p:cNvSpPr/>
          <p:nvPr/>
        </p:nvSpPr>
        <p:spPr>
          <a:xfrm>
            <a:off x="768764" y="1496115"/>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p:cNvSpPr/>
          <p:nvPr/>
        </p:nvSpPr>
        <p:spPr>
          <a:xfrm>
            <a:off x="768764" y="2410500"/>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ectangle 18"/>
          <p:cNvSpPr/>
          <p:nvPr/>
        </p:nvSpPr>
        <p:spPr>
          <a:xfrm>
            <a:off x="768764" y="4814989"/>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98441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P spid="16"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6"/>
          <p:cNvGrpSpPr>
            <a:grpSpLocks/>
          </p:cNvGrpSpPr>
          <p:nvPr/>
        </p:nvGrpSpPr>
        <p:grpSpPr bwMode="auto">
          <a:xfrm>
            <a:off x="4402315" y="-15450"/>
            <a:ext cx="253931" cy="1785132"/>
            <a:chOff x="4884048" y="107950"/>
            <a:chExt cx="209968" cy="2575894"/>
          </a:xfrm>
        </p:grpSpPr>
        <p:sp>
          <p:nvSpPr>
            <p:cNvPr id="6" name="TextBox 5"/>
            <p:cNvSpPr txBox="1"/>
            <p:nvPr/>
          </p:nvSpPr>
          <p:spPr>
            <a:xfrm>
              <a:off x="4884048" y="152401"/>
              <a:ext cx="152695" cy="2531443"/>
            </a:xfrm>
            <a:prstGeom prst="rect">
              <a:avLst/>
            </a:prstGeom>
            <a:noFill/>
          </p:spPr>
          <p:txBody>
            <a:bodyPr wrap="none">
              <a:spAutoFit/>
            </a:bodyPr>
            <a:lstStyle/>
            <a:p>
              <a:pPr algn="ctr" fontAlgn="auto">
                <a:spcBef>
                  <a:spcPts val="0"/>
                </a:spcBef>
                <a:spcAft>
                  <a:spcPts val="0"/>
                </a:spcAft>
                <a:defRPr/>
              </a:pPr>
              <a:endParaRPr lang="en-NZ" sz="5400" b="1" dirty="0" smtClean="0">
                <a:gradFill>
                  <a:gsLst>
                    <a:gs pos="25000">
                      <a:srgbClr val="FFFF00"/>
                    </a:gs>
                    <a:gs pos="50000">
                      <a:srgbClr val="FF0000"/>
                    </a:gs>
                  </a:gsLst>
                  <a:lin ang="5400000" scaled="0"/>
                </a:gradFill>
                <a:effectLst>
                  <a:outerShdw dist="38100" dir="9000000" algn="tr" rotWithShape="0">
                    <a:prstClr val="black"/>
                  </a:outerShdw>
                </a:effectLst>
                <a:latin typeface="ArtBrush" pitchFamily="34" charset="0"/>
              </a:endParaRPr>
            </a:p>
            <a:p>
              <a:pPr algn="ctr" fontAlgn="auto">
                <a:spcBef>
                  <a:spcPts val="0"/>
                </a:spcBef>
                <a:spcAft>
                  <a:spcPts val="0"/>
                </a:spcAft>
                <a:defRPr/>
              </a:pPr>
              <a:endParaRPr lang="en-NZ" sz="5400" b="1" dirty="0">
                <a:gradFill>
                  <a:gsLst>
                    <a:gs pos="25000">
                      <a:srgbClr val="FFFF00"/>
                    </a:gs>
                    <a:gs pos="50000">
                      <a:srgbClr val="FF0000"/>
                    </a:gs>
                  </a:gsLst>
                  <a:lin ang="5400000" scaled="0"/>
                </a:gradFill>
                <a:effectLst>
                  <a:outerShdw dist="38100" dir="9000000" algn="tr" rotWithShape="0">
                    <a:prstClr val="black"/>
                  </a:outerShdw>
                </a:effectLst>
                <a:latin typeface="ArtBrush" pitchFamily="34" charset="0"/>
              </a:endParaRPr>
            </a:p>
          </p:txBody>
        </p:sp>
        <p:sp>
          <p:nvSpPr>
            <p:cNvPr id="22538" name="TextBox 4"/>
            <p:cNvSpPr txBox="1">
              <a:spLocks noChangeArrowheads="1"/>
            </p:cNvSpPr>
            <p:nvPr/>
          </p:nvSpPr>
          <p:spPr bwMode="auto">
            <a:xfrm>
              <a:off x="4941321" y="107950"/>
              <a:ext cx="152695" cy="1332338"/>
            </a:xfrm>
            <a:prstGeom prst="rect">
              <a:avLst/>
            </a:prstGeom>
            <a:noFill/>
            <a:ln w="9525">
              <a:noFill/>
              <a:miter lim="800000"/>
              <a:headEnd/>
              <a:tailEnd/>
            </a:ln>
          </p:spPr>
          <p:txBody>
            <a:bodyPr wrap="none">
              <a:prstTxWarp prst="textNoShape">
                <a:avLst/>
              </a:prstTxWarp>
              <a:spAutoFit/>
            </a:bodyPr>
            <a:lstStyle/>
            <a:p>
              <a:pPr algn="ctr"/>
              <a:endParaRPr lang="en-NZ" sz="5400" b="1" dirty="0">
                <a:latin typeface="ArtBrush" charset="0"/>
              </a:endParaRPr>
            </a:p>
          </p:txBody>
        </p:sp>
      </p:grpSp>
      <p:sp>
        <p:nvSpPr>
          <p:cNvPr id="19" name="Text Box 9"/>
          <p:cNvSpPr txBox="1">
            <a:spLocks noChangeArrowheads="1"/>
          </p:cNvSpPr>
          <p:nvPr/>
        </p:nvSpPr>
        <p:spPr bwMode="auto">
          <a:xfrm>
            <a:off x="1048212" y="1721917"/>
            <a:ext cx="4319655" cy="1551194"/>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400" b="1" dirty="0" smtClean="0">
                <a:latin typeface="Book Antiqua"/>
                <a:cs typeface="Book Antiqua"/>
              </a:rPr>
              <a:t>Do you agree with this statement:</a:t>
            </a:r>
          </a:p>
          <a:p>
            <a:pPr>
              <a:lnSpc>
                <a:spcPct val="70000"/>
              </a:lnSpc>
              <a:spcBef>
                <a:spcPct val="50000"/>
              </a:spcBef>
            </a:pPr>
            <a:r>
              <a:rPr lang="en-US" sz="2400" b="1" dirty="0" smtClean="0">
                <a:solidFill>
                  <a:srgbClr val="FF0000"/>
                </a:solidFill>
                <a:latin typeface="Book Antiqua"/>
                <a:cs typeface="Book Antiqua"/>
              </a:rPr>
              <a:t>Moral truth is relative to circumstances</a:t>
            </a:r>
            <a:endParaRPr lang="en-US" sz="2400" b="1" dirty="0">
              <a:solidFill>
                <a:srgbClr val="FF0000"/>
              </a:solidFill>
              <a:latin typeface="Book Antiqua"/>
              <a:cs typeface="Book Antiqua"/>
            </a:endParaRPr>
          </a:p>
        </p:txBody>
      </p:sp>
      <p:sp>
        <p:nvSpPr>
          <p:cNvPr id="23" name="Text Box 9"/>
          <p:cNvSpPr txBox="1">
            <a:spLocks noChangeArrowheads="1"/>
          </p:cNvSpPr>
          <p:nvPr/>
        </p:nvSpPr>
        <p:spPr bwMode="auto">
          <a:xfrm>
            <a:off x="1036693" y="3615640"/>
            <a:ext cx="4297308" cy="1551194"/>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400" b="1" dirty="0" smtClean="0">
                <a:latin typeface="Book Antiqua"/>
                <a:cs typeface="Book Antiqua"/>
              </a:rPr>
              <a:t>Do you agree with this statement:</a:t>
            </a:r>
          </a:p>
          <a:p>
            <a:pPr>
              <a:lnSpc>
                <a:spcPct val="70000"/>
              </a:lnSpc>
              <a:spcBef>
                <a:spcPct val="50000"/>
              </a:spcBef>
            </a:pPr>
            <a:r>
              <a:rPr lang="en-US" sz="2400" b="1" dirty="0" smtClean="0">
                <a:solidFill>
                  <a:srgbClr val="0000FF"/>
                </a:solidFill>
                <a:latin typeface="Book Antiqua"/>
                <a:cs typeface="Book Antiqua"/>
              </a:rPr>
              <a:t>Moral truth is absolute and unchanging</a:t>
            </a:r>
            <a:endParaRPr lang="en-US" sz="2400" b="1" dirty="0">
              <a:solidFill>
                <a:srgbClr val="0000FF"/>
              </a:solidFill>
              <a:latin typeface="Book Antiqua"/>
              <a:cs typeface="Book Antiqua"/>
            </a:endParaRPr>
          </a:p>
        </p:txBody>
      </p:sp>
      <p:sp>
        <p:nvSpPr>
          <p:cNvPr id="11" name="Rectangle 10"/>
          <p:cNvSpPr/>
          <p:nvPr/>
        </p:nvSpPr>
        <p:spPr>
          <a:xfrm>
            <a:off x="768764" y="1868631"/>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p:cNvSpPr/>
          <p:nvPr/>
        </p:nvSpPr>
        <p:spPr>
          <a:xfrm>
            <a:off x="768764" y="3748200"/>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p:cNvSpPr txBox="1"/>
          <p:nvPr/>
        </p:nvSpPr>
        <p:spPr>
          <a:xfrm>
            <a:off x="829746" y="220139"/>
            <a:ext cx="7507133" cy="707886"/>
          </a:xfrm>
          <a:prstGeom prst="rect">
            <a:avLst/>
          </a:prstGeom>
          <a:noFill/>
        </p:spPr>
        <p:txBody>
          <a:bodyPr wrap="none" rtlCol="0">
            <a:spAutoFit/>
          </a:bodyPr>
          <a:lstStyle/>
          <a:p>
            <a:r>
              <a:rPr lang="en-US" sz="4000" b="1" dirty="0" smtClean="0">
                <a:solidFill>
                  <a:srgbClr val="0000FF"/>
                </a:solidFill>
                <a:latin typeface="Book Antiqua"/>
                <a:cs typeface="Book Antiqua"/>
              </a:rPr>
              <a:t>Evidence Of The Serpent’s Bite</a:t>
            </a:r>
            <a:endParaRPr lang="en-US" sz="4000" b="1" dirty="0">
              <a:solidFill>
                <a:srgbClr val="0000FF"/>
              </a:solidFill>
              <a:latin typeface="Book Antiqua"/>
              <a:cs typeface="Book Antiqua"/>
            </a:endParaRPr>
          </a:p>
        </p:txBody>
      </p:sp>
      <p:cxnSp>
        <p:nvCxnSpPr>
          <p:cNvPr id="4" name="Straight Connector 3"/>
          <p:cNvCxnSpPr/>
          <p:nvPr/>
        </p:nvCxnSpPr>
        <p:spPr>
          <a:xfrm>
            <a:off x="6976532" y="1354698"/>
            <a:ext cx="33868" cy="4301035"/>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5469467" y="3708433"/>
            <a:ext cx="3217333"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435600" y="1879600"/>
            <a:ext cx="3217343" cy="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587979" y="1354667"/>
            <a:ext cx="1180973" cy="461665"/>
          </a:xfrm>
          <a:prstGeom prst="rect">
            <a:avLst/>
          </a:prstGeom>
          <a:noFill/>
        </p:spPr>
        <p:txBody>
          <a:bodyPr wrap="none" rtlCol="0">
            <a:spAutoFit/>
          </a:bodyPr>
          <a:lstStyle/>
          <a:p>
            <a:r>
              <a:rPr lang="en-US" sz="2400" b="1" dirty="0" smtClean="0">
                <a:latin typeface="Book Antiqua"/>
                <a:cs typeface="Book Antiqua"/>
              </a:rPr>
              <a:t>Adults</a:t>
            </a:r>
            <a:endParaRPr lang="en-US" sz="2400" b="1" dirty="0">
              <a:latin typeface="Book Antiqua"/>
              <a:cs typeface="Book Antiqua"/>
            </a:endParaRPr>
          </a:p>
        </p:txBody>
      </p:sp>
      <p:sp>
        <p:nvSpPr>
          <p:cNvPr id="12" name="TextBox 11"/>
          <p:cNvSpPr txBox="1"/>
          <p:nvPr/>
        </p:nvSpPr>
        <p:spPr>
          <a:xfrm>
            <a:off x="7044247" y="1354672"/>
            <a:ext cx="1621057" cy="461665"/>
          </a:xfrm>
          <a:prstGeom prst="rect">
            <a:avLst/>
          </a:prstGeom>
          <a:noFill/>
        </p:spPr>
        <p:txBody>
          <a:bodyPr wrap="none" rtlCol="0">
            <a:spAutoFit/>
          </a:bodyPr>
          <a:lstStyle/>
          <a:p>
            <a:r>
              <a:rPr lang="en-US" sz="2400" b="1" dirty="0" smtClean="0">
                <a:latin typeface="Book Antiqua"/>
                <a:cs typeface="Book Antiqua"/>
              </a:rPr>
              <a:t>Teenagers</a:t>
            </a:r>
            <a:endParaRPr lang="en-US" sz="2400" b="1" dirty="0">
              <a:latin typeface="Book Antiqua"/>
              <a:cs typeface="Book Antiqua"/>
            </a:endParaRPr>
          </a:p>
        </p:txBody>
      </p:sp>
      <p:sp>
        <p:nvSpPr>
          <p:cNvPr id="21" name="TextBox 20"/>
          <p:cNvSpPr txBox="1"/>
          <p:nvPr/>
        </p:nvSpPr>
        <p:spPr>
          <a:xfrm>
            <a:off x="5892796" y="5943603"/>
            <a:ext cx="3172663" cy="830997"/>
          </a:xfrm>
          <a:prstGeom prst="rect">
            <a:avLst/>
          </a:prstGeom>
          <a:noFill/>
        </p:spPr>
        <p:txBody>
          <a:bodyPr wrap="none" rtlCol="0">
            <a:spAutoFit/>
          </a:bodyPr>
          <a:lstStyle/>
          <a:p>
            <a:pPr algn="r"/>
            <a:r>
              <a:rPr lang="en-US" sz="2400" b="1" dirty="0" smtClean="0">
                <a:solidFill>
                  <a:srgbClr val="FF0000"/>
                </a:solidFill>
                <a:latin typeface="Book Antiqua"/>
                <a:cs typeface="Book Antiqua"/>
              </a:rPr>
              <a:t>Barna Research, USA</a:t>
            </a:r>
          </a:p>
          <a:p>
            <a:pPr algn="r"/>
            <a:r>
              <a:rPr lang="en-US" sz="2400" b="1" dirty="0" smtClean="0">
                <a:solidFill>
                  <a:srgbClr val="FF0000"/>
                </a:solidFill>
                <a:latin typeface="Book Antiqua"/>
                <a:cs typeface="Book Antiqua"/>
              </a:rPr>
              <a:t>2002</a:t>
            </a:r>
            <a:endParaRPr lang="en-US" sz="2400" b="1" dirty="0">
              <a:solidFill>
                <a:srgbClr val="FF0000"/>
              </a:solidFill>
              <a:latin typeface="Book Antiqua"/>
              <a:cs typeface="Book Antiqua"/>
            </a:endParaRPr>
          </a:p>
        </p:txBody>
      </p:sp>
      <p:cxnSp>
        <p:nvCxnSpPr>
          <p:cNvPr id="29" name="Straight Connector 28"/>
          <p:cNvCxnSpPr/>
          <p:nvPr/>
        </p:nvCxnSpPr>
        <p:spPr>
          <a:xfrm>
            <a:off x="5486403" y="5638798"/>
            <a:ext cx="3217333"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418507" y="2455316"/>
            <a:ext cx="1479892" cy="584776"/>
          </a:xfrm>
          <a:prstGeom prst="rect">
            <a:avLst/>
          </a:prstGeom>
          <a:noFill/>
        </p:spPr>
        <p:txBody>
          <a:bodyPr wrap="none" rtlCol="0">
            <a:spAutoFit/>
          </a:bodyPr>
          <a:lstStyle/>
          <a:p>
            <a:r>
              <a:rPr lang="en-US" sz="3200" b="1" dirty="0" smtClean="0">
                <a:latin typeface="Book Antiqua"/>
                <a:cs typeface="Book Antiqua"/>
              </a:rPr>
              <a:t>64.00%</a:t>
            </a:r>
            <a:endParaRPr lang="en-US" sz="3200" b="1" dirty="0">
              <a:latin typeface="Book Antiqua"/>
              <a:cs typeface="Book Antiqua"/>
            </a:endParaRPr>
          </a:p>
        </p:txBody>
      </p:sp>
      <p:sp>
        <p:nvSpPr>
          <p:cNvPr id="28" name="TextBox 27"/>
          <p:cNvSpPr txBox="1"/>
          <p:nvPr/>
        </p:nvSpPr>
        <p:spPr>
          <a:xfrm>
            <a:off x="7230344" y="2455330"/>
            <a:ext cx="1479892" cy="584776"/>
          </a:xfrm>
          <a:prstGeom prst="rect">
            <a:avLst/>
          </a:prstGeom>
          <a:noFill/>
        </p:spPr>
        <p:txBody>
          <a:bodyPr wrap="none" rtlCol="0">
            <a:spAutoFit/>
          </a:bodyPr>
          <a:lstStyle/>
          <a:p>
            <a:r>
              <a:rPr lang="en-US" sz="3200" b="1" dirty="0" smtClean="0">
                <a:latin typeface="Book Antiqua"/>
                <a:cs typeface="Book Antiqua"/>
              </a:rPr>
              <a:t>83.00%</a:t>
            </a:r>
            <a:endParaRPr lang="en-US" sz="3200" b="1" dirty="0">
              <a:latin typeface="Book Antiqua"/>
              <a:cs typeface="Book Antiqua"/>
            </a:endParaRPr>
          </a:p>
        </p:txBody>
      </p:sp>
      <p:sp>
        <p:nvSpPr>
          <p:cNvPr id="30" name="TextBox 29"/>
          <p:cNvSpPr txBox="1"/>
          <p:nvPr/>
        </p:nvSpPr>
        <p:spPr>
          <a:xfrm>
            <a:off x="5418514" y="4368782"/>
            <a:ext cx="1479892" cy="584776"/>
          </a:xfrm>
          <a:prstGeom prst="rect">
            <a:avLst/>
          </a:prstGeom>
          <a:noFill/>
        </p:spPr>
        <p:txBody>
          <a:bodyPr wrap="none" rtlCol="0">
            <a:spAutoFit/>
          </a:bodyPr>
          <a:lstStyle/>
          <a:p>
            <a:r>
              <a:rPr lang="en-US" sz="3200" b="1" dirty="0" smtClean="0">
                <a:latin typeface="Book Antiqua"/>
                <a:cs typeface="Book Antiqua"/>
              </a:rPr>
              <a:t>22.00%</a:t>
            </a:r>
            <a:endParaRPr lang="en-US" sz="3200" b="1" dirty="0">
              <a:latin typeface="Book Antiqua"/>
              <a:cs typeface="Book Antiqua"/>
            </a:endParaRPr>
          </a:p>
        </p:txBody>
      </p:sp>
      <p:sp>
        <p:nvSpPr>
          <p:cNvPr id="31" name="TextBox 30"/>
          <p:cNvSpPr txBox="1"/>
          <p:nvPr/>
        </p:nvSpPr>
        <p:spPr>
          <a:xfrm>
            <a:off x="7382748" y="4351876"/>
            <a:ext cx="1274708" cy="584776"/>
          </a:xfrm>
          <a:prstGeom prst="rect">
            <a:avLst/>
          </a:prstGeom>
          <a:noFill/>
        </p:spPr>
        <p:txBody>
          <a:bodyPr wrap="none" rtlCol="0">
            <a:spAutoFit/>
          </a:bodyPr>
          <a:lstStyle/>
          <a:p>
            <a:r>
              <a:rPr lang="en-US" sz="3200" b="1" dirty="0" smtClean="0">
                <a:latin typeface="Book Antiqua"/>
                <a:cs typeface="Book Antiqua"/>
              </a:rPr>
              <a:t>6.00%</a:t>
            </a:r>
            <a:endParaRPr lang="en-US" sz="3200" b="1" dirty="0">
              <a:latin typeface="Book Antiqua"/>
              <a:cs typeface="Book Antiqua"/>
            </a:endParaRPr>
          </a:p>
        </p:txBody>
      </p:sp>
    </p:spTree>
    <p:extLst>
      <p:ext uri="{BB962C8B-B14F-4D97-AF65-F5344CB8AC3E}">
        <p14:creationId xmlns:p14="http://schemas.microsoft.com/office/powerpoint/2010/main" val="34127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11" grpId="0" animBg="1"/>
      <p:bldP spid="13" grpId="0" animBg="1"/>
      <p:bldP spid="2" grpId="0"/>
      <p:bldP spid="10" grpId="0"/>
      <p:bldP spid="12" grpId="0"/>
      <p:bldP spid="21" grpId="0"/>
      <p:bldP spid="27" grpId="0"/>
      <p:bldP spid="28"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6"/>
          <p:cNvGrpSpPr>
            <a:grpSpLocks/>
          </p:cNvGrpSpPr>
          <p:nvPr/>
        </p:nvGrpSpPr>
        <p:grpSpPr bwMode="auto">
          <a:xfrm>
            <a:off x="4402315" y="-15450"/>
            <a:ext cx="253931" cy="1785132"/>
            <a:chOff x="4884048" y="107950"/>
            <a:chExt cx="209968" cy="2575894"/>
          </a:xfrm>
        </p:grpSpPr>
        <p:sp>
          <p:nvSpPr>
            <p:cNvPr id="6" name="TextBox 5"/>
            <p:cNvSpPr txBox="1"/>
            <p:nvPr/>
          </p:nvSpPr>
          <p:spPr>
            <a:xfrm>
              <a:off x="4884048" y="152401"/>
              <a:ext cx="152695" cy="2531443"/>
            </a:xfrm>
            <a:prstGeom prst="rect">
              <a:avLst/>
            </a:prstGeom>
            <a:noFill/>
          </p:spPr>
          <p:txBody>
            <a:bodyPr wrap="none">
              <a:spAutoFit/>
            </a:bodyPr>
            <a:lstStyle/>
            <a:p>
              <a:pPr algn="ctr" fontAlgn="auto">
                <a:spcBef>
                  <a:spcPts val="0"/>
                </a:spcBef>
                <a:spcAft>
                  <a:spcPts val="0"/>
                </a:spcAft>
                <a:defRPr/>
              </a:pPr>
              <a:endParaRPr lang="en-NZ" sz="5400" b="1" dirty="0" smtClean="0">
                <a:gradFill>
                  <a:gsLst>
                    <a:gs pos="25000">
                      <a:srgbClr val="FFFF00"/>
                    </a:gs>
                    <a:gs pos="50000">
                      <a:srgbClr val="FF0000"/>
                    </a:gs>
                  </a:gsLst>
                  <a:lin ang="5400000" scaled="0"/>
                </a:gradFill>
                <a:effectLst>
                  <a:outerShdw dist="38100" dir="9000000" algn="tr" rotWithShape="0">
                    <a:prstClr val="black"/>
                  </a:outerShdw>
                </a:effectLst>
                <a:latin typeface="ArtBrush" pitchFamily="34" charset="0"/>
              </a:endParaRPr>
            </a:p>
            <a:p>
              <a:pPr algn="ctr" fontAlgn="auto">
                <a:spcBef>
                  <a:spcPts val="0"/>
                </a:spcBef>
                <a:spcAft>
                  <a:spcPts val="0"/>
                </a:spcAft>
                <a:defRPr/>
              </a:pPr>
              <a:endParaRPr lang="en-NZ" sz="5400" b="1" dirty="0">
                <a:gradFill>
                  <a:gsLst>
                    <a:gs pos="25000">
                      <a:srgbClr val="FFFF00"/>
                    </a:gs>
                    <a:gs pos="50000">
                      <a:srgbClr val="FF0000"/>
                    </a:gs>
                  </a:gsLst>
                  <a:lin ang="5400000" scaled="0"/>
                </a:gradFill>
                <a:effectLst>
                  <a:outerShdw dist="38100" dir="9000000" algn="tr" rotWithShape="0">
                    <a:prstClr val="black"/>
                  </a:outerShdw>
                </a:effectLst>
                <a:latin typeface="ArtBrush" pitchFamily="34" charset="0"/>
              </a:endParaRPr>
            </a:p>
          </p:txBody>
        </p:sp>
        <p:sp>
          <p:nvSpPr>
            <p:cNvPr id="22538" name="TextBox 4"/>
            <p:cNvSpPr txBox="1">
              <a:spLocks noChangeArrowheads="1"/>
            </p:cNvSpPr>
            <p:nvPr/>
          </p:nvSpPr>
          <p:spPr bwMode="auto">
            <a:xfrm>
              <a:off x="4941321" y="107950"/>
              <a:ext cx="152695" cy="1332338"/>
            </a:xfrm>
            <a:prstGeom prst="rect">
              <a:avLst/>
            </a:prstGeom>
            <a:noFill/>
            <a:ln w="9525">
              <a:noFill/>
              <a:miter lim="800000"/>
              <a:headEnd/>
              <a:tailEnd/>
            </a:ln>
          </p:spPr>
          <p:txBody>
            <a:bodyPr wrap="none">
              <a:prstTxWarp prst="textNoShape">
                <a:avLst/>
              </a:prstTxWarp>
              <a:spAutoFit/>
            </a:bodyPr>
            <a:lstStyle/>
            <a:p>
              <a:pPr algn="ctr"/>
              <a:endParaRPr lang="en-NZ" sz="5400" b="1" dirty="0">
                <a:latin typeface="ArtBrush" charset="0"/>
              </a:endParaRPr>
            </a:p>
          </p:txBody>
        </p:sp>
      </p:grpSp>
      <p:sp>
        <p:nvSpPr>
          <p:cNvPr id="19" name="Text Box 9"/>
          <p:cNvSpPr txBox="1">
            <a:spLocks noChangeArrowheads="1"/>
          </p:cNvSpPr>
          <p:nvPr/>
        </p:nvSpPr>
        <p:spPr bwMode="auto">
          <a:xfrm>
            <a:off x="1048211" y="1366324"/>
            <a:ext cx="7740189" cy="1754326"/>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400" b="1" dirty="0" smtClean="0">
                <a:latin typeface="Book Antiqua"/>
                <a:cs typeface="Book Antiqua"/>
              </a:rPr>
              <a:t>“And God said, let there be </a:t>
            </a:r>
            <a:r>
              <a:rPr lang="en-US" sz="2400" b="1" dirty="0" smtClean="0">
                <a:solidFill>
                  <a:srgbClr val="0000FF"/>
                </a:solidFill>
                <a:latin typeface="Book Antiqua"/>
                <a:cs typeface="Book Antiqua"/>
              </a:rPr>
              <a:t>light</a:t>
            </a:r>
            <a:r>
              <a:rPr lang="en-US" sz="2400" b="1" dirty="0" smtClean="0">
                <a:latin typeface="Book Antiqua"/>
                <a:cs typeface="Book Antiqua"/>
              </a:rPr>
              <a:t>: and there was </a:t>
            </a:r>
            <a:r>
              <a:rPr lang="en-US" sz="2400" b="1" dirty="0" smtClean="0">
                <a:solidFill>
                  <a:srgbClr val="0000FF"/>
                </a:solidFill>
                <a:latin typeface="Book Antiqua"/>
                <a:cs typeface="Book Antiqua"/>
              </a:rPr>
              <a:t>light</a:t>
            </a:r>
            <a:r>
              <a:rPr lang="en-US" sz="2400" b="1" dirty="0" smtClean="0">
                <a:latin typeface="Book Antiqua"/>
                <a:cs typeface="Book Antiqua"/>
              </a:rPr>
              <a:t>. And God saw the </a:t>
            </a:r>
            <a:r>
              <a:rPr lang="en-US" sz="2400" b="1" dirty="0" smtClean="0">
                <a:solidFill>
                  <a:srgbClr val="0000FF"/>
                </a:solidFill>
                <a:latin typeface="Book Antiqua"/>
                <a:cs typeface="Book Antiqua"/>
              </a:rPr>
              <a:t>light</a:t>
            </a:r>
            <a:r>
              <a:rPr lang="en-US" sz="2400" b="1" dirty="0" smtClean="0">
                <a:latin typeface="Book Antiqua"/>
                <a:cs typeface="Book Antiqua"/>
              </a:rPr>
              <a:t> that it was </a:t>
            </a:r>
            <a:r>
              <a:rPr lang="en-US" sz="2400" b="1" dirty="0" smtClean="0">
                <a:solidFill>
                  <a:srgbClr val="0000FF"/>
                </a:solidFill>
                <a:latin typeface="Book Antiqua"/>
                <a:cs typeface="Book Antiqua"/>
              </a:rPr>
              <a:t>good</a:t>
            </a:r>
            <a:r>
              <a:rPr lang="en-US" sz="2400" b="1" dirty="0" smtClean="0">
                <a:latin typeface="Book Antiqua"/>
                <a:cs typeface="Book Antiqua"/>
              </a:rPr>
              <a:t>:  and God divided the </a:t>
            </a:r>
            <a:r>
              <a:rPr lang="en-US" sz="2400" b="1" dirty="0" smtClean="0">
                <a:solidFill>
                  <a:srgbClr val="0000FF"/>
                </a:solidFill>
                <a:latin typeface="Book Antiqua"/>
                <a:cs typeface="Book Antiqua"/>
              </a:rPr>
              <a:t>light</a:t>
            </a:r>
            <a:r>
              <a:rPr lang="en-US" sz="2400" b="1" dirty="0" smtClean="0">
                <a:latin typeface="Book Antiqua"/>
                <a:cs typeface="Book Antiqua"/>
              </a:rPr>
              <a:t> from the </a:t>
            </a:r>
            <a:r>
              <a:rPr lang="en-US" sz="2400" b="1" dirty="0" smtClean="0">
                <a:solidFill>
                  <a:srgbClr val="000000"/>
                </a:solidFill>
                <a:latin typeface="Book Antiqua"/>
                <a:cs typeface="Book Antiqua"/>
              </a:rPr>
              <a:t>darkness</a:t>
            </a:r>
            <a:r>
              <a:rPr lang="en-NZ" sz="2400" b="1" dirty="0" smtClean="0">
                <a:solidFill>
                  <a:srgbClr val="000000"/>
                </a:solidFill>
                <a:latin typeface="Book Antiqua"/>
                <a:cs typeface="Book Antiqua"/>
              </a:rPr>
              <a:t>”</a:t>
            </a:r>
            <a:r>
              <a:rPr lang="en-NZ" sz="2400" b="1" dirty="0" smtClean="0">
                <a:latin typeface="Book Antiqua"/>
                <a:cs typeface="Book Antiqua"/>
              </a:rPr>
              <a:t>.</a:t>
            </a:r>
          </a:p>
          <a:p>
            <a:pPr algn="r">
              <a:spcBef>
                <a:spcPct val="50000"/>
              </a:spcBef>
            </a:pPr>
            <a:r>
              <a:rPr lang="en-US" sz="2400" b="1" dirty="0" smtClean="0">
                <a:solidFill>
                  <a:srgbClr val="FF0000"/>
                </a:solidFill>
                <a:latin typeface="Book Antiqua"/>
                <a:cs typeface="Book Antiqua"/>
              </a:rPr>
              <a:t>Genesis 1:3-4</a:t>
            </a:r>
            <a:endParaRPr lang="en-US" sz="2400" b="1" dirty="0">
              <a:solidFill>
                <a:srgbClr val="0000CC"/>
              </a:solidFill>
              <a:latin typeface="Book Antiqua"/>
              <a:cs typeface="Book Antiqua"/>
            </a:endParaRPr>
          </a:p>
        </p:txBody>
      </p:sp>
      <p:sp>
        <p:nvSpPr>
          <p:cNvPr id="21" name="Text Box 9"/>
          <p:cNvSpPr txBox="1">
            <a:spLocks noChangeArrowheads="1"/>
          </p:cNvSpPr>
          <p:nvPr/>
        </p:nvSpPr>
        <p:spPr bwMode="auto">
          <a:xfrm>
            <a:off x="1042451" y="3125328"/>
            <a:ext cx="7729016" cy="1384995"/>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400" b="1" dirty="0" smtClean="0">
                <a:latin typeface="Book Antiqua"/>
                <a:cs typeface="Book Antiqua"/>
              </a:rPr>
              <a:t>“When I looked for </a:t>
            </a:r>
            <a:r>
              <a:rPr lang="en-US" sz="2400" b="1" dirty="0" smtClean="0">
                <a:solidFill>
                  <a:srgbClr val="0000FF"/>
                </a:solidFill>
                <a:latin typeface="Book Antiqua"/>
                <a:cs typeface="Book Antiqua"/>
              </a:rPr>
              <a:t>good</a:t>
            </a:r>
            <a:r>
              <a:rPr lang="en-US" sz="2400" b="1" dirty="0" smtClean="0">
                <a:latin typeface="Book Antiqua"/>
                <a:cs typeface="Book Antiqua"/>
              </a:rPr>
              <a:t>, then </a:t>
            </a:r>
            <a:r>
              <a:rPr lang="en-US" sz="2400" b="1" dirty="0" smtClean="0">
                <a:solidFill>
                  <a:srgbClr val="FF0000"/>
                </a:solidFill>
                <a:latin typeface="Book Antiqua"/>
                <a:cs typeface="Book Antiqua"/>
              </a:rPr>
              <a:t>evil</a:t>
            </a:r>
            <a:r>
              <a:rPr lang="en-US" sz="2400" b="1" dirty="0" smtClean="0">
                <a:latin typeface="Book Antiqua"/>
                <a:cs typeface="Book Antiqua"/>
              </a:rPr>
              <a:t> came unto me: and when I waited for </a:t>
            </a:r>
            <a:r>
              <a:rPr lang="en-US" sz="2400" b="1" dirty="0" smtClean="0">
                <a:solidFill>
                  <a:srgbClr val="0000FF"/>
                </a:solidFill>
                <a:latin typeface="Book Antiqua"/>
                <a:cs typeface="Book Antiqua"/>
              </a:rPr>
              <a:t>light</a:t>
            </a:r>
            <a:r>
              <a:rPr lang="en-US" sz="2400" b="1" dirty="0" smtClean="0">
                <a:latin typeface="Book Antiqua"/>
                <a:cs typeface="Book Antiqua"/>
              </a:rPr>
              <a:t>, there came </a:t>
            </a:r>
            <a:r>
              <a:rPr lang="en-US" sz="2400" b="1" dirty="0" smtClean="0">
                <a:solidFill>
                  <a:srgbClr val="FF0000"/>
                </a:solidFill>
                <a:latin typeface="Book Antiqua"/>
                <a:cs typeface="Book Antiqua"/>
              </a:rPr>
              <a:t>darkness</a:t>
            </a:r>
            <a:r>
              <a:rPr lang="en-NZ" sz="2400" b="1" dirty="0" smtClean="0">
                <a:latin typeface="Book Antiqua"/>
                <a:cs typeface="Book Antiqua"/>
              </a:rPr>
              <a:t>”.                                                                                                  </a:t>
            </a:r>
          </a:p>
          <a:p>
            <a:pPr algn="r">
              <a:spcBef>
                <a:spcPct val="50000"/>
              </a:spcBef>
            </a:pPr>
            <a:r>
              <a:rPr lang="en-US" sz="2400" b="1" dirty="0" smtClean="0">
                <a:solidFill>
                  <a:srgbClr val="FF0000"/>
                </a:solidFill>
                <a:latin typeface="Book Antiqua"/>
                <a:cs typeface="Book Antiqua"/>
              </a:rPr>
              <a:t>Job 30:26</a:t>
            </a:r>
            <a:endParaRPr lang="en-US" sz="2400" b="1" dirty="0">
              <a:solidFill>
                <a:srgbClr val="0000CC"/>
              </a:solidFill>
              <a:latin typeface="Book Antiqua"/>
              <a:cs typeface="Book Antiqua"/>
            </a:endParaRPr>
          </a:p>
        </p:txBody>
      </p:sp>
      <p:sp>
        <p:nvSpPr>
          <p:cNvPr id="23" name="Text Box 9"/>
          <p:cNvSpPr txBox="1">
            <a:spLocks noChangeArrowheads="1"/>
          </p:cNvSpPr>
          <p:nvPr/>
        </p:nvSpPr>
        <p:spPr bwMode="auto">
          <a:xfrm>
            <a:off x="1036692" y="4885615"/>
            <a:ext cx="7717841" cy="1754326"/>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400" b="1" dirty="0" smtClean="0">
                <a:latin typeface="Book Antiqua"/>
                <a:cs typeface="Book Antiqua"/>
              </a:rPr>
              <a:t>“</a:t>
            </a:r>
            <a:r>
              <a:rPr lang="en-US" sz="2400" b="1" dirty="0" smtClean="0">
                <a:solidFill>
                  <a:srgbClr val="000000"/>
                </a:solidFill>
                <a:latin typeface="Book Antiqua"/>
                <a:cs typeface="Book Antiqua"/>
              </a:rPr>
              <a:t>light is come </a:t>
            </a:r>
            <a:r>
              <a:rPr lang="en-US" sz="2400" b="1" dirty="0" smtClean="0">
                <a:latin typeface="Book Antiqua"/>
                <a:cs typeface="Book Antiqua"/>
              </a:rPr>
              <a:t>into the world, and men loved </a:t>
            </a:r>
            <a:r>
              <a:rPr lang="en-US" sz="2400" b="1" dirty="0" smtClean="0">
                <a:solidFill>
                  <a:srgbClr val="FF0000"/>
                </a:solidFill>
                <a:latin typeface="Book Antiqua"/>
                <a:cs typeface="Book Antiqua"/>
              </a:rPr>
              <a:t>darkness</a:t>
            </a:r>
            <a:r>
              <a:rPr lang="en-US" sz="2400" b="1" dirty="0" smtClean="0">
                <a:latin typeface="Book Antiqua"/>
                <a:cs typeface="Book Antiqua"/>
              </a:rPr>
              <a:t> rather </a:t>
            </a:r>
            <a:r>
              <a:rPr lang="en-US" sz="2400" b="1" dirty="0" smtClean="0">
                <a:solidFill>
                  <a:srgbClr val="000000"/>
                </a:solidFill>
                <a:latin typeface="Book Antiqua"/>
                <a:cs typeface="Book Antiqua"/>
              </a:rPr>
              <a:t>than light, </a:t>
            </a:r>
            <a:r>
              <a:rPr lang="en-US" sz="2400" b="1" dirty="0" smtClean="0">
                <a:latin typeface="Book Antiqua"/>
                <a:cs typeface="Book Antiqua"/>
              </a:rPr>
              <a:t>because their deeds were </a:t>
            </a:r>
            <a:r>
              <a:rPr lang="en-US" sz="2400" b="1" dirty="0" smtClean="0">
                <a:solidFill>
                  <a:srgbClr val="FF0000"/>
                </a:solidFill>
                <a:latin typeface="Book Antiqua"/>
                <a:cs typeface="Book Antiqua"/>
              </a:rPr>
              <a:t>evil</a:t>
            </a:r>
            <a:r>
              <a:rPr lang="en-US" sz="2400" b="1" dirty="0" smtClean="0">
                <a:latin typeface="Book Antiqua"/>
                <a:cs typeface="Book Antiqua"/>
              </a:rPr>
              <a:t>.  For every one that doeth </a:t>
            </a:r>
            <a:r>
              <a:rPr lang="en-US" sz="2400" b="1" dirty="0" smtClean="0">
                <a:solidFill>
                  <a:srgbClr val="FF0000"/>
                </a:solidFill>
                <a:latin typeface="Book Antiqua"/>
                <a:cs typeface="Book Antiqua"/>
              </a:rPr>
              <a:t>evil</a:t>
            </a:r>
            <a:r>
              <a:rPr lang="en-US" sz="2400" b="1" dirty="0" smtClean="0">
                <a:latin typeface="Book Antiqua"/>
                <a:cs typeface="Book Antiqua"/>
              </a:rPr>
              <a:t> hateth </a:t>
            </a:r>
            <a:r>
              <a:rPr lang="en-US" sz="2400" b="1" dirty="0" smtClean="0">
                <a:solidFill>
                  <a:srgbClr val="000000"/>
                </a:solidFill>
                <a:latin typeface="Book Antiqua"/>
                <a:cs typeface="Book Antiqua"/>
              </a:rPr>
              <a:t>the light”.</a:t>
            </a:r>
            <a:endParaRPr lang="en-US" sz="2400" b="1" dirty="0">
              <a:solidFill>
                <a:srgbClr val="000000"/>
              </a:solidFill>
              <a:latin typeface="Book Antiqua"/>
              <a:cs typeface="Book Antiqua"/>
            </a:endParaRPr>
          </a:p>
          <a:p>
            <a:pPr algn="r">
              <a:spcBef>
                <a:spcPct val="50000"/>
              </a:spcBef>
            </a:pPr>
            <a:r>
              <a:rPr lang="en-US" sz="2400" b="1" dirty="0" smtClean="0">
                <a:solidFill>
                  <a:srgbClr val="FF0000"/>
                </a:solidFill>
                <a:latin typeface="Book Antiqua"/>
                <a:cs typeface="Book Antiqua"/>
              </a:rPr>
              <a:t>John 3:19-20</a:t>
            </a:r>
            <a:endParaRPr lang="en-US" sz="2400" b="1" dirty="0">
              <a:solidFill>
                <a:srgbClr val="0000CC"/>
              </a:solidFill>
              <a:latin typeface="Book Antiqua"/>
              <a:cs typeface="Book Antiqua"/>
            </a:endParaRPr>
          </a:p>
        </p:txBody>
      </p:sp>
      <p:sp>
        <p:nvSpPr>
          <p:cNvPr id="11" name="Rectangle 10"/>
          <p:cNvSpPr/>
          <p:nvPr/>
        </p:nvSpPr>
        <p:spPr>
          <a:xfrm>
            <a:off x="768764" y="1496105"/>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p:cNvSpPr/>
          <p:nvPr/>
        </p:nvSpPr>
        <p:spPr>
          <a:xfrm>
            <a:off x="768764" y="3240207"/>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p:cNvSpPr/>
          <p:nvPr/>
        </p:nvSpPr>
        <p:spPr>
          <a:xfrm>
            <a:off x="768764" y="4984309"/>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p:cNvSpPr txBox="1"/>
          <p:nvPr/>
        </p:nvSpPr>
        <p:spPr>
          <a:xfrm>
            <a:off x="575751" y="220139"/>
            <a:ext cx="8048397" cy="707886"/>
          </a:xfrm>
          <a:prstGeom prst="rect">
            <a:avLst/>
          </a:prstGeom>
          <a:noFill/>
        </p:spPr>
        <p:txBody>
          <a:bodyPr wrap="none" rtlCol="0">
            <a:spAutoFit/>
          </a:bodyPr>
          <a:lstStyle/>
          <a:p>
            <a:r>
              <a:rPr lang="en-US" sz="4000" b="1" dirty="0" smtClean="0">
                <a:solidFill>
                  <a:srgbClr val="0000FF"/>
                </a:solidFill>
                <a:latin typeface="Book Antiqua"/>
                <a:cs typeface="Book Antiqua"/>
              </a:rPr>
              <a:t>God Operates In Absolute Truths</a:t>
            </a:r>
            <a:endParaRPr lang="en-US" sz="4000" b="1" dirty="0">
              <a:solidFill>
                <a:srgbClr val="0000FF"/>
              </a:solidFill>
              <a:latin typeface="Book Antiqua"/>
              <a:cs typeface="Book Antiqua"/>
            </a:endParaRPr>
          </a:p>
        </p:txBody>
      </p:sp>
    </p:spTree>
    <p:extLst>
      <p:ext uri="{BB962C8B-B14F-4D97-AF65-F5344CB8AC3E}">
        <p14:creationId xmlns:p14="http://schemas.microsoft.com/office/powerpoint/2010/main" val="23109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P spid="11" grpId="0" animBg="1"/>
      <p:bldP spid="12" grpId="0" animBg="1"/>
      <p:bldP spid="13"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6"/>
          <p:cNvGrpSpPr>
            <a:grpSpLocks/>
          </p:cNvGrpSpPr>
          <p:nvPr/>
        </p:nvGrpSpPr>
        <p:grpSpPr bwMode="auto">
          <a:xfrm>
            <a:off x="4402315" y="-15450"/>
            <a:ext cx="253931" cy="1785132"/>
            <a:chOff x="4884048" y="107950"/>
            <a:chExt cx="209968" cy="2575894"/>
          </a:xfrm>
        </p:grpSpPr>
        <p:sp>
          <p:nvSpPr>
            <p:cNvPr id="6" name="TextBox 5"/>
            <p:cNvSpPr txBox="1"/>
            <p:nvPr/>
          </p:nvSpPr>
          <p:spPr>
            <a:xfrm>
              <a:off x="4884048" y="152401"/>
              <a:ext cx="152695" cy="2531443"/>
            </a:xfrm>
            <a:prstGeom prst="rect">
              <a:avLst/>
            </a:prstGeom>
            <a:noFill/>
          </p:spPr>
          <p:txBody>
            <a:bodyPr wrap="none">
              <a:spAutoFit/>
            </a:bodyPr>
            <a:lstStyle/>
            <a:p>
              <a:pPr algn="ctr" fontAlgn="auto">
                <a:spcBef>
                  <a:spcPts val="0"/>
                </a:spcBef>
                <a:spcAft>
                  <a:spcPts val="0"/>
                </a:spcAft>
                <a:defRPr/>
              </a:pPr>
              <a:endParaRPr lang="en-NZ" sz="5400" b="1" dirty="0" smtClean="0">
                <a:gradFill>
                  <a:gsLst>
                    <a:gs pos="25000">
                      <a:srgbClr val="FFFF00"/>
                    </a:gs>
                    <a:gs pos="50000">
                      <a:srgbClr val="FF0000"/>
                    </a:gs>
                  </a:gsLst>
                  <a:lin ang="5400000" scaled="0"/>
                </a:gradFill>
                <a:effectLst>
                  <a:outerShdw dist="38100" dir="9000000" algn="tr" rotWithShape="0">
                    <a:prstClr val="black"/>
                  </a:outerShdw>
                </a:effectLst>
                <a:latin typeface="ArtBrush" pitchFamily="34" charset="0"/>
              </a:endParaRPr>
            </a:p>
            <a:p>
              <a:pPr algn="ctr" fontAlgn="auto">
                <a:spcBef>
                  <a:spcPts val="0"/>
                </a:spcBef>
                <a:spcAft>
                  <a:spcPts val="0"/>
                </a:spcAft>
                <a:defRPr/>
              </a:pPr>
              <a:endParaRPr lang="en-NZ" sz="5400" b="1" dirty="0">
                <a:gradFill>
                  <a:gsLst>
                    <a:gs pos="25000">
                      <a:srgbClr val="FFFF00"/>
                    </a:gs>
                    <a:gs pos="50000">
                      <a:srgbClr val="FF0000"/>
                    </a:gs>
                  </a:gsLst>
                  <a:lin ang="5400000" scaled="0"/>
                </a:gradFill>
                <a:effectLst>
                  <a:outerShdw dist="38100" dir="9000000" algn="tr" rotWithShape="0">
                    <a:prstClr val="black"/>
                  </a:outerShdw>
                </a:effectLst>
                <a:latin typeface="ArtBrush" pitchFamily="34" charset="0"/>
              </a:endParaRPr>
            </a:p>
          </p:txBody>
        </p:sp>
        <p:sp>
          <p:nvSpPr>
            <p:cNvPr id="22538" name="TextBox 4"/>
            <p:cNvSpPr txBox="1">
              <a:spLocks noChangeArrowheads="1"/>
            </p:cNvSpPr>
            <p:nvPr/>
          </p:nvSpPr>
          <p:spPr bwMode="auto">
            <a:xfrm>
              <a:off x="4941321" y="107950"/>
              <a:ext cx="152695" cy="1332338"/>
            </a:xfrm>
            <a:prstGeom prst="rect">
              <a:avLst/>
            </a:prstGeom>
            <a:noFill/>
            <a:ln w="9525">
              <a:noFill/>
              <a:miter lim="800000"/>
              <a:headEnd/>
              <a:tailEnd/>
            </a:ln>
          </p:spPr>
          <p:txBody>
            <a:bodyPr wrap="none">
              <a:prstTxWarp prst="textNoShape">
                <a:avLst/>
              </a:prstTxWarp>
              <a:spAutoFit/>
            </a:bodyPr>
            <a:lstStyle/>
            <a:p>
              <a:pPr algn="ctr"/>
              <a:endParaRPr lang="en-NZ" sz="5400" b="1" dirty="0">
                <a:latin typeface="ArtBrush" charset="0"/>
              </a:endParaRPr>
            </a:p>
          </p:txBody>
        </p:sp>
      </p:grpSp>
      <p:sp>
        <p:nvSpPr>
          <p:cNvPr id="19" name="Text Box 9"/>
          <p:cNvSpPr txBox="1">
            <a:spLocks noChangeArrowheads="1"/>
          </p:cNvSpPr>
          <p:nvPr/>
        </p:nvSpPr>
        <p:spPr bwMode="auto">
          <a:xfrm>
            <a:off x="1048211" y="1366324"/>
            <a:ext cx="7740189" cy="1754326"/>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400" b="1" dirty="0" smtClean="0">
                <a:latin typeface="Book Antiqua"/>
                <a:cs typeface="Book Antiqua"/>
              </a:rPr>
              <a:t>“The path of the just is as the shining </a:t>
            </a:r>
            <a:r>
              <a:rPr lang="en-US" sz="2400" b="1" dirty="0" smtClean="0">
                <a:solidFill>
                  <a:srgbClr val="0000FF"/>
                </a:solidFill>
                <a:latin typeface="Book Antiqua"/>
                <a:cs typeface="Book Antiqua"/>
              </a:rPr>
              <a:t>light</a:t>
            </a:r>
            <a:r>
              <a:rPr lang="en-US" sz="2400" b="1" dirty="0" smtClean="0">
                <a:latin typeface="Book Antiqua"/>
                <a:cs typeface="Book Antiqua"/>
              </a:rPr>
              <a:t>…t</a:t>
            </a:r>
            <a:r>
              <a:rPr lang="en-NZ" sz="2400" b="1" dirty="0" smtClean="0">
                <a:latin typeface="Book Antiqua"/>
                <a:cs typeface="Book Antiqua"/>
              </a:rPr>
              <a:t>he </a:t>
            </a:r>
            <a:r>
              <a:rPr lang="en-NZ" sz="2400" b="1" dirty="0">
                <a:latin typeface="Book Antiqua"/>
                <a:cs typeface="Book Antiqua"/>
              </a:rPr>
              <a:t>way of the wicked is as </a:t>
            </a:r>
            <a:r>
              <a:rPr lang="en-NZ" sz="2400" b="1" dirty="0">
                <a:solidFill>
                  <a:srgbClr val="FF0000"/>
                </a:solidFill>
                <a:latin typeface="Book Antiqua"/>
                <a:cs typeface="Book Antiqua"/>
              </a:rPr>
              <a:t>darkness</a:t>
            </a:r>
            <a:r>
              <a:rPr lang="en-NZ" sz="2400" b="1" dirty="0">
                <a:latin typeface="Book Antiqua"/>
                <a:cs typeface="Book Antiqua"/>
              </a:rPr>
              <a:t>: </a:t>
            </a:r>
            <a:r>
              <a:rPr lang="en-NZ" sz="2400" b="1" dirty="0" smtClean="0">
                <a:latin typeface="Book Antiqua"/>
                <a:cs typeface="Book Antiqua"/>
              </a:rPr>
              <a:t> they </a:t>
            </a:r>
            <a:r>
              <a:rPr lang="en-NZ" sz="2400" b="1" dirty="0">
                <a:latin typeface="Book Antiqua"/>
                <a:cs typeface="Book Antiqua"/>
              </a:rPr>
              <a:t>know not at what they </a:t>
            </a:r>
            <a:r>
              <a:rPr lang="en-NZ" sz="2400" b="1" dirty="0" smtClean="0">
                <a:latin typeface="Book Antiqua"/>
                <a:cs typeface="Book Antiqua"/>
              </a:rPr>
              <a:t>stumble”.</a:t>
            </a:r>
          </a:p>
          <a:p>
            <a:pPr algn="r">
              <a:spcBef>
                <a:spcPct val="50000"/>
              </a:spcBef>
            </a:pPr>
            <a:r>
              <a:rPr lang="en-US" sz="2400" b="1" dirty="0" smtClean="0">
                <a:solidFill>
                  <a:srgbClr val="FF0000"/>
                </a:solidFill>
                <a:latin typeface="Book Antiqua"/>
                <a:cs typeface="Book Antiqua"/>
              </a:rPr>
              <a:t>Proverbs 4:18-19</a:t>
            </a:r>
            <a:endParaRPr lang="en-US" sz="2400" b="1" dirty="0">
              <a:solidFill>
                <a:srgbClr val="0000CC"/>
              </a:solidFill>
              <a:latin typeface="Book Antiqua"/>
              <a:cs typeface="Book Antiqua"/>
            </a:endParaRPr>
          </a:p>
        </p:txBody>
      </p:sp>
      <p:sp>
        <p:nvSpPr>
          <p:cNvPr id="21" name="Text Box 9"/>
          <p:cNvSpPr txBox="1">
            <a:spLocks noChangeArrowheads="1"/>
          </p:cNvSpPr>
          <p:nvPr/>
        </p:nvSpPr>
        <p:spPr bwMode="auto">
          <a:xfrm>
            <a:off x="1042451" y="3125328"/>
            <a:ext cx="7729016" cy="1754326"/>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400" b="1" dirty="0" smtClean="0">
                <a:latin typeface="Book Antiqua"/>
                <a:cs typeface="Book Antiqua"/>
              </a:rPr>
              <a:t>“</a:t>
            </a:r>
            <a:r>
              <a:rPr lang="en-NZ" sz="2400" b="1" dirty="0">
                <a:latin typeface="Book Antiqua"/>
                <a:cs typeface="Book Antiqua"/>
              </a:rPr>
              <a:t>For he cometh </a:t>
            </a:r>
            <a:r>
              <a:rPr lang="en-NZ" sz="2400" b="1" dirty="0" smtClean="0">
                <a:latin typeface="Book Antiqua"/>
                <a:cs typeface="Book Antiqua"/>
              </a:rPr>
              <a:t>in… </a:t>
            </a:r>
            <a:r>
              <a:rPr lang="en-NZ" sz="2400" b="1" dirty="0">
                <a:latin typeface="Book Antiqua"/>
                <a:cs typeface="Book Antiqua"/>
              </a:rPr>
              <a:t>and departeth in </a:t>
            </a:r>
            <a:r>
              <a:rPr lang="en-NZ" sz="2400" b="1" dirty="0">
                <a:solidFill>
                  <a:srgbClr val="FF0000"/>
                </a:solidFill>
                <a:latin typeface="Book Antiqua"/>
                <a:cs typeface="Book Antiqua"/>
              </a:rPr>
              <a:t>darkness</a:t>
            </a:r>
            <a:r>
              <a:rPr lang="en-NZ" sz="2400" b="1" dirty="0">
                <a:latin typeface="Book Antiqua"/>
                <a:cs typeface="Book Antiqua"/>
              </a:rPr>
              <a:t>, and his name shall be covered in </a:t>
            </a:r>
            <a:r>
              <a:rPr lang="en-NZ" sz="2400" b="1" dirty="0" smtClean="0">
                <a:solidFill>
                  <a:srgbClr val="FF0000"/>
                </a:solidFill>
                <a:latin typeface="Book Antiqua"/>
                <a:cs typeface="Book Antiqua"/>
              </a:rPr>
              <a:t>darkness</a:t>
            </a:r>
            <a:r>
              <a:rPr lang="en-NZ" sz="2400" b="1" dirty="0" smtClean="0">
                <a:latin typeface="Book Antiqua"/>
                <a:cs typeface="Book Antiqua"/>
              </a:rPr>
              <a:t>.  Moreover </a:t>
            </a:r>
            <a:r>
              <a:rPr lang="en-NZ" sz="2400" b="1" dirty="0">
                <a:latin typeface="Book Antiqua"/>
                <a:cs typeface="Book Antiqua"/>
              </a:rPr>
              <a:t>he hath not seen </a:t>
            </a:r>
            <a:r>
              <a:rPr lang="en-NZ" sz="2400" b="1" dirty="0">
                <a:solidFill>
                  <a:srgbClr val="000000"/>
                </a:solidFill>
                <a:latin typeface="Book Antiqua"/>
                <a:cs typeface="Book Antiqua"/>
              </a:rPr>
              <a:t>the sun nor known any </a:t>
            </a:r>
            <a:r>
              <a:rPr lang="en-NZ" sz="2400" b="1" dirty="0" smtClean="0">
                <a:latin typeface="Book Antiqua"/>
                <a:cs typeface="Book Antiqua"/>
              </a:rPr>
              <a:t>thing”.                                                                                                  </a:t>
            </a:r>
          </a:p>
          <a:p>
            <a:pPr algn="r">
              <a:spcBef>
                <a:spcPct val="50000"/>
              </a:spcBef>
            </a:pPr>
            <a:r>
              <a:rPr lang="en-US" sz="2400" b="1" dirty="0" smtClean="0">
                <a:solidFill>
                  <a:srgbClr val="FF0000"/>
                </a:solidFill>
                <a:latin typeface="Book Antiqua"/>
                <a:cs typeface="Book Antiqua"/>
              </a:rPr>
              <a:t>Ecclesiastes 6:4-5</a:t>
            </a:r>
            <a:endParaRPr lang="en-US" sz="2400" b="1" dirty="0">
              <a:solidFill>
                <a:srgbClr val="0000CC"/>
              </a:solidFill>
              <a:latin typeface="Book Antiqua"/>
              <a:cs typeface="Book Antiqua"/>
            </a:endParaRPr>
          </a:p>
        </p:txBody>
      </p:sp>
      <p:sp>
        <p:nvSpPr>
          <p:cNvPr id="23" name="Text Box 9"/>
          <p:cNvSpPr txBox="1">
            <a:spLocks noChangeArrowheads="1"/>
          </p:cNvSpPr>
          <p:nvPr/>
        </p:nvSpPr>
        <p:spPr bwMode="auto">
          <a:xfrm>
            <a:off x="1036692" y="4885615"/>
            <a:ext cx="7717841" cy="1754326"/>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400" b="1" dirty="0" smtClean="0">
                <a:latin typeface="Book Antiqua"/>
                <a:cs typeface="Book Antiqua"/>
              </a:rPr>
              <a:t>“Walk while ye have the </a:t>
            </a:r>
            <a:r>
              <a:rPr lang="en-US" sz="2400" b="1" dirty="0" smtClean="0">
                <a:solidFill>
                  <a:srgbClr val="0000FF"/>
                </a:solidFill>
                <a:latin typeface="Book Antiqua"/>
                <a:cs typeface="Book Antiqua"/>
              </a:rPr>
              <a:t>light</a:t>
            </a:r>
            <a:r>
              <a:rPr lang="en-US" sz="2400" b="1" dirty="0" smtClean="0">
                <a:latin typeface="Book Antiqua"/>
                <a:cs typeface="Book Antiqua"/>
              </a:rPr>
              <a:t>, lest </a:t>
            </a:r>
            <a:r>
              <a:rPr lang="en-US" sz="2400" b="1" dirty="0" smtClean="0">
                <a:solidFill>
                  <a:srgbClr val="FF0000"/>
                </a:solidFill>
                <a:latin typeface="Book Antiqua"/>
                <a:cs typeface="Book Antiqua"/>
              </a:rPr>
              <a:t>darkness</a:t>
            </a:r>
            <a:r>
              <a:rPr lang="en-US" sz="2400" b="1" dirty="0" smtClean="0">
                <a:latin typeface="Book Antiqua"/>
                <a:cs typeface="Book Antiqua"/>
              </a:rPr>
              <a:t> come upon you, for he that walketh in </a:t>
            </a:r>
            <a:r>
              <a:rPr lang="en-US" sz="2400" b="1" dirty="0" smtClean="0">
                <a:solidFill>
                  <a:srgbClr val="FF0000"/>
                </a:solidFill>
                <a:latin typeface="Book Antiqua"/>
                <a:cs typeface="Book Antiqua"/>
              </a:rPr>
              <a:t>darkness</a:t>
            </a:r>
            <a:r>
              <a:rPr lang="en-US" sz="2400" b="1" dirty="0" smtClean="0">
                <a:latin typeface="Book Antiqua"/>
                <a:cs typeface="Book Antiqua"/>
              </a:rPr>
              <a:t> </a:t>
            </a:r>
            <a:r>
              <a:rPr lang="en-US" sz="2400" b="1" dirty="0" smtClean="0">
                <a:solidFill>
                  <a:srgbClr val="000000"/>
                </a:solidFill>
                <a:latin typeface="Book Antiqua"/>
                <a:cs typeface="Book Antiqua"/>
              </a:rPr>
              <a:t>knoweth not whither he goeth”.</a:t>
            </a:r>
            <a:endParaRPr lang="en-US" sz="2400" b="1" dirty="0">
              <a:solidFill>
                <a:srgbClr val="000000"/>
              </a:solidFill>
              <a:latin typeface="Book Antiqua"/>
              <a:cs typeface="Book Antiqua"/>
            </a:endParaRPr>
          </a:p>
          <a:p>
            <a:pPr algn="r">
              <a:spcBef>
                <a:spcPct val="50000"/>
              </a:spcBef>
            </a:pPr>
            <a:r>
              <a:rPr lang="en-US" sz="2400" b="1" dirty="0" smtClean="0">
                <a:solidFill>
                  <a:srgbClr val="FF0000"/>
                </a:solidFill>
                <a:latin typeface="Book Antiqua"/>
                <a:cs typeface="Book Antiqua"/>
              </a:rPr>
              <a:t>John 12:35</a:t>
            </a:r>
            <a:endParaRPr lang="en-US" sz="2400" b="1" dirty="0">
              <a:solidFill>
                <a:srgbClr val="0000CC"/>
              </a:solidFill>
              <a:latin typeface="Book Antiqua"/>
              <a:cs typeface="Book Antiqua"/>
            </a:endParaRPr>
          </a:p>
        </p:txBody>
      </p:sp>
      <p:sp>
        <p:nvSpPr>
          <p:cNvPr id="11" name="Rectangle 10"/>
          <p:cNvSpPr/>
          <p:nvPr/>
        </p:nvSpPr>
        <p:spPr>
          <a:xfrm>
            <a:off x="768764" y="1496105"/>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p:cNvSpPr/>
          <p:nvPr/>
        </p:nvSpPr>
        <p:spPr>
          <a:xfrm>
            <a:off x="768764" y="3240207"/>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p:cNvSpPr/>
          <p:nvPr/>
        </p:nvSpPr>
        <p:spPr>
          <a:xfrm>
            <a:off x="768764" y="4984309"/>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p:cNvSpPr txBox="1"/>
          <p:nvPr/>
        </p:nvSpPr>
        <p:spPr>
          <a:xfrm>
            <a:off x="101627" y="220139"/>
            <a:ext cx="8989410" cy="707886"/>
          </a:xfrm>
          <a:prstGeom prst="rect">
            <a:avLst/>
          </a:prstGeom>
          <a:noFill/>
        </p:spPr>
        <p:txBody>
          <a:bodyPr wrap="none" rtlCol="0">
            <a:spAutoFit/>
          </a:bodyPr>
          <a:lstStyle/>
          <a:p>
            <a:r>
              <a:rPr lang="en-US" sz="4000" b="1" dirty="0" smtClean="0">
                <a:solidFill>
                  <a:srgbClr val="0000FF"/>
                </a:solidFill>
                <a:latin typeface="Book Antiqua"/>
                <a:cs typeface="Book Antiqua"/>
              </a:rPr>
              <a:t>Man In A State Of Ignorant Darkness</a:t>
            </a:r>
            <a:endParaRPr lang="en-US" sz="4000" b="1" dirty="0">
              <a:solidFill>
                <a:srgbClr val="0000FF"/>
              </a:solidFill>
              <a:latin typeface="Book Antiqua"/>
              <a:cs typeface="Book Antiqua"/>
            </a:endParaRPr>
          </a:p>
        </p:txBody>
      </p:sp>
    </p:spTree>
    <p:extLst>
      <p:ext uri="{BB962C8B-B14F-4D97-AF65-F5344CB8AC3E}">
        <p14:creationId xmlns:p14="http://schemas.microsoft.com/office/powerpoint/2010/main" val="109728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6"/>
          <p:cNvGrpSpPr>
            <a:grpSpLocks/>
          </p:cNvGrpSpPr>
          <p:nvPr/>
        </p:nvGrpSpPr>
        <p:grpSpPr bwMode="auto">
          <a:xfrm>
            <a:off x="4402315" y="-15450"/>
            <a:ext cx="253931" cy="1785132"/>
            <a:chOff x="4884048" y="107950"/>
            <a:chExt cx="209968" cy="2575894"/>
          </a:xfrm>
        </p:grpSpPr>
        <p:sp>
          <p:nvSpPr>
            <p:cNvPr id="6" name="TextBox 5"/>
            <p:cNvSpPr txBox="1"/>
            <p:nvPr/>
          </p:nvSpPr>
          <p:spPr>
            <a:xfrm>
              <a:off x="4884048" y="152401"/>
              <a:ext cx="152695" cy="2531443"/>
            </a:xfrm>
            <a:prstGeom prst="rect">
              <a:avLst/>
            </a:prstGeom>
            <a:noFill/>
          </p:spPr>
          <p:txBody>
            <a:bodyPr wrap="none">
              <a:spAutoFit/>
            </a:bodyPr>
            <a:lstStyle/>
            <a:p>
              <a:pPr algn="ctr" fontAlgn="auto">
                <a:spcBef>
                  <a:spcPts val="0"/>
                </a:spcBef>
                <a:spcAft>
                  <a:spcPts val="0"/>
                </a:spcAft>
                <a:defRPr/>
              </a:pPr>
              <a:endParaRPr lang="en-NZ" sz="5400" b="1" dirty="0" smtClean="0">
                <a:gradFill>
                  <a:gsLst>
                    <a:gs pos="25000">
                      <a:srgbClr val="FFFF00"/>
                    </a:gs>
                    <a:gs pos="50000">
                      <a:srgbClr val="FF0000"/>
                    </a:gs>
                  </a:gsLst>
                  <a:lin ang="5400000" scaled="0"/>
                </a:gradFill>
                <a:effectLst>
                  <a:outerShdw dist="38100" dir="9000000" algn="tr" rotWithShape="0">
                    <a:prstClr val="black"/>
                  </a:outerShdw>
                </a:effectLst>
                <a:latin typeface="ArtBrush" pitchFamily="34" charset="0"/>
              </a:endParaRPr>
            </a:p>
            <a:p>
              <a:pPr algn="ctr" fontAlgn="auto">
                <a:spcBef>
                  <a:spcPts val="0"/>
                </a:spcBef>
                <a:spcAft>
                  <a:spcPts val="0"/>
                </a:spcAft>
                <a:defRPr/>
              </a:pPr>
              <a:endParaRPr lang="en-NZ" sz="5400" b="1" dirty="0">
                <a:gradFill>
                  <a:gsLst>
                    <a:gs pos="25000">
                      <a:srgbClr val="FFFF00"/>
                    </a:gs>
                    <a:gs pos="50000">
                      <a:srgbClr val="FF0000"/>
                    </a:gs>
                  </a:gsLst>
                  <a:lin ang="5400000" scaled="0"/>
                </a:gradFill>
                <a:effectLst>
                  <a:outerShdw dist="38100" dir="9000000" algn="tr" rotWithShape="0">
                    <a:prstClr val="black"/>
                  </a:outerShdw>
                </a:effectLst>
                <a:latin typeface="ArtBrush" pitchFamily="34" charset="0"/>
              </a:endParaRPr>
            </a:p>
          </p:txBody>
        </p:sp>
        <p:sp>
          <p:nvSpPr>
            <p:cNvPr id="22538" name="TextBox 4"/>
            <p:cNvSpPr txBox="1">
              <a:spLocks noChangeArrowheads="1"/>
            </p:cNvSpPr>
            <p:nvPr/>
          </p:nvSpPr>
          <p:spPr bwMode="auto">
            <a:xfrm>
              <a:off x="4941321" y="107950"/>
              <a:ext cx="152695" cy="1332338"/>
            </a:xfrm>
            <a:prstGeom prst="rect">
              <a:avLst/>
            </a:prstGeom>
            <a:noFill/>
            <a:ln w="9525">
              <a:noFill/>
              <a:miter lim="800000"/>
              <a:headEnd/>
              <a:tailEnd/>
            </a:ln>
          </p:spPr>
          <p:txBody>
            <a:bodyPr wrap="none">
              <a:prstTxWarp prst="textNoShape">
                <a:avLst/>
              </a:prstTxWarp>
              <a:spAutoFit/>
            </a:bodyPr>
            <a:lstStyle/>
            <a:p>
              <a:pPr algn="ctr"/>
              <a:endParaRPr lang="en-NZ" sz="5400" b="1" dirty="0">
                <a:latin typeface="ArtBrush" charset="0"/>
              </a:endParaRPr>
            </a:p>
          </p:txBody>
        </p:sp>
      </p:grpSp>
      <p:sp>
        <p:nvSpPr>
          <p:cNvPr id="19" name="Text Box 9"/>
          <p:cNvSpPr txBox="1">
            <a:spLocks noChangeArrowheads="1"/>
          </p:cNvSpPr>
          <p:nvPr/>
        </p:nvSpPr>
        <p:spPr bwMode="auto">
          <a:xfrm>
            <a:off x="1048211" y="1366324"/>
            <a:ext cx="7740189" cy="1754326"/>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400" b="1" dirty="0" smtClean="0">
                <a:latin typeface="Book Antiqua"/>
                <a:cs typeface="Book Antiqua"/>
              </a:rPr>
              <a:t>“The path of the just is as the shining </a:t>
            </a:r>
            <a:r>
              <a:rPr lang="en-US" sz="2400" b="1" dirty="0" smtClean="0">
                <a:solidFill>
                  <a:srgbClr val="0000FF"/>
                </a:solidFill>
                <a:latin typeface="Book Antiqua"/>
                <a:cs typeface="Book Antiqua"/>
              </a:rPr>
              <a:t>light</a:t>
            </a:r>
            <a:r>
              <a:rPr lang="en-US" sz="2400" b="1" dirty="0" smtClean="0">
                <a:latin typeface="Book Antiqua"/>
                <a:cs typeface="Book Antiqua"/>
              </a:rPr>
              <a:t>…t</a:t>
            </a:r>
            <a:r>
              <a:rPr lang="en-NZ" sz="2400" b="1" dirty="0" smtClean="0">
                <a:latin typeface="Book Antiqua"/>
                <a:cs typeface="Book Antiqua"/>
              </a:rPr>
              <a:t>he </a:t>
            </a:r>
            <a:r>
              <a:rPr lang="en-NZ" sz="2400" b="1" dirty="0">
                <a:latin typeface="Book Antiqua"/>
                <a:cs typeface="Book Antiqua"/>
              </a:rPr>
              <a:t>way of the wicked is as </a:t>
            </a:r>
            <a:r>
              <a:rPr lang="en-NZ" sz="2400" b="1" dirty="0">
                <a:solidFill>
                  <a:srgbClr val="FF0000"/>
                </a:solidFill>
                <a:latin typeface="Book Antiqua"/>
                <a:cs typeface="Book Antiqua"/>
              </a:rPr>
              <a:t>darkness</a:t>
            </a:r>
            <a:r>
              <a:rPr lang="en-NZ" sz="2400" b="1" dirty="0">
                <a:latin typeface="Book Antiqua"/>
                <a:cs typeface="Book Antiqua"/>
              </a:rPr>
              <a:t>: </a:t>
            </a:r>
            <a:r>
              <a:rPr lang="en-NZ" sz="2400" b="1" dirty="0" smtClean="0">
                <a:latin typeface="Book Antiqua"/>
                <a:cs typeface="Book Antiqua"/>
              </a:rPr>
              <a:t> they </a:t>
            </a:r>
            <a:r>
              <a:rPr lang="en-NZ" sz="2400" b="1" dirty="0">
                <a:solidFill>
                  <a:srgbClr val="808000"/>
                </a:solidFill>
                <a:latin typeface="Book Antiqua"/>
                <a:cs typeface="Book Antiqua"/>
              </a:rPr>
              <a:t>know not </a:t>
            </a:r>
            <a:r>
              <a:rPr lang="en-NZ" sz="2400" b="1" dirty="0">
                <a:latin typeface="Book Antiqua"/>
                <a:cs typeface="Book Antiqua"/>
              </a:rPr>
              <a:t>at what they </a:t>
            </a:r>
            <a:r>
              <a:rPr lang="en-NZ" sz="2400" b="1" dirty="0" smtClean="0">
                <a:latin typeface="Book Antiqua"/>
                <a:cs typeface="Book Antiqua"/>
              </a:rPr>
              <a:t>stumble”.</a:t>
            </a:r>
          </a:p>
          <a:p>
            <a:pPr algn="r">
              <a:spcBef>
                <a:spcPct val="50000"/>
              </a:spcBef>
            </a:pPr>
            <a:r>
              <a:rPr lang="en-US" sz="2400" b="1" dirty="0" smtClean="0">
                <a:solidFill>
                  <a:srgbClr val="FF0000"/>
                </a:solidFill>
                <a:latin typeface="Book Antiqua"/>
                <a:cs typeface="Book Antiqua"/>
              </a:rPr>
              <a:t>Proverbs 4:18-19</a:t>
            </a:r>
            <a:endParaRPr lang="en-US" sz="2400" b="1" dirty="0">
              <a:solidFill>
                <a:srgbClr val="0000CC"/>
              </a:solidFill>
              <a:latin typeface="Book Antiqua"/>
              <a:cs typeface="Book Antiqua"/>
            </a:endParaRPr>
          </a:p>
        </p:txBody>
      </p:sp>
      <p:sp>
        <p:nvSpPr>
          <p:cNvPr id="21" name="Text Box 9"/>
          <p:cNvSpPr txBox="1">
            <a:spLocks noChangeArrowheads="1"/>
          </p:cNvSpPr>
          <p:nvPr/>
        </p:nvSpPr>
        <p:spPr bwMode="auto">
          <a:xfrm>
            <a:off x="1042451" y="3125328"/>
            <a:ext cx="7729016" cy="1754326"/>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400" b="1" dirty="0" smtClean="0">
                <a:latin typeface="Book Antiqua"/>
                <a:cs typeface="Book Antiqua"/>
              </a:rPr>
              <a:t>“</a:t>
            </a:r>
            <a:r>
              <a:rPr lang="en-NZ" sz="2400" b="1" dirty="0">
                <a:latin typeface="Book Antiqua"/>
                <a:cs typeface="Book Antiqua"/>
              </a:rPr>
              <a:t>For he cometh </a:t>
            </a:r>
            <a:r>
              <a:rPr lang="en-NZ" sz="2400" b="1" dirty="0" smtClean="0">
                <a:latin typeface="Book Antiqua"/>
                <a:cs typeface="Book Antiqua"/>
              </a:rPr>
              <a:t>in… </a:t>
            </a:r>
            <a:r>
              <a:rPr lang="en-NZ" sz="2400" b="1" dirty="0">
                <a:latin typeface="Book Antiqua"/>
                <a:cs typeface="Book Antiqua"/>
              </a:rPr>
              <a:t>and departeth in </a:t>
            </a:r>
            <a:r>
              <a:rPr lang="en-NZ" sz="2400" b="1" dirty="0">
                <a:solidFill>
                  <a:srgbClr val="FF0000"/>
                </a:solidFill>
                <a:latin typeface="Book Antiqua"/>
                <a:cs typeface="Book Antiqua"/>
              </a:rPr>
              <a:t>darkness</a:t>
            </a:r>
            <a:r>
              <a:rPr lang="en-NZ" sz="2400" b="1" dirty="0">
                <a:latin typeface="Book Antiqua"/>
                <a:cs typeface="Book Antiqua"/>
              </a:rPr>
              <a:t>, and his name shall be covered in </a:t>
            </a:r>
            <a:r>
              <a:rPr lang="en-NZ" sz="2400" b="1" dirty="0" smtClean="0">
                <a:solidFill>
                  <a:srgbClr val="FF0000"/>
                </a:solidFill>
                <a:latin typeface="Book Antiqua"/>
                <a:cs typeface="Book Antiqua"/>
              </a:rPr>
              <a:t>darkness</a:t>
            </a:r>
            <a:r>
              <a:rPr lang="en-NZ" sz="2400" b="1" dirty="0" smtClean="0">
                <a:latin typeface="Book Antiqua"/>
                <a:cs typeface="Book Antiqua"/>
              </a:rPr>
              <a:t>.  Moreover </a:t>
            </a:r>
            <a:r>
              <a:rPr lang="en-NZ" sz="2400" b="1" dirty="0">
                <a:latin typeface="Book Antiqua"/>
                <a:cs typeface="Book Antiqua"/>
              </a:rPr>
              <a:t>he hath not seen the sun </a:t>
            </a:r>
            <a:r>
              <a:rPr lang="en-NZ" sz="2400" b="1" dirty="0">
                <a:solidFill>
                  <a:srgbClr val="808000"/>
                </a:solidFill>
                <a:latin typeface="Book Antiqua"/>
                <a:cs typeface="Book Antiqua"/>
              </a:rPr>
              <a:t>nor known </a:t>
            </a:r>
            <a:r>
              <a:rPr lang="en-NZ" sz="2400" b="1" dirty="0">
                <a:latin typeface="Book Antiqua"/>
                <a:cs typeface="Book Antiqua"/>
              </a:rPr>
              <a:t>any </a:t>
            </a:r>
            <a:r>
              <a:rPr lang="en-NZ" sz="2400" b="1" dirty="0" smtClean="0">
                <a:latin typeface="Book Antiqua"/>
                <a:cs typeface="Book Antiqua"/>
              </a:rPr>
              <a:t>thing”.                                                                                                  </a:t>
            </a:r>
          </a:p>
          <a:p>
            <a:pPr algn="r">
              <a:spcBef>
                <a:spcPct val="50000"/>
              </a:spcBef>
            </a:pPr>
            <a:r>
              <a:rPr lang="en-US" sz="2400" b="1" dirty="0" smtClean="0">
                <a:solidFill>
                  <a:srgbClr val="FF0000"/>
                </a:solidFill>
                <a:latin typeface="Book Antiqua"/>
                <a:cs typeface="Book Antiqua"/>
              </a:rPr>
              <a:t>Ecclesiastes 6:4-5</a:t>
            </a:r>
            <a:endParaRPr lang="en-US" sz="2400" b="1" dirty="0">
              <a:solidFill>
                <a:srgbClr val="0000CC"/>
              </a:solidFill>
              <a:latin typeface="Book Antiqua"/>
              <a:cs typeface="Book Antiqua"/>
            </a:endParaRPr>
          </a:p>
        </p:txBody>
      </p:sp>
      <p:sp>
        <p:nvSpPr>
          <p:cNvPr id="23" name="Text Box 9"/>
          <p:cNvSpPr txBox="1">
            <a:spLocks noChangeArrowheads="1"/>
          </p:cNvSpPr>
          <p:nvPr/>
        </p:nvSpPr>
        <p:spPr bwMode="auto">
          <a:xfrm>
            <a:off x="1036692" y="4885615"/>
            <a:ext cx="7717841" cy="1754326"/>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400" b="1" dirty="0" smtClean="0">
                <a:latin typeface="Book Antiqua"/>
                <a:cs typeface="Book Antiqua"/>
              </a:rPr>
              <a:t>“Walk while ye have the </a:t>
            </a:r>
            <a:r>
              <a:rPr lang="en-US" sz="2400" b="1" dirty="0" smtClean="0">
                <a:solidFill>
                  <a:srgbClr val="0000FF"/>
                </a:solidFill>
                <a:latin typeface="Book Antiqua"/>
                <a:cs typeface="Book Antiqua"/>
              </a:rPr>
              <a:t>light</a:t>
            </a:r>
            <a:r>
              <a:rPr lang="en-US" sz="2400" b="1" dirty="0" smtClean="0">
                <a:latin typeface="Book Antiqua"/>
                <a:cs typeface="Book Antiqua"/>
              </a:rPr>
              <a:t>, lest </a:t>
            </a:r>
            <a:r>
              <a:rPr lang="en-US" sz="2400" b="1" dirty="0" smtClean="0">
                <a:solidFill>
                  <a:srgbClr val="FF0000"/>
                </a:solidFill>
                <a:latin typeface="Book Antiqua"/>
                <a:cs typeface="Book Antiqua"/>
              </a:rPr>
              <a:t>darkness</a:t>
            </a:r>
            <a:r>
              <a:rPr lang="en-US" sz="2400" b="1" dirty="0" smtClean="0">
                <a:latin typeface="Book Antiqua"/>
                <a:cs typeface="Book Antiqua"/>
              </a:rPr>
              <a:t> come upon you, for he that walketh in </a:t>
            </a:r>
            <a:r>
              <a:rPr lang="en-US" sz="2400" b="1" dirty="0" smtClean="0">
                <a:solidFill>
                  <a:srgbClr val="FF0000"/>
                </a:solidFill>
                <a:latin typeface="Book Antiqua"/>
                <a:cs typeface="Book Antiqua"/>
              </a:rPr>
              <a:t>darkness</a:t>
            </a:r>
            <a:r>
              <a:rPr lang="en-US" sz="2400" b="1" dirty="0" smtClean="0">
                <a:latin typeface="Book Antiqua"/>
                <a:cs typeface="Book Antiqua"/>
              </a:rPr>
              <a:t> </a:t>
            </a:r>
            <a:r>
              <a:rPr lang="en-US" sz="2400" b="1" dirty="0" smtClean="0">
                <a:solidFill>
                  <a:srgbClr val="808000"/>
                </a:solidFill>
                <a:latin typeface="Book Antiqua"/>
                <a:cs typeface="Book Antiqua"/>
              </a:rPr>
              <a:t>knoweth not</a:t>
            </a:r>
            <a:r>
              <a:rPr lang="en-US" sz="2400" b="1" dirty="0" smtClean="0">
                <a:latin typeface="Book Antiqua"/>
                <a:cs typeface="Book Antiqua"/>
              </a:rPr>
              <a:t> whither he goeth</a:t>
            </a:r>
            <a:r>
              <a:rPr lang="en-US" sz="2400" b="1" dirty="0" smtClean="0">
                <a:solidFill>
                  <a:srgbClr val="000000"/>
                </a:solidFill>
                <a:latin typeface="Book Antiqua"/>
                <a:cs typeface="Book Antiqua"/>
              </a:rPr>
              <a:t>”.</a:t>
            </a:r>
            <a:endParaRPr lang="en-US" sz="2400" b="1" dirty="0">
              <a:solidFill>
                <a:srgbClr val="000000"/>
              </a:solidFill>
              <a:latin typeface="Book Antiqua"/>
              <a:cs typeface="Book Antiqua"/>
            </a:endParaRPr>
          </a:p>
          <a:p>
            <a:pPr algn="r">
              <a:spcBef>
                <a:spcPct val="50000"/>
              </a:spcBef>
            </a:pPr>
            <a:r>
              <a:rPr lang="en-US" sz="2400" b="1" dirty="0" smtClean="0">
                <a:solidFill>
                  <a:srgbClr val="FF0000"/>
                </a:solidFill>
                <a:latin typeface="Book Antiqua"/>
                <a:cs typeface="Book Antiqua"/>
              </a:rPr>
              <a:t>John 12:35</a:t>
            </a:r>
            <a:endParaRPr lang="en-US" sz="2400" b="1" dirty="0">
              <a:solidFill>
                <a:srgbClr val="0000CC"/>
              </a:solidFill>
              <a:latin typeface="Book Antiqua"/>
              <a:cs typeface="Book Antiqua"/>
            </a:endParaRPr>
          </a:p>
        </p:txBody>
      </p:sp>
      <p:sp>
        <p:nvSpPr>
          <p:cNvPr id="11" name="Rectangle 10"/>
          <p:cNvSpPr/>
          <p:nvPr/>
        </p:nvSpPr>
        <p:spPr>
          <a:xfrm>
            <a:off x="768764" y="1496105"/>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p:cNvSpPr/>
          <p:nvPr/>
        </p:nvSpPr>
        <p:spPr>
          <a:xfrm>
            <a:off x="768764" y="3240207"/>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p:cNvSpPr/>
          <p:nvPr/>
        </p:nvSpPr>
        <p:spPr>
          <a:xfrm>
            <a:off x="768764" y="4984309"/>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p:cNvSpPr txBox="1"/>
          <p:nvPr/>
        </p:nvSpPr>
        <p:spPr>
          <a:xfrm>
            <a:off x="101627" y="220139"/>
            <a:ext cx="8989410" cy="707886"/>
          </a:xfrm>
          <a:prstGeom prst="rect">
            <a:avLst/>
          </a:prstGeom>
          <a:noFill/>
        </p:spPr>
        <p:txBody>
          <a:bodyPr wrap="none" rtlCol="0">
            <a:spAutoFit/>
          </a:bodyPr>
          <a:lstStyle/>
          <a:p>
            <a:r>
              <a:rPr lang="en-US" sz="4000" b="1" dirty="0" smtClean="0">
                <a:solidFill>
                  <a:srgbClr val="0000FF"/>
                </a:solidFill>
                <a:latin typeface="Book Antiqua"/>
                <a:cs typeface="Book Antiqua"/>
              </a:rPr>
              <a:t>Man In A State Of Ignorant Darkness</a:t>
            </a:r>
            <a:endParaRPr lang="en-US" sz="4000" b="1" dirty="0">
              <a:solidFill>
                <a:srgbClr val="0000FF"/>
              </a:solidFill>
              <a:latin typeface="Book Antiqua"/>
              <a:cs typeface="Book Antiqua"/>
            </a:endParaRPr>
          </a:p>
        </p:txBody>
      </p:sp>
    </p:spTree>
    <p:extLst>
      <p:ext uri="{BB962C8B-B14F-4D97-AF65-F5344CB8AC3E}">
        <p14:creationId xmlns:p14="http://schemas.microsoft.com/office/powerpoint/2010/main" val="22752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6"/>
          <p:cNvGrpSpPr>
            <a:grpSpLocks/>
          </p:cNvGrpSpPr>
          <p:nvPr/>
        </p:nvGrpSpPr>
        <p:grpSpPr bwMode="auto">
          <a:xfrm>
            <a:off x="4402315" y="-15450"/>
            <a:ext cx="253931" cy="1785132"/>
            <a:chOff x="4884048" y="107950"/>
            <a:chExt cx="209968" cy="2575894"/>
          </a:xfrm>
        </p:grpSpPr>
        <p:sp>
          <p:nvSpPr>
            <p:cNvPr id="6" name="TextBox 5"/>
            <p:cNvSpPr txBox="1"/>
            <p:nvPr/>
          </p:nvSpPr>
          <p:spPr>
            <a:xfrm>
              <a:off x="4884048" y="152401"/>
              <a:ext cx="152695" cy="2531443"/>
            </a:xfrm>
            <a:prstGeom prst="rect">
              <a:avLst/>
            </a:prstGeom>
            <a:noFill/>
          </p:spPr>
          <p:txBody>
            <a:bodyPr wrap="none">
              <a:spAutoFit/>
            </a:bodyPr>
            <a:lstStyle/>
            <a:p>
              <a:pPr algn="ctr" fontAlgn="auto">
                <a:spcBef>
                  <a:spcPts val="0"/>
                </a:spcBef>
                <a:spcAft>
                  <a:spcPts val="0"/>
                </a:spcAft>
                <a:defRPr/>
              </a:pPr>
              <a:endParaRPr lang="en-NZ" sz="5400" b="1" dirty="0" smtClean="0">
                <a:gradFill>
                  <a:gsLst>
                    <a:gs pos="25000">
                      <a:srgbClr val="FFFF00"/>
                    </a:gs>
                    <a:gs pos="50000">
                      <a:srgbClr val="FF0000"/>
                    </a:gs>
                  </a:gsLst>
                  <a:lin ang="5400000" scaled="0"/>
                </a:gradFill>
                <a:effectLst>
                  <a:outerShdw dist="38100" dir="9000000" algn="tr" rotWithShape="0">
                    <a:prstClr val="black"/>
                  </a:outerShdw>
                </a:effectLst>
                <a:latin typeface="ArtBrush" pitchFamily="34" charset="0"/>
              </a:endParaRPr>
            </a:p>
            <a:p>
              <a:pPr algn="ctr" fontAlgn="auto">
                <a:spcBef>
                  <a:spcPts val="0"/>
                </a:spcBef>
                <a:spcAft>
                  <a:spcPts val="0"/>
                </a:spcAft>
                <a:defRPr/>
              </a:pPr>
              <a:endParaRPr lang="en-NZ" sz="5400" b="1" dirty="0">
                <a:gradFill>
                  <a:gsLst>
                    <a:gs pos="25000">
                      <a:srgbClr val="FFFF00"/>
                    </a:gs>
                    <a:gs pos="50000">
                      <a:srgbClr val="FF0000"/>
                    </a:gs>
                  </a:gsLst>
                  <a:lin ang="5400000" scaled="0"/>
                </a:gradFill>
                <a:effectLst>
                  <a:outerShdw dist="38100" dir="9000000" algn="tr" rotWithShape="0">
                    <a:prstClr val="black"/>
                  </a:outerShdw>
                </a:effectLst>
                <a:latin typeface="ArtBrush" pitchFamily="34" charset="0"/>
              </a:endParaRPr>
            </a:p>
          </p:txBody>
        </p:sp>
        <p:sp>
          <p:nvSpPr>
            <p:cNvPr id="22538" name="TextBox 4"/>
            <p:cNvSpPr txBox="1">
              <a:spLocks noChangeArrowheads="1"/>
            </p:cNvSpPr>
            <p:nvPr/>
          </p:nvSpPr>
          <p:spPr bwMode="auto">
            <a:xfrm>
              <a:off x="4941321" y="107950"/>
              <a:ext cx="152695" cy="1332338"/>
            </a:xfrm>
            <a:prstGeom prst="rect">
              <a:avLst/>
            </a:prstGeom>
            <a:noFill/>
            <a:ln w="9525">
              <a:noFill/>
              <a:miter lim="800000"/>
              <a:headEnd/>
              <a:tailEnd/>
            </a:ln>
          </p:spPr>
          <p:txBody>
            <a:bodyPr wrap="none">
              <a:prstTxWarp prst="textNoShape">
                <a:avLst/>
              </a:prstTxWarp>
              <a:spAutoFit/>
            </a:bodyPr>
            <a:lstStyle/>
            <a:p>
              <a:pPr algn="ctr"/>
              <a:endParaRPr lang="en-NZ" sz="5400" b="1" dirty="0">
                <a:latin typeface="ArtBrush" charset="0"/>
              </a:endParaRPr>
            </a:p>
          </p:txBody>
        </p:sp>
      </p:grpSp>
      <p:sp>
        <p:nvSpPr>
          <p:cNvPr id="19" name="Text Box 9"/>
          <p:cNvSpPr txBox="1">
            <a:spLocks noChangeArrowheads="1"/>
          </p:cNvSpPr>
          <p:nvPr/>
        </p:nvSpPr>
        <p:spPr bwMode="auto">
          <a:xfrm>
            <a:off x="1048211" y="1366324"/>
            <a:ext cx="7740189" cy="1384995"/>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400" b="1" dirty="0" smtClean="0">
                <a:latin typeface="Book Antiqua"/>
                <a:cs typeface="Book Antiqua"/>
              </a:rPr>
              <a:t>“For thou wilt </a:t>
            </a:r>
            <a:r>
              <a:rPr lang="en-US" sz="2400" b="1" dirty="0" smtClean="0">
                <a:solidFill>
                  <a:srgbClr val="0000FF"/>
                </a:solidFill>
                <a:latin typeface="Book Antiqua"/>
                <a:cs typeface="Book Antiqua"/>
              </a:rPr>
              <a:t>light</a:t>
            </a:r>
            <a:r>
              <a:rPr lang="en-US" sz="2400" b="1" dirty="0" smtClean="0">
                <a:latin typeface="Book Antiqua"/>
                <a:cs typeface="Book Antiqua"/>
              </a:rPr>
              <a:t> my lamp: the LORD my God will </a:t>
            </a:r>
            <a:r>
              <a:rPr lang="en-US" sz="2400" b="1" dirty="0" smtClean="0">
                <a:solidFill>
                  <a:srgbClr val="0000FF"/>
                </a:solidFill>
                <a:latin typeface="Book Antiqua"/>
                <a:cs typeface="Book Antiqua"/>
              </a:rPr>
              <a:t>enlighten</a:t>
            </a:r>
            <a:r>
              <a:rPr lang="en-US" sz="2400" b="1" dirty="0" smtClean="0">
                <a:latin typeface="Book Antiqua"/>
                <a:cs typeface="Book Antiqua"/>
              </a:rPr>
              <a:t> my </a:t>
            </a:r>
            <a:r>
              <a:rPr lang="en-US" sz="2400" b="1" dirty="0" smtClean="0">
                <a:solidFill>
                  <a:srgbClr val="FF0000"/>
                </a:solidFill>
                <a:latin typeface="Book Antiqua"/>
                <a:cs typeface="Book Antiqua"/>
              </a:rPr>
              <a:t>darkness</a:t>
            </a:r>
            <a:r>
              <a:rPr lang="en-NZ" sz="2400" b="1" dirty="0" smtClean="0">
                <a:latin typeface="Book Antiqua"/>
                <a:cs typeface="Book Antiqua"/>
              </a:rPr>
              <a:t>”.</a:t>
            </a:r>
          </a:p>
          <a:p>
            <a:pPr algn="r">
              <a:spcBef>
                <a:spcPct val="50000"/>
              </a:spcBef>
            </a:pPr>
            <a:r>
              <a:rPr lang="en-US" sz="2400" b="1" dirty="0" smtClean="0">
                <a:solidFill>
                  <a:srgbClr val="FF0000"/>
                </a:solidFill>
                <a:latin typeface="Book Antiqua"/>
                <a:cs typeface="Book Antiqua"/>
              </a:rPr>
              <a:t>Psalm 18:28</a:t>
            </a:r>
            <a:endParaRPr lang="en-US" sz="2400" b="1" dirty="0">
              <a:solidFill>
                <a:srgbClr val="0000CC"/>
              </a:solidFill>
              <a:latin typeface="Book Antiqua"/>
              <a:cs typeface="Book Antiqua"/>
            </a:endParaRPr>
          </a:p>
        </p:txBody>
      </p:sp>
      <p:sp>
        <p:nvSpPr>
          <p:cNvPr id="21" name="Text Box 9"/>
          <p:cNvSpPr txBox="1">
            <a:spLocks noChangeArrowheads="1"/>
          </p:cNvSpPr>
          <p:nvPr/>
        </p:nvSpPr>
        <p:spPr bwMode="auto">
          <a:xfrm>
            <a:off x="1042451" y="3125328"/>
            <a:ext cx="7729016" cy="1754326"/>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400" b="1" dirty="0" smtClean="0">
                <a:latin typeface="Book Antiqua"/>
                <a:cs typeface="Book Antiqua"/>
              </a:rPr>
              <a:t>“He revealeth the deep and secret things: </a:t>
            </a:r>
            <a:r>
              <a:rPr lang="en-US" sz="2400" b="1" dirty="0" smtClean="0">
                <a:solidFill>
                  <a:srgbClr val="808000"/>
                </a:solidFill>
                <a:latin typeface="Book Antiqua"/>
                <a:cs typeface="Book Antiqua"/>
              </a:rPr>
              <a:t>he knoweth </a:t>
            </a:r>
            <a:r>
              <a:rPr lang="en-US" sz="2400" b="1" dirty="0" smtClean="0">
                <a:latin typeface="Book Antiqua"/>
                <a:cs typeface="Book Antiqua"/>
              </a:rPr>
              <a:t>what is in the </a:t>
            </a:r>
            <a:r>
              <a:rPr lang="en-US" sz="2400" b="1" dirty="0" smtClean="0">
                <a:solidFill>
                  <a:srgbClr val="FF0000"/>
                </a:solidFill>
                <a:latin typeface="Book Antiqua"/>
                <a:cs typeface="Book Antiqua"/>
              </a:rPr>
              <a:t>darkness</a:t>
            </a:r>
            <a:r>
              <a:rPr lang="en-US" sz="2400" b="1" dirty="0" smtClean="0">
                <a:latin typeface="Book Antiqua"/>
                <a:cs typeface="Book Antiqua"/>
              </a:rPr>
              <a:t>, and the </a:t>
            </a:r>
            <a:r>
              <a:rPr lang="en-US" sz="2400" b="1" dirty="0" smtClean="0">
                <a:solidFill>
                  <a:srgbClr val="0000FF"/>
                </a:solidFill>
                <a:latin typeface="Book Antiqua"/>
                <a:cs typeface="Book Antiqua"/>
              </a:rPr>
              <a:t>light</a:t>
            </a:r>
            <a:r>
              <a:rPr lang="en-US" sz="2400" b="1" dirty="0" smtClean="0">
                <a:latin typeface="Book Antiqua"/>
                <a:cs typeface="Book Antiqua"/>
              </a:rPr>
              <a:t> dwelleth with him</a:t>
            </a:r>
            <a:r>
              <a:rPr lang="en-NZ" sz="2400" b="1" dirty="0" smtClean="0">
                <a:latin typeface="Book Antiqua"/>
                <a:cs typeface="Book Antiqua"/>
              </a:rPr>
              <a:t>”.                                                                                                  </a:t>
            </a:r>
          </a:p>
          <a:p>
            <a:pPr algn="r">
              <a:spcBef>
                <a:spcPct val="50000"/>
              </a:spcBef>
            </a:pPr>
            <a:r>
              <a:rPr lang="en-US" sz="2400" b="1" dirty="0" smtClean="0">
                <a:solidFill>
                  <a:srgbClr val="FF0000"/>
                </a:solidFill>
                <a:latin typeface="Book Antiqua"/>
                <a:cs typeface="Book Antiqua"/>
              </a:rPr>
              <a:t>Daniel 2:22</a:t>
            </a:r>
            <a:endParaRPr lang="en-US" sz="2400" b="1" dirty="0">
              <a:solidFill>
                <a:srgbClr val="0000CC"/>
              </a:solidFill>
              <a:latin typeface="Book Antiqua"/>
              <a:cs typeface="Book Antiqua"/>
            </a:endParaRPr>
          </a:p>
        </p:txBody>
      </p:sp>
      <p:sp>
        <p:nvSpPr>
          <p:cNvPr id="23" name="Text Box 9"/>
          <p:cNvSpPr txBox="1">
            <a:spLocks noChangeArrowheads="1"/>
          </p:cNvSpPr>
          <p:nvPr/>
        </p:nvSpPr>
        <p:spPr bwMode="auto">
          <a:xfrm>
            <a:off x="1036692" y="4885615"/>
            <a:ext cx="7717841" cy="1754326"/>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400" b="1" dirty="0" smtClean="0">
                <a:latin typeface="Book Antiqua"/>
                <a:cs typeface="Book Antiqua"/>
              </a:rPr>
              <a:t>“that ye should shew forth the praises of him who hath called you out of </a:t>
            </a:r>
            <a:r>
              <a:rPr lang="en-US" sz="2400" b="1" dirty="0" smtClean="0">
                <a:solidFill>
                  <a:srgbClr val="FF0000"/>
                </a:solidFill>
                <a:latin typeface="Book Antiqua"/>
                <a:cs typeface="Book Antiqua"/>
              </a:rPr>
              <a:t>darkness</a:t>
            </a:r>
            <a:r>
              <a:rPr lang="en-US" sz="2400" b="1" dirty="0" smtClean="0">
                <a:latin typeface="Book Antiqua"/>
                <a:cs typeface="Book Antiqua"/>
              </a:rPr>
              <a:t> into his marvellous </a:t>
            </a:r>
            <a:r>
              <a:rPr lang="en-US" sz="2400" b="1" dirty="0" smtClean="0">
                <a:solidFill>
                  <a:srgbClr val="0000FF"/>
                </a:solidFill>
                <a:latin typeface="Book Antiqua"/>
                <a:cs typeface="Book Antiqua"/>
              </a:rPr>
              <a:t>light</a:t>
            </a:r>
            <a:r>
              <a:rPr lang="en-US" sz="2400" b="1" dirty="0" smtClean="0">
                <a:solidFill>
                  <a:srgbClr val="000000"/>
                </a:solidFill>
                <a:latin typeface="Book Antiqua"/>
                <a:cs typeface="Book Antiqua"/>
              </a:rPr>
              <a:t>”.</a:t>
            </a:r>
            <a:endParaRPr lang="en-US" sz="2400" b="1" dirty="0">
              <a:solidFill>
                <a:srgbClr val="000000"/>
              </a:solidFill>
              <a:latin typeface="Book Antiqua"/>
              <a:cs typeface="Book Antiqua"/>
            </a:endParaRPr>
          </a:p>
          <a:p>
            <a:pPr algn="r">
              <a:spcBef>
                <a:spcPct val="50000"/>
              </a:spcBef>
            </a:pPr>
            <a:r>
              <a:rPr lang="en-US" sz="2400" b="1" dirty="0" smtClean="0">
                <a:solidFill>
                  <a:srgbClr val="FF0000"/>
                </a:solidFill>
                <a:latin typeface="Book Antiqua"/>
                <a:cs typeface="Book Antiqua"/>
              </a:rPr>
              <a:t>1 Peter 2:9</a:t>
            </a:r>
            <a:endParaRPr lang="en-US" sz="2400" b="1" dirty="0">
              <a:solidFill>
                <a:srgbClr val="0000CC"/>
              </a:solidFill>
              <a:latin typeface="Book Antiqua"/>
              <a:cs typeface="Book Antiqua"/>
            </a:endParaRPr>
          </a:p>
        </p:txBody>
      </p:sp>
      <p:sp>
        <p:nvSpPr>
          <p:cNvPr id="11" name="Rectangle 10"/>
          <p:cNvSpPr/>
          <p:nvPr/>
        </p:nvSpPr>
        <p:spPr>
          <a:xfrm>
            <a:off x="768764" y="1496105"/>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p:cNvSpPr/>
          <p:nvPr/>
        </p:nvSpPr>
        <p:spPr>
          <a:xfrm>
            <a:off x="768764" y="3240207"/>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p:cNvSpPr/>
          <p:nvPr/>
        </p:nvSpPr>
        <p:spPr>
          <a:xfrm>
            <a:off x="768764" y="4984309"/>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p:cNvSpPr txBox="1"/>
          <p:nvPr/>
        </p:nvSpPr>
        <p:spPr>
          <a:xfrm>
            <a:off x="558818" y="220139"/>
            <a:ext cx="8362486" cy="707886"/>
          </a:xfrm>
          <a:prstGeom prst="rect">
            <a:avLst/>
          </a:prstGeom>
          <a:noFill/>
        </p:spPr>
        <p:txBody>
          <a:bodyPr wrap="none" rtlCol="0">
            <a:spAutoFit/>
          </a:bodyPr>
          <a:lstStyle/>
          <a:p>
            <a:r>
              <a:rPr lang="en-US" sz="4000" b="1" dirty="0" smtClean="0">
                <a:solidFill>
                  <a:srgbClr val="0000FF"/>
                </a:solidFill>
                <a:latin typeface="Book Antiqua"/>
                <a:cs typeface="Book Antiqua"/>
              </a:rPr>
              <a:t>God The Source Of Enlightenment</a:t>
            </a:r>
            <a:endParaRPr lang="en-US" sz="4000" b="1" dirty="0">
              <a:solidFill>
                <a:srgbClr val="0000FF"/>
              </a:solidFill>
              <a:latin typeface="Book Antiqua"/>
              <a:cs typeface="Book Antiqua"/>
            </a:endParaRPr>
          </a:p>
        </p:txBody>
      </p:sp>
    </p:spTree>
    <p:extLst>
      <p:ext uri="{BB962C8B-B14F-4D97-AF65-F5344CB8AC3E}">
        <p14:creationId xmlns:p14="http://schemas.microsoft.com/office/powerpoint/2010/main" val="181394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4986" y="343100"/>
            <a:ext cx="9424458" cy="707886"/>
          </a:xfrm>
          <a:prstGeom prst="rect">
            <a:avLst/>
          </a:prstGeom>
          <a:noFill/>
        </p:spPr>
        <p:txBody>
          <a:bodyPr wrap="square" rtlCol="0">
            <a:spAutoFit/>
          </a:bodyPr>
          <a:lstStyle/>
          <a:p>
            <a:pPr algn="ctr"/>
            <a:r>
              <a:rPr lang="en-NZ" sz="4000" b="1" dirty="0" smtClean="0">
                <a:solidFill>
                  <a:srgbClr val="0000FF"/>
                </a:solidFill>
                <a:latin typeface="Book Antiqua"/>
                <a:cs typeface="Book Antiqua"/>
              </a:rPr>
              <a:t>The Purpose Of Bible Study </a:t>
            </a:r>
            <a:endParaRPr lang="en-NZ" sz="4000" b="1" dirty="0">
              <a:solidFill>
                <a:srgbClr val="0000FF"/>
              </a:solidFill>
              <a:latin typeface="Book Antiqua"/>
              <a:cs typeface="Book Antiqua"/>
            </a:endParaRPr>
          </a:p>
        </p:txBody>
      </p:sp>
      <p:sp>
        <p:nvSpPr>
          <p:cNvPr id="21" name="Rectangle 20"/>
          <p:cNvSpPr/>
          <p:nvPr/>
        </p:nvSpPr>
        <p:spPr>
          <a:xfrm>
            <a:off x="768764" y="4979051"/>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4" name="TextBox 33"/>
          <p:cNvSpPr txBox="1"/>
          <p:nvPr/>
        </p:nvSpPr>
        <p:spPr>
          <a:xfrm>
            <a:off x="1129242" y="1203737"/>
            <a:ext cx="7557558" cy="1938992"/>
          </a:xfrm>
          <a:prstGeom prst="rect">
            <a:avLst/>
          </a:prstGeom>
          <a:noFill/>
        </p:spPr>
        <p:txBody>
          <a:bodyPr wrap="square" rtlCol="0">
            <a:spAutoFit/>
          </a:bodyPr>
          <a:lstStyle/>
          <a:p>
            <a:r>
              <a:rPr lang="en-US" sz="2400" b="1" dirty="0" smtClean="0">
                <a:solidFill>
                  <a:srgbClr val="F4232F"/>
                </a:solidFill>
                <a:latin typeface="Book Antiqua"/>
                <a:cs typeface="Book Antiqua"/>
              </a:rPr>
              <a:t>Isaiah 55:6-11, Psalm 119:9-16 </a:t>
            </a:r>
            <a:r>
              <a:rPr lang="en-US" sz="2400" b="1" dirty="0" smtClean="0">
                <a:solidFill>
                  <a:srgbClr val="000000"/>
                </a:solidFill>
                <a:latin typeface="Book Antiqua"/>
                <a:cs typeface="Book Antiqua"/>
              </a:rPr>
              <a:t>- </a:t>
            </a:r>
            <a:r>
              <a:rPr lang="en-NZ" altLang="en-US" sz="2400" b="1" dirty="0" smtClean="0">
                <a:latin typeface="Book Antiqua" charset="0"/>
                <a:ea typeface="Book Antiqua" charset="0"/>
                <a:cs typeface="Book Antiqua" charset="0"/>
              </a:rPr>
              <a:t>God’s </a:t>
            </a:r>
            <a:r>
              <a:rPr lang="en-NZ" altLang="en-US" sz="2400" b="1" dirty="0">
                <a:latin typeface="Book Antiqua" charset="0"/>
                <a:ea typeface="Book Antiqua" charset="0"/>
                <a:cs typeface="Book Antiqua" charset="0"/>
              </a:rPr>
              <a:t>ways and thoughts are on a higher plane than ours</a:t>
            </a:r>
            <a:r>
              <a:rPr lang="en-NZ" altLang="en-US" sz="2400" b="1" dirty="0" smtClean="0">
                <a:latin typeface="Book Antiqua" charset="0"/>
                <a:ea typeface="Book Antiqua" charset="0"/>
                <a:cs typeface="Book Antiqua" charset="0"/>
              </a:rPr>
              <a:t>.</a:t>
            </a:r>
            <a:r>
              <a:rPr lang="en-NZ" altLang="en-US" sz="2400" b="1" dirty="0">
                <a:solidFill>
                  <a:srgbClr val="0000CC"/>
                </a:solidFill>
                <a:latin typeface="Comic Sans MS" charset="0"/>
              </a:rPr>
              <a:t> </a:t>
            </a:r>
            <a:r>
              <a:rPr lang="en-NZ" altLang="en-US" sz="2400" b="1" dirty="0">
                <a:latin typeface="Book Antiqua" charset="0"/>
                <a:ea typeface="Book Antiqua" charset="0"/>
                <a:cs typeface="Book Antiqua" charset="0"/>
              </a:rPr>
              <a:t>Since the great objective of the truth is to manifest God in our lives, we must study scripture to understand his principles and </a:t>
            </a:r>
            <a:r>
              <a:rPr lang="en-NZ" altLang="en-US" sz="2400" b="1" dirty="0" smtClean="0">
                <a:latin typeface="Book Antiqua" charset="0"/>
                <a:ea typeface="Book Antiqua" charset="0"/>
                <a:cs typeface="Book Antiqua" charset="0"/>
              </a:rPr>
              <a:t>thoughts</a:t>
            </a:r>
            <a:r>
              <a:rPr lang="en-NZ" sz="2400" b="1" dirty="0" smtClean="0">
                <a:latin typeface="Book Antiqua"/>
                <a:cs typeface="Book Antiqua"/>
              </a:rPr>
              <a:t>.</a:t>
            </a:r>
            <a:endParaRPr lang="en-NZ" sz="2400" b="1" dirty="0">
              <a:solidFill>
                <a:srgbClr val="FF0000"/>
              </a:solidFill>
              <a:latin typeface="Book Antiqua"/>
              <a:cs typeface="Book Antiqua"/>
            </a:endParaRPr>
          </a:p>
        </p:txBody>
      </p:sp>
      <p:sp>
        <p:nvSpPr>
          <p:cNvPr id="36" name="TextBox 35"/>
          <p:cNvSpPr txBox="1"/>
          <p:nvPr/>
        </p:nvSpPr>
        <p:spPr>
          <a:xfrm>
            <a:off x="1129242" y="4858194"/>
            <a:ext cx="7677874" cy="1569660"/>
          </a:xfrm>
          <a:prstGeom prst="rect">
            <a:avLst/>
          </a:prstGeom>
          <a:noFill/>
        </p:spPr>
        <p:txBody>
          <a:bodyPr wrap="square" rtlCol="0">
            <a:spAutoFit/>
          </a:bodyPr>
          <a:lstStyle/>
          <a:p>
            <a:r>
              <a:rPr lang="en-NZ" sz="2400" b="1" dirty="0" smtClean="0">
                <a:solidFill>
                  <a:srgbClr val="FF0000"/>
                </a:solidFill>
                <a:latin typeface="Book Antiqua"/>
                <a:cs typeface="Book Antiqua"/>
              </a:rPr>
              <a:t>Isaiah 8:20, Psalm 145:5,11,21 </a:t>
            </a:r>
            <a:r>
              <a:rPr lang="en-NZ" sz="2400" b="1" dirty="0" smtClean="0">
                <a:solidFill>
                  <a:srgbClr val="000000"/>
                </a:solidFill>
                <a:latin typeface="Book Antiqua"/>
                <a:cs typeface="Book Antiqua"/>
              </a:rPr>
              <a:t>- </a:t>
            </a:r>
            <a:r>
              <a:rPr lang="en-NZ" altLang="en-US" sz="2400" b="1" dirty="0" smtClean="0">
                <a:latin typeface="Book Antiqua" charset="0"/>
                <a:ea typeface="Book Antiqua" charset="0"/>
                <a:cs typeface="Book Antiqua" charset="0"/>
              </a:rPr>
              <a:t>Spiritual meditation </a:t>
            </a:r>
            <a:r>
              <a:rPr lang="en-NZ" altLang="en-US" sz="2400" b="1" dirty="0">
                <a:latin typeface="Book Antiqua" charset="0"/>
                <a:ea typeface="Book Antiqua" charset="0"/>
                <a:cs typeface="Book Antiqua" charset="0"/>
              </a:rPr>
              <a:t>is therefore not optional but essential to living the truth</a:t>
            </a:r>
            <a:r>
              <a:rPr lang="en-NZ" altLang="en-US" sz="2400" b="1" dirty="0" smtClean="0">
                <a:latin typeface="Book Antiqua" charset="0"/>
                <a:ea typeface="Book Antiqua" charset="0"/>
                <a:cs typeface="Book Antiqua" charset="0"/>
              </a:rPr>
              <a:t>.  Our reverential application to reading the Word is the key to God Manifestation</a:t>
            </a:r>
            <a:r>
              <a:rPr lang="en-NZ" sz="2400" b="1" dirty="0" smtClean="0">
                <a:solidFill>
                  <a:srgbClr val="000000"/>
                </a:solidFill>
                <a:latin typeface="Book Antiqua"/>
                <a:cs typeface="Book Antiqua"/>
              </a:rPr>
              <a:t>.</a:t>
            </a:r>
            <a:endParaRPr lang="en-NZ" sz="2400" b="1" dirty="0">
              <a:solidFill>
                <a:srgbClr val="FF0000"/>
              </a:solidFill>
              <a:latin typeface="Book Antiqua"/>
              <a:cs typeface="Book Antiqua"/>
            </a:endParaRPr>
          </a:p>
        </p:txBody>
      </p:sp>
      <p:sp>
        <p:nvSpPr>
          <p:cNvPr id="26" name="Rectangle 25"/>
          <p:cNvSpPr/>
          <p:nvPr/>
        </p:nvSpPr>
        <p:spPr>
          <a:xfrm>
            <a:off x="768764" y="1311624"/>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p:cNvSpPr/>
          <p:nvPr/>
        </p:nvSpPr>
        <p:spPr>
          <a:xfrm>
            <a:off x="768764" y="3330901"/>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TextBox 2"/>
          <p:cNvSpPr txBox="1"/>
          <p:nvPr/>
        </p:nvSpPr>
        <p:spPr>
          <a:xfrm>
            <a:off x="1129242" y="3225791"/>
            <a:ext cx="7557558" cy="1569660"/>
          </a:xfrm>
          <a:prstGeom prst="rect">
            <a:avLst/>
          </a:prstGeom>
          <a:noFill/>
        </p:spPr>
        <p:txBody>
          <a:bodyPr wrap="square" rtlCol="0">
            <a:spAutoFit/>
          </a:bodyPr>
          <a:lstStyle/>
          <a:p>
            <a:r>
              <a:rPr lang="en-NZ" sz="2400" b="1" dirty="0" smtClean="0">
                <a:solidFill>
                  <a:srgbClr val="FF0000"/>
                </a:solidFill>
                <a:latin typeface="Book Antiqua"/>
                <a:cs typeface="Book Antiqua"/>
              </a:rPr>
              <a:t>1 Corinthians 1:19-25 </a:t>
            </a:r>
            <a:r>
              <a:rPr lang="en-NZ" sz="2400" b="1" dirty="0" smtClean="0">
                <a:solidFill>
                  <a:srgbClr val="000000"/>
                </a:solidFill>
                <a:latin typeface="Book Antiqua"/>
                <a:cs typeface="Book Antiqua"/>
              </a:rPr>
              <a:t>- </a:t>
            </a:r>
            <a:r>
              <a:rPr lang="en-NZ" altLang="en-US" sz="2400" b="1" dirty="0" smtClean="0">
                <a:latin typeface="Book Antiqua" charset="0"/>
                <a:ea typeface="Book Antiqua" charset="0"/>
                <a:cs typeface="Book Antiqua" charset="0"/>
              </a:rPr>
              <a:t>Human </a:t>
            </a:r>
            <a:r>
              <a:rPr lang="en-NZ" altLang="en-US" sz="2400" b="1" dirty="0">
                <a:latin typeface="Book Antiqua" charset="0"/>
                <a:ea typeface="Book Antiqua" charset="0"/>
                <a:cs typeface="Book Antiqua" charset="0"/>
              </a:rPr>
              <a:t>philosophy and divine principle are not only different but divergent. We cannot manifest God or appreciate providence unless we are aware of his </a:t>
            </a:r>
            <a:r>
              <a:rPr lang="en-NZ" altLang="en-US" sz="2400" b="1" dirty="0" smtClean="0">
                <a:latin typeface="Book Antiqua" charset="0"/>
                <a:ea typeface="Book Antiqua" charset="0"/>
                <a:cs typeface="Book Antiqua" charset="0"/>
              </a:rPr>
              <a:t>principles.</a:t>
            </a:r>
            <a:r>
              <a:rPr lang="en-NZ" sz="2400" b="1" dirty="0" smtClean="0">
                <a:solidFill>
                  <a:srgbClr val="000000"/>
                </a:solidFill>
                <a:latin typeface="Book Antiqua"/>
                <a:cs typeface="Book Antiqua"/>
              </a:rPr>
              <a:t>			</a:t>
            </a:r>
            <a:endParaRPr lang="en-US" sz="2400" dirty="0">
              <a:solidFill>
                <a:srgbClr val="FF0000"/>
              </a:solidFill>
            </a:endParaRPr>
          </a:p>
        </p:txBody>
      </p:sp>
    </p:spTree>
    <p:extLst>
      <p:ext uri="{BB962C8B-B14F-4D97-AF65-F5344CB8AC3E}">
        <p14:creationId xmlns:p14="http://schemas.microsoft.com/office/powerpoint/2010/main" val="24268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animBg="1"/>
      <p:bldP spid="34" grpId="0"/>
      <p:bldP spid="36" grpId="0"/>
      <p:bldP spid="26" grpId="0" animBg="1"/>
      <p:bldP spid="1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27595" y="863635"/>
            <a:ext cx="5913798" cy="2308324"/>
          </a:xfrm>
          <a:prstGeom prst="rect">
            <a:avLst/>
          </a:prstGeom>
          <a:noFill/>
        </p:spPr>
        <p:txBody>
          <a:bodyPr wrap="none" rtlCol="0">
            <a:spAutoFit/>
          </a:bodyPr>
          <a:lstStyle/>
          <a:p>
            <a:pPr algn="ctr"/>
            <a:r>
              <a:rPr lang="en-US" sz="4800" b="1" dirty="0" smtClean="0">
                <a:solidFill>
                  <a:srgbClr val="0000FF"/>
                </a:solidFill>
                <a:latin typeface="Book Antiqua"/>
                <a:cs typeface="Book Antiqua"/>
              </a:rPr>
              <a:t>HOW TO MASTER </a:t>
            </a:r>
          </a:p>
          <a:p>
            <a:pPr algn="ctr"/>
            <a:r>
              <a:rPr lang="en-US" sz="4800" b="1" dirty="0" smtClean="0">
                <a:solidFill>
                  <a:srgbClr val="0000FF"/>
                </a:solidFill>
                <a:latin typeface="Book Antiqua"/>
                <a:cs typeface="Book Antiqua"/>
              </a:rPr>
              <a:t>THE  SECRETS OF </a:t>
            </a:r>
          </a:p>
          <a:p>
            <a:pPr algn="ctr"/>
            <a:r>
              <a:rPr lang="en-US" sz="4800" b="1" dirty="0" smtClean="0">
                <a:solidFill>
                  <a:srgbClr val="0000FF"/>
                </a:solidFill>
                <a:latin typeface="Book Antiqua"/>
                <a:cs typeface="Book Antiqua"/>
              </a:rPr>
              <a:t>BIBLE STUDY</a:t>
            </a:r>
          </a:p>
        </p:txBody>
      </p:sp>
      <p:sp>
        <p:nvSpPr>
          <p:cNvPr id="5" name="TextBox 4"/>
          <p:cNvSpPr txBox="1"/>
          <p:nvPr/>
        </p:nvSpPr>
        <p:spPr>
          <a:xfrm>
            <a:off x="913212" y="3640676"/>
            <a:ext cx="7293984" cy="1938992"/>
          </a:xfrm>
          <a:prstGeom prst="rect">
            <a:avLst/>
          </a:prstGeom>
          <a:noFill/>
        </p:spPr>
        <p:txBody>
          <a:bodyPr wrap="none" rtlCol="0">
            <a:spAutoFit/>
          </a:bodyPr>
          <a:lstStyle/>
          <a:p>
            <a:pPr algn="ctr"/>
            <a:r>
              <a:rPr lang="en-US" sz="4000" b="1" dirty="0" smtClean="0">
                <a:solidFill>
                  <a:srgbClr val="0000FF"/>
                </a:solidFill>
                <a:latin typeface="Book Antiqua"/>
                <a:cs typeface="Book Antiqua"/>
              </a:rPr>
              <a:t>Study Two: How To Master</a:t>
            </a:r>
          </a:p>
          <a:p>
            <a:pPr algn="ctr"/>
            <a:r>
              <a:rPr lang="en-US" sz="4000" b="1" dirty="0" smtClean="0">
                <a:solidFill>
                  <a:srgbClr val="0000FF"/>
                </a:solidFill>
                <a:latin typeface="Book Antiqua"/>
                <a:cs typeface="Book Antiqua"/>
              </a:rPr>
              <a:t>Different Types And Methods</a:t>
            </a:r>
          </a:p>
          <a:p>
            <a:pPr algn="ctr"/>
            <a:r>
              <a:rPr lang="en-US" sz="4000" b="1" dirty="0" smtClean="0">
                <a:solidFill>
                  <a:srgbClr val="0000FF"/>
                </a:solidFill>
                <a:latin typeface="Book Antiqua"/>
                <a:cs typeface="Book Antiqua"/>
              </a:rPr>
              <a:t>Of Bible Study</a:t>
            </a:r>
            <a:endParaRPr lang="en-US" sz="4000" b="1" dirty="0">
              <a:solidFill>
                <a:srgbClr val="0000FF"/>
              </a:solidFill>
              <a:latin typeface="Book Antiqua"/>
              <a:cs typeface="Book Antiqua"/>
            </a:endParaRPr>
          </a:p>
        </p:txBody>
      </p:sp>
    </p:spTree>
    <p:extLst>
      <p:ext uri="{BB962C8B-B14F-4D97-AF65-F5344CB8AC3E}">
        <p14:creationId xmlns:p14="http://schemas.microsoft.com/office/powerpoint/2010/main" val="95670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36549" y="205573"/>
            <a:ext cx="5270944" cy="707886"/>
          </a:xfrm>
          <a:prstGeom prst="rect">
            <a:avLst/>
          </a:prstGeom>
        </p:spPr>
        <p:txBody>
          <a:bodyPr wrap="none">
            <a:spAutoFit/>
          </a:bodyPr>
          <a:lstStyle/>
          <a:p>
            <a:pPr algn="ctr"/>
            <a:r>
              <a:rPr lang="en-NZ" sz="4000" b="1" dirty="0" smtClean="0">
                <a:solidFill>
                  <a:srgbClr val="0000FF"/>
                </a:solidFill>
                <a:latin typeface="Book Antiqua"/>
                <a:cs typeface="Book Antiqua"/>
              </a:rPr>
              <a:t>Types Of Bible Study</a:t>
            </a:r>
            <a:endParaRPr lang="en-NZ" sz="4000" b="1" dirty="0">
              <a:solidFill>
                <a:srgbClr val="0000FF"/>
              </a:solidFill>
              <a:latin typeface="Book Antiqua"/>
              <a:cs typeface="Book Antiqua"/>
            </a:endParaRPr>
          </a:p>
        </p:txBody>
      </p:sp>
      <p:sp>
        <p:nvSpPr>
          <p:cNvPr id="7" name="Rectangle 6"/>
          <p:cNvSpPr/>
          <p:nvPr/>
        </p:nvSpPr>
        <p:spPr>
          <a:xfrm>
            <a:off x="3347560" y="1857736"/>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NZ"/>
          </a:p>
        </p:txBody>
      </p:sp>
      <p:sp>
        <p:nvSpPr>
          <p:cNvPr id="9" name="Rectangle 8"/>
          <p:cNvSpPr/>
          <p:nvPr/>
        </p:nvSpPr>
        <p:spPr>
          <a:xfrm>
            <a:off x="3330627" y="5800994"/>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NZ"/>
          </a:p>
        </p:txBody>
      </p:sp>
      <p:sp>
        <p:nvSpPr>
          <p:cNvPr id="13" name="TextBox 12"/>
          <p:cNvSpPr txBox="1"/>
          <p:nvPr/>
        </p:nvSpPr>
        <p:spPr>
          <a:xfrm>
            <a:off x="3829213" y="2441072"/>
            <a:ext cx="4243743" cy="461665"/>
          </a:xfrm>
          <a:prstGeom prst="rect">
            <a:avLst/>
          </a:prstGeom>
          <a:noFill/>
        </p:spPr>
        <p:txBody>
          <a:bodyPr wrap="square" rtlCol="0">
            <a:spAutoFit/>
          </a:bodyPr>
          <a:lstStyle/>
          <a:p>
            <a:r>
              <a:rPr lang="en-US" sz="2400" b="1" dirty="0" smtClean="0">
                <a:latin typeface="Book Antiqua"/>
                <a:cs typeface="Book Antiqua"/>
              </a:rPr>
              <a:t>the epochs of Bible history</a:t>
            </a:r>
            <a:endParaRPr lang="en-US" sz="2400" b="1" dirty="0">
              <a:solidFill>
                <a:srgbClr val="FF0000"/>
              </a:solidFill>
              <a:latin typeface="Book Antiqua"/>
              <a:cs typeface="Book Antiqua"/>
            </a:endParaRPr>
          </a:p>
        </p:txBody>
      </p:sp>
      <p:sp>
        <p:nvSpPr>
          <p:cNvPr id="15" name="TextBox 14"/>
          <p:cNvSpPr txBox="1"/>
          <p:nvPr/>
        </p:nvSpPr>
        <p:spPr>
          <a:xfrm>
            <a:off x="3829213" y="1692594"/>
            <a:ext cx="4877958" cy="461665"/>
          </a:xfrm>
          <a:prstGeom prst="rect">
            <a:avLst/>
          </a:prstGeom>
          <a:noFill/>
        </p:spPr>
        <p:txBody>
          <a:bodyPr wrap="none" rtlCol="0">
            <a:spAutoFit/>
          </a:bodyPr>
          <a:lstStyle/>
          <a:p>
            <a:r>
              <a:rPr lang="en-US" sz="2400" b="1" dirty="0" smtClean="0">
                <a:latin typeface="Book Antiqua"/>
                <a:cs typeface="Book Antiqua"/>
              </a:rPr>
              <a:t>the revelation of divine thoughts</a:t>
            </a:r>
            <a:endParaRPr lang="en-US" sz="2400" b="1" dirty="0">
              <a:latin typeface="Book Antiqua"/>
              <a:cs typeface="Book Antiqua"/>
            </a:endParaRPr>
          </a:p>
        </p:txBody>
      </p:sp>
      <p:sp>
        <p:nvSpPr>
          <p:cNvPr id="17" name="TextBox 16"/>
          <p:cNvSpPr txBox="1"/>
          <p:nvPr/>
        </p:nvSpPr>
        <p:spPr>
          <a:xfrm>
            <a:off x="3829213" y="2072055"/>
            <a:ext cx="4954943" cy="461665"/>
          </a:xfrm>
          <a:prstGeom prst="rect">
            <a:avLst/>
          </a:prstGeom>
          <a:noFill/>
        </p:spPr>
        <p:txBody>
          <a:bodyPr wrap="square" rtlCol="0">
            <a:spAutoFit/>
          </a:bodyPr>
          <a:lstStyle/>
          <a:p>
            <a:r>
              <a:rPr lang="en-US" sz="2400" b="1" dirty="0" smtClean="0">
                <a:latin typeface="Book Antiqua"/>
                <a:cs typeface="Book Antiqua"/>
              </a:rPr>
              <a:t>the unfolding of God’s purpose</a:t>
            </a:r>
            <a:endParaRPr lang="en-US" sz="2400" b="1" dirty="0">
              <a:latin typeface="Book Antiqua"/>
              <a:cs typeface="Book Antiqua"/>
            </a:endParaRPr>
          </a:p>
        </p:txBody>
      </p:sp>
      <p:sp>
        <p:nvSpPr>
          <p:cNvPr id="21" name="Rectangle 20"/>
          <p:cNvSpPr/>
          <p:nvPr/>
        </p:nvSpPr>
        <p:spPr>
          <a:xfrm>
            <a:off x="3330627" y="6189757"/>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NZ"/>
          </a:p>
        </p:txBody>
      </p:sp>
      <p:sp>
        <p:nvSpPr>
          <p:cNvPr id="10" name="Rectangle 9"/>
          <p:cNvSpPr/>
          <p:nvPr/>
        </p:nvSpPr>
        <p:spPr>
          <a:xfrm>
            <a:off x="3347560" y="2230265"/>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NZ"/>
          </a:p>
        </p:txBody>
      </p:sp>
      <p:sp>
        <p:nvSpPr>
          <p:cNvPr id="11" name="Rectangle 10"/>
          <p:cNvSpPr/>
          <p:nvPr/>
        </p:nvSpPr>
        <p:spPr>
          <a:xfrm>
            <a:off x="3347560" y="2585861"/>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NZ"/>
          </a:p>
        </p:txBody>
      </p:sp>
      <p:sp>
        <p:nvSpPr>
          <p:cNvPr id="12" name="Rectangle 11"/>
          <p:cNvSpPr/>
          <p:nvPr/>
        </p:nvSpPr>
        <p:spPr>
          <a:xfrm>
            <a:off x="3347560" y="3538346"/>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NZ"/>
          </a:p>
        </p:txBody>
      </p:sp>
      <p:sp>
        <p:nvSpPr>
          <p:cNvPr id="14" name="Rectangle 13"/>
          <p:cNvSpPr/>
          <p:nvPr/>
        </p:nvSpPr>
        <p:spPr>
          <a:xfrm>
            <a:off x="3347560" y="3915108"/>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NZ"/>
          </a:p>
        </p:txBody>
      </p:sp>
      <p:sp>
        <p:nvSpPr>
          <p:cNvPr id="16" name="Rectangle 15"/>
          <p:cNvSpPr/>
          <p:nvPr/>
        </p:nvSpPr>
        <p:spPr>
          <a:xfrm>
            <a:off x="3347560" y="4287635"/>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NZ"/>
          </a:p>
        </p:txBody>
      </p:sp>
      <p:sp>
        <p:nvSpPr>
          <p:cNvPr id="18" name="Rectangle 17"/>
          <p:cNvSpPr/>
          <p:nvPr/>
        </p:nvSpPr>
        <p:spPr>
          <a:xfrm>
            <a:off x="3330627" y="5413683"/>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NZ"/>
          </a:p>
        </p:txBody>
      </p:sp>
      <p:sp>
        <p:nvSpPr>
          <p:cNvPr id="2" name="TextBox 1"/>
          <p:cNvSpPr txBox="1"/>
          <p:nvPr/>
        </p:nvSpPr>
        <p:spPr>
          <a:xfrm>
            <a:off x="389419" y="1100669"/>
            <a:ext cx="1709773" cy="707886"/>
          </a:xfrm>
          <a:prstGeom prst="rect">
            <a:avLst/>
          </a:prstGeom>
          <a:noFill/>
        </p:spPr>
        <p:txBody>
          <a:bodyPr wrap="none" rtlCol="0">
            <a:spAutoFit/>
          </a:bodyPr>
          <a:lstStyle/>
          <a:p>
            <a:r>
              <a:rPr lang="en-US" sz="4000" b="1" dirty="0" smtClean="0">
                <a:latin typeface="Book Antiqua"/>
                <a:cs typeface="Book Antiqua"/>
              </a:rPr>
              <a:t>Book - </a:t>
            </a:r>
            <a:endParaRPr lang="en-US" sz="4000" b="1" dirty="0">
              <a:latin typeface="Book Antiqua"/>
              <a:cs typeface="Book Antiqua"/>
            </a:endParaRPr>
          </a:p>
        </p:txBody>
      </p:sp>
      <p:sp>
        <p:nvSpPr>
          <p:cNvPr id="4" name="TextBox 3"/>
          <p:cNvSpPr txBox="1"/>
          <p:nvPr/>
        </p:nvSpPr>
        <p:spPr>
          <a:xfrm>
            <a:off x="3179219" y="1202276"/>
            <a:ext cx="4373964" cy="800219"/>
          </a:xfrm>
          <a:prstGeom prst="rect">
            <a:avLst/>
          </a:prstGeom>
          <a:noFill/>
        </p:spPr>
        <p:txBody>
          <a:bodyPr wrap="none" rtlCol="0">
            <a:spAutoFit/>
          </a:bodyPr>
          <a:lstStyle/>
          <a:p>
            <a:r>
              <a:rPr lang="en-NZ" sz="2800" b="1" dirty="0">
                <a:solidFill>
                  <a:srgbClr val="009900"/>
                </a:solidFill>
                <a:latin typeface="Book Antiqua"/>
                <a:cs typeface="Book Antiqua"/>
              </a:rPr>
              <a:t>develops a knowledge of:</a:t>
            </a:r>
          </a:p>
          <a:p>
            <a:r>
              <a:rPr lang="en-US" dirty="0" smtClean="0"/>
              <a:t>   </a:t>
            </a:r>
            <a:endParaRPr lang="en-US" dirty="0"/>
          </a:p>
        </p:txBody>
      </p:sp>
      <p:sp>
        <p:nvSpPr>
          <p:cNvPr id="5" name="TextBox 4"/>
          <p:cNvSpPr txBox="1"/>
          <p:nvPr/>
        </p:nvSpPr>
        <p:spPr>
          <a:xfrm>
            <a:off x="389465" y="2810963"/>
            <a:ext cx="1807757" cy="707886"/>
          </a:xfrm>
          <a:prstGeom prst="rect">
            <a:avLst/>
          </a:prstGeom>
          <a:noFill/>
        </p:spPr>
        <p:txBody>
          <a:bodyPr wrap="none" rtlCol="0">
            <a:spAutoFit/>
          </a:bodyPr>
          <a:lstStyle/>
          <a:p>
            <a:r>
              <a:rPr lang="en-US" sz="4000" b="1" dirty="0" smtClean="0">
                <a:latin typeface="Book Antiqua"/>
                <a:cs typeface="Book Antiqua"/>
              </a:rPr>
              <a:t>Word </a:t>
            </a:r>
            <a:r>
              <a:rPr lang="en-US" sz="4000" b="1" dirty="0">
                <a:latin typeface="Book Antiqua"/>
                <a:cs typeface="Book Antiqua"/>
              </a:rPr>
              <a:t>- </a:t>
            </a:r>
          </a:p>
        </p:txBody>
      </p:sp>
      <p:sp>
        <p:nvSpPr>
          <p:cNvPr id="6" name="TextBox 5"/>
          <p:cNvSpPr txBox="1"/>
          <p:nvPr/>
        </p:nvSpPr>
        <p:spPr>
          <a:xfrm>
            <a:off x="372500" y="4635501"/>
            <a:ext cx="2705889" cy="707886"/>
          </a:xfrm>
          <a:prstGeom prst="rect">
            <a:avLst/>
          </a:prstGeom>
          <a:noFill/>
        </p:spPr>
        <p:txBody>
          <a:bodyPr wrap="none" rtlCol="0">
            <a:spAutoFit/>
          </a:bodyPr>
          <a:lstStyle/>
          <a:p>
            <a:r>
              <a:rPr lang="en-US" sz="4000" b="1" dirty="0" smtClean="0">
                <a:latin typeface="Book Antiqua"/>
                <a:cs typeface="Book Antiqua"/>
              </a:rPr>
              <a:t>Doctrinal </a:t>
            </a:r>
            <a:r>
              <a:rPr lang="en-US" sz="4000" b="1" dirty="0">
                <a:latin typeface="Book Antiqua"/>
                <a:cs typeface="Book Antiqua"/>
              </a:rPr>
              <a:t>- </a:t>
            </a:r>
          </a:p>
        </p:txBody>
      </p:sp>
      <p:sp>
        <p:nvSpPr>
          <p:cNvPr id="8" name="TextBox 7"/>
          <p:cNvSpPr txBox="1"/>
          <p:nvPr/>
        </p:nvSpPr>
        <p:spPr>
          <a:xfrm>
            <a:off x="3196297" y="2895601"/>
            <a:ext cx="4233526" cy="523220"/>
          </a:xfrm>
          <a:prstGeom prst="rect">
            <a:avLst/>
          </a:prstGeom>
          <a:noFill/>
        </p:spPr>
        <p:txBody>
          <a:bodyPr wrap="none" rtlCol="0">
            <a:spAutoFit/>
          </a:bodyPr>
          <a:lstStyle/>
          <a:p>
            <a:r>
              <a:rPr lang="en-NZ" sz="2800" b="1" dirty="0" smtClean="0">
                <a:solidFill>
                  <a:srgbClr val="009900"/>
                </a:solidFill>
                <a:latin typeface="Book Antiqua"/>
                <a:cs typeface="Book Antiqua"/>
              </a:rPr>
              <a:t>creates an awareness of:</a:t>
            </a:r>
            <a:endParaRPr lang="en-NZ" sz="2800" b="1" dirty="0">
              <a:solidFill>
                <a:srgbClr val="009900"/>
              </a:solidFill>
              <a:latin typeface="Book Antiqua"/>
              <a:cs typeface="Book Antiqua"/>
            </a:endParaRPr>
          </a:p>
        </p:txBody>
      </p:sp>
      <p:sp>
        <p:nvSpPr>
          <p:cNvPr id="19" name="TextBox 18"/>
          <p:cNvSpPr txBox="1"/>
          <p:nvPr/>
        </p:nvSpPr>
        <p:spPr>
          <a:xfrm>
            <a:off x="3179295" y="4770967"/>
            <a:ext cx="3973689" cy="523220"/>
          </a:xfrm>
          <a:prstGeom prst="rect">
            <a:avLst/>
          </a:prstGeom>
          <a:noFill/>
        </p:spPr>
        <p:txBody>
          <a:bodyPr wrap="none" rtlCol="0">
            <a:spAutoFit/>
          </a:bodyPr>
          <a:lstStyle/>
          <a:p>
            <a:r>
              <a:rPr lang="en-NZ" sz="2800" b="1" dirty="0" smtClean="0">
                <a:solidFill>
                  <a:srgbClr val="009900"/>
                </a:solidFill>
                <a:latin typeface="Book Antiqua"/>
                <a:cs typeface="Book Antiqua"/>
              </a:rPr>
              <a:t>builds a conviction in:</a:t>
            </a:r>
            <a:endParaRPr lang="en-NZ" sz="2800" b="1" dirty="0">
              <a:solidFill>
                <a:srgbClr val="009900"/>
              </a:solidFill>
              <a:latin typeface="Book Antiqua"/>
              <a:cs typeface="Book Antiqua"/>
            </a:endParaRPr>
          </a:p>
        </p:txBody>
      </p:sp>
      <p:sp>
        <p:nvSpPr>
          <p:cNvPr id="22" name="TextBox 21"/>
          <p:cNvSpPr txBox="1"/>
          <p:nvPr/>
        </p:nvSpPr>
        <p:spPr>
          <a:xfrm>
            <a:off x="3829213" y="3382439"/>
            <a:ext cx="5176417" cy="461665"/>
          </a:xfrm>
          <a:prstGeom prst="rect">
            <a:avLst/>
          </a:prstGeom>
          <a:noFill/>
        </p:spPr>
        <p:txBody>
          <a:bodyPr wrap="none" rtlCol="0">
            <a:spAutoFit/>
          </a:bodyPr>
          <a:lstStyle/>
          <a:p>
            <a:r>
              <a:rPr lang="en-US" sz="2400" b="1" dirty="0">
                <a:latin typeface="Book Antiqua"/>
                <a:cs typeface="Book Antiqua"/>
              </a:rPr>
              <a:t>the </a:t>
            </a:r>
            <a:r>
              <a:rPr lang="en-US" sz="2400" b="1" dirty="0" smtClean="0">
                <a:latin typeface="Book Antiqua"/>
                <a:cs typeface="Book Antiqua"/>
              </a:rPr>
              <a:t>uniqueness of divine language</a:t>
            </a:r>
            <a:endParaRPr lang="en-US" sz="2400" b="1" dirty="0">
              <a:latin typeface="Book Antiqua"/>
              <a:cs typeface="Book Antiqua"/>
            </a:endParaRPr>
          </a:p>
        </p:txBody>
      </p:sp>
      <p:sp>
        <p:nvSpPr>
          <p:cNvPr id="23" name="TextBox 22"/>
          <p:cNvSpPr txBox="1"/>
          <p:nvPr/>
        </p:nvSpPr>
        <p:spPr>
          <a:xfrm>
            <a:off x="3829213" y="4123270"/>
            <a:ext cx="4235955" cy="461665"/>
          </a:xfrm>
          <a:prstGeom prst="rect">
            <a:avLst/>
          </a:prstGeom>
          <a:noFill/>
        </p:spPr>
        <p:txBody>
          <a:bodyPr wrap="none" rtlCol="0">
            <a:spAutoFit/>
          </a:bodyPr>
          <a:lstStyle/>
          <a:p>
            <a:r>
              <a:rPr lang="en-US" sz="2400" b="1" dirty="0">
                <a:latin typeface="Book Antiqua"/>
                <a:cs typeface="Book Antiqua"/>
              </a:rPr>
              <a:t>the </a:t>
            </a:r>
            <a:r>
              <a:rPr lang="en-US" sz="2400" b="1" dirty="0" smtClean="0">
                <a:latin typeface="Book Antiqua"/>
                <a:cs typeface="Book Antiqua"/>
              </a:rPr>
              <a:t>substance of Bible words</a:t>
            </a:r>
            <a:endParaRPr lang="en-US" sz="2400" b="1" dirty="0">
              <a:latin typeface="Book Antiqua"/>
              <a:cs typeface="Book Antiqua"/>
            </a:endParaRPr>
          </a:p>
        </p:txBody>
      </p:sp>
      <p:sp>
        <p:nvSpPr>
          <p:cNvPr id="25" name="TextBox 24"/>
          <p:cNvSpPr txBox="1"/>
          <p:nvPr/>
        </p:nvSpPr>
        <p:spPr>
          <a:xfrm>
            <a:off x="3829213" y="3754973"/>
            <a:ext cx="4954451" cy="461665"/>
          </a:xfrm>
          <a:prstGeom prst="rect">
            <a:avLst/>
          </a:prstGeom>
          <a:noFill/>
        </p:spPr>
        <p:txBody>
          <a:bodyPr wrap="none" rtlCol="0">
            <a:spAutoFit/>
          </a:bodyPr>
          <a:lstStyle/>
          <a:p>
            <a:r>
              <a:rPr lang="en-US" sz="2400" b="1" dirty="0">
                <a:latin typeface="Book Antiqua"/>
                <a:cs typeface="Book Antiqua"/>
              </a:rPr>
              <a:t>the </a:t>
            </a:r>
            <a:r>
              <a:rPr lang="en-US" sz="2400" b="1" dirty="0" smtClean="0">
                <a:latin typeface="Book Antiqua"/>
                <a:cs typeface="Book Antiqua"/>
              </a:rPr>
              <a:t>value of contextual meanings</a:t>
            </a:r>
            <a:endParaRPr lang="en-US" sz="2400" b="1" dirty="0">
              <a:latin typeface="Book Antiqua"/>
              <a:cs typeface="Book Antiqua"/>
            </a:endParaRPr>
          </a:p>
        </p:txBody>
      </p:sp>
      <p:sp>
        <p:nvSpPr>
          <p:cNvPr id="26" name="TextBox 25"/>
          <p:cNvSpPr txBox="1"/>
          <p:nvPr/>
        </p:nvSpPr>
        <p:spPr>
          <a:xfrm>
            <a:off x="3829213" y="5634573"/>
            <a:ext cx="3775343" cy="461665"/>
          </a:xfrm>
          <a:prstGeom prst="rect">
            <a:avLst/>
          </a:prstGeom>
          <a:noFill/>
        </p:spPr>
        <p:txBody>
          <a:bodyPr wrap="none" rtlCol="0">
            <a:spAutoFit/>
          </a:bodyPr>
          <a:lstStyle/>
          <a:p>
            <a:r>
              <a:rPr lang="en-US" sz="2400" b="1" dirty="0">
                <a:latin typeface="Book Antiqua"/>
                <a:cs typeface="Book Antiqua"/>
              </a:rPr>
              <a:t>the </a:t>
            </a:r>
            <a:r>
              <a:rPr lang="en-US" sz="2400" b="1" dirty="0" smtClean="0">
                <a:latin typeface="Book Antiqua"/>
                <a:cs typeface="Book Antiqua"/>
              </a:rPr>
              <a:t>power of moral truths</a:t>
            </a:r>
            <a:endParaRPr lang="en-US" sz="2400" b="1" dirty="0">
              <a:latin typeface="Book Antiqua"/>
              <a:cs typeface="Book Antiqua"/>
            </a:endParaRPr>
          </a:p>
        </p:txBody>
      </p:sp>
      <p:sp>
        <p:nvSpPr>
          <p:cNvPr id="27" name="TextBox 26"/>
          <p:cNvSpPr txBox="1"/>
          <p:nvPr/>
        </p:nvSpPr>
        <p:spPr>
          <a:xfrm>
            <a:off x="3829213" y="6007099"/>
            <a:ext cx="4441691" cy="461665"/>
          </a:xfrm>
          <a:prstGeom prst="rect">
            <a:avLst/>
          </a:prstGeom>
          <a:noFill/>
        </p:spPr>
        <p:txBody>
          <a:bodyPr wrap="none" rtlCol="0">
            <a:spAutoFit/>
          </a:bodyPr>
          <a:lstStyle/>
          <a:p>
            <a:r>
              <a:rPr lang="en-US" sz="2400" b="1" dirty="0">
                <a:latin typeface="Book Antiqua"/>
                <a:cs typeface="Book Antiqua"/>
              </a:rPr>
              <a:t>the </a:t>
            </a:r>
            <a:r>
              <a:rPr lang="en-US" sz="2400" b="1" dirty="0" smtClean="0">
                <a:latin typeface="Book Antiqua"/>
                <a:cs typeface="Book Antiqua"/>
              </a:rPr>
              <a:t>unity of Bible foundations</a:t>
            </a:r>
            <a:endParaRPr lang="en-US" sz="2400" b="1" dirty="0">
              <a:latin typeface="Book Antiqua"/>
              <a:cs typeface="Book Antiqua"/>
            </a:endParaRPr>
          </a:p>
        </p:txBody>
      </p:sp>
      <p:sp>
        <p:nvSpPr>
          <p:cNvPr id="29" name="TextBox 28"/>
          <p:cNvSpPr txBox="1"/>
          <p:nvPr/>
        </p:nvSpPr>
        <p:spPr>
          <a:xfrm>
            <a:off x="3829213" y="5262039"/>
            <a:ext cx="5022829" cy="461665"/>
          </a:xfrm>
          <a:prstGeom prst="rect">
            <a:avLst/>
          </a:prstGeom>
          <a:noFill/>
        </p:spPr>
        <p:txBody>
          <a:bodyPr wrap="none" rtlCol="0">
            <a:spAutoFit/>
          </a:bodyPr>
          <a:lstStyle/>
          <a:p>
            <a:r>
              <a:rPr lang="en-US" sz="2400" b="1" dirty="0">
                <a:latin typeface="Book Antiqua"/>
                <a:cs typeface="Book Antiqua"/>
              </a:rPr>
              <a:t>the </a:t>
            </a:r>
            <a:r>
              <a:rPr lang="en-US" sz="2400" b="1" dirty="0" smtClean="0">
                <a:latin typeface="Book Antiqua"/>
                <a:cs typeface="Book Antiqua"/>
              </a:rPr>
              <a:t>importance of divine doctrine</a:t>
            </a:r>
            <a:endParaRPr lang="en-US" sz="2400" b="1" dirty="0">
              <a:latin typeface="Book Antiqua"/>
              <a:cs typeface="Book Antiqua"/>
            </a:endParaRPr>
          </a:p>
        </p:txBody>
      </p:sp>
    </p:spTree>
    <p:extLst>
      <p:ext uri="{BB962C8B-B14F-4D97-AF65-F5344CB8AC3E}">
        <p14:creationId xmlns:p14="http://schemas.microsoft.com/office/powerpoint/2010/main" val="265140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3" grpId="0"/>
      <p:bldP spid="15" grpId="0"/>
      <p:bldP spid="17" grpId="0"/>
      <p:bldP spid="21" grpId="0" animBg="1"/>
      <p:bldP spid="10" grpId="0" animBg="1"/>
      <p:bldP spid="11" grpId="0" animBg="1"/>
      <p:bldP spid="12" grpId="0" animBg="1"/>
      <p:bldP spid="14" grpId="0" animBg="1"/>
      <p:bldP spid="16" grpId="0" animBg="1"/>
      <p:bldP spid="18" grpId="0" animBg="1"/>
      <p:bldP spid="2" grpId="0"/>
      <p:bldP spid="4" grpId="0"/>
      <p:bldP spid="5" grpId="0"/>
      <p:bldP spid="6" grpId="0"/>
      <p:bldP spid="8" grpId="0"/>
      <p:bldP spid="19" grpId="0"/>
      <p:bldP spid="22" grpId="0"/>
      <p:bldP spid="23" grpId="0"/>
      <p:bldP spid="25" grpId="0"/>
      <p:bldP spid="26" grpId="0"/>
      <p:bldP spid="27"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36549" y="205573"/>
            <a:ext cx="5270944" cy="707886"/>
          </a:xfrm>
          <a:prstGeom prst="rect">
            <a:avLst/>
          </a:prstGeom>
        </p:spPr>
        <p:txBody>
          <a:bodyPr wrap="none">
            <a:spAutoFit/>
          </a:bodyPr>
          <a:lstStyle/>
          <a:p>
            <a:pPr algn="ctr"/>
            <a:r>
              <a:rPr lang="en-NZ" sz="4000" b="1" dirty="0" smtClean="0">
                <a:solidFill>
                  <a:srgbClr val="0000FF"/>
                </a:solidFill>
                <a:latin typeface="Book Antiqua"/>
                <a:cs typeface="Book Antiqua"/>
              </a:rPr>
              <a:t>Types Of Bible Study</a:t>
            </a:r>
            <a:endParaRPr lang="en-NZ" sz="4000" b="1" dirty="0">
              <a:solidFill>
                <a:srgbClr val="0000FF"/>
              </a:solidFill>
              <a:latin typeface="Book Antiqua"/>
              <a:cs typeface="Book Antiqua"/>
            </a:endParaRPr>
          </a:p>
        </p:txBody>
      </p:sp>
      <p:sp>
        <p:nvSpPr>
          <p:cNvPr id="7" name="Rectangle 6"/>
          <p:cNvSpPr/>
          <p:nvPr/>
        </p:nvSpPr>
        <p:spPr>
          <a:xfrm>
            <a:off x="3347560" y="1857736"/>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NZ"/>
          </a:p>
        </p:txBody>
      </p:sp>
      <p:sp>
        <p:nvSpPr>
          <p:cNvPr id="9" name="Rectangle 8"/>
          <p:cNvSpPr/>
          <p:nvPr/>
        </p:nvSpPr>
        <p:spPr>
          <a:xfrm>
            <a:off x="3330627" y="5800994"/>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NZ"/>
          </a:p>
        </p:txBody>
      </p:sp>
      <p:sp>
        <p:nvSpPr>
          <p:cNvPr id="13" name="TextBox 12"/>
          <p:cNvSpPr txBox="1"/>
          <p:nvPr/>
        </p:nvSpPr>
        <p:spPr>
          <a:xfrm>
            <a:off x="3829213" y="2441072"/>
            <a:ext cx="4654392" cy="461665"/>
          </a:xfrm>
          <a:prstGeom prst="rect">
            <a:avLst/>
          </a:prstGeom>
          <a:noFill/>
        </p:spPr>
        <p:txBody>
          <a:bodyPr wrap="square" rtlCol="0">
            <a:spAutoFit/>
          </a:bodyPr>
          <a:lstStyle/>
          <a:p>
            <a:r>
              <a:rPr lang="en-US" sz="2400" b="1" dirty="0" smtClean="0">
                <a:latin typeface="Book Antiqua"/>
                <a:cs typeface="Book Antiqua"/>
              </a:rPr>
              <a:t>the certainty of Bible promises</a:t>
            </a:r>
            <a:endParaRPr lang="en-US" sz="2400" b="1" dirty="0">
              <a:solidFill>
                <a:srgbClr val="FF0000"/>
              </a:solidFill>
              <a:latin typeface="Book Antiqua"/>
              <a:cs typeface="Book Antiqua"/>
            </a:endParaRPr>
          </a:p>
        </p:txBody>
      </p:sp>
      <p:sp>
        <p:nvSpPr>
          <p:cNvPr id="15" name="TextBox 14"/>
          <p:cNvSpPr txBox="1"/>
          <p:nvPr/>
        </p:nvSpPr>
        <p:spPr>
          <a:xfrm>
            <a:off x="3829213" y="1692594"/>
            <a:ext cx="4442242" cy="461665"/>
          </a:xfrm>
          <a:prstGeom prst="rect">
            <a:avLst/>
          </a:prstGeom>
          <a:noFill/>
        </p:spPr>
        <p:txBody>
          <a:bodyPr wrap="none" rtlCol="0">
            <a:spAutoFit/>
          </a:bodyPr>
          <a:lstStyle/>
          <a:p>
            <a:r>
              <a:rPr lang="en-US" sz="2400" b="1" dirty="0" smtClean="0">
                <a:latin typeface="Book Antiqua"/>
                <a:cs typeface="Book Antiqua"/>
              </a:rPr>
              <a:t>the greatness of divine control</a:t>
            </a:r>
            <a:endParaRPr lang="en-US" sz="2400" b="1" dirty="0">
              <a:latin typeface="Book Antiqua"/>
              <a:cs typeface="Book Antiqua"/>
            </a:endParaRPr>
          </a:p>
        </p:txBody>
      </p:sp>
      <p:sp>
        <p:nvSpPr>
          <p:cNvPr id="17" name="TextBox 16"/>
          <p:cNvSpPr txBox="1"/>
          <p:nvPr/>
        </p:nvSpPr>
        <p:spPr>
          <a:xfrm>
            <a:off x="3829213" y="2072055"/>
            <a:ext cx="4954943" cy="461665"/>
          </a:xfrm>
          <a:prstGeom prst="rect">
            <a:avLst/>
          </a:prstGeom>
          <a:noFill/>
        </p:spPr>
        <p:txBody>
          <a:bodyPr wrap="square" rtlCol="0">
            <a:spAutoFit/>
          </a:bodyPr>
          <a:lstStyle/>
          <a:p>
            <a:r>
              <a:rPr lang="en-US" sz="2400" b="1" dirty="0" smtClean="0">
                <a:latin typeface="Book Antiqua"/>
                <a:cs typeface="Book Antiqua"/>
              </a:rPr>
              <a:t>the excitement of fulfilling signs</a:t>
            </a:r>
            <a:endParaRPr lang="en-US" sz="2400" b="1" dirty="0">
              <a:latin typeface="Book Antiqua"/>
              <a:cs typeface="Book Antiqua"/>
            </a:endParaRPr>
          </a:p>
        </p:txBody>
      </p:sp>
      <p:sp>
        <p:nvSpPr>
          <p:cNvPr id="21" name="Rectangle 20"/>
          <p:cNvSpPr/>
          <p:nvPr/>
        </p:nvSpPr>
        <p:spPr>
          <a:xfrm>
            <a:off x="3330627" y="6189757"/>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NZ"/>
          </a:p>
        </p:txBody>
      </p:sp>
      <p:sp>
        <p:nvSpPr>
          <p:cNvPr id="10" name="Rectangle 9"/>
          <p:cNvSpPr/>
          <p:nvPr/>
        </p:nvSpPr>
        <p:spPr>
          <a:xfrm>
            <a:off x="3347560" y="2230265"/>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NZ"/>
          </a:p>
        </p:txBody>
      </p:sp>
      <p:sp>
        <p:nvSpPr>
          <p:cNvPr id="11" name="Rectangle 10"/>
          <p:cNvSpPr/>
          <p:nvPr/>
        </p:nvSpPr>
        <p:spPr>
          <a:xfrm>
            <a:off x="3347560" y="2585861"/>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NZ"/>
          </a:p>
        </p:txBody>
      </p:sp>
      <p:sp>
        <p:nvSpPr>
          <p:cNvPr id="12" name="Rectangle 11"/>
          <p:cNvSpPr/>
          <p:nvPr/>
        </p:nvSpPr>
        <p:spPr>
          <a:xfrm>
            <a:off x="3347560" y="3555279"/>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NZ"/>
          </a:p>
        </p:txBody>
      </p:sp>
      <p:sp>
        <p:nvSpPr>
          <p:cNvPr id="14" name="Rectangle 13"/>
          <p:cNvSpPr/>
          <p:nvPr/>
        </p:nvSpPr>
        <p:spPr>
          <a:xfrm>
            <a:off x="3347560" y="3915108"/>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NZ"/>
          </a:p>
        </p:txBody>
      </p:sp>
      <p:sp>
        <p:nvSpPr>
          <p:cNvPr id="16" name="Rectangle 15"/>
          <p:cNvSpPr/>
          <p:nvPr/>
        </p:nvSpPr>
        <p:spPr>
          <a:xfrm>
            <a:off x="3347560" y="4287635"/>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NZ"/>
          </a:p>
        </p:txBody>
      </p:sp>
      <p:sp>
        <p:nvSpPr>
          <p:cNvPr id="18" name="Rectangle 17"/>
          <p:cNvSpPr/>
          <p:nvPr/>
        </p:nvSpPr>
        <p:spPr>
          <a:xfrm>
            <a:off x="3330627" y="5413683"/>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NZ"/>
          </a:p>
        </p:txBody>
      </p:sp>
      <p:sp>
        <p:nvSpPr>
          <p:cNvPr id="2" name="TextBox 1"/>
          <p:cNvSpPr txBox="1"/>
          <p:nvPr/>
        </p:nvSpPr>
        <p:spPr>
          <a:xfrm>
            <a:off x="389419" y="1100669"/>
            <a:ext cx="2734443" cy="707886"/>
          </a:xfrm>
          <a:prstGeom prst="rect">
            <a:avLst/>
          </a:prstGeom>
          <a:noFill/>
        </p:spPr>
        <p:txBody>
          <a:bodyPr wrap="none" rtlCol="0">
            <a:spAutoFit/>
          </a:bodyPr>
          <a:lstStyle/>
          <a:p>
            <a:r>
              <a:rPr lang="en-US" sz="4000" b="1" dirty="0" smtClean="0">
                <a:latin typeface="Book Antiqua"/>
                <a:cs typeface="Book Antiqua"/>
              </a:rPr>
              <a:t>Prophetic - </a:t>
            </a:r>
            <a:endParaRPr lang="en-US" sz="4000" b="1" dirty="0">
              <a:latin typeface="Book Antiqua"/>
              <a:cs typeface="Book Antiqua"/>
            </a:endParaRPr>
          </a:p>
        </p:txBody>
      </p:sp>
      <p:sp>
        <p:nvSpPr>
          <p:cNvPr id="4" name="TextBox 3"/>
          <p:cNvSpPr txBox="1"/>
          <p:nvPr/>
        </p:nvSpPr>
        <p:spPr>
          <a:xfrm>
            <a:off x="3179219" y="1202276"/>
            <a:ext cx="5290055" cy="800219"/>
          </a:xfrm>
          <a:prstGeom prst="rect">
            <a:avLst/>
          </a:prstGeom>
          <a:noFill/>
        </p:spPr>
        <p:txBody>
          <a:bodyPr wrap="none" rtlCol="0">
            <a:spAutoFit/>
          </a:bodyPr>
          <a:lstStyle/>
          <a:p>
            <a:r>
              <a:rPr lang="en-NZ" sz="2800" b="1" dirty="0" smtClean="0">
                <a:solidFill>
                  <a:srgbClr val="009900"/>
                </a:solidFill>
                <a:latin typeface="Book Antiqua"/>
                <a:cs typeface="Book Antiqua"/>
              </a:rPr>
              <a:t>establishes an appreciation for:</a:t>
            </a:r>
            <a:endParaRPr lang="en-NZ" sz="2800" b="1" dirty="0">
              <a:solidFill>
                <a:srgbClr val="009900"/>
              </a:solidFill>
              <a:latin typeface="Book Antiqua"/>
              <a:cs typeface="Book Antiqua"/>
            </a:endParaRPr>
          </a:p>
          <a:p>
            <a:r>
              <a:rPr lang="en-US" dirty="0" smtClean="0"/>
              <a:t>   </a:t>
            </a:r>
            <a:endParaRPr lang="en-US" dirty="0"/>
          </a:p>
        </p:txBody>
      </p:sp>
      <p:sp>
        <p:nvSpPr>
          <p:cNvPr id="5" name="TextBox 4"/>
          <p:cNvSpPr txBox="1"/>
          <p:nvPr/>
        </p:nvSpPr>
        <p:spPr>
          <a:xfrm>
            <a:off x="389465" y="2810963"/>
            <a:ext cx="2677586" cy="707886"/>
          </a:xfrm>
          <a:prstGeom prst="rect">
            <a:avLst/>
          </a:prstGeom>
          <a:noFill/>
        </p:spPr>
        <p:txBody>
          <a:bodyPr wrap="none" rtlCol="0">
            <a:spAutoFit/>
          </a:bodyPr>
          <a:lstStyle/>
          <a:p>
            <a:r>
              <a:rPr lang="en-US" sz="4000" b="1" dirty="0" smtClean="0">
                <a:latin typeface="Book Antiqua"/>
                <a:cs typeface="Book Antiqua"/>
              </a:rPr>
              <a:t>Thematic </a:t>
            </a:r>
            <a:r>
              <a:rPr lang="en-US" sz="4000" b="1" dirty="0">
                <a:latin typeface="Book Antiqua"/>
                <a:cs typeface="Book Antiqua"/>
              </a:rPr>
              <a:t>- </a:t>
            </a:r>
          </a:p>
        </p:txBody>
      </p:sp>
      <p:sp>
        <p:nvSpPr>
          <p:cNvPr id="6" name="TextBox 5"/>
          <p:cNvSpPr txBox="1"/>
          <p:nvPr/>
        </p:nvSpPr>
        <p:spPr>
          <a:xfrm>
            <a:off x="372500" y="4635501"/>
            <a:ext cx="2734693" cy="707886"/>
          </a:xfrm>
          <a:prstGeom prst="rect">
            <a:avLst/>
          </a:prstGeom>
          <a:noFill/>
        </p:spPr>
        <p:txBody>
          <a:bodyPr wrap="none" rtlCol="0">
            <a:spAutoFit/>
          </a:bodyPr>
          <a:lstStyle/>
          <a:p>
            <a:r>
              <a:rPr lang="en-US" sz="4000" b="1" dirty="0" smtClean="0">
                <a:latin typeface="Book Antiqua"/>
                <a:cs typeface="Book Antiqua"/>
              </a:rPr>
              <a:t>Character </a:t>
            </a:r>
            <a:r>
              <a:rPr lang="en-US" sz="4000" b="1" dirty="0">
                <a:latin typeface="Book Antiqua"/>
                <a:cs typeface="Book Antiqua"/>
              </a:rPr>
              <a:t>- </a:t>
            </a:r>
          </a:p>
        </p:txBody>
      </p:sp>
      <p:sp>
        <p:nvSpPr>
          <p:cNvPr id="8" name="TextBox 7"/>
          <p:cNvSpPr txBox="1"/>
          <p:nvPr/>
        </p:nvSpPr>
        <p:spPr>
          <a:xfrm>
            <a:off x="3196297" y="2895601"/>
            <a:ext cx="4035405" cy="523220"/>
          </a:xfrm>
          <a:prstGeom prst="rect">
            <a:avLst/>
          </a:prstGeom>
          <a:noFill/>
        </p:spPr>
        <p:txBody>
          <a:bodyPr wrap="none" rtlCol="0">
            <a:spAutoFit/>
          </a:bodyPr>
          <a:lstStyle/>
          <a:p>
            <a:r>
              <a:rPr lang="en-NZ" sz="2800" b="1" dirty="0" smtClean="0">
                <a:solidFill>
                  <a:srgbClr val="009900"/>
                </a:solidFill>
                <a:latin typeface="Book Antiqua"/>
                <a:cs typeface="Book Antiqua"/>
              </a:rPr>
              <a:t>forms a recognition of:</a:t>
            </a:r>
            <a:endParaRPr lang="en-NZ" sz="2800" b="1" dirty="0">
              <a:solidFill>
                <a:srgbClr val="009900"/>
              </a:solidFill>
              <a:latin typeface="Book Antiqua"/>
              <a:cs typeface="Book Antiqua"/>
            </a:endParaRPr>
          </a:p>
        </p:txBody>
      </p:sp>
      <p:sp>
        <p:nvSpPr>
          <p:cNvPr id="19" name="TextBox 18"/>
          <p:cNvSpPr txBox="1"/>
          <p:nvPr/>
        </p:nvSpPr>
        <p:spPr>
          <a:xfrm>
            <a:off x="3179295" y="4770967"/>
            <a:ext cx="5190468" cy="523220"/>
          </a:xfrm>
          <a:prstGeom prst="rect">
            <a:avLst/>
          </a:prstGeom>
          <a:noFill/>
        </p:spPr>
        <p:txBody>
          <a:bodyPr wrap="none" rtlCol="0">
            <a:spAutoFit/>
          </a:bodyPr>
          <a:lstStyle/>
          <a:p>
            <a:r>
              <a:rPr lang="en-NZ" sz="2800" b="1" dirty="0" smtClean="0">
                <a:solidFill>
                  <a:srgbClr val="009900"/>
                </a:solidFill>
                <a:latin typeface="Book Antiqua"/>
                <a:cs typeface="Book Antiqua"/>
              </a:rPr>
              <a:t>increases an understanding of:</a:t>
            </a:r>
            <a:endParaRPr lang="en-NZ" sz="2800" b="1" dirty="0">
              <a:solidFill>
                <a:srgbClr val="009900"/>
              </a:solidFill>
              <a:latin typeface="Book Antiqua"/>
              <a:cs typeface="Book Antiqua"/>
            </a:endParaRPr>
          </a:p>
        </p:txBody>
      </p:sp>
      <p:sp>
        <p:nvSpPr>
          <p:cNvPr id="22" name="TextBox 21"/>
          <p:cNvSpPr txBox="1"/>
          <p:nvPr/>
        </p:nvSpPr>
        <p:spPr>
          <a:xfrm>
            <a:off x="3829213" y="3382439"/>
            <a:ext cx="4714602" cy="461665"/>
          </a:xfrm>
          <a:prstGeom prst="rect">
            <a:avLst/>
          </a:prstGeom>
          <a:noFill/>
        </p:spPr>
        <p:txBody>
          <a:bodyPr wrap="none" rtlCol="0">
            <a:spAutoFit/>
          </a:bodyPr>
          <a:lstStyle/>
          <a:p>
            <a:r>
              <a:rPr lang="en-US" sz="2400" b="1" dirty="0">
                <a:latin typeface="Book Antiqua"/>
                <a:cs typeface="Book Antiqua"/>
              </a:rPr>
              <a:t>the </a:t>
            </a:r>
            <a:r>
              <a:rPr lang="en-US" sz="2400" b="1" dirty="0" smtClean="0">
                <a:latin typeface="Book Antiqua"/>
                <a:cs typeface="Book Antiqua"/>
              </a:rPr>
              <a:t>pattern of divine principles</a:t>
            </a:r>
            <a:endParaRPr lang="en-US" sz="2400" b="1" dirty="0">
              <a:latin typeface="Book Antiqua"/>
              <a:cs typeface="Book Antiqua"/>
            </a:endParaRPr>
          </a:p>
        </p:txBody>
      </p:sp>
      <p:sp>
        <p:nvSpPr>
          <p:cNvPr id="23" name="TextBox 22"/>
          <p:cNvSpPr txBox="1"/>
          <p:nvPr/>
        </p:nvSpPr>
        <p:spPr>
          <a:xfrm>
            <a:off x="3829213" y="4123270"/>
            <a:ext cx="4459424" cy="461665"/>
          </a:xfrm>
          <a:prstGeom prst="rect">
            <a:avLst/>
          </a:prstGeom>
          <a:noFill/>
        </p:spPr>
        <p:txBody>
          <a:bodyPr wrap="none" rtlCol="0">
            <a:spAutoFit/>
          </a:bodyPr>
          <a:lstStyle/>
          <a:p>
            <a:r>
              <a:rPr lang="en-US" sz="2400" b="1" dirty="0">
                <a:latin typeface="Book Antiqua"/>
                <a:cs typeface="Book Antiqua"/>
              </a:rPr>
              <a:t>the </a:t>
            </a:r>
            <a:r>
              <a:rPr lang="en-US" sz="2400" b="1" dirty="0" smtClean="0">
                <a:latin typeface="Book Antiqua"/>
                <a:cs typeface="Book Antiqua"/>
              </a:rPr>
              <a:t>wonder of Bible harmony</a:t>
            </a:r>
            <a:endParaRPr lang="en-US" sz="2400" b="1" dirty="0">
              <a:latin typeface="Book Antiqua"/>
              <a:cs typeface="Book Antiqua"/>
            </a:endParaRPr>
          </a:p>
        </p:txBody>
      </p:sp>
      <p:sp>
        <p:nvSpPr>
          <p:cNvPr id="25" name="TextBox 24"/>
          <p:cNvSpPr txBox="1"/>
          <p:nvPr/>
        </p:nvSpPr>
        <p:spPr>
          <a:xfrm>
            <a:off x="3829213" y="3754973"/>
            <a:ext cx="4732636" cy="461665"/>
          </a:xfrm>
          <a:prstGeom prst="rect">
            <a:avLst/>
          </a:prstGeom>
          <a:noFill/>
        </p:spPr>
        <p:txBody>
          <a:bodyPr wrap="none" rtlCol="0">
            <a:spAutoFit/>
          </a:bodyPr>
          <a:lstStyle/>
          <a:p>
            <a:r>
              <a:rPr lang="en-US" sz="2400" b="1" dirty="0">
                <a:latin typeface="Book Antiqua"/>
                <a:cs typeface="Book Antiqua"/>
              </a:rPr>
              <a:t>the </a:t>
            </a:r>
            <a:r>
              <a:rPr lang="en-US" sz="2400" b="1" dirty="0" smtClean="0">
                <a:latin typeface="Book Antiqua"/>
                <a:cs typeface="Book Antiqua"/>
              </a:rPr>
              <a:t>prevalence of golden themes</a:t>
            </a:r>
            <a:endParaRPr lang="en-US" sz="2400" b="1" dirty="0">
              <a:latin typeface="Book Antiqua"/>
              <a:cs typeface="Book Antiqua"/>
            </a:endParaRPr>
          </a:p>
        </p:txBody>
      </p:sp>
      <p:sp>
        <p:nvSpPr>
          <p:cNvPr id="26" name="TextBox 25"/>
          <p:cNvSpPr txBox="1"/>
          <p:nvPr/>
        </p:nvSpPr>
        <p:spPr>
          <a:xfrm>
            <a:off x="3829213" y="5634573"/>
            <a:ext cx="4596130" cy="461665"/>
          </a:xfrm>
          <a:prstGeom prst="rect">
            <a:avLst/>
          </a:prstGeom>
          <a:noFill/>
        </p:spPr>
        <p:txBody>
          <a:bodyPr wrap="none" rtlCol="0">
            <a:spAutoFit/>
          </a:bodyPr>
          <a:lstStyle/>
          <a:p>
            <a:r>
              <a:rPr lang="en-US" sz="2400" b="1" dirty="0">
                <a:latin typeface="Book Antiqua"/>
                <a:cs typeface="Book Antiqua"/>
              </a:rPr>
              <a:t>the </a:t>
            </a:r>
            <a:r>
              <a:rPr lang="en-US" sz="2400" b="1" dirty="0" smtClean="0">
                <a:latin typeface="Book Antiqua"/>
                <a:cs typeface="Book Antiqua"/>
              </a:rPr>
              <a:t>emotion of spiritual growth</a:t>
            </a:r>
            <a:endParaRPr lang="en-US" sz="2400" b="1" dirty="0">
              <a:latin typeface="Book Antiqua"/>
              <a:cs typeface="Book Antiqua"/>
            </a:endParaRPr>
          </a:p>
        </p:txBody>
      </p:sp>
      <p:sp>
        <p:nvSpPr>
          <p:cNvPr id="27" name="TextBox 26"/>
          <p:cNvSpPr txBox="1"/>
          <p:nvPr/>
        </p:nvSpPr>
        <p:spPr>
          <a:xfrm>
            <a:off x="3829213" y="6007099"/>
            <a:ext cx="4321616" cy="461665"/>
          </a:xfrm>
          <a:prstGeom prst="rect">
            <a:avLst/>
          </a:prstGeom>
          <a:noFill/>
        </p:spPr>
        <p:txBody>
          <a:bodyPr wrap="none" rtlCol="0">
            <a:spAutoFit/>
          </a:bodyPr>
          <a:lstStyle/>
          <a:p>
            <a:r>
              <a:rPr lang="en-US" sz="2400" b="1" dirty="0">
                <a:latin typeface="Book Antiqua"/>
                <a:cs typeface="Book Antiqua"/>
              </a:rPr>
              <a:t>the </a:t>
            </a:r>
            <a:r>
              <a:rPr lang="en-US" sz="2400" b="1" dirty="0" smtClean="0">
                <a:latin typeface="Book Antiqua"/>
                <a:cs typeface="Book Antiqua"/>
              </a:rPr>
              <a:t>wisdom of Bible counsel</a:t>
            </a:r>
            <a:endParaRPr lang="en-US" sz="2400" b="1" dirty="0">
              <a:latin typeface="Book Antiqua"/>
              <a:cs typeface="Book Antiqua"/>
            </a:endParaRPr>
          </a:p>
        </p:txBody>
      </p:sp>
      <p:sp>
        <p:nvSpPr>
          <p:cNvPr id="29" name="TextBox 28"/>
          <p:cNvSpPr txBox="1"/>
          <p:nvPr/>
        </p:nvSpPr>
        <p:spPr>
          <a:xfrm>
            <a:off x="3829213" y="5262039"/>
            <a:ext cx="4613012" cy="461665"/>
          </a:xfrm>
          <a:prstGeom prst="rect">
            <a:avLst/>
          </a:prstGeom>
          <a:noFill/>
        </p:spPr>
        <p:txBody>
          <a:bodyPr wrap="none" rtlCol="0">
            <a:spAutoFit/>
          </a:bodyPr>
          <a:lstStyle/>
          <a:p>
            <a:r>
              <a:rPr lang="en-US" sz="2400" b="1" dirty="0">
                <a:latin typeface="Book Antiqua"/>
                <a:cs typeface="Book Antiqua"/>
              </a:rPr>
              <a:t>the </a:t>
            </a:r>
            <a:r>
              <a:rPr lang="en-US" sz="2400" b="1" dirty="0" smtClean="0">
                <a:latin typeface="Book Antiqua"/>
                <a:cs typeface="Book Antiqua"/>
              </a:rPr>
              <a:t>reality of divine providence</a:t>
            </a:r>
            <a:endParaRPr lang="en-US" sz="2400" b="1" dirty="0">
              <a:latin typeface="Book Antiqua"/>
              <a:cs typeface="Book Antiqua"/>
            </a:endParaRPr>
          </a:p>
        </p:txBody>
      </p:sp>
    </p:spTree>
    <p:extLst>
      <p:ext uri="{BB962C8B-B14F-4D97-AF65-F5344CB8AC3E}">
        <p14:creationId xmlns:p14="http://schemas.microsoft.com/office/powerpoint/2010/main" val="85643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3" grpId="0"/>
      <p:bldP spid="15" grpId="0"/>
      <p:bldP spid="17" grpId="0"/>
      <p:bldP spid="21" grpId="0" animBg="1"/>
      <p:bldP spid="10" grpId="0" animBg="1"/>
      <p:bldP spid="11" grpId="0" animBg="1"/>
      <p:bldP spid="12" grpId="0" animBg="1"/>
      <p:bldP spid="14" grpId="0" animBg="1"/>
      <p:bldP spid="16" grpId="0" animBg="1"/>
      <p:bldP spid="18" grpId="0" animBg="1"/>
      <p:bldP spid="2" grpId="0"/>
      <p:bldP spid="4" grpId="0"/>
      <p:bldP spid="5" grpId="0"/>
      <p:bldP spid="6" grpId="0"/>
      <p:bldP spid="8" grpId="0"/>
      <p:bldP spid="19" grpId="0"/>
      <p:bldP spid="22" grpId="0"/>
      <p:bldP spid="23" grpId="0"/>
      <p:bldP spid="25" grpId="0"/>
      <p:bldP spid="26" grpId="0"/>
      <p:bldP spid="27"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6"/>
          <p:cNvGrpSpPr>
            <a:grpSpLocks/>
          </p:cNvGrpSpPr>
          <p:nvPr/>
        </p:nvGrpSpPr>
        <p:grpSpPr bwMode="auto">
          <a:xfrm>
            <a:off x="4402315" y="-15450"/>
            <a:ext cx="253931" cy="1785132"/>
            <a:chOff x="4884048" y="107950"/>
            <a:chExt cx="209968" cy="2575894"/>
          </a:xfrm>
        </p:grpSpPr>
        <p:sp>
          <p:nvSpPr>
            <p:cNvPr id="6" name="TextBox 5"/>
            <p:cNvSpPr txBox="1"/>
            <p:nvPr/>
          </p:nvSpPr>
          <p:spPr>
            <a:xfrm>
              <a:off x="4884048" y="152401"/>
              <a:ext cx="152695" cy="2531443"/>
            </a:xfrm>
            <a:prstGeom prst="rect">
              <a:avLst/>
            </a:prstGeom>
            <a:noFill/>
          </p:spPr>
          <p:txBody>
            <a:bodyPr wrap="none">
              <a:spAutoFit/>
            </a:bodyPr>
            <a:lstStyle/>
            <a:p>
              <a:pPr algn="ctr" fontAlgn="auto">
                <a:spcBef>
                  <a:spcPts val="0"/>
                </a:spcBef>
                <a:spcAft>
                  <a:spcPts val="0"/>
                </a:spcAft>
                <a:defRPr/>
              </a:pPr>
              <a:endParaRPr lang="en-NZ" sz="5400" b="1" dirty="0" smtClean="0">
                <a:gradFill>
                  <a:gsLst>
                    <a:gs pos="25000">
                      <a:srgbClr val="FFFF00"/>
                    </a:gs>
                    <a:gs pos="50000">
                      <a:srgbClr val="FF0000"/>
                    </a:gs>
                  </a:gsLst>
                  <a:lin ang="5400000" scaled="0"/>
                </a:gradFill>
                <a:effectLst>
                  <a:outerShdw dist="38100" dir="9000000" algn="tr" rotWithShape="0">
                    <a:prstClr val="black"/>
                  </a:outerShdw>
                </a:effectLst>
                <a:latin typeface="ArtBrush" pitchFamily="34" charset="0"/>
              </a:endParaRPr>
            </a:p>
            <a:p>
              <a:pPr algn="ctr" fontAlgn="auto">
                <a:spcBef>
                  <a:spcPts val="0"/>
                </a:spcBef>
                <a:spcAft>
                  <a:spcPts val="0"/>
                </a:spcAft>
                <a:defRPr/>
              </a:pPr>
              <a:endParaRPr lang="en-NZ" sz="5400" b="1" dirty="0">
                <a:gradFill>
                  <a:gsLst>
                    <a:gs pos="25000">
                      <a:srgbClr val="FFFF00"/>
                    </a:gs>
                    <a:gs pos="50000">
                      <a:srgbClr val="FF0000"/>
                    </a:gs>
                  </a:gsLst>
                  <a:lin ang="5400000" scaled="0"/>
                </a:gradFill>
                <a:effectLst>
                  <a:outerShdw dist="38100" dir="9000000" algn="tr" rotWithShape="0">
                    <a:prstClr val="black"/>
                  </a:outerShdw>
                </a:effectLst>
                <a:latin typeface="ArtBrush" pitchFamily="34" charset="0"/>
              </a:endParaRPr>
            </a:p>
          </p:txBody>
        </p:sp>
        <p:sp>
          <p:nvSpPr>
            <p:cNvPr id="22538" name="TextBox 4"/>
            <p:cNvSpPr txBox="1">
              <a:spLocks noChangeArrowheads="1"/>
            </p:cNvSpPr>
            <p:nvPr/>
          </p:nvSpPr>
          <p:spPr bwMode="auto">
            <a:xfrm>
              <a:off x="4941321" y="107950"/>
              <a:ext cx="152695" cy="1332338"/>
            </a:xfrm>
            <a:prstGeom prst="rect">
              <a:avLst/>
            </a:prstGeom>
            <a:noFill/>
            <a:ln w="9525">
              <a:noFill/>
              <a:miter lim="800000"/>
              <a:headEnd/>
              <a:tailEnd/>
            </a:ln>
          </p:spPr>
          <p:txBody>
            <a:bodyPr wrap="none">
              <a:prstTxWarp prst="textNoShape">
                <a:avLst/>
              </a:prstTxWarp>
              <a:spAutoFit/>
            </a:bodyPr>
            <a:lstStyle/>
            <a:p>
              <a:pPr algn="ctr"/>
              <a:endParaRPr lang="en-NZ" sz="5400" b="1" dirty="0">
                <a:latin typeface="ArtBrush" charset="0"/>
              </a:endParaRPr>
            </a:p>
          </p:txBody>
        </p:sp>
      </p:grpSp>
      <p:sp>
        <p:nvSpPr>
          <p:cNvPr id="19" name="Text Box 9"/>
          <p:cNvSpPr txBox="1">
            <a:spLocks noChangeArrowheads="1"/>
          </p:cNvSpPr>
          <p:nvPr/>
        </p:nvSpPr>
        <p:spPr bwMode="auto">
          <a:xfrm>
            <a:off x="1048211" y="1366324"/>
            <a:ext cx="7740189" cy="1754326"/>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400" b="1" dirty="0" smtClean="0">
                <a:latin typeface="Book Antiqua"/>
                <a:cs typeface="Book Antiqua"/>
              </a:rPr>
              <a:t>“It is the </a:t>
            </a:r>
            <a:r>
              <a:rPr lang="en-US" sz="2400" b="1" dirty="0" smtClean="0">
                <a:solidFill>
                  <a:srgbClr val="0000FF"/>
                </a:solidFill>
                <a:latin typeface="Book Antiqua"/>
                <a:cs typeface="Book Antiqua"/>
              </a:rPr>
              <a:t>spirit</a:t>
            </a:r>
            <a:r>
              <a:rPr lang="en-US" sz="2400" b="1" dirty="0" smtClean="0">
                <a:latin typeface="Book Antiqua"/>
                <a:cs typeface="Book Antiqua"/>
              </a:rPr>
              <a:t> that quickeneth;  the</a:t>
            </a:r>
            <a:r>
              <a:rPr lang="en-US" sz="2400" b="1" dirty="0" smtClean="0">
                <a:solidFill>
                  <a:srgbClr val="FF0000"/>
                </a:solidFill>
                <a:latin typeface="Book Antiqua"/>
                <a:cs typeface="Book Antiqua"/>
              </a:rPr>
              <a:t> flesh </a:t>
            </a:r>
            <a:r>
              <a:rPr lang="en-US" sz="2400" b="1" dirty="0" smtClean="0">
                <a:latin typeface="Book Antiqua"/>
                <a:cs typeface="Book Antiqua"/>
              </a:rPr>
              <a:t>profiteth nothing: the words that I speak unto you, they are </a:t>
            </a:r>
            <a:r>
              <a:rPr lang="en-US" sz="2400" b="1" dirty="0" smtClean="0">
                <a:solidFill>
                  <a:srgbClr val="0000FF"/>
                </a:solidFill>
                <a:latin typeface="Book Antiqua"/>
                <a:cs typeface="Book Antiqua"/>
              </a:rPr>
              <a:t>spirit</a:t>
            </a:r>
            <a:r>
              <a:rPr lang="en-US" sz="2400" b="1" dirty="0" smtClean="0">
                <a:latin typeface="Book Antiqua"/>
                <a:cs typeface="Book Antiqua"/>
              </a:rPr>
              <a:t>, and they are life”.</a:t>
            </a:r>
            <a:endParaRPr lang="en-US" sz="2400" b="1" dirty="0">
              <a:latin typeface="Book Antiqua"/>
              <a:cs typeface="Book Antiqua"/>
            </a:endParaRPr>
          </a:p>
          <a:p>
            <a:pPr algn="r">
              <a:spcBef>
                <a:spcPct val="50000"/>
              </a:spcBef>
            </a:pPr>
            <a:r>
              <a:rPr lang="en-US" sz="2400" b="1" dirty="0" smtClean="0">
                <a:solidFill>
                  <a:srgbClr val="FF0000"/>
                </a:solidFill>
                <a:latin typeface="Book Antiqua"/>
                <a:cs typeface="Book Antiqua"/>
              </a:rPr>
              <a:t>John 6:63</a:t>
            </a:r>
            <a:endParaRPr lang="en-US" sz="2400" b="1" dirty="0">
              <a:solidFill>
                <a:srgbClr val="0000CC"/>
              </a:solidFill>
              <a:latin typeface="Book Antiqua"/>
              <a:cs typeface="Book Antiqua"/>
            </a:endParaRPr>
          </a:p>
        </p:txBody>
      </p:sp>
      <p:sp>
        <p:nvSpPr>
          <p:cNvPr id="21" name="Text Box 9"/>
          <p:cNvSpPr txBox="1">
            <a:spLocks noChangeArrowheads="1"/>
          </p:cNvSpPr>
          <p:nvPr/>
        </p:nvSpPr>
        <p:spPr bwMode="auto">
          <a:xfrm>
            <a:off x="1042451" y="2989864"/>
            <a:ext cx="7729016" cy="1754326"/>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400" b="1" dirty="0" smtClean="0">
                <a:latin typeface="Book Antiqua"/>
                <a:cs typeface="Book Antiqua"/>
              </a:rPr>
              <a:t>“For </a:t>
            </a:r>
            <a:r>
              <a:rPr lang="en-US" sz="2400" b="1" dirty="0">
                <a:latin typeface="Book Antiqua"/>
                <a:cs typeface="Book Antiqua"/>
              </a:rPr>
              <a:t>the minding of the </a:t>
            </a:r>
            <a:r>
              <a:rPr lang="en-US" sz="2400" b="1" dirty="0">
                <a:solidFill>
                  <a:srgbClr val="FF0000"/>
                </a:solidFill>
                <a:latin typeface="Book Antiqua"/>
                <a:cs typeface="Book Antiqua"/>
              </a:rPr>
              <a:t>flesh</a:t>
            </a:r>
            <a:r>
              <a:rPr lang="en-US" sz="2400" b="1" dirty="0">
                <a:latin typeface="Book Antiqua"/>
                <a:cs typeface="Book Antiqua"/>
              </a:rPr>
              <a:t> is death, but the minding of the </a:t>
            </a:r>
            <a:r>
              <a:rPr lang="en-US" sz="2400" b="1" dirty="0">
                <a:solidFill>
                  <a:srgbClr val="0000FF"/>
                </a:solidFill>
                <a:latin typeface="Book Antiqua"/>
                <a:cs typeface="Book Antiqua"/>
              </a:rPr>
              <a:t>spirit</a:t>
            </a:r>
            <a:r>
              <a:rPr lang="en-US" sz="2400" b="1" dirty="0">
                <a:latin typeface="Book Antiqua"/>
                <a:cs typeface="Book Antiqua"/>
              </a:rPr>
              <a:t> is life and peace. Because the minding of the </a:t>
            </a:r>
            <a:r>
              <a:rPr lang="en-US" sz="2400" b="1" dirty="0">
                <a:solidFill>
                  <a:srgbClr val="FF0000"/>
                </a:solidFill>
                <a:latin typeface="Book Antiqua"/>
                <a:cs typeface="Book Antiqua"/>
              </a:rPr>
              <a:t>flesh</a:t>
            </a:r>
            <a:r>
              <a:rPr lang="en-US" sz="2400" b="1" dirty="0">
                <a:latin typeface="Book Antiqua"/>
                <a:cs typeface="Book Antiqua"/>
              </a:rPr>
              <a:t> is enmity against </a:t>
            </a:r>
            <a:r>
              <a:rPr lang="en-US" sz="2400" b="1" dirty="0" smtClean="0">
                <a:latin typeface="Book Antiqua"/>
                <a:cs typeface="Book Antiqua"/>
              </a:rPr>
              <a:t>God”.</a:t>
            </a:r>
            <a:endParaRPr lang="en-US" sz="2400" b="1" dirty="0">
              <a:latin typeface="Book Antiqua"/>
              <a:cs typeface="Book Antiqua"/>
            </a:endParaRPr>
          </a:p>
          <a:p>
            <a:pPr algn="r">
              <a:spcBef>
                <a:spcPct val="50000"/>
              </a:spcBef>
            </a:pPr>
            <a:r>
              <a:rPr lang="en-US" sz="2400" b="1" dirty="0">
                <a:solidFill>
                  <a:srgbClr val="FF0000"/>
                </a:solidFill>
                <a:latin typeface="Book Antiqua"/>
                <a:cs typeface="Book Antiqua"/>
              </a:rPr>
              <a:t>Romans 8:6-7</a:t>
            </a:r>
            <a:endParaRPr lang="en-US" sz="2400" b="1" dirty="0">
              <a:solidFill>
                <a:srgbClr val="0000CC"/>
              </a:solidFill>
              <a:latin typeface="Book Antiqua"/>
              <a:cs typeface="Book Antiqua"/>
            </a:endParaRPr>
          </a:p>
        </p:txBody>
      </p:sp>
      <p:sp>
        <p:nvSpPr>
          <p:cNvPr id="23" name="Text Box 9"/>
          <p:cNvSpPr txBox="1">
            <a:spLocks noChangeArrowheads="1"/>
          </p:cNvSpPr>
          <p:nvPr/>
        </p:nvSpPr>
        <p:spPr bwMode="auto">
          <a:xfrm>
            <a:off x="1036692" y="4733218"/>
            <a:ext cx="7717841" cy="2123658"/>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400" b="1" dirty="0" smtClean="0">
                <a:latin typeface="Book Antiqua"/>
                <a:cs typeface="Book Antiqua"/>
              </a:rPr>
              <a:t>“Walk </a:t>
            </a:r>
            <a:r>
              <a:rPr lang="en-US" sz="2400" b="1" dirty="0">
                <a:latin typeface="Book Antiqua"/>
                <a:cs typeface="Book Antiqua"/>
              </a:rPr>
              <a:t>in the </a:t>
            </a:r>
            <a:r>
              <a:rPr lang="en-US" sz="2400" b="1" dirty="0">
                <a:solidFill>
                  <a:srgbClr val="0000FF"/>
                </a:solidFill>
                <a:latin typeface="Book Antiqua"/>
                <a:cs typeface="Book Antiqua"/>
              </a:rPr>
              <a:t>spirit</a:t>
            </a:r>
            <a:r>
              <a:rPr lang="en-US" sz="2400" b="1" dirty="0">
                <a:latin typeface="Book Antiqua"/>
                <a:cs typeface="Book Antiqua"/>
              </a:rPr>
              <a:t>, and ye shall not </a:t>
            </a:r>
            <a:r>
              <a:rPr lang="en-US" sz="2400" b="1" dirty="0" smtClean="0">
                <a:latin typeface="Book Antiqua"/>
                <a:cs typeface="Book Antiqua"/>
              </a:rPr>
              <a:t>fulfil </a:t>
            </a:r>
            <a:r>
              <a:rPr lang="en-US" sz="2400" b="1" dirty="0">
                <a:latin typeface="Book Antiqua"/>
                <a:cs typeface="Book Antiqua"/>
              </a:rPr>
              <a:t>the lust of the </a:t>
            </a:r>
            <a:r>
              <a:rPr lang="en-US" sz="2400" b="1" dirty="0">
                <a:solidFill>
                  <a:srgbClr val="FF0000"/>
                </a:solidFill>
                <a:latin typeface="Book Antiqua"/>
                <a:cs typeface="Book Antiqua"/>
              </a:rPr>
              <a:t>flesh</a:t>
            </a:r>
            <a:r>
              <a:rPr lang="en-US" sz="2400" b="1" dirty="0">
                <a:latin typeface="Book Antiqua"/>
                <a:cs typeface="Book Antiqua"/>
              </a:rPr>
              <a:t>. </a:t>
            </a:r>
            <a:r>
              <a:rPr lang="en-US" sz="2400" b="1" dirty="0" smtClean="0">
                <a:latin typeface="Book Antiqua"/>
                <a:cs typeface="Book Antiqua"/>
              </a:rPr>
              <a:t> For </a:t>
            </a:r>
            <a:r>
              <a:rPr lang="en-US" sz="2400" b="1" dirty="0">
                <a:latin typeface="Book Antiqua"/>
                <a:cs typeface="Book Antiqua"/>
              </a:rPr>
              <a:t>the </a:t>
            </a:r>
            <a:r>
              <a:rPr lang="en-US" sz="2400" b="1" dirty="0">
                <a:solidFill>
                  <a:srgbClr val="FF0000"/>
                </a:solidFill>
                <a:latin typeface="Book Antiqua"/>
                <a:cs typeface="Book Antiqua"/>
              </a:rPr>
              <a:t>flesh</a:t>
            </a:r>
            <a:r>
              <a:rPr lang="en-US" sz="2400" b="1" dirty="0">
                <a:latin typeface="Book Antiqua"/>
                <a:cs typeface="Book Antiqua"/>
              </a:rPr>
              <a:t> lusteth against the </a:t>
            </a:r>
            <a:r>
              <a:rPr lang="en-US" sz="2400" b="1" dirty="0">
                <a:solidFill>
                  <a:srgbClr val="0000FF"/>
                </a:solidFill>
                <a:latin typeface="Book Antiqua"/>
                <a:cs typeface="Book Antiqua"/>
              </a:rPr>
              <a:t>spirit</a:t>
            </a:r>
            <a:r>
              <a:rPr lang="en-US" sz="2400" b="1" dirty="0">
                <a:latin typeface="Book Antiqua"/>
                <a:cs typeface="Book Antiqua"/>
              </a:rPr>
              <a:t>, and the </a:t>
            </a:r>
            <a:r>
              <a:rPr lang="en-US" sz="2400" b="1" dirty="0">
                <a:solidFill>
                  <a:srgbClr val="0000FF"/>
                </a:solidFill>
                <a:latin typeface="Book Antiqua"/>
                <a:cs typeface="Book Antiqua"/>
              </a:rPr>
              <a:t>spirit</a:t>
            </a:r>
            <a:r>
              <a:rPr lang="en-US" sz="2400" b="1" dirty="0">
                <a:latin typeface="Book Antiqua"/>
                <a:cs typeface="Book Antiqua"/>
              </a:rPr>
              <a:t> against the </a:t>
            </a:r>
            <a:r>
              <a:rPr lang="en-US" sz="2400" b="1" dirty="0">
                <a:solidFill>
                  <a:srgbClr val="FF0000"/>
                </a:solidFill>
                <a:latin typeface="Book Antiqua"/>
                <a:cs typeface="Book Antiqua"/>
              </a:rPr>
              <a:t>flesh</a:t>
            </a:r>
            <a:r>
              <a:rPr lang="en-US" sz="2400" b="1" dirty="0">
                <a:latin typeface="Book Antiqua"/>
                <a:cs typeface="Book Antiqua"/>
              </a:rPr>
              <a:t>: </a:t>
            </a:r>
            <a:r>
              <a:rPr lang="en-US" sz="2400" b="1" dirty="0" smtClean="0">
                <a:latin typeface="Book Antiqua"/>
                <a:cs typeface="Book Antiqua"/>
              </a:rPr>
              <a:t> and </a:t>
            </a:r>
            <a:r>
              <a:rPr lang="en-US" sz="2400" b="1" dirty="0">
                <a:latin typeface="Book Antiqua"/>
                <a:cs typeface="Book Antiqua"/>
              </a:rPr>
              <a:t>these </a:t>
            </a:r>
            <a:r>
              <a:rPr lang="en-US" sz="2400" b="1" dirty="0">
                <a:solidFill>
                  <a:srgbClr val="000000"/>
                </a:solidFill>
                <a:latin typeface="Book Antiqua"/>
                <a:cs typeface="Book Antiqua"/>
              </a:rPr>
              <a:t>are contrary </a:t>
            </a:r>
            <a:r>
              <a:rPr lang="en-US" sz="2400" b="1" dirty="0" smtClean="0">
                <a:solidFill>
                  <a:srgbClr val="000000"/>
                </a:solidFill>
                <a:latin typeface="Book Antiqua"/>
                <a:cs typeface="Book Antiqua"/>
              </a:rPr>
              <a:t>the one </a:t>
            </a:r>
            <a:r>
              <a:rPr lang="en-US" sz="2400" b="1" dirty="0">
                <a:solidFill>
                  <a:srgbClr val="000000"/>
                </a:solidFill>
                <a:latin typeface="Book Antiqua"/>
                <a:cs typeface="Book Antiqua"/>
              </a:rPr>
              <a:t>to the </a:t>
            </a:r>
            <a:r>
              <a:rPr lang="en-US" sz="2400" b="1" dirty="0" smtClean="0">
                <a:solidFill>
                  <a:srgbClr val="000000"/>
                </a:solidFill>
                <a:latin typeface="Book Antiqua"/>
                <a:cs typeface="Book Antiqua"/>
              </a:rPr>
              <a:t>other”.</a:t>
            </a:r>
            <a:endParaRPr lang="en-US" sz="2400" b="1" dirty="0">
              <a:solidFill>
                <a:srgbClr val="000000"/>
              </a:solidFill>
              <a:latin typeface="Book Antiqua"/>
              <a:cs typeface="Book Antiqua"/>
            </a:endParaRPr>
          </a:p>
          <a:p>
            <a:pPr algn="r">
              <a:spcBef>
                <a:spcPct val="50000"/>
              </a:spcBef>
            </a:pPr>
            <a:r>
              <a:rPr lang="en-US" sz="2400" b="1" dirty="0">
                <a:solidFill>
                  <a:srgbClr val="FF0000"/>
                </a:solidFill>
                <a:latin typeface="Book Antiqua"/>
                <a:cs typeface="Book Antiqua"/>
              </a:rPr>
              <a:t>Galatians 5:16-17</a:t>
            </a:r>
            <a:endParaRPr lang="en-US" sz="2400" b="1" dirty="0">
              <a:solidFill>
                <a:srgbClr val="0000CC"/>
              </a:solidFill>
              <a:latin typeface="Book Antiqua"/>
              <a:cs typeface="Book Antiqua"/>
            </a:endParaRPr>
          </a:p>
        </p:txBody>
      </p:sp>
      <p:sp>
        <p:nvSpPr>
          <p:cNvPr id="11" name="Rectangle 10"/>
          <p:cNvSpPr/>
          <p:nvPr/>
        </p:nvSpPr>
        <p:spPr>
          <a:xfrm>
            <a:off x="768764" y="1513038"/>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p:cNvSpPr/>
          <p:nvPr/>
        </p:nvSpPr>
        <p:spPr>
          <a:xfrm>
            <a:off x="768764" y="3087810"/>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p:cNvSpPr/>
          <p:nvPr/>
        </p:nvSpPr>
        <p:spPr>
          <a:xfrm>
            <a:off x="768764" y="4865778"/>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p:cNvSpPr txBox="1"/>
          <p:nvPr/>
        </p:nvSpPr>
        <p:spPr>
          <a:xfrm>
            <a:off x="220158" y="220139"/>
            <a:ext cx="8789786" cy="707886"/>
          </a:xfrm>
          <a:prstGeom prst="rect">
            <a:avLst/>
          </a:prstGeom>
          <a:noFill/>
        </p:spPr>
        <p:txBody>
          <a:bodyPr wrap="none" rtlCol="0">
            <a:spAutoFit/>
          </a:bodyPr>
          <a:lstStyle/>
          <a:p>
            <a:r>
              <a:rPr lang="en-US" sz="4000" b="1" dirty="0" smtClean="0">
                <a:solidFill>
                  <a:srgbClr val="0000FF"/>
                </a:solidFill>
                <a:latin typeface="Book Antiqua"/>
                <a:cs typeface="Book Antiqua"/>
              </a:rPr>
              <a:t>The Continuous Theme Of Scripture</a:t>
            </a:r>
            <a:endParaRPr lang="en-US" sz="4000" b="1" dirty="0">
              <a:solidFill>
                <a:srgbClr val="0000FF"/>
              </a:solidFill>
              <a:latin typeface="Book Antiqua"/>
              <a:cs typeface="Book Antiqua"/>
            </a:endParaRPr>
          </a:p>
        </p:txBody>
      </p:sp>
    </p:spTree>
    <p:extLst>
      <p:ext uri="{BB962C8B-B14F-4D97-AF65-F5344CB8AC3E}">
        <p14:creationId xmlns:p14="http://schemas.microsoft.com/office/powerpoint/2010/main" val="208928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P spid="11" grpId="0" animBg="1"/>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4562582" y="86839"/>
            <a:ext cx="276161" cy="848660"/>
            <a:chOff x="3661948" y="125401"/>
            <a:chExt cx="228336" cy="1225626"/>
          </a:xfrm>
        </p:grpSpPr>
        <p:sp>
          <p:nvSpPr>
            <p:cNvPr id="3" name="TextBox 2"/>
            <p:cNvSpPr txBox="1"/>
            <p:nvPr/>
          </p:nvSpPr>
          <p:spPr>
            <a:xfrm>
              <a:off x="3661948" y="150910"/>
              <a:ext cx="152686" cy="1200117"/>
            </a:xfrm>
            <a:prstGeom prst="rect">
              <a:avLst/>
            </a:prstGeom>
            <a:noFill/>
          </p:spPr>
          <p:txBody>
            <a:bodyPr wrap="none">
              <a:spAutoFit/>
            </a:bodyPr>
            <a:lstStyle/>
            <a:p>
              <a:pPr algn="ctr" fontAlgn="auto">
                <a:spcBef>
                  <a:spcPts val="0"/>
                </a:spcBef>
                <a:spcAft>
                  <a:spcPts val="0"/>
                </a:spcAft>
                <a:defRPr/>
              </a:pPr>
              <a:endParaRPr lang="en-NZ" sz="4800" b="1" dirty="0">
                <a:gradFill>
                  <a:gsLst>
                    <a:gs pos="25000">
                      <a:srgbClr val="FFFF00"/>
                    </a:gs>
                    <a:gs pos="60000">
                      <a:srgbClr val="FF0000"/>
                    </a:gs>
                  </a:gsLst>
                  <a:lin ang="5400000" scaled="0"/>
                </a:gradFill>
                <a:effectLst>
                  <a:outerShdw dist="38100" dir="9000000" algn="ctr" rotWithShape="0">
                    <a:schemeClr val="tx1"/>
                  </a:outerShdw>
                </a:effectLst>
                <a:latin typeface="ArtBrush" pitchFamily="34" charset="0"/>
              </a:endParaRPr>
            </a:p>
          </p:txBody>
        </p:sp>
        <p:sp>
          <p:nvSpPr>
            <p:cNvPr id="30742" name="TextBox 1"/>
            <p:cNvSpPr txBox="1">
              <a:spLocks noChangeArrowheads="1"/>
            </p:cNvSpPr>
            <p:nvPr/>
          </p:nvSpPr>
          <p:spPr bwMode="auto">
            <a:xfrm>
              <a:off x="3737598" y="125401"/>
              <a:ext cx="152686" cy="1200117"/>
            </a:xfrm>
            <a:prstGeom prst="rect">
              <a:avLst/>
            </a:prstGeom>
            <a:noFill/>
            <a:ln w="9525">
              <a:noFill/>
              <a:miter lim="800000"/>
              <a:headEnd/>
              <a:tailEnd/>
            </a:ln>
          </p:spPr>
          <p:txBody>
            <a:bodyPr wrap="none">
              <a:prstTxWarp prst="textNoShape">
                <a:avLst/>
              </a:prstTxWarp>
              <a:spAutoFit/>
            </a:bodyPr>
            <a:lstStyle/>
            <a:p>
              <a:pPr algn="ctr"/>
              <a:endParaRPr lang="en-NZ" sz="4800" b="1" dirty="0">
                <a:latin typeface="ArtBrush" charset="0"/>
              </a:endParaRPr>
            </a:p>
          </p:txBody>
        </p:sp>
      </p:grpSp>
      <p:sp>
        <p:nvSpPr>
          <p:cNvPr id="5" name="TextBox 4"/>
          <p:cNvSpPr txBox="1">
            <a:spLocks noChangeArrowheads="1"/>
          </p:cNvSpPr>
          <p:nvPr/>
        </p:nvSpPr>
        <p:spPr bwMode="auto">
          <a:xfrm>
            <a:off x="1098125" y="1395714"/>
            <a:ext cx="6233586" cy="523220"/>
          </a:xfrm>
          <a:prstGeom prst="rect">
            <a:avLst/>
          </a:prstGeom>
          <a:noFill/>
          <a:ln w="9525">
            <a:noFill/>
            <a:miter lim="800000"/>
            <a:headEnd/>
            <a:tailEnd/>
          </a:ln>
        </p:spPr>
        <p:txBody>
          <a:bodyPr>
            <a:prstTxWarp prst="textNoShape">
              <a:avLst/>
            </a:prstTxWarp>
            <a:spAutoFit/>
          </a:bodyPr>
          <a:lstStyle/>
          <a:p>
            <a:r>
              <a:rPr lang="en-NZ" sz="2800" b="1" dirty="0" smtClean="0">
                <a:solidFill>
                  <a:srgbClr val="0000FF"/>
                </a:solidFill>
                <a:latin typeface="Book Antiqua"/>
                <a:cs typeface="Book Antiqua"/>
              </a:rPr>
              <a:t>Find The Facts</a:t>
            </a:r>
            <a:endParaRPr lang="en-NZ" sz="2800" b="1" dirty="0">
              <a:solidFill>
                <a:srgbClr val="0000FF"/>
              </a:solidFill>
              <a:latin typeface="Book Antiqua"/>
              <a:cs typeface="Book Antiqua"/>
            </a:endParaRPr>
          </a:p>
        </p:txBody>
      </p:sp>
      <p:sp>
        <p:nvSpPr>
          <p:cNvPr id="17" name="TextBox 16"/>
          <p:cNvSpPr txBox="1">
            <a:spLocks noChangeArrowheads="1"/>
          </p:cNvSpPr>
          <p:nvPr/>
        </p:nvSpPr>
        <p:spPr bwMode="auto">
          <a:xfrm>
            <a:off x="1098125" y="1848034"/>
            <a:ext cx="7093588" cy="1200329"/>
          </a:xfrm>
          <a:prstGeom prst="rect">
            <a:avLst/>
          </a:prstGeom>
          <a:noFill/>
          <a:ln w="9525">
            <a:noFill/>
            <a:miter lim="800000"/>
            <a:headEnd/>
            <a:tailEnd/>
          </a:ln>
        </p:spPr>
        <p:txBody>
          <a:bodyPr wrap="square">
            <a:prstTxWarp prst="textNoShape">
              <a:avLst/>
            </a:prstTxWarp>
            <a:spAutoFit/>
          </a:bodyPr>
          <a:lstStyle/>
          <a:p>
            <a:r>
              <a:rPr lang="en-NZ" sz="2400" b="1" dirty="0" smtClean="0">
                <a:latin typeface="Book Antiqua"/>
                <a:cs typeface="Book Antiqua"/>
              </a:rPr>
              <a:t>What are the key details which provide a proper understanding of the verse?</a:t>
            </a:r>
            <a:endParaRPr lang="en-NZ" sz="2400" b="1" dirty="0">
              <a:latin typeface="Book Antiqua"/>
              <a:cs typeface="Book Antiqua"/>
            </a:endParaRPr>
          </a:p>
          <a:p>
            <a:r>
              <a:rPr lang="en-NZ" sz="2400" b="1" dirty="0" smtClean="0">
                <a:solidFill>
                  <a:srgbClr val="FF0000"/>
                </a:solidFill>
                <a:latin typeface="Book Antiqua"/>
                <a:cs typeface="Book Antiqua"/>
              </a:rPr>
              <a:t>Context – Cross References – Key Questions</a:t>
            </a:r>
            <a:endParaRPr lang="en-NZ" sz="2400" b="1" dirty="0">
              <a:solidFill>
                <a:srgbClr val="FF0000"/>
              </a:solidFill>
              <a:latin typeface="Book Antiqua"/>
              <a:cs typeface="Book Antiqua"/>
            </a:endParaRPr>
          </a:p>
        </p:txBody>
      </p:sp>
      <p:sp>
        <p:nvSpPr>
          <p:cNvPr id="36" name="TextBox 35"/>
          <p:cNvSpPr txBox="1">
            <a:spLocks noChangeArrowheads="1"/>
          </p:cNvSpPr>
          <p:nvPr/>
        </p:nvSpPr>
        <p:spPr bwMode="auto">
          <a:xfrm>
            <a:off x="1098125" y="3133809"/>
            <a:ext cx="6233586" cy="523220"/>
          </a:xfrm>
          <a:prstGeom prst="rect">
            <a:avLst/>
          </a:prstGeom>
          <a:noFill/>
          <a:ln w="9525">
            <a:noFill/>
            <a:miter lim="800000"/>
            <a:headEnd/>
            <a:tailEnd/>
          </a:ln>
        </p:spPr>
        <p:txBody>
          <a:bodyPr>
            <a:prstTxWarp prst="textNoShape">
              <a:avLst/>
            </a:prstTxWarp>
            <a:spAutoFit/>
          </a:bodyPr>
          <a:lstStyle/>
          <a:p>
            <a:r>
              <a:rPr lang="en-NZ" sz="2800" b="1" dirty="0" smtClean="0">
                <a:solidFill>
                  <a:srgbClr val="0000FF"/>
                </a:solidFill>
                <a:latin typeface="Book Antiqua"/>
                <a:cs typeface="Book Antiqua"/>
              </a:rPr>
              <a:t>Establish The Principle</a:t>
            </a:r>
            <a:endParaRPr lang="en-NZ" sz="2800" b="1" dirty="0">
              <a:solidFill>
                <a:srgbClr val="0000FF"/>
              </a:solidFill>
              <a:latin typeface="Book Antiqua"/>
              <a:cs typeface="Book Antiqua"/>
            </a:endParaRPr>
          </a:p>
        </p:txBody>
      </p:sp>
      <p:sp>
        <p:nvSpPr>
          <p:cNvPr id="37" name="TextBox 36"/>
          <p:cNvSpPr txBox="1">
            <a:spLocks noChangeArrowheads="1"/>
          </p:cNvSpPr>
          <p:nvPr/>
        </p:nvSpPr>
        <p:spPr bwMode="auto">
          <a:xfrm>
            <a:off x="1098125" y="3570295"/>
            <a:ext cx="7250007" cy="1200329"/>
          </a:xfrm>
          <a:prstGeom prst="rect">
            <a:avLst/>
          </a:prstGeom>
          <a:noFill/>
          <a:ln w="9525">
            <a:noFill/>
            <a:miter lim="800000"/>
            <a:headEnd/>
            <a:tailEnd/>
          </a:ln>
        </p:spPr>
        <p:txBody>
          <a:bodyPr wrap="square">
            <a:prstTxWarp prst="textNoShape">
              <a:avLst/>
            </a:prstTxWarp>
            <a:spAutoFit/>
          </a:bodyPr>
          <a:lstStyle/>
          <a:p>
            <a:r>
              <a:rPr lang="en-NZ" sz="2400" b="1" dirty="0" smtClean="0">
                <a:solidFill>
                  <a:srgbClr val="000000"/>
                </a:solidFill>
                <a:latin typeface="Book Antiqua"/>
                <a:cs typeface="Book Antiqua"/>
              </a:rPr>
              <a:t>What divine principles are implicit in the meaning of the verse or passage?</a:t>
            </a:r>
            <a:endParaRPr lang="en-NZ" sz="2400" b="1" dirty="0">
              <a:solidFill>
                <a:srgbClr val="000000"/>
              </a:solidFill>
              <a:latin typeface="Book Antiqua"/>
              <a:cs typeface="Book Antiqua"/>
            </a:endParaRPr>
          </a:p>
          <a:p>
            <a:r>
              <a:rPr lang="en-NZ" sz="2400" b="1" dirty="0" smtClean="0">
                <a:solidFill>
                  <a:srgbClr val="FF0000"/>
                </a:solidFill>
                <a:latin typeface="Book Antiqua"/>
                <a:cs typeface="Book Antiqua"/>
              </a:rPr>
              <a:t>Is it universally true? – Is it always applicable?</a:t>
            </a:r>
            <a:endParaRPr lang="en-NZ" sz="2400" b="1" dirty="0">
              <a:solidFill>
                <a:srgbClr val="FF0000"/>
              </a:solidFill>
              <a:latin typeface="Book Antiqua"/>
              <a:cs typeface="Book Antiqua"/>
            </a:endParaRPr>
          </a:p>
        </p:txBody>
      </p:sp>
      <p:sp>
        <p:nvSpPr>
          <p:cNvPr id="44" name="TextBox 43"/>
          <p:cNvSpPr txBox="1">
            <a:spLocks noChangeArrowheads="1"/>
          </p:cNvSpPr>
          <p:nvPr/>
        </p:nvSpPr>
        <p:spPr bwMode="auto">
          <a:xfrm>
            <a:off x="1098125" y="4826430"/>
            <a:ext cx="7093588" cy="523220"/>
          </a:xfrm>
          <a:prstGeom prst="rect">
            <a:avLst/>
          </a:prstGeom>
          <a:noFill/>
          <a:ln w="9525">
            <a:noFill/>
            <a:miter lim="800000"/>
            <a:headEnd/>
            <a:tailEnd/>
          </a:ln>
        </p:spPr>
        <p:txBody>
          <a:bodyPr wrap="square">
            <a:prstTxWarp prst="textNoShape">
              <a:avLst/>
            </a:prstTxWarp>
            <a:spAutoFit/>
          </a:bodyPr>
          <a:lstStyle/>
          <a:p>
            <a:r>
              <a:rPr lang="en-NZ" sz="2800" b="1" dirty="0" smtClean="0">
                <a:solidFill>
                  <a:srgbClr val="0000FF"/>
                </a:solidFill>
                <a:latin typeface="Book Antiqua"/>
                <a:cs typeface="Book Antiqua"/>
              </a:rPr>
              <a:t>Apply The Exhortation</a:t>
            </a:r>
            <a:endParaRPr lang="en-NZ" sz="2800" b="1" dirty="0">
              <a:solidFill>
                <a:srgbClr val="0000FF"/>
              </a:solidFill>
              <a:latin typeface="Book Antiqua"/>
              <a:cs typeface="Book Antiqua"/>
            </a:endParaRPr>
          </a:p>
        </p:txBody>
      </p:sp>
      <p:sp>
        <p:nvSpPr>
          <p:cNvPr id="46" name="TextBox 45"/>
          <p:cNvSpPr txBox="1">
            <a:spLocks noChangeArrowheads="1"/>
          </p:cNvSpPr>
          <p:nvPr/>
        </p:nvSpPr>
        <p:spPr bwMode="auto">
          <a:xfrm>
            <a:off x="1098125" y="5274516"/>
            <a:ext cx="7093588" cy="1200329"/>
          </a:xfrm>
          <a:prstGeom prst="rect">
            <a:avLst/>
          </a:prstGeom>
          <a:noFill/>
          <a:ln w="9525">
            <a:noFill/>
            <a:miter lim="800000"/>
            <a:headEnd/>
            <a:tailEnd/>
          </a:ln>
        </p:spPr>
        <p:txBody>
          <a:bodyPr wrap="square">
            <a:prstTxWarp prst="textNoShape">
              <a:avLst/>
            </a:prstTxWarp>
            <a:spAutoFit/>
          </a:bodyPr>
          <a:lstStyle/>
          <a:p>
            <a:r>
              <a:rPr lang="en-NZ" sz="2400" b="1" dirty="0" smtClean="0">
                <a:solidFill>
                  <a:srgbClr val="000000"/>
                </a:solidFill>
                <a:latin typeface="Book Antiqua"/>
                <a:cs typeface="Book Antiqua"/>
              </a:rPr>
              <a:t>What specific matters of exhortation are there from the application of the principle?</a:t>
            </a:r>
            <a:endParaRPr lang="en-NZ" sz="2400" b="1" dirty="0">
              <a:solidFill>
                <a:srgbClr val="000000"/>
              </a:solidFill>
              <a:latin typeface="Book Antiqua"/>
              <a:cs typeface="Book Antiqua"/>
            </a:endParaRPr>
          </a:p>
          <a:p>
            <a:r>
              <a:rPr lang="en-NZ" sz="2400" b="1" dirty="0" smtClean="0">
                <a:solidFill>
                  <a:srgbClr val="FF0000"/>
                </a:solidFill>
                <a:latin typeface="Book Antiqua"/>
                <a:cs typeface="Book Antiqua"/>
              </a:rPr>
              <a:t>Circumstance – Special Need – Stage of Life</a:t>
            </a:r>
            <a:endParaRPr lang="en-NZ" sz="2400" b="1" dirty="0">
              <a:solidFill>
                <a:srgbClr val="FF0000"/>
              </a:solidFill>
              <a:latin typeface="Book Antiqua"/>
              <a:cs typeface="Book Antiqua"/>
            </a:endParaRPr>
          </a:p>
        </p:txBody>
      </p:sp>
      <p:sp>
        <p:nvSpPr>
          <p:cNvPr id="23" name="Rectangle 22"/>
          <p:cNvSpPr/>
          <p:nvPr/>
        </p:nvSpPr>
        <p:spPr>
          <a:xfrm>
            <a:off x="768764" y="1538352"/>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Rectangle 23"/>
          <p:cNvSpPr/>
          <p:nvPr/>
        </p:nvSpPr>
        <p:spPr>
          <a:xfrm>
            <a:off x="768764" y="3297135"/>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Rectangle 24"/>
          <p:cNvSpPr/>
          <p:nvPr/>
        </p:nvSpPr>
        <p:spPr>
          <a:xfrm>
            <a:off x="768764" y="4978291"/>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1601862" y="217809"/>
            <a:ext cx="5940277" cy="707886"/>
          </a:xfrm>
          <a:prstGeom prst="rect">
            <a:avLst/>
          </a:prstGeom>
          <a:noFill/>
        </p:spPr>
        <p:txBody>
          <a:bodyPr wrap="square" rtlCol="0">
            <a:spAutoFit/>
          </a:bodyPr>
          <a:lstStyle/>
          <a:p>
            <a:r>
              <a:rPr lang="en-NZ" sz="4000" b="1" dirty="0" smtClean="0">
                <a:solidFill>
                  <a:srgbClr val="0000FF"/>
                </a:solidFill>
                <a:latin typeface="Book Antiqua"/>
                <a:cs typeface="Book Antiqua"/>
              </a:rPr>
              <a:t>Methods Of Bible Study </a:t>
            </a:r>
            <a:endParaRPr lang="en-NZ" sz="4000" b="1" dirty="0">
              <a:solidFill>
                <a:srgbClr val="0000FF"/>
              </a:solidFill>
              <a:latin typeface="Book Antiqua"/>
              <a:cs typeface="Book Antiqua"/>
            </a:endParaRPr>
          </a:p>
        </p:txBody>
      </p:sp>
      <p:sp>
        <p:nvSpPr>
          <p:cNvPr id="19" name="TextBox 18"/>
          <p:cNvSpPr txBox="1"/>
          <p:nvPr/>
        </p:nvSpPr>
        <p:spPr>
          <a:xfrm>
            <a:off x="3160396" y="863606"/>
            <a:ext cx="2823209" cy="430887"/>
          </a:xfrm>
          <a:prstGeom prst="rect">
            <a:avLst/>
          </a:prstGeom>
          <a:noFill/>
        </p:spPr>
        <p:txBody>
          <a:bodyPr wrap="none" rtlCol="0">
            <a:spAutoFit/>
          </a:bodyPr>
          <a:lstStyle/>
          <a:p>
            <a:r>
              <a:rPr lang="en-US" sz="2200" b="1" dirty="0" smtClean="0">
                <a:solidFill>
                  <a:srgbClr val="008000"/>
                </a:solidFill>
                <a:latin typeface="Book Antiqua"/>
                <a:cs typeface="Book Antiqua"/>
              </a:rPr>
              <a:t>Follow the sequence</a:t>
            </a:r>
            <a:endParaRPr lang="en-US" sz="2200" b="1" dirty="0">
              <a:solidFill>
                <a:srgbClr val="008000"/>
              </a:solidFill>
              <a:latin typeface="Book Antiqua"/>
              <a:cs typeface="Book Antiqua"/>
            </a:endParaRPr>
          </a:p>
        </p:txBody>
      </p:sp>
    </p:spTree>
    <p:extLst>
      <p:ext uri="{BB962C8B-B14F-4D97-AF65-F5344CB8AC3E}">
        <p14:creationId xmlns:p14="http://schemas.microsoft.com/office/powerpoint/2010/main" val="125492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36" grpId="0"/>
      <p:bldP spid="37" grpId="0"/>
      <p:bldP spid="44" grpId="0"/>
      <p:bldP spid="46" grpId="0"/>
      <p:bldP spid="23" grpId="0" animBg="1"/>
      <p:bldP spid="24" grpId="0" animBg="1"/>
      <p:bldP spid="25"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403905" y="1615217"/>
            <a:ext cx="1058319" cy="523220"/>
          </a:xfrm>
          <a:prstGeom prst="rect">
            <a:avLst/>
          </a:prstGeom>
          <a:noFill/>
          <a:ln w="9525">
            <a:noFill/>
            <a:miter lim="800000"/>
            <a:headEnd/>
            <a:tailEnd/>
          </a:ln>
        </p:spPr>
        <p:txBody>
          <a:bodyPr wrap="square">
            <a:prstTxWarp prst="textNoShape">
              <a:avLst/>
            </a:prstTxWarp>
            <a:spAutoFit/>
          </a:bodyPr>
          <a:lstStyle/>
          <a:p>
            <a:r>
              <a:rPr lang="en-NZ" sz="2800" b="1" dirty="0" smtClean="0">
                <a:solidFill>
                  <a:srgbClr val="0432FF"/>
                </a:solidFill>
                <a:latin typeface="Book Antiqua"/>
                <a:cs typeface="Book Antiqua"/>
              </a:rPr>
              <a:t>What</a:t>
            </a:r>
            <a:endParaRPr lang="en-NZ" sz="2800" b="1" dirty="0">
              <a:solidFill>
                <a:srgbClr val="0432FF"/>
              </a:solidFill>
              <a:latin typeface="Book Antiqua"/>
              <a:cs typeface="Book Antiqua"/>
            </a:endParaRPr>
          </a:p>
        </p:txBody>
      </p:sp>
      <p:sp>
        <p:nvSpPr>
          <p:cNvPr id="8" name="TextBox 7"/>
          <p:cNvSpPr txBox="1">
            <a:spLocks noChangeArrowheads="1"/>
          </p:cNvSpPr>
          <p:nvPr/>
        </p:nvSpPr>
        <p:spPr bwMode="auto">
          <a:xfrm>
            <a:off x="3621157" y="3240812"/>
            <a:ext cx="1181699" cy="523220"/>
          </a:xfrm>
          <a:prstGeom prst="rect">
            <a:avLst/>
          </a:prstGeom>
          <a:noFill/>
          <a:ln w="9525">
            <a:noFill/>
            <a:miter lim="800000"/>
            <a:headEnd/>
            <a:tailEnd/>
          </a:ln>
        </p:spPr>
        <p:txBody>
          <a:bodyPr wrap="square">
            <a:prstTxWarp prst="textNoShape">
              <a:avLst/>
            </a:prstTxWarp>
            <a:spAutoFit/>
          </a:bodyPr>
          <a:lstStyle/>
          <a:p>
            <a:r>
              <a:rPr lang="en-NZ" sz="2800" b="1" dirty="0" smtClean="0">
                <a:solidFill>
                  <a:srgbClr val="0432FF"/>
                </a:solidFill>
                <a:latin typeface="Book Antiqua"/>
                <a:cs typeface="Book Antiqua"/>
              </a:rPr>
              <a:t>When</a:t>
            </a:r>
            <a:endParaRPr lang="en-NZ" sz="2800" b="1" dirty="0">
              <a:solidFill>
                <a:srgbClr val="0432FF"/>
              </a:solidFill>
              <a:latin typeface="Book Antiqua"/>
              <a:cs typeface="Book Antiqua"/>
            </a:endParaRPr>
          </a:p>
        </p:txBody>
      </p:sp>
      <p:sp>
        <p:nvSpPr>
          <p:cNvPr id="10" name="TextBox 9"/>
          <p:cNvSpPr txBox="1">
            <a:spLocks noChangeArrowheads="1"/>
          </p:cNvSpPr>
          <p:nvPr/>
        </p:nvSpPr>
        <p:spPr bwMode="auto">
          <a:xfrm>
            <a:off x="5691721" y="4888630"/>
            <a:ext cx="1329252" cy="523220"/>
          </a:xfrm>
          <a:prstGeom prst="rect">
            <a:avLst/>
          </a:prstGeom>
          <a:noFill/>
          <a:ln w="9525">
            <a:noFill/>
            <a:miter lim="800000"/>
            <a:headEnd/>
            <a:tailEnd/>
          </a:ln>
        </p:spPr>
        <p:txBody>
          <a:bodyPr wrap="square">
            <a:prstTxWarp prst="textNoShape">
              <a:avLst/>
            </a:prstTxWarp>
            <a:spAutoFit/>
          </a:bodyPr>
          <a:lstStyle/>
          <a:p>
            <a:r>
              <a:rPr lang="en-NZ" sz="2800" b="1" dirty="0" smtClean="0">
                <a:solidFill>
                  <a:srgbClr val="0432FF"/>
                </a:solidFill>
                <a:latin typeface="Book Antiqua"/>
                <a:cs typeface="Book Antiqua"/>
              </a:rPr>
              <a:t>Where</a:t>
            </a:r>
            <a:endParaRPr lang="en-NZ" sz="2800" b="1" dirty="0">
              <a:solidFill>
                <a:srgbClr val="0432FF"/>
              </a:solidFill>
              <a:latin typeface="Book Antiqua"/>
              <a:cs typeface="Book Antiqua"/>
            </a:endParaRPr>
          </a:p>
        </p:txBody>
      </p:sp>
      <p:sp>
        <p:nvSpPr>
          <p:cNvPr id="13" name="TextBox 12"/>
          <p:cNvSpPr txBox="1">
            <a:spLocks noChangeArrowheads="1"/>
          </p:cNvSpPr>
          <p:nvPr/>
        </p:nvSpPr>
        <p:spPr bwMode="auto">
          <a:xfrm>
            <a:off x="2525974" y="2381183"/>
            <a:ext cx="1044880" cy="523220"/>
          </a:xfrm>
          <a:prstGeom prst="rect">
            <a:avLst/>
          </a:prstGeom>
          <a:noFill/>
          <a:ln w="9525">
            <a:noFill/>
            <a:miter lim="800000"/>
            <a:headEnd/>
            <a:tailEnd/>
          </a:ln>
        </p:spPr>
        <p:txBody>
          <a:bodyPr wrap="square">
            <a:prstTxWarp prst="textNoShape">
              <a:avLst/>
            </a:prstTxWarp>
            <a:spAutoFit/>
          </a:bodyPr>
          <a:lstStyle/>
          <a:p>
            <a:r>
              <a:rPr lang="en-NZ" sz="2800" b="1" dirty="0" smtClean="0">
                <a:solidFill>
                  <a:srgbClr val="0432FF"/>
                </a:solidFill>
                <a:latin typeface="Book Antiqua"/>
                <a:cs typeface="Book Antiqua"/>
              </a:rPr>
              <a:t>Why</a:t>
            </a:r>
            <a:endParaRPr lang="en-NZ" sz="2800" b="1" dirty="0">
              <a:solidFill>
                <a:srgbClr val="0432FF"/>
              </a:solidFill>
              <a:latin typeface="Book Antiqua"/>
              <a:cs typeface="Book Antiqua"/>
            </a:endParaRPr>
          </a:p>
        </p:txBody>
      </p:sp>
      <p:sp>
        <p:nvSpPr>
          <p:cNvPr id="15" name="TextBox 14"/>
          <p:cNvSpPr txBox="1">
            <a:spLocks noChangeArrowheads="1"/>
          </p:cNvSpPr>
          <p:nvPr/>
        </p:nvSpPr>
        <p:spPr bwMode="auto">
          <a:xfrm>
            <a:off x="4744996" y="4100441"/>
            <a:ext cx="1044880" cy="523220"/>
          </a:xfrm>
          <a:prstGeom prst="rect">
            <a:avLst/>
          </a:prstGeom>
          <a:noFill/>
          <a:ln w="9525">
            <a:noFill/>
            <a:miter lim="800000"/>
            <a:headEnd/>
            <a:tailEnd/>
          </a:ln>
        </p:spPr>
        <p:txBody>
          <a:bodyPr wrap="square">
            <a:prstTxWarp prst="textNoShape">
              <a:avLst/>
            </a:prstTxWarp>
            <a:spAutoFit/>
          </a:bodyPr>
          <a:lstStyle/>
          <a:p>
            <a:r>
              <a:rPr lang="en-NZ" sz="2800" b="1" dirty="0" smtClean="0">
                <a:solidFill>
                  <a:srgbClr val="0432FF"/>
                </a:solidFill>
                <a:latin typeface="Book Antiqua"/>
                <a:cs typeface="Book Antiqua"/>
              </a:rPr>
              <a:t>How</a:t>
            </a:r>
          </a:p>
        </p:txBody>
      </p:sp>
      <p:sp>
        <p:nvSpPr>
          <p:cNvPr id="16" name="Rectangle 15"/>
          <p:cNvSpPr/>
          <p:nvPr/>
        </p:nvSpPr>
        <p:spPr>
          <a:xfrm>
            <a:off x="1083100" y="1750110"/>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le 16"/>
          <p:cNvSpPr/>
          <p:nvPr/>
        </p:nvSpPr>
        <p:spPr>
          <a:xfrm>
            <a:off x="2206018" y="2512663"/>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p:cNvSpPr/>
          <p:nvPr/>
        </p:nvSpPr>
        <p:spPr>
          <a:xfrm>
            <a:off x="3300352" y="3368878"/>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ectangle 18"/>
          <p:cNvSpPr/>
          <p:nvPr/>
        </p:nvSpPr>
        <p:spPr>
          <a:xfrm>
            <a:off x="4423263" y="4225093"/>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Rectangle 19"/>
          <p:cNvSpPr/>
          <p:nvPr/>
        </p:nvSpPr>
        <p:spPr>
          <a:xfrm>
            <a:off x="5366286" y="5001401"/>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p:cNvSpPr txBox="1"/>
          <p:nvPr/>
        </p:nvSpPr>
        <p:spPr>
          <a:xfrm>
            <a:off x="1617158" y="215910"/>
            <a:ext cx="5909684" cy="707886"/>
          </a:xfrm>
          <a:prstGeom prst="rect">
            <a:avLst/>
          </a:prstGeom>
          <a:noFill/>
        </p:spPr>
        <p:txBody>
          <a:bodyPr wrap="square" rtlCol="0">
            <a:spAutoFit/>
          </a:bodyPr>
          <a:lstStyle/>
          <a:p>
            <a:r>
              <a:rPr lang="en-US" sz="4000" b="1" dirty="0" smtClean="0">
                <a:solidFill>
                  <a:srgbClr val="0000FF"/>
                </a:solidFill>
                <a:latin typeface="Book Antiqua"/>
                <a:cs typeface="Book Antiqua"/>
              </a:rPr>
              <a:t>Methods Of Bible Study</a:t>
            </a:r>
            <a:endParaRPr lang="en-US" sz="4000" b="1" dirty="0">
              <a:solidFill>
                <a:srgbClr val="0000FF"/>
              </a:solidFill>
              <a:latin typeface="Book Antiqua"/>
              <a:cs typeface="Book Antiqua"/>
            </a:endParaRPr>
          </a:p>
        </p:txBody>
      </p:sp>
      <p:sp>
        <p:nvSpPr>
          <p:cNvPr id="3" name="TextBox 2"/>
          <p:cNvSpPr txBox="1"/>
          <p:nvPr/>
        </p:nvSpPr>
        <p:spPr>
          <a:xfrm>
            <a:off x="3286231" y="863606"/>
            <a:ext cx="2571538" cy="430887"/>
          </a:xfrm>
          <a:prstGeom prst="rect">
            <a:avLst/>
          </a:prstGeom>
          <a:noFill/>
        </p:spPr>
        <p:txBody>
          <a:bodyPr wrap="none" rtlCol="0">
            <a:spAutoFit/>
          </a:bodyPr>
          <a:lstStyle/>
          <a:p>
            <a:r>
              <a:rPr lang="en-US" sz="2200" b="1" dirty="0" smtClean="0">
                <a:solidFill>
                  <a:srgbClr val="008000"/>
                </a:solidFill>
                <a:latin typeface="Book Antiqua"/>
                <a:cs typeface="Book Antiqua"/>
              </a:rPr>
              <a:t>Ask key questions</a:t>
            </a:r>
            <a:endParaRPr lang="en-US" sz="2200" b="1" dirty="0">
              <a:solidFill>
                <a:srgbClr val="008000"/>
              </a:solidFill>
              <a:latin typeface="Book Antiqua"/>
              <a:cs typeface="Book Antiqua"/>
            </a:endParaRPr>
          </a:p>
        </p:txBody>
      </p:sp>
      <p:sp>
        <p:nvSpPr>
          <p:cNvPr id="14" name="Rectangle 13"/>
          <p:cNvSpPr/>
          <p:nvPr/>
        </p:nvSpPr>
        <p:spPr>
          <a:xfrm>
            <a:off x="6623619" y="5782454"/>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TextBox 4"/>
          <p:cNvSpPr txBox="1"/>
          <p:nvPr/>
        </p:nvSpPr>
        <p:spPr>
          <a:xfrm>
            <a:off x="6937413" y="5649363"/>
            <a:ext cx="963725" cy="523220"/>
          </a:xfrm>
          <a:prstGeom prst="rect">
            <a:avLst/>
          </a:prstGeom>
          <a:noFill/>
        </p:spPr>
        <p:txBody>
          <a:bodyPr wrap="none" rtlCol="0">
            <a:spAutoFit/>
          </a:bodyPr>
          <a:lstStyle/>
          <a:p>
            <a:r>
              <a:rPr lang="en-US" sz="2800" b="1" dirty="0" smtClean="0">
                <a:solidFill>
                  <a:srgbClr val="0432FF"/>
                </a:solidFill>
                <a:latin typeface="Book Antiqua" charset="0"/>
                <a:ea typeface="Book Antiqua" charset="0"/>
                <a:cs typeface="Book Antiqua" charset="0"/>
              </a:rPr>
              <a:t>Who</a:t>
            </a:r>
            <a:endParaRPr lang="en-US" sz="2800" b="1" dirty="0">
              <a:solidFill>
                <a:srgbClr val="0432FF"/>
              </a:solidFill>
              <a:latin typeface="Book Antiqua" charset="0"/>
              <a:ea typeface="Book Antiqua" charset="0"/>
              <a:cs typeface="Book Antiqua" charset="0"/>
            </a:endParaRPr>
          </a:p>
        </p:txBody>
      </p:sp>
    </p:spTree>
    <p:extLst>
      <p:ext uri="{BB962C8B-B14F-4D97-AF65-F5344CB8AC3E}">
        <p14:creationId xmlns:p14="http://schemas.microsoft.com/office/powerpoint/2010/main" val="22501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3" grpId="0"/>
      <p:bldP spid="15" grpId="0"/>
      <p:bldP spid="16" grpId="0" animBg="1"/>
      <p:bldP spid="17" grpId="0" animBg="1"/>
      <p:bldP spid="18" grpId="0" animBg="1"/>
      <p:bldP spid="19" grpId="0" animBg="1"/>
      <p:bldP spid="20" grpId="0" animBg="1"/>
      <p:bldP spid="14"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403905" y="1815248"/>
            <a:ext cx="2468008" cy="584775"/>
          </a:xfrm>
          <a:prstGeom prst="rect">
            <a:avLst/>
          </a:prstGeom>
          <a:noFill/>
          <a:ln w="9525">
            <a:noFill/>
            <a:miter lim="800000"/>
            <a:headEnd/>
            <a:tailEnd/>
          </a:ln>
        </p:spPr>
        <p:txBody>
          <a:bodyPr wrap="square">
            <a:prstTxWarp prst="textNoShape">
              <a:avLst/>
            </a:prstTxWarp>
            <a:spAutoFit/>
          </a:bodyPr>
          <a:lstStyle/>
          <a:p>
            <a:r>
              <a:rPr lang="en-NZ" sz="3200" b="1" dirty="0" smtClean="0">
                <a:solidFill>
                  <a:srgbClr val="0432FF"/>
                </a:solidFill>
                <a:latin typeface="Book Antiqua"/>
                <a:cs typeface="Book Antiqua"/>
              </a:rPr>
              <a:t>Microscopic</a:t>
            </a:r>
            <a:endParaRPr lang="en-NZ" sz="3200" b="1" dirty="0">
              <a:solidFill>
                <a:srgbClr val="0432FF"/>
              </a:solidFill>
              <a:latin typeface="Book Antiqua"/>
              <a:cs typeface="Book Antiqua"/>
            </a:endParaRPr>
          </a:p>
        </p:txBody>
      </p:sp>
      <p:sp>
        <p:nvSpPr>
          <p:cNvPr id="8" name="TextBox 7"/>
          <p:cNvSpPr txBox="1">
            <a:spLocks noChangeArrowheads="1"/>
          </p:cNvSpPr>
          <p:nvPr/>
        </p:nvSpPr>
        <p:spPr bwMode="auto">
          <a:xfrm>
            <a:off x="5549977" y="5255363"/>
            <a:ext cx="2579618" cy="584775"/>
          </a:xfrm>
          <a:prstGeom prst="rect">
            <a:avLst/>
          </a:prstGeom>
          <a:noFill/>
          <a:ln w="9525">
            <a:noFill/>
            <a:miter lim="800000"/>
            <a:headEnd/>
            <a:tailEnd/>
          </a:ln>
        </p:spPr>
        <p:txBody>
          <a:bodyPr wrap="square">
            <a:prstTxWarp prst="textNoShape">
              <a:avLst/>
            </a:prstTxWarp>
            <a:spAutoFit/>
          </a:bodyPr>
          <a:lstStyle/>
          <a:p>
            <a:r>
              <a:rPr lang="en-NZ" sz="3200" b="1" dirty="0" smtClean="0">
                <a:solidFill>
                  <a:srgbClr val="0432FF"/>
                </a:solidFill>
                <a:latin typeface="Book Antiqua"/>
                <a:cs typeface="Book Antiqua"/>
              </a:rPr>
              <a:t>Macroscopic</a:t>
            </a:r>
            <a:endParaRPr lang="en-NZ" sz="3200" b="1" dirty="0">
              <a:solidFill>
                <a:srgbClr val="0432FF"/>
              </a:solidFill>
              <a:latin typeface="Book Antiqua"/>
              <a:cs typeface="Book Antiqua"/>
            </a:endParaRPr>
          </a:p>
        </p:txBody>
      </p:sp>
      <p:sp>
        <p:nvSpPr>
          <p:cNvPr id="13" name="TextBox 12"/>
          <p:cNvSpPr txBox="1">
            <a:spLocks noChangeArrowheads="1"/>
          </p:cNvSpPr>
          <p:nvPr/>
        </p:nvSpPr>
        <p:spPr bwMode="auto">
          <a:xfrm>
            <a:off x="3368945" y="3495619"/>
            <a:ext cx="2274626" cy="584775"/>
          </a:xfrm>
          <a:prstGeom prst="rect">
            <a:avLst/>
          </a:prstGeom>
          <a:noFill/>
          <a:ln w="9525">
            <a:noFill/>
            <a:miter lim="800000"/>
            <a:headEnd/>
            <a:tailEnd/>
          </a:ln>
        </p:spPr>
        <p:txBody>
          <a:bodyPr wrap="square">
            <a:prstTxWarp prst="textNoShape">
              <a:avLst/>
            </a:prstTxWarp>
            <a:spAutoFit/>
          </a:bodyPr>
          <a:lstStyle/>
          <a:p>
            <a:r>
              <a:rPr lang="en-NZ" sz="3200" b="1" dirty="0" smtClean="0">
                <a:solidFill>
                  <a:srgbClr val="0432FF"/>
                </a:solidFill>
                <a:latin typeface="Book Antiqua"/>
                <a:cs typeface="Book Antiqua"/>
              </a:rPr>
              <a:t>Telescopic</a:t>
            </a:r>
            <a:endParaRPr lang="en-NZ" sz="3200" b="1" dirty="0">
              <a:solidFill>
                <a:srgbClr val="0432FF"/>
              </a:solidFill>
              <a:latin typeface="Book Antiqua"/>
              <a:cs typeface="Book Antiqua"/>
            </a:endParaRPr>
          </a:p>
        </p:txBody>
      </p:sp>
      <p:sp>
        <p:nvSpPr>
          <p:cNvPr id="16" name="Rectangle 15"/>
          <p:cNvSpPr/>
          <p:nvPr/>
        </p:nvSpPr>
        <p:spPr>
          <a:xfrm>
            <a:off x="1083100" y="1978717"/>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le 16"/>
          <p:cNvSpPr/>
          <p:nvPr/>
        </p:nvSpPr>
        <p:spPr>
          <a:xfrm>
            <a:off x="3048989" y="3655675"/>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p:cNvSpPr/>
          <p:nvPr/>
        </p:nvSpPr>
        <p:spPr>
          <a:xfrm>
            <a:off x="5229172" y="5440581"/>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p:cNvSpPr txBox="1"/>
          <p:nvPr/>
        </p:nvSpPr>
        <p:spPr>
          <a:xfrm>
            <a:off x="1617158" y="215910"/>
            <a:ext cx="5909684" cy="707886"/>
          </a:xfrm>
          <a:prstGeom prst="rect">
            <a:avLst/>
          </a:prstGeom>
          <a:noFill/>
        </p:spPr>
        <p:txBody>
          <a:bodyPr wrap="square" rtlCol="0">
            <a:spAutoFit/>
          </a:bodyPr>
          <a:lstStyle/>
          <a:p>
            <a:r>
              <a:rPr lang="en-US" sz="4000" b="1" dirty="0" smtClean="0">
                <a:solidFill>
                  <a:srgbClr val="0000FF"/>
                </a:solidFill>
                <a:latin typeface="Book Antiqua"/>
                <a:cs typeface="Book Antiqua"/>
              </a:rPr>
              <a:t>Methods Of Bible Study</a:t>
            </a:r>
            <a:endParaRPr lang="en-US" sz="4000" b="1" dirty="0">
              <a:solidFill>
                <a:srgbClr val="0000FF"/>
              </a:solidFill>
              <a:latin typeface="Book Antiqua"/>
              <a:cs typeface="Book Antiqua"/>
            </a:endParaRPr>
          </a:p>
        </p:txBody>
      </p:sp>
      <p:sp>
        <p:nvSpPr>
          <p:cNvPr id="3" name="TextBox 2"/>
          <p:cNvSpPr txBox="1"/>
          <p:nvPr/>
        </p:nvSpPr>
        <p:spPr>
          <a:xfrm>
            <a:off x="3286231" y="863606"/>
            <a:ext cx="2618024" cy="430887"/>
          </a:xfrm>
          <a:prstGeom prst="rect">
            <a:avLst/>
          </a:prstGeom>
          <a:noFill/>
        </p:spPr>
        <p:txBody>
          <a:bodyPr wrap="none" rtlCol="0">
            <a:spAutoFit/>
          </a:bodyPr>
          <a:lstStyle/>
          <a:p>
            <a:r>
              <a:rPr lang="en-US" sz="2200" b="1" dirty="0" smtClean="0">
                <a:solidFill>
                  <a:srgbClr val="008000"/>
                </a:solidFill>
                <a:latin typeface="Book Antiqua"/>
                <a:cs typeface="Book Antiqua"/>
              </a:rPr>
              <a:t>Open the narrative</a:t>
            </a:r>
            <a:endParaRPr lang="en-US" sz="2200" b="1" dirty="0">
              <a:solidFill>
                <a:srgbClr val="008000"/>
              </a:solidFill>
              <a:latin typeface="Book Antiqua"/>
              <a:cs typeface="Book Antiqua"/>
            </a:endParaRPr>
          </a:p>
        </p:txBody>
      </p:sp>
    </p:spTree>
    <p:extLst>
      <p:ext uri="{BB962C8B-B14F-4D97-AF65-F5344CB8AC3E}">
        <p14:creationId xmlns:p14="http://schemas.microsoft.com/office/powerpoint/2010/main" val="161191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P spid="16" grpId="0" animBg="1"/>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075281" y="1615217"/>
            <a:ext cx="7671514" cy="461665"/>
          </a:xfrm>
          <a:prstGeom prst="rect">
            <a:avLst/>
          </a:prstGeom>
          <a:noFill/>
          <a:ln w="9525">
            <a:noFill/>
            <a:miter lim="800000"/>
            <a:headEnd/>
            <a:tailEnd/>
          </a:ln>
        </p:spPr>
        <p:txBody>
          <a:bodyPr>
            <a:prstTxWarp prst="textNoShape">
              <a:avLst/>
            </a:prstTxWarp>
            <a:spAutoFit/>
          </a:bodyPr>
          <a:lstStyle/>
          <a:p>
            <a:r>
              <a:rPr lang="en-NZ" sz="2400" b="1" dirty="0" smtClean="0">
                <a:latin typeface="Book Antiqua"/>
                <a:cs typeface="Book Antiqua"/>
              </a:rPr>
              <a:t>Read to become familiar with the narrative</a:t>
            </a:r>
            <a:endParaRPr lang="en-NZ" sz="2400" b="1" dirty="0">
              <a:latin typeface="Book Antiqua"/>
              <a:cs typeface="Book Antiqua"/>
            </a:endParaRPr>
          </a:p>
        </p:txBody>
      </p:sp>
      <p:sp>
        <p:nvSpPr>
          <p:cNvPr id="8" name="TextBox 7"/>
          <p:cNvSpPr txBox="1">
            <a:spLocks noChangeArrowheads="1"/>
          </p:cNvSpPr>
          <p:nvPr/>
        </p:nvSpPr>
        <p:spPr bwMode="auto">
          <a:xfrm>
            <a:off x="1075281" y="3880995"/>
            <a:ext cx="7671514" cy="461665"/>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00"/>
                </a:solidFill>
                <a:latin typeface="Book Antiqua"/>
                <a:cs typeface="Book Antiqua"/>
              </a:rPr>
              <a:t>Read to discover the presence of allusions</a:t>
            </a:r>
            <a:endParaRPr lang="en-NZ" sz="2400" b="1" dirty="0">
              <a:solidFill>
                <a:srgbClr val="000000"/>
              </a:solidFill>
              <a:latin typeface="Book Antiqua"/>
              <a:cs typeface="Book Antiqua"/>
            </a:endParaRPr>
          </a:p>
        </p:txBody>
      </p:sp>
      <p:sp>
        <p:nvSpPr>
          <p:cNvPr id="13" name="TextBox 12"/>
          <p:cNvSpPr txBox="1">
            <a:spLocks noChangeArrowheads="1"/>
          </p:cNvSpPr>
          <p:nvPr/>
        </p:nvSpPr>
        <p:spPr bwMode="auto">
          <a:xfrm>
            <a:off x="1075281" y="2752160"/>
            <a:ext cx="7671514" cy="461665"/>
          </a:xfrm>
          <a:prstGeom prst="rect">
            <a:avLst/>
          </a:prstGeom>
          <a:noFill/>
          <a:ln w="9525">
            <a:noFill/>
            <a:miter lim="800000"/>
            <a:headEnd/>
            <a:tailEnd/>
          </a:ln>
        </p:spPr>
        <p:txBody>
          <a:bodyPr>
            <a:prstTxWarp prst="textNoShape">
              <a:avLst/>
            </a:prstTxWarp>
            <a:spAutoFit/>
          </a:bodyPr>
          <a:lstStyle/>
          <a:p>
            <a:r>
              <a:rPr lang="en-NZ" sz="2400" b="1" dirty="0" smtClean="0">
                <a:latin typeface="Book Antiqua"/>
                <a:cs typeface="Book Antiqua"/>
              </a:rPr>
              <a:t>Read to establish the main sections</a:t>
            </a:r>
            <a:endParaRPr lang="en-NZ" sz="2400" b="1" dirty="0">
              <a:solidFill>
                <a:srgbClr val="000000"/>
              </a:solidFill>
              <a:latin typeface="Book Antiqua"/>
              <a:cs typeface="Book Antiqua"/>
            </a:endParaRPr>
          </a:p>
        </p:txBody>
      </p:sp>
      <p:sp>
        <p:nvSpPr>
          <p:cNvPr id="15" name="TextBox 14"/>
          <p:cNvSpPr txBox="1">
            <a:spLocks noChangeArrowheads="1"/>
          </p:cNvSpPr>
          <p:nvPr/>
        </p:nvSpPr>
        <p:spPr bwMode="auto">
          <a:xfrm>
            <a:off x="1075281" y="5027626"/>
            <a:ext cx="7671514" cy="461665"/>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00"/>
                </a:solidFill>
                <a:latin typeface="Book Antiqua"/>
                <a:cs typeface="Book Antiqua"/>
              </a:rPr>
              <a:t>Read to confirm the flow of the context</a:t>
            </a:r>
          </a:p>
        </p:txBody>
      </p:sp>
      <p:sp>
        <p:nvSpPr>
          <p:cNvPr id="16" name="Rectangle 15"/>
          <p:cNvSpPr/>
          <p:nvPr/>
        </p:nvSpPr>
        <p:spPr>
          <a:xfrm>
            <a:off x="768764" y="1736713"/>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p:cNvSpPr/>
          <p:nvPr/>
        </p:nvSpPr>
        <p:spPr>
          <a:xfrm>
            <a:off x="768764" y="4000063"/>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ectangle 18"/>
          <p:cNvSpPr/>
          <p:nvPr/>
        </p:nvSpPr>
        <p:spPr>
          <a:xfrm>
            <a:off x="768764" y="5125484"/>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p:cNvSpPr txBox="1"/>
          <p:nvPr/>
        </p:nvSpPr>
        <p:spPr>
          <a:xfrm>
            <a:off x="1606482" y="215910"/>
            <a:ext cx="5931037" cy="707886"/>
          </a:xfrm>
          <a:prstGeom prst="rect">
            <a:avLst/>
          </a:prstGeom>
          <a:noFill/>
        </p:spPr>
        <p:txBody>
          <a:bodyPr wrap="square" rtlCol="0">
            <a:spAutoFit/>
          </a:bodyPr>
          <a:lstStyle/>
          <a:p>
            <a:r>
              <a:rPr lang="en-US" sz="4000" b="1" dirty="0" smtClean="0">
                <a:solidFill>
                  <a:srgbClr val="0000FF"/>
                </a:solidFill>
                <a:latin typeface="Book Antiqua"/>
                <a:cs typeface="Book Antiqua"/>
              </a:rPr>
              <a:t>Methods Of </a:t>
            </a:r>
            <a:r>
              <a:rPr lang="en-US" sz="4000" b="1" smtClean="0">
                <a:solidFill>
                  <a:srgbClr val="0000FF"/>
                </a:solidFill>
                <a:latin typeface="Book Antiqua"/>
                <a:cs typeface="Book Antiqua"/>
              </a:rPr>
              <a:t>Bible Study</a:t>
            </a:r>
            <a:endParaRPr lang="en-US" sz="4000" b="1" dirty="0">
              <a:solidFill>
                <a:srgbClr val="0000FF"/>
              </a:solidFill>
              <a:latin typeface="Book Antiqua"/>
              <a:cs typeface="Book Antiqua"/>
            </a:endParaRPr>
          </a:p>
        </p:txBody>
      </p:sp>
      <p:sp>
        <p:nvSpPr>
          <p:cNvPr id="3" name="TextBox 2"/>
          <p:cNvSpPr txBox="1"/>
          <p:nvPr/>
        </p:nvSpPr>
        <p:spPr>
          <a:xfrm>
            <a:off x="2162033" y="863606"/>
            <a:ext cx="4819934" cy="430887"/>
          </a:xfrm>
          <a:prstGeom prst="rect">
            <a:avLst/>
          </a:prstGeom>
          <a:noFill/>
        </p:spPr>
        <p:txBody>
          <a:bodyPr wrap="square" rtlCol="0">
            <a:spAutoFit/>
          </a:bodyPr>
          <a:lstStyle/>
          <a:p>
            <a:r>
              <a:rPr lang="en-US" sz="2200" b="1" dirty="0" smtClean="0">
                <a:solidFill>
                  <a:srgbClr val="008000"/>
                </a:solidFill>
                <a:latin typeface="Book Antiqua"/>
                <a:cs typeface="Book Antiqua"/>
              </a:rPr>
              <a:t>Read with careful attention to detail</a:t>
            </a:r>
            <a:endParaRPr lang="en-US" sz="2200" b="1" dirty="0">
              <a:solidFill>
                <a:srgbClr val="008000"/>
              </a:solidFill>
              <a:latin typeface="Book Antiqua"/>
              <a:cs typeface="Book Antiqua"/>
            </a:endParaRPr>
          </a:p>
        </p:txBody>
      </p:sp>
      <p:sp>
        <p:nvSpPr>
          <p:cNvPr id="4" name="TextBox 3"/>
          <p:cNvSpPr txBox="1"/>
          <p:nvPr/>
        </p:nvSpPr>
        <p:spPr>
          <a:xfrm>
            <a:off x="1075281" y="2184917"/>
            <a:ext cx="5192447" cy="461665"/>
          </a:xfrm>
          <a:prstGeom prst="rect">
            <a:avLst/>
          </a:prstGeom>
          <a:noFill/>
        </p:spPr>
        <p:txBody>
          <a:bodyPr wrap="none" rtlCol="0">
            <a:spAutoFit/>
          </a:bodyPr>
          <a:lstStyle/>
          <a:p>
            <a:r>
              <a:rPr lang="en-US" sz="2400" b="1" dirty="0" smtClean="0">
                <a:latin typeface="Book Antiqua" charset="0"/>
                <a:ea typeface="Book Antiqua" charset="0"/>
                <a:cs typeface="Book Antiqua" charset="0"/>
              </a:rPr>
              <a:t>Read to decide on the central theme</a:t>
            </a:r>
            <a:endParaRPr lang="en-US" sz="2400" b="1" dirty="0">
              <a:latin typeface="Book Antiqua" charset="0"/>
              <a:ea typeface="Book Antiqua" charset="0"/>
              <a:cs typeface="Book Antiqua" charset="0"/>
            </a:endParaRPr>
          </a:p>
        </p:txBody>
      </p:sp>
      <p:sp>
        <p:nvSpPr>
          <p:cNvPr id="5" name="TextBox 4"/>
          <p:cNvSpPr txBox="1"/>
          <p:nvPr/>
        </p:nvSpPr>
        <p:spPr>
          <a:xfrm>
            <a:off x="1075281" y="3322357"/>
            <a:ext cx="5849678" cy="461665"/>
          </a:xfrm>
          <a:prstGeom prst="rect">
            <a:avLst/>
          </a:prstGeom>
          <a:noFill/>
        </p:spPr>
        <p:txBody>
          <a:bodyPr wrap="none" rtlCol="0">
            <a:spAutoFit/>
          </a:bodyPr>
          <a:lstStyle/>
          <a:p>
            <a:r>
              <a:rPr lang="en-US" sz="2400" b="1" dirty="0" smtClean="0">
                <a:latin typeface="Book Antiqua" charset="0"/>
                <a:ea typeface="Book Antiqua" charset="0"/>
                <a:cs typeface="Book Antiqua" charset="0"/>
              </a:rPr>
              <a:t>Read to find the key words and phrases</a:t>
            </a:r>
            <a:endParaRPr lang="en-US" sz="2400" b="1" dirty="0">
              <a:latin typeface="Book Antiqua" charset="0"/>
              <a:ea typeface="Book Antiqua" charset="0"/>
              <a:cs typeface="Book Antiqua" charset="0"/>
            </a:endParaRPr>
          </a:p>
        </p:txBody>
      </p:sp>
      <p:sp>
        <p:nvSpPr>
          <p:cNvPr id="7" name="TextBox 6"/>
          <p:cNvSpPr txBox="1"/>
          <p:nvPr/>
        </p:nvSpPr>
        <p:spPr>
          <a:xfrm>
            <a:off x="1075281" y="4449172"/>
            <a:ext cx="7135287" cy="461665"/>
          </a:xfrm>
          <a:prstGeom prst="rect">
            <a:avLst/>
          </a:prstGeom>
          <a:noFill/>
        </p:spPr>
        <p:txBody>
          <a:bodyPr wrap="none" rtlCol="0">
            <a:spAutoFit/>
          </a:bodyPr>
          <a:lstStyle/>
          <a:p>
            <a:r>
              <a:rPr lang="en-US" sz="2400" b="1" dirty="0" smtClean="0">
                <a:latin typeface="Book Antiqua" charset="0"/>
                <a:ea typeface="Book Antiqua" charset="0"/>
                <a:cs typeface="Book Antiqua" charset="0"/>
              </a:rPr>
              <a:t>Read to compare with other reliable translations </a:t>
            </a:r>
            <a:endParaRPr lang="en-US" sz="2400" b="1" dirty="0">
              <a:latin typeface="Book Antiqua" charset="0"/>
              <a:ea typeface="Book Antiqua" charset="0"/>
              <a:cs typeface="Book Antiqua" charset="0"/>
            </a:endParaRPr>
          </a:p>
        </p:txBody>
      </p:sp>
      <p:sp>
        <p:nvSpPr>
          <p:cNvPr id="21" name="Rectangle 20"/>
          <p:cNvSpPr/>
          <p:nvPr/>
        </p:nvSpPr>
        <p:spPr>
          <a:xfrm>
            <a:off x="768764" y="2306205"/>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Rectangle 21"/>
          <p:cNvSpPr/>
          <p:nvPr/>
        </p:nvSpPr>
        <p:spPr>
          <a:xfrm>
            <a:off x="768764" y="2875699"/>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Rectangle 22"/>
          <p:cNvSpPr/>
          <p:nvPr/>
        </p:nvSpPr>
        <p:spPr>
          <a:xfrm>
            <a:off x="768764" y="3445190"/>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Rectangle 23"/>
          <p:cNvSpPr/>
          <p:nvPr/>
        </p:nvSpPr>
        <p:spPr>
          <a:xfrm>
            <a:off x="768764" y="4560114"/>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28679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P spid="15" grpId="0"/>
      <p:bldP spid="16" grpId="0" animBg="1"/>
      <p:bldP spid="18" grpId="0" animBg="1"/>
      <p:bldP spid="19" grpId="0" animBg="1"/>
      <p:bldP spid="4" grpId="0"/>
      <p:bldP spid="5" grpId="0"/>
      <p:bldP spid="7" grpId="0"/>
      <p:bldP spid="21" grpId="0" animBg="1"/>
      <p:bldP spid="22" grpId="0" animBg="1"/>
      <p:bldP spid="23" grpId="0"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27595" y="863635"/>
            <a:ext cx="5913798" cy="2308324"/>
          </a:xfrm>
          <a:prstGeom prst="rect">
            <a:avLst/>
          </a:prstGeom>
          <a:noFill/>
        </p:spPr>
        <p:txBody>
          <a:bodyPr wrap="none" rtlCol="0">
            <a:spAutoFit/>
          </a:bodyPr>
          <a:lstStyle/>
          <a:p>
            <a:pPr algn="ctr"/>
            <a:r>
              <a:rPr lang="en-US" sz="4800" b="1" dirty="0" smtClean="0">
                <a:solidFill>
                  <a:srgbClr val="0000FF"/>
                </a:solidFill>
                <a:latin typeface="Book Antiqua"/>
                <a:cs typeface="Book Antiqua"/>
              </a:rPr>
              <a:t>HOW TO MASTER </a:t>
            </a:r>
          </a:p>
          <a:p>
            <a:pPr algn="ctr"/>
            <a:r>
              <a:rPr lang="en-US" sz="4800" b="1" dirty="0" smtClean="0">
                <a:solidFill>
                  <a:srgbClr val="0000FF"/>
                </a:solidFill>
                <a:latin typeface="Book Antiqua"/>
                <a:cs typeface="Book Antiqua"/>
              </a:rPr>
              <a:t>THE  SECRETS OF </a:t>
            </a:r>
          </a:p>
          <a:p>
            <a:pPr algn="ctr"/>
            <a:r>
              <a:rPr lang="en-US" sz="4800" b="1" dirty="0" smtClean="0">
                <a:solidFill>
                  <a:srgbClr val="0000FF"/>
                </a:solidFill>
                <a:latin typeface="Book Antiqua"/>
                <a:cs typeface="Book Antiqua"/>
              </a:rPr>
              <a:t>BIBLE STUDY</a:t>
            </a:r>
          </a:p>
        </p:txBody>
      </p:sp>
      <p:sp>
        <p:nvSpPr>
          <p:cNvPr id="5" name="TextBox 4"/>
          <p:cNvSpPr txBox="1"/>
          <p:nvPr/>
        </p:nvSpPr>
        <p:spPr>
          <a:xfrm>
            <a:off x="884358" y="3640676"/>
            <a:ext cx="7351693" cy="1938992"/>
          </a:xfrm>
          <a:prstGeom prst="rect">
            <a:avLst/>
          </a:prstGeom>
          <a:noFill/>
        </p:spPr>
        <p:txBody>
          <a:bodyPr wrap="none" rtlCol="0">
            <a:spAutoFit/>
          </a:bodyPr>
          <a:lstStyle/>
          <a:p>
            <a:pPr algn="ctr"/>
            <a:r>
              <a:rPr lang="en-US" sz="4000" b="1" dirty="0" smtClean="0">
                <a:solidFill>
                  <a:srgbClr val="0000FF"/>
                </a:solidFill>
                <a:latin typeface="Book Antiqua"/>
                <a:cs typeface="Book Antiqua"/>
              </a:rPr>
              <a:t>Study Three: How To Develop</a:t>
            </a:r>
          </a:p>
          <a:p>
            <a:pPr algn="ctr"/>
            <a:r>
              <a:rPr lang="en-US" sz="4000" b="1" dirty="0" smtClean="0">
                <a:solidFill>
                  <a:srgbClr val="0000FF"/>
                </a:solidFill>
                <a:latin typeface="Book Antiqua"/>
                <a:cs typeface="Book Antiqua"/>
              </a:rPr>
              <a:t>The Skill Of A Contextual</a:t>
            </a:r>
          </a:p>
          <a:p>
            <a:pPr algn="ctr"/>
            <a:r>
              <a:rPr lang="en-US" sz="4000" b="1" dirty="0" smtClean="0">
                <a:solidFill>
                  <a:srgbClr val="0000FF"/>
                </a:solidFill>
                <a:latin typeface="Book Antiqua"/>
                <a:cs typeface="Book Antiqua"/>
              </a:rPr>
              <a:t>Bible Scholar</a:t>
            </a:r>
            <a:endParaRPr lang="en-US" sz="4000" b="1" dirty="0">
              <a:solidFill>
                <a:srgbClr val="0000FF"/>
              </a:solidFill>
              <a:latin typeface="Book Antiqua"/>
              <a:cs typeface="Book Antiqua"/>
            </a:endParaRPr>
          </a:p>
        </p:txBody>
      </p:sp>
    </p:spTree>
    <p:extLst>
      <p:ext uri="{BB962C8B-B14F-4D97-AF65-F5344CB8AC3E}">
        <p14:creationId xmlns:p14="http://schemas.microsoft.com/office/powerpoint/2010/main" val="200136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3518" y="343100"/>
            <a:ext cx="9712325" cy="707886"/>
          </a:xfrm>
          <a:prstGeom prst="rect">
            <a:avLst/>
          </a:prstGeom>
          <a:noFill/>
        </p:spPr>
        <p:txBody>
          <a:bodyPr wrap="square" rtlCol="0">
            <a:spAutoFit/>
          </a:bodyPr>
          <a:lstStyle/>
          <a:p>
            <a:pPr algn="ctr"/>
            <a:r>
              <a:rPr lang="en-NZ" sz="4000" b="1" dirty="0" smtClean="0">
                <a:solidFill>
                  <a:srgbClr val="0000FF"/>
                </a:solidFill>
                <a:latin typeface="Book Antiqua"/>
                <a:cs typeface="Book Antiqua"/>
              </a:rPr>
              <a:t>Hints For The Contextual Scholar </a:t>
            </a:r>
            <a:endParaRPr lang="en-NZ" sz="4000" b="1" dirty="0">
              <a:solidFill>
                <a:srgbClr val="0000FF"/>
              </a:solidFill>
              <a:latin typeface="Book Antiqua"/>
              <a:cs typeface="Book Antiqua"/>
            </a:endParaRPr>
          </a:p>
        </p:txBody>
      </p:sp>
      <p:sp>
        <p:nvSpPr>
          <p:cNvPr id="21" name="Rectangle 20"/>
          <p:cNvSpPr/>
          <p:nvPr/>
        </p:nvSpPr>
        <p:spPr>
          <a:xfrm>
            <a:off x="717971" y="4817529"/>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4" name="TextBox 33"/>
          <p:cNvSpPr txBox="1"/>
          <p:nvPr/>
        </p:nvSpPr>
        <p:spPr>
          <a:xfrm>
            <a:off x="1129241" y="2151985"/>
            <a:ext cx="7809597" cy="1200329"/>
          </a:xfrm>
          <a:prstGeom prst="rect">
            <a:avLst/>
          </a:prstGeom>
          <a:noFill/>
        </p:spPr>
        <p:txBody>
          <a:bodyPr wrap="square" rtlCol="0">
            <a:spAutoFit/>
          </a:bodyPr>
          <a:lstStyle/>
          <a:p>
            <a:r>
              <a:rPr lang="en-NZ" altLang="en-US" sz="2400" b="1" dirty="0" smtClean="0">
                <a:latin typeface="Book Antiqua" charset="0"/>
                <a:ea typeface="Book Antiqua" charset="0"/>
                <a:cs typeface="Book Antiqua" charset="0"/>
              </a:rPr>
              <a:t>Contextual </a:t>
            </a:r>
            <a:r>
              <a:rPr lang="en-NZ" altLang="en-US" sz="2400" b="1" dirty="0">
                <a:latin typeface="Book Antiqua" charset="0"/>
                <a:ea typeface="Book Antiqua" charset="0"/>
                <a:cs typeface="Book Antiqua" charset="0"/>
              </a:rPr>
              <a:t>scholarship is a system </a:t>
            </a:r>
            <a:r>
              <a:rPr lang="en-NZ" altLang="en-US" sz="2400" b="1" dirty="0" smtClean="0">
                <a:latin typeface="Book Antiqua" charset="0"/>
                <a:ea typeface="Book Antiqua" charset="0"/>
                <a:cs typeface="Book Antiqua" charset="0"/>
              </a:rPr>
              <a:t>of Bible study </a:t>
            </a:r>
            <a:r>
              <a:rPr lang="en-NZ" altLang="en-US" sz="2400" b="1" dirty="0">
                <a:latin typeface="Book Antiqua" charset="0"/>
                <a:ea typeface="Book Antiqua" charset="0"/>
                <a:cs typeface="Book Antiqua" charset="0"/>
              </a:rPr>
              <a:t>that places great emphasis on </a:t>
            </a:r>
            <a:r>
              <a:rPr lang="en-NZ" altLang="en-US" sz="2400" b="1" dirty="0">
                <a:solidFill>
                  <a:srgbClr val="0432FF"/>
                </a:solidFill>
                <a:latin typeface="Book Antiqua" charset="0"/>
                <a:ea typeface="Book Antiqua" charset="0"/>
                <a:cs typeface="Book Antiqua" charset="0"/>
              </a:rPr>
              <a:t>letting the Bible speak for </a:t>
            </a:r>
            <a:r>
              <a:rPr lang="en-NZ" altLang="en-US" sz="2400" b="1" dirty="0" smtClean="0">
                <a:solidFill>
                  <a:srgbClr val="0432FF"/>
                </a:solidFill>
                <a:latin typeface="Book Antiqua" charset="0"/>
                <a:ea typeface="Book Antiqua" charset="0"/>
                <a:cs typeface="Book Antiqua" charset="0"/>
              </a:rPr>
              <a:t>itself</a:t>
            </a:r>
            <a:r>
              <a:rPr lang="en-NZ" altLang="en-US" sz="2400" b="1" dirty="0" smtClean="0">
                <a:latin typeface="Book Antiqua" charset="0"/>
                <a:ea typeface="Book Antiqua" charset="0"/>
                <a:cs typeface="Book Antiqua" charset="0"/>
              </a:rPr>
              <a:t>.</a:t>
            </a:r>
            <a:r>
              <a:rPr lang="en-NZ" sz="2400" b="1" dirty="0" smtClean="0">
                <a:latin typeface="Book Antiqua" charset="0"/>
                <a:ea typeface="Book Antiqua" charset="0"/>
                <a:cs typeface="Book Antiqua" charset="0"/>
              </a:rPr>
              <a:t> </a:t>
            </a:r>
            <a:r>
              <a:rPr lang="en-NZ" sz="2400" b="1" dirty="0" smtClean="0">
                <a:latin typeface="Book Antiqua"/>
                <a:cs typeface="Book Antiqua"/>
              </a:rPr>
              <a:t> </a:t>
            </a:r>
            <a:endParaRPr lang="en-NZ" sz="2400" b="1" dirty="0">
              <a:latin typeface="Book Antiqua"/>
              <a:cs typeface="Book Antiqua"/>
            </a:endParaRPr>
          </a:p>
        </p:txBody>
      </p:sp>
      <p:sp>
        <p:nvSpPr>
          <p:cNvPr id="36" name="TextBox 35"/>
          <p:cNvSpPr txBox="1"/>
          <p:nvPr/>
        </p:nvSpPr>
        <p:spPr>
          <a:xfrm>
            <a:off x="1112309" y="4712714"/>
            <a:ext cx="7557558" cy="1569660"/>
          </a:xfrm>
          <a:prstGeom prst="rect">
            <a:avLst/>
          </a:prstGeom>
          <a:noFill/>
        </p:spPr>
        <p:txBody>
          <a:bodyPr wrap="square" rtlCol="0">
            <a:spAutoFit/>
          </a:bodyPr>
          <a:lstStyle/>
          <a:p>
            <a:r>
              <a:rPr lang="en-NZ" altLang="en-US" sz="2400" b="1" dirty="0">
                <a:latin typeface="Book Antiqua" charset="0"/>
                <a:ea typeface="Book Antiqua" charset="0"/>
                <a:cs typeface="Book Antiqua" charset="0"/>
              </a:rPr>
              <a:t>Contextual scholarship is based on the foundation that unless the Bible itself indicates to the contrary, the best rendering of a passage will be to take </a:t>
            </a:r>
            <a:r>
              <a:rPr lang="en-NZ" altLang="en-US" sz="2400" b="1" dirty="0">
                <a:solidFill>
                  <a:srgbClr val="0432FF"/>
                </a:solidFill>
                <a:latin typeface="Book Antiqua" charset="0"/>
                <a:ea typeface="Book Antiqua" charset="0"/>
                <a:cs typeface="Book Antiqua" charset="0"/>
              </a:rPr>
              <a:t>its literal, precise and natural </a:t>
            </a:r>
            <a:r>
              <a:rPr lang="en-NZ" altLang="en-US" sz="2400" b="1" dirty="0" smtClean="0">
                <a:solidFill>
                  <a:srgbClr val="0432FF"/>
                </a:solidFill>
                <a:latin typeface="Book Antiqua" charset="0"/>
                <a:ea typeface="Book Antiqua" charset="0"/>
                <a:cs typeface="Book Antiqua" charset="0"/>
              </a:rPr>
              <a:t>meaning</a:t>
            </a:r>
            <a:r>
              <a:rPr lang="en-NZ" altLang="en-US" sz="2400" b="1" dirty="0" smtClean="0">
                <a:latin typeface="Book Antiqua" charset="0"/>
                <a:ea typeface="Book Antiqua" charset="0"/>
                <a:cs typeface="Book Antiqua" charset="0"/>
              </a:rPr>
              <a:t>.</a:t>
            </a:r>
            <a:endParaRPr lang="en-NZ" sz="2400" b="1" dirty="0">
              <a:solidFill>
                <a:srgbClr val="FF0000"/>
              </a:solidFill>
              <a:latin typeface="Book Antiqua"/>
              <a:cs typeface="Book Antiqua"/>
            </a:endParaRPr>
          </a:p>
        </p:txBody>
      </p:sp>
      <p:sp>
        <p:nvSpPr>
          <p:cNvPr id="26" name="Rectangle 25"/>
          <p:cNvSpPr/>
          <p:nvPr/>
        </p:nvSpPr>
        <p:spPr>
          <a:xfrm>
            <a:off x="717971" y="2273269"/>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p:cNvSpPr/>
          <p:nvPr/>
        </p:nvSpPr>
        <p:spPr>
          <a:xfrm>
            <a:off x="717971" y="1345703"/>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1112309" y="1225595"/>
            <a:ext cx="7659158" cy="830997"/>
          </a:xfrm>
          <a:prstGeom prst="rect">
            <a:avLst/>
          </a:prstGeom>
          <a:noFill/>
        </p:spPr>
        <p:txBody>
          <a:bodyPr wrap="square" rtlCol="0">
            <a:spAutoFit/>
          </a:bodyPr>
          <a:lstStyle/>
          <a:p>
            <a:r>
              <a:rPr lang="en-US" sz="2400" b="1" dirty="0" smtClean="0">
                <a:latin typeface="Book Antiqua"/>
                <a:cs typeface="Book Antiqua"/>
              </a:rPr>
              <a:t>Not everyone will be competent textual scholars but we should </a:t>
            </a:r>
            <a:r>
              <a:rPr lang="en-US" sz="2400" b="1" u="sng" dirty="0" smtClean="0">
                <a:solidFill>
                  <a:srgbClr val="0432FF"/>
                </a:solidFill>
                <a:latin typeface="Book Antiqua"/>
                <a:cs typeface="Book Antiqua"/>
              </a:rPr>
              <a:t>all</a:t>
            </a:r>
            <a:r>
              <a:rPr lang="en-US" sz="2400" b="1" dirty="0" smtClean="0">
                <a:latin typeface="Book Antiqua"/>
                <a:cs typeface="Book Antiqua"/>
              </a:rPr>
              <a:t> be good contextual scholars.</a:t>
            </a:r>
            <a:endParaRPr lang="en-US" sz="2400" b="1" dirty="0">
              <a:solidFill>
                <a:srgbClr val="FF0000"/>
              </a:solidFill>
              <a:latin typeface="Book Antiqua"/>
              <a:cs typeface="Book Antiqua"/>
            </a:endParaRPr>
          </a:p>
        </p:txBody>
      </p:sp>
      <p:sp>
        <p:nvSpPr>
          <p:cNvPr id="12" name="Rectangle 11"/>
          <p:cNvSpPr/>
          <p:nvPr/>
        </p:nvSpPr>
        <p:spPr>
          <a:xfrm>
            <a:off x="717971" y="3548386"/>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TextBox 2"/>
          <p:cNvSpPr txBox="1"/>
          <p:nvPr/>
        </p:nvSpPr>
        <p:spPr>
          <a:xfrm>
            <a:off x="1112309" y="3424744"/>
            <a:ext cx="7625806" cy="1200329"/>
          </a:xfrm>
          <a:prstGeom prst="rect">
            <a:avLst/>
          </a:prstGeom>
          <a:noFill/>
        </p:spPr>
        <p:txBody>
          <a:bodyPr wrap="none" rtlCol="0">
            <a:spAutoFit/>
          </a:bodyPr>
          <a:lstStyle/>
          <a:p>
            <a:r>
              <a:rPr lang="en-NZ" altLang="en-US" sz="2400" b="1" dirty="0" smtClean="0">
                <a:latin typeface="Book Antiqua" charset="0"/>
                <a:ea typeface="Book Antiqua" charset="0"/>
                <a:cs typeface="Book Antiqua" charset="0"/>
              </a:rPr>
              <a:t>It </a:t>
            </a:r>
            <a:r>
              <a:rPr lang="en-NZ" altLang="en-US" sz="2400" b="1" dirty="0">
                <a:latin typeface="Book Antiqua" charset="0"/>
                <a:ea typeface="Book Antiqua" charset="0"/>
                <a:cs typeface="Book Antiqua" charset="0"/>
              </a:rPr>
              <a:t>brings together the best scriptural, historical</a:t>
            </a:r>
            <a:r>
              <a:rPr lang="en-NZ" altLang="en-US" sz="2400" b="1" dirty="0" smtClean="0">
                <a:latin typeface="Book Antiqua" charset="0"/>
                <a:ea typeface="Book Antiqua" charset="0"/>
                <a:cs typeface="Book Antiqua" charset="0"/>
              </a:rPr>
              <a:t>,</a:t>
            </a:r>
          </a:p>
          <a:p>
            <a:r>
              <a:rPr lang="en-NZ" altLang="en-US" sz="2400" b="1" dirty="0" smtClean="0">
                <a:latin typeface="Book Antiqua" charset="0"/>
                <a:ea typeface="Book Antiqua" charset="0"/>
                <a:cs typeface="Book Antiqua" charset="0"/>
              </a:rPr>
              <a:t>geographical</a:t>
            </a:r>
            <a:r>
              <a:rPr lang="en-NZ" altLang="en-US" sz="2400" b="1" dirty="0">
                <a:latin typeface="Book Antiqua" charset="0"/>
                <a:ea typeface="Book Antiqua" charset="0"/>
                <a:cs typeface="Book Antiqua" charset="0"/>
              </a:rPr>
              <a:t>, archaeological information to help </a:t>
            </a:r>
            <a:endParaRPr lang="en-NZ" altLang="en-US" sz="2400" b="1" dirty="0" smtClean="0">
              <a:latin typeface="Book Antiqua" charset="0"/>
              <a:ea typeface="Book Antiqua" charset="0"/>
              <a:cs typeface="Book Antiqua" charset="0"/>
            </a:endParaRPr>
          </a:p>
          <a:p>
            <a:r>
              <a:rPr lang="en-NZ" altLang="en-US" sz="2400" b="1" dirty="0" smtClean="0">
                <a:latin typeface="Book Antiqua" charset="0"/>
                <a:ea typeface="Book Antiqua" charset="0"/>
                <a:cs typeface="Book Antiqua" charset="0"/>
              </a:rPr>
              <a:t>place </a:t>
            </a:r>
            <a:r>
              <a:rPr lang="en-NZ" altLang="en-US" sz="2400" b="1" dirty="0">
                <a:solidFill>
                  <a:srgbClr val="0432FF"/>
                </a:solidFill>
                <a:latin typeface="Book Antiqua" charset="0"/>
                <a:ea typeface="Book Antiqua" charset="0"/>
                <a:cs typeface="Book Antiqua" charset="0"/>
              </a:rPr>
              <a:t>any Bible passage in its own contextual </a:t>
            </a:r>
            <a:r>
              <a:rPr lang="en-NZ" altLang="en-US" sz="2400" b="1" dirty="0" smtClean="0">
                <a:solidFill>
                  <a:srgbClr val="0432FF"/>
                </a:solidFill>
                <a:latin typeface="Book Antiqua" charset="0"/>
                <a:ea typeface="Book Antiqua" charset="0"/>
                <a:cs typeface="Book Antiqua" charset="0"/>
              </a:rPr>
              <a:t>setting</a:t>
            </a:r>
            <a:r>
              <a:rPr lang="en-NZ" altLang="en-US" sz="2400" b="1" dirty="0" smtClean="0">
                <a:latin typeface="Book Antiqua" charset="0"/>
                <a:ea typeface="Book Antiqua" charset="0"/>
                <a:cs typeface="Book Antiqua" charset="0"/>
              </a:rPr>
              <a:t>.</a:t>
            </a:r>
            <a:endParaRPr lang="en-US" sz="2400" b="1" dirty="0">
              <a:latin typeface="Book Antiqua"/>
              <a:cs typeface="Book Antiqua"/>
            </a:endParaRPr>
          </a:p>
        </p:txBody>
      </p:sp>
    </p:spTree>
    <p:extLst>
      <p:ext uri="{BB962C8B-B14F-4D97-AF65-F5344CB8AC3E}">
        <p14:creationId xmlns:p14="http://schemas.microsoft.com/office/powerpoint/2010/main" val="197921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animBg="1"/>
      <p:bldP spid="34" grpId="0"/>
      <p:bldP spid="36" grpId="0"/>
      <p:bldP spid="26" grpId="0" animBg="1"/>
      <p:bldP spid="11" grpId="0" animBg="1"/>
      <p:bldP spid="4" grpId="0"/>
      <p:bldP spid="12"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2292779" y="1266296"/>
            <a:ext cx="4573832" cy="54367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NZ" altLang="en-US" sz="1246">
              <a:solidFill>
                <a:srgbClr val="FFFFFF"/>
              </a:solidFill>
              <a:latin typeface="Calibri" charset="0"/>
            </a:endParaRPr>
          </a:p>
        </p:txBody>
      </p:sp>
      <p:grpSp>
        <p:nvGrpSpPr>
          <p:cNvPr id="4" name="Group 23"/>
          <p:cNvGrpSpPr>
            <a:grpSpLocks/>
          </p:cNvGrpSpPr>
          <p:nvPr/>
        </p:nvGrpSpPr>
        <p:grpSpPr bwMode="auto">
          <a:xfrm>
            <a:off x="2074035" y="1419087"/>
            <a:ext cx="1845581" cy="719985"/>
            <a:chOff x="173404" y="2049521"/>
            <a:chExt cx="2664372" cy="1040524"/>
          </a:xfrm>
        </p:grpSpPr>
        <p:sp>
          <p:nvSpPr>
            <p:cNvPr id="15" name="Rectangle 14"/>
            <p:cNvSpPr>
              <a:spLocks noChangeArrowheads="1"/>
            </p:cNvSpPr>
            <p:nvPr/>
          </p:nvSpPr>
          <p:spPr bwMode="auto">
            <a:xfrm>
              <a:off x="173404" y="2049521"/>
              <a:ext cx="2664372" cy="1040524"/>
            </a:xfrm>
            <a:prstGeom prst="rect">
              <a:avLst/>
            </a:prstGeom>
            <a:solidFill>
              <a:schemeClr val="bg1"/>
            </a:solidFill>
            <a:ln w="22225">
              <a:solidFill>
                <a:srgbClr val="385D8A"/>
              </a:solidFill>
              <a:miter lim="800000"/>
              <a:headEnd/>
              <a:tailEnd/>
            </a:ln>
            <a:effectLst>
              <a:outerShdw dist="203200" dir="1199990" algn="ctr" rotWithShape="0">
                <a:schemeClr val="tx1"/>
              </a:outerShdw>
            </a:effec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NZ" altLang="en-US" sz="1246">
                <a:solidFill>
                  <a:srgbClr val="FFFFFF"/>
                </a:solidFill>
                <a:latin typeface="Calibri" charset="0"/>
              </a:endParaRPr>
            </a:p>
          </p:txBody>
        </p:sp>
        <p:sp>
          <p:nvSpPr>
            <p:cNvPr id="18465" name="TextBox 4"/>
            <p:cNvSpPr txBox="1">
              <a:spLocks noChangeArrowheads="1"/>
            </p:cNvSpPr>
            <p:nvPr/>
          </p:nvSpPr>
          <p:spPr bwMode="auto">
            <a:xfrm>
              <a:off x="290468" y="2185064"/>
              <a:ext cx="2430244" cy="81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NZ" altLang="en-US" sz="1523" b="1" dirty="0">
                  <a:solidFill>
                    <a:srgbClr val="0000CC"/>
                  </a:solidFill>
                  <a:latin typeface="Book Antiqua" charset="0"/>
                  <a:ea typeface="Book Antiqua" charset="0"/>
                  <a:cs typeface="Book Antiqua" charset="0"/>
                </a:rPr>
                <a:t>The main lesson</a:t>
              </a:r>
            </a:p>
            <a:p>
              <a:pPr eaLnBrk="1" hangingPunct="1"/>
              <a:r>
                <a:rPr lang="en-NZ" altLang="en-US" sz="1523" b="1" dirty="0">
                  <a:solidFill>
                    <a:srgbClr val="0000CC"/>
                  </a:solidFill>
                  <a:latin typeface="Book Antiqua" charset="0"/>
                  <a:ea typeface="Book Antiqua" charset="0"/>
                  <a:cs typeface="Book Antiqua" charset="0"/>
                </a:rPr>
                <a:t>of the story.</a:t>
              </a:r>
            </a:p>
          </p:txBody>
        </p:sp>
      </p:grpSp>
      <p:grpSp>
        <p:nvGrpSpPr>
          <p:cNvPr id="5" name="Group 24"/>
          <p:cNvGrpSpPr>
            <a:grpSpLocks/>
          </p:cNvGrpSpPr>
          <p:nvPr/>
        </p:nvGrpSpPr>
        <p:grpSpPr bwMode="auto">
          <a:xfrm>
            <a:off x="2070738" y="2507309"/>
            <a:ext cx="1844482" cy="719985"/>
            <a:chOff x="168144" y="3478967"/>
            <a:chExt cx="2664372" cy="1040524"/>
          </a:xfrm>
        </p:grpSpPr>
        <p:sp>
          <p:nvSpPr>
            <p:cNvPr id="16" name="Rectangle 15"/>
            <p:cNvSpPr>
              <a:spLocks noChangeArrowheads="1"/>
            </p:cNvSpPr>
            <p:nvPr/>
          </p:nvSpPr>
          <p:spPr bwMode="auto">
            <a:xfrm>
              <a:off x="168144" y="3478967"/>
              <a:ext cx="2664372" cy="1040524"/>
            </a:xfrm>
            <a:prstGeom prst="rect">
              <a:avLst/>
            </a:prstGeom>
            <a:solidFill>
              <a:schemeClr val="bg1"/>
            </a:solidFill>
            <a:ln w="22225">
              <a:solidFill>
                <a:srgbClr val="385D8A"/>
              </a:solidFill>
              <a:miter lim="800000"/>
              <a:headEnd/>
              <a:tailEnd/>
            </a:ln>
            <a:effectLst>
              <a:outerShdw dist="203200" dir="1199990" algn="ctr" rotWithShape="0">
                <a:schemeClr val="tx1"/>
              </a:outerShdw>
            </a:effec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NZ" altLang="en-US" sz="1246">
                <a:solidFill>
                  <a:srgbClr val="FFFFFF"/>
                </a:solidFill>
                <a:latin typeface="Calibri" charset="0"/>
              </a:endParaRPr>
            </a:p>
          </p:txBody>
        </p:sp>
        <p:sp>
          <p:nvSpPr>
            <p:cNvPr id="18463" name="TextBox 16"/>
            <p:cNvSpPr txBox="1">
              <a:spLocks noChangeArrowheads="1"/>
            </p:cNvSpPr>
            <p:nvPr/>
          </p:nvSpPr>
          <p:spPr bwMode="auto">
            <a:xfrm>
              <a:off x="285209" y="3614510"/>
              <a:ext cx="2430244" cy="81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NZ" altLang="en-US" sz="1523" b="1" dirty="0">
                  <a:solidFill>
                    <a:srgbClr val="800080"/>
                  </a:solidFill>
                  <a:latin typeface="Book Antiqua" charset="0"/>
                  <a:ea typeface="Book Antiqua" charset="0"/>
                  <a:cs typeface="Book Antiqua" charset="0"/>
                </a:rPr>
                <a:t>The emphasis of the words.</a:t>
              </a:r>
            </a:p>
          </p:txBody>
        </p:sp>
      </p:grpSp>
      <p:grpSp>
        <p:nvGrpSpPr>
          <p:cNvPr id="6" name="Group 25"/>
          <p:cNvGrpSpPr>
            <a:grpSpLocks/>
          </p:cNvGrpSpPr>
          <p:nvPr/>
        </p:nvGrpSpPr>
        <p:grpSpPr bwMode="auto">
          <a:xfrm>
            <a:off x="2070738" y="3595532"/>
            <a:ext cx="1844482" cy="719985"/>
            <a:chOff x="168144" y="4960971"/>
            <a:chExt cx="2664372" cy="1040524"/>
          </a:xfrm>
        </p:grpSpPr>
        <p:sp>
          <p:nvSpPr>
            <p:cNvPr id="18" name="Rectangle 17"/>
            <p:cNvSpPr>
              <a:spLocks noChangeArrowheads="1"/>
            </p:cNvSpPr>
            <p:nvPr/>
          </p:nvSpPr>
          <p:spPr bwMode="auto">
            <a:xfrm>
              <a:off x="168144" y="4960971"/>
              <a:ext cx="2664372" cy="1040524"/>
            </a:xfrm>
            <a:prstGeom prst="rect">
              <a:avLst/>
            </a:prstGeom>
            <a:solidFill>
              <a:schemeClr val="bg1"/>
            </a:solidFill>
            <a:ln w="22225">
              <a:solidFill>
                <a:srgbClr val="385D8A"/>
              </a:solidFill>
              <a:miter lim="800000"/>
              <a:headEnd/>
              <a:tailEnd/>
            </a:ln>
            <a:effectLst>
              <a:outerShdw dist="203200" dir="1199990" algn="ctr" rotWithShape="0">
                <a:schemeClr val="tx1"/>
              </a:outerShdw>
            </a:effec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NZ" altLang="en-US" sz="1246">
                <a:solidFill>
                  <a:srgbClr val="FFFFFF"/>
                </a:solidFill>
                <a:latin typeface="Calibri" charset="0"/>
              </a:endParaRPr>
            </a:p>
          </p:txBody>
        </p:sp>
        <p:sp>
          <p:nvSpPr>
            <p:cNvPr id="18461" name="TextBox 18"/>
            <p:cNvSpPr txBox="1">
              <a:spLocks noChangeArrowheads="1"/>
            </p:cNvSpPr>
            <p:nvPr/>
          </p:nvSpPr>
          <p:spPr bwMode="auto">
            <a:xfrm>
              <a:off x="285209" y="5096514"/>
              <a:ext cx="2430244" cy="81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NZ" altLang="en-US" sz="1523" b="1" dirty="0">
                  <a:solidFill>
                    <a:srgbClr val="009900"/>
                  </a:solidFill>
                  <a:latin typeface="Book Antiqua" charset="0"/>
                  <a:ea typeface="Book Antiqua" charset="0"/>
                  <a:cs typeface="Book Antiqua" charset="0"/>
                </a:rPr>
                <a:t>The picture in the detail.</a:t>
              </a:r>
            </a:p>
          </p:txBody>
        </p:sp>
      </p:grpSp>
      <p:grpSp>
        <p:nvGrpSpPr>
          <p:cNvPr id="7" name="Group 26"/>
          <p:cNvGrpSpPr>
            <a:grpSpLocks/>
          </p:cNvGrpSpPr>
          <p:nvPr/>
        </p:nvGrpSpPr>
        <p:grpSpPr bwMode="auto">
          <a:xfrm>
            <a:off x="2070738" y="4683754"/>
            <a:ext cx="1844482" cy="719985"/>
            <a:chOff x="168144" y="6348379"/>
            <a:chExt cx="2664372" cy="1040524"/>
          </a:xfrm>
        </p:grpSpPr>
        <p:sp>
          <p:nvSpPr>
            <p:cNvPr id="20" name="Rectangle 19"/>
            <p:cNvSpPr>
              <a:spLocks noChangeArrowheads="1"/>
            </p:cNvSpPr>
            <p:nvPr/>
          </p:nvSpPr>
          <p:spPr bwMode="auto">
            <a:xfrm>
              <a:off x="168144" y="6348379"/>
              <a:ext cx="2664372" cy="1040524"/>
            </a:xfrm>
            <a:prstGeom prst="rect">
              <a:avLst/>
            </a:prstGeom>
            <a:solidFill>
              <a:schemeClr val="bg1"/>
            </a:solidFill>
            <a:ln w="22225">
              <a:solidFill>
                <a:srgbClr val="385D8A"/>
              </a:solidFill>
              <a:miter lim="800000"/>
              <a:headEnd/>
              <a:tailEnd/>
            </a:ln>
            <a:effectLst>
              <a:outerShdw dist="203200" dir="1199990" algn="ctr" rotWithShape="0">
                <a:schemeClr val="tx1"/>
              </a:outerShdw>
            </a:effec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NZ" altLang="en-US" sz="1246">
                <a:solidFill>
                  <a:srgbClr val="FFFFFF"/>
                </a:solidFill>
                <a:latin typeface="Calibri" charset="0"/>
              </a:endParaRPr>
            </a:p>
          </p:txBody>
        </p:sp>
        <p:sp>
          <p:nvSpPr>
            <p:cNvPr id="18459" name="TextBox 20"/>
            <p:cNvSpPr txBox="1">
              <a:spLocks noChangeArrowheads="1"/>
            </p:cNvSpPr>
            <p:nvPr/>
          </p:nvSpPr>
          <p:spPr bwMode="auto">
            <a:xfrm>
              <a:off x="285209" y="6483922"/>
              <a:ext cx="2430244" cy="81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NZ" altLang="en-US" sz="1523" b="1" dirty="0">
                  <a:solidFill>
                    <a:srgbClr val="0000CC"/>
                  </a:solidFill>
                  <a:latin typeface="Book Antiqua" charset="0"/>
                  <a:ea typeface="Book Antiqua" charset="0"/>
                  <a:cs typeface="Book Antiqua" charset="0"/>
                </a:rPr>
                <a:t>The links with other scripture.</a:t>
              </a:r>
            </a:p>
          </p:txBody>
        </p:sp>
      </p:grpSp>
      <p:grpSp>
        <p:nvGrpSpPr>
          <p:cNvPr id="8" name="Group 27"/>
          <p:cNvGrpSpPr>
            <a:grpSpLocks/>
          </p:cNvGrpSpPr>
          <p:nvPr/>
        </p:nvGrpSpPr>
        <p:grpSpPr bwMode="auto">
          <a:xfrm>
            <a:off x="2059746" y="5770877"/>
            <a:ext cx="1844482" cy="721085"/>
            <a:chOff x="152378" y="7798851"/>
            <a:chExt cx="2664372" cy="1040524"/>
          </a:xfrm>
        </p:grpSpPr>
        <p:sp>
          <p:nvSpPr>
            <p:cNvPr id="22" name="Rectangle 21"/>
            <p:cNvSpPr>
              <a:spLocks noChangeArrowheads="1"/>
            </p:cNvSpPr>
            <p:nvPr/>
          </p:nvSpPr>
          <p:spPr bwMode="auto">
            <a:xfrm>
              <a:off x="152378" y="7798851"/>
              <a:ext cx="2664372" cy="1040524"/>
            </a:xfrm>
            <a:prstGeom prst="rect">
              <a:avLst/>
            </a:prstGeom>
            <a:solidFill>
              <a:schemeClr val="bg1"/>
            </a:solidFill>
            <a:ln w="22225">
              <a:solidFill>
                <a:srgbClr val="385D8A"/>
              </a:solidFill>
              <a:miter lim="800000"/>
              <a:headEnd/>
              <a:tailEnd/>
            </a:ln>
            <a:effectLst>
              <a:outerShdw dist="203200" dir="1199990" algn="ctr" rotWithShape="0">
                <a:schemeClr val="tx1"/>
              </a:outerShdw>
            </a:effec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NZ" altLang="en-US" sz="1246">
                <a:solidFill>
                  <a:srgbClr val="FFFFFF"/>
                </a:solidFill>
                <a:latin typeface="Calibri" charset="0"/>
              </a:endParaRPr>
            </a:p>
          </p:txBody>
        </p:sp>
        <p:sp>
          <p:nvSpPr>
            <p:cNvPr id="18457" name="TextBox 22"/>
            <p:cNvSpPr txBox="1">
              <a:spLocks noChangeArrowheads="1"/>
            </p:cNvSpPr>
            <p:nvPr/>
          </p:nvSpPr>
          <p:spPr bwMode="auto">
            <a:xfrm>
              <a:off x="269443" y="7934393"/>
              <a:ext cx="2430244" cy="80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NZ" altLang="en-US" sz="1523" b="1" dirty="0">
                  <a:solidFill>
                    <a:srgbClr val="800080"/>
                  </a:solidFill>
                  <a:latin typeface="Book Antiqua" charset="0"/>
                  <a:ea typeface="Book Antiqua" charset="0"/>
                  <a:cs typeface="Book Antiqua" charset="0"/>
                </a:rPr>
                <a:t>The key words and the theme.</a:t>
              </a:r>
            </a:p>
          </p:txBody>
        </p:sp>
      </p:grpSp>
      <p:sp>
        <p:nvSpPr>
          <p:cNvPr id="30" name="Rectangle 29"/>
          <p:cNvSpPr>
            <a:spLocks noChangeArrowheads="1"/>
          </p:cNvSpPr>
          <p:nvPr/>
        </p:nvSpPr>
        <p:spPr bwMode="auto">
          <a:xfrm>
            <a:off x="5214492" y="1415789"/>
            <a:ext cx="1844482" cy="719986"/>
          </a:xfrm>
          <a:prstGeom prst="rect">
            <a:avLst/>
          </a:prstGeom>
          <a:solidFill>
            <a:schemeClr val="bg1"/>
          </a:solidFill>
          <a:ln w="22225">
            <a:solidFill>
              <a:srgbClr val="385D8A"/>
            </a:solidFill>
            <a:miter lim="800000"/>
            <a:headEnd/>
            <a:tailEnd/>
          </a:ln>
          <a:effectLst>
            <a:outerShdw dist="203200" dir="9600010" algn="ctr" rotWithShape="0">
              <a:schemeClr val="tx1"/>
            </a:outerShdw>
          </a:effec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NZ" altLang="en-US" sz="1246">
              <a:solidFill>
                <a:srgbClr val="FFFFFF"/>
              </a:solidFill>
              <a:latin typeface="Calibri" charset="0"/>
            </a:endParaRPr>
          </a:p>
        </p:txBody>
      </p:sp>
      <p:sp>
        <p:nvSpPr>
          <p:cNvPr id="31" name="TextBox 30"/>
          <p:cNvSpPr txBox="1">
            <a:spLocks noChangeArrowheads="1"/>
          </p:cNvSpPr>
          <p:nvPr/>
        </p:nvSpPr>
        <p:spPr bwMode="auto">
          <a:xfrm>
            <a:off x="5229881" y="1509223"/>
            <a:ext cx="1893947" cy="56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NZ" altLang="en-US" sz="1523" b="1" dirty="0">
                <a:solidFill>
                  <a:srgbClr val="009900"/>
                </a:solidFill>
                <a:latin typeface="Book Antiqua" charset="0"/>
                <a:ea typeface="Book Antiqua" charset="0"/>
                <a:cs typeface="Book Antiqua" charset="0"/>
              </a:rPr>
              <a:t>Important echoes from other places.</a:t>
            </a:r>
          </a:p>
        </p:txBody>
      </p:sp>
      <p:sp>
        <p:nvSpPr>
          <p:cNvPr id="33" name="Rectangle 32"/>
          <p:cNvSpPr>
            <a:spLocks noChangeArrowheads="1"/>
          </p:cNvSpPr>
          <p:nvPr/>
        </p:nvSpPr>
        <p:spPr bwMode="auto">
          <a:xfrm>
            <a:off x="5211194" y="2504011"/>
            <a:ext cx="1844482" cy="719986"/>
          </a:xfrm>
          <a:prstGeom prst="rect">
            <a:avLst/>
          </a:prstGeom>
          <a:solidFill>
            <a:schemeClr val="bg1"/>
          </a:solidFill>
          <a:ln w="22225">
            <a:solidFill>
              <a:srgbClr val="385D8A"/>
            </a:solidFill>
            <a:miter lim="800000"/>
            <a:headEnd/>
            <a:tailEnd/>
          </a:ln>
          <a:effectLst>
            <a:outerShdw dist="203200" dir="9600010" algn="ctr" rotWithShape="0">
              <a:schemeClr val="tx1"/>
            </a:outerShdw>
          </a:effec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NZ" altLang="en-US" sz="1246">
              <a:solidFill>
                <a:srgbClr val="FFFFFF"/>
              </a:solidFill>
              <a:latin typeface="Calibri" charset="0"/>
            </a:endParaRPr>
          </a:p>
        </p:txBody>
      </p:sp>
      <p:sp>
        <p:nvSpPr>
          <p:cNvPr id="34" name="TextBox 33"/>
          <p:cNvSpPr txBox="1">
            <a:spLocks noChangeArrowheads="1"/>
          </p:cNvSpPr>
          <p:nvPr/>
        </p:nvSpPr>
        <p:spPr bwMode="auto">
          <a:xfrm>
            <a:off x="5226583" y="2597445"/>
            <a:ext cx="1897244" cy="56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NZ" altLang="en-US" sz="1523" b="1" dirty="0">
                <a:solidFill>
                  <a:srgbClr val="0000CC"/>
                </a:solidFill>
                <a:latin typeface="Book Antiqua" charset="0"/>
                <a:ea typeface="Book Antiqua" charset="0"/>
                <a:cs typeface="Book Antiqua" charset="0"/>
              </a:rPr>
              <a:t>The overall sense of the narrative.</a:t>
            </a:r>
          </a:p>
        </p:txBody>
      </p:sp>
      <p:sp>
        <p:nvSpPr>
          <p:cNvPr id="36" name="Rectangle 35"/>
          <p:cNvSpPr>
            <a:spLocks noChangeArrowheads="1"/>
          </p:cNvSpPr>
          <p:nvPr/>
        </p:nvSpPr>
        <p:spPr bwMode="auto">
          <a:xfrm>
            <a:off x="5219988" y="3591135"/>
            <a:ext cx="1844482" cy="721085"/>
          </a:xfrm>
          <a:prstGeom prst="rect">
            <a:avLst/>
          </a:prstGeom>
          <a:solidFill>
            <a:schemeClr val="bg1"/>
          </a:solidFill>
          <a:ln w="22225">
            <a:solidFill>
              <a:srgbClr val="385D8A"/>
            </a:solidFill>
            <a:miter lim="800000"/>
            <a:headEnd/>
            <a:tailEnd/>
          </a:ln>
          <a:effectLst>
            <a:outerShdw dist="203200" dir="9600010" algn="ctr" rotWithShape="0">
              <a:schemeClr val="tx1"/>
            </a:outerShdw>
          </a:effec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NZ" altLang="en-US" sz="1246">
              <a:solidFill>
                <a:srgbClr val="FFFFFF"/>
              </a:solidFill>
              <a:latin typeface="Calibri" charset="0"/>
            </a:endParaRPr>
          </a:p>
        </p:txBody>
      </p:sp>
      <p:sp>
        <p:nvSpPr>
          <p:cNvPr id="37" name="TextBox 36"/>
          <p:cNvSpPr txBox="1">
            <a:spLocks noChangeArrowheads="1"/>
          </p:cNvSpPr>
          <p:nvPr/>
        </p:nvSpPr>
        <p:spPr bwMode="auto">
          <a:xfrm>
            <a:off x="5292536" y="3685668"/>
            <a:ext cx="1897244" cy="56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NZ" altLang="en-US" sz="1523" b="1" dirty="0">
                <a:solidFill>
                  <a:srgbClr val="800080"/>
                </a:solidFill>
                <a:latin typeface="Book Antiqua" charset="0"/>
                <a:ea typeface="Book Antiqua" charset="0"/>
                <a:cs typeface="Book Antiqua" charset="0"/>
              </a:rPr>
              <a:t>The main lines of the argument.</a:t>
            </a:r>
          </a:p>
        </p:txBody>
      </p:sp>
      <p:sp>
        <p:nvSpPr>
          <p:cNvPr id="39" name="Rectangle 38"/>
          <p:cNvSpPr>
            <a:spLocks noChangeArrowheads="1"/>
          </p:cNvSpPr>
          <p:nvPr/>
        </p:nvSpPr>
        <p:spPr bwMode="auto">
          <a:xfrm>
            <a:off x="5228782" y="4679357"/>
            <a:ext cx="1844482" cy="721085"/>
          </a:xfrm>
          <a:prstGeom prst="rect">
            <a:avLst/>
          </a:prstGeom>
          <a:solidFill>
            <a:schemeClr val="bg1"/>
          </a:solidFill>
          <a:ln w="22225">
            <a:solidFill>
              <a:srgbClr val="385D8A"/>
            </a:solidFill>
            <a:miter lim="800000"/>
            <a:headEnd/>
            <a:tailEnd/>
          </a:ln>
          <a:effectLst>
            <a:outerShdw dist="203200" dir="9600010" algn="ctr" rotWithShape="0">
              <a:schemeClr val="tx1"/>
            </a:outerShdw>
          </a:effec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NZ" altLang="en-US" sz="1246">
              <a:solidFill>
                <a:srgbClr val="FFFFFF"/>
              </a:solidFill>
              <a:latin typeface="Calibri" charset="0"/>
            </a:endParaRPr>
          </a:p>
        </p:txBody>
      </p:sp>
      <p:sp>
        <p:nvSpPr>
          <p:cNvPr id="40" name="TextBox 39"/>
          <p:cNvSpPr txBox="1">
            <a:spLocks noChangeArrowheads="1"/>
          </p:cNvSpPr>
          <p:nvPr/>
        </p:nvSpPr>
        <p:spPr bwMode="auto">
          <a:xfrm>
            <a:off x="5292536" y="4773890"/>
            <a:ext cx="1681798" cy="56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NZ" altLang="en-US" sz="1523" b="1" dirty="0">
                <a:solidFill>
                  <a:srgbClr val="009900"/>
                </a:solidFill>
                <a:latin typeface="Book Antiqua" charset="0"/>
                <a:ea typeface="Book Antiqua" charset="0"/>
                <a:cs typeface="Book Antiqua" charset="0"/>
              </a:rPr>
              <a:t>The drama of the incident.</a:t>
            </a:r>
          </a:p>
        </p:txBody>
      </p:sp>
      <p:sp>
        <p:nvSpPr>
          <p:cNvPr id="42" name="Rectangle 41"/>
          <p:cNvSpPr>
            <a:spLocks noChangeArrowheads="1"/>
          </p:cNvSpPr>
          <p:nvPr/>
        </p:nvSpPr>
        <p:spPr bwMode="auto">
          <a:xfrm>
            <a:off x="5226583" y="5767580"/>
            <a:ext cx="1844482" cy="719985"/>
          </a:xfrm>
          <a:prstGeom prst="rect">
            <a:avLst/>
          </a:prstGeom>
          <a:solidFill>
            <a:schemeClr val="bg1"/>
          </a:solidFill>
          <a:ln w="22225">
            <a:solidFill>
              <a:srgbClr val="385D8A"/>
            </a:solidFill>
            <a:miter lim="800000"/>
            <a:headEnd/>
            <a:tailEnd/>
          </a:ln>
          <a:effectLst>
            <a:outerShdw dist="203200" dir="9600010" algn="ctr" rotWithShape="0">
              <a:schemeClr val="tx1"/>
            </a:outerShdw>
          </a:effec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NZ" altLang="en-US" sz="1246">
              <a:solidFill>
                <a:srgbClr val="FFFFFF"/>
              </a:solidFill>
              <a:latin typeface="Calibri" charset="0"/>
            </a:endParaRPr>
          </a:p>
        </p:txBody>
      </p:sp>
      <p:sp>
        <p:nvSpPr>
          <p:cNvPr id="43" name="TextBox 42"/>
          <p:cNvSpPr txBox="1">
            <a:spLocks noChangeArrowheads="1"/>
          </p:cNvSpPr>
          <p:nvPr/>
        </p:nvSpPr>
        <p:spPr bwMode="auto">
          <a:xfrm>
            <a:off x="5281544" y="5861013"/>
            <a:ext cx="1682897" cy="56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NZ" altLang="en-US" sz="1523" b="1" dirty="0">
                <a:solidFill>
                  <a:srgbClr val="0000CC"/>
                </a:solidFill>
                <a:latin typeface="Book Antiqua" charset="0"/>
                <a:ea typeface="Book Antiqua" charset="0"/>
                <a:cs typeface="Book Antiqua" charset="0"/>
              </a:rPr>
              <a:t>The setting for the scene.</a:t>
            </a:r>
          </a:p>
        </p:txBody>
      </p:sp>
      <p:sp>
        <p:nvSpPr>
          <p:cNvPr id="45" name="Rectangle 44"/>
          <p:cNvSpPr>
            <a:spLocks noChangeArrowheads="1"/>
          </p:cNvSpPr>
          <p:nvPr/>
        </p:nvSpPr>
        <p:spPr bwMode="auto">
          <a:xfrm>
            <a:off x="4017435" y="1292680"/>
            <a:ext cx="1113504" cy="5315802"/>
          </a:xfrm>
          <a:prstGeom prst="rect">
            <a:avLst/>
          </a:prstGeom>
          <a:solidFill>
            <a:schemeClr val="bg1"/>
          </a:solidFill>
          <a:ln w="22225">
            <a:solidFill>
              <a:srgbClr val="385D8A"/>
            </a:solidFill>
            <a:miter lim="800000"/>
            <a:headEnd/>
            <a:tailEnd/>
          </a:ln>
          <a:effectLst>
            <a:outerShdw dist="50800" dir="5400000" algn="ctr" rotWithShape="0">
              <a:schemeClr val="tx1"/>
            </a:outerShdw>
          </a:effec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NZ" altLang="en-US" sz="1246">
              <a:solidFill>
                <a:srgbClr val="FFFFFF"/>
              </a:solidFill>
              <a:latin typeface="Calibri" charset="0"/>
            </a:endParaRPr>
          </a:p>
        </p:txBody>
      </p:sp>
      <p:sp>
        <p:nvSpPr>
          <p:cNvPr id="18455" name="TextBox 50"/>
          <p:cNvSpPr txBox="1">
            <a:spLocks noChangeArrowheads="1"/>
          </p:cNvSpPr>
          <p:nvPr/>
        </p:nvSpPr>
        <p:spPr bwMode="auto">
          <a:xfrm>
            <a:off x="4255722" y="1350955"/>
            <a:ext cx="673583" cy="501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NZ" altLang="en-US" sz="4570" b="1" dirty="0">
                <a:solidFill>
                  <a:srgbClr val="0432FF"/>
                </a:solidFill>
                <a:latin typeface="Book Antiqua" charset="0"/>
                <a:ea typeface="Book Antiqua" charset="0"/>
                <a:cs typeface="Book Antiqua" charset="0"/>
              </a:rPr>
              <a:t>C</a:t>
            </a:r>
          </a:p>
          <a:p>
            <a:pPr algn="ctr" eaLnBrk="1" hangingPunct="1"/>
            <a:r>
              <a:rPr lang="en-NZ" altLang="en-US" sz="4570" b="1" dirty="0">
                <a:solidFill>
                  <a:srgbClr val="0432FF"/>
                </a:solidFill>
                <a:latin typeface="Book Antiqua" charset="0"/>
                <a:ea typeface="Book Antiqua" charset="0"/>
                <a:cs typeface="Book Antiqua" charset="0"/>
              </a:rPr>
              <a:t>O</a:t>
            </a:r>
          </a:p>
          <a:p>
            <a:pPr algn="ctr" eaLnBrk="1" hangingPunct="1"/>
            <a:r>
              <a:rPr lang="en-NZ" altLang="en-US" sz="4570" b="1" dirty="0">
                <a:solidFill>
                  <a:srgbClr val="0432FF"/>
                </a:solidFill>
                <a:latin typeface="Book Antiqua" charset="0"/>
                <a:ea typeface="Book Antiqua" charset="0"/>
                <a:cs typeface="Book Antiqua" charset="0"/>
              </a:rPr>
              <a:t>N</a:t>
            </a:r>
          </a:p>
          <a:p>
            <a:pPr algn="ctr" eaLnBrk="1" hangingPunct="1"/>
            <a:r>
              <a:rPr lang="en-NZ" altLang="en-US" sz="4570" b="1" dirty="0">
                <a:solidFill>
                  <a:srgbClr val="0432FF"/>
                </a:solidFill>
                <a:latin typeface="Book Antiqua" charset="0"/>
                <a:ea typeface="Book Antiqua" charset="0"/>
                <a:cs typeface="Book Antiqua" charset="0"/>
              </a:rPr>
              <a:t>T</a:t>
            </a:r>
          </a:p>
          <a:p>
            <a:pPr algn="ctr" eaLnBrk="1" hangingPunct="1"/>
            <a:r>
              <a:rPr lang="en-NZ" altLang="en-US" sz="4570" b="1" dirty="0">
                <a:solidFill>
                  <a:srgbClr val="0432FF"/>
                </a:solidFill>
                <a:latin typeface="Book Antiqua" charset="0"/>
                <a:ea typeface="Book Antiqua" charset="0"/>
                <a:cs typeface="Book Antiqua" charset="0"/>
              </a:rPr>
              <a:t>E</a:t>
            </a:r>
          </a:p>
          <a:p>
            <a:pPr algn="ctr" eaLnBrk="1" hangingPunct="1"/>
            <a:r>
              <a:rPr lang="en-NZ" altLang="en-US" sz="4570" b="1" dirty="0">
                <a:solidFill>
                  <a:srgbClr val="0432FF"/>
                </a:solidFill>
                <a:latin typeface="Book Antiqua" charset="0"/>
                <a:ea typeface="Book Antiqua" charset="0"/>
                <a:cs typeface="Book Antiqua" charset="0"/>
              </a:rPr>
              <a:t>X</a:t>
            </a:r>
          </a:p>
          <a:p>
            <a:pPr algn="ctr" eaLnBrk="1" hangingPunct="1"/>
            <a:r>
              <a:rPr lang="en-NZ" altLang="en-US" sz="4570" b="1" dirty="0">
                <a:solidFill>
                  <a:srgbClr val="0432FF"/>
                </a:solidFill>
                <a:latin typeface="Book Antiqua" charset="0"/>
                <a:ea typeface="Book Antiqua" charset="0"/>
                <a:cs typeface="Book Antiqua" charset="0"/>
              </a:rPr>
              <a:t>T</a:t>
            </a:r>
          </a:p>
        </p:txBody>
      </p:sp>
      <p:sp>
        <p:nvSpPr>
          <p:cNvPr id="2" name="TextBox 1"/>
          <p:cNvSpPr txBox="1"/>
          <p:nvPr/>
        </p:nvSpPr>
        <p:spPr>
          <a:xfrm>
            <a:off x="375980" y="342894"/>
            <a:ext cx="8392041" cy="707886"/>
          </a:xfrm>
          <a:prstGeom prst="rect">
            <a:avLst/>
          </a:prstGeom>
          <a:noFill/>
        </p:spPr>
        <p:txBody>
          <a:bodyPr wrap="none" rtlCol="0">
            <a:spAutoFit/>
          </a:bodyPr>
          <a:lstStyle/>
          <a:p>
            <a:r>
              <a:rPr lang="en-US" sz="4000" b="1" dirty="0" smtClean="0">
                <a:solidFill>
                  <a:srgbClr val="0432FF"/>
                </a:solidFill>
                <a:latin typeface="Book Antiqua" charset="0"/>
                <a:ea typeface="Book Antiqua" charset="0"/>
                <a:cs typeface="Book Antiqua" charset="0"/>
              </a:rPr>
              <a:t>Key Elements Of Contextual Study</a:t>
            </a:r>
            <a:endParaRPr lang="en-US" sz="4000" b="1" dirty="0">
              <a:solidFill>
                <a:srgbClr val="0432FF"/>
              </a:solidFill>
              <a:latin typeface="Book Antiqua" charset="0"/>
              <a:ea typeface="Book Antiqua" charset="0"/>
              <a:cs typeface="Book Antiqua" charset="0"/>
            </a:endParaRPr>
          </a:p>
        </p:txBody>
      </p:sp>
    </p:spTree>
    <p:extLst>
      <p:ext uri="{BB962C8B-B14F-4D97-AF65-F5344CB8AC3E}">
        <p14:creationId xmlns:p14="http://schemas.microsoft.com/office/powerpoint/2010/main" val="104658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3" grpId="0" animBg="1"/>
      <p:bldP spid="34" grpId="0"/>
      <p:bldP spid="36" grpId="0" animBg="1"/>
      <p:bldP spid="37" grpId="0"/>
      <p:bldP spid="39" grpId="0" animBg="1"/>
      <p:bldP spid="40" grpId="0"/>
      <p:bldP spid="42" grpId="0" animBg="1"/>
      <p:bldP spid="43" grpId="0"/>
      <p:bldP spid="45" grpId="0" animBg="1"/>
      <p:bldP spid="1845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075281" y="1615217"/>
            <a:ext cx="7671514" cy="461665"/>
          </a:xfrm>
          <a:prstGeom prst="rect">
            <a:avLst/>
          </a:prstGeom>
          <a:noFill/>
          <a:ln w="9525">
            <a:noFill/>
            <a:miter lim="800000"/>
            <a:headEnd/>
            <a:tailEnd/>
          </a:ln>
        </p:spPr>
        <p:txBody>
          <a:bodyPr>
            <a:prstTxWarp prst="textNoShape">
              <a:avLst/>
            </a:prstTxWarp>
            <a:spAutoFit/>
          </a:bodyPr>
          <a:lstStyle/>
          <a:p>
            <a:r>
              <a:rPr lang="en-NZ" sz="2400" b="1" dirty="0" smtClean="0">
                <a:latin typeface="Book Antiqua"/>
                <a:cs typeface="Book Antiqua"/>
              </a:rPr>
              <a:t>Read to learn the story</a:t>
            </a:r>
            <a:endParaRPr lang="en-NZ" sz="2400" b="1" dirty="0">
              <a:latin typeface="Book Antiqua"/>
              <a:cs typeface="Book Antiqua"/>
            </a:endParaRPr>
          </a:p>
        </p:txBody>
      </p:sp>
      <p:sp>
        <p:nvSpPr>
          <p:cNvPr id="8" name="TextBox 7"/>
          <p:cNvSpPr txBox="1">
            <a:spLocks noChangeArrowheads="1"/>
          </p:cNvSpPr>
          <p:nvPr/>
        </p:nvSpPr>
        <p:spPr bwMode="auto">
          <a:xfrm>
            <a:off x="1075281" y="3399735"/>
            <a:ext cx="7671514" cy="461665"/>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00"/>
                </a:solidFill>
                <a:latin typeface="Book Antiqua"/>
                <a:cs typeface="Book Antiqua"/>
              </a:rPr>
              <a:t>Read to establish the theme</a:t>
            </a:r>
            <a:endParaRPr lang="en-NZ" sz="2400" b="1" dirty="0">
              <a:solidFill>
                <a:srgbClr val="000000"/>
              </a:solidFill>
              <a:latin typeface="Book Antiqua"/>
              <a:cs typeface="Book Antiqua"/>
            </a:endParaRPr>
          </a:p>
        </p:txBody>
      </p:sp>
      <p:sp>
        <p:nvSpPr>
          <p:cNvPr id="10" name="TextBox 9"/>
          <p:cNvSpPr txBox="1">
            <a:spLocks noChangeArrowheads="1"/>
          </p:cNvSpPr>
          <p:nvPr/>
        </p:nvSpPr>
        <p:spPr bwMode="auto">
          <a:xfrm>
            <a:off x="1075281" y="5213491"/>
            <a:ext cx="7671514" cy="461665"/>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00"/>
                </a:solidFill>
                <a:latin typeface="Book Antiqua"/>
                <a:cs typeface="Book Antiqua"/>
              </a:rPr>
              <a:t>Read to dramatise the incident</a:t>
            </a:r>
            <a:endParaRPr lang="en-NZ" sz="2400" b="1" dirty="0">
              <a:solidFill>
                <a:srgbClr val="000000"/>
              </a:solidFill>
              <a:latin typeface="Book Antiqua"/>
              <a:cs typeface="Book Antiqua"/>
            </a:endParaRPr>
          </a:p>
        </p:txBody>
      </p:sp>
      <p:sp>
        <p:nvSpPr>
          <p:cNvPr id="13" name="TextBox 12"/>
          <p:cNvSpPr txBox="1">
            <a:spLocks noChangeArrowheads="1"/>
          </p:cNvSpPr>
          <p:nvPr/>
        </p:nvSpPr>
        <p:spPr bwMode="auto">
          <a:xfrm>
            <a:off x="1075281" y="2495488"/>
            <a:ext cx="7671514" cy="461665"/>
          </a:xfrm>
          <a:prstGeom prst="rect">
            <a:avLst/>
          </a:prstGeom>
          <a:noFill/>
          <a:ln w="9525">
            <a:noFill/>
            <a:miter lim="800000"/>
            <a:headEnd/>
            <a:tailEnd/>
          </a:ln>
        </p:spPr>
        <p:txBody>
          <a:bodyPr>
            <a:prstTxWarp prst="textNoShape">
              <a:avLst/>
            </a:prstTxWarp>
            <a:spAutoFit/>
          </a:bodyPr>
          <a:lstStyle/>
          <a:p>
            <a:r>
              <a:rPr lang="en-NZ" sz="2400" b="1" dirty="0" smtClean="0">
                <a:latin typeface="Book Antiqua"/>
                <a:cs typeface="Book Antiqua"/>
              </a:rPr>
              <a:t>Read to capture the detail</a:t>
            </a:r>
            <a:endParaRPr lang="en-NZ" sz="2400" b="1" dirty="0">
              <a:solidFill>
                <a:srgbClr val="000000"/>
              </a:solidFill>
              <a:latin typeface="Book Antiqua"/>
              <a:cs typeface="Book Antiqua"/>
            </a:endParaRPr>
          </a:p>
        </p:txBody>
      </p:sp>
      <p:sp>
        <p:nvSpPr>
          <p:cNvPr id="15" name="TextBox 14"/>
          <p:cNvSpPr txBox="1">
            <a:spLocks noChangeArrowheads="1"/>
          </p:cNvSpPr>
          <p:nvPr/>
        </p:nvSpPr>
        <p:spPr bwMode="auto">
          <a:xfrm>
            <a:off x="1075281" y="4321778"/>
            <a:ext cx="7671514" cy="461665"/>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00"/>
                </a:solidFill>
                <a:latin typeface="Book Antiqua"/>
                <a:cs typeface="Book Antiqua"/>
              </a:rPr>
              <a:t>Read to obtain an overview</a:t>
            </a:r>
          </a:p>
        </p:txBody>
      </p:sp>
      <p:sp>
        <p:nvSpPr>
          <p:cNvPr id="16" name="Rectangle 15"/>
          <p:cNvSpPr/>
          <p:nvPr/>
        </p:nvSpPr>
        <p:spPr>
          <a:xfrm>
            <a:off x="768764" y="1736713"/>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le 16"/>
          <p:cNvSpPr/>
          <p:nvPr/>
        </p:nvSpPr>
        <p:spPr>
          <a:xfrm>
            <a:off x="768764" y="5327315"/>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p:cNvSpPr/>
          <p:nvPr/>
        </p:nvSpPr>
        <p:spPr>
          <a:xfrm>
            <a:off x="768764" y="3518803"/>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ectangle 18"/>
          <p:cNvSpPr/>
          <p:nvPr/>
        </p:nvSpPr>
        <p:spPr>
          <a:xfrm>
            <a:off x="768764" y="4451720"/>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Rectangle 19"/>
          <p:cNvSpPr/>
          <p:nvPr/>
        </p:nvSpPr>
        <p:spPr>
          <a:xfrm>
            <a:off x="768764" y="5762932"/>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p:cNvSpPr txBox="1"/>
          <p:nvPr/>
        </p:nvSpPr>
        <p:spPr>
          <a:xfrm>
            <a:off x="549974" y="215910"/>
            <a:ext cx="8044053" cy="707886"/>
          </a:xfrm>
          <a:prstGeom prst="rect">
            <a:avLst/>
          </a:prstGeom>
          <a:noFill/>
        </p:spPr>
        <p:txBody>
          <a:bodyPr wrap="square" rtlCol="0">
            <a:spAutoFit/>
          </a:bodyPr>
          <a:lstStyle/>
          <a:p>
            <a:r>
              <a:rPr lang="en-US" sz="4000" b="1" dirty="0" smtClean="0">
                <a:solidFill>
                  <a:srgbClr val="0000FF"/>
                </a:solidFill>
                <a:latin typeface="Book Antiqua"/>
                <a:cs typeface="Book Antiqua"/>
              </a:rPr>
              <a:t>The Skill </a:t>
            </a:r>
            <a:r>
              <a:rPr lang="en-US" sz="4000" b="1" smtClean="0">
                <a:solidFill>
                  <a:srgbClr val="0000FF"/>
                </a:solidFill>
                <a:latin typeface="Book Antiqua"/>
                <a:cs typeface="Book Antiqua"/>
              </a:rPr>
              <a:t>Of Good Bible Reading</a:t>
            </a:r>
            <a:endParaRPr lang="en-US" sz="4000" b="1" dirty="0">
              <a:solidFill>
                <a:srgbClr val="0000FF"/>
              </a:solidFill>
              <a:latin typeface="Book Antiqua"/>
              <a:cs typeface="Book Antiqua"/>
            </a:endParaRPr>
          </a:p>
        </p:txBody>
      </p:sp>
      <p:sp>
        <p:nvSpPr>
          <p:cNvPr id="3" name="TextBox 2"/>
          <p:cNvSpPr txBox="1"/>
          <p:nvPr/>
        </p:nvSpPr>
        <p:spPr>
          <a:xfrm>
            <a:off x="1243982" y="863606"/>
            <a:ext cx="6591869" cy="430887"/>
          </a:xfrm>
          <a:prstGeom prst="rect">
            <a:avLst/>
          </a:prstGeom>
          <a:noFill/>
        </p:spPr>
        <p:txBody>
          <a:bodyPr wrap="none" rtlCol="0">
            <a:spAutoFit/>
          </a:bodyPr>
          <a:lstStyle/>
          <a:p>
            <a:r>
              <a:rPr lang="en-US" sz="2200" b="1" dirty="0">
                <a:solidFill>
                  <a:srgbClr val="008000"/>
                </a:solidFill>
                <a:latin typeface="Book Antiqua"/>
                <a:cs typeface="Book Antiqua"/>
              </a:rPr>
              <a:t>Good Bible study is based on Good Bible </a:t>
            </a:r>
            <a:r>
              <a:rPr lang="en-US" sz="2200" b="1" dirty="0" smtClean="0">
                <a:solidFill>
                  <a:srgbClr val="008000"/>
                </a:solidFill>
                <a:latin typeface="Book Antiqua"/>
                <a:cs typeface="Book Antiqua"/>
              </a:rPr>
              <a:t>reading</a:t>
            </a:r>
            <a:endParaRPr lang="en-US" sz="2200" b="1" dirty="0">
              <a:solidFill>
                <a:srgbClr val="008000"/>
              </a:solidFill>
              <a:latin typeface="Book Antiqua"/>
              <a:cs typeface="Book Antiqua"/>
            </a:endParaRPr>
          </a:p>
        </p:txBody>
      </p:sp>
      <p:sp>
        <p:nvSpPr>
          <p:cNvPr id="4" name="TextBox 3"/>
          <p:cNvSpPr txBox="1"/>
          <p:nvPr/>
        </p:nvSpPr>
        <p:spPr>
          <a:xfrm>
            <a:off x="1075281" y="2056581"/>
            <a:ext cx="4354077" cy="461665"/>
          </a:xfrm>
          <a:prstGeom prst="rect">
            <a:avLst/>
          </a:prstGeom>
          <a:noFill/>
        </p:spPr>
        <p:txBody>
          <a:bodyPr wrap="none" rtlCol="0">
            <a:spAutoFit/>
          </a:bodyPr>
          <a:lstStyle/>
          <a:p>
            <a:r>
              <a:rPr lang="en-US" sz="2400" b="1" dirty="0" smtClean="0">
                <a:latin typeface="Book Antiqua" charset="0"/>
                <a:ea typeface="Book Antiqua" charset="0"/>
                <a:cs typeface="Book Antiqua" charset="0"/>
              </a:rPr>
              <a:t>Read to practice the emphasis</a:t>
            </a:r>
            <a:endParaRPr lang="en-US" sz="2400" b="1" dirty="0">
              <a:latin typeface="Book Antiqua" charset="0"/>
              <a:ea typeface="Book Antiqua" charset="0"/>
              <a:cs typeface="Book Antiqua" charset="0"/>
            </a:endParaRPr>
          </a:p>
        </p:txBody>
      </p:sp>
      <p:sp>
        <p:nvSpPr>
          <p:cNvPr id="5" name="TextBox 4"/>
          <p:cNvSpPr txBox="1"/>
          <p:nvPr/>
        </p:nvSpPr>
        <p:spPr>
          <a:xfrm>
            <a:off x="1075281" y="2937349"/>
            <a:ext cx="4373313" cy="461665"/>
          </a:xfrm>
          <a:prstGeom prst="rect">
            <a:avLst/>
          </a:prstGeom>
          <a:noFill/>
        </p:spPr>
        <p:txBody>
          <a:bodyPr wrap="none" rtlCol="0">
            <a:spAutoFit/>
          </a:bodyPr>
          <a:lstStyle/>
          <a:p>
            <a:r>
              <a:rPr lang="en-US" sz="2400" b="1" dirty="0" smtClean="0">
                <a:latin typeface="Book Antiqua" charset="0"/>
                <a:ea typeface="Book Antiqua" charset="0"/>
                <a:cs typeface="Book Antiqua" charset="0"/>
              </a:rPr>
              <a:t>Read to compare the scripture</a:t>
            </a:r>
            <a:endParaRPr lang="en-US" sz="2400" b="1" dirty="0">
              <a:latin typeface="Book Antiqua" charset="0"/>
              <a:ea typeface="Book Antiqua" charset="0"/>
              <a:cs typeface="Book Antiqua" charset="0"/>
            </a:endParaRPr>
          </a:p>
        </p:txBody>
      </p:sp>
      <p:sp>
        <p:nvSpPr>
          <p:cNvPr id="7" name="TextBox 6"/>
          <p:cNvSpPr txBox="1"/>
          <p:nvPr/>
        </p:nvSpPr>
        <p:spPr>
          <a:xfrm>
            <a:off x="1075281" y="3855618"/>
            <a:ext cx="3474028" cy="461665"/>
          </a:xfrm>
          <a:prstGeom prst="rect">
            <a:avLst/>
          </a:prstGeom>
          <a:noFill/>
        </p:spPr>
        <p:txBody>
          <a:bodyPr wrap="none" rtlCol="0">
            <a:spAutoFit/>
          </a:bodyPr>
          <a:lstStyle/>
          <a:p>
            <a:r>
              <a:rPr lang="en-US" sz="2400" b="1" dirty="0" smtClean="0">
                <a:latin typeface="Book Antiqua" charset="0"/>
                <a:ea typeface="Book Antiqua" charset="0"/>
                <a:cs typeface="Book Antiqua" charset="0"/>
              </a:rPr>
              <a:t>Read to catch the echo </a:t>
            </a:r>
            <a:endParaRPr lang="en-US" sz="2400" b="1" dirty="0">
              <a:latin typeface="Book Antiqua" charset="0"/>
              <a:ea typeface="Book Antiqua" charset="0"/>
              <a:cs typeface="Book Antiqua" charset="0"/>
            </a:endParaRPr>
          </a:p>
        </p:txBody>
      </p:sp>
      <p:sp>
        <p:nvSpPr>
          <p:cNvPr id="9" name="TextBox 8"/>
          <p:cNvSpPr txBox="1"/>
          <p:nvPr/>
        </p:nvSpPr>
        <p:spPr>
          <a:xfrm>
            <a:off x="1075281" y="4755547"/>
            <a:ext cx="3946914" cy="461665"/>
          </a:xfrm>
          <a:prstGeom prst="rect">
            <a:avLst/>
          </a:prstGeom>
          <a:noFill/>
        </p:spPr>
        <p:txBody>
          <a:bodyPr wrap="none" rtlCol="0">
            <a:spAutoFit/>
          </a:bodyPr>
          <a:lstStyle/>
          <a:p>
            <a:r>
              <a:rPr lang="en-US" sz="2400" b="1" dirty="0" smtClean="0">
                <a:latin typeface="Book Antiqua" charset="0"/>
                <a:ea typeface="Book Antiqua" charset="0"/>
                <a:cs typeface="Book Antiqua" charset="0"/>
              </a:rPr>
              <a:t>Read to trace the argument</a:t>
            </a:r>
            <a:endParaRPr lang="en-US" sz="2400" b="1" baseline="-25000" dirty="0">
              <a:latin typeface="Book Antiqua" charset="0"/>
              <a:ea typeface="Book Antiqua" charset="0"/>
              <a:cs typeface="Book Antiqua" charset="0"/>
            </a:endParaRPr>
          </a:p>
        </p:txBody>
      </p:sp>
      <p:sp>
        <p:nvSpPr>
          <p:cNvPr id="11" name="TextBox 10"/>
          <p:cNvSpPr txBox="1"/>
          <p:nvPr/>
        </p:nvSpPr>
        <p:spPr>
          <a:xfrm>
            <a:off x="1075281" y="5633625"/>
            <a:ext cx="4251485" cy="461665"/>
          </a:xfrm>
          <a:prstGeom prst="rect">
            <a:avLst/>
          </a:prstGeom>
          <a:noFill/>
        </p:spPr>
        <p:txBody>
          <a:bodyPr wrap="none" rtlCol="0">
            <a:spAutoFit/>
          </a:bodyPr>
          <a:lstStyle/>
          <a:p>
            <a:r>
              <a:rPr lang="en-US" sz="2400" b="1" dirty="0" smtClean="0">
                <a:latin typeface="Book Antiqua" charset="0"/>
                <a:ea typeface="Book Antiqua" charset="0"/>
                <a:cs typeface="Book Antiqua" charset="0"/>
              </a:rPr>
              <a:t>Read to reconstruct the scene</a:t>
            </a:r>
            <a:endParaRPr lang="en-US" sz="2400" b="1" dirty="0">
              <a:latin typeface="Book Antiqua" charset="0"/>
              <a:ea typeface="Book Antiqua" charset="0"/>
              <a:cs typeface="Book Antiqua" charset="0"/>
            </a:endParaRPr>
          </a:p>
        </p:txBody>
      </p:sp>
      <p:sp>
        <p:nvSpPr>
          <p:cNvPr id="21" name="Rectangle 20"/>
          <p:cNvSpPr/>
          <p:nvPr/>
        </p:nvSpPr>
        <p:spPr>
          <a:xfrm>
            <a:off x="768764" y="2177869"/>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Rectangle 21"/>
          <p:cNvSpPr/>
          <p:nvPr/>
        </p:nvSpPr>
        <p:spPr>
          <a:xfrm>
            <a:off x="768764" y="2651111"/>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Rectangle 22"/>
          <p:cNvSpPr/>
          <p:nvPr/>
        </p:nvSpPr>
        <p:spPr>
          <a:xfrm>
            <a:off x="768764" y="3076224"/>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Rectangle 23"/>
          <p:cNvSpPr/>
          <p:nvPr/>
        </p:nvSpPr>
        <p:spPr>
          <a:xfrm>
            <a:off x="768764" y="3998644"/>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Rectangle 24"/>
          <p:cNvSpPr/>
          <p:nvPr/>
        </p:nvSpPr>
        <p:spPr>
          <a:xfrm>
            <a:off x="768764" y="4905028"/>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6457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3" grpId="0"/>
      <p:bldP spid="15" grpId="0"/>
      <p:bldP spid="16" grpId="0" animBg="1"/>
      <p:bldP spid="17" grpId="0" animBg="1"/>
      <p:bldP spid="18" grpId="0" animBg="1"/>
      <p:bldP spid="19" grpId="0" animBg="1"/>
      <p:bldP spid="20" grpId="0" animBg="1"/>
      <p:bldP spid="4" grpId="0"/>
      <p:bldP spid="5" grpId="0"/>
      <p:bldP spid="7" grpId="0"/>
      <p:bldP spid="9" grpId="0"/>
      <p:bldP spid="11" grpId="0"/>
      <p:bldP spid="21" grpId="0" animBg="1"/>
      <p:bldP spid="22" grpId="0" animBg="1"/>
      <p:bldP spid="23" grpId="0" animBg="1"/>
      <p:bldP spid="24"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075281" y="1615217"/>
            <a:ext cx="7671514" cy="461665"/>
          </a:xfrm>
          <a:prstGeom prst="rect">
            <a:avLst/>
          </a:prstGeom>
          <a:noFill/>
          <a:ln w="9525">
            <a:noFill/>
            <a:miter lim="800000"/>
            <a:headEnd/>
            <a:tailEnd/>
          </a:ln>
        </p:spPr>
        <p:txBody>
          <a:bodyPr>
            <a:prstTxWarp prst="textNoShape">
              <a:avLst/>
            </a:prstTxWarp>
            <a:spAutoFit/>
          </a:bodyPr>
          <a:lstStyle/>
          <a:p>
            <a:r>
              <a:rPr lang="en-NZ" sz="2400" b="1" dirty="0" smtClean="0">
                <a:latin typeface="Book Antiqua"/>
                <a:cs typeface="Book Antiqua"/>
              </a:rPr>
              <a:t>What two things is Ezra called in this passage?</a:t>
            </a:r>
            <a:endParaRPr lang="en-NZ" sz="2400" b="1" dirty="0">
              <a:latin typeface="Book Antiqua"/>
              <a:cs typeface="Book Antiqua"/>
            </a:endParaRPr>
          </a:p>
        </p:txBody>
      </p:sp>
      <p:sp>
        <p:nvSpPr>
          <p:cNvPr id="8" name="TextBox 7"/>
          <p:cNvSpPr txBox="1">
            <a:spLocks noChangeArrowheads="1"/>
          </p:cNvSpPr>
          <p:nvPr/>
        </p:nvSpPr>
        <p:spPr bwMode="auto">
          <a:xfrm>
            <a:off x="1075281" y="3383693"/>
            <a:ext cx="7671514" cy="461665"/>
          </a:xfrm>
          <a:prstGeom prst="rect">
            <a:avLst/>
          </a:prstGeom>
          <a:noFill/>
          <a:ln w="9525">
            <a:noFill/>
            <a:miter lim="800000"/>
            <a:headEnd/>
            <a:tailEnd/>
          </a:ln>
        </p:spPr>
        <p:txBody>
          <a:bodyPr>
            <a:prstTxWarp prst="textNoShape">
              <a:avLst/>
            </a:prstTxWarp>
            <a:spAutoFit/>
          </a:bodyPr>
          <a:lstStyle/>
          <a:p>
            <a:r>
              <a:rPr lang="en-NZ" sz="2400" b="1" dirty="0">
                <a:solidFill>
                  <a:srgbClr val="000000"/>
                </a:solidFill>
                <a:latin typeface="Book Antiqua"/>
                <a:cs typeface="Book Antiqua"/>
              </a:rPr>
              <a:t>Was the pulpit of wood Ezra stood on new or </a:t>
            </a:r>
            <a:r>
              <a:rPr lang="en-NZ" sz="2400" b="1" dirty="0" smtClean="0">
                <a:solidFill>
                  <a:srgbClr val="000000"/>
                </a:solidFill>
                <a:latin typeface="Book Antiqua"/>
                <a:cs typeface="Book Antiqua"/>
              </a:rPr>
              <a:t>old?</a:t>
            </a:r>
            <a:endParaRPr lang="en-NZ" sz="2400" b="1" dirty="0">
              <a:solidFill>
                <a:srgbClr val="000000"/>
              </a:solidFill>
              <a:latin typeface="Book Antiqua"/>
              <a:cs typeface="Book Antiqua"/>
            </a:endParaRPr>
          </a:p>
        </p:txBody>
      </p:sp>
      <p:sp>
        <p:nvSpPr>
          <p:cNvPr id="10" name="TextBox 9"/>
          <p:cNvSpPr txBox="1">
            <a:spLocks noChangeArrowheads="1"/>
          </p:cNvSpPr>
          <p:nvPr/>
        </p:nvSpPr>
        <p:spPr bwMode="auto">
          <a:xfrm>
            <a:off x="1075281" y="5133281"/>
            <a:ext cx="7671514" cy="461665"/>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00"/>
                </a:solidFill>
                <a:latin typeface="Book Antiqua"/>
                <a:cs typeface="Book Antiqua"/>
              </a:rPr>
              <a:t>Which city gate did they assemble before?</a:t>
            </a:r>
            <a:endParaRPr lang="en-NZ" sz="2400" b="1" dirty="0">
              <a:solidFill>
                <a:srgbClr val="000000"/>
              </a:solidFill>
              <a:latin typeface="Book Antiqua"/>
              <a:cs typeface="Book Antiqua"/>
            </a:endParaRPr>
          </a:p>
        </p:txBody>
      </p:sp>
      <p:sp>
        <p:nvSpPr>
          <p:cNvPr id="13" name="TextBox 12"/>
          <p:cNvSpPr txBox="1">
            <a:spLocks noChangeArrowheads="1"/>
          </p:cNvSpPr>
          <p:nvPr/>
        </p:nvSpPr>
        <p:spPr bwMode="auto">
          <a:xfrm>
            <a:off x="1075281" y="2495488"/>
            <a:ext cx="7671514" cy="461665"/>
          </a:xfrm>
          <a:prstGeom prst="rect">
            <a:avLst/>
          </a:prstGeom>
          <a:noFill/>
          <a:ln w="9525">
            <a:noFill/>
            <a:miter lim="800000"/>
            <a:headEnd/>
            <a:tailEnd/>
          </a:ln>
        </p:spPr>
        <p:txBody>
          <a:bodyPr>
            <a:prstTxWarp prst="textNoShape">
              <a:avLst/>
            </a:prstTxWarp>
            <a:spAutoFit/>
          </a:bodyPr>
          <a:lstStyle/>
          <a:p>
            <a:r>
              <a:rPr lang="en-NZ" sz="2400" b="1" dirty="0">
                <a:latin typeface="Book Antiqua"/>
                <a:cs typeface="Book Antiqua"/>
              </a:rPr>
              <a:t>How many hours did Ezra speak </a:t>
            </a:r>
            <a:r>
              <a:rPr lang="en-NZ" sz="2400" b="1" dirty="0" smtClean="0">
                <a:latin typeface="Book Antiqua"/>
                <a:cs typeface="Book Antiqua"/>
              </a:rPr>
              <a:t>for?</a:t>
            </a:r>
            <a:endParaRPr lang="en-NZ" sz="2400" b="1" dirty="0">
              <a:solidFill>
                <a:srgbClr val="000000"/>
              </a:solidFill>
              <a:latin typeface="Book Antiqua"/>
              <a:cs typeface="Book Antiqua"/>
            </a:endParaRPr>
          </a:p>
        </p:txBody>
      </p:sp>
      <p:sp>
        <p:nvSpPr>
          <p:cNvPr id="15" name="TextBox 14"/>
          <p:cNvSpPr txBox="1">
            <a:spLocks noChangeArrowheads="1"/>
          </p:cNvSpPr>
          <p:nvPr/>
        </p:nvSpPr>
        <p:spPr bwMode="auto">
          <a:xfrm>
            <a:off x="1075281" y="4257610"/>
            <a:ext cx="7671514" cy="461665"/>
          </a:xfrm>
          <a:prstGeom prst="rect">
            <a:avLst/>
          </a:prstGeom>
          <a:noFill/>
          <a:ln w="9525">
            <a:noFill/>
            <a:miter lim="800000"/>
            <a:headEnd/>
            <a:tailEnd/>
          </a:ln>
        </p:spPr>
        <p:txBody>
          <a:bodyPr>
            <a:prstTxWarp prst="textNoShape">
              <a:avLst/>
            </a:prstTxWarp>
            <a:spAutoFit/>
          </a:bodyPr>
          <a:lstStyle/>
          <a:p>
            <a:r>
              <a:rPr lang="en-NZ" sz="2400" b="1" dirty="0">
                <a:solidFill>
                  <a:srgbClr val="000000"/>
                </a:solidFill>
                <a:latin typeface="Book Antiqua"/>
                <a:cs typeface="Book Antiqua"/>
              </a:rPr>
              <a:t>On what day was the reading </a:t>
            </a:r>
            <a:r>
              <a:rPr lang="en-NZ" sz="2400" b="1" dirty="0" smtClean="0">
                <a:solidFill>
                  <a:srgbClr val="000000"/>
                </a:solidFill>
                <a:latin typeface="Book Antiqua"/>
                <a:cs typeface="Book Antiqua"/>
              </a:rPr>
              <a:t>done?</a:t>
            </a:r>
          </a:p>
        </p:txBody>
      </p:sp>
      <p:sp>
        <p:nvSpPr>
          <p:cNvPr id="16" name="Rectangle 15"/>
          <p:cNvSpPr/>
          <p:nvPr/>
        </p:nvSpPr>
        <p:spPr>
          <a:xfrm>
            <a:off x="768764" y="1752755"/>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le 16"/>
          <p:cNvSpPr/>
          <p:nvPr/>
        </p:nvSpPr>
        <p:spPr>
          <a:xfrm>
            <a:off x="768764" y="2632258"/>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p:cNvSpPr/>
          <p:nvPr/>
        </p:nvSpPr>
        <p:spPr>
          <a:xfrm>
            <a:off x="768764" y="3502761"/>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ectangle 18"/>
          <p:cNvSpPr/>
          <p:nvPr/>
        </p:nvSpPr>
        <p:spPr>
          <a:xfrm>
            <a:off x="768764" y="4387552"/>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Rectangle 19"/>
          <p:cNvSpPr/>
          <p:nvPr/>
        </p:nvSpPr>
        <p:spPr>
          <a:xfrm>
            <a:off x="768764" y="5233546"/>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p:cNvSpPr txBox="1"/>
          <p:nvPr/>
        </p:nvSpPr>
        <p:spPr>
          <a:xfrm>
            <a:off x="296358" y="215910"/>
            <a:ext cx="8551284" cy="707886"/>
          </a:xfrm>
          <a:prstGeom prst="rect">
            <a:avLst/>
          </a:prstGeom>
          <a:noFill/>
        </p:spPr>
        <p:txBody>
          <a:bodyPr wrap="square" rtlCol="0">
            <a:spAutoFit/>
          </a:bodyPr>
          <a:lstStyle/>
          <a:p>
            <a:r>
              <a:rPr lang="en-US" sz="4000" b="1" dirty="0" smtClean="0">
                <a:solidFill>
                  <a:srgbClr val="0000FF"/>
                </a:solidFill>
                <a:latin typeface="Book Antiqua"/>
                <a:cs typeface="Book Antiqua"/>
              </a:rPr>
              <a:t>Case Study For Good Bible Reading</a:t>
            </a:r>
            <a:endParaRPr lang="en-US" sz="4000" b="1" dirty="0">
              <a:solidFill>
                <a:srgbClr val="0000FF"/>
              </a:solidFill>
              <a:latin typeface="Book Antiqua"/>
              <a:cs typeface="Book Antiqua"/>
            </a:endParaRPr>
          </a:p>
        </p:txBody>
      </p:sp>
      <p:sp>
        <p:nvSpPr>
          <p:cNvPr id="3" name="TextBox 2"/>
          <p:cNvSpPr txBox="1"/>
          <p:nvPr/>
        </p:nvSpPr>
        <p:spPr>
          <a:xfrm>
            <a:off x="3504240" y="863606"/>
            <a:ext cx="2135521" cy="400110"/>
          </a:xfrm>
          <a:prstGeom prst="rect">
            <a:avLst/>
          </a:prstGeom>
          <a:noFill/>
        </p:spPr>
        <p:txBody>
          <a:bodyPr wrap="none" rtlCol="0">
            <a:spAutoFit/>
          </a:bodyPr>
          <a:lstStyle/>
          <a:p>
            <a:r>
              <a:rPr lang="en-US" sz="2000" b="1" dirty="0" smtClean="0">
                <a:solidFill>
                  <a:srgbClr val="FF0000"/>
                </a:solidFill>
                <a:latin typeface="Book Antiqua"/>
                <a:cs typeface="Book Antiqua"/>
              </a:rPr>
              <a:t>Nehemiah 8:1-12</a:t>
            </a:r>
            <a:endParaRPr lang="en-US" sz="2000" b="1" dirty="0">
              <a:solidFill>
                <a:srgbClr val="FF0000"/>
              </a:solidFill>
              <a:latin typeface="Book Antiqua"/>
              <a:cs typeface="Book Antiqua"/>
            </a:endParaRPr>
          </a:p>
        </p:txBody>
      </p:sp>
      <p:sp>
        <p:nvSpPr>
          <p:cNvPr id="4" name="TextBox 3"/>
          <p:cNvSpPr txBox="1"/>
          <p:nvPr/>
        </p:nvSpPr>
        <p:spPr>
          <a:xfrm>
            <a:off x="1075281" y="1976371"/>
            <a:ext cx="6867586" cy="461665"/>
          </a:xfrm>
          <a:prstGeom prst="rect">
            <a:avLst/>
          </a:prstGeom>
          <a:noFill/>
        </p:spPr>
        <p:txBody>
          <a:bodyPr wrap="none" rtlCol="0">
            <a:spAutoFit/>
          </a:bodyPr>
          <a:lstStyle/>
          <a:p>
            <a:r>
              <a:rPr lang="en-US" sz="2400" b="1" dirty="0" smtClean="0">
                <a:solidFill>
                  <a:srgbClr val="0432FF"/>
                </a:solidFill>
                <a:latin typeface="Book Antiqua" charset="0"/>
                <a:ea typeface="Book Antiqua" charset="0"/>
                <a:cs typeface="Book Antiqua" charset="0"/>
              </a:rPr>
              <a:t>Answer: Ezra the scribe (</a:t>
            </a:r>
            <a:r>
              <a:rPr lang="en-US" sz="2400" b="1" dirty="0" smtClean="0">
                <a:solidFill>
                  <a:srgbClr val="FF0000"/>
                </a:solidFill>
                <a:latin typeface="Book Antiqua" charset="0"/>
                <a:ea typeface="Book Antiqua" charset="0"/>
                <a:cs typeface="Book Antiqua" charset="0"/>
              </a:rPr>
              <a:t>v1</a:t>
            </a:r>
            <a:r>
              <a:rPr lang="en-US" sz="2400" b="1" dirty="0" smtClean="0">
                <a:solidFill>
                  <a:srgbClr val="0432FF"/>
                </a:solidFill>
                <a:latin typeface="Book Antiqua" charset="0"/>
                <a:ea typeface="Book Antiqua" charset="0"/>
                <a:cs typeface="Book Antiqua" charset="0"/>
              </a:rPr>
              <a:t>), Ezra the priest (</a:t>
            </a:r>
            <a:r>
              <a:rPr lang="en-US" sz="2400" b="1" dirty="0" smtClean="0">
                <a:solidFill>
                  <a:srgbClr val="FF0000"/>
                </a:solidFill>
                <a:latin typeface="Book Antiqua" charset="0"/>
                <a:ea typeface="Book Antiqua" charset="0"/>
                <a:cs typeface="Book Antiqua" charset="0"/>
              </a:rPr>
              <a:t>v2</a:t>
            </a:r>
            <a:r>
              <a:rPr lang="en-US" sz="2400" b="1" dirty="0" smtClean="0">
                <a:solidFill>
                  <a:srgbClr val="0432FF"/>
                </a:solidFill>
                <a:latin typeface="Book Antiqua" charset="0"/>
                <a:ea typeface="Book Antiqua" charset="0"/>
                <a:cs typeface="Book Antiqua" charset="0"/>
              </a:rPr>
              <a:t>)</a:t>
            </a:r>
            <a:endParaRPr lang="en-US" sz="2400" b="1" dirty="0">
              <a:solidFill>
                <a:srgbClr val="0432FF"/>
              </a:solidFill>
              <a:latin typeface="Book Antiqua" charset="0"/>
              <a:ea typeface="Book Antiqua" charset="0"/>
              <a:cs typeface="Book Antiqua" charset="0"/>
            </a:endParaRPr>
          </a:p>
        </p:txBody>
      </p:sp>
      <p:sp>
        <p:nvSpPr>
          <p:cNvPr id="5" name="TextBox 4"/>
          <p:cNvSpPr txBox="1"/>
          <p:nvPr/>
        </p:nvSpPr>
        <p:spPr>
          <a:xfrm>
            <a:off x="1075281" y="2857139"/>
            <a:ext cx="7265130" cy="461665"/>
          </a:xfrm>
          <a:prstGeom prst="rect">
            <a:avLst/>
          </a:prstGeom>
          <a:noFill/>
        </p:spPr>
        <p:txBody>
          <a:bodyPr wrap="none" rtlCol="0">
            <a:spAutoFit/>
          </a:bodyPr>
          <a:lstStyle/>
          <a:p>
            <a:r>
              <a:rPr lang="en-US" sz="2400" b="1" dirty="0" smtClean="0">
                <a:solidFill>
                  <a:srgbClr val="0432FF"/>
                </a:solidFill>
                <a:latin typeface="Book Antiqua" charset="0"/>
                <a:ea typeface="Book Antiqua" charset="0"/>
                <a:cs typeface="Book Antiqua" charset="0"/>
              </a:rPr>
              <a:t>Answer: Six hours - from 6.00am to 12.00 noon (</a:t>
            </a:r>
            <a:r>
              <a:rPr lang="en-US" sz="2400" b="1" dirty="0" smtClean="0">
                <a:solidFill>
                  <a:srgbClr val="FF0000"/>
                </a:solidFill>
                <a:latin typeface="Book Antiqua" charset="0"/>
                <a:ea typeface="Book Antiqua" charset="0"/>
                <a:cs typeface="Book Antiqua" charset="0"/>
              </a:rPr>
              <a:t>v3</a:t>
            </a:r>
            <a:r>
              <a:rPr lang="en-US" sz="2400" b="1" dirty="0" smtClean="0">
                <a:solidFill>
                  <a:srgbClr val="0432FF"/>
                </a:solidFill>
                <a:latin typeface="Book Antiqua" charset="0"/>
                <a:ea typeface="Book Antiqua" charset="0"/>
                <a:cs typeface="Book Antiqua" charset="0"/>
              </a:rPr>
              <a:t>)</a:t>
            </a:r>
            <a:endParaRPr lang="en-US" sz="2400" b="1" dirty="0">
              <a:solidFill>
                <a:srgbClr val="0432FF"/>
              </a:solidFill>
              <a:latin typeface="Book Antiqua" charset="0"/>
              <a:ea typeface="Book Antiqua" charset="0"/>
              <a:cs typeface="Book Antiqua" charset="0"/>
            </a:endParaRPr>
          </a:p>
        </p:txBody>
      </p:sp>
      <p:sp>
        <p:nvSpPr>
          <p:cNvPr id="7" name="TextBox 6"/>
          <p:cNvSpPr txBox="1"/>
          <p:nvPr/>
        </p:nvSpPr>
        <p:spPr>
          <a:xfrm>
            <a:off x="1075281" y="3743324"/>
            <a:ext cx="6833922" cy="461665"/>
          </a:xfrm>
          <a:prstGeom prst="rect">
            <a:avLst/>
          </a:prstGeom>
          <a:noFill/>
        </p:spPr>
        <p:txBody>
          <a:bodyPr wrap="none" rtlCol="0">
            <a:spAutoFit/>
          </a:bodyPr>
          <a:lstStyle/>
          <a:p>
            <a:r>
              <a:rPr lang="en-US" sz="2400" b="1" dirty="0" smtClean="0">
                <a:solidFill>
                  <a:srgbClr val="0432FF"/>
                </a:solidFill>
                <a:latin typeface="Book Antiqua" charset="0"/>
                <a:ea typeface="Book Antiqua" charset="0"/>
                <a:cs typeface="Book Antiqua" charset="0"/>
              </a:rPr>
              <a:t>Answer: New - since </a:t>
            </a:r>
            <a:r>
              <a:rPr lang="en-US" sz="2400" b="1" dirty="0">
                <a:solidFill>
                  <a:srgbClr val="0432FF"/>
                </a:solidFill>
                <a:latin typeface="Book Antiqua" charset="0"/>
                <a:ea typeface="Book Antiqua" charset="0"/>
                <a:cs typeface="Book Antiqua" charset="0"/>
              </a:rPr>
              <a:t>made for the purpose (</a:t>
            </a:r>
            <a:r>
              <a:rPr lang="en-US" sz="2400" b="1" dirty="0" smtClean="0">
                <a:solidFill>
                  <a:srgbClr val="FF0000"/>
                </a:solidFill>
                <a:latin typeface="Book Antiqua" charset="0"/>
                <a:ea typeface="Book Antiqua" charset="0"/>
                <a:cs typeface="Book Antiqua" charset="0"/>
              </a:rPr>
              <a:t>v4</a:t>
            </a:r>
            <a:r>
              <a:rPr lang="en-US" sz="2400" b="1" dirty="0" smtClean="0">
                <a:solidFill>
                  <a:srgbClr val="0432FF"/>
                </a:solidFill>
                <a:latin typeface="Book Antiqua" charset="0"/>
                <a:ea typeface="Book Antiqua" charset="0"/>
                <a:cs typeface="Book Antiqua" charset="0"/>
              </a:rPr>
              <a:t>) </a:t>
            </a:r>
            <a:endParaRPr lang="en-US" sz="2400" b="1" dirty="0">
              <a:solidFill>
                <a:srgbClr val="0432FF"/>
              </a:solidFill>
              <a:latin typeface="Book Antiqua" charset="0"/>
              <a:ea typeface="Book Antiqua" charset="0"/>
              <a:cs typeface="Book Antiqua" charset="0"/>
            </a:endParaRPr>
          </a:p>
        </p:txBody>
      </p:sp>
      <p:sp>
        <p:nvSpPr>
          <p:cNvPr id="9" name="TextBox 8"/>
          <p:cNvSpPr txBox="1"/>
          <p:nvPr/>
        </p:nvSpPr>
        <p:spPr>
          <a:xfrm>
            <a:off x="1075281" y="4611169"/>
            <a:ext cx="5881738" cy="461665"/>
          </a:xfrm>
          <a:prstGeom prst="rect">
            <a:avLst/>
          </a:prstGeom>
          <a:noFill/>
        </p:spPr>
        <p:txBody>
          <a:bodyPr wrap="none" rtlCol="0">
            <a:spAutoFit/>
          </a:bodyPr>
          <a:lstStyle/>
          <a:p>
            <a:r>
              <a:rPr lang="en-US" sz="2400" b="1" dirty="0" smtClean="0">
                <a:solidFill>
                  <a:srgbClr val="0432FF"/>
                </a:solidFill>
                <a:latin typeface="Book Antiqua" charset="0"/>
                <a:ea typeface="Book Antiqua" charset="0"/>
                <a:cs typeface="Book Antiqua" charset="0"/>
              </a:rPr>
              <a:t>Answer: The 1</a:t>
            </a:r>
            <a:r>
              <a:rPr lang="en-US" sz="2400" b="1" baseline="30000" dirty="0" smtClean="0">
                <a:solidFill>
                  <a:srgbClr val="0432FF"/>
                </a:solidFill>
                <a:latin typeface="Book Antiqua" charset="0"/>
                <a:ea typeface="Book Antiqua" charset="0"/>
                <a:cs typeface="Book Antiqua" charset="0"/>
              </a:rPr>
              <a:t>st</a:t>
            </a:r>
            <a:r>
              <a:rPr lang="en-US" sz="2400" b="1" dirty="0" smtClean="0">
                <a:solidFill>
                  <a:srgbClr val="0432FF"/>
                </a:solidFill>
                <a:latin typeface="Book Antiqua" charset="0"/>
                <a:ea typeface="Book Antiqua" charset="0"/>
                <a:cs typeface="Book Antiqua" charset="0"/>
              </a:rPr>
              <a:t> day of the 7</a:t>
            </a:r>
            <a:r>
              <a:rPr lang="en-US" sz="2400" b="1" baseline="30000" dirty="0" smtClean="0">
                <a:solidFill>
                  <a:srgbClr val="0432FF"/>
                </a:solidFill>
                <a:latin typeface="Book Antiqua" charset="0"/>
                <a:ea typeface="Book Antiqua" charset="0"/>
                <a:cs typeface="Book Antiqua" charset="0"/>
              </a:rPr>
              <a:t>th</a:t>
            </a:r>
            <a:r>
              <a:rPr lang="en-US" sz="2400" b="1" dirty="0" smtClean="0">
                <a:solidFill>
                  <a:srgbClr val="0432FF"/>
                </a:solidFill>
                <a:latin typeface="Book Antiqua" charset="0"/>
                <a:ea typeface="Book Antiqua" charset="0"/>
                <a:cs typeface="Book Antiqua" charset="0"/>
              </a:rPr>
              <a:t> month (</a:t>
            </a:r>
            <a:r>
              <a:rPr lang="en-US" sz="2400" b="1" dirty="0" smtClean="0">
                <a:solidFill>
                  <a:srgbClr val="FF0000"/>
                </a:solidFill>
                <a:latin typeface="Book Antiqua" charset="0"/>
                <a:ea typeface="Book Antiqua" charset="0"/>
                <a:cs typeface="Book Antiqua" charset="0"/>
              </a:rPr>
              <a:t>v2</a:t>
            </a:r>
            <a:r>
              <a:rPr lang="en-US" sz="2400" b="1" dirty="0" smtClean="0">
                <a:solidFill>
                  <a:srgbClr val="0432FF"/>
                </a:solidFill>
                <a:latin typeface="Book Antiqua" charset="0"/>
                <a:ea typeface="Book Antiqua" charset="0"/>
                <a:cs typeface="Book Antiqua" charset="0"/>
              </a:rPr>
              <a:t>)</a:t>
            </a:r>
            <a:endParaRPr lang="en-US" sz="2400" b="1" baseline="-25000" dirty="0">
              <a:solidFill>
                <a:srgbClr val="0432FF"/>
              </a:solidFill>
              <a:latin typeface="Book Antiqua" charset="0"/>
              <a:ea typeface="Book Antiqua" charset="0"/>
              <a:cs typeface="Book Antiqua" charset="0"/>
            </a:endParaRPr>
          </a:p>
        </p:txBody>
      </p:sp>
      <p:sp>
        <p:nvSpPr>
          <p:cNvPr id="11" name="TextBox 10"/>
          <p:cNvSpPr txBox="1"/>
          <p:nvPr/>
        </p:nvSpPr>
        <p:spPr>
          <a:xfrm>
            <a:off x="1075281" y="5489247"/>
            <a:ext cx="4245073" cy="461665"/>
          </a:xfrm>
          <a:prstGeom prst="rect">
            <a:avLst/>
          </a:prstGeom>
          <a:noFill/>
        </p:spPr>
        <p:txBody>
          <a:bodyPr wrap="none" rtlCol="0">
            <a:spAutoFit/>
          </a:bodyPr>
          <a:lstStyle/>
          <a:p>
            <a:r>
              <a:rPr lang="en-US" sz="2400" b="1" dirty="0" smtClean="0">
                <a:solidFill>
                  <a:srgbClr val="0432FF"/>
                </a:solidFill>
                <a:latin typeface="Book Antiqua" charset="0"/>
                <a:ea typeface="Book Antiqua" charset="0"/>
                <a:cs typeface="Book Antiqua" charset="0"/>
              </a:rPr>
              <a:t>Answer: The Water Gate (</a:t>
            </a:r>
            <a:r>
              <a:rPr lang="en-US" sz="2400" b="1" dirty="0" smtClean="0">
                <a:solidFill>
                  <a:srgbClr val="FF0000"/>
                </a:solidFill>
                <a:latin typeface="Book Antiqua" charset="0"/>
                <a:ea typeface="Book Antiqua" charset="0"/>
                <a:cs typeface="Book Antiqua" charset="0"/>
              </a:rPr>
              <a:t>v3</a:t>
            </a:r>
            <a:r>
              <a:rPr lang="en-US" sz="2400" b="1" dirty="0" smtClean="0">
                <a:solidFill>
                  <a:srgbClr val="0432FF"/>
                </a:solidFill>
                <a:latin typeface="Book Antiqua" charset="0"/>
                <a:ea typeface="Book Antiqua" charset="0"/>
                <a:cs typeface="Book Antiqua" charset="0"/>
              </a:rPr>
              <a:t>)</a:t>
            </a:r>
            <a:endParaRPr lang="en-US" sz="2400" b="1" dirty="0">
              <a:solidFill>
                <a:srgbClr val="0432FF"/>
              </a:solidFill>
              <a:latin typeface="Book Antiqua" charset="0"/>
              <a:ea typeface="Book Antiqua" charset="0"/>
              <a:cs typeface="Book Antiqua" charset="0"/>
            </a:endParaRPr>
          </a:p>
        </p:txBody>
      </p:sp>
    </p:spTree>
    <p:extLst>
      <p:ext uri="{BB962C8B-B14F-4D97-AF65-F5344CB8AC3E}">
        <p14:creationId xmlns:p14="http://schemas.microsoft.com/office/powerpoint/2010/main" val="71078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3" grpId="0"/>
      <p:bldP spid="15" grpId="0"/>
      <p:bldP spid="16" grpId="0" animBg="1"/>
      <p:bldP spid="17" grpId="0" animBg="1"/>
      <p:bldP spid="18" grpId="0" animBg="1"/>
      <p:bldP spid="19" grpId="0" animBg="1"/>
      <p:bldP spid="20" grpId="0" animBg="1"/>
      <p:bldP spid="4" grpId="0"/>
      <p:bldP spid="5" grpId="0"/>
      <p:bldP spid="7" grpId="0"/>
      <p:bldP spid="9"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075281" y="1615217"/>
            <a:ext cx="7671514" cy="461665"/>
          </a:xfrm>
          <a:prstGeom prst="rect">
            <a:avLst/>
          </a:prstGeom>
          <a:noFill/>
          <a:ln w="9525">
            <a:noFill/>
            <a:miter lim="800000"/>
            <a:headEnd/>
            <a:tailEnd/>
          </a:ln>
        </p:spPr>
        <p:txBody>
          <a:bodyPr>
            <a:prstTxWarp prst="textNoShape">
              <a:avLst/>
            </a:prstTxWarp>
            <a:spAutoFit/>
          </a:bodyPr>
          <a:lstStyle/>
          <a:p>
            <a:r>
              <a:rPr lang="en-NZ" sz="2400" b="1" dirty="0" smtClean="0">
                <a:latin typeface="Book Antiqua"/>
                <a:cs typeface="Book Antiqua"/>
              </a:rPr>
              <a:t>When exactly did the people stand up?</a:t>
            </a:r>
            <a:endParaRPr lang="en-NZ" sz="2400" b="1" dirty="0">
              <a:latin typeface="Book Antiqua"/>
              <a:cs typeface="Book Antiqua"/>
            </a:endParaRPr>
          </a:p>
        </p:txBody>
      </p:sp>
      <p:sp>
        <p:nvSpPr>
          <p:cNvPr id="8" name="TextBox 7"/>
          <p:cNvSpPr txBox="1">
            <a:spLocks noChangeArrowheads="1"/>
          </p:cNvSpPr>
          <p:nvPr/>
        </p:nvSpPr>
        <p:spPr bwMode="auto">
          <a:xfrm>
            <a:off x="1075281" y="3383693"/>
            <a:ext cx="7671514" cy="461665"/>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00"/>
                </a:solidFill>
                <a:latin typeface="Book Antiqua"/>
                <a:cs typeface="Book Antiqua"/>
              </a:rPr>
              <a:t>Where did the two groups of 13 men stand?</a:t>
            </a:r>
            <a:endParaRPr lang="en-NZ" sz="2400" b="1" dirty="0">
              <a:solidFill>
                <a:srgbClr val="000000"/>
              </a:solidFill>
              <a:latin typeface="Book Antiqua"/>
              <a:cs typeface="Book Antiqua"/>
            </a:endParaRPr>
          </a:p>
        </p:txBody>
      </p:sp>
      <p:sp>
        <p:nvSpPr>
          <p:cNvPr id="10" name="TextBox 9"/>
          <p:cNvSpPr txBox="1">
            <a:spLocks noChangeArrowheads="1"/>
          </p:cNvSpPr>
          <p:nvPr/>
        </p:nvSpPr>
        <p:spPr bwMode="auto">
          <a:xfrm>
            <a:off x="1075281" y="5133281"/>
            <a:ext cx="7671514" cy="461665"/>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00"/>
                </a:solidFill>
                <a:latin typeface="Book Antiqua"/>
                <a:cs typeface="Book Antiqua"/>
              </a:rPr>
              <a:t>What key word is used at least 6x in the passage?</a:t>
            </a:r>
            <a:endParaRPr lang="en-NZ" sz="2400" b="1" dirty="0">
              <a:solidFill>
                <a:srgbClr val="000000"/>
              </a:solidFill>
              <a:latin typeface="Book Antiqua"/>
              <a:cs typeface="Book Antiqua"/>
            </a:endParaRPr>
          </a:p>
        </p:txBody>
      </p:sp>
      <p:sp>
        <p:nvSpPr>
          <p:cNvPr id="13" name="TextBox 12"/>
          <p:cNvSpPr txBox="1">
            <a:spLocks noChangeArrowheads="1"/>
          </p:cNvSpPr>
          <p:nvPr/>
        </p:nvSpPr>
        <p:spPr bwMode="auto">
          <a:xfrm>
            <a:off x="1075281" y="2495488"/>
            <a:ext cx="7671514" cy="461665"/>
          </a:xfrm>
          <a:prstGeom prst="rect">
            <a:avLst/>
          </a:prstGeom>
          <a:noFill/>
          <a:ln w="9525">
            <a:noFill/>
            <a:miter lim="800000"/>
            <a:headEnd/>
            <a:tailEnd/>
          </a:ln>
        </p:spPr>
        <p:txBody>
          <a:bodyPr>
            <a:prstTxWarp prst="textNoShape">
              <a:avLst/>
            </a:prstTxWarp>
            <a:spAutoFit/>
          </a:bodyPr>
          <a:lstStyle/>
          <a:p>
            <a:r>
              <a:rPr lang="en-NZ" sz="2400" b="1" dirty="0" smtClean="0">
                <a:latin typeface="Book Antiqua"/>
                <a:cs typeface="Book Antiqua"/>
              </a:rPr>
              <a:t>What posture did the people adopt for prayer?</a:t>
            </a:r>
            <a:endParaRPr lang="en-NZ" sz="2400" b="1" dirty="0">
              <a:solidFill>
                <a:srgbClr val="000000"/>
              </a:solidFill>
              <a:latin typeface="Book Antiqua"/>
              <a:cs typeface="Book Antiqua"/>
            </a:endParaRPr>
          </a:p>
        </p:txBody>
      </p:sp>
      <p:sp>
        <p:nvSpPr>
          <p:cNvPr id="15" name="TextBox 14"/>
          <p:cNvSpPr txBox="1">
            <a:spLocks noChangeArrowheads="1"/>
          </p:cNvSpPr>
          <p:nvPr/>
        </p:nvSpPr>
        <p:spPr bwMode="auto">
          <a:xfrm>
            <a:off x="1075281" y="4257610"/>
            <a:ext cx="7671514" cy="461665"/>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00"/>
                </a:solidFill>
                <a:latin typeface="Book Antiqua"/>
                <a:cs typeface="Book Antiqua"/>
              </a:rPr>
              <a:t>What did Nehemiah do at the meeting?</a:t>
            </a:r>
          </a:p>
        </p:txBody>
      </p:sp>
      <p:sp>
        <p:nvSpPr>
          <p:cNvPr id="16" name="Rectangle 15"/>
          <p:cNvSpPr/>
          <p:nvPr/>
        </p:nvSpPr>
        <p:spPr>
          <a:xfrm>
            <a:off x="768764" y="1752755"/>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le 16"/>
          <p:cNvSpPr/>
          <p:nvPr/>
        </p:nvSpPr>
        <p:spPr>
          <a:xfrm>
            <a:off x="768764" y="2632258"/>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p:cNvSpPr/>
          <p:nvPr/>
        </p:nvSpPr>
        <p:spPr>
          <a:xfrm>
            <a:off x="768764" y="3502761"/>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ectangle 18"/>
          <p:cNvSpPr/>
          <p:nvPr/>
        </p:nvSpPr>
        <p:spPr>
          <a:xfrm>
            <a:off x="768764" y="4387552"/>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Rectangle 19"/>
          <p:cNvSpPr/>
          <p:nvPr/>
        </p:nvSpPr>
        <p:spPr>
          <a:xfrm>
            <a:off x="768764" y="5233546"/>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p:cNvSpPr txBox="1"/>
          <p:nvPr/>
        </p:nvSpPr>
        <p:spPr>
          <a:xfrm>
            <a:off x="296358" y="215910"/>
            <a:ext cx="8551284" cy="707886"/>
          </a:xfrm>
          <a:prstGeom prst="rect">
            <a:avLst/>
          </a:prstGeom>
          <a:noFill/>
        </p:spPr>
        <p:txBody>
          <a:bodyPr wrap="square" rtlCol="0">
            <a:spAutoFit/>
          </a:bodyPr>
          <a:lstStyle/>
          <a:p>
            <a:r>
              <a:rPr lang="en-US" sz="4000" b="1" dirty="0" smtClean="0">
                <a:solidFill>
                  <a:srgbClr val="0000FF"/>
                </a:solidFill>
                <a:latin typeface="Book Antiqua"/>
                <a:cs typeface="Book Antiqua"/>
              </a:rPr>
              <a:t>Case Study For Good Bible Reading</a:t>
            </a:r>
            <a:endParaRPr lang="en-US" sz="4000" b="1" dirty="0">
              <a:solidFill>
                <a:srgbClr val="0000FF"/>
              </a:solidFill>
              <a:latin typeface="Book Antiqua"/>
              <a:cs typeface="Book Antiqua"/>
            </a:endParaRPr>
          </a:p>
        </p:txBody>
      </p:sp>
      <p:sp>
        <p:nvSpPr>
          <p:cNvPr id="3" name="TextBox 2"/>
          <p:cNvSpPr txBox="1"/>
          <p:nvPr/>
        </p:nvSpPr>
        <p:spPr>
          <a:xfrm>
            <a:off x="3504240" y="863606"/>
            <a:ext cx="2135521" cy="400110"/>
          </a:xfrm>
          <a:prstGeom prst="rect">
            <a:avLst/>
          </a:prstGeom>
          <a:noFill/>
        </p:spPr>
        <p:txBody>
          <a:bodyPr wrap="none" rtlCol="0">
            <a:spAutoFit/>
          </a:bodyPr>
          <a:lstStyle/>
          <a:p>
            <a:r>
              <a:rPr lang="en-US" sz="2000" b="1" dirty="0" smtClean="0">
                <a:solidFill>
                  <a:srgbClr val="FF0000"/>
                </a:solidFill>
                <a:latin typeface="Book Antiqua"/>
                <a:cs typeface="Book Antiqua"/>
              </a:rPr>
              <a:t>Nehemiah 8:1-12</a:t>
            </a:r>
            <a:endParaRPr lang="en-US" sz="2000" b="1" dirty="0">
              <a:solidFill>
                <a:srgbClr val="FF0000"/>
              </a:solidFill>
              <a:latin typeface="Book Antiqua"/>
              <a:cs typeface="Book Antiqua"/>
            </a:endParaRPr>
          </a:p>
        </p:txBody>
      </p:sp>
      <p:sp>
        <p:nvSpPr>
          <p:cNvPr id="4" name="TextBox 3"/>
          <p:cNvSpPr txBox="1"/>
          <p:nvPr/>
        </p:nvSpPr>
        <p:spPr>
          <a:xfrm>
            <a:off x="1075281" y="1976371"/>
            <a:ext cx="7739619" cy="461665"/>
          </a:xfrm>
          <a:prstGeom prst="rect">
            <a:avLst/>
          </a:prstGeom>
          <a:noFill/>
        </p:spPr>
        <p:txBody>
          <a:bodyPr wrap="none" rtlCol="0">
            <a:spAutoFit/>
          </a:bodyPr>
          <a:lstStyle/>
          <a:p>
            <a:r>
              <a:rPr lang="en-US" sz="2400" b="1" dirty="0" smtClean="0">
                <a:solidFill>
                  <a:srgbClr val="0432FF"/>
                </a:solidFill>
                <a:latin typeface="Book Antiqua" charset="0"/>
                <a:ea typeface="Book Antiqua" charset="0"/>
                <a:cs typeface="Book Antiqua" charset="0"/>
              </a:rPr>
              <a:t>Answer: When Ezra opened the book of the law (</a:t>
            </a:r>
            <a:r>
              <a:rPr lang="en-US" sz="2400" b="1" dirty="0" smtClean="0">
                <a:solidFill>
                  <a:srgbClr val="FF0000"/>
                </a:solidFill>
                <a:latin typeface="Book Antiqua" charset="0"/>
                <a:ea typeface="Book Antiqua" charset="0"/>
                <a:cs typeface="Book Antiqua" charset="0"/>
              </a:rPr>
              <a:t>v 5</a:t>
            </a:r>
            <a:r>
              <a:rPr lang="en-US" sz="2400" b="1" dirty="0" smtClean="0">
                <a:solidFill>
                  <a:srgbClr val="0432FF"/>
                </a:solidFill>
                <a:latin typeface="Book Antiqua" charset="0"/>
                <a:ea typeface="Book Antiqua" charset="0"/>
                <a:cs typeface="Book Antiqua" charset="0"/>
              </a:rPr>
              <a:t>)</a:t>
            </a:r>
            <a:endParaRPr lang="en-US" sz="2400" b="1" dirty="0">
              <a:solidFill>
                <a:srgbClr val="0432FF"/>
              </a:solidFill>
              <a:latin typeface="Book Antiqua" charset="0"/>
              <a:ea typeface="Book Antiqua" charset="0"/>
              <a:cs typeface="Book Antiqua" charset="0"/>
            </a:endParaRPr>
          </a:p>
        </p:txBody>
      </p:sp>
      <p:sp>
        <p:nvSpPr>
          <p:cNvPr id="5" name="TextBox 4"/>
          <p:cNvSpPr txBox="1"/>
          <p:nvPr/>
        </p:nvSpPr>
        <p:spPr>
          <a:xfrm>
            <a:off x="1075281" y="2857139"/>
            <a:ext cx="7287572" cy="461665"/>
          </a:xfrm>
          <a:prstGeom prst="rect">
            <a:avLst/>
          </a:prstGeom>
          <a:noFill/>
        </p:spPr>
        <p:txBody>
          <a:bodyPr wrap="none" rtlCol="0">
            <a:spAutoFit/>
          </a:bodyPr>
          <a:lstStyle/>
          <a:p>
            <a:r>
              <a:rPr lang="en-US" sz="2400" b="1" dirty="0" smtClean="0">
                <a:solidFill>
                  <a:srgbClr val="0432FF"/>
                </a:solidFill>
                <a:latin typeface="Book Antiqua" charset="0"/>
                <a:ea typeface="Book Antiqua" charset="0"/>
                <a:cs typeface="Book Antiqua" charset="0"/>
              </a:rPr>
              <a:t>Answer: They bowed their faces to the ground (</a:t>
            </a:r>
            <a:r>
              <a:rPr lang="en-US" sz="2400" b="1" dirty="0" smtClean="0">
                <a:solidFill>
                  <a:srgbClr val="FF0000"/>
                </a:solidFill>
                <a:latin typeface="Book Antiqua" charset="0"/>
                <a:ea typeface="Book Antiqua" charset="0"/>
                <a:cs typeface="Book Antiqua" charset="0"/>
              </a:rPr>
              <a:t>v6</a:t>
            </a:r>
            <a:r>
              <a:rPr lang="en-US" sz="2400" b="1" dirty="0" smtClean="0">
                <a:solidFill>
                  <a:srgbClr val="0432FF"/>
                </a:solidFill>
                <a:latin typeface="Book Antiqua" charset="0"/>
                <a:ea typeface="Book Antiqua" charset="0"/>
                <a:cs typeface="Book Antiqua" charset="0"/>
              </a:rPr>
              <a:t>)</a:t>
            </a:r>
            <a:endParaRPr lang="en-US" sz="2400" b="1" dirty="0">
              <a:solidFill>
                <a:srgbClr val="0432FF"/>
              </a:solidFill>
              <a:latin typeface="Book Antiqua" charset="0"/>
              <a:ea typeface="Book Antiqua" charset="0"/>
              <a:cs typeface="Book Antiqua" charset="0"/>
            </a:endParaRPr>
          </a:p>
        </p:txBody>
      </p:sp>
      <p:sp>
        <p:nvSpPr>
          <p:cNvPr id="7" name="TextBox 6"/>
          <p:cNvSpPr txBox="1"/>
          <p:nvPr/>
        </p:nvSpPr>
        <p:spPr>
          <a:xfrm>
            <a:off x="1075281" y="3743324"/>
            <a:ext cx="7629012" cy="461665"/>
          </a:xfrm>
          <a:prstGeom prst="rect">
            <a:avLst/>
          </a:prstGeom>
          <a:noFill/>
        </p:spPr>
        <p:txBody>
          <a:bodyPr wrap="none" rtlCol="0">
            <a:spAutoFit/>
          </a:bodyPr>
          <a:lstStyle/>
          <a:p>
            <a:r>
              <a:rPr lang="en-US" sz="2400" b="1" dirty="0" smtClean="0">
                <a:solidFill>
                  <a:srgbClr val="0432FF"/>
                </a:solidFill>
                <a:latin typeface="Book Antiqua" charset="0"/>
                <a:ea typeface="Book Antiqua" charset="0"/>
                <a:cs typeface="Book Antiqua" charset="0"/>
              </a:rPr>
              <a:t>Answer: Beside Ezra (</a:t>
            </a:r>
            <a:r>
              <a:rPr lang="en-US" sz="2400" b="1" dirty="0" smtClean="0">
                <a:solidFill>
                  <a:srgbClr val="FF0000"/>
                </a:solidFill>
                <a:latin typeface="Book Antiqua" charset="0"/>
                <a:ea typeface="Book Antiqua" charset="0"/>
                <a:cs typeface="Book Antiqua" charset="0"/>
              </a:rPr>
              <a:t>v4</a:t>
            </a:r>
            <a:r>
              <a:rPr lang="en-US" sz="2400" b="1" dirty="0" smtClean="0">
                <a:solidFill>
                  <a:srgbClr val="0432FF"/>
                </a:solidFill>
                <a:latin typeface="Book Antiqua" charset="0"/>
                <a:ea typeface="Book Antiqua" charset="0"/>
                <a:cs typeface="Book Antiqua" charset="0"/>
              </a:rPr>
              <a:t>), and among the people (</a:t>
            </a:r>
            <a:r>
              <a:rPr lang="en-US" sz="2400" b="1" dirty="0" smtClean="0">
                <a:solidFill>
                  <a:srgbClr val="FF0000"/>
                </a:solidFill>
                <a:latin typeface="Book Antiqua" charset="0"/>
                <a:ea typeface="Book Antiqua" charset="0"/>
                <a:cs typeface="Book Antiqua" charset="0"/>
              </a:rPr>
              <a:t>v7</a:t>
            </a:r>
            <a:r>
              <a:rPr lang="en-US" sz="2400" b="1" dirty="0" smtClean="0">
                <a:solidFill>
                  <a:srgbClr val="0432FF"/>
                </a:solidFill>
                <a:latin typeface="Book Antiqua" charset="0"/>
                <a:ea typeface="Book Antiqua" charset="0"/>
                <a:cs typeface="Book Antiqua" charset="0"/>
              </a:rPr>
              <a:t>) </a:t>
            </a:r>
            <a:endParaRPr lang="en-US" sz="2400" b="1" dirty="0">
              <a:solidFill>
                <a:srgbClr val="0432FF"/>
              </a:solidFill>
              <a:latin typeface="Book Antiqua" charset="0"/>
              <a:ea typeface="Book Antiqua" charset="0"/>
              <a:cs typeface="Book Antiqua" charset="0"/>
            </a:endParaRPr>
          </a:p>
        </p:txBody>
      </p:sp>
      <p:sp>
        <p:nvSpPr>
          <p:cNvPr id="9" name="TextBox 8"/>
          <p:cNvSpPr txBox="1"/>
          <p:nvPr/>
        </p:nvSpPr>
        <p:spPr>
          <a:xfrm>
            <a:off x="1075281" y="4611169"/>
            <a:ext cx="6216766" cy="461665"/>
          </a:xfrm>
          <a:prstGeom prst="rect">
            <a:avLst/>
          </a:prstGeom>
          <a:noFill/>
        </p:spPr>
        <p:txBody>
          <a:bodyPr wrap="none" rtlCol="0">
            <a:spAutoFit/>
          </a:bodyPr>
          <a:lstStyle/>
          <a:p>
            <a:r>
              <a:rPr lang="en-US" sz="2400" b="1" dirty="0" smtClean="0">
                <a:solidFill>
                  <a:srgbClr val="0432FF"/>
                </a:solidFill>
                <a:latin typeface="Book Antiqua" charset="0"/>
                <a:ea typeface="Book Antiqua" charset="0"/>
                <a:cs typeface="Book Antiqua" charset="0"/>
              </a:rPr>
              <a:t>Answer: He helped to teach the people (</a:t>
            </a:r>
            <a:r>
              <a:rPr lang="en-US" sz="2400" b="1" dirty="0" smtClean="0">
                <a:solidFill>
                  <a:srgbClr val="FF0000"/>
                </a:solidFill>
                <a:latin typeface="Book Antiqua" charset="0"/>
                <a:ea typeface="Book Antiqua" charset="0"/>
                <a:cs typeface="Book Antiqua" charset="0"/>
              </a:rPr>
              <a:t>v9</a:t>
            </a:r>
            <a:r>
              <a:rPr lang="en-US" sz="2400" b="1" dirty="0" smtClean="0">
                <a:solidFill>
                  <a:srgbClr val="0432FF"/>
                </a:solidFill>
                <a:latin typeface="Book Antiqua" charset="0"/>
                <a:ea typeface="Book Antiqua" charset="0"/>
                <a:cs typeface="Book Antiqua" charset="0"/>
              </a:rPr>
              <a:t>)</a:t>
            </a:r>
            <a:endParaRPr lang="en-US" sz="2400" b="1" baseline="-25000" dirty="0">
              <a:solidFill>
                <a:srgbClr val="0432FF"/>
              </a:solidFill>
              <a:latin typeface="Book Antiqua" charset="0"/>
              <a:ea typeface="Book Antiqua" charset="0"/>
              <a:cs typeface="Book Antiqua" charset="0"/>
            </a:endParaRPr>
          </a:p>
        </p:txBody>
      </p:sp>
      <p:sp>
        <p:nvSpPr>
          <p:cNvPr id="11" name="TextBox 10"/>
          <p:cNvSpPr txBox="1"/>
          <p:nvPr/>
        </p:nvSpPr>
        <p:spPr>
          <a:xfrm>
            <a:off x="1075281" y="5489247"/>
            <a:ext cx="6227987" cy="461665"/>
          </a:xfrm>
          <a:prstGeom prst="rect">
            <a:avLst/>
          </a:prstGeom>
          <a:noFill/>
        </p:spPr>
        <p:txBody>
          <a:bodyPr wrap="none" rtlCol="0">
            <a:spAutoFit/>
          </a:bodyPr>
          <a:lstStyle/>
          <a:p>
            <a:r>
              <a:rPr lang="en-US" sz="2400" b="1" dirty="0" smtClean="0">
                <a:solidFill>
                  <a:srgbClr val="0432FF"/>
                </a:solidFill>
                <a:latin typeface="Book Antiqua" charset="0"/>
                <a:ea typeface="Book Antiqua" charset="0"/>
                <a:cs typeface="Book Antiqua" charset="0"/>
              </a:rPr>
              <a:t>Answer: Understand ’</a:t>
            </a:r>
            <a:r>
              <a:rPr lang="en-US" sz="2400" b="1" i="1" dirty="0" smtClean="0">
                <a:solidFill>
                  <a:srgbClr val="0432FF"/>
                </a:solidFill>
                <a:latin typeface="Book Antiqua" charset="0"/>
                <a:ea typeface="Book Antiqua" charset="0"/>
                <a:cs typeface="Book Antiqua" charset="0"/>
              </a:rPr>
              <a:t>biyn</a:t>
            </a:r>
            <a:r>
              <a:rPr lang="en-US" sz="2400" b="1" dirty="0" smtClean="0">
                <a:solidFill>
                  <a:srgbClr val="0432FF"/>
                </a:solidFill>
                <a:latin typeface="Book Antiqua" charset="0"/>
                <a:ea typeface="Book Antiqua" charset="0"/>
                <a:cs typeface="Book Antiqua" charset="0"/>
              </a:rPr>
              <a:t>’ (</a:t>
            </a:r>
            <a:r>
              <a:rPr lang="en-US" sz="2400" b="1" dirty="0" smtClean="0">
                <a:solidFill>
                  <a:srgbClr val="FF0000"/>
                </a:solidFill>
                <a:latin typeface="Book Antiqua" charset="0"/>
                <a:ea typeface="Book Antiqua" charset="0"/>
                <a:cs typeface="Book Antiqua" charset="0"/>
              </a:rPr>
              <a:t>vs 2,3,7,8,9,12</a:t>
            </a:r>
            <a:r>
              <a:rPr lang="en-US" sz="2400" b="1" dirty="0" smtClean="0">
                <a:solidFill>
                  <a:srgbClr val="0432FF"/>
                </a:solidFill>
                <a:latin typeface="Book Antiqua" charset="0"/>
                <a:ea typeface="Book Antiqua" charset="0"/>
                <a:cs typeface="Book Antiqua" charset="0"/>
              </a:rPr>
              <a:t>)</a:t>
            </a:r>
            <a:endParaRPr lang="en-US" sz="2400" b="1" dirty="0">
              <a:solidFill>
                <a:srgbClr val="0432FF"/>
              </a:solidFill>
              <a:latin typeface="Book Antiqua" charset="0"/>
              <a:ea typeface="Book Antiqua" charset="0"/>
              <a:cs typeface="Book Antiqua" charset="0"/>
            </a:endParaRPr>
          </a:p>
        </p:txBody>
      </p:sp>
    </p:spTree>
    <p:extLst>
      <p:ext uri="{BB962C8B-B14F-4D97-AF65-F5344CB8AC3E}">
        <p14:creationId xmlns:p14="http://schemas.microsoft.com/office/powerpoint/2010/main" val="180106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3" grpId="0"/>
      <p:bldP spid="15" grpId="0"/>
      <p:bldP spid="16" grpId="0" animBg="1"/>
      <p:bldP spid="17" grpId="0" animBg="1"/>
      <p:bldP spid="18" grpId="0" animBg="1"/>
      <p:bldP spid="19" grpId="0" animBg="1"/>
      <p:bldP spid="20" grpId="0" animBg="1"/>
      <p:bldP spid="4" grpId="0"/>
      <p:bldP spid="5" grpId="0"/>
      <p:bldP spid="7" grpId="0"/>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6"/>
          <p:cNvGrpSpPr>
            <a:grpSpLocks/>
          </p:cNvGrpSpPr>
          <p:nvPr/>
        </p:nvGrpSpPr>
        <p:grpSpPr bwMode="auto">
          <a:xfrm>
            <a:off x="4402315" y="-15450"/>
            <a:ext cx="253931" cy="1785132"/>
            <a:chOff x="4884048" y="107950"/>
            <a:chExt cx="209968" cy="2575894"/>
          </a:xfrm>
        </p:grpSpPr>
        <p:sp>
          <p:nvSpPr>
            <p:cNvPr id="6" name="TextBox 5"/>
            <p:cNvSpPr txBox="1"/>
            <p:nvPr/>
          </p:nvSpPr>
          <p:spPr>
            <a:xfrm>
              <a:off x="4884048" y="152401"/>
              <a:ext cx="152695" cy="2531443"/>
            </a:xfrm>
            <a:prstGeom prst="rect">
              <a:avLst/>
            </a:prstGeom>
            <a:noFill/>
          </p:spPr>
          <p:txBody>
            <a:bodyPr wrap="none">
              <a:spAutoFit/>
            </a:bodyPr>
            <a:lstStyle/>
            <a:p>
              <a:pPr algn="ctr" fontAlgn="auto">
                <a:spcBef>
                  <a:spcPts val="0"/>
                </a:spcBef>
                <a:spcAft>
                  <a:spcPts val="0"/>
                </a:spcAft>
                <a:defRPr/>
              </a:pPr>
              <a:endParaRPr lang="en-NZ" sz="5400" b="1" dirty="0" smtClean="0">
                <a:gradFill>
                  <a:gsLst>
                    <a:gs pos="25000">
                      <a:srgbClr val="FFFF00"/>
                    </a:gs>
                    <a:gs pos="50000">
                      <a:srgbClr val="FF0000"/>
                    </a:gs>
                  </a:gsLst>
                  <a:lin ang="5400000" scaled="0"/>
                </a:gradFill>
                <a:effectLst>
                  <a:outerShdw dist="38100" dir="9000000" algn="tr" rotWithShape="0">
                    <a:prstClr val="black"/>
                  </a:outerShdw>
                </a:effectLst>
                <a:latin typeface="ArtBrush" pitchFamily="34" charset="0"/>
              </a:endParaRPr>
            </a:p>
            <a:p>
              <a:pPr algn="ctr" fontAlgn="auto">
                <a:spcBef>
                  <a:spcPts val="0"/>
                </a:spcBef>
                <a:spcAft>
                  <a:spcPts val="0"/>
                </a:spcAft>
                <a:defRPr/>
              </a:pPr>
              <a:endParaRPr lang="en-NZ" sz="5400" b="1" dirty="0">
                <a:gradFill>
                  <a:gsLst>
                    <a:gs pos="25000">
                      <a:srgbClr val="FFFF00"/>
                    </a:gs>
                    <a:gs pos="50000">
                      <a:srgbClr val="FF0000"/>
                    </a:gs>
                  </a:gsLst>
                  <a:lin ang="5400000" scaled="0"/>
                </a:gradFill>
                <a:effectLst>
                  <a:outerShdw dist="38100" dir="9000000" algn="tr" rotWithShape="0">
                    <a:prstClr val="black"/>
                  </a:outerShdw>
                </a:effectLst>
                <a:latin typeface="ArtBrush" pitchFamily="34" charset="0"/>
              </a:endParaRPr>
            </a:p>
          </p:txBody>
        </p:sp>
        <p:sp>
          <p:nvSpPr>
            <p:cNvPr id="22538" name="TextBox 4"/>
            <p:cNvSpPr txBox="1">
              <a:spLocks noChangeArrowheads="1"/>
            </p:cNvSpPr>
            <p:nvPr/>
          </p:nvSpPr>
          <p:spPr bwMode="auto">
            <a:xfrm>
              <a:off x="4941321" y="107950"/>
              <a:ext cx="152695" cy="1332338"/>
            </a:xfrm>
            <a:prstGeom prst="rect">
              <a:avLst/>
            </a:prstGeom>
            <a:noFill/>
            <a:ln w="9525">
              <a:noFill/>
              <a:miter lim="800000"/>
              <a:headEnd/>
              <a:tailEnd/>
            </a:ln>
          </p:spPr>
          <p:txBody>
            <a:bodyPr wrap="none">
              <a:prstTxWarp prst="textNoShape">
                <a:avLst/>
              </a:prstTxWarp>
              <a:spAutoFit/>
            </a:bodyPr>
            <a:lstStyle/>
            <a:p>
              <a:pPr algn="ctr"/>
              <a:endParaRPr lang="en-NZ" sz="5400" b="1" dirty="0">
                <a:latin typeface="ArtBrush" charset="0"/>
              </a:endParaRPr>
            </a:p>
          </p:txBody>
        </p:sp>
      </p:grpSp>
      <p:sp>
        <p:nvSpPr>
          <p:cNvPr id="19" name="Text Box 9"/>
          <p:cNvSpPr txBox="1">
            <a:spLocks noChangeArrowheads="1"/>
          </p:cNvSpPr>
          <p:nvPr/>
        </p:nvSpPr>
        <p:spPr bwMode="auto">
          <a:xfrm>
            <a:off x="1048211" y="1366324"/>
            <a:ext cx="7876933" cy="1754326"/>
          </a:xfrm>
          <a:prstGeom prst="rect">
            <a:avLst/>
          </a:prstGeom>
          <a:noFill/>
          <a:ln w="9525">
            <a:noFill/>
            <a:miter lim="800000"/>
            <a:headEnd/>
            <a:tailEnd/>
          </a:ln>
        </p:spPr>
        <p:txBody>
          <a:bodyPr>
            <a:prstTxWarp prst="textNoShape">
              <a:avLst/>
            </a:prstTxWarp>
            <a:spAutoFit/>
          </a:bodyPr>
          <a:lstStyle/>
          <a:p>
            <a:pPr>
              <a:spcBef>
                <a:spcPct val="50000"/>
              </a:spcBef>
            </a:pPr>
            <a:r>
              <a:rPr lang="en-US" sz="2400" b="1" dirty="0" smtClean="0">
                <a:latin typeface="Book Antiqua"/>
                <a:cs typeface="Book Antiqua"/>
              </a:rPr>
              <a:t>“For God shall bring every work into judgment, with every secret thing, whether it be </a:t>
            </a:r>
            <a:r>
              <a:rPr lang="en-US" sz="2400" b="1" dirty="0" smtClean="0">
                <a:solidFill>
                  <a:srgbClr val="0000FF"/>
                </a:solidFill>
                <a:latin typeface="Book Antiqua"/>
                <a:cs typeface="Book Antiqua"/>
              </a:rPr>
              <a:t>good</a:t>
            </a:r>
            <a:r>
              <a:rPr lang="en-US" sz="2400" b="1" dirty="0" smtClean="0">
                <a:latin typeface="Book Antiqua"/>
                <a:cs typeface="Book Antiqua"/>
              </a:rPr>
              <a:t>, or whether it be </a:t>
            </a:r>
            <a:r>
              <a:rPr lang="en-US" sz="2400" b="1" dirty="0" smtClean="0">
                <a:solidFill>
                  <a:srgbClr val="FF0000"/>
                </a:solidFill>
                <a:latin typeface="Book Antiqua"/>
                <a:cs typeface="Book Antiqua"/>
              </a:rPr>
              <a:t>evil</a:t>
            </a:r>
            <a:r>
              <a:rPr lang="en-US" sz="2400" b="1" dirty="0" smtClean="0">
                <a:latin typeface="Book Antiqua"/>
                <a:cs typeface="Book Antiqua"/>
              </a:rPr>
              <a:t>”.</a:t>
            </a:r>
          </a:p>
          <a:p>
            <a:pPr algn="r">
              <a:spcBef>
                <a:spcPct val="50000"/>
              </a:spcBef>
            </a:pPr>
            <a:r>
              <a:rPr lang="en-US" sz="2400" b="1" dirty="0" smtClean="0">
                <a:solidFill>
                  <a:srgbClr val="FF0000"/>
                </a:solidFill>
                <a:latin typeface="Book Antiqua"/>
                <a:cs typeface="Book Antiqua"/>
              </a:rPr>
              <a:t>Ecclesiastes 12:14</a:t>
            </a:r>
            <a:endParaRPr lang="en-US" sz="2400" b="1" dirty="0">
              <a:solidFill>
                <a:srgbClr val="0000CC"/>
              </a:solidFill>
              <a:latin typeface="Book Antiqua"/>
              <a:cs typeface="Book Antiqua"/>
            </a:endParaRPr>
          </a:p>
        </p:txBody>
      </p:sp>
      <p:sp>
        <p:nvSpPr>
          <p:cNvPr id="21" name="Text Box 9"/>
          <p:cNvSpPr txBox="1">
            <a:spLocks noChangeArrowheads="1"/>
          </p:cNvSpPr>
          <p:nvPr/>
        </p:nvSpPr>
        <p:spPr bwMode="auto">
          <a:xfrm>
            <a:off x="1042451" y="3176127"/>
            <a:ext cx="7876932" cy="1384995"/>
          </a:xfrm>
          <a:prstGeom prst="rect">
            <a:avLst/>
          </a:prstGeom>
          <a:noFill/>
          <a:ln w="9525">
            <a:noFill/>
            <a:miter lim="800000"/>
            <a:headEnd/>
            <a:tailEnd/>
          </a:ln>
        </p:spPr>
        <p:txBody>
          <a:bodyPr>
            <a:prstTxWarp prst="textNoShape">
              <a:avLst/>
            </a:prstTxWarp>
            <a:spAutoFit/>
          </a:bodyPr>
          <a:lstStyle/>
          <a:p>
            <a:pPr>
              <a:spcBef>
                <a:spcPct val="50000"/>
              </a:spcBef>
            </a:pPr>
            <a:r>
              <a:rPr lang="en-US" sz="2400" b="1" dirty="0" smtClean="0">
                <a:latin typeface="Book Antiqua"/>
                <a:cs typeface="Book Antiqua"/>
              </a:rPr>
              <a:t>“Abhor that which is </a:t>
            </a:r>
            <a:r>
              <a:rPr lang="en-US" sz="2400" b="1" dirty="0" smtClean="0">
                <a:solidFill>
                  <a:srgbClr val="FF0000"/>
                </a:solidFill>
                <a:latin typeface="Book Antiqua"/>
                <a:cs typeface="Book Antiqua"/>
              </a:rPr>
              <a:t>evil</a:t>
            </a:r>
            <a:r>
              <a:rPr lang="en-US" sz="2400" b="1" dirty="0" smtClean="0">
                <a:latin typeface="Book Antiqua"/>
                <a:cs typeface="Book Antiqua"/>
              </a:rPr>
              <a:t>;  cleave to that which is </a:t>
            </a:r>
            <a:r>
              <a:rPr lang="en-US" sz="2400" b="1" dirty="0" smtClean="0">
                <a:solidFill>
                  <a:srgbClr val="0000FF"/>
                </a:solidFill>
                <a:latin typeface="Book Antiqua"/>
                <a:cs typeface="Book Antiqua"/>
              </a:rPr>
              <a:t>good</a:t>
            </a:r>
            <a:r>
              <a:rPr lang="en-US" sz="2400" b="1" dirty="0" smtClean="0">
                <a:latin typeface="Book Antiqua"/>
                <a:cs typeface="Book Antiqua"/>
              </a:rPr>
              <a:t>.  Be not overcome of </a:t>
            </a:r>
            <a:r>
              <a:rPr lang="en-US" sz="2400" b="1" dirty="0" smtClean="0">
                <a:solidFill>
                  <a:srgbClr val="FF0000"/>
                </a:solidFill>
                <a:latin typeface="Book Antiqua"/>
                <a:cs typeface="Book Antiqua"/>
              </a:rPr>
              <a:t>evil</a:t>
            </a:r>
            <a:r>
              <a:rPr lang="en-US" sz="2400" b="1" dirty="0" smtClean="0">
                <a:latin typeface="Book Antiqua"/>
                <a:cs typeface="Book Antiqua"/>
              </a:rPr>
              <a:t>, but overcome evil with </a:t>
            </a:r>
            <a:r>
              <a:rPr lang="en-US" sz="2400" b="1" dirty="0" smtClean="0">
                <a:solidFill>
                  <a:srgbClr val="0000FF"/>
                </a:solidFill>
                <a:latin typeface="Book Antiqua"/>
                <a:cs typeface="Book Antiqua"/>
              </a:rPr>
              <a:t>good</a:t>
            </a:r>
            <a:r>
              <a:rPr lang="en-US" sz="2400" b="1" dirty="0" smtClean="0">
                <a:latin typeface="Book Antiqua"/>
                <a:cs typeface="Book Antiqua"/>
              </a:rPr>
              <a:t>”.</a:t>
            </a:r>
            <a:endParaRPr lang="en-US" sz="2400" b="1" dirty="0">
              <a:latin typeface="Book Antiqua"/>
              <a:cs typeface="Book Antiqua"/>
            </a:endParaRPr>
          </a:p>
          <a:p>
            <a:pPr algn="r">
              <a:spcBef>
                <a:spcPct val="50000"/>
              </a:spcBef>
            </a:pPr>
            <a:r>
              <a:rPr lang="en-US" sz="2400" b="1" dirty="0">
                <a:solidFill>
                  <a:srgbClr val="FF0000"/>
                </a:solidFill>
                <a:latin typeface="Book Antiqua"/>
                <a:cs typeface="Book Antiqua"/>
              </a:rPr>
              <a:t>Romans </a:t>
            </a:r>
            <a:r>
              <a:rPr lang="en-US" sz="2400" b="1" dirty="0" smtClean="0">
                <a:solidFill>
                  <a:srgbClr val="FF0000"/>
                </a:solidFill>
                <a:latin typeface="Book Antiqua"/>
                <a:cs typeface="Book Antiqua"/>
              </a:rPr>
              <a:t>12:9,21</a:t>
            </a:r>
            <a:endParaRPr lang="en-US" sz="2400" b="1" dirty="0">
              <a:solidFill>
                <a:srgbClr val="0000CC"/>
              </a:solidFill>
              <a:latin typeface="Book Antiqua"/>
              <a:cs typeface="Book Antiqua"/>
            </a:endParaRPr>
          </a:p>
        </p:txBody>
      </p:sp>
      <p:sp>
        <p:nvSpPr>
          <p:cNvPr id="23" name="Text Box 9"/>
          <p:cNvSpPr txBox="1">
            <a:spLocks noChangeArrowheads="1"/>
          </p:cNvSpPr>
          <p:nvPr/>
        </p:nvSpPr>
        <p:spPr bwMode="auto">
          <a:xfrm>
            <a:off x="1036692" y="4733218"/>
            <a:ext cx="7875013" cy="1754326"/>
          </a:xfrm>
          <a:prstGeom prst="rect">
            <a:avLst/>
          </a:prstGeom>
          <a:noFill/>
          <a:ln w="9525">
            <a:noFill/>
            <a:miter lim="800000"/>
            <a:headEnd/>
            <a:tailEnd/>
          </a:ln>
        </p:spPr>
        <p:txBody>
          <a:bodyPr>
            <a:prstTxWarp prst="textNoShape">
              <a:avLst/>
            </a:prstTxWarp>
            <a:spAutoFit/>
          </a:bodyPr>
          <a:lstStyle/>
          <a:p>
            <a:pPr>
              <a:spcBef>
                <a:spcPct val="50000"/>
              </a:spcBef>
            </a:pPr>
            <a:r>
              <a:rPr lang="en-US" sz="2400" b="1" dirty="0" smtClean="0">
                <a:latin typeface="Book Antiqua"/>
                <a:cs typeface="Book Antiqua"/>
              </a:rPr>
              <a:t>“Beloved, follow not that which is </a:t>
            </a:r>
            <a:r>
              <a:rPr lang="en-US" sz="2400" b="1" dirty="0" smtClean="0">
                <a:solidFill>
                  <a:srgbClr val="FF0000"/>
                </a:solidFill>
                <a:latin typeface="Book Antiqua"/>
                <a:cs typeface="Book Antiqua"/>
              </a:rPr>
              <a:t>evil</a:t>
            </a:r>
            <a:r>
              <a:rPr lang="en-US" sz="2400" b="1" dirty="0" smtClean="0">
                <a:latin typeface="Book Antiqua"/>
                <a:cs typeface="Book Antiqua"/>
              </a:rPr>
              <a:t>, but that which is </a:t>
            </a:r>
            <a:r>
              <a:rPr lang="en-US" sz="2400" b="1" dirty="0" smtClean="0">
                <a:solidFill>
                  <a:srgbClr val="0000FF"/>
                </a:solidFill>
                <a:latin typeface="Book Antiqua"/>
                <a:cs typeface="Book Antiqua"/>
              </a:rPr>
              <a:t>good</a:t>
            </a:r>
            <a:r>
              <a:rPr lang="en-US" sz="2400" b="1" dirty="0" smtClean="0">
                <a:latin typeface="Book Antiqua"/>
                <a:cs typeface="Book Antiqua"/>
              </a:rPr>
              <a:t>.  He that doeth </a:t>
            </a:r>
            <a:r>
              <a:rPr lang="en-US" sz="2400" b="1" dirty="0" smtClean="0">
                <a:solidFill>
                  <a:srgbClr val="0000FF"/>
                </a:solidFill>
                <a:latin typeface="Book Antiqua"/>
                <a:cs typeface="Book Antiqua"/>
              </a:rPr>
              <a:t>good</a:t>
            </a:r>
            <a:r>
              <a:rPr lang="en-US" sz="2400" b="1" dirty="0" smtClean="0">
                <a:latin typeface="Book Antiqua"/>
                <a:cs typeface="Book Antiqua"/>
              </a:rPr>
              <a:t> is of God: but he that doeth </a:t>
            </a:r>
            <a:r>
              <a:rPr lang="en-US" sz="2400" b="1" dirty="0" smtClean="0">
                <a:solidFill>
                  <a:srgbClr val="FF0000"/>
                </a:solidFill>
                <a:latin typeface="Book Antiqua"/>
                <a:cs typeface="Book Antiqua"/>
              </a:rPr>
              <a:t>evil</a:t>
            </a:r>
            <a:r>
              <a:rPr lang="en-US" sz="2400" b="1" dirty="0" smtClean="0">
                <a:latin typeface="Book Antiqua"/>
                <a:cs typeface="Book Antiqua"/>
              </a:rPr>
              <a:t> hath not seen God”.</a:t>
            </a:r>
            <a:endParaRPr lang="en-US" sz="2400" b="1" dirty="0">
              <a:latin typeface="Book Antiqua"/>
              <a:cs typeface="Book Antiqua"/>
            </a:endParaRPr>
          </a:p>
          <a:p>
            <a:pPr algn="r">
              <a:spcBef>
                <a:spcPct val="50000"/>
              </a:spcBef>
            </a:pPr>
            <a:r>
              <a:rPr lang="en-US" sz="2400" b="1" dirty="0" smtClean="0">
                <a:solidFill>
                  <a:srgbClr val="FF0000"/>
                </a:solidFill>
                <a:latin typeface="Book Antiqua"/>
                <a:cs typeface="Book Antiqua"/>
              </a:rPr>
              <a:t>3 John 11</a:t>
            </a:r>
            <a:endParaRPr lang="en-US" sz="2400" b="1" dirty="0">
              <a:solidFill>
                <a:srgbClr val="0000CC"/>
              </a:solidFill>
              <a:latin typeface="Book Antiqua"/>
              <a:cs typeface="Book Antiqua"/>
            </a:endParaRPr>
          </a:p>
        </p:txBody>
      </p:sp>
      <p:sp>
        <p:nvSpPr>
          <p:cNvPr id="11" name="Rectangle 10"/>
          <p:cNvSpPr/>
          <p:nvPr/>
        </p:nvSpPr>
        <p:spPr>
          <a:xfrm>
            <a:off x="768764" y="1496105"/>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p:cNvSpPr/>
          <p:nvPr/>
        </p:nvSpPr>
        <p:spPr>
          <a:xfrm>
            <a:off x="768764" y="3257140"/>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p:cNvSpPr/>
          <p:nvPr/>
        </p:nvSpPr>
        <p:spPr>
          <a:xfrm>
            <a:off x="768764" y="4848845"/>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p:cNvSpPr txBox="1"/>
          <p:nvPr/>
        </p:nvSpPr>
        <p:spPr>
          <a:xfrm>
            <a:off x="220158" y="220139"/>
            <a:ext cx="8789786" cy="707886"/>
          </a:xfrm>
          <a:prstGeom prst="rect">
            <a:avLst/>
          </a:prstGeom>
          <a:noFill/>
        </p:spPr>
        <p:txBody>
          <a:bodyPr wrap="none" rtlCol="0">
            <a:spAutoFit/>
          </a:bodyPr>
          <a:lstStyle/>
          <a:p>
            <a:r>
              <a:rPr lang="en-US" sz="4000" b="1" dirty="0" smtClean="0">
                <a:solidFill>
                  <a:srgbClr val="0000FF"/>
                </a:solidFill>
                <a:latin typeface="Book Antiqua"/>
                <a:cs typeface="Book Antiqua"/>
              </a:rPr>
              <a:t>The Continuous Theme Of Scripture</a:t>
            </a:r>
            <a:endParaRPr lang="en-US" sz="4000" b="1" dirty="0">
              <a:solidFill>
                <a:srgbClr val="0000FF"/>
              </a:solidFill>
              <a:latin typeface="Book Antiqua"/>
              <a:cs typeface="Book Antiqua"/>
            </a:endParaRPr>
          </a:p>
        </p:txBody>
      </p:sp>
    </p:spTree>
    <p:extLst>
      <p:ext uri="{BB962C8B-B14F-4D97-AF65-F5344CB8AC3E}">
        <p14:creationId xmlns:p14="http://schemas.microsoft.com/office/powerpoint/2010/main" val="43004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P spid="11" grpId="0" animBg="1"/>
      <p:bldP spid="12"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27595" y="863635"/>
            <a:ext cx="5913798" cy="2308324"/>
          </a:xfrm>
          <a:prstGeom prst="rect">
            <a:avLst/>
          </a:prstGeom>
          <a:noFill/>
        </p:spPr>
        <p:txBody>
          <a:bodyPr wrap="none" rtlCol="0">
            <a:spAutoFit/>
          </a:bodyPr>
          <a:lstStyle/>
          <a:p>
            <a:pPr algn="ctr"/>
            <a:r>
              <a:rPr lang="en-US" sz="4800" b="1" dirty="0" smtClean="0">
                <a:solidFill>
                  <a:srgbClr val="0000FF"/>
                </a:solidFill>
                <a:latin typeface="Book Antiqua"/>
                <a:cs typeface="Book Antiqua"/>
              </a:rPr>
              <a:t>HOW TO MASTER </a:t>
            </a:r>
          </a:p>
          <a:p>
            <a:pPr algn="ctr"/>
            <a:r>
              <a:rPr lang="en-US" sz="4800" b="1" dirty="0" smtClean="0">
                <a:solidFill>
                  <a:srgbClr val="0000FF"/>
                </a:solidFill>
                <a:latin typeface="Book Antiqua"/>
                <a:cs typeface="Book Antiqua"/>
              </a:rPr>
              <a:t>THE  SECRETS OF </a:t>
            </a:r>
          </a:p>
          <a:p>
            <a:pPr algn="ctr"/>
            <a:r>
              <a:rPr lang="en-US" sz="4800" b="1" dirty="0" smtClean="0">
                <a:solidFill>
                  <a:srgbClr val="0000FF"/>
                </a:solidFill>
                <a:latin typeface="Book Antiqua"/>
                <a:cs typeface="Book Antiqua"/>
              </a:rPr>
              <a:t>BIBLE STUDY</a:t>
            </a:r>
          </a:p>
        </p:txBody>
      </p:sp>
      <p:sp>
        <p:nvSpPr>
          <p:cNvPr id="5" name="TextBox 4"/>
          <p:cNvSpPr txBox="1"/>
          <p:nvPr/>
        </p:nvSpPr>
        <p:spPr>
          <a:xfrm>
            <a:off x="1320371" y="3640676"/>
            <a:ext cx="6479658" cy="1938992"/>
          </a:xfrm>
          <a:prstGeom prst="rect">
            <a:avLst/>
          </a:prstGeom>
          <a:noFill/>
        </p:spPr>
        <p:txBody>
          <a:bodyPr wrap="none" rtlCol="0">
            <a:spAutoFit/>
          </a:bodyPr>
          <a:lstStyle/>
          <a:p>
            <a:pPr algn="ctr"/>
            <a:r>
              <a:rPr lang="en-US" sz="4000" b="1" dirty="0" smtClean="0">
                <a:solidFill>
                  <a:srgbClr val="0000FF"/>
                </a:solidFill>
                <a:latin typeface="Book Antiqua"/>
                <a:cs typeface="Book Antiqua"/>
              </a:rPr>
              <a:t>Study Four: How To Learn</a:t>
            </a:r>
          </a:p>
          <a:p>
            <a:pPr algn="ctr"/>
            <a:r>
              <a:rPr lang="en-US" sz="4000" b="1" dirty="0" smtClean="0">
                <a:solidFill>
                  <a:srgbClr val="0000FF"/>
                </a:solidFill>
                <a:latin typeface="Book Antiqua"/>
                <a:cs typeface="Book Antiqua"/>
              </a:rPr>
              <a:t>The Secret Of Sound</a:t>
            </a:r>
          </a:p>
          <a:p>
            <a:pPr algn="ctr"/>
            <a:r>
              <a:rPr lang="en-US" sz="4000" b="1" dirty="0" smtClean="0">
                <a:solidFill>
                  <a:srgbClr val="0000FF"/>
                </a:solidFill>
                <a:latin typeface="Book Antiqua"/>
                <a:cs typeface="Book Antiqua"/>
              </a:rPr>
              <a:t>Bible Reasoning</a:t>
            </a:r>
            <a:endParaRPr lang="en-US" sz="4000" b="1" dirty="0">
              <a:solidFill>
                <a:srgbClr val="0000FF"/>
              </a:solidFill>
              <a:latin typeface="Book Antiqua"/>
              <a:cs typeface="Book Antiqua"/>
            </a:endParaRPr>
          </a:p>
        </p:txBody>
      </p:sp>
    </p:spTree>
    <p:extLst>
      <p:ext uri="{BB962C8B-B14F-4D97-AF65-F5344CB8AC3E}">
        <p14:creationId xmlns:p14="http://schemas.microsoft.com/office/powerpoint/2010/main" val="195804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9" y="186311"/>
            <a:ext cx="6111519" cy="1323439"/>
          </a:xfrm>
          <a:prstGeom prst="rect">
            <a:avLst/>
          </a:prstGeom>
          <a:noFill/>
        </p:spPr>
        <p:txBody>
          <a:bodyPr wrap="none" rtlCol="0">
            <a:spAutoFit/>
          </a:bodyPr>
          <a:lstStyle/>
          <a:p>
            <a:pPr algn="ctr"/>
            <a:r>
              <a:rPr lang="en-US" sz="4000" b="1" dirty="0" smtClean="0">
                <a:solidFill>
                  <a:srgbClr val="FF0000"/>
                </a:solidFill>
                <a:latin typeface="Book Antiqua"/>
                <a:cs typeface="Book Antiqua"/>
              </a:rPr>
              <a:t>The Evil Doctrine Of </a:t>
            </a:r>
          </a:p>
          <a:p>
            <a:pPr algn="ctr"/>
            <a:r>
              <a:rPr lang="en-US" sz="4000" b="1" dirty="0" smtClean="0">
                <a:solidFill>
                  <a:srgbClr val="FF0000"/>
                </a:solidFill>
                <a:latin typeface="Book Antiqua"/>
                <a:cs typeface="Book Antiqua"/>
              </a:rPr>
              <a:t>The Seed Of The Serpent</a:t>
            </a:r>
            <a:endParaRPr lang="en-US" sz="4000" b="1" dirty="0">
              <a:solidFill>
                <a:srgbClr val="FF0000"/>
              </a:solidFill>
              <a:latin typeface="Book Antiqua"/>
              <a:cs typeface="Book Antiqua"/>
            </a:endParaRPr>
          </a:p>
        </p:txBody>
      </p:sp>
      <p:sp>
        <p:nvSpPr>
          <p:cNvPr id="6" name="TextBox 5"/>
          <p:cNvSpPr txBox="1"/>
          <p:nvPr/>
        </p:nvSpPr>
        <p:spPr>
          <a:xfrm>
            <a:off x="2256281" y="1964307"/>
            <a:ext cx="4646975" cy="461665"/>
          </a:xfrm>
          <a:prstGeom prst="rect">
            <a:avLst/>
          </a:prstGeom>
          <a:noFill/>
        </p:spPr>
        <p:txBody>
          <a:bodyPr wrap="none" rtlCol="0">
            <a:spAutoFit/>
          </a:bodyPr>
          <a:lstStyle/>
          <a:p>
            <a:r>
              <a:rPr lang="en-US" sz="2400" b="1" dirty="0" smtClean="0">
                <a:latin typeface="Book Antiqua"/>
                <a:cs typeface="Book Antiqua"/>
              </a:rPr>
              <a:t>is a mode of thinking known as</a:t>
            </a:r>
            <a:endParaRPr lang="en-US" sz="2400" b="1" dirty="0">
              <a:latin typeface="Book Antiqua"/>
              <a:cs typeface="Book Antiqua"/>
            </a:endParaRPr>
          </a:p>
        </p:txBody>
      </p:sp>
      <p:sp>
        <p:nvSpPr>
          <p:cNvPr id="7" name="TextBox 6"/>
          <p:cNvSpPr txBox="1"/>
          <p:nvPr/>
        </p:nvSpPr>
        <p:spPr>
          <a:xfrm>
            <a:off x="2208166" y="3081903"/>
            <a:ext cx="4743205" cy="584776"/>
          </a:xfrm>
          <a:prstGeom prst="rect">
            <a:avLst/>
          </a:prstGeom>
          <a:noFill/>
        </p:spPr>
        <p:txBody>
          <a:bodyPr wrap="none" rtlCol="0">
            <a:spAutoFit/>
          </a:bodyPr>
          <a:lstStyle/>
          <a:p>
            <a:r>
              <a:rPr lang="en-US" sz="3200" b="1" dirty="0">
                <a:solidFill>
                  <a:srgbClr val="FF0000"/>
                </a:solidFill>
                <a:latin typeface="Book Antiqua"/>
                <a:cs typeface="Book Antiqua"/>
              </a:rPr>
              <a:t>t</a:t>
            </a:r>
            <a:r>
              <a:rPr lang="en-US" sz="3200" b="1" dirty="0" smtClean="0">
                <a:solidFill>
                  <a:srgbClr val="FF0000"/>
                </a:solidFill>
                <a:latin typeface="Book Antiqua"/>
                <a:cs typeface="Book Antiqua"/>
              </a:rPr>
              <a:t>he thinking of the flesh</a:t>
            </a:r>
            <a:endParaRPr lang="en-US" sz="3200" b="1" dirty="0">
              <a:solidFill>
                <a:srgbClr val="FF0000"/>
              </a:solidFill>
              <a:latin typeface="Book Antiqua"/>
              <a:cs typeface="Book Antiqua"/>
            </a:endParaRPr>
          </a:p>
        </p:txBody>
      </p:sp>
      <p:sp>
        <p:nvSpPr>
          <p:cNvPr id="8" name="TextBox 7"/>
          <p:cNvSpPr txBox="1"/>
          <p:nvPr/>
        </p:nvSpPr>
        <p:spPr>
          <a:xfrm>
            <a:off x="2576656" y="4334967"/>
            <a:ext cx="4006225" cy="461665"/>
          </a:xfrm>
          <a:prstGeom prst="rect">
            <a:avLst/>
          </a:prstGeom>
          <a:noFill/>
        </p:spPr>
        <p:txBody>
          <a:bodyPr wrap="none" rtlCol="0">
            <a:spAutoFit/>
          </a:bodyPr>
          <a:lstStyle/>
          <a:p>
            <a:r>
              <a:rPr lang="en-US" sz="2400" b="1" dirty="0">
                <a:latin typeface="Book Antiqua"/>
                <a:cs typeface="Book Antiqua"/>
              </a:rPr>
              <a:t>w</a:t>
            </a:r>
            <a:r>
              <a:rPr lang="en-US" sz="2400" b="1" dirty="0" smtClean="0">
                <a:latin typeface="Book Antiqua"/>
                <a:cs typeface="Book Antiqua"/>
              </a:rPr>
              <a:t>hich is utterly focused on</a:t>
            </a:r>
            <a:endParaRPr lang="en-US" sz="2400" b="1" dirty="0">
              <a:latin typeface="Book Antiqua"/>
              <a:cs typeface="Book Antiqua"/>
            </a:endParaRPr>
          </a:p>
        </p:txBody>
      </p:sp>
      <p:sp>
        <p:nvSpPr>
          <p:cNvPr id="9" name="TextBox 8"/>
          <p:cNvSpPr txBox="1"/>
          <p:nvPr/>
        </p:nvSpPr>
        <p:spPr>
          <a:xfrm>
            <a:off x="3476567" y="5249355"/>
            <a:ext cx="2206403" cy="1107996"/>
          </a:xfrm>
          <a:prstGeom prst="rect">
            <a:avLst/>
          </a:prstGeom>
          <a:noFill/>
        </p:spPr>
        <p:txBody>
          <a:bodyPr wrap="none" rtlCol="0">
            <a:spAutoFit/>
          </a:bodyPr>
          <a:lstStyle/>
          <a:p>
            <a:r>
              <a:rPr lang="en-US" sz="6660" b="1" dirty="0" smtClean="0">
                <a:solidFill>
                  <a:srgbClr val="FF0000"/>
                </a:solidFill>
                <a:latin typeface="Book Antiqua"/>
                <a:cs typeface="Book Antiqua"/>
              </a:rPr>
              <a:t>SELF</a:t>
            </a:r>
            <a:endParaRPr lang="en-US" sz="6660" b="1" dirty="0">
              <a:solidFill>
                <a:srgbClr val="FF0000"/>
              </a:solidFill>
              <a:latin typeface="Book Antiqua"/>
              <a:cs typeface="Book Antiqua"/>
            </a:endParaRPr>
          </a:p>
        </p:txBody>
      </p:sp>
    </p:spTree>
    <p:extLst>
      <p:ext uri="{BB962C8B-B14F-4D97-AF65-F5344CB8AC3E}">
        <p14:creationId xmlns:p14="http://schemas.microsoft.com/office/powerpoint/2010/main" val="83873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38223" y="186311"/>
            <a:ext cx="6283090" cy="1323439"/>
          </a:xfrm>
          <a:prstGeom prst="rect">
            <a:avLst/>
          </a:prstGeom>
          <a:noFill/>
        </p:spPr>
        <p:txBody>
          <a:bodyPr wrap="none" rtlCol="0">
            <a:spAutoFit/>
          </a:bodyPr>
          <a:lstStyle/>
          <a:p>
            <a:pPr algn="ctr"/>
            <a:r>
              <a:rPr lang="en-US" sz="4000" b="1" dirty="0" smtClean="0">
                <a:solidFill>
                  <a:srgbClr val="0000FF"/>
                </a:solidFill>
                <a:latin typeface="Book Antiqua"/>
                <a:cs typeface="Book Antiqua"/>
              </a:rPr>
              <a:t>The Secret Power Of </a:t>
            </a:r>
          </a:p>
          <a:p>
            <a:pPr algn="ctr"/>
            <a:r>
              <a:rPr lang="en-US" sz="4000" b="1" dirty="0" smtClean="0">
                <a:solidFill>
                  <a:srgbClr val="0000FF"/>
                </a:solidFill>
                <a:latin typeface="Book Antiqua"/>
                <a:cs typeface="Book Antiqua"/>
              </a:rPr>
              <a:t>The Seed Of The Woman</a:t>
            </a:r>
            <a:endParaRPr lang="en-US" sz="4000" b="1" dirty="0">
              <a:solidFill>
                <a:srgbClr val="0000FF"/>
              </a:solidFill>
              <a:latin typeface="Book Antiqua"/>
              <a:cs typeface="Book Antiqua"/>
            </a:endParaRPr>
          </a:p>
        </p:txBody>
      </p:sp>
      <p:sp>
        <p:nvSpPr>
          <p:cNvPr id="6" name="TextBox 5"/>
          <p:cNvSpPr txBox="1"/>
          <p:nvPr/>
        </p:nvSpPr>
        <p:spPr>
          <a:xfrm>
            <a:off x="2256281" y="1964307"/>
            <a:ext cx="4646975" cy="461665"/>
          </a:xfrm>
          <a:prstGeom prst="rect">
            <a:avLst/>
          </a:prstGeom>
          <a:noFill/>
        </p:spPr>
        <p:txBody>
          <a:bodyPr wrap="none" rtlCol="0">
            <a:spAutoFit/>
          </a:bodyPr>
          <a:lstStyle/>
          <a:p>
            <a:r>
              <a:rPr lang="en-US" sz="2400" b="1" dirty="0" smtClean="0">
                <a:latin typeface="Book Antiqua"/>
                <a:cs typeface="Book Antiqua"/>
              </a:rPr>
              <a:t>is a mode of thinking known as</a:t>
            </a:r>
            <a:endParaRPr lang="en-US" sz="2400" b="1" dirty="0">
              <a:latin typeface="Book Antiqua"/>
              <a:cs typeface="Book Antiqua"/>
            </a:endParaRPr>
          </a:p>
        </p:txBody>
      </p:sp>
      <p:sp>
        <p:nvSpPr>
          <p:cNvPr id="7" name="TextBox 6"/>
          <p:cNvSpPr txBox="1"/>
          <p:nvPr/>
        </p:nvSpPr>
        <p:spPr>
          <a:xfrm>
            <a:off x="2208166" y="3081903"/>
            <a:ext cx="4814138" cy="584776"/>
          </a:xfrm>
          <a:prstGeom prst="rect">
            <a:avLst/>
          </a:prstGeom>
          <a:noFill/>
        </p:spPr>
        <p:txBody>
          <a:bodyPr wrap="none" rtlCol="0">
            <a:spAutoFit/>
          </a:bodyPr>
          <a:lstStyle/>
          <a:p>
            <a:r>
              <a:rPr lang="en-US" sz="3200" b="1" dirty="0">
                <a:solidFill>
                  <a:srgbClr val="0000FF"/>
                </a:solidFill>
                <a:latin typeface="Book Antiqua"/>
                <a:cs typeface="Book Antiqua"/>
              </a:rPr>
              <a:t>t</a:t>
            </a:r>
            <a:r>
              <a:rPr lang="en-US" sz="3200" b="1" dirty="0" smtClean="0">
                <a:solidFill>
                  <a:srgbClr val="0000FF"/>
                </a:solidFill>
                <a:latin typeface="Book Antiqua"/>
                <a:cs typeface="Book Antiqua"/>
              </a:rPr>
              <a:t>he thinking of the spirit</a:t>
            </a:r>
            <a:endParaRPr lang="en-US" sz="3200" b="1" dirty="0">
              <a:solidFill>
                <a:srgbClr val="0000FF"/>
              </a:solidFill>
              <a:latin typeface="Book Antiqua"/>
              <a:cs typeface="Book Antiqua"/>
            </a:endParaRPr>
          </a:p>
        </p:txBody>
      </p:sp>
      <p:sp>
        <p:nvSpPr>
          <p:cNvPr id="8" name="TextBox 7"/>
          <p:cNvSpPr txBox="1"/>
          <p:nvPr/>
        </p:nvSpPr>
        <p:spPr>
          <a:xfrm>
            <a:off x="2576656" y="4334967"/>
            <a:ext cx="4006225" cy="461665"/>
          </a:xfrm>
          <a:prstGeom prst="rect">
            <a:avLst/>
          </a:prstGeom>
          <a:noFill/>
        </p:spPr>
        <p:txBody>
          <a:bodyPr wrap="none" rtlCol="0">
            <a:spAutoFit/>
          </a:bodyPr>
          <a:lstStyle/>
          <a:p>
            <a:r>
              <a:rPr lang="en-US" sz="2400" b="1" dirty="0">
                <a:latin typeface="Book Antiqua"/>
                <a:cs typeface="Book Antiqua"/>
              </a:rPr>
              <a:t>w</a:t>
            </a:r>
            <a:r>
              <a:rPr lang="en-US" sz="2400" b="1" dirty="0" smtClean="0">
                <a:latin typeface="Book Antiqua"/>
                <a:cs typeface="Book Antiqua"/>
              </a:rPr>
              <a:t>hich is utterly focused on</a:t>
            </a:r>
            <a:endParaRPr lang="en-US" sz="2400" b="1" dirty="0">
              <a:latin typeface="Book Antiqua"/>
              <a:cs typeface="Book Antiqua"/>
            </a:endParaRPr>
          </a:p>
        </p:txBody>
      </p:sp>
      <p:sp>
        <p:nvSpPr>
          <p:cNvPr id="9" name="TextBox 8"/>
          <p:cNvSpPr txBox="1"/>
          <p:nvPr/>
        </p:nvSpPr>
        <p:spPr>
          <a:xfrm>
            <a:off x="3476567" y="5249355"/>
            <a:ext cx="2319031" cy="1117229"/>
          </a:xfrm>
          <a:prstGeom prst="rect">
            <a:avLst/>
          </a:prstGeom>
          <a:noFill/>
        </p:spPr>
        <p:txBody>
          <a:bodyPr wrap="none" rtlCol="0">
            <a:spAutoFit/>
          </a:bodyPr>
          <a:lstStyle/>
          <a:p>
            <a:r>
              <a:rPr lang="en-US" sz="6660" b="1" dirty="0" smtClean="0">
                <a:solidFill>
                  <a:srgbClr val="0000FF"/>
                </a:solidFill>
                <a:latin typeface="Book Antiqua"/>
                <a:cs typeface="Book Antiqua"/>
              </a:rPr>
              <a:t>GOD</a:t>
            </a:r>
            <a:endParaRPr lang="en-US" sz="6660" b="1" dirty="0">
              <a:solidFill>
                <a:srgbClr val="0000FF"/>
              </a:solidFill>
              <a:latin typeface="Book Antiqua"/>
              <a:cs typeface="Book Antiqua"/>
            </a:endParaRPr>
          </a:p>
        </p:txBody>
      </p:sp>
    </p:spTree>
    <p:extLst>
      <p:ext uri="{BB962C8B-B14F-4D97-AF65-F5344CB8AC3E}">
        <p14:creationId xmlns:p14="http://schemas.microsoft.com/office/powerpoint/2010/main" val="255123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1058348" y="1201632"/>
            <a:ext cx="7671514" cy="1631216"/>
          </a:xfrm>
          <a:prstGeom prst="rect">
            <a:avLst/>
          </a:prstGeom>
          <a:noFill/>
          <a:ln w="9525">
            <a:noFill/>
            <a:miter lim="800000"/>
            <a:headEnd/>
            <a:tailEnd/>
          </a:ln>
        </p:spPr>
        <p:txBody>
          <a:bodyPr>
            <a:prstTxWarp prst="textNoShape">
              <a:avLst/>
            </a:prstTxWarp>
            <a:spAutoFit/>
          </a:bodyPr>
          <a:lstStyle/>
          <a:p>
            <a:r>
              <a:rPr lang="en-NZ" sz="2800" b="1" dirty="0" smtClean="0">
                <a:solidFill>
                  <a:srgbClr val="0000FF"/>
                </a:solidFill>
                <a:latin typeface="Book Antiqua"/>
                <a:cs typeface="Book Antiqua"/>
              </a:rPr>
              <a:t>Have Ye Not Read</a:t>
            </a:r>
          </a:p>
          <a:p>
            <a:r>
              <a:rPr lang="en-NZ" sz="2400" b="1" dirty="0" smtClean="0">
                <a:latin typeface="Book Antiqua"/>
                <a:cs typeface="Book Antiqua"/>
              </a:rPr>
              <a:t>Christ dealt with questions from others by providing an answer sourced from an appropriate scripture.</a:t>
            </a:r>
          </a:p>
          <a:p>
            <a:r>
              <a:rPr lang="en-NZ" sz="2400" b="1" dirty="0" smtClean="0">
                <a:solidFill>
                  <a:srgbClr val="FF0000"/>
                </a:solidFill>
                <a:latin typeface="Book Antiqua"/>
                <a:cs typeface="Book Antiqua"/>
              </a:rPr>
              <a:t>Matthew 12:2-4, Matthew 19:3-6, Matthew 22:28-33</a:t>
            </a:r>
            <a:endParaRPr lang="en-NZ" sz="2400" b="1" dirty="0">
              <a:solidFill>
                <a:srgbClr val="FF0000"/>
              </a:solidFill>
              <a:latin typeface="Book Antiqua"/>
              <a:cs typeface="Book Antiqua"/>
            </a:endParaRPr>
          </a:p>
        </p:txBody>
      </p:sp>
      <p:sp>
        <p:nvSpPr>
          <p:cNvPr id="10" name="TextBox 9"/>
          <p:cNvSpPr txBox="1">
            <a:spLocks noChangeArrowheads="1"/>
          </p:cNvSpPr>
          <p:nvPr/>
        </p:nvSpPr>
        <p:spPr bwMode="auto">
          <a:xfrm>
            <a:off x="1058348" y="2956970"/>
            <a:ext cx="7671514" cy="1631216"/>
          </a:xfrm>
          <a:prstGeom prst="rect">
            <a:avLst/>
          </a:prstGeom>
          <a:noFill/>
          <a:ln w="9525">
            <a:noFill/>
            <a:miter lim="800000"/>
            <a:headEnd/>
            <a:tailEnd/>
          </a:ln>
        </p:spPr>
        <p:txBody>
          <a:bodyPr>
            <a:prstTxWarp prst="textNoShape">
              <a:avLst/>
            </a:prstTxWarp>
            <a:spAutoFit/>
          </a:bodyPr>
          <a:lstStyle/>
          <a:p>
            <a:r>
              <a:rPr lang="en-NZ" sz="2800" b="1" dirty="0" smtClean="0">
                <a:solidFill>
                  <a:srgbClr val="0000FF"/>
                </a:solidFill>
                <a:latin typeface="Book Antiqua"/>
                <a:cs typeface="Book Antiqua"/>
              </a:rPr>
              <a:t>It Is Written</a:t>
            </a:r>
          </a:p>
          <a:p>
            <a:r>
              <a:rPr lang="en-NZ" sz="2400" b="1" dirty="0" smtClean="0">
                <a:solidFill>
                  <a:srgbClr val="000000"/>
                </a:solidFill>
                <a:latin typeface="Book Antiqua"/>
                <a:cs typeface="Book Antiqua"/>
              </a:rPr>
              <a:t>Christ explained the meaning of current events by making reference to a relevant scripture.</a:t>
            </a:r>
          </a:p>
          <a:p>
            <a:r>
              <a:rPr lang="en-NZ" sz="2400" b="1" dirty="0" smtClean="0">
                <a:solidFill>
                  <a:srgbClr val="FF0000"/>
                </a:solidFill>
                <a:latin typeface="Book Antiqua"/>
                <a:cs typeface="Book Antiqua"/>
              </a:rPr>
              <a:t>Mark 7:6-9, Mark 11:15-18, Mark 14:26-28</a:t>
            </a:r>
            <a:r>
              <a:rPr lang="en-NZ" sz="2400" b="1" dirty="0" smtClean="0">
                <a:solidFill>
                  <a:srgbClr val="0000CC"/>
                </a:solidFill>
                <a:latin typeface="Book Antiqua"/>
                <a:cs typeface="Book Antiqua"/>
              </a:rPr>
              <a:t> </a:t>
            </a:r>
            <a:endParaRPr lang="en-NZ" sz="2400" b="1" dirty="0">
              <a:solidFill>
                <a:srgbClr val="FF0000"/>
              </a:solidFill>
              <a:latin typeface="Book Antiqua"/>
              <a:cs typeface="Book Antiqua"/>
            </a:endParaRPr>
          </a:p>
        </p:txBody>
      </p:sp>
      <p:sp>
        <p:nvSpPr>
          <p:cNvPr id="12" name="TextBox 11"/>
          <p:cNvSpPr txBox="1">
            <a:spLocks noChangeArrowheads="1"/>
          </p:cNvSpPr>
          <p:nvPr/>
        </p:nvSpPr>
        <p:spPr bwMode="auto">
          <a:xfrm>
            <a:off x="1058349" y="4710109"/>
            <a:ext cx="7898050" cy="1631216"/>
          </a:xfrm>
          <a:prstGeom prst="rect">
            <a:avLst/>
          </a:prstGeom>
          <a:noFill/>
          <a:ln w="9525">
            <a:noFill/>
            <a:miter lim="800000"/>
            <a:headEnd/>
            <a:tailEnd/>
          </a:ln>
        </p:spPr>
        <p:txBody>
          <a:bodyPr>
            <a:prstTxWarp prst="textNoShape">
              <a:avLst/>
            </a:prstTxWarp>
            <a:spAutoFit/>
          </a:bodyPr>
          <a:lstStyle/>
          <a:p>
            <a:r>
              <a:rPr lang="en-NZ" sz="2800" b="1" dirty="0" smtClean="0">
                <a:solidFill>
                  <a:srgbClr val="0000FF"/>
                </a:solidFill>
                <a:latin typeface="Book Antiqua"/>
                <a:cs typeface="Book Antiqua"/>
              </a:rPr>
              <a:t>That The </a:t>
            </a:r>
            <a:r>
              <a:rPr lang="en-NZ" sz="2800" b="1" dirty="0">
                <a:solidFill>
                  <a:srgbClr val="0000FF"/>
                </a:solidFill>
                <a:latin typeface="Book Antiqua"/>
                <a:cs typeface="Book Antiqua"/>
              </a:rPr>
              <a:t>S</a:t>
            </a:r>
            <a:r>
              <a:rPr lang="en-NZ" sz="2800" b="1" dirty="0" smtClean="0">
                <a:solidFill>
                  <a:srgbClr val="0000FF"/>
                </a:solidFill>
                <a:latin typeface="Book Antiqua"/>
                <a:cs typeface="Book Antiqua"/>
              </a:rPr>
              <a:t>cripture </a:t>
            </a:r>
            <a:r>
              <a:rPr lang="en-NZ" sz="2800" b="1" dirty="0">
                <a:solidFill>
                  <a:srgbClr val="0000FF"/>
                </a:solidFill>
                <a:latin typeface="Book Antiqua"/>
                <a:cs typeface="Book Antiqua"/>
              </a:rPr>
              <a:t>M</a:t>
            </a:r>
            <a:r>
              <a:rPr lang="en-NZ" sz="2800" b="1" dirty="0" smtClean="0">
                <a:solidFill>
                  <a:srgbClr val="0000FF"/>
                </a:solidFill>
                <a:latin typeface="Book Antiqua"/>
                <a:cs typeface="Book Antiqua"/>
              </a:rPr>
              <a:t>ight </a:t>
            </a:r>
            <a:r>
              <a:rPr lang="en-NZ" sz="2800" b="1" dirty="0">
                <a:solidFill>
                  <a:srgbClr val="0000FF"/>
                </a:solidFill>
                <a:latin typeface="Book Antiqua"/>
                <a:cs typeface="Book Antiqua"/>
              </a:rPr>
              <a:t>B</a:t>
            </a:r>
            <a:r>
              <a:rPr lang="en-NZ" sz="2800" b="1" dirty="0" smtClean="0">
                <a:solidFill>
                  <a:srgbClr val="0000FF"/>
                </a:solidFill>
                <a:latin typeface="Book Antiqua"/>
                <a:cs typeface="Book Antiqua"/>
              </a:rPr>
              <a:t>e </a:t>
            </a:r>
            <a:r>
              <a:rPr lang="en-NZ" sz="2800" b="1" dirty="0">
                <a:solidFill>
                  <a:srgbClr val="0000FF"/>
                </a:solidFill>
                <a:latin typeface="Book Antiqua"/>
                <a:cs typeface="Book Antiqua"/>
              </a:rPr>
              <a:t>F</a:t>
            </a:r>
            <a:r>
              <a:rPr lang="en-NZ" sz="2800" b="1" dirty="0" smtClean="0">
                <a:solidFill>
                  <a:srgbClr val="0000FF"/>
                </a:solidFill>
                <a:latin typeface="Book Antiqua"/>
                <a:cs typeface="Book Antiqua"/>
              </a:rPr>
              <a:t>ulfilled</a:t>
            </a:r>
          </a:p>
          <a:p>
            <a:r>
              <a:rPr lang="en-NZ" sz="2400" b="1" dirty="0" smtClean="0">
                <a:solidFill>
                  <a:srgbClr val="000000"/>
                </a:solidFill>
                <a:latin typeface="Book Antiqua"/>
                <a:cs typeface="Book Antiqua"/>
              </a:rPr>
              <a:t>Christ was aware of God’s unfolding purpose in his own life in the context of fulfilling scripture.</a:t>
            </a:r>
          </a:p>
          <a:p>
            <a:r>
              <a:rPr lang="en-NZ" sz="2400" b="1" dirty="0" smtClean="0">
                <a:solidFill>
                  <a:srgbClr val="FF0000"/>
                </a:solidFill>
                <a:latin typeface="Book Antiqua"/>
                <a:cs typeface="Book Antiqua"/>
              </a:rPr>
              <a:t>John 13:18-21, John 17:11-13, John 19:28-30</a:t>
            </a:r>
            <a:endParaRPr lang="en-NZ" sz="2400" b="1" dirty="0">
              <a:solidFill>
                <a:srgbClr val="FF0000"/>
              </a:solidFill>
              <a:latin typeface="Book Antiqua"/>
              <a:cs typeface="Book Antiqua"/>
            </a:endParaRPr>
          </a:p>
        </p:txBody>
      </p:sp>
      <p:grpSp>
        <p:nvGrpSpPr>
          <p:cNvPr id="2" name="Group 17"/>
          <p:cNvGrpSpPr>
            <a:grpSpLocks/>
          </p:cNvGrpSpPr>
          <p:nvPr/>
        </p:nvGrpSpPr>
        <p:grpSpPr bwMode="auto">
          <a:xfrm>
            <a:off x="820045" y="105653"/>
            <a:ext cx="271205" cy="845513"/>
            <a:chOff x="722413" y="357085"/>
            <a:chExt cx="224275" cy="1220339"/>
          </a:xfrm>
        </p:grpSpPr>
        <p:sp>
          <p:nvSpPr>
            <p:cNvPr id="17" name="TextBox 16"/>
            <p:cNvSpPr txBox="1"/>
            <p:nvPr/>
          </p:nvSpPr>
          <p:spPr>
            <a:xfrm>
              <a:off x="722413" y="378036"/>
              <a:ext cx="152711" cy="1199388"/>
            </a:xfrm>
            <a:prstGeom prst="rect">
              <a:avLst/>
            </a:prstGeom>
            <a:noFill/>
            <a:effectLst>
              <a:outerShdw dist="38100" dir="9000000" algn="ctr" rotWithShape="0">
                <a:schemeClr val="tx1"/>
              </a:outerShdw>
            </a:effectLst>
          </p:spPr>
          <p:txBody>
            <a:bodyPr wrap="none">
              <a:spAutoFit/>
            </a:bodyPr>
            <a:lstStyle/>
            <a:p>
              <a:pPr fontAlgn="auto">
                <a:spcBef>
                  <a:spcPts val="0"/>
                </a:spcBef>
                <a:spcAft>
                  <a:spcPts val="0"/>
                </a:spcAft>
                <a:defRPr/>
              </a:pPr>
              <a:endParaRPr lang="en-NZ" sz="4800" b="1" dirty="0">
                <a:gradFill>
                  <a:gsLst>
                    <a:gs pos="25000">
                      <a:srgbClr val="FFFF00"/>
                    </a:gs>
                    <a:gs pos="60000">
                      <a:srgbClr val="FF0000"/>
                    </a:gs>
                  </a:gsLst>
                  <a:lin ang="5400000" scaled="0"/>
                </a:gradFill>
                <a:latin typeface="ArtBrush" pitchFamily="34" charset="0"/>
              </a:endParaRPr>
            </a:p>
          </p:txBody>
        </p:sp>
        <p:sp>
          <p:nvSpPr>
            <p:cNvPr id="28685" name="TextBox 15"/>
            <p:cNvSpPr txBox="1">
              <a:spLocks noChangeArrowheads="1"/>
            </p:cNvSpPr>
            <p:nvPr/>
          </p:nvSpPr>
          <p:spPr bwMode="auto">
            <a:xfrm>
              <a:off x="793977" y="357085"/>
              <a:ext cx="152711" cy="1199388"/>
            </a:xfrm>
            <a:prstGeom prst="rect">
              <a:avLst/>
            </a:prstGeom>
            <a:noFill/>
            <a:ln w="9525">
              <a:noFill/>
              <a:miter lim="800000"/>
              <a:headEnd/>
              <a:tailEnd/>
            </a:ln>
          </p:spPr>
          <p:txBody>
            <a:bodyPr wrap="none">
              <a:prstTxWarp prst="textNoShape">
                <a:avLst/>
              </a:prstTxWarp>
              <a:spAutoFit/>
            </a:bodyPr>
            <a:lstStyle/>
            <a:p>
              <a:endParaRPr lang="en-NZ" sz="4800" b="1" dirty="0">
                <a:latin typeface="ArtBrush" charset="0"/>
              </a:endParaRPr>
            </a:p>
          </p:txBody>
        </p:sp>
      </p:grpSp>
      <p:sp>
        <p:nvSpPr>
          <p:cNvPr id="14" name="Rectangle 13"/>
          <p:cNvSpPr/>
          <p:nvPr/>
        </p:nvSpPr>
        <p:spPr>
          <a:xfrm>
            <a:off x="768764" y="1377574"/>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Rectangle 14"/>
          <p:cNvSpPr/>
          <p:nvPr/>
        </p:nvSpPr>
        <p:spPr>
          <a:xfrm>
            <a:off x="768764" y="3121676"/>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Rectangle 15"/>
          <p:cNvSpPr/>
          <p:nvPr/>
        </p:nvSpPr>
        <p:spPr>
          <a:xfrm>
            <a:off x="768764" y="4882711"/>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TextBox 2"/>
          <p:cNvSpPr txBox="1"/>
          <p:nvPr/>
        </p:nvSpPr>
        <p:spPr>
          <a:xfrm>
            <a:off x="524984" y="215907"/>
            <a:ext cx="8232241" cy="707886"/>
          </a:xfrm>
          <a:prstGeom prst="rect">
            <a:avLst/>
          </a:prstGeom>
          <a:noFill/>
        </p:spPr>
        <p:txBody>
          <a:bodyPr wrap="none" rtlCol="0">
            <a:spAutoFit/>
          </a:bodyPr>
          <a:lstStyle/>
          <a:p>
            <a:r>
              <a:rPr lang="en-US" sz="4000" b="1" dirty="0" smtClean="0">
                <a:solidFill>
                  <a:srgbClr val="0000FF"/>
                </a:solidFill>
                <a:latin typeface="Book Antiqua"/>
                <a:cs typeface="Book Antiqua"/>
              </a:rPr>
              <a:t>Christ’s Dependence On Scripture</a:t>
            </a:r>
            <a:endParaRPr lang="en-US" sz="4000" b="1" dirty="0">
              <a:solidFill>
                <a:srgbClr val="0000FF"/>
              </a:solidFill>
              <a:latin typeface="Book Antiqua"/>
              <a:cs typeface="Book Antiqua"/>
            </a:endParaRPr>
          </a:p>
        </p:txBody>
      </p:sp>
    </p:spTree>
    <p:extLst>
      <p:ext uri="{BB962C8B-B14F-4D97-AF65-F5344CB8AC3E}">
        <p14:creationId xmlns:p14="http://schemas.microsoft.com/office/powerpoint/2010/main" val="287523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4444786" y="74747"/>
            <a:ext cx="250575" cy="860387"/>
            <a:chOff x="3238640" y="108470"/>
            <a:chExt cx="207210" cy="1242385"/>
          </a:xfrm>
        </p:grpSpPr>
        <p:sp>
          <p:nvSpPr>
            <p:cNvPr id="3" name="TextBox 2"/>
            <p:cNvSpPr txBox="1"/>
            <p:nvPr/>
          </p:nvSpPr>
          <p:spPr>
            <a:xfrm>
              <a:off x="3238640" y="150909"/>
              <a:ext cx="152707" cy="1199946"/>
            </a:xfrm>
            <a:prstGeom prst="rect">
              <a:avLst/>
            </a:prstGeom>
            <a:noFill/>
          </p:spPr>
          <p:txBody>
            <a:bodyPr wrap="none">
              <a:spAutoFit/>
            </a:bodyPr>
            <a:lstStyle/>
            <a:p>
              <a:pPr algn="ctr" fontAlgn="auto">
                <a:spcBef>
                  <a:spcPts val="0"/>
                </a:spcBef>
                <a:spcAft>
                  <a:spcPts val="0"/>
                </a:spcAft>
                <a:defRPr/>
              </a:pPr>
              <a:endParaRPr lang="en-NZ" sz="4800" b="1" dirty="0">
                <a:gradFill>
                  <a:gsLst>
                    <a:gs pos="25000">
                      <a:srgbClr val="FFFF00"/>
                    </a:gs>
                    <a:gs pos="60000">
                      <a:srgbClr val="FF0000"/>
                    </a:gs>
                  </a:gsLst>
                  <a:lin ang="5400000" scaled="0"/>
                </a:gradFill>
                <a:effectLst>
                  <a:outerShdw dist="38100" dir="9000000" algn="ctr" rotWithShape="0">
                    <a:schemeClr val="tx1"/>
                  </a:outerShdw>
                </a:effectLst>
                <a:latin typeface="ArtBrush" pitchFamily="34" charset="0"/>
              </a:endParaRPr>
            </a:p>
          </p:txBody>
        </p:sp>
        <p:sp>
          <p:nvSpPr>
            <p:cNvPr id="28687" name="TextBox 1"/>
            <p:cNvSpPr txBox="1">
              <a:spLocks noChangeArrowheads="1"/>
            </p:cNvSpPr>
            <p:nvPr/>
          </p:nvSpPr>
          <p:spPr bwMode="auto">
            <a:xfrm>
              <a:off x="3293143" y="108470"/>
              <a:ext cx="152707" cy="1199946"/>
            </a:xfrm>
            <a:prstGeom prst="rect">
              <a:avLst/>
            </a:prstGeom>
            <a:noFill/>
            <a:ln w="9525">
              <a:noFill/>
              <a:miter lim="800000"/>
              <a:headEnd/>
              <a:tailEnd/>
            </a:ln>
          </p:spPr>
          <p:txBody>
            <a:bodyPr wrap="none">
              <a:prstTxWarp prst="textNoShape">
                <a:avLst/>
              </a:prstTxWarp>
              <a:spAutoFit/>
            </a:bodyPr>
            <a:lstStyle/>
            <a:p>
              <a:pPr algn="ctr"/>
              <a:endParaRPr lang="en-NZ" sz="4800" b="1" dirty="0">
                <a:latin typeface="ArtBrush" charset="0"/>
              </a:endParaRPr>
            </a:p>
          </p:txBody>
        </p:sp>
      </p:grpSp>
      <p:sp>
        <p:nvSpPr>
          <p:cNvPr id="17" name="TextBox 16"/>
          <p:cNvSpPr txBox="1">
            <a:spLocks noChangeArrowheads="1"/>
          </p:cNvSpPr>
          <p:nvPr/>
        </p:nvSpPr>
        <p:spPr bwMode="auto">
          <a:xfrm>
            <a:off x="1098124" y="1256224"/>
            <a:ext cx="7333630" cy="1200328"/>
          </a:xfrm>
          <a:prstGeom prst="rect">
            <a:avLst/>
          </a:prstGeom>
          <a:noFill/>
          <a:ln w="9525">
            <a:noFill/>
            <a:miter lim="800000"/>
            <a:headEnd/>
            <a:tailEnd/>
          </a:ln>
        </p:spPr>
        <p:txBody>
          <a:bodyPr>
            <a:prstTxWarp prst="textNoShape">
              <a:avLst/>
            </a:prstTxWarp>
            <a:spAutoFit/>
          </a:bodyPr>
          <a:lstStyle/>
          <a:p>
            <a:r>
              <a:rPr lang="en-NZ" sz="2400" b="1" dirty="0">
                <a:solidFill>
                  <a:srgbClr val="000000"/>
                </a:solidFill>
                <a:latin typeface="Book Antiqua"/>
                <a:cs typeface="Book Antiqua"/>
              </a:rPr>
              <a:t>Using Bible principles to assess and the solve a problem, helps us to view the whole matter from the Divine perspective.</a:t>
            </a:r>
          </a:p>
        </p:txBody>
      </p:sp>
      <p:sp>
        <p:nvSpPr>
          <p:cNvPr id="34" name="TextBox 33"/>
          <p:cNvSpPr txBox="1">
            <a:spLocks noChangeArrowheads="1"/>
          </p:cNvSpPr>
          <p:nvPr/>
        </p:nvSpPr>
        <p:spPr bwMode="auto">
          <a:xfrm>
            <a:off x="314828" y="218931"/>
            <a:ext cx="8541305" cy="729341"/>
          </a:xfrm>
          <a:prstGeom prst="rect">
            <a:avLst/>
          </a:prstGeom>
          <a:noFill/>
          <a:ln w="9525">
            <a:noFill/>
            <a:miter lim="800000"/>
            <a:headEnd/>
            <a:tailEnd/>
          </a:ln>
        </p:spPr>
        <p:txBody>
          <a:bodyPr wrap="square">
            <a:prstTxWarp prst="textNoShape">
              <a:avLst/>
            </a:prstTxWarp>
            <a:spAutoFit/>
          </a:bodyPr>
          <a:lstStyle/>
          <a:p>
            <a:r>
              <a:rPr lang="en-NZ" sz="4000" b="1" dirty="0" smtClean="0">
                <a:solidFill>
                  <a:srgbClr val="0000FF"/>
                </a:solidFill>
                <a:latin typeface="Book Antiqua"/>
                <a:cs typeface="Book Antiqua"/>
              </a:rPr>
              <a:t>The Power Of Scriptural Reasoning </a:t>
            </a:r>
            <a:endParaRPr lang="en-NZ" sz="4000" b="1" dirty="0">
              <a:solidFill>
                <a:srgbClr val="0000FF"/>
              </a:solidFill>
              <a:latin typeface="Book Antiqua"/>
              <a:cs typeface="Book Antiqua"/>
            </a:endParaRPr>
          </a:p>
        </p:txBody>
      </p:sp>
      <p:sp>
        <p:nvSpPr>
          <p:cNvPr id="37" name="TextBox 36"/>
          <p:cNvSpPr txBox="1">
            <a:spLocks noChangeArrowheads="1"/>
          </p:cNvSpPr>
          <p:nvPr/>
        </p:nvSpPr>
        <p:spPr bwMode="auto">
          <a:xfrm>
            <a:off x="1098124" y="2559264"/>
            <a:ext cx="7333630" cy="1200328"/>
          </a:xfrm>
          <a:prstGeom prst="rect">
            <a:avLst/>
          </a:prstGeom>
          <a:noFill/>
          <a:ln w="9525">
            <a:noFill/>
            <a:miter lim="800000"/>
            <a:headEnd/>
            <a:tailEnd/>
          </a:ln>
        </p:spPr>
        <p:txBody>
          <a:bodyPr>
            <a:prstTxWarp prst="textNoShape">
              <a:avLst/>
            </a:prstTxWarp>
            <a:spAutoFit/>
          </a:bodyPr>
          <a:lstStyle/>
          <a:p>
            <a:r>
              <a:rPr lang="en-NZ" sz="2400" b="1" dirty="0">
                <a:latin typeface="Book Antiqua"/>
                <a:cs typeface="Book Antiqua"/>
              </a:rPr>
              <a:t>Any problem may have several Bible principles that might be brought to bear on arriving at a scripturally sound answer.</a:t>
            </a:r>
          </a:p>
        </p:txBody>
      </p:sp>
      <p:sp>
        <p:nvSpPr>
          <p:cNvPr id="46" name="TextBox 45"/>
          <p:cNvSpPr txBox="1">
            <a:spLocks noChangeArrowheads="1"/>
          </p:cNvSpPr>
          <p:nvPr/>
        </p:nvSpPr>
        <p:spPr bwMode="auto">
          <a:xfrm>
            <a:off x="1098124" y="3931134"/>
            <a:ext cx="7333630" cy="1200328"/>
          </a:xfrm>
          <a:prstGeom prst="rect">
            <a:avLst/>
          </a:prstGeom>
          <a:noFill/>
          <a:ln w="9525">
            <a:noFill/>
            <a:miter lim="800000"/>
            <a:headEnd/>
            <a:tailEnd/>
          </a:ln>
        </p:spPr>
        <p:txBody>
          <a:bodyPr>
            <a:prstTxWarp prst="textNoShape">
              <a:avLst/>
            </a:prstTxWarp>
            <a:spAutoFit/>
          </a:bodyPr>
          <a:lstStyle/>
          <a:p>
            <a:r>
              <a:rPr lang="en-NZ" sz="2400" b="1" dirty="0">
                <a:solidFill>
                  <a:srgbClr val="000000"/>
                </a:solidFill>
                <a:latin typeface="Book Antiqua"/>
                <a:cs typeface="Book Antiqua"/>
              </a:rPr>
              <a:t>Bible principles are by their very nature </a:t>
            </a:r>
            <a:r>
              <a:rPr lang="en-NZ" sz="2400" b="1" dirty="0" smtClean="0">
                <a:solidFill>
                  <a:srgbClr val="000000"/>
                </a:solidFill>
                <a:latin typeface="Book Antiqua"/>
                <a:cs typeface="Book Antiqua"/>
              </a:rPr>
              <a:t>non- </a:t>
            </a:r>
            <a:r>
              <a:rPr lang="en-NZ" sz="2400" b="1" dirty="0">
                <a:solidFill>
                  <a:srgbClr val="000000"/>
                </a:solidFill>
                <a:latin typeface="Book Antiqua"/>
                <a:cs typeface="Book Antiqua"/>
              </a:rPr>
              <a:t>specific, and therefore their application to a specific problem has to be thought out carefully.</a:t>
            </a:r>
          </a:p>
        </p:txBody>
      </p:sp>
      <p:sp>
        <p:nvSpPr>
          <p:cNvPr id="53" name="TextBox 52"/>
          <p:cNvSpPr txBox="1">
            <a:spLocks noChangeArrowheads="1"/>
          </p:cNvSpPr>
          <p:nvPr/>
        </p:nvSpPr>
        <p:spPr bwMode="auto">
          <a:xfrm>
            <a:off x="1098124" y="5251106"/>
            <a:ext cx="7333630" cy="1200328"/>
          </a:xfrm>
          <a:prstGeom prst="rect">
            <a:avLst/>
          </a:prstGeom>
          <a:noFill/>
          <a:ln w="9525">
            <a:noFill/>
            <a:miter lim="800000"/>
            <a:headEnd/>
            <a:tailEnd/>
          </a:ln>
        </p:spPr>
        <p:txBody>
          <a:bodyPr>
            <a:prstTxWarp prst="textNoShape">
              <a:avLst/>
            </a:prstTxWarp>
            <a:spAutoFit/>
          </a:bodyPr>
          <a:lstStyle/>
          <a:p>
            <a:r>
              <a:rPr lang="en-NZ" sz="2400" b="1" dirty="0">
                <a:solidFill>
                  <a:srgbClr val="000000"/>
                </a:solidFill>
                <a:latin typeface="Book Antiqua"/>
                <a:cs typeface="Book Antiqua"/>
              </a:rPr>
              <a:t>If we cannot find satisfactory Bible principles to support what we are doing, then we need to think about whether to continue or not.</a:t>
            </a:r>
          </a:p>
        </p:txBody>
      </p:sp>
      <p:sp>
        <p:nvSpPr>
          <p:cNvPr id="16" name="Rectangle 15"/>
          <p:cNvSpPr/>
          <p:nvPr/>
        </p:nvSpPr>
        <p:spPr>
          <a:xfrm>
            <a:off x="768764" y="1394534"/>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p:cNvSpPr/>
          <p:nvPr/>
        </p:nvSpPr>
        <p:spPr>
          <a:xfrm>
            <a:off x="768764" y="2740778"/>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ectangle 18"/>
          <p:cNvSpPr/>
          <p:nvPr/>
        </p:nvSpPr>
        <p:spPr>
          <a:xfrm>
            <a:off x="768764" y="4078547"/>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Rectangle 19"/>
          <p:cNvSpPr/>
          <p:nvPr/>
        </p:nvSpPr>
        <p:spPr>
          <a:xfrm>
            <a:off x="768764" y="5399389"/>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82008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4" grpId="0"/>
      <p:bldP spid="37" grpId="0"/>
      <p:bldP spid="46" grpId="0"/>
      <p:bldP spid="53" grpId="0"/>
      <p:bldP spid="16" grpId="0" animBg="1"/>
      <p:bldP spid="18" grpId="0" animBg="1"/>
      <p:bldP spid="19" grpId="0" animBg="1"/>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4444786" y="74747"/>
            <a:ext cx="250575" cy="860387"/>
            <a:chOff x="3238640" y="108470"/>
            <a:chExt cx="207210" cy="1242385"/>
          </a:xfrm>
        </p:grpSpPr>
        <p:sp>
          <p:nvSpPr>
            <p:cNvPr id="3" name="TextBox 2"/>
            <p:cNvSpPr txBox="1"/>
            <p:nvPr/>
          </p:nvSpPr>
          <p:spPr>
            <a:xfrm>
              <a:off x="3238640" y="150909"/>
              <a:ext cx="152707" cy="1199946"/>
            </a:xfrm>
            <a:prstGeom prst="rect">
              <a:avLst/>
            </a:prstGeom>
            <a:noFill/>
          </p:spPr>
          <p:txBody>
            <a:bodyPr wrap="none">
              <a:spAutoFit/>
            </a:bodyPr>
            <a:lstStyle/>
            <a:p>
              <a:pPr algn="ctr" fontAlgn="auto">
                <a:spcBef>
                  <a:spcPts val="0"/>
                </a:spcBef>
                <a:spcAft>
                  <a:spcPts val="0"/>
                </a:spcAft>
                <a:defRPr/>
              </a:pPr>
              <a:endParaRPr lang="en-NZ" sz="4800" b="1" dirty="0">
                <a:gradFill>
                  <a:gsLst>
                    <a:gs pos="25000">
                      <a:srgbClr val="FFFF00"/>
                    </a:gs>
                    <a:gs pos="60000">
                      <a:srgbClr val="FF0000"/>
                    </a:gs>
                  </a:gsLst>
                  <a:lin ang="5400000" scaled="0"/>
                </a:gradFill>
                <a:effectLst>
                  <a:outerShdw dist="38100" dir="9000000" algn="ctr" rotWithShape="0">
                    <a:schemeClr val="tx1"/>
                  </a:outerShdw>
                </a:effectLst>
                <a:latin typeface="ArtBrush" pitchFamily="34" charset="0"/>
              </a:endParaRPr>
            </a:p>
          </p:txBody>
        </p:sp>
        <p:sp>
          <p:nvSpPr>
            <p:cNvPr id="28687" name="TextBox 1"/>
            <p:cNvSpPr txBox="1">
              <a:spLocks noChangeArrowheads="1"/>
            </p:cNvSpPr>
            <p:nvPr/>
          </p:nvSpPr>
          <p:spPr bwMode="auto">
            <a:xfrm>
              <a:off x="3293143" y="108470"/>
              <a:ext cx="152707" cy="1199946"/>
            </a:xfrm>
            <a:prstGeom prst="rect">
              <a:avLst/>
            </a:prstGeom>
            <a:noFill/>
            <a:ln w="9525">
              <a:noFill/>
              <a:miter lim="800000"/>
              <a:headEnd/>
              <a:tailEnd/>
            </a:ln>
          </p:spPr>
          <p:txBody>
            <a:bodyPr wrap="none">
              <a:prstTxWarp prst="textNoShape">
                <a:avLst/>
              </a:prstTxWarp>
              <a:spAutoFit/>
            </a:bodyPr>
            <a:lstStyle/>
            <a:p>
              <a:pPr algn="ctr"/>
              <a:endParaRPr lang="en-NZ" sz="4800" b="1" dirty="0">
                <a:latin typeface="ArtBrush" charset="0"/>
              </a:endParaRPr>
            </a:p>
          </p:txBody>
        </p:sp>
      </p:grpSp>
      <p:sp>
        <p:nvSpPr>
          <p:cNvPr id="17" name="TextBox 16"/>
          <p:cNvSpPr txBox="1">
            <a:spLocks noChangeArrowheads="1"/>
          </p:cNvSpPr>
          <p:nvPr/>
        </p:nvSpPr>
        <p:spPr bwMode="auto">
          <a:xfrm>
            <a:off x="1098124" y="1256224"/>
            <a:ext cx="7333630" cy="830997"/>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00"/>
                </a:solidFill>
                <a:latin typeface="Book Antiqua"/>
                <a:cs typeface="Book Antiqua"/>
              </a:rPr>
              <a:t>What is an accurate definition and summary of the actual problem?</a:t>
            </a:r>
            <a:endParaRPr lang="en-NZ" sz="2400" b="1" dirty="0">
              <a:solidFill>
                <a:srgbClr val="000000"/>
              </a:solidFill>
              <a:latin typeface="Book Antiqua"/>
              <a:cs typeface="Book Antiqua"/>
            </a:endParaRPr>
          </a:p>
        </p:txBody>
      </p:sp>
      <p:sp>
        <p:nvSpPr>
          <p:cNvPr id="34" name="TextBox 33"/>
          <p:cNvSpPr txBox="1">
            <a:spLocks noChangeArrowheads="1"/>
          </p:cNvSpPr>
          <p:nvPr/>
        </p:nvSpPr>
        <p:spPr bwMode="auto">
          <a:xfrm>
            <a:off x="442059" y="218931"/>
            <a:ext cx="8509749" cy="707886"/>
          </a:xfrm>
          <a:prstGeom prst="rect">
            <a:avLst/>
          </a:prstGeom>
          <a:noFill/>
          <a:ln w="9525">
            <a:noFill/>
            <a:miter lim="800000"/>
            <a:headEnd/>
            <a:tailEnd/>
          </a:ln>
        </p:spPr>
        <p:txBody>
          <a:bodyPr wrap="square">
            <a:prstTxWarp prst="textNoShape">
              <a:avLst/>
            </a:prstTxWarp>
            <a:spAutoFit/>
          </a:bodyPr>
          <a:lstStyle/>
          <a:p>
            <a:r>
              <a:rPr lang="en-NZ" sz="4000" b="1" dirty="0" smtClean="0">
                <a:solidFill>
                  <a:srgbClr val="0000FF"/>
                </a:solidFill>
                <a:latin typeface="Book Antiqua"/>
                <a:cs typeface="Book Antiqua"/>
              </a:rPr>
              <a:t>The Process Of Spiritual Thinking </a:t>
            </a:r>
            <a:endParaRPr lang="en-NZ" sz="4000" b="1" dirty="0">
              <a:solidFill>
                <a:srgbClr val="0000FF"/>
              </a:solidFill>
              <a:latin typeface="Book Antiqua"/>
              <a:cs typeface="Book Antiqua"/>
            </a:endParaRPr>
          </a:p>
        </p:txBody>
      </p:sp>
      <p:sp>
        <p:nvSpPr>
          <p:cNvPr id="37" name="TextBox 36"/>
          <p:cNvSpPr txBox="1">
            <a:spLocks noChangeArrowheads="1"/>
          </p:cNvSpPr>
          <p:nvPr/>
        </p:nvSpPr>
        <p:spPr bwMode="auto">
          <a:xfrm>
            <a:off x="1098123" y="2559264"/>
            <a:ext cx="7402409" cy="830997"/>
          </a:xfrm>
          <a:prstGeom prst="rect">
            <a:avLst/>
          </a:prstGeom>
          <a:noFill/>
          <a:ln w="9525">
            <a:noFill/>
            <a:miter lim="800000"/>
            <a:headEnd/>
            <a:tailEnd/>
          </a:ln>
        </p:spPr>
        <p:txBody>
          <a:bodyPr wrap="square">
            <a:prstTxWarp prst="textNoShape">
              <a:avLst/>
            </a:prstTxWarp>
            <a:spAutoFit/>
          </a:bodyPr>
          <a:lstStyle/>
          <a:p>
            <a:r>
              <a:rPr lang="en-NZ" sz="2400" b="1" dirty="0" smtClean="0">
                <a:latin typeface="Book Antiqua"/>
                <a:cs typeface="Book Antiqua"/>
              </a:rPr>
              <a:t>What Bible principles might be directly involved in this problem?</a:t>
            </a:r>
            <a:endParaRPr lang="en-NZ" sz="2400" b="1" dirty="0">
              <a:latin typeface="Book Antiqua"/>
              <a:cs typeface="Book Antiqua"/>
            </a:endParaRPr>
          </a:p>
        </p:txBody>
      </p:sp>
      <p:sp>
        <p:nvSpPr>
          <p:cNvPr id="46" name="TextBox 45"/>
          <p:cNvSpPr txBox="1">
            <a:spLocks noChangeArrowheads="1"/>
          </p:cNvSpPr>
          <p:nvPr/>
        </p:nvSpPr>
        <p:spPr bwMode="auto">
          <a:xfrm>
            <a:off x="1098124" y="3931134"/>
            <a:ext cx="7333630" cy="830997"/>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00"/>
                </a:solidFill>
                <a:latin typeface="Book Antiqua"/>
                <a:cs typeface="Book Antiqua"/>
              </a:rPr>
              <a:t>What specific Bible passages could be relevant to this problem?</a:t>
            </a:r>
            <a:endParaRPr lang="en-NZ" sz="2400" b="1" dirty="0">
              <a:solidFill>
                <a:srgbClr val="000000"/>
              </a:solidFill>
              <a:latin typeface="Book Antiqua"/>
              <a:cs typeface="Book Antiqua"/>
            </a:endParaRPr>
          </a:p>
        </p:txBody>
      </p:sp>
      <p:sp>
        <p:nvSpPr>
          <p:cNvPr id="53" name="TextBox 52"/>
          <p:cNvSpPr txBox="1">
            <a:spLocks noChangeArrowheads="1"/>
          </p:cNvSpPr>
          <p:nvPr/>
        </p:nvSpPr>
        <p:spPr bwMode="auto">
          <a:xfrm>
            <a:off x="1098124" y="5251106"/>
            <a:ext cx="7333630" cy="830997"/>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00"/>
                </a:solidFill>
                <a:latin typeface="Book Antiqua"/>
                <a:cs typeface="Book Antiqua"/>
              </a:rPr>
              <a:t>What overall Biblical solution should be applied to this problem?</a:t>
            </a:r>
            <a:endParaRPr lang="en-NZ" sz="2400" b="1" dirty="0">
              <a:solidFill>
                <a:srgbClr val="000000"/>
              </a:solidFill>
              <a:latin typeface="Book Antiqua"/>
              <a:cs typeface="Book Antiqua"/>
            </a:endParaRPr>
          </a:p>
        </p:txBody>
      </p:sp>
      <p:sp>
        <p:nvSpPr>
          <p:cNvPr id="16" name="Rectangle 15"/>
          <p:cNvSpPr/>
          <p:nvPr/>
        </p:nvSpPr>
        <p:spPr>
          <a:xfrm>
            <a:off x="768764" y="1394534"/>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p:cNvSpPr/>
          <p:nvPr/>
        </p:nvSpPr>
        <p:spPr>
          <a:xfrm>
            <a:off x="768764" y="2706912"/>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ectangle 18"/>
          <p:cNvSpPr/>
          <p:nvPr/>
        </p:nvSpPr>
        <p:spPr>
          <a:xfrm>
            <a:off x="768764" y="4078547"/>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Rectangle 19"/>
          <p:cNvSpPr/>
          <p:nvPr/>
        </p:nvSpPr>
        <p:spPr>
          <a:xfrm>
            <a:off x="768764" y="5399389"/>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51522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4" grpId="0"/>
      <p:bldP spid="37" grpId="0"/>
      <p:bldP spid="46" grpId="0"/>
      <p:bldP spid="53" grpId="0"/>
      <p:bldP spid="16" grpId="0" animBg="1"/>
      <p:bldP spid="18" grpId="0" animBg="1"/>
      <p:bldP spid="19" grpId="0" animBg="1"/>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135612" y="5410460"/>
            <a:ext cx="2152635" cy="1071003"/>
          </a:xfrm>
          <a:prstGeom prst="rect">
            <a:avLst/>
          </a:prstGeom>
          <a:solidFill>
            <a:srgbClr val="0000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smtClean="0">
              <a:solidFill>
                <a:schemeClr val="bg1"/>
              </a:solidFill>
              <a:latin typeface="Book Antiqua"/>
              <a:cs typeface="Book Antiqua"/>
            </a:endParaRPr>
          </a:p>
        </p:txBody>
      </p:sp>
      <p:sp>
        <p:nvSpPr>
          <p:cNvPr id="4" name="Rectangle 3"/>
          <p:cNvSpPr/>
          <p:nvPr/>
        </p:nvSpPr>
        <p:spPr>
          <a:xfrm>
            <a:off x="3400463" y="1082497"/>
            <a:ext cx="2131433" cy="1054093"/>
          </a:xfrm>
          <a:prstGeom prst="rect">
            <a:avLst/>
          </a:prstGeom>
          <a:solidFill>
            <a:srgbClr val="0000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smtClean="0">
              <a:latin typeface="Book Antiqua"/>
              <a:cs typeface="Book Antiqua"/>
            </a:endParaRPr>
          </a:p>
        </p:txBody>
      </p:sp>
      <p:sp>
        <p:nvSpPr>
          <p:cNvPr id="7" name="Rectangle 6"/>
          <p:cNvSpPr/>
          <p:nvPr/>
        </p:nvSpPr>
        <p:spPr>
          <a:xfrm>
            <a:off x="6231448" y="3324364"/>
            <a:ext cx="2150552" cy="1054093"/>
          </a:xfrm>
          <a:prstGeom prst="rect">
            <a:avLst/>
          </a:prstGeom>
          <a:solidFill>
            <a:srgbClr val="0000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smtClean="0">
              <a:latin typeface="Book Antiqua"/>
              <a:cs typeface="Book Antiqua"/>
            </a:endParaRPr>
          </a:p>
        </p:txBody>
      </p:sp>
      <p:sp>
        <p:nvSpPr>
          <p:cNvPr id="8" name="Rectangle 7"/>
          <p:cNvSpPr/>
          <p:nvPr/>
        </p:nvSpPr>
        <p:spPr>
          <a:xfrm>
            <a:off x="4660941" y="5423082"/>
            <a:ext cx="2129398" cy="1058381"/>
          </a:xfrm>
          <a:prstGeom prst="rect">
            <a:avLst/>
          </a:prstGeom>
          <a:solidFill>
            <a:srgbClr val="0000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smtClean="0">
              <a:latin typeface="Book Antiqua"/>
              <a:cs typeface="Book Antiqua"/>
            </a:endParaRPr>
          </a:p>
        </p:txBody>
      </p:sp>
      <p:sp>
        <p:nvSpPr>
          <p:cNvPr id="6" name="TextBox 5"/>
          <p:cNvSpPr txBox="1"/>
          <p:nvPr/>
        </p:nvSpPr>
        <p:spPr>
          <a:xfrm>
            <a:off x="1983209" y="5541083"/>
            <a:ext cx="2444775" cy="800219"/>
          </a:xfrm>
          <a:prstGeom prst="rect">
            <a:avLst/>
          </a:prstGeom>
          <a:noFill/>
        </p:spPr>
        <p:txBody>
          <a:bodyPr wrap="square" rtlCol="0">
            <a:spAutoFit/>
          </a:bodyPr>
          <a:lstStyle/>
          <a:p>
            <a:pPr algn="ctr"/>
            <a:r>
              <a:rPr lang="en-US" sz="2300" dirty="0" smtClean="0">
                <a:solidFill>
                  <a:srgbClr val="FFFFFF"/>
                </a:solidFill>
                <a:latin typeface="Book Antiqua"/>
                <a:cs typeface="Book Antiqua"/>
              </a:rPr>
              <a:t>Bible</a:t>
            </a:r>
          </a:p>
          <a:p>
            <a:pPr algn="ctr"/>
            <a:r>
              <a:rPr lang="en-US" sz="2300" dirty="0" smtClean="0">
                <a:solidFill>
                  <a:srgbClr val="FFFFFF"/>
                </a:solidFill>
                <a:latin typeface="Book Antiqua"/>
                <a:cs typeface="Book Antiqua"/>
              </a:rPr>
              <a:t>Principle</a:t>
            </a:r>
            <a:endParaRPr lang="en-US" sz="2300" dirty="0">
              <a:solidFill>
                <a:srgbClr val="FFFFFF"/>
              </a:solidFill>
              <a:latin typeface="Book Antiqua"/>
              <a:cs typeface="Book Antiqua"/>
            </a:endParaRPr>
          </a:p>
        </p:txBody>
      </p:sp>
      <p:sp>
        <p:nvSpPr>
          <p:cNvPr id="13" name="TextBox 12"/>
          <p:cNvSpPr txBox="1"/>
          <p:nvPr/>
        </p:nvSpPr>
        <p:spPr>
          <a:xfrm>
            <a:off x="4644008" y="5524150"/>
            <a:ext cx="2152264" cy="800219"/>
          </a:xfrm>
          <a:prstGeom prst="rect">
            <a:avLst/>
          </a:prstGeom>
          <a:noFill/>
        </p:spPr>
        <p:txBody>
          <a:bodyPr wrap="square" rtlCol="0">
            <a:spAutoFit/>
          </a:bodyPr>
          <a:lstStyle/>
          <a:p>
            <a:pPr algn="ctr"/>
            <a:r>
              <a:rPr lang="en-US" sz="2300" dirty="0" smtClean="0">
                <a:solidFill>
                  <a:srgbClr val="FFFFFF"/>
                </a:solidFill>
                <a:latin typeface="Book Antiqua"/>
                <a:cs typeface="Book Antiqua"/>
              </a:rPr>
              <a:t>Bible</a:t>
            </a:r>
          </a:p>
          <a:p>
            <a:pPr algn="ctr"/>
            <a:r>
              <a:rPr lang="en-US" sz="2300" dirty="0" smtClean="0">
                <a:solidFill>
                  <a:srgbClr val="FFFFFF"/>
                </a:solidFill>
                <a:latin typeface="Book Antiqua"/>
                <a:cs typeface="Book Antiqua"/>
              </a:rPr>
              <a:t>Principle</a:t>
            </a:r>
            <a:endParaRPr lang="en-US" sz="2300" dirty="0">
              <a:solidFill>
                <a:srgbClr val="FFFFFF"/>
              </a:solidFill>
              <a:latin typeface="Book Antiqua"/>
              <a:cs typeface="Book Antiqua"/>
            </a:endParaRPr>
          </a:p>
        </p:txBody>
      </p:sp>
      <p:sp>
        <p:nvSpPr>
          <p:cNvPr id="14" name="TextBox 13"/>
          <p:cNvSpPr txBox="1"/>
          <p:nvPr/>
        </p:nvSpPr>
        <p:spPr>
          <a:xfrm>
            <a:off x="3339917" y="1195289"/>
            <a:ext cx="2265018" cy="800219"/>
          </a:xfrm>
          <a:prstGeom prst="rect">
            <a:avLst/>
          </a:prstGeom>
          <a:noFill/>
        </p:spPr>
        <p:txBody>
          <a:bodyPr wrap="square" rtlCol="0">
            <a:spAutoFit/>
          </a:bodyPr>
          <a:lstStyle/>
          <a:p>
            <a:pPr algn="ctr"/>
            <a:r>
              <a:rPr lang="en-US" sz="2300" dirty="0" smtClean="0">
                <a:solidFill>
                  <a:srgbClr val="FFFFFF"/>
                </a:solidFill>
                <a:latin typeface="Book Antiqua"/>
                <a:cs typeface="Book Antiqua"/>
              </a:rPr>
              <a:t>Bible </a:t>
            </a:r>
          </a:p>
          <a:p>
            <a:pPr algn="ctr"/>
            <a:r>
              <a:rPr lang="en-US" sz="2300" dirty="0" smtClean="0">
                <a:solidFill>
                  <a:srgbClr val="FFFFFF"/>
                </a:solidFill>
                <a:latin typeface="Book Antiqua"/>
                <a:cs typeface="Book Antiqua"/>
              </a:rPr>
              <a:t>Principle</a:t>
            </a:r>
            <a:endParaRPr lang="en-US" sz="2300" dirty="0">
              <a:solidFill>
                <a:srgbClr val="FFFFFF"/>
              </a:solidFill>
              <a:latin typeface="Book Antiqua"/>
              <a:cs typeface="Book Antiqua"/>
            </a:endParaRPr>
          </a:p>
        </p:txBody>
      </p:sp>
      <p:sp>
        <p:nvSpPr>
          <p:cNvPr id="16" name="TextBox 15"/>
          <p:cNvSpPr txBox="1"/>
          <p:nvPr/>
        </p:nvSpPr>
        <p:spPr>
          <a:xfrm>
            <a:off x="6222677" y="3452851"/>
            <a:ext cx="2142390" cy="800219"/>
          </a:xfrm>
          <a:prstGeom prst="rect">
            <a:avLst/>
          </a:prstGeom>
          <a:noFill/>
        </p:spPr>
        <p:txBody>
          <a:bodyPr wrap="square" rtlCol="0">
            <a:spAutoFit/>
          </a:bodyPr>
          <a:lstStyle/>
          <a:p>
            <a:pPr algn="ctr"/>
            <a:r>
              <a:rPr lang="en-US" sz="2300" dirty="0" smtClean="0">
                <a:solidFill>
                  <a:srgbClr val="FFFFFF"/>
                </a:solidFill>
                <a:latin typeface="Book Antiqua"/>
                <a:cs typeface="Book Antiqua"/>
              </a:rPr>
              <a:t>Bible</a:t>
            </a:r>
          </a:p>
          <a:p>
            <a:pPr algn="ctr"/>
            <a:r>
              <a:rPr lang="en-US" sz="2300" dirty="0" smtClean="0">
                <a:solidFill>
                  <a:srgbClr val="FFFFFF"/>
                </a:solidFill>
                <a:latin typeface="Book Antiqua"/>
                <a:cs typeface="Book Antiqua"/>
              </a:rPr>
              <a:t>Principle</a:t>
            </a:r>
            <a:endParaRPr lang="en-US" sz="2300" dirty="0">
              <a:solidFill>
                <a:srgbClr val="FFFFFF"/>
              </a:solidFill>
              <a:latin typeface="Book Antiqua"/>
              <a:cs typeface="Book Antiqua"/>
            </a:endParaRPr>
          </a:p>
        </p:txBody>
      </p:sp>
      <p:sp>
        <p:nvSpPr>
          <p:cNvPr id="22" name="Rectangle 21"/>
          <p:cNvSpPr/>
          <p:nvPr/>
        </p:nvSpPr>
        <p:spPr>
          <a:xfrm>
            <a:off x="611560" y="3315889"/>
            <a:ext cx="2152661" cy="1071043"/>
          </a:xfrm>
          <a:prstGeom prst="rect">
            <a:avLst/>
          </a:prstGeom>
          <a:solidFill>
            <a:srgbClr val="0000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smtClean="0">
              <a:solidFill>
                <a:schemeClr val="bg1"/>
              </a:solidFill>
              <a:latin typeface="Book Antiqua"/>
              <a:cs typeface="Book Antiqua"/>
            </a:endParaRPr>
          </a:p>
        </p:txBody>
      </p:sp>
      <p:sp>
        <p:nvSpPr>
          <p:cNvPr id="18" name="Oval 17"/>
          <p:cNvSpPr/>
          <p:nvPr/>
        </p:nvSpPr>
        <p:spPr>
          <a:xfrm>
            <a:off x="3310488" y="2683010"/>
            <a:ext cx="2311383" cy="2336800"/>
          </a:xfrm>
          <a:prstGeom prst="ellipse">
            <a:avLst/>
          </a:prstGeom>
          <a:solidFill>
            <a:srgbClr val="008000">
              <a:alpha val="8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970144" y="3452851"/>
            <a:ext cx="1357995" cy="800219"/>
          </a:xfrm>
          <a:prstGeom prst="rect">
            <a:avLst/>
          </a:prstGeom>
          <a:noFill/>
        </p:spPr>
        <p:txBody>
          <a:bodyPr wrap="none" rtlCol="0">
            <a:spAutoFit/>
          </a:bodyPr>
          <a:lstStyle/>
          <a:p>
            <a:pPr algn="ctr"/>
            <a:r>
              <a:rPr lang="en-US" sz="2300" dirty="0" smtClean="0">
                <a:solidFill>
                  <a:schemeClr val="bg1"/>
                </a:solidFill>
                <a:latin typeface="Book Antiqua"/>
                <a:cs typeface="Book Antiqua"/>
              </a:rPr>
              <a:t>Bible</a:t>
            </a:r>
          </a:p>
          <a:p>
            <a:pPr algn="ctr"/>
            <a:r>
              <a:rPr lang="en-US" sz="2300" dirty="0" smtClean="0">
                <a:solidFill>
                  <a:schemeClr val="bg1"/>
                </a:solidFill>
                <a:latin typeface="Book Antiqua"/>
                <a:cs typeface="Book Antiqua"/>
              </a:rPr>
              <a:t>Principle</a:t>
            </a:r>
            <a:endParaRPr lang="en-US" sz="2300" dirty="0">
              <a:solidFill>
                <a:schemeClr val="bg1"/>
              </a:solidFill>
              <a:latin typeface="Book Antiqua"/>
              <a:cs typeface="Book Antiqua"/>
            </a:endParaRPr>
          </a:p>
        </p:txBody>
      </p:sp>
      <p:sp>
        <p:nvSpPr>
          <p:cNvPr id="25" name="TextBox 24"/>
          <p:cNvSpPr txBox="1"/>
          <p:nvPr/>
        </p:nvSpPr>
        <p:spPr>
          <a:xfrm>
            <a:off x="3702656" y="3258036"/>
            <a:ext cx="1527074" cy="1154162"/>
          </a:xfrm>
          <a:prstGeom prst="rect">
            <a:avLst/>
          </a:prstGeom>
          <a:noFill/>
        </p:spPr>
        <p:txBody>
          <a:bodyPr wrap="none" rtlCol="0">
            <a:spAutoFit/>
          </a:bodyPr>
          <a:lstStyle/>
          <a:p>
            <a:pPr algn="ctr"/>
            <a:r>
              <a:rPr lang="en-US" sz="2300" dirty="0" smtClean="0">
                <a:solidFill>
                  <a:schemeClr val="bg1"/>
                </a:solidFill>
                <a:latin typeface="Book Antiqua"/>
                <a:cs typeface="Book Antiqua"/>
              </a:rPr>
              <a:t>What is</a:t>
            </a:r>
          </a:p>
          <a:p>
            <a:pPr algn="ctr"/>
            <a:r>
              <a:rPr lang="en-US" sz="2300" dirty="0" smtClean="0">
                <a:solidFill>
                  <a:schemeClr val="bg1"/>
                </a:solidFill>
                <a:latin typeface="Book Antiqua"/>
                <a:cs typeface="Book Antiqua"/>
              </a:rPr>
              <a:t> the actual </a:t>
            </a:r>
          </a:p>
          <a:p>
            <a:pPr algn="ctr"/>
            <a:r>
              <a:rPr lang="en-US" sz="2300" dirty="0" smtClean="0">
                <a:solidFill>
                  <a:schemeClr val="bg1"/>
                </a:solidFill>
                <a:latin typeface="Book Antiqua"/>
                <a:cs typeface="Book Antiqua"/>
              </a:rPr>
              <a:t>problem?</a:t>
            </a:r>
          </a:p>
        </p:txBody>
      </p:sp>
      <p:sp>
        <p:nvSpPr>
          <p:cNvPr id="3" name="TextBox 2"/>
          <p:cNvSpPr txBox="1"/>
          <p:nvPr/>
        </p:nvSpPr>
        <p:spPr>
          <a:xfrm>
            <a:off x="3676060" y="446911"/>
            <a:ext cx="1544012" cy="369332"/>
          </a:xfrm>
          <a:prstGeom prst="rect">
            <a:avLst/>
          </a:prstGeom>
          <a:noFill/>
        </p:spPr>
        <p:txBody>
          <a:bodyPr wrap="none" rtlCol="0">
            <a:spAutoFit/>
          </a:bodyPr>
          <a:lstStyle/>
          <a:p>
            <a:r>
              <a:rPr lang="en-US" dirty="0" smtClean="0"/>
              <a:t>Bible Passages</a:t>
            </a:r>
            <a:endParaRPr lang="en-US" b="1" dirty="0">
              <a:solidFill>
                <a:srgbClr val="FF0000"/>
              </a:solidFill>
              <a:latin typeface="Book Antiqua"/>
              <a:cs typeface="Book Antiqua"/>
            </a:endParaRPr>
          </a:p>
        </p:txBody>
      </p:sp>
      <p:sp>
        <p:nvSpPr>
          <p:cNvPr id="5" name="TextBox 4"/>
          <p:cNvSpPr txBox="1"/>
          <p:nvPr/>
        </p:nvSpPr>
        <p:spPr>
          <a:xfrm>
            <a:off x="251520" y="5710071"/>
            <a:ext cx="1544012" cy="369332"/>
          </a:xfrm>
          <a:prstGeom prst="rect">
            <a:avLst/>
          </a:prstGeom>
          <a:noFill/>
        </p:spPr>
        <p:txBody>
          <a:bodyPr wrap="none" rtlCol="0">
            <a:spAutoFit/>
          </a:bodyPr>
          <a:lstStyle/>
          <a:p>
            <a:r>
              <a:rPr lang="en-US" dirty="0" smtClean="0"/>
              <a:t>Bible Passages</a:t>
            </a:r>
            <a:endParaRPr lang="en-US" dirty="0"/>
          </a:p>
        </p:txBody>
      </p:sp>
      <p:sp>
        <p:nvSpPr>
          <p:cNvPr id="9" name="TextBox 8"/>
          <p:cNvSpPr txBox="1"/>
          <p:nvPr/>
        </p:nvSpPr>
        <p:spPr>
          <a:xfrm>
            <a:off x="7257505" y="5727004"/>
            <a:ext cx="1544012" cy="369332"/>
          </a:xfrm>
          <a:prstGeom prst="rect">
            <a:avLst/>
          </a:prstGeom>
          <a:noFill/>
        </p:spPr>
        <p:txBody>
          <a:bodyPr wrap="none" rtlCol="0">
            <a:spAutoFit/>
          </a:bodyPr>
          <a:lstStyle/>
          <a:p>
            <a:r>
              <a:rPr lang="en-US" dirty="0" smtClean="0">
                <a:cs typeface="Book Antiqua"/>
              </a:rPr>
              <a:t>Bible Passages</a:t>
            </a:r>
            <a:endParaRPr lang="en-US" b="1" dirty="0">
              <a:solidFill>
                <a:srgbClr val="FF0000"/>
              </a:solidFill>
              <a:latin typeface="Book Antiqua"/>
              <a:cs typeface="Book Antiqua"/>
            </a:endParaRPr>
          </a:p>
        </p:txBody>
      </p:sp>
      <p:sp>
        <p:nvSpPr>
          <p:cNvPr id="10" name="TextBox 9"/>
          <p:cNvSpPr txBox="1"/>
          <p:nvPr/>
        </p:nvSpPr>
        <p:spPr>
          <a:xfrm>
            <a:off x="677324" y="2622279"/>
            <a:ext cx="1574810" cy="369332"/>
          </a:xfrm>
          <a:prstGeom prst="rect">
            <a:avLst/>
          </a:prstGeom>
          <a:noFill/>
        </p:spPr>
        <p:txBody>
          <a:bodyPr wrap="square" rtlCol="0">
            <a:spAutoFit/>
          </a:bodyPr>
          <a:lstStyle/>
          <a:p>
            <a:r>
              <a:rPr lang="en-US" dirty="0" smtClean="0"/>
              <a:t>Bible Passages</a:t>
            </a:r>
            <a:endParaRPr lang="en-US" b="1" dirty="0">
              <a:solidFill>
                <a:srgbClr val="FF0000"/>
              </a:solidFill>
              <a:latin typeface="Book Antiqua"/>
              <a:cs typeface="Book Antiqua"/>
            </a:endParaRPr>
          </a:p>
        </p:txBody>
      </p:sp>
      <p:sp>
        <p:nvSpPr>
          <p:cNvPr id="12" name="TextBox 11"/>
          <p:cNvSpPr txBox="1"/>
          <p:nvPr/>
        </p:nvSpPr>
        <p:spPr>
          <a:xfrm>
            <a:off x="6458587" y="2622279"/>
            <a:ext cx="1567799" cy="374894"/>
          </a:xfrm>
          <a:prstGeom prst="rect">
            <a:avLst/>
          </a:prstGeom>
          <a:noFill/>
        </p:spPr>
        <p:txBody>
          <a:bodyPr wrap="square" rtlCol="0">
            <a:spAutoFit/>
          </a:bodyPr>
          <a:lstStyle/>
          <a:p>
            <a:r>
              <a:rPr lang="en-US" dirty="0" smtClean="0"/>
              <a:t>Bible Passages</a:t>
            </a:r>
            <a:endParaRPr lang="en-US" b="1" dirty="0">
              <a:solidFill>
                <a:srgbClr val="FF0000"/>
              </a:solidFill>
              <a:latin typeface="Book Antiqua"/>
              <a:cs typeface="Book Antiqua"/>
            </a:endParaRPr>
          </a:p>
        </p:txBody>
      </p:sp>
    </p:spTree>
    <p:extLst>
      <p:ext uri="{BB962C8B-B14F-4D97-AF65-F5344CB8AC3E}">
        <p14:creationId xmlns:p14="http://schemas.microsoft.com/office/powerpoint/2010/main" val="9788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0"/>
                                  </p:iterate>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lt">
                                    <p:tmAbs val="0"/>
                                  </p:iterate>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P spid="7" grpId="0" animBg="1"/>
      <p:bldP spid="8" grpId="0" animBg="1"/>
      <p:bldP spid="6" grpId="0"/>
      <p:bldP spid="13" grpId="0"/>
      <p:bldP spid="14" grpId="0"/>
      <p:bldP spid="16" grpId="0"/>
      <p:bldP spid="22" grpId="0" animBg="1"/>
      <p:bldP spid="18" grpId="0" animBg="1"/>
      <p:bldP spid="24" grpId="0"/>
      <p:bldP spid="25" grpId="0"/>
      <p:bldP spid="3" grpId="0"/>
      <p:bldP spid="5" grpId="0"/>
      <p:bldP spid="9" grpId="0"/>
      <p:bldP spid="10"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135612" y="5410460"/>
            <a:ext cx="2152635" cy="1071003"/>
          </a:xfrm>
          <a:prstGeom prst="rect">
            <a:avLst/>
          </a:prstGeom>
          <a:solidFill>
            <a:srgbClr val="0000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smtClean="0">
              <a:solidFill>
                <a:schemeClr val="bg1"/>
              </a:solidFill>
              <a:latin typeface="Book Antiqua"/>
              <a:cs typeface="Book Antiqua"/>
            </a:endParaRPr>
          </a:p>
        </p:txBody>
      </p:sp>
      <p:sp>
        <p:nvSpPr>
          <p:cNvPr id="4" name="Rectangle 3"/>
          <p:cNvSpPr/>
          <p:nvPr/>
        </p:nvSpPr>
        <p:spPr>
          <a:xfrm>
            <a:off x="3400463" y="1082497"/>
            <a:ext cx="2131433" cy="1054093"/>
          </a:xfrm>
          <a:prstGeom prst="rect">
            <a:avLst/>
          </a:prstGeom>
          <a:solidFill>
            <a:srgbClr val="0000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smtClean="0">
              <a:latin typeface="Book Antiqua"/>
              <a:cs typeface="Book Antiqua"/>
            </a:endParaRPr>
          </a:p>
        </p:txBody>
      </p:sp>
      <p:sp>
        <p:nvSpPr>
          <p:cNvPr id="7" name="Rectangle 6"/>
          <p:cNvSpPr/>
          <p:nvPr/>
        </p:nvSpPr>
        <p:spPr>
          <a:xfrm>
            <a:off x="6231448" y="3324364"/>
            <a:ext cx="2150552" cy="1054093"/>
          </a:xfrm>
          <a:prstGeom prst="rect">
            <a:avLst/>
          </a:prstGeom>
          <a:solidFill>
            <a:srgbClr val="0000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smtClean="0">
              <a:latin typeface="Book Antiqua"/>
              <a:cs typeface="Book Antiqua"/>
            </a:endParaRPr>
          </a:p>
        </p:txBody>
      </p:sp>
      <p:sp>
        <p:nvSpPr>
          <p:cNvPr id="8" name="Rectangle 7"/>
          <p:cNvSpPr/>
          <p:nvPr/>
        </p:nvSpPr>
        <p:spPr>
          <a:xfrm>
            <a:off x="4660941" y="5423082"/>
            <a:ext cx="2129398" cy="1058381"/>
          </a:xfrm>
          <a:prstGeom prst="rect">
            <a:avLst/>
          </a:prstGeom>
          <a:solidFill>
            <a:srgbClr val="0000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smtClean="0">
              <a:latin typeface="Book Antiqua"/>
              <a:cs typeface="Book Antiqua"/>
            </a:endParaRPr>
          </a:p>
        </p:txBody>
      </p:sp>
      <p:sp>
        <p:nvSpPr>
          <p:cNvPr id="6" name="TextBox 5"/>
          <p:cNvSpPr txBox="1"/>
          <p:nvPr/>
        </p:nvSpPr>
        <p:spPr>
          <a:xfrm>
            <a:off x="1983209" y="5541083"/>
            <a:ext cx="2444775" cy="800219"/>
          </a:xfrm>
          <a:prstGeom prst="rect">
            <a:avLst/>
          </a:prstGeom>
          <a:noFill/>
        </p:spPr>
        <p:txBody>
          <a:bodyPr wrap="square" rtlCol="0">
            <a:spAutoFit/>
          </a:bodyPr>
          <a:lstStyle/>
          <a:p>
            <a:pPr algn="ctr"/>
            <a:r>
              <a:rPr lang="en-US" sz="2300" dirty="0" smtClean="0">
                <a:solidFill>
                  <a:srgbClr val="FFFFFF"/>
                </a:solidFill>
                <a:latin typeface="Book Antiqua"/>
                <a:cs typeface="Book Antiqua"/>
              </a:rPr>
              <a:t>Bible</a:t>
            </a:r>
          </a:p>
          <a:p>
            <a:pPr algn="ctr"/>
            <a:r>
              <a:rPr lang="en-US" sz="2300" dirty="0" smtClean="0">
                <a:solidFill>
                  <a:srgbClr val="FFFFFF"/>
                </a:solidFill>
                <a:latin typeface="Book Antiqua"/>
                <a:cs typeface="Book Antiqua"/>
              </a:rPr>
              <a:t>Passage</a:t>
            </a:r>
            <a:endParaRPr lang="en-US" sz="2300" dirty="0">
              <a:solidFill>
                <a:srgbClr val="FFFFFF"/>
              </a:solidFill>
              <a:latin typeface="Book Antiqua"/>
              <a:cs typeface="Book Antiqua"/>
            </a:endParaRPr>
          </a:p>
        </p:txBody>
      </p:sp>
      <p:sp>
        <p:nvSpPr>
          <p:cNvPr id="13" name="TextBox 12"/>
          <p:cNvSpPr txBox="1"/>
          <p:nvPr/>
        </p:nvSpPr>
        <p:spPr>
          <a:xfrm>
            <a:off x="4644008" y="5524150"/>
            <a:ext cx="2152264" cy="800219"/>
          </a:xfrm>
          <a:prstGeom prst="rect">
            <a:avLst/>
          </a:prstGeom>
          <a:noFill/>
        </p:spPr>
        <p:txBody>
          <a:bodyPr wrap="square" rtlCol="0">
            <a:spAutoFit/>
          </a:bodyPr>
          <a:lstStyle/>
          <a:p>
            <a:pPr algn="ctr"/>
            <a:r>
              <a:rPr lang="en-US" sz="2300" dirty="0" smtClean="0">
                <a:solidFill>
                  <a:srgbClr val="FFFFFF"/>
                </a:solidFill>
                <a:latin typeface="Book Antiqua"/>
                <a:cs typeface="Book Antiqua"/>
              </a:rPr>
              <a:t>Bible</a:t>
            </a:r>
          </a:p>
          <a:p>
            <a:pPr algn="ctr"/>
            <a:r>
              <a:rPr lang="en-US" sz="2300" dirty="0" smtClean="0">
                <a:solidFill>
                  <a:srgbClr val="FFFFFF"/>
                </a:solidFill>
                <a:latin typeface="Book Antiqua"/>
                <a:cs typeface="Book Antiqua"/>
              </a:rPr>
              <a:t>Passage</a:t>
            </a:r>
            <a:endParaRPr lang="en-US" sz="2300" dirty="0">
              <a:solidFill>
                <a:srgbClr val="FFFFFF"/>
              </a:solidFill>
              <a:latin typeface="Book Antiqua"/>
              <a:cs typeface="Book Antiqua"/>
            </a:endParaRPr>
          </a:p>
        </p:txBody>
      </p:sp>
      <p:sp>
        <p:nvSpPr>
          <p:cNvPr id="14" name="TextBox 13"/>
          <p:cNvSpPr txBox="1"/>
          <p:nvPr/>
        </p:nvSpPr>
        <p:spPr>
          <a:xfrm>
            <a:off x="3339917" y="1195289"/>
            <a:ext cx="2265018" cy="800219"/>
          </a:xfrm>
          <a:prstGeom prst="rect">
            <a:avLst/>
          </a:prstGeom>
          <a:noFill/>
        </p:spPr>
        <p:txBody>
          <a:bodyPr wrap="square" rtlCol="0">
            <a:spAutoFit/>
          </a:bodyPr>
          <a:lstStyle/>
          <a:p>
            <a:pPr algn="ctr"/>
            <a:r>
              <a:rPr lang="en-US" sz="2300" dirty="0" smtClean="0">
                <a:solidFill>
                  <a:srgbClr val="FFFFFF"/>
                </a:solidFill>
                <a:latin typeface="Book Antiqua"/>
                <a:cs typeface="Book Antiqua"/>
              </a:rPr>
              <a:t>Bible </a:t>
            </a:r>
          </a:p>
          <a:p>
            <a:pPr algn="ctr"/>
            <a:r>
              <a:rPr lang="en-US" sz="2300" dirty="0" smtClean="0">
                <a:solidFill>
                  <a:srgbClr val="FFFFFF"/>
                </a:solidFill>
                <a:latin typeface="Book Antiqua"/>
                <a:cs typeface="Book Antiqua"/>
              </a:rPr>
              <a:t>Passage</a:t>
            </a:r>
            <a:endParaRPr lang="en-US" sz="2300" dirty="0">
              <a:solidFill>
                <a:srgbClr val="FFFFFF"/>
              </a:solidFill>
              <a:latin typeface="Book Antiqua"/>
              <a:cs typeface="Book Antiqua"/>
            </a:endParaRPr>
          </a:p>
        </p:txBody>
      </p:sp>
      <p:sp>
        <p:nvSpPr>
          <p:cNvPr id="16" name="TextBox 15"/>
          <p:cNvSpPr txBox="1"/>
          <p:nvPr/>
        </p:nvSpPr>
        <p:spPr>
          <a:xfrm>
            <a:off x="6222677" y="3452851"/>
            <a:ext cx="2142390" cy="800219"/>
          </a:xfrm>
          <a:prstGeom prst="rect">
            <a:avLst/>
          </a:prstGeom>
          <a:noFill/>
        </p:spPr>
        <p:txBody>
          <a:bodyPr wrap="square" rtlCol="0">
            <a:spAutoFit/>
          </a:bodyPr>
          <a:lstStyle/>
          <a:p>
            <a:pPr algn="ctr"/>
            <a:r>
              <a:rPr lang="en-US" sz="2300" dirty="0" smtClean="0">
                <a:solidFill>
                  <a:srgbClr val="FFFFFF"/>
                </a:solidFill>
                <a:latin typeface="Book Antiqua"/>
                <a:cs typeface="Book Antiqua"/>
              </a:rPr>
              <a:t>Bible</a:t>
            </a:r>
          </a:p>
          <a:p>
            <a:pPr algn="ctr"/>
            <a:r>
              <a:rPr lang="en-US" sz="2300" dirty="0" smtClean="0">
                <a:solidFill>
                  <a:srgbClr val="FFFFFF"/>
                </a:solidFill>
                <a:latin typeface="Book Antiqua"/>
                <a:cs typeface="Book Antiqua"/>
              </a:rPr>
              <a:t>Passage</a:t>
            </a:r>
            <a:endParaRPr lang="en-US" sz="2300" dirty="0">
              <a:solidFill>
                <a:srgbClr val="FFFFFF"/>
              </a:solidFill>
              <a:latin typeface="Book Antiqua"/>
              <a:cs typeface="Book Antiqua"/>
            </a:endParaRPr>
          </a:p>
        </p:txBody>
      </p:sp>
      <p:sp>
        <p:nvSpPr>
          <p:cNvPr id="22" name="Rectangle 21"/>
          <p:cNvSpPr/>
          <p:nvPr/>
        </p:nvSpPr>
        <p:spPr>
          <a:xfrm>
            <a:off x="611560" y="3315889"/>
            <a:ext cx="2152661" cy="1071043"/>
          </a:xfrm>
          <a:prstGeom prst="rect">
            <a:avLst/>
          </a:prstGeom>
          <a:solidFill>
            <a:srgbClr val="0000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smtClean="0">
              <a:solidFill>
                <a:schemeClr val="bg1"/>
              </a:solidFill>
              <a:latin typeface="Book Antiqua"/>
              <a:cs typeface="Book Antiqua"/>
            </a:endParaRPr>
          </a:p>
        </p:txBody>
      </p:sp>
      <p:sp>
        <p:nvSpPr>
          <p:cNvPr id="18" name="Oval 17"/>
          <p:cNvSpPr/>
          <p:nvPr/>
        </p:nvSpPr>
        <p:spPr>
          <a:xfrm>
            <a:off x="3310488" y="2683010"/>
            <a:ext cx="2311383" cy="2336800"/>
          </a:xfrm>
          <a:prstGeom prst="ellipse">
            <a:avLst/>
          </a:prstGeom>
          <a:solidFill>
            <a:srgbClr val="008000">
              <a:alpha val="8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1042586" y="3452851"/>
            <a:ext cx="1213111" cy="800219"/>
          </a:xfrm>
          <a:prstGeom prst="rect">
            <a:avLst/>
          </a:prstGeom>
          <a:noFill/>
        </p:spPr>
        <p:txBody>
          <a:bodyPr wrap="none" rtlCol="0">
            <a:spAutoFit/>
          </a:bodyPr>
          <a:lstStyle/>
          <a:p>
            <a:pPr algn="ctr"/>
            <a:r>
              <a:rPr lang="en-US" sz="2300" dirty="0" smtClean="0">
                <a:solidFill>
                  <a:schemeClr val="bg1"/>
                </a:solidFill>
                <a:latin typeface="Book Antiqua"/>
                <a:cs typeface="Book Antiqua"/>
              </a:rPr>
              <a:t>Bible</a:t>
            </a:r>
          </a:p>
          <a:p>
            <a:pPr algn="ctr"/>
            <a:r>
              <a:rPr lang="en-US" sz="2300" dirty="0" smtClean="0">
                <a:solidFill>
                  <a:schemeClr val="bg1"/>
                </a:solidFill>
                <a:latin typeface="Book Antiqua"/>
                <a:cs typeface="Book Antiqua"/>
              </a:rPr>
              <a:t>Passage</a:t>
            </a:r>
            <a:endParaRPr lang="en-US" sz="2300" dirty="0">
              <a:solidFill>
                <a:schemeClr val="bg1"/>
              </a:solidFill>
              <a:latin typeface="Book Antiqua"/>
              <a:cs typeface="Book Antiqua"/>
            </a:endParaRPr>
          </a:p>
        </p:txBody>
      </p:sp>
      <p:sp>
        <p:nvSpPr>
          <p:cNvPr id="25" name="TextBox 24"/>
          <p:cNvSpPr txBox="1"/>
          <p:nvPr/>
        </p:nvSpPr>
        <p:spPr>
          <a:xfrm>
            <a:off x="3702656" y="3258036"/>
            <a:ext cx="1527074" cy="1154162"/>
          </a:xfrm>
          <a:prstGeom prst="rect">
            <a:avLst/>
          </a:prstGeom>
          <a:noFill/>
        </p:spPr>
        <p:txBody>
          <a:bodyPr wrap="none" rtlCol="0">
            <a:spAutoFit/>
          </a:bodyPr>
          <a:lstStyle/>
          <a:p>
            <a:pPr algn="ctr"/>
            <a:r>
              <a:rPr lang="en-US" sz="2300" dirty="0" smtClean="0">
                <a:solidFill>
                  <a:schemeClr val="bg1"/>
                </a:solidFill>
                <a:latin typeface="Book Antiqua"/>
                <a:cs typeface="Book Antiqua"/>
              </a:rPr>
              <a:t>What is</a:t>
            </a:r>
          </a:p>
          <a:p>
            <a:pPr algn="ctr"/>
            <a:r>
              <a:rPr lang="en-US" sz="2300" dirty="0" smtClean="0">
                <a:solidFill>
                  <a:schemeClr val="bg1"/>
                </a:solidFill>
                <a:latin typeface="Book Antiqua"/>
                <a:cs typeface="Book Antiqua"/>
              </a:rPr>
              <a:t> the actual </a:t>
            </a:r>
          </a:p>
          <a:p>
            <a:pPr algn="ctr"/>
            <a:r>
              <a:rPr lang="en-US" sz="2300" dirty="0" smtClean="0">
                <a:solidFill>
                  <a:schemeClr val="bg1"/>
                </a:solidFill>
                <a:latin typeface="Book Antiqua"/>
                <a:cs typeface="Book Antiqua"/>
              </a:rPr>
              <a:t>problem?</a:t>
            </a:r>
          </a:p>
        </p:txBody>
      </p:sp>
      <p:sp>
        <p:nvSpPr>
          <p:cNvPr id="3" name="TextBox 2"/>
          <p:cNvSpPr txBox="1"/>
          <p:nvPr/>
        </p:nvSpPr>
        <p:spPr>
          <a:xfrm>
            <a:off x="3676060" y="446911"/>
            <a:ext cx="1608433" cy="369332"/>
          </a:xfrm>
          <a:prstGeom prst="rect">
            <a:avLst/>
          </a:prstGeom>
          <a:noFill/>
        </p:spPr>
        <p:txBody>
          <a:bodyPr wrap="none" rtlCol="0">
            <a:spAutoFit/>
          </a:bodyPr>
          <a:lstStyle/>
          <a:p>
            <a:r>
              <a:rPr lang="en-US" dirty="0" smtClean="0"/>
              <a:t>Bible Principles</a:t>
            </a:r>
            <a:endParaRPr lang="en-US" b="1" dirty="0">
              <a:solidFill>
                <a:srgbClr val="FF0000"/>
              </a:solidFill>
              <a:latin typeface="Book Antiqua"/>
              <a:cs typeface="Book Antiqua"/>
            </a:endParaRPr>
          </a:p>
        </p:txBody>
      </p:sp>
      <p:sp>
        <p:nvSpPr>
          <p:cNvPr id="5" name="TextBox 4"/>
          <p:cNvSpPr txBox="1"/>
          <p:nvPr/>
        </p:nvSpPr>
        <p:spPr>
          <a:xfrm>
            <a:off x="251520" y="5710071"/>
            <a:ext cx="1608433" cy="369332"/>
          </a:xfrm>
          <a:prstGeom prst="rect">
            <a:avLst/>
          </a:prstGeom>
          <a:noFill/>
        </p:spPr>
        <p:txBody>
          <a:bodyPr wrap="none" rtlCol="0">
            <a:spAutoFit/>
          </a:bodyPr>
          <a:lstStyle/>
          <a:p>
            <a:r>
              <a:rPr lang="en-US" dirty="0" smtClean="0"/>
              <a:t>Bible Principles</a:t>
            </a:r>
            <a:endParaRPr lang="en-US" dirty="0"/>
          </a:p>
        </p:txBody>
      </p:sp>
      <p:sp>
        <p:nvSpPr>
          <p:cNvPr id="9" name="TextBox 8"/>
          <p:cNvSpPr txBox="1"/>
          <p:nvPr/>
        </p:nvSpPr>
        <p:spPr>
          <a:xfrm>
            <a:off x="7257505" y="5727004"/>
            <a:ext cx="1608433" cy="369332"/>
          </a:xfrm>
          <a:prstGeom prst="rect">
            <a:avLst/>
          </a:prstGeom>
          <a:noFill/>
        </p:spPr>
        <p:txBody>
          <a:bodyPr wrap="none" rtlCol="0">
            <a:spAutoFit/>
          </a:bodyPr>
          <a:lstStyle/>
          <a:p>
            <a:r>
              <a:rPr lang="en-US" dirty="0" smtClean="0">
                <a:cs typeface="Book Antiqua"/>
              </a:rPr>
              <a:t>Bible Principles</a:t>
            </a:r>
            <a:endParaRPr lang="en-US" b="1" dirty="0">
              <a:solidFill>
                <a:srgbClr val="FF0000"/>
              </a:solidFill>
              <a:latin typeface="Book Antiqua"/>
              <a:cs typeface="Book Antiqua"/>
            </a:endParaRPr>
          </a:p>
        </p:txBody>
      </p:sp>
      <p:sp>
        <p:nvSpPr>
          <p:cNvPr id="10" name="TextBox 9"/>
          <p:cNvSpPr txBox="1"/>
          <p:nvPr/>
        </p:nvSpPr>
        <p:spPr>
          <a:xfrm>
            <a:off x="677323" y="2622279"/>
            <a:ext cx="1828809" cy="369332"/>
          </a:xfrm>
          <a:prstGeom prst="rect">
            <a:avLst/>
          </a:prstGeom>
          <a:noFill/>
        </p:spPr>
        <p:txBody>
          <a:bodyPr wrap="square" rtlCol="0">
            <a:spAutoFit/>
          </a:bodyPr>
          <a:lstStyle/>
          <a:p>
            <a:r>
              <a:rPr lang="en-US" dirty="0" smtClean="0"/>
              <a:t>Bible Principles</a:t>
            </a:r>
            <a:endParaRPr lang="en-US" b="1" dirty="0">
              <a:solidFill>
                <a:srgbClr val="FF0000"/>
              </a:solidFill>
              <a:latin typeface="Book Antiqua"/>
              <a:cs typeface="Book Antiqua"/>
            </a:endParaRPr>
          </a:p>
        </p:txBody>
      </p:sp>
      <p:sp>
        <p:nvSpPr>
          <p:cNvPr id="12" name="TextBox 11"/>
          <p:cNvSpPr txBox="1"/>
          <p:nvPr/>
        </p:nvSpPr>
        <p:spPr>
          <a:xfrm>
            <a:off x="6458587" y="2639212"/>
            <a:ext cx="1855680" cy="369332"/>
          </a:xfrm>
          <a:prstGeom prst="rect">
            <a:avLst/>
          </a:prstGeom>
          <a:noFill/>
        </p:spPr>
        <p:txBody>
          <a:bodyPr wrap="square" rtlCol="0">
            <a:spAutoFit/>
          </a:bodyPr>
          <a:lstStyle/>
          <a:p>
            <a:r>
              <a:rPr lang="en-US" dirty="0" smtClean="0"/>
              <a:t>Bible Principles</a:t>
            </a:r>
            <a:endParaRPr lang="en-US" b="1" dirty="0">
              <a:solidFill>
                <a:srgbClr val="FF0000"/>
              </a:solidFill>
              <a:latin typeface="Book Antiqua"/>
              <a:cs typeface="Book Antiqua"/>
            </a:endParaRPr>
          </a:p>
        </p:txBody>
      </p:sp>
    </p:spTree>
    <p:extLst>
      <p:ext uri="{BB962C8B-B14F-4D97-AF65-F5344CB8AC3E}">
        <p14:creationId xmlns:p14="http://schemas.microsoft.com/office/powerpoint/2010/main" val="38565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iterate type="lt">
                                    <p:tmAbs val="0"/>
                                  </p:iterate>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iterate type="lt">
                                    <p:tmAbs val="0"/>
                                  </p:iterate>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P spid="7" grpId="0" animBg="1"/>
      <p:bldP spid="8" grpId="0" animBg="1"/>
      <p:bldP spid="6" grpId="0"/>
      <p:bldP spid="13" grpId="0"/>
      <p:bldP spid="14" grpId="0"/>
      <p:bldP spid="16" grpId="0"/>
      <p:bldP spid="22" grpId="0" animBg="1"/>
      <p:bldP spid="18" grpId="0" animBg="1"/>
      <p:bldP spid="24" grpId="0"/>
      <p:bldP spid="25" grpId="0"/>
      <p:bldP spid="3" grpId="0"/>
      <p:bldP spid="5" grpId="0"/>
      <p:bldP spid="9" grpId="0"/>
      <p:bldP spid="10"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990616" y="1339802"/>
            <a:ext cx="7671514" cy="4154983"/>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00"/>
                </a:solidFill>
                <a:latin typeface="Book Antiqua"/>
                <a:cs typeface="Book Antiqua"/>
              </a:rPr>
              <a:t>“An ecclesial appeal is received to support a new Christadelphian initiative for an assistance programme in needy countries.  The brochure does not mention any specific preaching activity, but does state that the focus is on broad community social welfare projects to help alleviate human </a:t>
            </a:r>
            <a:r>
              <a:rPr lang="en-NZ" sz="2400" b="1" dirty="0">
                <a:solidFill>
                  <a:srgbClr val="000000"/>
                </a:solidFill>
                <a:latin typeface="Book Antiqua"/>
                <a:cs typeface="Book Antiqua"/>
              </a:rPr>
              <a:t>suffering</a:t>
            </a:r>
            <a:r>
              <a:rPr lang="en-NZ" sz="2400" b="1" dirty="0" smtClean="0">
                <a:solidFill>
                  <a:srgbClr val="000000"/>
                </a:solidFill>
                <a:latin typeface="Book Antiqua"/>
                <a:cs typeface="Book Antiqua"/>
              </a:rPr>
              <a:t>.  Caring support </a:t>
            </a:r>
            <a:r>
              <a:rPr lang="en-NZ" sz="2400" b="1" dirty="0">
                <a:solidFill>
                  <a:srgbClr val="000000"/>
                </a:solidFill>
                <a:latin typeface="Book Antiqua"/>
                <a:cs typeface="Book Antiqua"/>
              </a:rPr>
              <a:t>workers </a:t>
            </a:r>
            <a:r>
              <a:rPr lang="en-NZ" sz="2400" b="1" dirty="0" smtClean="0">
                <a:solidFill>
                  <a:srgbClr val="000000"/>
                </a:solidFill>
                <a:latin typeface="Book Antiqua"/>
                <a:cs typeface="Book Antiqua"/>
              </a:rPr>
              <a:t>may in fact </a:t>
            </a:r>
            <a:r>
              <a:rPr lang="en-NZ" sz="2400" b="1" dirty="0">
                <a:solidFill>
                  <a:srgbClr val="000000"/>
                </a:solidFill>
                <a:latin typeface="Book Antiqua"/>
                <a:cs typeface="Book Antiqua"/>
              </a:rPr>
              <a:t>be needed for involvement in many of the projects</a:t>
            </a:r>
            <a:r>
              <a:rPr lang="en-NZ" sz="2400" b="1" dirty="0" smtClean="0">
                <a:solidFill>
                  <a:srgbClr val="000000"/>
                </a:solidFill>
                <a:latin typeface="Book Antiqua"/>
                <a:cs typeface="Book Antiqua"/>
              </a:rPr>
              <a:t>.  The entire enterprise will be operated by a committee of responsible brothers and sisters and be properly administered under the terms of a Charitable Trust.  </a:t>
            </a:r>
            <a:endParaRPr lang="en-NZ" sz="2400" b="1" dirty="0">
              <a:solidFill>
                <a:srgbClr val="000000"/>
              </a:solidFill>
              <a:latin typeface="Book Antiqua"/>
              <a:cs typeface="Book Antiqua"/>
            </a:endParaRPr>
          </a:p>
        </p:txBody>
      </p:sp>
      <p:sp>
        <p:nvSpPr>
          <p:cNvPr id="8" name="TextBox 7"/>
          <p:cNvSpPr txBox="1">
            <a:spLocks noChangeArrowheads="1"/>
          </p:cNvSpPr>
          <p:nvPr/>
        </p:nvSpPr>
        <p:spPr bwMode="auto">
          <a:xfrm>
            <a:off x="990616" y="5488679"/>
            <a:ext cx="8034851" cy="830997"/>
          </a:xfrm>
          <a:prstGeom prst="rect">
            <a:avLst/>
          </a:prstGeom>
          <a:noFill/>
          <a:ln w="9525">
            <a:noFill/>
            <a:miter lim="800000"/>
            <a:headEnd/>
            <a:tailEnd/>
          </a:ln>
        </p:spPr>
        <p:txBody>
          <a:bodyPr wrap="square">
            <a:prstTxWarp prst="textNoShape">
              <a:avLst/>
            </a:prstTxWarp>
            <a:spAutoFit/>
          </a:bodyPr>
          <a:lstStyle/>
          <a:p>
            <a:r>
              <a:rPr lang="en-NZ" sz="2400" b="1" dirty="0" smtClean="0">
                <a:solidFill>
                  <a:srgbClr val="000000"/>
                </a:solidFill>
                <a:latin typeface="Book Antiqua"/>
                <a:cs typeface="Book Antiqua"/>
              </a:rPr>
              <a:t>What would your instinctive reaction be:</a:t>
            </a:r>
            <a:endParaRPr lang="en-NZ" sz="2400" b="1" dirty="0">
              <a:solidFill>
                <a:srgbClr val="000000"/>
              </a:solidFill>
              <a:latin typeface="Book Antiqua"/>
              <a:cs typeface="Book Antiqua"/>
            </a:endParaRPr>
          </a:p>
          <a:p>
            <a:r>
              <a:rPr lang="en-NZ" sz="2400" b="1" dirty="0" smtClean="0">
                <a:solidFill>
                  <a:srgbClr val="000000"/>
                </a:solidFill>
                <a:latin typeface="Book Antiqua"/>
                <a:cs typeface="Book Antiqua"/>
              </a:rPr>
              <a:t>To support?                                                    To not support?</a:t>
            </a:r>
            <a:r>
              <a:rPr lang="en-NZ" sz="2400" b="1" dirty="0" smtClean="0">
                <a:solidFill>
                  <a:srgbClr val="FF0000"/>
                </a:solidFill>
                <a:latin typeface="Book Antiqua"/>
                <a:cs typeface="Book Antiqua"/>
              </a:rPr>
              <a:t> </a:t>
            </a:r>
            <a:endParaRPr lang="en-NZ" dirty="0">
              <a:latin typeface="Arial"/>
              <a:cs typeface="Arial"/>
            </a:endParaRPr>
          </a:p>
        </p:txBody>
      </p:sp>
      <p:grpSp>
        <p:nvGrpSpPr>
          <p:cNvPr id="2" name="Group 17"/>
          <p:cNvGrpSpPr>
            <a:grpSpLocks/>
          </p:cNvGrpSpPr>
          <p:nvPr/>
        </p:nvGrpSpPr>
        <p:grpSpPr bwMode="auto">
          <a:xfrm>
            <a:off x="4393590" y="182600"/>
            <a:ext cx="257846" cy="716539"/>
            <a:chOff x="4464170" y="365547"/>
            <a:chExt cx="213233" cy="1034193"/>
          </a:xfrm>
        </p:grpSpPr>
        <p:sp>
          <p:nvSpPr>
            <p:cNvPr id="17" name="TextBox 16"/>
            <p:cNvSpPr txBox="1"/>
            <p:nvPr/>
          </p:nvSpPr>
          <p:spPr>
            <a:xfrm>
              <a:off x="4464170" y="378036"/>
              <a:ext cx="152715" cy="1021704"/>
            </a:xfrm>
            <a:prstGeom prst="rect">
              <a:avLst/>
            </a:prstGeom>
            <a:noFill/>
            <a:effectLst>
              <a:outerShdw dist="38100" dir="9000000" algn="ctr" rotWithShape="0">
                <a:schemeClr val="tx1"/>
              </a:outerShdw>
            </a:effectLst>
          </p:spPr>
          <p:txBody>
            <a:bodyPr wrap="none">
              <a:spAutoFit/>
            </a:bodyPr>
            <a:lstStyle/>
            <a:p>
              <a:pPr algn="ctr" fontAlgn="auto">
                <a:spcBef>
                  <a:spcPts val="0"/>
                </a:spcBef>
                <a:spcAft>
                  <a:spcPts val="0"/>
                </a:spcAft>
                <a:defRPr/>
              </a:pPr>
              <a:endParaRPr lang="en-NZ" sz="4000" b="1" dirty="0">
                <a:gradFill>
                  <a:gsLst>
                    <a:gs pos="25000">
                      <a:srgbClr val="FFFF00"/>
                    </a:gs>
                    <a:gs pos="60000">
                      <a:srgbClr val="FF0000"/>
                    </a:gs>
                  </a:gsLst>
                  <a:lin ang="5400000" scaled="0"/>
                </a:gradFill>
                <a:latin typeface="ArtBrush" pitchFamily="34" charset="0"/>
              </a:endParaRPr>
            </a:p>
          </p:txBody>
        </p:sp>
        <p:sp>
          <p:nvSpPr>
            <p:cNvPr id="20493" name="TextBox 15"/>
            <p:cNvSpPr txBox="1">
              <a:spLocks noChangeArrowheads="1"/>
            </p:cNvSpPr>
            <p:nvPr/>
          </p:nvSpPr>
          <p:spPr bwMode="auto">
            <a:xfrm>
              <a:off x="4524688" y="365547"/>
              <a:ext cx="152715" cy="1021704"/>
            </a:xfrm>
            <a:prstGeom prst="rect">
              <a:avLst/>
            </a:prstGeom>
            <a:noFill/>
            <a:ln w="9525">
              <a:noFill/>
              <a:miter lim="800000"/>
              <a:headEnd/>
              <a:tailEnd/>
            </a:ln>
          </p:spPr>
          <p:txBody>
            <a:bodyPr wrap="none">
              <a:prstTxWarp prst="textNoShape">
                <a:avLst/>
              </a:prstTxWarp>
              <a:spAutoFit/>
            </a:bodyPr>
            <a:lstStyle/>
            <a:p>
              <a:pPr algn="ctr"/>
              <a:endParaRPr lang="en-NZ" sz="4000" b="1" dirty="0">
                <a:latin typeface="ArtBrush" charset="0"/>
              </a:endParaRPr>
            </a:p>
          </p:txBody>
        </p:sp>
      </p:grpSp>
      <p:sp>
        <p:nvSpPr>
          <p:cNvPr id="9" name="Rectangle 8"/>
          <p:cNvSpPr/>
          <p:nvPr/>
        </p:nvSpPr>
        <p:spPr>
          <a:xfrm>
            <a:off x="745052" y="1479172"/>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extBox 6"/>
          <p:cNvSpPr txBox="1"/>
          <p:nvPr/>
        </p:nvSpPr>
        <p:spPr>
          <a:xfrm>
            <a:off x="203228" y="215910"/>
            <a:ext cx="8790036" cy="707886"/>
          </a:xfrm>
          <a:prstGeom prst="rect">
            <a:avLst/>
          </a:prstGeom>
          <a:noFill/>
        </p:spPr>
        <p:txBody>
          <a:bodyPr wrap="none" rtlCol="0">
            <a:spAutoFit/>
          </a:bodyPr>
          <a:lstStyle/>
          <a:p>
            <a:r>
              <a:rPr lang="en-US" sz="4000" b="1" dirty="0" smtClean="0">
                <a:solidFill>
                  <a:srgbClr val="0000FF"/>
                </a:solidFill>
                <a:latin typeface="Book Antiqua"/>
                <a:cs typeface="Book Antiqua"/>
              </a:rPr>
              <a:t>Case Study For Scriptural Reasoning</a:t>
            </a:r>
            <a:endParaRPr lang="en-US" sz="4000" b="1" dirty="0">
              <a:solidFill>
                <a:srgbClr val="0000FF"/>
              </a:solidFill>
              <a:latin typeface="Book Antiqua"/>
              <a:cs typeface="Book Antiqua"/>
            </a:endParaRPr>
          </a:p>
        </p:txBody>
      </p:sp>
      <p:sp>
        <p:nvSpPr>
          <p:cNvPr id="3" name="TextBox 2"/>
          <p:cNvSpPr txBox="1"/>
          <p:nvPr/>
        </p:nvSpPr>
        <p:spPr>
          <a:xfrm>
            <a:off x="3047985" y="846672"/>
            <a:ext cx="2485100" cy="400110"/>
          </a:xfrm>
          <a:prstGeom prst="rect">
            <a:avLst/>
          </a:prstGeom>
          <a:noFill/>
        </p:spPr>
        <p:txBody>
          <a:bodyPr wrap="none" rtlCol="0">
            <a:spAutoFit/>
          </a:bodyPr>
          <a:lstStyle/>
          <a:p>
            <a:r>
              <a:rPr lang="en-US" sz="2000" b="1" dirty="0" smtClean="0">
                <a:solidFill>
                  <a:srgbClr val="008000"/>
                </a:solidFill>
                <a:latin typeface="Book Antiqua"/>
                <a:cs typeface="Book Antiqua"/>
              </a:rPr>
              <a:t>An issue of practice</a:t>
            </a:r>
            <a:endParaRPr lang="en-US" sz="2000" b="1" dirty="0">
              <a:solidFill>
                <a:srgbClr val="008000"/>
              </a:solidFill>
              <a:latin typeface="Book Antiqua"/>
              <a:cs typeface="Book Antiqua"/>
            </a:endParaRPr>
          </a:p>
        </p:txBody>
      </p:sp>
    </p:spTree>
    <p:extLst>
      <p:ext uri="{BB962C8B-B14F-4D97-AF65-F5344CB8AC3E}">
        <p14:creationId xmlns:p14="http://schemas.microsoft.com/office/powerpoint/2010/main" val="251208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7"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135612" y="5410460"/>
            <a:ext cx="2152635" cy="1071003"/>
          </a:xfrm>
          <a:prstGeom prst="rect">
            <a:avLst/>
          </a:prstGeom>
          <a:solidFill>
            <a:srgbClr val="0000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smtClean="0">
              <a:solidFill>
                <a:schemeClr val="bg1"/>
              </a:solidFill>
              <a:latin typeface="Book Antiqua"/>
              <a:cs typeface="Book Antiqua"/>
            </a:endParaRPr>
          </a:p>
        </p:txBody>
      </p:sp>
      <p:sp>
        <p:nvSpPr>
          <p:cNvPr id="4" name="Rectangle 3"/>
          <p:cNvSpPr/>
          <p:nvPr/>
        </p:nvSpPr>
        <p:spPr>
          <a:xfrm>
            <a:off x="3400463" y="1082497"/>
            <a:ext cx="2131433" cy="1054093"/>
          </a:xfrm>
          <a:prstGeom prst="rect">
            <a:avLst/>
          </a:prstGeom>
          <a:solidFill>
            <a:srgbClr val="0000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smtClean="0">
              <a:latin typeface="Book Antiqua"/>
              <a:cs typeface="Book Antiqua"/>
            </a:endParaRPr>
          </a:p>
        </p:txBody>
      </p:sp>
      <p:sp>
        <p:nvSpPr>
          <p:cNvPr id="7" name="Rectangle 6"/>
          <p:cNvSpPr/>
          <p:nvPr/>
        </p:nvSpPr>
        <p:spPr>
          <a:xfrm>
            <a:off x="6231448" y="3324364"/>
            <a:ext cx="2150552" cy="1054093"/>
          </a:xfrm>
          <a:prstGeom prst="rect">
            <a:avLst/>
          </a:prstGeom>
          <a:solidFill>
            <a:srgbClr val="0000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smtClean="0">
              <a:latin typeface="Book Antiqua"/>
              <a:cs typeface="Book Antiqua"/>
            </a:endParaRPr>
          </a:p>
        </p:txBody>
      </p:sp>
      <p:sp>
        <p:nvSpPr>
          <p:cNvPr id="8" name="Rectangle 7"/>
          <p:cNvSpPr/>
          <p:nvPr/>
        </p:nvSpPr>
        <p:spPr>
          <a:xfrm>
            <a:off x="4660941" y="5423082"/>
            <a:ext cx="2129398" cy="1058381"/>
          </a:xfrm>
          <a:prstGeom prst="rect">
            <a:avLst/>
          </a:prstGeom>
          <a:solidFill>
            <a:srgbClr val="0000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smtClean="0">
              <a:latin typeface="Book Antiqua"/>
              <a:cs typeface="Book Antiqua"/>
            </a:endParaRPr>
          </a:p>
        </p:txBody>
      </p:sp>
      <p:sp>
        <p:nvSpPr>
          <p:cNvPr id="6" name="TextBox 5"/>
          <p:cNvSpPr txBox="1"/>
          <p:nvPr/>
        </p:nvSpPr>
        <p:spPr>
          <a:xfrm>
            <a:off x="1983209" y="5388686"/>
            <a:ext cx="2444775" cy="1107996"/>
          </a:xfrm>
          <a:prstGeom prst="rect">
            <a:avLst/>
          </a:prstGeom>
          <a:noFill/>
        </p:spPr>
        <p:txBody>
          <a:bodyPr wrap="square" rtlCol="0">
            <a:spAutoFit/>
          </a:bodyPr>
          <a:lstStyle/>
          <a:p>
            <a:pPr algn="ctr"/>
            <a:r>
              <a:rPr lang="en-US" sz="2200" dirty="0" smtClean="0">
                <a:solidFill>
                  <a:srgbClr val="FFFFFF"/>
                </a:solidFill>
                <a:latin typeface="Book Antiqua"/>
                <a:cs typeface="Book Antiqua"/>
              </a:rPr>
              <a:t>What Biblical evidence is </a:t>
            </a:r>
          </a:p>
          <a:p>
            <a:pPr algn="ctr"/>
            <a:r>
              <a:rPr lang="en-US" sz="2200" dirty="0">
                <a:solidFill>
                  <a:srgbClr val="FFFFFF"/>
                </a:solidFill>
                <a:latin typeface="Book Antiqua"/>
                <a:cs typeface="Book Antiqua"/>
              </a:rPr>
              <a:t>t</a:t>
            </a:r>
            <a:r>
              <a:rPr lang="en-US" sz="2200" dirty="0" smtClean="0">
                <a:solidFill>
                  <a:srgbClr val="FFFFFF"/>
                </a:solidFill>
                <a:latin typeface="Book Antiqua"/>
                <a:cs typeface="Book Antiqua"/>
              </a:rPr>
              <a:t>here in favour?</a:t>
            </a:r>
            <a:endParaRPr lang="en-US" sz="2200" dirty="0">
              <a:solidFill>
                <a:srgbClr val="FFFFFF"/>
              </a:solidFill>
              <a:latin typeface="Book Antiqua"/>
              <a:cs typeface="Book Antiqua"/>
            </a:endParaRPr>
          </a:p>
        </p:txBody>
      </p:sp>
      <p:sp>
        <p:nvSpPr>
          <p:cNvPr id="13" name="TextBox 12"/>
          <p:cNvSpPr txBox="1"/>
          <p:nvPr/>
        </p:nvSpPr>
        <p:spPr>
          <a:xfrm>
            <a:off x="4644008" y="5388686"/>
            <a:ext cx="2152264" cy="1107996"/>
          </a:xfrm>
          <a:prstGeom prst="rect">
            <a:avLst/>
          </a:prstGeom>
          <a:noFill/>
        </p:spPr>
        <p:txBody>
          <a:bodyPr wrap="square" rtlCol="0">
            <a:spAutoFit/>
          </a:bodyPr>
          <a:lstStyle/>
          <a:p>
            <a:pPr algn="ctr"/>
            <a:r>
              <a:rPr lang="en-US" sz="2200" dirty="0" smtClean="0">
                <a:solidFill>
                  <a:srgbClr val="FFFFFF"/>
                </a:solidFill>
                <a:latin typeface="Book Antiqua"/>
                <a:cs typeface="Book Antiqua"/>
              </a:rPr>
              <a:t>What Biblical evidence is there against?</a:t>
            </a:r>
            <a:endParaRPr lang="en-US" sz="2200" dirty="0">
              <a:solidFill>
                <a:srgbClr val="FFFFFF"/>
              </a:solidFill>
              <a:latin typeface="Book Antiqua"/>
              <a:cs typeface="Book Antiqua"/>
            </a:endParaRPr>
          </a:p>
        </p:txBody>
      </p:sp>
      <p:sp>
        <p:nvSpPr>
          <p:cNvPr id="14" name="TextBox 13"/>
          <p:cNvSpPr txBox="1"/>
          <p:nvPr/>
        </p:nvSpPr>
        <p:spPr>
          <a:xfrm>
            <a:off x="3339917" y="1042892"/>
            <a:ext cx="2265018" cy="1107996"/>
          </a:xfrm>
          <a:prstGeom prst="rect">
            <a:avLst/>
          </a:prstGeom>
          <a:noFill/>
        </p:spPr>
        <p:txBody>
          <a:bodyPr wrap="square" rtlCol="0">
            <a:spAutoFit/>
          </a:bodyPr>
          <a:lstStyle/>
          <a:p>
            <a:pPr algn="ctr"/>
            <a:r>
              <a:rPr lang="en-US" sz="2200" dirty="0" smtClean="0">
                <a:solidFill>
                  <a:srgbClr val="FFFFFF"/>
                </a:solidFill>
                <a:latin typeface="Book Antiqua"/>
                <a:cs typeface="Book Antiqua"/>
              </a:rPr>
              <a:t>What does Christ teach on the subject?</a:t>
            </a:r>
            <a:endParaRPr lang="en-US" sz="2200" dirty="0">
              <a:solidFill>
                <a:srgbClr val="FFFFFF"/>
              </a:solidFill>
              <a:latin typeface="Book Antiqua"/>
              <a:cs typeface="Book Antiqua"/>
            </a:endParaRPr>
          </a:p>
        </p:txBody>
      </p:sp>
      <p:sp>
        <p:nvSpPr>
          <p:cNvPr id="16" name="TextBox 15"/>
          <p:cNvSpPr txBox="1"/>
          <p:nvPr/>
        </p:nvSpPr>
        <p:spPr>
          <a:xfrm>
            <a:off x="6222677" y="3266588"/>
            <a:ext cx="2142390" cy="1107996"/>
          </a:xfrm>
          <a:prstGeom prst="rect">
            <a:avLst/>
          </a:prstGeom>
          <a:noFill/>
        </p:spPr>
        <p:txBody>
          <a:bodyPr wrap="square" rtlCol="0">
            <a:spAutoFit/>
          </a:bodyPr>
          <a:lstStyle/>
          <a:p>
            <a:pPr algn="ctr"/>
            <a:r>
              <a:rPr lang="en-US" sz="2200" dirty="0" smtClean="0">
                <a:solidFill>
                  <a:srgbClr val="FFFFFF"/>
                </a:solidFill>
                <a:latin typeface="Book Antiqua"/>
                <a:cs typeface="Book Antiqua"/>
              </a:rPr>
              <a:t>What was the example of the apostles?</a:t>
            </a:r>
            <a:endParaRPr lang="en-US" sz="2200" dirty="0">
              <a:solidFill>
                <a:srgbClr val="FFFFFF"/>
              </a:solidFill>
              <a:latin typeface="Book Antiqua"/>
              <a:cs typeface="Book Antiqua"/>
            </a:endParaRPr>
          </a:p>
        </p:txBody>
      </p:sp>
      <p:sp>
        <p:nvSpPr>
          <p:cNvPr id="22" name="Rectangle 21"/>
          <p:cNvSpPr/>
          <p:nvPr/>
        </p:nvSpPr>
        <p:spPr>
          <a:xfrm>
            <a:off x="611560" y="3315889"/>
            <a:ext cx="2152661" cy="1071043"/>
          </a:xfrm>
          <a:prstGeom prst="rect">
            <a:avLst/>
          </a:prstGeom>
          <a:solidFill>
            <a:srgbClr val="0000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smtClean="0">
              <a:solidFill>
                <a:schemeClr val="bg1"/>
              </a:solidFill>
              <a:latin typeface="Book Antiqua"/>
              <a:cs typeface="Book Antiqua"/>
            </a:endParaRPr>
          </a:p>
        </p:txBody>
      </p:sp>
      <p:sp>
        <p:nvSpPr>
          <p:cNvPr id="18" name="Oval 17"/>
          <p:cNvSpPr/>
          <p:nvPr/>
        </p:nvSpPr>
        <p:spPr>
          <a:xfrm>
            <a:off x="3310488" y="2683010"/>
            <a:ext cx="2311383" cy="2336800"/>
          </a:xfrm>
          <a:prstGeom prst="ellipse">
            <a:avLst/>
          </a:prstGeom>
          <a:solidFill>
            <a:srgbClr val="008000">
              <a:alpha val="8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466526" y="3266588"/>
            <a:ext cx="2365238" cy="1107996"/>
          </a:xfrm>
          <a:prstGeom prst="rect">
            <a:avLst/>
          </a:prstGeom>
          <a:noFill/>
        </p:spPr>
        <p:txBody>
          <a:bodyPr wrap="none" rtlCol="0">
            <a:spAutoFit/>
          </a:bodyPr>
          <a:lstStyle/>
          <a:p>
            <a:pPr algn="ctr"/>
            <a:r>
              <a:rPr lang="en-US" sz="2200" dirty="0" smtClean="0">
                <a:solidFill>
                  <a:schemeClr val="bg1"/>
                </a:solidFill>
                <a:latin typeface="Book Antiqua"/>
                <a:cs typeface="Book Antiqua"/>
              </a:rPr>
              <a:t>What is the</a:t>
            </a:r>
          </a:p>
          <a:p>
            <a:pPr algn="ctr"/>
            <a:r>
              <a:rPr lang="en-US" sz="2200" dirty="0" smtClean="0">
                <a:solidFill>
                  <a:schemeClr val="bg1"/>
                </a:solidFill>
                <a:latin typeface="Book Antiqua"/>
                <a:cs typeface="Book Antiqua"/>
              </a:rPr>
              <a:t> role of a stranger</a:t>
            </a:r>
          </a:p>
          <a:p>
            <a:pPr algn="ctr"/>
            <a:r>
              <a:rPr lang="en-US" sz="2200" dirty="0" smtClean="0">
                <a:solidFill>
                  <a:schemeClr val="bg1"/>
                </a:solidFill>
                <a:latin typeface="Book Antiqua"/>
                <a:cs typeface="Book Antiqua"/>
              </a:rPr>
              <a:t> and a pilgrim?</a:t>
            </a:r>
            <a:endParaRPr lang="en-US" sz="2200" dirty="0">
              <a:solidFill>
                <a:schemeClr val="bg1"/>
              </a:solidFill>
              <a:latin typeface="Book Antiqua"/>
              <a:cs typeface="Book Antiqua"/>
            </a:endParaRPr>
          </a:p>
        </p:txBody>
      </p:sp>
      <p:sp>
        <p:nvSpPr>
          <p:cNvPr id="25" name="TextBox 24"/>
          <p:cNvSpPr txBox="1"/>
          <p:nvPr/>
        </p:nvSpPr>
        <p:spPr>
          <a:xfrm>
            <a:off x="3457882" y="2868577"/>
            <a:ext cx="2084350" cy="1785104"/>
          </a:xfrm>
          <a:prstGeom prst="rect">
            <a:avLst/>
          </a:prstGeom>
          <a:noFill/>
        </p:spPr>
        <p:txBody>
          <a:bodyPr wrap="none" rtlCol="0">
            <a:spAutoFit/>
          </a:bodyPr>
          <a:lstStyle/>
          <a:p>
            <a:pPr algn="ctr"/>
            <a:r>
              <a:rPr lang="en-US" sz="2200" dirty="0" smtClean="0">
                <a:solidFill>
                  <a:schemeClr val="bg1"/>
                </a:solidFill>
                <a:latin typeface="Book Antiqua"/>
                <a:cs typeface="Book Antiqua"/>
              </a:rPr>
              <a:t>Should we </a:t>
            </a:r>
          </a:p>
          <a:p>
            <a:pPr algn="ctr"/>
            <a:r>
              <a:rPr lang="en-US" sz="2200" dirty="0">
                <a:solidFill>
                  <a:schemeClr val="bg1"/>
                </a:solidFill>
                <a:latin typeface="Book Antiqua"/>
                <a:cs typeface="Book Antiqua"/>
              </a:rPr>
              <a:t>e</a:t>
            </a:r>
            <a:r>
              <a:rPr lang="en-US" sz="2200" dirty="0" smtClean="0">
                <a:solidFill>
                  <a:schemeClr val="bg1"/>
                </a:solidFill>
                <a:latin typeface="Book Antiqua"/>
                <a:cs typeface="Book Antiqua"/>
              </a:rPr>
              <a:t>stablish  and</a:t>
            </a:r>
          </a:p>
          <a:p>
            <a:pPr algn="ctr"/>
            <a:r>
              <a:rPr lang="en-US" sz="2200" dirty="0" smtClean="0">
                <a:solidFill>
                  <a:schemeClr val="bg1"/>
                </a:solidFill>
                <a:latin typeface="Book Antiqua"/>
                <a:cs typeface="Book Antiqua"/>
              </a:rPr>
              <a:t> support global</a:t>
            </a:r>
          </a:p>
          <a:p>
            <a:pPr algn="ctr"/>
            <a:r>
              <a:rPr lang="en-US" sz="2200" dirty="0" smtClean="0">
                <a:solidFill>
                  <a:schemeClr val="bg1"/>
                </a:solidFill>
                <a:latin typeface="Book Antiqua"/>
                <a:cs typeface="Book Antiqua"/>
              </a:rPr>
              <a:t> social welfare </a:t>
            </a:r>
          </a:p>
          <a:p>
            <a:pPr algn="ctr"/>
            <a:r>
              <a:rPr lang="en-US" sz="2200" dirty="0" smtClean="0">
                <a:solidFill>
                  <a:schemeClr val="bg1"/>
                </a:solidFill>
                <a:latin typeface="Book Antiqua"/>
                <a:cs typeface="Book Antiqua"/>
              </a:rPr>
              <a:t>programmes?</a:t>
            </a:r>
          </a:p>
        </p:txBody>
      </p:sp>
      <p:sp>
        <p:nvSpPr>
          <p:cNvPr id="3" name="TextBox 2"/>
          <p:cNvSpPr txBox="1"/>
          <p:nvPr/>
        </p:nvSpPr>
        <p:spPr>
          <a:xfrm>
            <a:off x="120130" y="142117"/>
            <a:ext cx="8622899" cy="369332"/>
          </a:xfrm>
          <a:prstGeom prst="rect">
            <a:avLst/>
          </a:prstGeom>
          <a:noFill/>
        </p:spPr>
        <p:txBody>
          <a:bodyPr wrap="none" rtlCol="0">
            <a:spAutoFit/>
          </a:bodyPr>
          <a:lstStyle/>
          <a:p>
            <a:r>
              <a:rPr lang="en-US" dirty="0" smtClean="0"/>
              <a:t>Christ said: ‘the poor have the gospel preached to them’: </a:t>
            </a:r>
            <a:r>
              <a:rPr lang="en-US" b="1" dirty="0" smtClean="0">
                <a:solidFill>
                  <a:srgbClr val="FF0000"/>
                </a:solidFill>
                <a:latin typeface="Book Antiqua"/>
                <a:cs typeface="Book Antiqua"/>
              </a:rPr>
              <a:t>Matthew 11:5, Luke 4:18, 7:22</a:t>
            </a:r>
            <a:endParaRPr lang="en-US" b="1" dirty="0">
              <a:solidFill>
                <a:srgbClr val="FF0000"/>
              </a:solidFill>
              <a:latin typeface="Book Antiqua"/>
              <a:cs typeface="Book Antiqua"/>
            </a:endParaRPr>
          </a:p>
        </p:txBody>
      </p:sp>
      <p:sp>
        <p:nvSpPr>
          <p:cNvPr id="5" name="TextBox 4"/>
          <p:cNvSpPr txBox="1"/>
          <p:nvPr/>
        </p:nvSpPr>
        <p:spPr>
          <a:xfrm>
            <a:off x="251520" y="4592493"/>
            <a:ext cx="1544012" cy="369332"/>
          </a:xfrm>
          <a:prstGeom prst="rect">
            <a:avLst/>
          </a:prstGeom>
          <a:noFill/>
        </p:spPr>
        <p:txBody>
          <a:bodyPr wrap="none" rtlCol="0">
            <a:spAutoFit/>
          </a:bodyPr>
          <a:lstStyle/>
          <a:p>
            <a:r>
              <a:rPr lang="en-US" dirty="0" smtClean="0"/>
              <a:t>Bible Passages</a:t>
            </a:r>
            <a:endParaRPr lang="en-US" dirty="0"/>
          </a:p>
        </p:txBody>
      </p:sp>
      <p:sp>
        <p:nvSpPr>
          <p:cNvPr id="9" name="TextBox 8"/>
          <p:cNvSpPr txBox="1"/>
          <p:nvPr/>
        </p:nvSpPr>
        <p:spPr>
          <a:xfrm>
            <a:off x="6868046" y="4524761"/>
            <a:ext cx="2240855" cy="2031325"/>
          </a:xfrm>
          <a:prstGeom prst="rect">
            <a:avLst/>
          </a:prstGeom>
          <a:noFill/>
        </p:spPr>
        <p:txBody>
          <a:bodyPr wrap="none" rtlCol="0">
            <a:spAutoFit/>
          </a:bodyPr>
          <a:lstStyle/>
          <a:p>
            <a:r>
              <a:rPr lang="en-US" dirty="0" smtClean="0">
                <a:cs typeface="Book Antiqua"/>
              </a:rPr>
              <a:t>Both OT and NT teach</a:t>
            </a:r>
          </a:p>
          <a:p>
            <a:r>
              <a:rPr lang="en-US" dirty="0" smtClean="0">
                <a:cs typeface="Book Antiqua"/>
              </a:rPr>
              <a:t>individual response</a:t>
            </a:r>
          </a:p>
          <a:p>
            <a:r>
              <a:rPr lang="en-US" dirty="0">
                <a:cs typeface="Book Antiqua"/>
              </a:rPr>
              <a:t>a</a:t>
            </a:r>
            <a:r>
              <a:rPr lang="en-US" dirty="0" smtClean="0">
                <a:cs typeface="Book Antiqua"/>
              </a:rPr>
              <a:t>s occasion requires,</a:t>
            </a:r>
          </a:p>
          <a:p>
            <a:r>
              <a:rPr lang="en-US" dirty="0" smtClean="0">
                <a:cs typeface="Book Antiqua"/>
              </a:rPr>
              <a:t>but focused on the</a:t>
            </a:r>
          </a:p>
          <a:p>
            <a:r>
              <a:rPr lang="en-US" dirty="0" smtClean="0">
                <a:cs typeface="Book Antiqua"/>
              </a:rPr>
              <a:t>saints:</a:t>
            </a:r>
          </a:p>
          <a:p>
            <a:r>
              <a:rPr lang="en-US" b="1" dirty="0" smtClean="0">
                <a:solidFill>
                  <a:srgbClr val="FF0000"/>
                </a:solidFill>
                <a:latin typeface="Book Antiqua"/>
                <a:cs typeface="Book Antiqua"/>
              </a:rPr>
              <a:t>Deut 15:7-11</a:t>
            </a:r>
          </a:p>
          <a:p>
            <a:r>
              <a:rPr lang="en-US" b="1" dirty="0" smtClean="0">
                <a:solidFill>
                  <a:srgbClr val="FF0000"/>
                </a:solidFill>
                <a:latin typeface="Book Antiqua"/>
                <a:cs typeface="Book Antiqua"/>
              </a:rPr>
              <a:t>Galatians 6:8-10</a:t>
            </a:r>
            <a:endParaRPr lang="en-US" b="1" dirty="0">
              <a:solidFill>
                <a:srgbClr val="FF0000"/>
              </a:solidFill>
              <a:latin typeface="Book Antiqua"/>
              <a:cs typeface="Book Antiqua"/>
            </a:endParaRPr>
          </a:p>
        </p:txBody>
      </p:sp>
      <p:sp>
        <p:nvSpPr>
          <p:cNvPr id="10" name="TextBox 9"/>
          <p:cNvSpPr txBox="1"/>
          <p:nvPr/>
        </p:nvSpPr>
        <p:spPr>
          <a:xfrm>
            <a:off x="169333" y="1216840"/>
            <a:ext cx="3234267" cy="2031325"/>
          </a:xfrm>
          <a:prstGeom prst="rect">
            <a:avLst/>
          </a:prstGeom>
          <a:noFill/>
        </p:spPr>
        <p:txBody>
          <a:bodyPr wrap="square" rtlCol="0">
            <a:spAutoFit/>
          </a:bodyPr>
          <a:lstStyle/>
          <a:p>
            <a:r>
              <a:rPr lang="en-US" dirty="0" smtClean="0"/>
              <a:t>Both OT and NT teach that the saints are separated from this present world as sojourners </a:t>
            </a:r>
          </a:p>
          <a:p>
            <a:r>
              <a:rPr lang="en-US" dirty="0" smtClean="0"/>
              <a:t>who have no part in this order</a:t>
            </a:r>
          </a:p>
          <a:p>
            <a:r>
              <a:rPr lang="en-US" dirty="0" smtClean="0"/>
              <a:t>of things:</a:t>
            </a:r>
          </a:p>
          <a:p>
            <a:r>
              <a:rPr lang="en-US" b="1" dirty="0" smtClean="0">
                <a:solidFill>
                  <a:srgbClr val="FF0000"/>
                </a:solidFill>
                <a:latin typeface="Book Antiqua"/>
                <a:cs typeface="Book Antiqua"/>
              </a:rPr>
              <a:t>Genesis 23:4, Psalm 39:12</a:t>
            </a:r>
          </a:p>
          <a:p>
            <a:r>
              <a:rPr lang="en-US" b="1" dirty="0" smtClean="0">
                <a:solidFill>
                  <a:srgbClr val="FF0000"/>
                </a:solidFill>
                <a:latin typeface="Book Antiqua"/>
                <a:cs typeface="Book Antiqua"/>
              </a:rPr>
              <a:t>Hebrews 11:13, 1 Peter 2:11</a:t>
            </a:r>
            <a:endParaRPr lang="en-US" b="1" dirty="0">
              <a:solidFill>
                <a:srgbClr val="FF0000"/>
              </a:solidFill>
              <a:latin typeface="Book Antiqua"/>
              <a:cs typeface="Book Antiqua"/>
            </a:endParaRPr>
          </a:p>
        </p:txBody>
      </p:sp>
      <p:sp>
        <p:nvSpPr>
          <p:cNvPr id="12" name="TextBox 11"/>
          <p:cNvSpPr txBox="1"/>
          <p:nvPr/>
        </p:nvSpPr>
        <p:spPr>
          <a:xfrm>
            <a:off x="5747401" y="1216840"/>
            <a:ext cx="3227262" cy="2031325"/>
          </a:xfrm>
          <a:prstGeom prst="rect">
            <a:avLst/>
          </a:prstGeom>
          <a:noFill/>
        </p:spPr>
        <p:txBody>
          <a:bodyPr wrap="square" rtlCol="0">
            <a:spAutoFit/>
          </a:bodyPr>
          <a:lstStyle/>
          <a:p>
            <a:r>
              <a:rPr lang="en-US" dirty="0" smtClean="0"/>
              <a:t>The apostles preached the gospel: </a:t>
            </a:r>
            <a:r>
              <a:rPr lang="en-US" b="1" dirty="0" smtClean="0">
                <a:solidFill>
                  <a:srgbClr val="FF0000"/>
                </a:solidFill>
                <a:latin typeface="Book Antiqua"/>
                <a:cs typeface="Book Antiqua"/>
              </a:rPr>
              <a:t>Acts 8:25, 9:27, 14:21, Col 1:23, 1 Timothy 3:16</a:t>
            </a:r>
          </a:p>
          <a:p>
            <a:r>
              <a:rPr lang="en-US" dirty="0" smtClean="0"/>
              <a:t>The only social welfare matters</a:t>
            </a:r>
          </a:p>
          <a:p>
            <a:r>
              <a:rPr lang="en-US" dirty="0"/>
              <a:t>r</a:t>
            </a:r>
            <a:r>
              <a:rPr lang="en-US" dirty="0" smtClean="0"/>
              <a:t>ecorded were collections for saints: </a:t>
            </a:r>
            <a:r>
              <a:rPr lang="en-US" b="1" dirty="0" smtClean="0">
                <a:solidFill>
                  <a:srgbClr val="FF0000"/>
                </a:solidFill>
                <a:latin typeface="Book Antiqua"/>
                <a:cs typeface="Book Antiqua"/>
              </a:rPr>
              <a:t>Acts 6:1, Romans 15:26, 2 </a:t>
            </a:r>
            <a:r>
              <a:rPr lang="en-US" b="1" dirty="0">
                <a:solidFill>
                  <a:srgbClr val="FF0000"/>
                </a:solidFill>
                <a:latin typeface="Book Antiqua"/>
                <a:cs typeface="Book Antiqua"/>
              </a:rPr>
              <a:t>C</a:t>
            </a:r>
            <a:r>
              <a:rPr lang="en-US" b="1" dirty="0" smtClean="0">
                <a:solidFill>
                  <a:srgbClr val="FF0000"/>
                </a:solidFill>
                <a:latin typeface="Book Antiqua"/>
                <a:cs typeface="Book Antiqua"/>
              </a:rPr>
              <a:t>orinthians 8:2, 9:9</a:t>
            </a:r>
            <a:endParaRPr lang="en-US" b="1" dirty="0">
              <a:solidFill>
                <a:srgbClr val="FF0000"/>
              </a:solidFill>
              <a:latin typeface="Book Antiqua"/>
              <a:cs typeface="Book Antiqua"/>
            </a:endParaRPr>
          </a:p>
        </p:txBody>
      </p:sp>
      <p:sp>
        <p:nvSpPr>
          <p:cNvPr id="2" name="TextBox 1"/>
          <p:cNvSpPr txBox="1"/>
          <p:nvPr/>
        </p:nvSpPr>
        <p:spPr>
          <a:xfrm>
            <a:off x="118516" y="524937"/>
            <a:ext cx="8826843" cy="369332"/>
          </a:xfrm>
          <a:prstGeom prst="rect">
            <a:avLst/>
          </a:prstGeom>
          <a:noFill/>
        </p:spPr>
        <p:txBody>
          <a:bodyPr wrap="none" rtlCol="0">
            <a:spAutoFit/>
          </a:bodyPr>
          <a:lstStyle/>
          <a:p>
            <a:r>
              <a:rPr lang="en-US" dirty="0" smtClean="0"/>
              <a:t>Christ said: ‘for ye have the poor always with you’: </a:t>
            </a:r>
            <a:r>
              <a:rPr lang="en-US" b="1" dirty="0" smtClean="0">
                <a:solidFill>
                  <a:srgbClr val="FF0000"/>
                </a:solidFill>
                <a:latin typeface="Book Antiqua"/>
                <a:cs typeface="Book Antiqua"/>
              </a:rPr>
              <a:t>Matthew 26:11, Mark 14:7, John 12:8</a:t>
            </a:r>
            <a:endParaRPr lang="en-US" b="1" dirty="0">
              <a:solidFill>
                <a:srgbClr val="FF0000"/>
              </a:solidFill>
              <a:latin typeface="Book Antiqua"/>
              <a:cs typeface="Book Antiqua"/>
            </a:endParaRPr>
          </a:p>
        </p:txBody>
      </p:sp>
    </p:spTree>
    <p:extLst>
      <p:ext uri="{BB962C8B-B14F-4D97-AF65-F5344CB8AC3E}">
        <p14:creationId xmlns:p14="http://schemas.microsoft.com/office/powerpoint/2010/main" val="51986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0"/>
                                  </p:iterate>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lt">
                                    <p:tmAbs val="0"/>
                                  </p:iterate>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P spid="7" grpId="0" animBg="1"/>
      <p:bldP spid="8" grpId="0" animBg="1"/>
      <p:bldP spid="6" grpId="0"/>
      <p:bldP spid="13" grpId="0"/>
      <p:bldP spid="14" grpId="0"/>
      <p:bldP spid="16" grpId="0"/>
      <p:bldP spid="22" grpId="0" animBg="1"/>
      <p:bldP spid="18" grpId="0" animBg="1"/>
      <p:bldP spid="24" grpId="0"/>
      <p:bldP spid="25" grpId="0"/>
      <p:bldP spid="3" grpId="0"/>
      <p:bldP spid="5" grpId="0"/>
      <p:bldP spid="9" grpId="0"/>
      <p:bldP spid="10" grpId="0"/>
      <p:bldP spid="12"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6"/>
          <p:cNvGrpSpPr>
            <a:grpSpLocks/>
          </p:cNvGrpSpPr>
          <p:nvPr/>
        </p:nvGrpSpPr>
        <p:grpSpPr bwMode="auto">
          <a:xfrm>
            <a:off x="4402315" y="-15450"/>
            <a:ext cx="253931" cy="1785132"/>
            <a:chOff x="4884048" y="107950"/>
            <a:chExt cx="209968" cy="2575894"/>
          </a:xfrm>
        </p:grpSpPr>
        <p:sp>
          <p:nvSpPr>
            <p:cNvPr id="6" name="TextBox 5"/>
            <p:cNvSpPr txBox="1"/>
            <p:nvPr/>
          </p:nvSpPr>
          <p:spPr>
            <a:xfrm>
              <a:off x="4884048" y="152401"/>
              <a:ext cx="152695" cy="2531443"/>
            </a:xfrm>
            <a:prstGeom prst="rect">
              <a:avLst/>
            </a:prstGeom>
            <a:noFill/>
          </p:spPr>
          <p:txBody>
            <a:bodyPr wrap="none">
              <a:spAutoFit/>
            </a:bodyPr>
            <a:lstStyle/>
            <a:p>
              <a:pPr algn="ctr" fontAlgn="auto">
                <a:spcBef>
                  <a:spcPts val="0"/>
                </a:spcBef>
                <a:spcAft>
                  <a:spcPts val="0"/>
                </a:spcAft>
                <a:defRPr/>
              </a:pPr>
              <a:endParaRPr lang="en-NZ" sz="5400" b="1" dirty="0" smtClean="0">
                <a:gradFill>
                  <a:gsLst>
                    <a:gs pos="25000">
                      <a:srgbClr val="FFFF00"/>
                    </a:gs>
                    <a:gs pos="50000">
                      <a:srgbClr val="FF0000"/>
                    </a:gs>
                  </a:gsLst>
                  <a:lin ang="5400000" scaled="0"/>
                </a:gradFill>
                <a:effectLst>
                  <a:outerShdw dist="38100" dir="9000000" algn="tr" rotWithShape="0">
                    <a:prstClr val="black"/>
                  </a:outerShdw>
                </a:effectLst>
                <a:latin typeface="ArtBrush" pitchFamily="34" charset="0"/>
              </a:endParaRPr>
            </a:p>
            <a:p>
              <a:pPr algn="ctr" fontAlgn="auto">
                <a:spcBef>
                  <a:spcPts val="0"/>
                </a:spcBef>
                <a:spcAft>
                  <a:spcPts val="0"/>
                </a:spcAft>
                <a:defRPr/>
              </a:pPr>
              <a:endParaRPr lang="en-NZ" sz="5400" b="1" dirty="0">
                <a:gradFill>
                  <a:gsLst>
                    <a:gs pos="25000">
                      <a:srgbClr val="FFFF00"/>
                    </a:gs>
                    <a:gs pos="50000">
                      <a:srgbClr val="FF0000"/>
                    </a:gs>
                  </a:gsLst>
                  <a:lin ang="5400000" scaled="0"/>
                </a:gradFill>
                <a:effectLst>
                  <a:outerShdw dist="38100" dir="9000000" algn="tr" rotWithShape="0">
                    <a:prstClr val="black"/>
                  </a:outerShdw>
                </a:effectLst>
                <a:latin typeface="ArtBrush" pitchFamily="34" charset="0"/>
              </a:endParaRPr>
            </a:p>
          </p:txBody>
        </p:sp>
        <p:sp>
          <p:nvSpPr>
            <p:cNvPr id="22538" name="TextBox 4"/>
            <p:cNvSpPr txBox="1">
              <a:spLocks noChangeArrowheads="1"/>
            </p:cNvSpPr>
            <p:nvPr/>
          </p:nvSpPr>
          <p:spPr bwMode="auto">
            <a:xfrm>
              <a:off x="4941321" y="107950"/>
              <a:ext cx="152695" cy="1332338"/>
            </a:xfrm>
            <a:prstGeom prst="rect">
              <a:avLst/>
            </a:prstGeom>
            <a:noFill/>
            <a:ln w="9525">
              <a:noFill/>
              <a:miter lim="800000"/>
              <a:headEnd/>
              <a:tailEnd/>
            </a:ln>
          </p:spPr>
          <p:txBody>
            <a:bodyPr wrap="none">
              <a:prstTxWarp prst="textNoShape">
                <a:avLst/>
              </a:prstTxWarp>
              <a:spAutoFit/>
            </a:bodyPr>
            <a:lstStyle/>
            <a:p>
              <a:pPr algn="ctr"/>
              <a:endParaRPr lang="en-NZ" sz="5400" b="1" dirty="0">
                <a:latin typeface="ArtBrush" charset="0"/>
              </a:endParaRPr>
            </a:p>
          </p:txBody>
        </p:sp>
      </p:grpSp>
      <p:sp>
        <p:nvSpPr>
          <p:cNvPr id="19" name="Text Box 9"/>
          <p:cNvSpPr txBox="1">
            <a:spLocks noChangeArrowheads="1"/>
          </p:cNvSpPr>
          <p:nvPr/>
        </p:nvSpPr>
        <p:spPr bwMode="auto">
          <a:xfrm>
            <a:off x="1048211" y="1366324"/>
            <a:ext cx="7876933" cy="1754326"/>
          </a:xfrm>
          <a:prstGeom prst="rect">
            <a:avLst/>
          </a:prstGeom>
          <a:noFill/>
          <a:ln w="9525">
            <a:noFill/>
            <a:miter lim="800000"/>
            <a:headEnd/>
            <a:tailEnd/>
          </a:ln>
        </p:spPr>
        <p:txBody>
          <a:bodyPr>
            <a:prstTxWarp prst="textNoShape">
              <a:avLst/>
            </a:prstTxWarp>
            <a:spAutoFit/>
          </a:bodyPr>
          <a:lstStyle/>
          <a:p>
            <a:pPr>
              <a:spcBef>
                <a:spcPct val="50000"/>
              </a:spcBef>
            </a:pPr>
            <a:r>
              <a:rPr lang="en-US" sz="2400" b="1" dirty="0" smtClean="0">
                <a:latin typeface="Book Antiqua"/>
                <a:cs typeface="Book Antiqua"/>
              </a:rPr>
              <a:t>“I </a:t>
            </a:r>
            <a:r>
              <a:rPr lang="en-US" sz="2400" b="1" dirty="0">
                <a:latin typeface="Book Antiqua"/>
                <a:cs typeface="Book Antiqua"/>
              </a:rPr>
              <a:t>will put </a:t>
            </a:r>
            <a:r>
              <a:rPr lang="en-US" sz="2400" b="1" dirty="0">
                <a:solidFill>
                  <a:srgbClr val="008000"/>
                </a:solidFill>
                <a:latin typeface="Book Antiqua"/>
                <a:cs typeface="Book Antiqua"/>
              </a:rPr>
              <a:t>enmity</a:t>
            </a:r>
            <a:r>
              <a:rPr lang="en-US" sz="2400" b="1" dirty="0">
                <a:solidFill>
                  <a:srgbClr val="0000CC"/>
                </a:solidFill>
                <a:latin typeface="Book Antiqua"/>
                <a:cs typeface="Book Antiqua"/>
              </a:rPr>
              <a:t> </a:t>
            </a:r>
            <a:r>
              <a:rPr lang="en-US" sz="2400" b="1" dirty="0">
                <a:latin typeface="Book Antiqua"/>
                <a:cs typeface="Book Antiqua"/>
              </a:rPr>
              <a:t>between thee (the </a:t>
            </a:r>
            <a:r>
              <a:rPr lang="en-US" sz="2400" b="1" dirty="0">
                <a:solidFill>
                  <a:srgbClr val="FF0000"/>
                </a:solidFill>
                <a:latin typeface="Book Antiqua"/>
                <a:cs typeface="Book Antiqua"/>
              </a:rPr>
              <a:t>serpent</a:t>
            </a:r>
            <a:r>
              <a:rPr lang="en-US" sz="2400" b="1" dirty="0">
                <a:latin typeface="Book Antiqua"/>
                <a:cs typeface="Book Antiqua"/>
              </a:rPr>
              <a:t>) and the </a:t>
            </a:r>
            <a:r>
              <a:rPr lang="en-US" sz="2400" b="1" dirty="0">
                <a:solidFill>
                  <a:srgbClr val="0000FF"/>
                </a:solidFill>
                <a:latin typeface="Book Antiqua"/>
                <a:cs typeface="Book Antiqua"/>
              </a:rPr>
              <a:t>woman</a:t>
            </a:r>
            <a:r>
              <a:rPr lang="en-US" sz="2400" b="1" dirty="0">
                <a:latin typeface="Book Antiqua"/>
                <a:cs typeface="Book Antiqua"/>
              </a:rPr>
              <a:t>, and between </a:t>
            </a:r>
            <a:r>
              <a:rPr lang="en-US" sz="2400" b="1" dirty="0">
                <a:solidFill>
                  <a:srgbClr val="FF0000"/>
                </a:solidFill>
                <a:latin typeface="Book Antiqua"/>
                <a:cs typeface="Book Antiqua"/>
              </a:rPr>
              <a:t>thy seed </a:t>
            </a:r>
            <a:r>
              <a:rPr lang="en-US" sz="2400" b="1" dirty="0">
                <a:latin typeface="Book Antiqua"/>
                <a:cs typeface="Book Antiqua"/>
              </a:rPr>
              <a:t>and </a:t>
            </a:r>
            <a:r>
              <a:rPr lang="en-US" sz="2400" b="1" dirty="0">
                <a:solidFill>
                  <a:srgbClr val="0000FF"/>
                </a:solidFill>
                <a:latin typeface="Book Antiqua"/>
                <a:cs typeface="Book Antiqua"/>
              </a:rPr>
              <a:t>her seed</a:t>
            </a:r>
            <a:r>
              <a:rPr lang="en-US" sz="2400" b="1" dirty="0" smtClean="0">
                <a:latin typeface="Book Antiqua"/>
                <a:cs typeface="Book Antiqua"/>
              </a:rPr>
              <a:t>; </a:t>
            </a:r>
            <a:r>
              <a:rPr lang="en-US" sz="2400" b="1" dirty="0">
                <a:latin typeface="Book Antiqua"/>
                <a:cs typeface="Book Antiqua"/>
              </a:rPr>
              <a:t>he shall bruise thy head, and thou shalt bruise his </a:t>
            </a:r>
            <a:r>
              <a:rPr lang="en-US" sz="2400" b="1" dirty="0" smtClean="0">
                <a:latin typeface="Book Antiqua"/>
                <a:cs typeface="Book Antiqua"/>
              </a:rPr>
              <a:t>heel”.</a:t>
            </a:r>
            <a:endParaRPr lang="en-US" sz="2400" b="1" dirty="0">
              <a:latin typeface="Book Antiqua"/>
              <a:cs typeface="Book Antiqua"/>
            </a:endParaRPr>
          </a:p>
          <a:p>
            <a:pPr algn="r">
              <a:spcBef>
                <a:spcPct val="50000"/>
              </a:spcBef>
            </a:pPr>
            <a:r>
              <a:rPr lang="en-US" sz="2400" b="1" dirty="0" smtClean="0">
                <a:solidFill>
                  <a:srgbClr val="FF0000"/>
                </a:solidFill>
                <a:latin typeface="Book Antiqua"/>
                <a:cs typeface="Book Antiqua"/>
              </a:rPr>
              <a:t>Genesis </a:t>
            </a:r>
            <a:r>
              <a:rPr lang="en-US" sz="2400" b="1" dirty="0">
                <a:solidFill>
                  <a:srgbClr val="FF0000"/>
                </a:solidFill>
                <a:latin typeface="Book Antiqua"/>
                <a:cs typeface="Book Antiqua"/>
              </a:rPr>
              <a:t>3:15</a:t>
            </a:r>
            <a:endParaRPr lang="en-US" sz="2400" b="1" dirty="0">
              <a:solidFill>
                <a:srgbClr val="0000CC"/>
              </a:solidFill>
              <a:latin typeface="Book Antiqua"/>
              <a:cs typeface="Book Antiqua"/>
            </a:endParaRPr>
          </a:p>
        </p:txBody>
      </p:sp>
      <p:sp>
        <p:nvSpPr>
          <p:cNvPr id="23" name="Text Box 9"/>
          <p:cNvSpPr txBox="1">
            <a:spLocks noChangeArrowheads="1"/>
          </p:cNvSpPr>
          <p:nvPr/>
        </p:nvSpPr>
        <p:spPr bwMode="auto">
          <a:xfrm>
            <a:off x="1036692" y="3920434"/>
            <a:ext cx="7875013" cy="2492990"/>
          </a:xfrm>
          <a:prstGeom prst="rect">
            <a:avLst/>
          </a:prstGeom>
          <a:noFill/>
          <a:ln w="9525">
            <a:noFill/>
            <a:miter lim="800000"/>
            <a:headEnd/>
            <a:tailEnd/>
          </a:ln>
        </p:spPr>
        <p:txBody>
          <a:bodyPr>
            <a:prstTxWarp prst="textNoShape">
              <a:avLst/>
            </a:prstTxWarp>
            <a:spAutoFit/>
          </a:bodyPr>
          <a:lstStyle/>
          <a:p>
            <a:pPr>
              <a:spcBef>
                <a:spcPct val="50000"/>
              </a:spcBef>
            </a:pPr>
            <a:r>
              <a:rPr lang="en-US" sz="2400" b="1" dirty="0" smtClean="0">
                <a:latin typeface="Book Antiqua"/>
                <a:cs typeface="Book Antiqua"/>
              </a:rPr>
              <a:t>“And the </a:t>
            </a:r>
            <a:r>
              <a:rPr lang="en-US" sz="2400" b="1" dirty="0" smtClean="0">
                <a:solidFill>
                  <a:srgbClr val="FF0000"/>
                </a:solidFill>
                <a:latin typeface="Book Antiqua"/>
                <a:cs typeface="Book Antiqua"/>
              </a:rPr>
              <a:t>serpent</a:t>
            </a:r>
            <a:r>
              <a:rPr lang="en-US" sz="2400" b="1" dirty="0" smtClean="0">
                <a:latin typeface="Book Antiqua"/>
                <a:cs typeface="Book Antiqua"/>
              </a:rPr>
              <a:t> cast out of his mouth water as a flood after the </a:t>
            </a:r>
            <a:r>
              <a:rPr lang="en-US" sz="2400" b="1" dirty="0" smtClean="0">
                <a:solidFill>
                  <a:srgbClr val="0000FF"/>
                </a:solidFill>
                <a:latin typeface="Book Antiqua"/>
                <a:cs typeface="Book Antiqua"/>
              </a:rPr>
              <a:t>woman</a:t>
            </a:r>
            <a:r>
              <a:rPr lang="en-US" sz="2400" b="1" dirty="0" smtClean="0">
                <a:latin typeface="Book Antiqua"/>
                <a:cs typeface="Book Antiqua"/>
              </a:rPr>
              <a:t>…and was wroth with the woman, and went to make war (</a:t>
            </a:r>
            <a:r>
              <a:rPr lang="en-US" sz="2400" b="1" dirty="0" smtClean="0">
                <a:solidFill>
                  <a:srgbClr val="008000"/>
                </a:solidFill>
                <a:latin typeface="Book Antiqua"/>
                <a:cs typeface="Book Antiqua"/>
              </a:rPr>
              <a:t>enmity</a:t>
            </a:r>
            <a:r>
              <a:rPr lang="en-US" sz="2400" b="1" dirty="0" smtClean="0">
                <a:latin typeface="Book Antiqua"/>
                <a:cs typeface="Book Antiqua"/>
              </a:rPr>
              <a:t>) with the remnant of </a:t>
            </a:r>
            <a:r>
              <a:rPr lang="en-US" sz="2400" b="1" dirty="0" smtClean="0">
                <a:solidFill>
                  <a:srgbClr val="0000FF"/>
                </a:solidFill>
                <a:latin typeface="Book Antiqua"/>
                <a:cs typeface="Book Antiqua"/>
              </a:rPr>
              <a:t>her seed</a:t>
            </a:r>
            <a:r>
              <a:rPr lang="en-US" sz="2400" b="1" dirty="0" smtClean="0">
                <a:latin typeface="Book Antiqua"/>
                <a:cs typeface="Book Antiqua"/>
              </a:rPr>
              <a:t>, which keep the commandments of God, and have the testimony of Jesus”.</a:t>
            </a:r>
          </a:p>
          <a:p>
            <a:pPr algn="r">
              <a:spcBef>
                <a:spcPct val="50000"/>
              </a:spcBef>
            </a:pPr>
            <a:r>
              <a:rPr lang="en-US" sz="2400" b="1" dirty="0">
                <a:solidFill>
                  <a:srgbClr val="FF0000"/>
                </a:solidFill>
                <a:latin typeface="Book Antiqua"/>
                <a:cs typeface="Book Antiqua"/>
              </a:rPr>
              <a:t>	</a:t>
            </a:r>
            <a:r>
              <a:rPr lang="en-US" sz="2400" b="1" dirty="0" smtClean="0">
                <a:solidFill>
                  <a:srgbClr val="FF0000"/>
                </a:solidFill>
                <a:latin typeface="Book Antiqua"/>
                <a:cs typeface="Book Antiqua"/>
              </a:rPr>
              <a:t>				 Revelation 12:15-17</a:t>
            </a:r>
            <a:endParaRPr lang="en-US" sz="2400" b="1" dirty="0">
              <a:solidFill>
                <a:srgbClr val="0000CC"/>
              </a:solidFill>
              <a:latin typeface="Book Antiqua"/>
              <a:cs typeface="Book Antiqua"/>
            </a:endParaRPr>
          </a:p>
        </p:txBody>
      </p:sp>
      <p:sp>
        <p:nvSpPr>
          <p:cNvPr id="11" name="Rectangle 10"/>
          <p:cNvSpPr/>
          <p:nvPr/>
        </p:nvSpPr>
        <p:spPr>
          <a:xfrm>
            <a:off x="768764" y="1496105"/>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p:cNvSpPr/>
          <p:nvPr/>
        </p:nvSpPr>
        <p:spPr>
          <a:xfrm>
            <a:off x="768764" y="4036061"/>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p:cNvSpPr txBox="1"/>
          <p:nvPr/>
        </p:nvSpPr>
        <p:spPr>
          <a:xfrm>
            <a:off x="237091" y="220139"/>
            <a:ext cx="8789786" cy="707886"/>
          </a:xfrm>
          <a:prstGeom prst="rect">
            <a:avLst/>
          </a:prstGeom>
          <a:noFill/>
        </p:spPr>
        <p:txBody>
          <a:bodyPr wrap="none" rtlCol="0">
            <a:spAutoFit/>
          </a:bodyPr>
          <a:lstStyle/>
          <a:p>
            <a:r>
              <a:rPr lang="en-US" sz="4000" b="1" dirty="0" smtClean="0">
                <a:solidFill>
                  <a:srgbClr val="0000FF"/>
                </a:solidFill>
                <a:latin typeface="Book Antiqua"/>
                <a:cs typeface="Book Antiqua"/>
              </a:rPr>
              <a:t>The Continuous Theme Of Scripture</a:t>
            </a:r>
            <a:endParaRPr lang="en-US" sz="4000" b="1" dirty="0">
              <a:solidFill>
                <a:srgbClr val="0000FF"/>
              </a:solidFill>
              <a:latin typeface="Book Antiqua"/>
              <a:cs typeface="Book Antiqua"/>
            </a:endParaRPr>
          </a:p>
        </p:txBody>
      </p:sp>
    </p:spTree>
    <p:extLst>
      <p:ext uri="{BB962C8B-B14F-4D97-AF65-F5344CB8AC3E}">
        <p14:creationId xmlns:p14="http://schemas.microsoft.com/office/powerpoint/2010/main" val="214376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11"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1058347" y="1354029"/>
            <a:ext cx="7797785" cy="1938992"/>
          </a:xfrm>
          <a:prstGeom prst="rect">
            <a:avLst/>
          </a:prstGeom>
          <a:noFill/>
          <a:ln w="9525">
            <a:noFill/>
            <a:miter lim="800000"/>
            <a:headEnd/>
            <a:tailEnd/>
          </a:ln>
        </p:spPr>
        <p:txBody>
          <a:bodyPr wrap="square">
            <a:prstTxWarp prst="textNoShape">
              <a:avLst/>
            </a:prstTxWarp>
            <a:spAutoFit/>
          </a:bodyPr>
          <a:lstStyle/>
          <a:p>
            <a:r>
              <a:rPr lang="en-US" sz="2400" b="1" dirty="0" smtClean="0">
                <a:latin typeface="Book Antiqua"/>
                <a:cs typeface="Book Antiqua"/>
              </a:rPr>
              <a:t>“YYY </a:t>
            </a:r>
            <a:r>
              <a:rPr lang="en-US" sz="2400" b="1" dirty="0">
                <a:latin typeface="Book Antiqua"/>
                <a:cs typeface="Book Antiqua"/>
              </a:rPr>
              <a:t>supports sustainable social development in some of the poorest countries in the world. </a:t>
            </a:r>
            <a:r>
              <a:rPr lang="en-US" sz="2400" b="1" dirty="0" smtClean="0">
                <a:latin typeface="Book Antiqua"/>
                <a:cs typeface="Book Antiqua"/>
              </a:rPr>
              <a:t> It is </a:t>
            </a:r>
            <a:r>
              <a:rPr lang="en-US" sz="2400" b="1" dirty="0">
                <a:latin typeface="Book Antiqua"/>
                <a:cs typeface="Book Antiqua"/>
              </a:rPr>
              <a:t>currently </a:t>
            </a:r>
            <a:r>
              <a:rPr lang="en-US" sz="2400" b="1" dirty="0" smtClean="0">
                <a:latin typeface="Book Antiqua"/>
                <a:cs typeface="Book Antiqua"/>
              </a:rPr>
              <a:t>active </a:t>
            </a:r>
            <a:r>
              <a:rPr lang="en-US" sz="2400" b="1" dirty="0">
                <a:latin typeface="Book Antiqua"/>
                <a:cs typeface="Book Antiqua"/>
              </a:rPr>
              <a:t>in Africa, Asia, Eastern Europe and South </a:t>
            </a:r>
            <a:r>
              <a:rPr lang="en-US" sz="2400" b="1" dirty="0" smtClean="0">
                <a:latin typeface="Book Antiqua"/>
                <a:cs typeface="Book Antiqua"/>
              </a:rPr>
              <a:t>America.  It </a:t>
            </a:r>
            <a:r>
              <a:rPr lang="en-US" sz="2400" b="1" dirty="0">
                <a:solidFill>
                  <a:srgbClr val="FF0000"/>
                </a:solidFill>
                <a:latin typeface="Book Antiqua"/>
                <a:cs typeface="Book Antiqua"/>
              </a:rPr>
              <a:t>works to facilitate self sufficiency and self worth</a:t>
            </a:r>
            <a:r>
              <a:rPr lang="en-US" sz="2400" b="1" dirty="0">
                <a:solidFill>
                  <a:srgbClr val="000000"/>
                </a:solidFill>
                <a:latin typeface="Book Antiqua"/>
                <a:cs typeface="Book Antiqua"/>
              </a:rPr>
              <a:t> thro</a:t>
            </a:r>
            <a:r>
              <a:rPr lang="en-US" sz="2400" b="1" dirty="0">
                <a:latin typeface="Book Antiqua"/>
                <a:cs typeface="Book Antiqua"/>
              </a:rPr>
              <a:t>ugh sustainable local </a:t>
            </a:r>
            <a:r>
              <a:rPr lang="en-US" sz="2400" b="1" dirty="0" smtClean="0">
                <a:latin typeface="Book Antiqua"/>
                <a:cs typeface="Book Antiqua"/>
              </a:rPr>
              <a:t>projects”</a:t>
            </a:r>
            <a:r>
              <a:rPr lang="en-US" sz="2400" b="1" dirty="0">
                <a:latin typeface="Book Antiqua"/>
                <a:cs typeface="Book Antiqua"/>
              </a:rPr>
              <a:t>. </a:t>
            </a:r>
          </a:p>
        </p:txBody>
      </p:sp>
      <p:sp>
        <p:nvSpPr>
          <p:cNvPr id="10" name="TextBox 9"/>
          <p:cNvSpPr txBox="1">
            <a:spLocks noChangeArrowheads="1"/>
          </p:cNvSpPr>
          <p:nvPr/>
        </p:nvSpPr>
        <p:spPr bwMode="auto">
          <a:xfrm>
            <a:off x="1058348" y="3414161"/>
            <a:ext cx="7671514" cy="1569660"/>
          </a:xfrm>
          <a:prstGeom prst="rect">
            <a:avLst/>
          </a:prstGeom>
          <a:noFill/>
          <a:ln w="9525">
            <a:noFill/>
            <a:miter lim="800000"/>
            <a:headEnd/>
            <a:tailEnd/>
          </a:ln>
        </p:spPr>
        <p:txBody>
          <a:bodyPr>
            <a:prstTxWarp prst="textNoShape">
              <a:avLst/>
            </a:prstTxWarp>
            <a:spAutoFit/>
          </a:bodyPr>
          <a:lstStyle/>
          <a:p>
            <a:pPr>
              <a:spcBef>
                <a:spcPct val="50000"/>
              </a:spcBef>
            </a:pPr>
            <a:r>
              <a:rPr lang="en-US" sz="2400" b="1" dirty="0" smtClean="0">
                <a:solidFill>
                  <a:srgbClr val="000000"/>
                </a:solidFill>
                <a:latin typeface="Book Antiqua"/>
                <a:cs typeface="Book Antiqua"/>
              </a:rPr>
              <a:t>“YYY </a:t>
            </a:r>
            <a:r>
              <a:rPr lang="en-US" sz="2400" b="1" dirty="0">
                <a:solidFill>
                  <a:srgbClr val="000000"/>
                </a:solidFill>
                <a:latin typeface="Book Antiqua"/>
                <a:cs typeface="Book Antiqua"/>
              </a:rPr>
              <a:t>operates primarily with grass roots, locally run projects </a:t>
            </a:r>
            <a:r>
              <a:rPr lang="en-US" sz="2400" b="1" dirty="0">
                <a:latin typeface="Book Antiqua"/>
                <a:cs typeface="Book Antiqua"/>
              </a:rPr>
              <a:t>and </a:t>
            </a:r>
            <a:r>
              <a:rPr lang="en-US" sz="2400" b="1" dirty="0">
                <a:solidFill>
                  <a:srgbClr val="FF0000"/>
                </a:solidFill>
                <a:latin typeface="Book Antiqua"/>
                <a:cs typeface="Book Antiqua"/>
              </a:rPr>
              <a:t>works to help overcome the problems of hunger, disease</a:t>
            </a:r>
            <a:r>
              <a:rPr lang="en-US" sz="2400" b="1" dirty="0">
                <a:latin typeface="Book Antiqua"/>
                <a:cs typeface="Book Antiqua"/>
              </a:rPr>
              <a:t>, disability</a:t>
            </a:r>
            <a:r>
              <a:rPr lang="en-US" sz="2400" b="1" dirty="0">
                <a:solidFill>
                  <a:srgbClr val="000000"/>
                </a:solidFill>
                <a:latin typeface="Book Antiqua"/>
                <a:cs typeface="Book Antiqua"/>
              </a:rPr>
              <a:t>, destitution and </a:t>
            </a:r>
            <a:r>
              <a:rPr lang="en-US" sz="2400" b="1" dirty="0" smtClean="0">
                <a:solidFill>
                  <a:srgbClr val="000000"/>
                </a:solidFill>
                <a:latin typeface="Book Antiqua"/>
                <a:cs typeface="Book Antiqua"/>
              </a:rPr>
              <a:t>homelessness”</a:t>
            </a:r>
            <a:r>
              <a:rPr lang="en-US" sz="2400" b="1" dirty="0">
                <a:solidFill>
                  <a:srgbClr val="000000"/>
                </a:solidFill>
                <a:latin typeface="Book Antiqua"/>
                <a:cs typeface="Book Antiqua"/>
              </a:rPr>
              <a:t>.</a:t>
            </a:r>
          </a:p>
        </p:txBody>
      </p:sp>
      <p:sp>
        <p:nvSpPr>
          <p:cNvPr id="12" name="TextBox 11"/>
          <p:cNvSpPr txBox="1">
            <a:spLocks noChangeArrowheads="1"/>
          </p:cNvSpPr>
          <p:nvPr/>
        </p:nvSpPr>
        <p:spPr bwMode="auto">
          <a:xfrm>
            <a:off x="1058349" y="5150367"/>
            <a:ext cx="7898050" cy="1200328"/>
          </a:xfrm>
          <a:prstGeom prst="rect">
            <a:avLst/>
          </a:prstGeom>
          <a:noFill/>
          <a:ln w="9525">
            <a:noFill/>
            <a:miter lim="800000"/>
            <a:headEnd/>
            <a:tailEnd/>
          </a:ln>
        </p:spPr>
        <p:txBody>
          <a:bodyPr>
            <a:prstTxWarp prst="textNoShape">
              <a:avLst/>
            </a:prstTxWarp>
            <a:spAutoFit/>
          </a:bodyPr>
          <a:lstStyle/>
          <a:p>
            <a:r>
              <a:rPr lang="en-US" sz="2400" b="1" dirty="0" smtClean="0">
                <a:solidFill>
                  <a:srgbClr val="000000"/>
                </a:solidFill>
                <a:latin typeface="Book Antiqua"/>
                <a:cs typeface="Book Antiqua"/>
              </a:rPr>
              <a:t>“YYY </a:t>
            </a:r>
            <a:r>
              <a:rPr lang="en-US" sz="2400" b="1" dirty="0">
                <a:solidFill>
                  <a:srgbClr val="FF0000"/>
                </a:solidFill>
                <a:latin typeface="Book Antiqua"/>
                <a:cs typeface="Book Antiqua"/>
              </a:rPr>
              <a:t>works to promote agriculture, clean water</a:t>
            </a:r>
            <a:r>
              <a:rPr lang="en-US" sz="2400" b="1" dirty="0">
                <a:solidFill>
                  <a:srgbClr val="000000"/>
                </a:solidFill>
                <a:latin typeface="Book Antiqua"/>
                <a:cs typeface="Book Antiqua"/>
              </a:rPr>
              <a:t>, basic health care and education, and to encourage sharing, learning and service to </a:t>
            </a:r>
            <a:r>
              <a:rPr lang="en-US" sz="2400" b="1" dirty="0" smtClean="0">
                <a:solidFill>
                  <a:srgbClr val="000000"/>
                </a:solidFill>
                <a:latin typeface="Book Antiqua"/>
                <a:cs typeface="Book Antiqua"/>
              </a:rPr>
              <a:t>others”.</a:t>
            </a:r>
            <a:endParaRPr lang="en-US" sz="2400" b="1" dirty="0">
              <a:solidFill>
                <a:srgbClr val="000000"/>
              </a:solidFill>
              <a:latin typeface="Book Antiqua"/>
              <a:cs typeface="Book Antiqua"/>
            </a:endParaRPr>
          </a:p>
        </p:txBody>
      </p:sp>
      <p:grpSp>
        <p:nvGrpSpPr>
          <p:cNvPr id="2" name="Group 17"/>
          <p:cNvGrpSpPr>
            <a:grpSpLocks/>
          </p:cNvGrpSpPr>
          <p:nvPr/>
        </p:nvGrpSpPr>
        <p:grpSpPr bwMode="auto">
          <a:xfrm>
            <a:off x="820045" y="105653"/>
            <a:ext cx="271205" cy="845513"/>
            <a:chOff x="722413" y="357085"/>
            <a:chExt cx="224275" cy="1220339"/>
          </a:xfrm>
        </p:grpSpPr>
        <p:sp>
          <p:nvSpPr>
            <p:cNvPr id="17" name="TextBox 16"/>
            <p:cNvSpPr txBox="1"/>
            <p:nvPr/>
          </p:nvSpPr>
          <p:spPr>
            <a:xfrm>
              <a:off x="722413" y="378036"/>
              <a:ext cx="152711" cy="1199388"/>
            </a:xfrm>
            <a:prstGeom prst="rect">
              <a:avLst/>
            </a:prstGeom>
            <a:noFill/>
            <a:effectLst>
              <a:outerShdw dist="38100" dir="9000000" algn="ctr" rotWithShape="0">
                <a:schemeClr val="tx1"/>
              </a:outerShdw>
            </a:effectLst>
          </p:spPr>
          <p:txBody>
            <a:bodyPr wrap="none">
              <a:spAutoFit/>
            </a:bodyPr>
            <a:lstStyle/>
            <a:p>
              <a:pPr fontAlgn="auto">
                <a:spcBef>
                  <a:spcPts val="0"/>
                </a:spcBef>
                <a:spcAft>
                  <a:spcPts val="0"/>
                </a:spcAft>
                <a:defRPr/>
              </a:pPr>
              <a:endParaRPr lang="en-NZ" sz="4800" b="1" dirty="0">
                <a:gradFill>
                  <a:gsLst>
                    <a:gs pos="25000">
                      <a:srgbClr val="FFFF00"/>
                    </a:gs>
                    <a:gs pos="60000">
                      <a:srgbClr val="FF0000"/>
                    </a:gs>
                  </a:gsLst>
                  <a:lin ang="5400000" scaled="0"/>
                </a:gradFill>
                <a:latin typeface="ArtBrush" pitchFamily="34" charset="0"/>
              </a:endParaRPr>
            </a:p>
          </p:txBody>
        </p:sp>
        <p:sp>
          <p:nvSpPr>
            <p:cNvPr id="28685" name="TextBox 15"/>
            <p:cNvSpPr txBox="1">
              <a:spLocks noChangeArrowheads="1"/>
            </p:cNvSpPr>
            <p:nvPr/>
          </p:nvSpPr>
          <p:spPr bwMode="auto">
            <a:xfrm>
              <a:off x="793977" y="357085"/>
              <a:ext cx="152711" cy="1199388"/>
            </a:xfrm>
            <a:prstGeom prst="rect">
              <a:avLst/>
            </a:prstGeom>
            <a:noFill/>
            <a:ln w="9525">
              <a:noFill/>
              <a:miter lim="800000"/>
              <a:headEnd/>
              <a:tailEnd/>
            </a:ln>
          </p:spPr>
          <p:txBody>
            <a:bodyPr wrap="none">
              <a:prstTxWarp prst="textNoShape">
                <a:avLst/>
              </a:prstTxWarp>
              <a:spAutoFit/>
            </a:bodyPr>
            <a:lstStyle/>
            <a:p>
              <a:endParaRPr lang="en-NZ" sz="4800" b="1" dirty="0">
                <a:latin typeface="ArtBrush" charset="0"/>
              </a:endParaRPr>
            </a:p>
          </p:txBody>
        </p:sp>
      </p:grpSp>
      <p:sp>
        <p:nvSpPr>
          <p:cNvPr id="14" name="Rectangle 13"/>
          <p:cNvSpPr/>
          <p:nvPr/>
        </p:nvSpPr>
        <p:spPr>
          <a:xfrm>
            <a:off x="768764" y="1496105"/>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Rectangle 14"/>
          <p:cNvSpPr/>
          <p:nvPr/>
        </p:nvSpPr>
        <p:spPr>
          <a:xfrm>
            <a:off x="768764" y="3545001"/>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Rectangle 15"/>
          <p:cNvSpPr/>
          <p:nvPr/>
        </p:nvSpPr>
        <p:spPr>
          <a:xfrm>
            <a:off x="768764" y="5289103"/>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TextBox 2"/>
          <p:cNvSpPr txBox="1"/>
          <p:nvPr/>
        </p:nvSpPr>
        <p:spPr>
          <a:xfrm>
            <a:off x="406453" y="215907"/>
            <a:ext cx="8405316" cy="707886"/>
          </a:xfrm>
          <a:prstGeom prst="rect">
            <a:avLst/>
          </a:prstGeom>
          <a:noFill/>
        </p:spPr>
        <p:txBody>
          <a:bodyPr wrap="none" rtlCol="0">
            <a:spAutoFit/>
          </a:bodyPr>
          <a:lstStyle/>
          <a:p>
            <a:r>
              <a:rPr lang="en-US" sz="4000" b="1" dirty="0" smtClean="0">
                <a:solidFill>
                  <a:srgbClr val="0000FF"/>
                </a:solidFill>
                <a:latin typeface="Book Antiqua"/>
                <a:cs typeface="Book Antiqua"/>
              </a:rPr>
              <a:t>Global Social Welfare &amp; The Truth</a:t>
            </a:r>
            <a:endParaRPr lang="en-US" sz="4000" b="1" dirty="0">
              <a:solidFill>
                <a:srgbClr val="0000FF"/>
              </a:solidFill>
              <a:latin typeface="Book Antiqua"/>
              <a:cs typeface="Book Antiqua"/>
            </a:endParaRPr>
          </a:p>
        </p:txBody>
      </p:sp>
    </p:spTree>
    <p:extLst>
      <p:ext uri="{BB962C8B-B14F-4D97-AF65-F5344CB8AC3E}">
        <p14:creationId xmlns:p14="http://schemas.microsoft.com/office/powerpoint/2010/main" val="26350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animBg="1"/>
      <p:bldP spid="15" grpId="0" animBg="1"/>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990616" y="1339802"/>
            <a:ext cx="7671514" cy="3046988"/>
          </a:xfrm>
          <a:prstGeom prst="rect">
            <a:avLst/>
          </a:prstGeom>
          <a:noFill/>
          <a:ln w="9525">
            <a:noFill/>
            <a:miter lim="800000"/>
            <a:headEnd/>
            <a:tailEnd/>
          </a:ln>
        </p:spPr>
        <p:txBody>
          <a:bodyPr>
            <a:prstTxWarp prst="textNoShape">
              <a:avLst/>
            </a:prstTxWarp>
            <a:spAutoFit/>
          </a:bodyPr>
          <a:lstStyle/>
          <a:p>
            <a:r>
              <a:rPr lang="en-GB" altLang="en-US" sz="2400" b="1" dirty="0" smtClean="0">
                <a:latin typeface="Book Antiqua" charset="0"/>
                <a:ea typeface="Book Antiqua" charset="0"/>
                <a:cs typeface="Book Antiqua" charset="0"/>
              </a:rPr>
              <a:t>A </a:t>
            </a:r>
            <a:r>
              <a:rPr lang="en-GB" altLang="en-US" sz="2400" b="1" dirty="0">
                <a:latin typeface="Book Antiqua" charset="0"/>
                <a:ea typeface="Book Antiqua" charset="0"/>
                <a:cs typeface="Book Antiqua" charset="0"/>
              </a:rPr>
              <a:t>sister is well connected to the ecclesial world via her Facebook Page.  Her knowledge of, and </a:t>
            </a:r>
            <a:r>
              <a:rPr lang="en-GB" altLang="en-US" sz="2400" b="1" dirty="0" smtClean="0">
                <a:latin typeface="Book Antiqua" charset="0"/>
                <a:ea typeface="Book Antiqua" charset="0"/>
                <a:cs typeface="Book Antiqua" charset="0"/>
              </a:rPr>
              <a:t>her keen </a:t>
            </a:r>
            <a:r>
              <a:rPr lang="en-GB" altLang="en-US" sz="2400" b="1" dirty="0">
                <a:latin typeface="Book Antiqua" charset="0"/>
                <a:ea typeface="Book Antiqua" charset="0"/>
                <a:cs typeface="Book Antiqua" charset="0"/>
              </a:rPr>
              <a:t>interest in the lives and circumstances of brothers and sisters in many places is extensive, and she is </a:t>
            </a:r>
            <a:r>
              <a:rPr lang="en-GB" altLang="en-US" sz="2400" b="1" dirty="0" smtClean="0">
                <a:latin typeface="Book Antiqua" charset="0"/>
                <a:ea typeface="Book Antiqua" charset="0"/>
                <a:cs typeface="Book Antiqua" charset="0"/>
              </a:rPr>
              <a:t>aware </a:t>
            </a:r>
            <a:r>
              <a:rPr lang="en-GB" altLang="en-US" sz="2400" b="1" dirty="0">
                <a:latin typeface="Book Antiqua" charset="0"/>
                <a:ea typeface="Book Antiqua" charset="0"/>
                <a:cs typeface="Book Antiqua" charset="0"/>
              </a:rPr>
              <a:t>of endless ‘news items’ from the ecclesial vineyard.  Her attendance at her own ecclesia however is erratic, and her actual involvement in any </a:t>
            </a:r>
            <a:r>
              <a:rPr lang="en-GB" altLang="en-US" sz="2400" b="1" dirty="0" smtClean="0">
                <a:latin typeface="Book Antiqua" charset="0"/>
                <a:ea typeface="Book Antiqua" charset="0"/>
                <a:cs typeface="Book Antiqua" charset="0"/>
              </a:rPr>
              <a:t>capacity of ecclesial service </a:t>
            </a:r>
            <a:r>
              <a:rPr lang="en-GB" altLang="en-US" sz="2400" b="1" dirty="0">
                <a:latin typeface="Book Antiqua" charset="0"/>
                <a:ea typeface="Book Antiqua" charset="0"/>
                <a:cs typeface="Book Antiqua" charset="0"/>
              </a:rPr>
              <a:t>is very </a:t>
            </a:r>
            <a:r>
              <a:rPr lang="en-GB" altLang="en-US" sz="2400" b="1" dirty="0" smtClean="0">
                <a:latin typeface="Book Antiqua" charset="0"/>
                <a:ea typeface="Book Antiqua" charset="0"/>
                <a:cs typeface="Book Antiqua" charset="0"/>
              </a:rPr>
              <a:t>limited.</a:t>
            </a:r>
            <a:endParaRPr lang="en-GB" altLang="en-US" sz="2400" b="1" dirty="0">
              <a:latin typeface="Book Antiqua" charset="0"/>
              <a:ea typeface="Book Antiqua" charset="0"/>
              <a:cs typeface="Book Antiqua" charset="0"/>
            </a:endParaRPr>
          </a:p>
        </p:txBody>
      </p:sp>
      <p:grpSp>
        <p:nvGrpSpPr>
          <p:cNvPr id="2" name="Group 17"/>
          <p:cNvGrpSpPr>
            <a:grpSpLocks/>
          </p:cNvGrpSpPr>
          <p:nvPr/>
        </p:nvGrpSpPr>
        <p:grpSpPr bwMode="auto">
          <a:xfrm>
            <a:off x="4393590" y="182600"/>
            <a:ext cx="257846" cy="716539"/>
            <a:chOff x="4464170" y="365547"/>
            <a:chExt cx="213233" cy="1034193"/>
          </a:xfrm>
        </p:grpSpPr>
        <p:sp>
          <p:nvSpPr>
            <p:cNvPr id="17" name="TextBox 16"/>
            <p:cNvSpPr txBox="1"/>
            <p:nvPr/>
          </p:nvSpPr>
          <p:spPr>
            <a:xfrm>
              <a:off x="4464170" y="378036"/>
              <a:ext cx="152715" cy="1021704"/>
            </a:xfrm>
            <a:prstGeom prst="rect">
              <a:avLst/>
            </a:prstGeom>
            <a:noFill/>
            <a:effectLst>
              <a:outerShdw dist="38100" dir="9000000" algn="ctr" rotWithShape="0">
                <a:schemeClr val="tx1"/>
              </a:outerShdw>
            </a:effectLst>
          </p:spPr>
          <p:txBody>
            <a:bodyPr wrap="none">
              <a:spAutoFit/>
            </a:bodyPr>
            <a:lstStyle/>
            <a:p>
              <a:pPr algn="ctr" fontAlgn="auto">
                <a:spcBef>
                  <a:spcPts val="0"/>
                </a:spcBef>
                <a:spcAft>
                  <a:spcPts val="0"/>
                </a:spcAft>
                <a:defRPr/>
              </a:pPr>
              <a:endParaRPr lang="en-NZ" sz="4000" b="1" dirty="0">
                <a:gradFill>
                  <a:gsLst>
                    <a:gs pos="25000">
                      <a:srgbClr val="FFFF00"/>
                    </a:gs>
                    <a:gs pos="60000">
                      <a:srgbClr val="FF0000"/>
                    </a:gs>
                  </a:gsLst>
                  <a:lin ang="5400000" scaled="0"/>
                </a:gradFill>
                <a:latin typeface="ArtBrush" pitchFamily="34" charset="0"/>
              </a:endParaRPr>
            </a:p>
          </p:txBody>
        </p:sp>
        <p:sp>
          <p:nvSpPr>
            <p:cNvPr id="20493" name="TextBox 15"/>
            <p:cNvSpPr txBox="1">
              <a:spLocks noChangeArrowheads="1"/>
            </p:cNvSpPr>
            <p:nvPr/>
          </p:nvSpPr>
          <p:spPr bwMode="auto">
            <a:xfrm>
              <a:off x="4524688" y="365547"/>
              <a:ext cx="152715" cy="1021704"/>
            </a:xfrm>
            <a:prstGeom prst="rect">
              <a:avLst/>
            </a:prstGeom>
            <a:noFill/>
            <a:ln w="9525">
              <a:noFill/>
              <a:miter lim="800000"/>
              <a:headEnd/>
              <a:tailEnd/>
            </a:ln>
          </p:spPr>
          <p:txBody>
            <a:bodyPr wrap="none">
              <a:prstTxWarp prst="textNoShape">
                <a:avLst/>
              </a:prstTxWarp>
              <a:spAutoFit/>
            </a:bodyPr>
            <a:lstStyle/>
            <a:p>
              <a:pPr algn="ctr"/>
              <a:endParaRPr lang="en-NZ" sz="4000" b="1" dirty="0">
                <a:latin typeface="ArtBrush" charset="0"/>
              </a:endParaRPr>
            </a:p>
          </p:txBody>
        </p:sp>
      </p:grpSp>
      <p:sp>
        <p:nvSpPr>
          <p:cNvPr id="9" name="Rectangle 8"/>
          <p:cNvSpPr/>
          <p:nvPr/>
        </p:nvSpPr>
        <p:spPr>
          <a:xfrm>
            <a:off x="745052" y="1463130"/>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extBox 6"/>
          <p:cNvSpPr txBox="1"/>
          <p:nvPr/>
        </p:nvSpPr>
        <p:spPr>
          <a:xfrm>
            <a:off x="203228" y="215910"/>
            <a:ext cx="8790036" cy="707886"/>
          </a:xfrm>
          <a:prstGeom prst="rect">
            <a:avLst/>
          </a:prstGeom>
          <a:noFill/>
        </p:spPr>
        <p:txBody>
          <a:bodyPr wrap="none" rtlCol="0">
            <a:spAutoFit/>
          </a:bodyPr>
          <a:lstStyle/>
          <a:p>
            <a:r>
              <a:rPr lang="en-US" sz="4000" b="1" dirty="0" smtClean="0">
                <a:solidFill>
                  <a:srgbClr val="0000FF"/>
                </a:solidFill>
                <a:latin typeface="Book Antiqua"/>
                <a:cs typeface="Book Antiqua"/>
              </a:rPr>
              <a:t>Case Study For Scriptural Reasoning</a:t>
            </a:r>
            <a:endParaRPr lang="en-US" sz="4000" b="1" dirty="0">
              <a:solidFill>
                <a:srgbClr val="0000FF"/>
              </a:solidFill>
              <a:latin typeface="Book Antiqua"/>
              <a:cs typeface="Book Antiqua"/>
            </a:endParaRPr>
          </a:p>
        </p:txBody>
      </p:sp>
      <p:sp>
        <p:nvSpPr>
          <p:cNvPr id="3" name="TextBox 2"/>
          <p:cNvSpPr txBox="1"/>
          <p:nvPr/>
        </p:nvSpPr>
        <p:spPr>
          <a:xfrm>
            <a:off x="3037766" y="846672"/>
            <a:ext cx="3068469" cy="400110"/>
          </a:xfrm>
          <a:prstGeom prst="rect">
            <a:avLst/>
          </a:prstGeom>
          <a:noFill/>
        </p:spPr>
        <p:txBody>
          <a:bodyPr wrap="none" rtlCol="0">
            <a:spAutoFit/>
          </a:bodyPr>
          <a:lstStyle/>
          <a:p>
            <a:r>
              <a:rPr lang="en-US" sz="2000" b="1" dirty="0" smtClean="0">
                <a:solidFill>
                  <a:srgbClr val="008000"/>
                </a:solidFill>
                <a:latin typeface="Book Antiqua"/>
                <a:cs typeface="Book Antiqua"/>
              </a:rPr>
              <a:t>An question of principle</a:t>
            </a:r>
            <a:endParaRPr lang="en-US" sz="2000" b="1" dirty="0">
              <a:solidFill>
                <a:srgbClr val="008000"/>
              </a:solidFill>
              <a:latin typeface="Book Antiqua"/>
              <a:cs typeface="Book Antiqua"/>
            </a:endParaRPr>
          </a:p>
        </p:txBody>
      </p:sp>
      <p:sp>
        <p:nvSpPr>
          <p:cNvPr id="4" name="TextBox 3"/>
          <p:cNvSpPr txBox="1"/>
          <p:nvPr/>
        </p:nvSpPr>
        <p:spPr>
          <a:xfrm>
            <a:off x="990616" y="4443660"/>
            <a:ext cx="7869462" cy="1200329"/>
          </a:xfrm>
          <a:prstGeom prst="rect">
            <a:avLst/>
          </a:prstGeom>
          <a:noFill/>
        </p:spPr>
        <p:txBody>
          <a:bodyPr wrap="none" rtlCol="0">
            <a:spAutoFit/>
          </a:bodyPr>
          <a:lstStyle/>
          <a:p>
            <a:r>
              <a:rPr lang="en-GB" altLang="en-US" sz="2400" b="1" dirty="0">
                <a:latin typeface="Book Antiqua" charset="0"/>
                <a:ea typeface="Book Antiqua" charset="0"/>
                <a:cs typeface="Book Antiqua" charset="0"/>
              </a:rPr>
              <a:t>Should she close her account and renew her </a:t>
            </a:r>
            <a:r>
              <a:rPr lang="en-GB" altLang="en-US" sz="2400" b="1" dirty="0" smtClean="0">
                <a:latin typeface="Book Antiqua" charset="0"/>
                <a:ea typeface="Book Antiqua" charset="0"/>
                <a:cs typeface="Book Antiqua" charset="0"/>
              </a:rPr>
              <a:t>ecclesial</a:t>
            </a:r>
          </a:p>
          <a:p>
            <a:r>
              <a:rPr lang="en-GB" altLang="en-US" sz="2400" b="1" dirty="0" smtClean="0">
                <a:latin typeface="Book Antiqua" charset="0"/>
                <a:ea typeface="Book Antiqua" charset="0"/>
                <a:cs typeface="Book Antiqua" charset="0"/>
              </a:rPr>
              <a:t>participation</a:t>
            </a:r>
            <a:r>
              <a:rPr lang="en-GB" altLang="en-US" sz="2400" b="1" dirty="0">
                <a:latin typeface="Book Antiqua" charset="0"/>
                <a:ea typeface="Book Antiqua" charset="0"/>
                <a:cs typeface="Book Antiqua" charset="0"/>
              </a:rPr>
              <a:t>, or should she try to maintain </a:t>
            </a:r>
            <a:r>
              <a:rPr lang="en-GB" altLang="en-US" sz="2400" b="1" dirty="0" smtClean="0">
                <a:latin typeface="Book Antiqua" charset="0"/>
                <a:ea typeface="Book Antiqua" charset="0"/>
                <a:cs typeface="Book Antiqua" charset="0"/>
              </a:rPr>
              <a:t>an</a:t>
            </a:r>
          </a:p>
          <a:p>
            <a:r>
              <a:rPr lang="en-GB" altLang="en-US" sz="2400" b="1" dirty="0" smtClean="0">
                <a:latin typeface="Book Antiqua" charset="0"/>
                <a:ea typeface="Book Antiqua" charset="0"/>
                <a:cs typeface="Book Antiqua" charset="0"/>
              </a:rPr>
              <a:t>involvement </a:t>
            </a:r>
            <a:r>
              <a:rPr lang="en-GB" altLang="en-US" sz="2400" b="1" dirty="0">
                <a:latin typeface="Book Antiqua" charset="0"/>
                <a:ea typeface="Book Antiqua" charset="0"/>
                <a:cs typeface="Book Antiqua" charset="0"/>
              </a:rPr>
              <a:t>in </a:t>
            </a:r>
            <a:r>
              <a:rPr lang="en-GB" altLang="en-US" sz="2400" b="1" dirty="0" smtClean="0">
                <a:latin typeface="Book Antiqua" charset="0"/>
                <a:ea typeface="Book Antiqua" charset="0"/>
                <a:cs typeface="Book Antiqua" charset="0"/>
              </a:rPr>
              <a:t>both?</a:t>
            </a:r>
            <a:endParaRPr lang="en-GB" altLang="en-US" sz="2400" b="1" dirty="0">
              <a:latin typeface="Book Antiqua" charset="0"/>
              <a:ea typeface="Book Antiqua" charset="0"/>
              <a:cs typeface="Book Antiqua" charset="0"/>
            </a:endParaRPr>
          </a:p>
        </p:txBody>
      </p:sp>
      <p:sp>
        <p:nvSpPr>
          <p:cNvPr id="5" name="TextBox 4"/>
          <p:cNvSpPr txBox="1"/>
          <p:nvPr/>
        </p:nvSpPr>
        <p:spPr>
          <a:xfrm>
            <a:off x="990616" y="5710991"/>
            <a:ext cx="7671514" cy="830997"/>
          </a:xfrm>
          <a:prstGeom prst="rect">
            <a:avLst/>
          </a:prstGeom>
          <a:noFill/>
        </p:spPr>
        <p:txBody>
          <a:bodyPr wrap="square" rtlCol="0">
            <a:spAutoFit/>
          </a:bodyPr>
          <a:lstStyle/>
          <a:p>
            <a:r>
              <a:rPr lang="en-GB" altLang="en-US" sz="2400" b="1" dirty="0">
                <a:latin typeface="Book Antiqua" charset="0"/>
                <a:ea typeface="Book Antiqua" charset="0"/>
                <a:cs typeface="Book Antiqua" charset="0"/>
              </a:rPr>
              <a:t>Discuss the Scriptural principles </a:t>
            </a:r>
            <a:r>
              <a:rPr lang="en-GB" altLang="en-US" sz="2400" b="1" dirty="0" smtClean="0">
                <a:latin typeface="Book Antiqua" charset="0"/>
                <a:ea typeface="Book Antiqua" charset="0"/>
                <a:cs typeface="Book Antiqua" charset="0"/>
              </a:rPr>
              <a:t>involved in </a:t>
            </a:r>
            <a:r>
              <a:rPr lang="en-GB" altLang="en-US" sz="2400" b="1" dirty="0">
                <a:latin typeface="Book Antiqua" charset="0"/>
                <a:ea typeface="Book Antiqua" charset="0"/>
                <a:cs typeface="Book Antiqua" charset="0"/>
              </a:rPr>
              <a:t>both the issue and its wise resolution.</a:t>
            </a:r>
          </a:p>
        </p:txBody>
      </p:sp>
    </p:spTree>
    <p:extLst>
      <p:ext uri="{BB962C8B-B14F-4D97-AF65-F5344CB8AC3E}">
        <p14:creationId xmlns:p14="http://schemas.microsoft.com/office/powerpoint/2010/main" val="103617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7" grpId="0"/>
      <p:bldP spid="3" grpId="0"/>
      <p:bldP spid="4"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27595" y="863635"/>
            <a:ext cx="5913798" cy="2308324"/>
          </a:xfrm>
          <a:prstGeom prst="rect">
            <a:avLst/>
          </a:prstGeom>
          <a:noFill/>
        </p:spPr>
        <p:txBody>
          <a:bodyPr wrap="none" rtlCol="0">
            <a:spAutoFit/>
          </a:bodyPr>
          <a:lstStyle/>
          <a:p>
            <a:pPr algn="ctr"/>
            <a:r>
              <a:rPr lang="en-US" sz="4800" b="1" dirty="0" smtClean="0">
                <a:solidFill>
                  <a:srgbClr val="0000FF"/>
                </a:solidFill>
                <a:latin typeface="Book Antiqua"/>
                <a:cs typeface="Book Antiqua"/>
              </a:rPr>
              <a:t>HOW TO MASTER </a:t>
            </a:r>
          </a:p>
          <a:p>
            <a:pPr algn="ctr"/>
            <a:r>
              <a:rPr lang="en-US" sz="4800" b="1" dirty="0" smtClean="0">
                <a:solidFill>
                  <a:srgbClr val="0000FF"/>
                </a:solidFill>
                <a:latin typeface="Book Antiqua"/>
                <a:cs typeface="Book Antiqua"/>
              </a:rPr>
              <a:t>THE  SECRETS OF </a:t>
            </a:r>
          </a:p>
          <a:p>
            <a:pPr algn="ctr"/>
            <a:r>
              <a:rPr lang="en-US" sz="4800" b="1" dirty="0" smtClean="0">
                <a:solidFill>
                  <a:srgbClr val="0000FF"/>
                </a:solidFill>
                <a:latin typeface="Book Antiqua"/>
                <a:cs typeface="Book Antiqua"/>
              </a:rPr>
              <a:t>BIBLE STUDY</a:t>
            </a:r>
          </a:p>
        </p:txBody>
      </p:sp>
      <p:sp>
        <p:nvSpPr>
          <p:cNvPr id="5" name="TextBox 4"/>
          <p:cNvSpPr txBox="1"/>
          <p:nvPr/>
        </p:nvSpPr>
        <p:spPr>
          <a:xfrm>
            <a:off x="962103" y="3640676"/>
            <a:ext cx="7196201" cy="1938992"/>
          </a:xfrm>
          <a:prstGeom prst="rect">
            <a:avLst/>
          </a:prstGeom>
          <a:noFill/>
        </p:spPr>
        <p:txBody>
          <a:bodyPr wrap="none" rtlCol="0">
            <a:spAutoFit/>
          </a:bodyPr>
          <a:lstStyle/>
          <a:p>
            <a:pPr algn="ctr"/>
            <a:r>
              <a:rPr lang="en-US" sz="4000" b="1" dirty="0" smtClean="0">
                <a:solidFill>
                  <a:srgbClr val="0000FF"/>
                </a:solidFill>
                <a:latin typeface="Book Antiqua"/>
                <a:cs typeface="Book Antiqua"/>
              </a:rPr>
              <a:t>Study Five: How To Obtain</a:t>
            </a:r>
          </a:p>
          <a:p>
            <a:pPr algn="ctr"/>
            <a:r>
              <a:rPr lang="en-US" sz="4000" b="1" dirty="0" smtClean="0">
                <a:solidFill>
                  <a:srgbClr val="0000FF"/>
                </a:solidFill>
                <a:latin typeface="Book Antiqua"/>
                <a:cs typeface="Book Antiqua"/>
              </a:rPr>
              <a:t>Pleasure And Profit From The</a:t>
            </a:r>
          </a:p>
          <a:p>
            <a:pPr algn="ctr"/>
            <a:r>
              <a:rPr lang="en-US" sz="4000" b="1" dirty="0" smtClean="0">
                <a:solidFill>
                  <a:srgbClr val="0000FF"/>
                </a:solidFill>
                <a:latin typeface="Book Antiqua"/>
                <a:cs typeface="Book Antiqua"/>
              </a:rPr>
              <a:t>Daily Bible Readings</a:t>
            </a:r>
            <a:endParaRPr lang="en-US" sz="4000" b="1" dirty="0">
              <a:solidFill>
                <a:srgbClr val="0000FF"/>
              </a:solidFill>
              <a:latin typeface="Book Antiqua"/>
              <a:cs typeface="Book Antiqua"/>
            </a:endParaRPr>
          </a:p>
        </p:txBody>
      </p:sp>
    </p:spTree>
    <p:extLst>
      <p:ext uri="{BB962C8B-B14F-4D97-AF65-F5344CB8AC3E}">
        <p14:creationId xmlns:p14="http://schemas.microsoft.com/office/powerpoint/2010/main" val="158915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075281" y="1615217"/>
            <a:ext cx="7671514" cy="1200329"/>
          </a:xfrm>
          <a:prstGeom prst="rect">
            <a:avLst/>
          </a:prstGeom>
          <a:noFill/>
          <a:ln w="9525">
            <a:noFill/>
            <a:miter lim="800000"/>
            <a:headEnd/>
            <a:tailEnd/>
          </a:ln>
        </p:spPr>
        <p:txBody>
          <a:bodyPr>
            <a:prstTxWarp prst="textNoShape">
              <a:avLst/>
            </a:prstTxWarp>
            <a:spAutoFit/>
          </a:bodyPr>
          <a:lstStyle/>
          <a:p>
            <a:r>
              <a:rPr lang="en-NZ" sz="2400" b="1" dirty="0" smtClean="0">
                <a:latin typeface="Book Antiqua"/>
                <a:cs typeface="Book Antiqua"/>
              </a:rPr>
              <a:t>Have a definite time for the readings and keep to it each day, and if doing one reading stay consistently with that portion</a:t>
            </a:r>
            <a:r>
              <a:rPr lang="en-NZ" sz="2400" b="1" dirty="0" smtClean="0">
                <a:solidFill>
                  <a:srgbClr val="000000"/>
                </a:solidFill>
                <a:latin typeface="Book Antiqua"/>
                <a:cs typeface="Book Antiqua"/>
              </a:rPr>
              <a:t>.</a:t>
            </a:r>
            <a:endParaRPr lang="en-NZ" sz="2400" b="1" dirty="0">
              <a:latin typeface="Book Antiqua"/>
              <a:cs typeface="Book Antiqua"/>
            </a:endParaRPr>
          </a:p>
        </p:txBody>
      </p:sp>
      <p:sp>
        <p:nvSpPr>
          <p:cNvPr id="8" name="TextBox 7"/>
          <p:cNvSpPr txBox="1">
            <a:spLocks noChangeArrowheads="1"/>
          </p:cNvSpPr>
          <p:nvPr/>
        </p:nvSpPr>
        <p:spPr bwMode="auto">
          <a:xfrm>
            <a:off x="1075281" y="3769739"/>
            <a:ext cx="7671514" cy="1569660"/>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00"/>
                </a:solidFill>
                <a:latin typeface="Book Antiqua"/>
                <a:cs typeface="Book Antiqua"/>
              </a:rPr>
              <a:t>Provide a variety of activities, so that each occasion of the readings is unique and special.  Always ask questions before the reading begins, as well as afterwards.</a:t>
            </a:r>
            <a:endParaRPr lang="en-NZ" sz="2400" b="1" dirty="0">
              <a:solidFill>
                <a:srgbClr val="000000"/>
              </a:solidFill>
              <a:latin typeface="Book Antiqua"/>
              <a:cs typeface="Book Antiqua"/>
            </a:endParaRPr>
          </a:p>
        </p:txBody>
      </p:sp>
      <p:sp>
        <p:nvSpPr>
          <p:cNvPr id="13" name="TextBox 12"/>
          <p:cNvSpPr txBox="1">
            <a:spLocks noChangeArrowheads="1"/>
          </p:cNvSpPr>
          <p:nvPr/>
        </p:nvSpPr>
        <p:spPr bwMode="auto">
          <a:xfrm>
            <a:off x="1088719" y="2909043"/>
            <a:ext cx="7770977" cy="830997"/>
          </a:xfrm>
          <a:prstGeom prst="rect">
            <a:avLst/>
          </a:prstGeom>
          <a:noFill/>
          <a:ln w="9525">
            <a:noFill/>
            <a:miter lim="800000"/>
            <a:headEnd/>
            <a:tailEnd/>
          </a:ln>
        </p:spPr>
        <p:txBody>
          <a:bodyPr wrap="square">
            <a:prstTxWarp prst="textNoShape">
              <a:avLst/>
            </a:prstTxWarp>
            <a:spAutoFit/>
          </a:bodyPr>
          <a:lstStyle/>
          <a:p>
            <a:r>
              <a:rPr lang="en-NZ" sz="2400" b="1" dirty="0" smtClean="0">
                <a:solidFill>
                  <a:srgbClr val="000000"/>
                </a:solidFill>
                <a:latin typeface="Book Antiqua"/>
                <a:cs typeface="Book Antiqua"/>
              </a:rPr>
              <a:t>Consider doing the readings at the table so that good notes can be made.</a:t>
            </a:r>
            <a:endParaRPr lang="en-NZ" sz="2400" b="1" dirty="0">
              <a:solidFill>
                <a:srgbClr val="000000"/>
              </a:solidFill>
              <a:latin typeface="Book Antiqua"/>
              <a:cs typeface="Book Antiqua"/>
            </a:endParaRPr>
          </a:p>
        </p:txBody>
      </p:sp>
      <p:sp>
        <p:nvSpPr>
          <p:cNvPr id="15" name="TextBox 14"/>
          <p:cNvSpPr txBox="1">
            <a:spLocks noChangeArrowheads="1"/>
          </p:cNvSpPr>
          <p:nvPr/>
        </p:nvSpPr>
        <p:spPr bwMode="auto">
          <a:xfrm>
            <a:off x="1088720" y="5409475"/>
            <a:ext cx="7671514" cy="830997"/>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00"/>
                </a:solidFill>
                <a:latin typeface="Book Antiqua"/>
                <a:cs typeface="Book Antiqua"/>
              </a:rPr>
              <a:t>Keep a notebook to record unanswered questions on the readings.</a:t>
            </a:r>
          </a:p>
        </p:txBody>
      </p:sp>
      <p:sp>
        <p:nvSpPr>
          <p:cNvPr id="16" name="Rectangle 15"/>
          <p:cNvSpPr/>
          <p:nvPr/>
        </p:nvSpPr>
        <p:spPr>
          <a:xfrm>
            <a:off x="768764" y="1738467"/>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le 16"/>
          <p:cNvSpPr/>
          <p:nvPr/>
        </p:nvSpPr>
        <p:spPr>
          <a:xfrm>
            <a:off x="768764" y="3031525"/>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p:cNvSpPr/>
          <p:nvPr/>
        </p:nvSpPr>
        <p:spPr>
          <a:xfrm>
            <a:off x="768764" y="3888807"/>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ectangle 18"/>
          <p:cNvSpPr/>
          <p:nvPr/>
        </p:nvSpPr>
        <p:spPr>
          <a:xfrm>
            <a:off x="768764" y="5525129"/>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p:cNvSpPr txBox="1"/>
          <p:nvPr/>
        </p:nvSpPr>
        <p:spPr>
          <a:xfrm>
            <a:off x="708364" y="215909"/>
            <a:ext cx="7727273" cy="707886"/>
          </a:xfrm>
          <a:prstGeom prst="rect">
            <a:avLst/>
          </a:prstGeom>
          <a:noFill/>
        </p:spPr>
        <p:txBody>
          <a:bodyPr wrap="square" rtlCol="0">
            <a:spAutoFit/>
          </a:bodyPr>
          <a:lstStyle/>
          <a:p>
            <a:r>
              <a:rPr lang="en-US" sz="4000" b="1" dirty="0" smtClean="0">
                <a:solidFill>
                  <a:srgbClr val="0000FF"/>
                </a:solidFill>
                <a:latin typeface="Book Antiqua"/>
                <a:cs typeface="Book Antiqua"/>
              </a:rPr>
              <a:t>Profitable Daily Bible Readings</a:t>
            </a:r>
            <a:endParaRPr lang="en-US" sz="4000" b="1" dirty="0">
              <a:solidFill>
                <a:srgbClr val="0000FF"/>
              </a:solidFill>
              <a:latin typeface="Book Antiqua"/>
              <a:cs typeface="Book Antiqua"/>
            </a:endParaRPr>
          </a:p>
        </p:txBody>
      </p:sp>
      <p:sp>
        <p:nvSpPr>
          <p:cNvPr id="3" name="TextBox 2"/>
          <p:cNvSpPr txBox="1"/>
          <p:nvPr/>
        </p:nvSpPr>
        <p:spPr>
          <a:xfrm>
            <a:off x="1659640" y="863606"/>
            <a:ext cx="5824721" cy="430887"/>
          </a:xfrm>
          <a:prstGeom prst="rect">
            <a:avLst/>
          </a:prstGeom>
          <a:noFill/>
        </p:spPr>
        <p:txBody>
          <a:bodyPr wrap="square" rtlCol="0">
            <a:spAutoFit/>
          </a:bodyPr>
          <a:lstStyle/>
          <a:p>
            <a:r>
              <a:rPr lang="en-US" sz="2200" b="1" dirty="0" smtClean="0">
                <a:solidFill>
                  <a:srgbClr val="008000"/>
                </a:solidFill>
                <a:latin typeface="Book Antiqua"/>
                <a:cs typeface="Book Antiqua"/>
              </a:rPr>
              <a:t>Observe the following simple </a:t>
            </a:r>
            <a:r>
              <a:rPr lang="en-US" sz="2200" b="1" smtClean="0">
                <a:solidFill>
                  <a:srgbClr val="008000"/>
                </a:solidFill>
                <a:latin typeface="Book Antiqua"/>
                <a:cs typeface="Book Antiqua"/>
              </a:rPr>
              <a:t>guiding rules</a:t>
            </a:r>
            <a:endParaRPr lang="en-US" sz="2200" b="1" dirty="0">
              <a:solidFill>
                <a:srgbClr val="008000"/>
              </a:solidFill>
              <a:latin typeface="Book Antiqua"/>
              <a:cs typeface="Book Antiqua"/>
            </a:endParaRPr>
          </a:p>
        </p:txBody>
      </p:sp>
    </p:spTree>
    <p:extLst>
      <p:ext uri="{BB962C8B-B14F-4D97-AF65-F5344CB8AC3E}">
        <p14:creationId xmlns:p14="http://schemas.microsoft.com/office/powerpoint/2010/main" val="207101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P spid="15" grpId="0"/>
      <p:bldP spid="16" grpId="0" animBg="1"/>
      <p:bldP spid="17" grpId="0" animBg="1"/>
      <p:bldP spid="18" grpId="0" animBg="1"/>
      <p:bldP spid="1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075281" y="1615217"/>
            <a:ext cx="7671514" cy="830997"/>
          </a:xfrm>
          <a:prstGeom prst="rect">
            <a:avLst/>
          </a:prstGeom>
          <a:noFill/>
          <a:ln w="9525">
            <a:noFill/>
            <a:miter lim="800000"/>
            <a:headEnd/>
            <a:tailEnd/>
          </a:ln>
        </p:spPr>
        <p:txBody>
          <a:bodyPr>
            <a:prstTxWarp prst="textNoShape">
              <a:avLst/>
            </a:prstTxWarp>
            <a:spAutoFit/>
          </a:bodyPr>
          <a:lstStyle/>
          <a:p>
            <a:r>
              <a:rPr lang="en-NZ" sz="2400" b="1" dirty="0" smtClean="0">
                <a:latin typeface="Book Antiqua"/>
                <a:cs typeface="Book Antiqua"/>
              </a:rPr>
              <a:t>Buy Bibles with centre margin cross references, and always carefully check those </a:t>
            </a:r>
            <a:r>
              <a:rPr lang="en-NZ" sz="2400" b="1" dirty="0" smtClean="0">
                <a:solidFill>
                  <a:srgbClr val="000000"/>
                </a:solidFill>
                <a:latin typeface="Book Antiqua"/>
                <a:cs typeface="Book Antiqua"/>
              </a:rPr>
              <a:t>references first.</a:t>
            </a:r>
            <a:endParaRPr lang="en-NZ" sz="2400" b="1" dirty="0">
              <a:latin typeface="Book Antiqua"/>
              <a:cs typeface="Book Antiqua"/>
            </a:endParaRPr>
          </a:p>
        </p:txBody>
      </p:sp>
      <p:sp>
        <p:nvSpPr>
          <p:cNvPr id="8" name="TextBox 7"/>
          <p:cNvSpPr txBox="1">
            <a:spLocks noChangeArrowheads="1"/>
          </p:cNvSpPr>
          <p:nvPr/>
        </p:nvSpPr>
        <p:spPr bwMode="auto">
          <a:xfrm>
            <a:off x="1075281" y="3336605"/>
            <a:ext cx="7671514" cy="830997"/>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00"/>
                </a:solidFill>
                <a:latin typeface="Book Antiqua"/>
                <a:cs typeface="Book Antiqua"/>
              </a:rPr>
              <a:t>Always ensure that both sides of a cross reference are marked into your margin.</a:t>
            </a:r>
            <a:endParaRPr lang="en-NZ" sz="2400" b="1" dirty="0">
              <a:solidFill>
                <a:srgbClr val="000000"/>
              </a:solidFill>
              <a:latin typeface="Book Antiqua"/>
              <a:cs typeface="Book Antiqua"/>
            </a:endParaRPr>
          </a:p>
        </p:txBody>
      </p:sp>
      <p:sp>
        <p:nvSpPr>
          <p:cNvPr id="13" name="TextBox 12"/>
          <p:cNvSpPr txBox="1">
            <a:spLocks noChangeArrowheads="1"/>
          </p:cNvSpPr>
          <p:nvPr/>
        </p:nvSpPr>
        <p:spPr bwMode="auto">
          <a:xfrm>
            <a:off x="1088719" y="2475909"/>
            <a:ext cx="7770977" cy="830997"/>
          </a:xfrm>
          <a:prstGeom prst="rect">
            <a:avLst/>
          </a:prstGeom>
          <a:noFill/>
          <a:ln w="9525">
            <a:noFill/>
            <a:miter lim="800000"/>
            <a:headEnd/>
            <a:tailEnd/>
          </a:ln>
        </p:spPr>
        <p:txBody>
          <a:bodyPr wrap="square">
            <a:prstTxWarp prst="textNoShape">
              <a:avLst/>
            </a:prstTxWarp>
            <a:spAutoFit/>
          </a:bodyPr>
          <a:lstStyle/>
          <a:p>
            <a:r>
              <a:rPr lang="en-NZ" sz="2400" b="1" dirty="0">
                <a:solidFill>
                  <a:srgbClr val="000000"/>
                </a:solidFill>
                <a:latin typeface="Book Antiqua"/>
                <a:cs typeface="Book Antiqua"/>
              </a:rPr>
              <a:t>Use cross references to establish or enlarge </a:t>
            </a:r>
            <a:r>
              <a:rPr lang="en-NZ" sz="2400" b="1" dirty="0" smtClean="0">
                <a:solidFill>
                  <a:srgbClr val="000000"/>
                </a:solidFill>
                <a:latin typeface="Book Antiqua"/>
                <a:cs typeface="Book Antiqua"/>
              </a:rPr>
              <a:t>the proper </a:t>
            </a:r>
            <a:r>
              <a:rPr lang="en-NZ" sz="2400" b="1" dirty="0">
                <a:solidFill>
                  <a:srgbClr val="000000"/>
                </a:solidFill>
                <a:latin typeface="Book Antiqua"/>
                <a:cs typeface="Book Antiqua"/>
              </a:rPr>
              <a:t>meaning of the </a:t>
            </a:r>
            <a:r>
              <a:rPr lang="en-NZ" sz="2400" b="1" dirty="0" smtClean="0">
                <a:solidFill>
                  <a:srgbClr val="000000"/>
                </a:solidFill>
                <a:latin typeface="Book Antiqua"/>
                <a:cs typeface="Book Antiqua"/>
              </a:rPr>
              <a:t>passage.</a:t>
            </a:r>
            <a:endParaRPr lang="en-NZ" sz="2400" b="1" dirty="0">
              <a:solidFill>
                <a:srgbClr val="000000"/>
              </a:solidFill>
              <a:latin typeface="Book Antiqua"/>
              <a:cs typeface="Book Antiqua"/>
            </a:endParaRPr>
          </a:p>
        </p:txBody>
      </p:sp>
      <p:sp>
        <p:nvSpPr>
          <p:cNvPr id="15" name="TextBox 14"/>
          <p:cNvSpPr txBox="1">
            <a:spLocks noChangeArrowheads="1"/>
          </p:cNvSpPr>
          <p:nvPr/>
        </p:nvSpPr>
        <p:spPr bwMode="auto">
          <a:xfrm>
            <a:off x="1088720" y="4254449"/>
            <a:ext cx="7671514" cy="1569660"/>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00"/>
                </a:solidFill>
                <a:latin typeface="Book Antiqua"/>
                <a:cs typeface="Book Antiqua"/>
              </a:rPr>
              <a:t>Practise the checking and marking of cross references as a critical aspect of good contextual scholarship, where scripture calls to scripture, and scripture is used to answer scripture.</a:t>
            </a:r>
          </a:p>
        </p:txBody>
      </p:sp>
      <p:sp>
        <p:nvSpPr>
          <p:cNvPr id="16" name="Rectangle 15"/>
          <p:cNvSpPr/>
          <p:nvPr/>
        </p:nvSpPr>
        <p:spPr>
          <a:xfrm>
            <a:off x="768764" y="1738467"/>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le 16"/>
          <p:cNvSpPr/>
          <p:nvPr/>
        </p:nvSpPr>
        <p:spPr>
          <a:xfrm>
            <a:off x="768764" y="2598391"/>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p:cNvSpPr/>
          <p:nvPr/>
        </p:nvSpPr>
        <p:spPr>
          <a:xfrm>
            <a:off x="768764" y="3455673"/>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ectangle 18"/>
          <p:cNvSpPr/>
          <p:nvPr/>
        </p:nvSpPr>
        <p:spPr>
          <a:xfrm>
            <a:off x="768764" y="4370103"/>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p:cNvSpPr txBox="1"/>
          <p:nvPr/>
        </p:nvSpPr>
        <p:spPr>
          <a:xfrm>
            <a:off x="708364" y="215909"/>
            <a:ext cx="7727273" cy="707886"/>
          </a:xfrm>
          <a:prstGeom prst="rect">
            <a:avLst/>
          </a:prstGeom>
          <a:noFill/>
        </p:spPr>
        <p:txBody>
          <a:bodyPr wrap="square" rtlCol="0">
            <a:spAutoFit/>
          </a:bodyPr>
          <a:lstStyle/>
          <a:p>
            <a:r>
              <a:rPr lang="en-US" sz="4000" b="1" dirty="0" smtClean="0">
                <a:solidFill>
                  <a:srgbClr val="0000FF"/>
                </a:solidFill>
                <a:latin typeface="Book Antiqua"/>
                <a:cs typeface="Book Antiqua"/>
              </a:rPr>
              <a:t>Profitable Daily Bible Readings</a:t>
            </a:r>
            <a:endParaRPr lang="en-US" sz="4000" b="1" dirty="0">
              <a:solidFill>
                <a:srgbClr val="0000FF"/>
              </a:solidFill>
              <a:latin typeface="Book Antiqua"/>
              <a:cs typeface="Book Antiqua"/>
            </a:endParaRPr>
          </a:p>
        </p:txBody>
      </p:sp>
      <p:sp>
        <p:nvSpPr>
          <p:cNvPr id="3" name="TextBox 2"/>
          <p:cNvSpPr txBox="1"/>
          <p:nvPr/>
        </p:nvSpPr>
        <p:spPr>
          <a:xfrm>
            <a:off x="1442353" y="863606"/>
            <a:ext cx="6259294" cy="430887"/>
          </a:xfrm>
          <a:prstGeom prst="rect">
            <a:avLst/>
          </a:prstGeom>
          <a:noFill/>
        </p:spPr>
        <p:txBody>
          <a:bodyPr wrap="square" rtlCol="0">
            <a:spAutoFit/>
          </a:bodyPr>
          <a:lstStyle/>
          <a:p>
            <a:r>
              <a:rPr lang="en-US" sz="2200" b="1" dirty="0" smtClean="0">
                <a:solidFill>
                  <a:srgbClr val="008000"/>
                </a:solidFill>
                <a:latin typeface="Book Antiqua"/>
                <a:cs typeface="Book Antiqua"/>
              </a:rPr>
              <a:t>Establish the value of marginal </a:t>
            </a:r>
            <a:r>
              <a:rPr lang="en-US" sz="2200" b="1" smtClean="0">
                <a:solidFill>
                  <a:srgbClr val="008000"/>
                </a:solidFill>
                <a:latin typeface="Book Antiqua"/>
                <a:cs typeface="Book Antiqua"/>
              </a:rPr>
              <a:t>cross references</a:t>
            </a:r>
            <a:endParaRPr lang="en-US" sz="2200" b="1" dirty="0">
              <a:solidFill>
                <a:srgbClr val="008000"/>
              </a:solidFill>
              <a:latin typeface="Book Antiqua"/>
              <a:cs typeface="Book Antiqua"/>
            </a:endParaRPr>
          </a:p>
        </p:txBody>
      </p:sp>
    </p:spTree>
    <p:extLst>
      <p:ext uri="{BB962C8B-B14F-4D97-AF65-F5344CB8AC3E}">
        <p14:creationId xmlns:p14="http://schemas.microsoft.com/office/powerpoint/2010/main" val="59111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P spid="15" grpId="0"/>
      <p:bldP spid="16" grpId="0" animBg="1"/>
      <p:bldP spid="17" grpId="0" animBg="1"/>
      <p:bldP spid="18" grpId="0" animBg="1"/>
      <p:bldP spid="1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075281" y="1615217"/>
            <a:ext cx="7671514" cy="830997"/>
          </a:xfrm>
          <a:prstGeom prst="rect">
            <a:avLst/>
          </a:prstGeom>
          <a:noFill/>
          <a:ln w="9525">
            <a:noFill/>
            <a:miter lim="800000"/>
            <a:headEnd/>
            <a:tailEnd/>
          </a:ln>
        </p:spPr>
        <p:txBody>
          <a:bodyPr>
            <a:prstTxWarp prst="textNoShape">
              <a:avLst/>
            </a:prstTxWarp>
            <a:spAutoFit/>
          </a:bodyPr>
          <a:lstStyle/>
          <a:p>
            <a:r>
              <a:rPr lang="en-NZ" sz="2400" b="1" dirty="0" smtClean="0">
                <a:latin typeface="Book Antiqua"/>
                <a:cs typeface="Book Antiqua"/>
              </a:rPr>
              <a:t>Choose a theme that can be easily followed in the readings throughout the year</a:t>
            </a:r>
            <a:r>
              <a:rPr lang="en-NZ" sz="2400" b="1" dirty="0" smtClean="0">
                <a:solidFill>
                  <a:srgbClr val="000000"/>
                </a:solidFill>
                <a:latin typeface="Book Antiqua"/>
                <a:cs typeface="Book Antiqua"/>
              </a:rPr>
              <a:t>.</a:t>
            </a:r>
            <a:endParaRPr lang="en-NZ" sz="2400" b="1" dirty="0">
              <a:latin typeface="Book Antiqua"/>
              <a:cs typeface="Book Antiqua"/>
            </a:endParaRPr>
          </a:p>
        </p:txBody>
      </p:sp>
      <p:sp>
        <p:nvSpPr>
          <p:cNvPr id="8" name="TextBox 7"/>
          <p:cNvSpPr txBox="1">
            <a:spLocks noChangeArrowheads="1"/>
          </p:cNvSpPr>
          <p:nvPr/>
        </p:nvSpPr>
        <p:spPr bwMode="auto">
          <a:xfrm>
            <a:off x="1075281" y="3336605"/>
            <a:ext cx="7671514" cy="830997"/>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00"/>
                </a:solidFill>
                <a:latin typeface="Book Antiqua"/>
                <a:cs typeface="Book Antiqua"/>
              </a:rPr>
              <a:t>Collate the results into a visual outline which can then be sequenced and ordered.</a:t>
            </a:r>
            <a:endParaRPr lang="en-NZ" sz="2400" b="1" dirty="0">
              <a:solidFill>
                <a:srgbClr val="000000"/>
              </a:solidFill>
              <a:latin typeface="Book Antiqua"/>
              <a:cs typeface="Book Antiqua"/>
            </a:endParaRPr>
          </a:p>
        </p:txBody>
      </p:sp>
      <p:sp>
        <p:nvSpPr>
          <p:cNvPr id="13" name="TextBox 12"/>
          <p:cNvSpPr txBox="1">
            <a:spLocks noChangeArrowheads="1"/>
          </p:cNvSpPr>
          <p:nvPr/>
        </p:nvSpPr>
        <p:spPr bwMode="auto">
          <a:xfrm>
            <a:off x="1088719" y="2475909"/>
            <a:ext cx="7770977" cy="830997"/>
          </a:xfrm>
          <a:prstGeom prst="rect">
            <a:avLst/>
          </a:prstGeom>
          <a:noFill/>
          <a:ln w="9525">
            <a:noFill/>
            <a:miter lim="800000"/>
            <a:headEnd/>
            <a:tailEnd/>
          </a:ln>
        </p:spPr>
        <p:txBody>
          <a:bodyPr wrap="square">
            <a:prstTxWarp prst="textNoShape">
              <a:avLst/>
            </a:prstTxWarp>
            <a:spAutoFit/>
          </a:bodyPr>
          <a:lstStyle/>
          <a:p>
            <a:r>
              <a:rPr lang="en-NZ" sz="2400" b="1" dirty="0" smtClean="0">
                <a:solidFill>
                  <a:srgbClr val="000000"/>
                </a:solidFill>
                <a:latin typeface="Book Antiqua"/>
                <a:cs typeface="Book Antiqua"/>
              </a:rPr>
              <a:t>Organise a method for recording references which are related to the theme.</a:t>
            </a:r>
            <a:endParaRPr lang="en-NZ" sz="2400" b="1" dirty="0">
              <a:solidFill>
                <a:srgbClr val="000000"/>
              </a:solidFill>
              <a:latin typeface="Book Antiqua"/>
              <a:cs typeface="Book Antiqua"/>
            </a:endParaRPr>
          </a:p>
        </p:txBody>
      </p:sp>
      <p:sp>
        <p:nvSpPr>
          <p:cNvPr id="15" name="TextBox 14"/>
          <p:cNvSpPr txBox="1">
            <a:spLocks noChangeArrowheads="1"/>
          </p:cNvSpPr>
          <p:nvPr/>
        </p:nvSpPr>
        <p:spPr bwMode="auto">
          <a:xfrm>
            <a:off x="1088720" y="4225873"/>
            <a:ext cx="7671514" cy="1200329"/>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00"/>
                </a:solidFill>
                <a:latin typeface="Book Antiqua"/>
                <a:cs typeface="Book Antiqua"/>
              </a:rPr>
              <a:t>Prepare a synopsis of your research with your final conclusions and mark it into the appropriate place in scripture as a theme summary box.</a:t>
            </a:r>
          </a:p>
        </p:txBody>
      </p:sp>
      <p:sp>
        <p:nvSpPr>
          <p:cNvPr id="16" name="Rectangle 15"/>
          <p:cNvSpPr/>
          <p:nvPr/>
        </p:nvSpPr>
        <p:spPr>
          <a:xfrm>
            <a:off x="768764" y="1738467"/>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le 16"/>
          <p:cNvSpPr/>
          <p:nvPr/>
        </p:nvSpPr>
        <p:spPr>
          <a:xfrm>
            <a:off x="768764" y="2598391"/>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p:cNvSpPr/>
          <p:nvPr/>
        </p:nvSpPr>
        <p:spPr>
          <a:xfrm>
            <a:off x="768764" y="3455673"/>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ectangle 18"/>
          <p:cNvSpPr/>
          <p:nvPr/>
        </p:nvSpPr>
        <p:spPr>
          <a:xfrm>
            <a:off x="768764" y="4341527"/>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p:cNvSpPr txBox="1"/>
          <p:nvPr/>
        </p:nvSpPr>
        <p:spPr>
          <a:xfrm>
            <a:off x="708364" y="215909"/>
            <a:ext cx="7727273" cy="707886"/>
          </a:xfrm>
          <a:prstGeom prst="rect">
            <a:avLst/>
          </a:prstGeom>
          <a:noFill/>
        </p:spPr>
        <p:txBody>
          <a:bodyPr wrap="square" rtlCol="0">
            <a:spAutoFit/>
          </a:bodyPr>
          <a:lstStyle/>
          <a:p>
            <a:r>
              <a:rPr lang="en-US" sz="4000" b="1" dirty="0" smtClean="0">
                <a:solidFill>
                  <a:srgbClr val="0000FF"/>
                </a:solidFill>
                <a:latin typeface="Book Antiqua"/>
                <a:cs typeface="Book Antiqua"/>
              </a:rPr>
              <a:t>Profitable Daily Bible Readings</a:t>
            </a:r>
            <a:endParaRPr lang="en-US" sz="4000" b="1" dirty="0">
              <a:solidFill>
                <a:srgbClr val="0000FF"/>
              </a:solidFill>
              <a:latin typeface="Book Antiqua"/>
              <a:cs typeface="Book Antiqua"/>
            </a:endParaRPr>
          </a:p>
        </p:txBody>
      </p:sp>
      <p:sp>
        <p:nvSpPr>
          <p:cNvPr id="3" name="TextBox 2"/>
          <p:cNvSpPr txBox="1"/>
          <p:nvPr/>
        </p:nvSpPr>
        <p:spPr>
          <a:xfrm>
            <a:off x="1549852" y="863606"/>
            <a:ext cx="6044297" cy="430887"/>
          </a:xfrm>
          <a:prstGeom prst="rect">
            <a:avLst/>
          </a:prstGeom>
          <a:noFill/>
        </p:spPr>
        <p:txBody>
          <a:bodyPr wrap="square" rtlCol="0">
            <a:spAutoFit/>
          </a:bodyPr>
          <a:lstStyle/>
          <a:p>
            <a:r>
              <a:rPr lang="en-US" sz="2200" b="1" dirty="0" smtClean="0">
                <a:solidFill>
                  <a:srgbClr val="008000"/>
                </a:solidFill>
                <a:latin typeface="Book Antiqua"/>
                <a:cs typeface="Book Antiqua"/>
              </a:rPr>
              <a:t>Encourage the search for special </a:t>
            </a:r>
            <a:r>
              <a:rPr lang="en-US" sz="2200" b="1" smtClean="0">
                <a:solidFill>
                  <a:srgbClr val="008000"/>
                </a:solidFill>
                <a:latin typeface="Book Antiqua"/>
                <a:cs typeface="Book Antiqua"/>
              </a:rPr>
              <a:t>Bible themes</a:t>
            </a:r>
            <a:endParaRPr lang="en-US" sz="2200" b="1" dirty="0">
              <a:solidFill>
                <a:srgbClr val="008000"/>
              </a:solidFill>
              <a:latin typeface="Book Antiqua"/>
              <a:cs typeface="Book Antiqua"/>
            </a:endParaRPr>
          </a:p>
        </p:txBody>
      </p:sp>
    </p:spTree>
    <p:extLst>
      <p:ext uri="{BB962C8B-B14F-4D97-AF65-F5344CB8AC3E}">
        <p14:creationId xmlns:p14="http://schemas.microsoft.com/office/powerpoint/2010/main" val="151475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P spid="15" grpId="0"/>
      <p:bldP spid="16" grpId="0" animBg="1"/>
      <p:bldP spid="17" grpId="0" animBg="1"/>
      <p:bldP spid="18" grpId="0" animBg="1"/>
      <p:bldP spid="1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075281" y="1615217"/>
            <a:ext cx="7671514" cy="1200329"/>
          </a:xfrm>
          <a:prstGeom prst="rect">
            <a:avLst/>
          </a:prstGeom>
          <a:noFill/>
          <a:ln w="9525">
            <a:noFill/>
            <a:miter lim="800000"/>
            <a:headEnd/>
            <a:tailEnd/>
          </a:ln>
        </p:spPr>
        <p:txBody>
          <a:bodyPr>
            <a:prstTxWarp prst="textNoShape">
              <a:avLst/>
            </a:prstTxWarp>
            <a:spAutoFit/>
          </a:bodyPr>
          <a:lstStyle/>
          <a:p>
            <a:r>
              <a:rPr lang="en-NZ" sz="2400" b="1" dirty="0" smtClean="0">
                <a:latin typeface="Book Antiqua"/>
                <a:cs typeface="Book Antiqua"/>
              </a:rPr>
              <a:t>Use the Bible readings as an opportunity to practise the use of a Bible concordance, Bible lexicon, Bible atlas and Bible dictionary</a:t>
            </a:r>
            <a:r>
              <a:rPr lang="en-NZ" sz="2400" b="1" dirty="0" smtClean="0">
                <a:solidFill>
                  <a:srgbClr val="000000"/>
                </a:solidFill>
                <a:latin typeface="Book Antiqua"/>
                <a:cs typeface="Book Antiqua"/>
              </a:rPr>
              <a:t>.</a:t>
            </a:r>
            <a:endParaRPr lang="en-NZ" sz="2400" b="1" dirty="0">
              <a:latin typeface="Book Antiqua"/>
              <a:cs typeface="Book Antiqua"/>
            </a:endParaRPr>
          </a:p>
        </p:txBody>
      </p:sp>
      <p:sp>
        <p:nvSpPr>
          <p:cNvPr id="8" name="TextBox 7"/>
          <p:cNvSpPr txBox="1">
            <a:spLocks noChangeArrowheads="1"/>
          </p:cNvSpPr>
          <p:nvPr/>
        </p:nvSpPr>
        <p:spPr bwMode="auto">
          <a:xfrm>
            <a:off x="1075281" y="3708093"/>
            <a:ext cx="7671514" cy="1200329"/>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00"/>
                </a:solidFill>
                <a:latin typeface="Book Antiqua"/>
                <a:cs typeface="Book Antiqua"/>
              </a:rPr>
              <a:t>Show the value of other books in your Bible study library by using them actively during questions in the Bible readings.</a:t>
            </a:r>
            <a:endParaRPr lang="en-NZ" sz="2400" b="1" dirty="0">
              <a:solidFill>
                <a:srgbClr val="000000"/>
              </a:solidFill>
              <a:latin typeface="Book Antiqua"/>
              <a:cs typeface="Book Antiqua"/>
            </a:endParaRPr>
          </a:p>
        </p:txBody>
      </p:sp>
      <p:sp>
        <p:nvSpPr>
          <p:cNvPr id="13" name="TextBox 12"/>
          <p:cNvSpPr txBox="1">
            <a:spLocks noChangeArrowheads="1"/>
          </p:cNvSpPr>
          <p:nvPr/>
        </p:nvSpPr>
        <p:spPr bwMode="auto">
          <a:xfrm>
            <a:off x="1088719" y="2847397"/>
            <a:ext cx="7770977" cy="830997"/>
          </a:xfrm>
          <a:prstGeom prst="rect">
            <a:avLst/>
          </a:prstGeom>
          <a:noFill/>
          <a:ln w="9525">
            <a:noFill/>
            <a:miter lim="800000"/>
            <a:headEnd/>
            <a:tailEnd/>
          </a:ln>
        </p:spPr>
        <p:txBody>
          <a:bodyPr wrap="square">
            <a:prstTxWarp prst="textNoShape">
              <a:avLst/>
            </a:prstTxWarp>
            <a:spAutoFit/>
          </a:bodyPr>
          <a:lstStyle/>
          <a:p>
            <a:r>
              <a:rPr lang="en-NZ" sz="2400" b="1" dirty="0">
                <a:solidFill>
                  <a:srgbClr val="000000"/>
                </a:solidFill>
                <a:latin typeface="Book Antiqua"/>
                <a:cs typeface="Book Antiqua"/>
              </a:rPr>
              <a:t>Use </a:t>
            </a:r>
            <a:r>
              <a:rPr lang="en-NZ" sz="2400" b="1" dirty="0" smtClean="0">
                <a:solidFill>
                  <a:srgbClr val="000000"/>
                </a:solidFill>
                <a:latin typeface="Book Antiqua"/>
                <a:cs typeface="Book Antiqua"/>
              </a:rPr>
              <a:t>the scripture in the pioneer writings to search for helpful explanations on a passage.</a:t>
            </a:r>
            <a:endParaRPr lang="en-NZ" sz="2400" b="1" dirty="0">
              <a:solidFill>
                <a:srgbClr val="000000"/>
              </a:solidFill>
              <a:latin typeface="Book Antiqua"/>
              <a:cs typeface="Book Antiqua"/>
            </a:endParaRPr>
          </a:p>
        </p:txBody>
      </p:sp>
      <p:sp>
        <p:nvSpPr>
          <p:cNvPr id="15" name="TextBox 14"/>
          <p:cNvSpPr txBox="1">
            <a:spLocks noChangeArrowheads="1"/>
          </p:cNvSpPr>
          <p:nvPr/>
        </p:nvSpPr>
        <p:spPr bwMode="auto">
          <a:xfrm>
            <a:off x="1088720" y="4940263"/>
            <a:ext cx="7671514" cy="1200329"/>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00"/>
                </a:solidFill>
                <a:latin typeface="Book Antiqua"/>
                <a:cs typeface="Book Antiqua"/>
              </a:rPr>
              <a:t>Try to produce seven books from your Bible study library with information on the topic under review during the Bible readings.</a:t>
            </a:r>
          </a:p>
        </p:txBody>
      </p:sp>
      <p:sp>
        <p:nvSpPr>
          <p:cNvPr id="16" name="Rectangle 15"/>
          <p:cNvSpPr/>
          <p:nvPr/>
        </p:nvSpPr>
        <p:spPr>
          <a:xfrm>
            <a:off x="768764" y="1738467"/>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le 16"/>
          <p:cNvSpPr/>
          <p:nvPr/>
        </p:nvSpPr>
        <p:spPr>
          <a:xfrm>
            <a:off x="768764" y="2969879"/>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p:cNvSpPr/>
          <p:nvPr/>
        </p:nvSpPr>
        <p:spPr>
          <a:xfrm>
            <a:off x="768764" y="3827161"/>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ectangle 18"/>
          <p:cNvSpPr/>
          <p:nvPr/>
        </p:nvSpPr>
        <p:spPr>
          <a:xfrm>
            <a:off x="768764" y="5055917"/>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p:cNvSpPr txBox="1"/>
          <p:nvPr/>
        </p:nvSpPr>
        <p:spPr>
          <a:xfrm>
            <a:off x="708364" y="215909"/>
            <a:ext cx="7727273" cy="707886"/>
          </a:xfrm>
          <a:prstGeom prst="rect">
            <a:avLst/>
          </a:prstGeom>
          <a:noFill/>
        </p:spPr>
        <p:txBody>
          <a:bodyPr wrap="square" rtlCol="0">
            <a:spAutoFit/>
          </a:bodyPr>
          <a:lstStyle/>
          <a:p>
            <a:r>
              <a:rPr lang="en-US" sz="4000" b="1" dirty="0" smtClean="0">
                <a:solidFill>
                  <a:srgbClr val="0000FF"/>
                </a:solidFill>
                <a:latin typeface="Book Antiqua"/>
                <a:cs typeface="Book Antiqua"/>
              </a:rPr>
              <a:t>Profitable Daily Bible Readings</a:t>
            </a:r>
            <a:endParaRPr lang="en-US" sz="4000" b="1" dirty="0">
              <a:solidFill>
                <a:srgbClr val="0000FF"/>
              </a:solidFill>
              <a:latin typeface="Book Antiqua"/>
              <a:cs typeface="Book Antiqua"/>
            </a:endParaRPr>
          </a:p>
        </p:txBody>
      </p:sp>
      <p:sp>
        <p:nvSpPr>
          <p:cNvPr id="3" name="TextBox 2"/>
          <p:cNvSpPr txBox="1"/>
          <p:nvPr/>
        </p:nvSpPr>
        <p:spPr>
          <a:xfrm>
            <a:off x="1621289" y="863606"/>
            <a:ext cx="5901422" cy="430887"/>
          </a:xfrm>
          <a:prstGeom prst="rect">
            <a:avLst/>
          </a:prstGeom>
          <a:noFill/>
        </p:spPr>
        <p:txBody>
          <a:bodyPr wrap="square" rtlCol="0">
            <a:spAutoFit/>
          </a:bodyPr>
          <a:lstStyle/>
          <a:p>
            <a:r>
              <a:rPr lang="en-US" sz="2200" b="1" dirty="0" smtClean="0">
                <a:solidFill>
                  <a:srgbClr val="008000"/>
                </a:solidFill>
                <a:latin typeface="Book Antiqua"/>
                <a:cs typeface="Book Antiqua"/>
              </a:rPr>
              <a:t>Promote the use of scripture </a:t>
            </a:r>
            <a:r>
              <a:rPr lang="en-US" sz="2200" b="1" smtClean="0">
                <a:solidFill>
                  <a:srgbClr val="008000"/>
                </a:solidFill>
                <a:latin typeface="Book Antiqua"/>
                <a:cs typeface="Book Antiqua"/>
              </a:rPr>
              <a:t>reference books</a:t>
            </a:r>
            <a:endParaRPr lang="en-US" sz="2200" b="1" dirty="0">
              <a:solidFill>
                <a:srgbClr val="008000"/>
              </a:solidFill>
              <a:latin typeface="Book Antiqua"/>
              <a:cs typeface="Book Antiqua"/>
            </a:endParaRPr>
          </a:p>
        </p:txBody>
      </p:sp>
    </p:spTree>
    <p:extLst>
      <p:ext uri="{BB962C8B-B14F-4D97-AF65-F5344CB8AC3E}">
        <p14:creationId xmlns:p14="http://schemas.microsoft.com/office/powerpoint/2010/main" val="78622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P spid="15" grpId="0"/>
      <p:bldP spid="16" grpId="0" animBg="1"/>
      <p:bldP spid="17" grpId="0" animBg="1"/>
      <p:bldP spid="18" grpId="0" animBg="1"/>
      <p:bldP spid="1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075281" y="1615217"/>
            <a:ext cx="7671514" cy="830997"/>
          </a:xfrm>
          <a:prstGeom prst="rect">
            <a:avLst/>
          </a:prstGeom>
          <a:noFill/>
          <a:ln w="9525">
            <a:noFill/>
            <a:miter lim="800000"/>
            <a:headEnd/>
            <a:tailEnd/>
          </a:ln>
        </p:spPr>
        <p:txBody>
          <a:bodyPr>
            <a:prstTxWarp prst="textNoShape">
              <a:avLst/>
            </a:prstTxWarp>
            <a:spAutoFit/>
          </a:bodyPr>
          <a:lstStyle/>
          <a:p>
            <a:r>
              <a:rPr lang="en-NZ" sz="2400" b="1" dirty="0" smtClean="0">
                <a:latin typeface="Book Antiqua"/>
                <a:cs typeface="Book Antiqua"/>
              </a:rPr>
              <a:t>Begin with simple moral lessons direct from the narrative: respect, honesty, loyalty, kindness etc.</a:t>
            </a:r>
            <a:endParaRPr lang="en-NZ" sz="2400" b="1" dirty="0">
              <a:latin typeface="Book Antiqua"/>
              <a:cs typeface="Book Antiqua"/>
            </a:endParaRPr>
          </a:p>
        </p:txBody>
      </p:sp>
      <p:sp>
        <p:nvSpPr>
          <p:cNvPr id="8" name="TextBox 7"/>
          <p:cNvSpPr txBox="1">
            <a:spLocks noChangeArrowheads="1"/>
          </p:cNvSpPr>
          <p:nvPr/>
        </p:nvSpPr>
        <p:spPr bwMode="auto">
          <a:xfrm>
            <a:off x="1075281" y="3336605"/>
            <a:ext cx="7671514" cy="1200329"/>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00"/>
                </a:solidFill>
                <a:latin typeface="Book Antiqua"/>
                <a:cs typeface="Book Antiqua"/>
              </a:rPr>
              <a:t>Discuss how a Bible episode and its principles might have application in several different circumstances in life, and how this leads to different exhortations.</a:t>
            </a:r>
            <a:endParaRPr lang="en-NZ" sz="2400" b="1" dirty="0">
              <a:solidFill>
                <a:srgbClr val="000000"/>
              </a:solidFill>
              <a:latin typeface="Book Antiqua"/>
              <a:cs typeface="Book Antiqua"/>
            </a:endParaRPr>
          </a:p>
        </p:txBody>
      </p:sp>
      <p:sp>
        <p:nvSpPr>
          <p:cNvPr id="13" name="TextBox 12"/>
          <p:cNvSpPr txBox="1">
            <a:spLocks noChangeArrowheads="1"/>
          </p:cNvSpPr>
          <p:nvPr/>
        </p:nvSpPr>
        <p:spPr bwMode="auto">
          <a:xfrm>
            <a:off x="1088719" y="2475909"/>
            <a:ext cx="7770977" cy="830997"/>
          </a:xfrm>
          <a:prstGeom prst="rect">
            <a:avLst/>
          </a:prstGeom>
          <a:noFill/>
          <a:ln w="9525">
            <a:noFill/>
            <a:miter lim="800000"/>
            <a:headEnd/>
            <a:tailEnd/>
          </a:ln>
        </p:spPr>
        <p:txBody>
          <a:bodyPr wrap="square">
            <a:prstTxWarp prst="textNoShape">
              <a:avLst/>
            </a:prstTxWarp>
            <a:spAutoFit/>
          </a:bodyPr>
          <a:lstStyle/>
          <a:p>
            <a:r>
              <a:rPr lang="en-NZ" sz="2400" b="1" dirty="0" smtClean="0">
                <a:solidFill>
                  <a:srgbClr val="000000"/>
                </a:solidFill>
                <a:latin typeface="Book Antiqua"/>
                <a:cs typeface="Book Antiqua"/>
              </a:rPr>
              <a:t>Explain and practise how to move from the facts to the principle to the exhortation.</a:t>
            </a:r>
            <a:endParaRPr lang="en-NZ" sz="2400" b="1" dirty="0">
              <a:solidFill>
                <a:srgbClr val="000000"/>
              </a:solidFill>
              <a:latin typeface="Book Antiqua"/>
              <a:cs typeface="Book Antiqua"/>
            </a:endParaRPr>
          </a:p>
        </p:txBody>
      </p:sp>
      <p:sp>
        <p:nvSpPr>
          <p:cNvPr id="15" name="TextBox 14"/>
          <p:cNvSpPr txBox="1">
            <a:spLocks noChangeArrowheads="1"/>
          </p:cNvSpPr>
          <p:nvPr/>
        </p:nvSpPr>
        <p:spPr bwMode="auto">
          <a:xfrm>
            <a:off x="1088720" y="4607373"/>
            <a:ext cx="7671514" cy="1200329"/>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00"/>
                </a:solidFill>
                <a:latin typeface="Book Antiqua"/>
                <a:cs typeface="Book Antiqua"/>
              </a:rPr>
              <a:t>Use the readings to observe how several different Bible principles might be involved, and how to give weight to them in a particular situation.</a:t>
            </a:r>
          </a:p>
        </p:txBody>
      </p:sp>
      <p:sp>
        <p:nvSpPr>
          <p:cNvPr id="16" name="Rectangle 15"/>
          <p:cNvSpPr/>
          <p:nvPr/>
        </p:nvSpPr>
        <p:spPr>
          <a:xfrm>
            <a:off x="768764" y="1738467"/>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le 16"/>
          <p:cNvSpPr/>
          <p:nvPr/>
        </p:nvSpPr>
        <p:spPr>
          <a:xfrm>
            <a:off x="768764" y="2598391"/>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p:cNvSpPr/>
          <p:nvPr/>
        </p:nvSpPr>
        <p:spPr>
          <a:xfrm>
            <a:off x="768764" y="3455673"/>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ectangle 18"/>
          <p:cNvSpPr/>
          <p:nvPr/>
        </p:nvSpPr>
        <p:spPr>
          <a:xfrm>
            <a:off x="768764" y="4723027"/>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p:cNvSpPr txBox="1"/>
          <p:nvPr/>
        </p:nvSpPr>
        <p:spPr>
          <a:xfrm>
            <a:off x="708364" y="215909"/>
            <a:ext cx="7727273" cy="707886"/>
          </a:xfrm>
          <a:prstGeom prst="rect">
            <a:avLst/>
          </a:prstGeom>
          <a:noFill/>
        </p:spPr>
        <p:txBody>
          <a:bodyPr wrap="square" rtlCol="0">
            <a:spAutoFit/>
          </a:bodyPr>
          <a:lstStyle/>
          <a:p>
            <a:r>
              <a:rPr lang="en-US" sz="4000" b="1" dirty="0" smtClean="0">
                <a:solidFill>
                  <a:srgbClr val="0000FF"/>
                </a:solidFill>
                <a:latin typeface="Book Antiqua"/>
                <a:cs typeface="Book Antiqua"/>
              </a:rPr>
              <a:t>Profitable Daily Bible Readings</a:t>
            </a:r>
            <a:endParaRPr lang="en-US" sz="4000" b="1" dirty="0">
              <a:solidFill>
                <a:srgbClr val="0000FF"/>
              </a:solidFill>
              <a:latin typeface="Book Antiqua"/>
              <a:cs typeface="Book Antiqua"/>
            </a:endParaRPr>
          </a:p>
        </p:txBody>
      </p:sp>
      <p:sp>
        <p:nvSpPr>
          <p:cNvPr id="3" name="TextBox 2"/>
          <p:cNvSpPr txBox="1"/>
          <p:nvPr/>
        </p:nvSpPr>
        <p:spPr>
          <a:xfrm>
            <a:off x="971207" y="863606"/>
            <a:ext cx="7201586" cy="430887"/>
          </a:xfrm>
          <a:prstGeom prst="rect">
            <a:avLst/>
          </a:prstGeom>
          <a:noFill/>
        </p:spPr>
        <p:txBody>
          <a:bodyPr wrap="square" rtlCol="0">
            <a:spAutoFit/>
          </a:bodyPr>
          <a:lstStyle/>
          <a:p>
            <a:r>
              <a:rPr lang="en-US" sz="2200" b="1" dirty="0" smtClean="0">
                <a:solidFill>
                  <a:srgbClr val="008000"/>
                </a:solidFill>
                <a:latin typeface="Book Antiqua"/>
                <a:cs typeface="Book Antiqua"/>
              </a:rPr>
              <a:t>Stress the importance of personal </a:t>
            </a:r>
            <a:r>
              <a:rPr lang="en-US" sz="2200" b="1" smtClean="0">
                <a:solidFill>
                  <a:srgbClr val="008000"/>
                </a:solidFill>
                <a:latin typeface="Book Antiqua"/>
                <a:cs typeface="Book Antiqua"/>
              </a:rPr>
              <a:t>practical application</a:t>
            </a:r>
            <a:endParaRPr lang="en-US" sz="2200" b="1" dirty="0">
              <a:solidFill>
                <a:srgbClr val="008000"/>
              </a:solidFill>
              <a:latin typeface="Book Antiqua"/>
              <a:cs typeface="Book Antiqua"/>
            </a:endParaRPr>
          </a:p>
        </p:txBody>
      </p:sp>
    </p:spTree>
    <p:extLst>
      <p:ext uri="{BB962C8B-B14F-4D97-AF65-F5344CB8AC3E}">
        <p14:creationId xmlns:p14="http://schemas.microsoft.com/office/powerpoint/2010/main" val="95443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P spid="15" grpId="0"/>
      <p:bldP spid="16" grpId="0" animBg="1"/>
      <p:bldP spid="17" grpId="0" animBg="1"/>
      <p:bldP spid="18" grpId="0" animBg="1"/>
      <p:bldP spid="1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075281" y="1615217"/>
            <a:ext cx="7671514" cy="830997"/>
          </a:xfrm>
          <a:prstGeom prst="rect">
            <a:avLst/>
          </a:prstGeom>
          <a:noFill/>
          <a:ln w="9525">
            <a:noFill/>
            <a:miter lim="800000"/>
            <a:headEnd/>
            <a:tailEnd/>
          </a:ln>
        </p:spPr>
        <p:txBody>
          <a:bodyPr>
            <a:prstTxWarp prst="textNoShape">
              <a:avLst/>
            </a:prstTxWarp>
            <a:spAutoFit/>
          </a:bodyPr>
          <a:lstStyle/>
          <a:p>
            <a:r>
              <a:rPr lang="en-NZ" sz="2400" b="1" dirty="0" smtClean="0">
                <a:latin typeface="Book Antiqua"/>
                <a:cs typeface="Book Antiqua"/>
              </a:rPr>
              <a:t>Buy Bibles with wide margins to encourage the  marking of notes</a:t>
            </a:r>
            <a:r>
              <a:rPr lang="en-NZ" sz="2400" b="1" dirty="0" smtClean="0">
                <a:solidFill>
                  <a:srgbClr val="000000"/>
                </a:solidFill>
                <a:latin typeface="Book Antiqua"/>
                <a:cs typeface="Book Antiqua"/>
              </a:rPr>
              <a:t>.</a:t>
            </a:r>
            <a:endParaRPr lang="en-NZ" sz="2400" b="1" dirty="0">
              <a:latin typeface="Book Antiqua"/>
              <a:cs typeface="Book Antiqua"/>
            </a:endParaRPr>
          </a:p>
        </p:txBody>
      </p:sp>
      <p:sp>
        <p:nvSpPr>
          <p:cNvPr id="8" name="TextBox 7"/>
          <p:cNvSpPr txBox="1">
            <a:spLocks noChangeArrowheads="1"/>
          </p:cNvSpPr>
          <p:nvPr/>
        </p:nvSpPr>
        <p:spPr bwMode="auto">
          <a:xfrm>
            <a:off x="1075281" y="3352647"/>
            <a:ext cx="7671514" cy="830997"/>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00"/>
                </a:solidFill>
                <a:latin typeface="Book Antiqua"/>
                <a:cs typeface="Book Antiqua"/>
              </a:rPr>
              <a:t>Discuss together how best to summarise the point for marking, and where exactly it should be placed.</a:t>
            </a:r>
            <a:endParaRPr lang="en-NZ" sz="2400" b="1" dirty="0">
              <a:solidFill>
                <a:srgbClr val="000000"/>
              </a:solidFill>
              <a:latin typeface="Book Antiqua"/>
              <a:cs typeface="Book Antiqua"/>
            </a:endParaRPr>
          </a:p>
        </p:txBody>
      </p:sp>
      <p:sp>
        <p:nvSpPr>
          <p:cNvPr id="13" name="TextBox 12"/>
          <p:cNvSpPr txBox="1">
            <a:spLocks noChangeArrowheads="1"/>
          </p:cNvSpPr>
          <p:nvPr/>
        </p:nvSpPr>
        <p:spPr bwMode="auto">
          <a:xfrm>
            <a:off x="1088719" y="2491951"/>
            <a:ext cx="7770977" cy="830997"/>
          </a:xfrm>
          <a:prstGeom prst="rect">
            <a:avLst/>
          </a:prstGeom>
          <a:noFill/>
          <a:ln w="9525">
            <a:noFill/>
            <a:miter lim="800000"/>
            <a:headEnd/>
            <a:tailEnd/>
          </a:ln>
        </p:spPr>
        <p:txBody>
          <a:bodyPr wrap="square">
            <a:prstTxWarp prst="textNoShape">
              <a:avLst/>
            </a:prstTxWarp>
            <a:spAutoFit/>
          </a:bodyPr>
          <a:lstStyle/>
          <a:p>
            <a:r>
              <a:rPr lang="en-NZ" sz="2400" b="1" dirty="0" smtClean="0">
                <a:solidFill>
                  <a:srgbClr val="000000"/>
                </a:solidFill>
                <a:latin typeface="Book Antiqua"/>
                <a:cs typeface="Book Antiqua"/>
              </a:rPr>
              <a:t>Always try to mark in something from every occasion of Bible reading.</a:t>
            </a:r>
            <a:endParaRPr lang="en-NZ" sz="2400" b="1" dirty="0">
              <a:solidFill>
                <a:srgbClr val="000000"/>
              </a:solidFill>
              <a:latin typeface="Book Antiqua"/>
              <a:cs typeface="Book Antiqua"/>
            </a:endParaRPr>
          </a:p>
        </p:txBody>
      </p:sp>
      <p:sp>
        <p:nvSpPr>
          <p:cNvPr id="15" name="TextBox 14"/>
          <p:cNvSpPr txBox="1">
            <a:spLocks noChangeArrowheads="1"/>
          </p:cNvSpPr>
          <p:nvPr/>
        </p:nvSpPr>
        <p:spPr bwMode="auto">
          <a:xfrm>
            <a:off x="1088720" y="4238407"/>
            <a:ext cx="7671514" cy="1200329"/>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00"/>
                </a:solidFill>
                <a:latin typeface="Book Antiqua"/>
                <a:cs typeface="Book Antiqua"/>
              </a:rPr>
              <a:t>Try to conserve valuable margin space, by using concise language.  Marking in Bible principles is the best use of that space, as principles are eternal.</a:t>
            </a:r>
          </a:p>
        </p:txBody>
      </p:sp>
      <p:sp>
        <p:nvSpPr>
          <p:cNvPr id="16" name="Rectangle 15"/>
          <p:cNvSpPr/>
          <p:nvPr/>
        </p:nvSpPr>
        <p:spPr>
          <a:xfrm>
            <a:off x="768764" y="1738467"/>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le 16"/>
          <p:cNvSpPr/>
          <p:nvPr/>
        </p:nvSpPr>
        <p:spPr>
          <a:xfrm>
            <a:off x="768764" y="2614433"/>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p:cNvSpPr/>
          <p:nvPr/>
        </p:nvSpPr>
        <p:spPr>
          <a:xfrm>
            <a:off x="768764" y="3471715"/>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ectangle 18"/>
          <p:cNvSpPr/>
          <p:nvPr/>
        </p:nvSpPr>
        <p:spPr>
          <a:xfrm>
            <a:off x="768764" y="4354061"/>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p:cNvSpPr txBox="1"/>
          <p:nvPr/>
        </p:nvSpPr>
        <p:spPr>
          <a:xfrm>
            <a:off x="708364" y="215909"/>
            <a:ext cx="7727273" cy="707886"/>
          </a:xfrm>
          <a:prstGeom prst="rect">
            <a:avLst/>
          </a:prstGeom>
          <a:noFill/>
        </p:spPr>
        <p:txBody>
          <a:bodyPr wrap="square" rtlCol="0">
            <a:spAutoFit/>
          </a:bodyPr>
          <a:lstStyle/>
          <a:p>
            <a:r>
              <a:rPr lang="en-US" sz="4000" b="1" dirty="0" smtClean="0">
                <a:solidFill>
                  <a:srgbClr val="0000FF"/>
                </a:solidFill>
                <a:latin typeface="Book Antiqua"/>
                <a:cs typeface="Book Antiqua"/>
              </a:rPr>
              <a:t>Profitable Daily Bible Readings</a:t>
            </a:r>
            <a:endParaRPr lang="en-US" sz="4000" b="1" dirty="0">
              <a:solidFill>
                <a:srgbClr val="0000FF"/>
              </a:solidFill>
              <a:latin typeface="Book Antiqua"/>
              <a:cs typeface="Book Antiqua"/>
            </a:endParaRPr>
          </a:p>
        </p:txBody>
      </p:sp>
      <p:sp>
        <p:nvSpPr>
          <p:cNvPr id="3" name="TextBox 2"/>
          <p:cNvSpPr txBox="1"/>
          <p:nvPr/>
        </p:nvSpPr>
        <p:spPr>
          <a:xfrm>
            <a:off x="1707766" y="863606"/>
            <a:ext cx="5728468" cy="430887"/>
          </a:xfrm>
          <a:prstGeom prst="rect">
            <a:avLst/>
          </a:prstGeom>
          <a:noFill/>
        </p:spPr>
        <p:txBody>
          <a:bodyPr wrap="square" rtlCol="0">
            <a:spAutoFit/>
          </a:bodyPr>
          <a:lstStyle/>
          <a:p>
            <a:r>
              <a:rPr lang="en-US" sz="2200" b="1" dirty="0" smtClean="0">
                <a:solidFill>
                  <a:srgbClr val="008000"/>
                </a:solidFill>
                <a:latin typeface="Book Antiqua"/>
                <a:cs typeface="Book Antiqua"/>
              </a:rPr>
              <a:t>Develop the habit of regular </a:t>
            </a:r>
            <a:r>
              <a:rPr lang="en-US" sz="2200" b="1" smtClean="0">
                <a:solidFill>
                  <a:srgbClr val="008000"/>
                </a:solidFill>
                <a:latin typeface="Book Antiqua"/>
                <a:cs typeface="Book Antiqua"/>
              </a:rPr>
              <a:t>Bible marking</a:t>
            </a:r>
            <a:endParaRPr lang="en-US" sz="2200" b="1" dirty="0">
              <a:solidFill>
                <a:srgbClr val="008000"/>
              </a:solidFill>
              <a:latin typeface="Book Antiqua"/>
              <a:cs typeface="Book Antiqua"/>
            </a:endParaRPr>
          </a:p>
        </p:txBody>
      </p:sp>
    </p:spTree>
    <p:extLst>
      <p:ext uri="{BB962C8B-B14F-4D97-AF65-F5344CB8AC3E}">
        <p14:creationId xmlns:p14="http://schemas.microsoft.com/office/powerpoint/2010/main" val="7831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P spid="15" grpId="0"/>
      <p:bldP spid="16" grpId="0" animBg="1"/>
      <p:bldP spid="17" grpId="0" animBg="1"/>
      <p:bldP spid="18" grpId="0" animBg="1"/>
      <p:bldP spid="1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27595" y="863635"/>
            <a:ext cx="5913798" cy="2308324"/>
          </a:xfrm>
          <a:prstGeom prst="rect">
            <a:avLst/>
          </a:prstGeom>
          <a:noFill/>
        </p:spPr>
        <p:txBody>
          <a:bodyPr wrap="none" rtlCol="0">
            <a:spAutoFit/>
          </a:bodyPr>
          <a:lstStyle/>
          <a:p>
            <a:pPr algn="ctr"/>
            <a:r>
              <a:rPr lang="en-US" sz="4800" b="1" dirty="0" smtClean="0">
                <a:solidFill>
                  <a:srgbClr val="0000FF"/>
                </a:solidFill>
                <a:latin typeface="Book Antiqua"/>
                <a:cs typeface="Book Antiqua"/>
              </a:rPr>
              <a:t>HOW TO MASTER </a:t>
            </a:r>
          </a:p>
          <a:p>
            <a:pPr algn="ctr"/>
            <a:r>
              <a:rPr lang="en-US" sz="4800" b="1" dirty="0" smtClean="0">
                <a:solidFill>
                  <a:srgbClr val="0000FF"/>
                </a:solidFill>
                <a:latin typeface="Book Antiqua"/>
                <a:cs typeface="Book Antiqua"/>
              </a:rPr>
              <a:t>THE  SECRETS OF </a:t>
            </a:r>
          </a:p>
          <a:p>
            <a:pPr algn="ctr"/>
            <a:r>
              <a:rPr lang="en-US" sz="4800" b="1" dirty="0" smtClean="0">
                <a:solidFill>
                  <a:srgbClr val="0000FF"/>
                </a:solidFill>
                <a:latin typeface="Book Antiqua"/>
                <a:cs typeface="Book Antiqua"/>
              </a:rPr>
              <a:t>BIBLE STUDY</a:t>
            </a:r>
          </a:p>
        </p:txBody>
      </p:sp>
      <p:sp>
        <p:nvSpPr>
          <p:cNvPr id="5" name="TextBox 4"/>
          <p:cNvSpPr txBox="1"/>
          <p:nvPr/>
        </p:nvSpPr>
        <p:spPr>
          <a:xfrm>
            <a:off x="1169693" y="3640676"/>
            <a:ext cx="6781022" cy="1938992"/>
          </a:xfrm>
          <a:prstGeom prst="rect">
            <a:avLst/>
          </a:prstGeom>
          <a:noFill/>
        </p:spPr>
        <p:txBody>
          <a:bodyPr wrap="none" rtlCol="0">
            <a:spAutoFit/>
          </a:bodyPr>
          <a:lstStyle/>
          <a:p>
            <a:pPr algn="ctr"/>
            <a:r>
              <a:rPr lang="en-US" sz="4000" b="1" dirty="0" smtClean="0">
                <a:solidFill>
                  <a:srgbClr val="0000FF"/>
                </a:solidFill>
                <a:latin typeface="Book Antiqua"/>
                <a:cs typeface="Book Antiqua"/>
              </a:rPr>
              <a:t>Study Six: How To Prepare</a:t>
            </a:r>
          </a:p>
          <a:p>
            <a:pPr algn="ctr"/>
            <a:r>
              <a:rPr lang="en-US" sz="4000" b="1" dirty="0" smtClean="0">
                <a:solidFill>
                  <a:srgbClr val="0000FF"/>
                </a:solidFill>
                <a:latin typeface="Book Antiqua"/>
                <a:cs typeface="Book Antiqua"/>
              </a:rPr>
              <a:t>And Implement A Bible</a:t>
            </a:r>
          </a:p>
          <a:p>
            <a:pPr algn="ctr"/>
            <a:r>
              <a:rPr lang="en-US" sz="4000" b="1" dirty="0" smtClean="0">
                <a:solidFill>
                  <a:srgbClr val="0000FF"/>
                </a:solidFill>
                <a:latin typeface="Book Antiqua"/>
                <a:cs typeface="Book Antiqua"/>
              </a:rPr>
              <a:t>Study Programme</a:t>
            </a:r>
            <a:endParaRPr lang="en-US" sz="4000" b="1" dirty="0">
              <a:solidFill>
                <a:srgbClr val="0000FF"/>
              </a:solidFill>
              <a:latin typeface="Book Antiqua"/>
              <a:cs typeface="Book Antiqua"/>
            </a:endParaRPr>
          </a:p>
        </p:txBody>
      </p:sp>
    </p:spTree>
    <p:extLst>
      <p:ext uri="{BB962C8B-B14F-4D97-AF65-F5344CB8AC3E}">
        <p14:creationId xmlns:p14="http://schemas.microsoft.com/office/powerpoint/2010/main" val="157186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990616" y="1051941"/>
            <a:ext cx="7671514" cy="3416320"/>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00"/>
                </a:solidFill>
                <a:latin typeface="Book Antiqua"/>
                <a:cs typeface="Book Antiqua"/>
              </a:rPr>
              <a:t>“I am convinced that </a:t>
            </a:r>
            <a:r>
              <a:rPr lang="en-NZ" sz="2400" b="1" dirty="0" smtClean="0">
                <a:solidFill>
                  <a:srgbClr val="008000"/>
                </a:solidFill>
                <a:latin typeface="Book Antiqua"/>
                <a:cs typeface="Book Antiqua"/>
              </a:rPr>
              <a:t>the battle</a:t>
            </a:r>
            <a:r>
              <a:rPr lang="en-NZ" sz="2400" b="1" dirty="0" smtClean="0">
                <a:solidFill>
                  <a:srgbClr val="000000"/>
                </a:solidFill>
                <a:latin typeface="Book Antiqua"/>
                <a:cs typeface="Book Antiqua"/>
              </a:rPr>
              <a:t> for mankind’s future must be waged and won… by teachers who correctly perceive their role as the proselytisers of </a:t>
            </a:r>
            <a:r>
              <a:rPr lang="en-NZ" sz="2400" b="1" dirty="0" smtClean="0">
                <a:solidFill>
                  <a:srgbClr val="FF0000"/>
                </a:solidFill>
                <a:latin typeface="Book Antiqua"/>
                <a:cs typeface="Book Antiqua"/>
              </a:rPr>
              <a:t>a new faith: a religion of humanity</a:t>
            </a:r>
            <a:r>
              <a:rPr lang="en-NZ" sz="2400" b="1" dirty="0" smtClean="0">
                <a:solidFill>
                  <a:srgbClr val="000000"/>
                </a:solidFill>
                <a:latin typeface="Book Antiqua"/>
                <a:cs typeface="Book Antiqua"/>
              </a:rPr>
              <a:t> that recognises and respects the spark of divinity in every human being.  These teachers must embody the same dedication as the most rabid fundamentalist preachers, for they will be ministers of another sort, utilising the classroom instead of the pulpit to convey </a:t>
            </a:r>
            <a:r>
              <a:rPr lang="en-NZ" sz="2400" b="1" dirty="0" smtClean="0">
                <a:solidFill>
                  <a:srgbClr val="FF0000"/>
                </a:solidFill>
                <a:latin typeface="Book Antiqua"/>
                <a:cs typeface="Book Antiqua"/>
              </a:rPr>
              <a:t>Humanist values</a:t>
            </a:r>
            <a:r>
              <a:rPr lang="en-NZ" sz="2400" b="1" dirty="0" smtClean="0">
                <a:solidFill>
                  <a:srgbClr val="000000"/>
                </a:solidFill>
                <a:latin typeface="Book Antiqua"/>
                <a:cs typeface="Book Antiqua"/>
              </a:rPr>
              <a:t>.</a:t>
            </a:r>
            <a:endParaRPr lang="en-NZ" sz="2400" b="1" dirty="0">
              <a:solidFill>
                <a:srgbClr val="000000"/>
              </a:solidFill>
              <a:latin typeface="Book Antiqua"/>
              <a:cs typeface="Book Antiqua"/>
            </a:endParaRPr>
          </a:p>
        </p:txBody>
      </p:sp>
      <p:sp>
        <p:nvSpPr>
          <p:cNvPr id="8" name="TextBox 7"/>
          <p:cNvSpPr txBox="1">
            <a:spLocks noChangeArrowheads="1"/>
          </p:cNvSpPr>
          <p:nvPr/>
        </p:nvSpPr>
        <p:spPr bwMode="auto">
          <a:xfrm>
            <a:off x="990616" y="4472699"/>
            <a:ext cx="8034851" cy="1200328"/>
          </a:xfrm>
          <a:prstGeom prst="rect">
            <a:avLst/>
          </a:prstGeom>
          <a:noFill/>
          <a:ln w="9525">
            <a:noFill/>
            <a:miter lim="800000"/>
            <a:headEnd/>
            <a:tailEnd/>
          </a:ln>
        </p:spPr>
        <p:txBody>
          <a:bodyPr wrap="square">
            <a:prstTxWarp prst="textNoShape">
              <a:avLst/>
            </a:prstTxWarp>
            <a:spAutoFit/>
          </a:bodyPr>
          <a:lstStyle/>
          <a:p>
            <a:r>
              <a:rPr lang="en-NZ" sz="2400" b="1" dirty="0" smtClean="0">
                <a:solidFill>
                  <a:srgbClr val="000000"/>
                </a:solidFill>
                <a:latin typeface="Book Antiqua"/>
                <a:cs typeface="Book Antiqua"/>
              </a:rPr>
              <a:t>The classroom must and will become </a:t>
            </a:r>
            <a:r>
              <a:rPr lang="en-NZ" sz="2400" b="1" dirty="0" smtClean="0">
                <a:solidFill>
                  <a:srgbClr val="008000"/>
                </a:solidFill>
                <a:latin typeface="Book Antiqua"/>
                <a:cs typeface="Book Antiqua"/>
              </a:rPr>
              <a:t>an arena of conflict </a:t>
            </a:r>
            <a:r>
              <a:rPr lang="en-NZ" sz="2400" b="1" dirty="0" smtClean="0">
                <a:solidFill>
                  <a:srgbClr val="000000"/>
                </a:solidFill>
                <a:latin typeface="Book Antiqua"/>
                <a:cs typeface="Book Antiqua"/>
              </a:rPr>
              <a:t>between the old and the new – </a:t>
            </a:r>
            <a:r>
              <a:rPr lang="en-NZ" sz="2400" b="1" dirty="0" smtClean="0">
                <a:solidFill>
                  <a:srgbClr val="0000FF"/>
                </a:solidFill>
                <a:latin typeface="Book Antiqua"/>
                <a:cs typeface="Book Antiqua"/>
              </a:rPr>
              <a:t>the rotting corpse of Christianity</a:t>
            </a:r>
            <a:r>
              <a:rPr lang="en-NZ" sz="2400" b="1" dirty="0" smtClean="0">
                <a:solidFill>
                  <a:srgbClr val="000000"/>
                </a:solidFill>
                <a:latin typeface="Book Antiqua"/>
                <a:cs typeface="Book Antiqua"/>
              </a:rPr>
              <a:t>, and </a:t>
            </a:r>
            <a:r>
              <a:rPr lang="en-NZ" sz="2400" b="1" dirty="0" smtClean="0">
                <a:solidFill>
                  <a:srgbClr val="FF0000"/>
                </a:solidFill>
                <a:latin typeface="Book Antiqua"/>
                <a:cs typeface="Book Antiqua"/>
              </a:rPr>
              <a:t>the new faith of Humanism</a:t>
            </a:r>
            <a:r>
              <a:rPr lang="en-NZ" sz="2400" b="1" dirty="0" smtClean="0">
                <a:latin typeface="Book Antiqua"/>
                <a:cs typeface="Book Antiqua"/>
              </a:rPr>
              <a:t>”.</a:t>
            </a:r>
            <a:r>
              <a:rPr lang="en-NZ" sz="2400" b="1" dirty="0" smtClean="0">
                <a:solidFill>
                  <a:srgbClr val="FF0000"/>
                </a:solidFill>
                <a:latin typeface="Book Antiqua"/>
                <a:cs typeface="Book Antiqua"/>
              </a:rPr>
              <a:t> </a:t>
            </a:r>
            <a:endParaRPr lang="en-NZ" dirty="0">
              <a:latin typeface="Arial"/>
              <a:cs typeface="Arial"/>
            </a:endParaRPr>
          </a:p>
        </p:txBody>
      </p:sp>
      <p:grpSp>
        <p:nvGrpSpPr>
          <p:cNvPr id="2" name="Group 17"/>
          <p:cNvGrpSpPr>
            <a:grpSpLocks/>
          </p:cNvGrpSpPr>
          <p:nvPr/>
        </p:nvGrpSpPr>
        <p:grpSpPr bwMode="auto">
          <a:xfrm>
            <a:off x="4393590" y="182600"/>
            <a:ext cx="257846" cy="716539"/>
            <a:chOff x="4464170" y="365547"/>
            <a:chExt cx="213233" cy="1034193"/>
          </a:xfrm>
        </p:grpSpPr>
        <p:sp>
          <p:nvSpPr>
            <p:cNvPr id="17" name="TextBox 16"/>
            <p:cNvSpPr txBox="1"/>
            <p:nvPr/>
          </p:nvSpPr>
          <p:spPr>
            <a:xfrm>
              <a:off x="4464170" y="378036"/>
              <a:ext cx="152715" cy="1021704"/>
            </a:xfrm>
            <a:prstGeom prst="rect">
              <a:avLst/>
            </a:prstGeom>
            <a:noFill/>
            <a:effectLst>
              <a:outerShdw dist="38100" dir="9000000" algn="ctr" rotWithShape="0">
                <a:schemeClr val="tx1"/>
              </a:outerShdw>
            </a:effectLst>
          </p:spPr>
          <p:txBody>
            <a:bodyPr wrap="none">
              <a:spAutoFit/>
            </a:bodyPr>
            <a:lstStyle/>
            <a:p>
              <a:pPr algn="ctr" fontAlgn="auto">
                <a:spcBef>
                  <a:spcPts val="0"/>
                </a:spcBef>
                <a:spcAft>
                  <a:spcPts val="0"/>
                </a:spcAft>
                <a:defRPr/>
              </a:pPr>
              <a:endParaRPr lang="en-NZ" sz="4000" b="1" dirty="0">
                <a:gradFill>
                  <a:gsLst>
                    <a:gs pos="25000">
                      <a:srgbClr val="FFFF00"/>
                    </a:gs>
                    <a:gs pos="60000">
                      <a:srgbClr val="FF0000"/>
                    </a:gs>
                  </a:gsLst>
                  <a:lin ang="5400000" scaled="0"/>
                </a:gradFill>
                <a:latin typeface="ArtBrush" pitchFamily="34" charset="0"/>
              </a:endParaRPr>
            </a:p>
          </p:txBody>
        </p:sp>
        <p:sp>
          <p:nvSpPr>
            <p:cNvPr id="20493" name="TextBox 15"/>
            <p:cNvSpPr txBox="1">
              <a:spLocks noChangeArrowheads="1"/>
            </p:cNvSpPr>
            <p:nvPr/>
          </p:nvSpPr>
          <p:spPr bwMode="auto">
            <a:xfrm>
              <a:off x="4524688" y="365547"/>
              <a:ext cx="152715" cy="1021704"/>
            </a:xfrm>
            <a:prstGeom prst="rect">
              <a:avLst/>
            </a:prstGeom>
            <a:noFill/>
            <a:ln w="9525">
              <a:noFill/>
              <a:miter lim="800000"/>
              <a:headEnd/>
              <a:tailEnd/>
            </a:ln>
          </p:spPr>
          <p:txBody>
            <a:bodyPr wrap="none">
              <a:prstTxWarp prst="textNoShape">
                <a:avLst/>
              </a:prstTxWarp>
              <a:spAutoFit/>
            </a:bodyPr>
            <a:lstStyle/>
            <a:p>
              <a:pPr algn="ctr"/>
              <a:endParaRPr lang="en-NZ" sz="4000" b="1" dirty="0">
                <a:latin typeface="ArtBrush" charset="0"/>
              </a:endParaRPr>
            </a:p>
          </p:txBody>
        </p:sp>
      </p:grpSp>
      <p:sp>
        <p:nvSpPr>
          <p:cNvPr id="9" name="Rectangle 8"/>
          <p:cNvSpPr/>
          <p:nvPr/>
        </p:nvSpPr>
        <p:spPr>
          <a:xfrm>
            <a:off x="745052" y="1191311"/>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5306372" y="5977458"/>
            <a:ext cx="3751147" cy="830997"/>
          </a:xfrm>
          <a:prstGeom prst="rect">
            <a:avLst/>
          </a:prstGeom>
          <a:noFill/>
        </p:spPr>
        <p:txBody>
          <a:bodyPr wrap="none" rtlCol="0">
            <a:spAutoFit/>
          </a:bodyPr>
          <a:lstStyle/>
          <a:p>
            <a:pPr algn="r"/>
            <a:r>
              <a:rPr lang="en-NZ" sz="2400" b="1" dirty="0">
                <a:solidFill>
                  <a:srgbClr val="FF0000"/>
                </a:solidFill>
                <a:latin typeface="Book Antiqua"/>
                <a:cs typeface="Book Antiqua"/>
              </a:rPr>
              <a:t>J Dunphy, The Humanist</a:t>
            </a:r>
          </a:p>
          <a:p>
            <a:pPr algn="r"/>
            <a:r>
              <a:rPr lang="en-NZ" sz="2400" b="1" dirty="0">
                <a:solidFill>
                  <a:srgbClr val="FF0000"/>
                </a:solidFill>
                <a:latin typeface="Book Antiqua"/>
                <a:cs typeface="Book Antiqua"/>
              </a:rPr>
              <a:t>Jan/Feb 1983</a:t>
            </a:r>
          </a:p>
        </p:txBody>
      </p:sp>
      <p:sp>
        <p:nvSpPr>
          <p:cNvPr id="7" name="TextBox 6"/>
          <p:cNvSpPr txBox="1"/>
          <p:nvPr/>
        </p:nvSpPr>
        <p:spPr>
          <a:xfrm>
            <a:off x="389491" y="220144"/>
            <a:ext cx="8462423" cy="707886"/>
          </a:xfrm>
          <a:prstGeom prst="rect">
            <a:avLst/>
          </a:prstGeom>
          <a:noFill/>
        </p:spPr>
        <p:txBody>
          <a:bodyPr wrap="none" rtlCol="0">
            <a:spAutoFit/>
          </a:bodyPr>
          <a:lstStyle/>
          <a:p>
            <a:r>
              <a:rPr lang="en-US" sz="4000" b="1" dirty="0">
                <a:solidFill>
                  <a:srgbClr val="0000FF"/>
                </a:solidFill>
                <a:latin typeface="Book Antiqua"/>
                <a:cs typeface="Book Antiqua"/>
              </a:rPr>
              <a:t>The </a:t>
            </a:r>
            <a:r>
              <a:rPr lang="en-US" sz="4000" b="1" dirty="0" smtClean="0">
                <a:solidFill>
                  <a:srgbClr val="0000FF"/>
                </a:solidFill>
                <a:latin typeface="Book Antiqua"/>
                <a:cs typeface="Book Antiqua"/>
              </a:rPr>
              <a:t>Seed Of The Serpent Is At War</a:t>
            </a:r>
            <a:endParaRPr lang="en-US" sz="4000" b="1" dirty="0">
              <a:solidFill>
                <a:srgbClr val="0000FF"/>
              </a:solidFill>
              <a:latin typeface="Book Antiqua"/>
              <a:cs typeface="Book Antiqua"/>
            </a:endParaRPr>
          </a:p>
        </p:txBody>
      </p:sp>
    </p:spTree>
    <p:extLst>
      <p:ext uri="{BB962C8B-B14F-4D97-AF65-F5344CB8AC3E}">
        <p14:creationId xmlns:p14="http://schemas.microsoft.com/office/powerpoint/2010/main" val="199921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4"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4562582" y="86839"/>
            <a:ext cx="276161" cy="848660"/>
            <a:chOff x="3661948" y="125401"/>
            <a:chExt cx="228336" cy="1225626"/>
          </a:xfrm>
        </p:grpSpPr>
        <p:sp>
          <p:nvSpPr>
            <p:cNvPr id="3" name="TextBox 2"/>
            <p:cNvSpPr txBox="1"/>
            <p:nvPr/>
          </p:nvSpPr>
          <p:spPr>
            <a:xfrm>
              <a:off x="3661948" y="150910"/>
              <a:ext cx="152686" cy="1200117"/>
            </a:xfrm>
            <a:prstGeom prst="rect">
              <a:avLst/>
            </a:prstGeom>
            <a:noFill/>
          </p:spPr>
          <p:txBody>
            <a:bodyPr wrap="none">
              <a:spAutoFit/>
            </a:bodyPr>
            <a:lstStyle/>
            <a:p>
              <a:pPr algn="ctr" fontAlgn="auto">
                <a:spcBef>
                  <a:spcPts val="0"/>
                </a:spcBef>
                <a:spcAft>
                  <a:spcPts val="0"/>
                </a:spcAft>
                <a:defRPr/>
              </a:pPr>
              <a:endParaRPr lang="en-NZ" sz="4800" b="1" dirty="0">
                <a:gradFill>
                  <a:gsLst>
                    <a:gs pos="25000">
                      <a:srgbClr val="FFFF00"/>
                    </a:gs>
                    <a:gs pos="60000">
                      <a:srgbClr val="FF0000"/>
                    </a:gs>
                  </a:gsLst>
                  <a:lin ang="5400000" scaled="0"/>
                </a:gradFill>
                <a:effectLst>
                  <a:outerShdw dist="38100" dir="9000000" algn="ctr" rotWithShape="0">
                    <a:schemeClr val="tx1"/>
                  </a:outerShdw>
                </a:effectLst>
                <a:latin typeface="ArtBrush" pitchFamily="34" charset="0"/>
              </a:endParaRPr>
            </a:p>
          </p:txBody>
        </p:sp>
        <p:sp>
          <p:nvSpPr>
            <p:cNvPr id="30742" name="TextBox 1"/>
            <p:cNvSpPr txBox="1">
              <a:spLocks noChangeArrowheads="1"/>
            </p:cNvSpPr>
            <p:nvPr/>
          </p:nvSpPr>
          <p:spPr bwMode="auto">
            <a:xfrm>
              <a:off x="3737598" y="125401"/>
              <a:ext cx="152686" cy="1200117"/>
            </a:xfrm>
            <a:prstGeom prst="rect">
              <a:avLst/>
            </a:prstGeom>
            <a:noFill/>
            <a:ln w="9525">
              <a:noFill/>
              <a:miter lim="800000"/>
              <a:headEnd/>
              <a:tailEnd/>
            </a:ln>
          </p:spPr>
          <p:txBody>
            <a:bodyPr wrap="none">
              <a:prstTxWarp prst="textNoShape">
                <a:avLst/>
              </a:prstTxWarp>
              <a:spAutoFit/>
            </a:bodyPr>
            <a:lstStyle/>
            <a:p>
              <a:pPr algn="ctr"/>
              <a:endParaRPr lang="en-NZ" sz="4800" b="1" dirty="0">
                <a:latin typeface="ArtBrush" charset="0"/>
              </a:endParaRPr>
            </a:p>
          </p:txBody>
        </p:sp>
      </p:grpSp>
      <p:sp>
        <p:nvSpPr>
          <p:cNvPr id="5" name="TextBox 4"/>
          <p:cNvSpPr txBox="1">
            <a:spLocks noChangeArrowheads="1"/>
          </p:cNvSpPr>
          <p:nvPr/>
        </p:nvSpPr>
        <p:spPr bwMode="auto">
          <a:xfrm>
            <a:off x="1098125" y="1395714"/>
            <a:ext cx="6233586" cy="523220"/>
          </a:xfrm>
          <a:prstGeom prst="rect">
            <a:avLst/>
          </a:prstGeom>
          <a:noFill/>
          <a:ln w="9525">
            <a:noFill/>
            <a:miter lim="800000"/>
            <a:headEnd/>
            <a:tailEnd/>
          </a:ln>
        </p:spPr>
        <p:txBody>
          <a:bodyPr>
            <a:prstTxWarp prst="textNoShape">
              <a:avLst/>
            </a:prstTxWarp>
            <a:spAutoFit/>
          </a:bodyPr>
          <a:lstStyle/>
          <a:p>
            <a:r>
              <a:rPr lang="en-NZ" sz="2800" b="1" dirty="0" smtClean="0">
                <a:solidFill>
                  <a:srgbClr val="0000FF"/>
                </a:solidFill>
                <a:latin typeface="Book Antiqua"/>
                <a:cs typeface="Book Antiqua"/>
              </a:rPr>
              <a:t>Personal Prayers</a:t>
            </a:r>
            <a:endParaRPr lang="en-NZ" sz="2800" b="1" dirty="0">
              <a:solidFill>
                <a:srgbClr val="0000FF"/>
              </a:solidFill>
              <a:latin typeface="Book Antiqua"/>
              <a:cs typeface="Book Antiqua"/>
            </a:endParaRPr>
          </a:p>
        </p:txBody>
      </p:sp>
      <p:sp>
        <p:nvSpPr>
          <p:cNvPr id="17" name="TextBox 16"/>
          <p:cNvSpPr txBox="1">
            <a:spLocks noChangeArrowheads="1"/>
          </p:cNvSpPr>
          <p:nvPr/>
        </p:nvSpPr>
        <p:spPr bwMode="auto">
          <a:xfrm>
            <a:off x="1098125" y="1848034"/>
            <a:ext cx="6062723" cy="830997"/>
          </a:xfrm>
          <a:prstGeom prst="rect">
            <a:avLst/>
          </a:prstGeom>
          <a:noFill/>
          <a:ln w="9525">
            <a:noFill/>
            <a:miter lim="800000"/>
            <a:headEnd/>
            <a:tailEnd/>
          </a:ln>
        </p:spPr>
        <p:txBody>
          <a:bodyPr>
            <a:prstTxWarp prst="textNoShape">
              <a:avLst/>
            </a:prstTxWarp>
            <a:spAutoFit/>
          </a:bodyPr>
          <a:lstStyle/>
          <a:p>
            <a:r>
              <a:rPr lang="en-NZ" sz="2400" b="1" dirty="0">
                <a:latin typeface="Book Antiqua"/>
                <a:cs typeface="Book Antiqua"/>
              </a:rPr>
              <a:t>Three times a </a:t>
            </a:r>
            <a:r>
              <a:rPr lang="en-NZ" sz="2400" b="1" dirty="0" smtClean="0">
                <a:latin typeface="Book Antiqua"/>
                <a:cs typeface="Book Antiqua"/>
              </a:rPr>
              <a:t>day</a:t>
            </a:r>
            <a:endParaRPr lang="en-NZ" sz="2400" b="1" dirty="0">
              <a:latin typeface="Book Antiqua"/>
              <a:cs typeface="Book Antiqua"/>
            </a:endParaRPr>
          </a:p>
          <a:p>
            <a:r>
              <a:rPr lang="en-NZ" sz="2400" b="1" dirty="0">
                <a:solidFill>
                  <a:srgbClr val="FF0000"/>
                </a:solidFill>
                <a:latin typeface="Book Antiqua"/>
                <a:cs typeface="Book Antiqua"/>
              </a:rPr>
              <a:t>Morning  -  Noon  -  </a:t>
            </a:r>
            <a:r>
              <a:rPr lang="en-NZ" sz="2400" b="1" dirty="0" smtClean="0">
                <a:solidFill>
                  <a:srgbClr val="FF0000"/>
                </a:solidFill>
                <a:latin typeface="Book Antiqua"/>
                <a:cs typeface="Book Antiqua"/>
              </a:rPr>
              <a:t>Evening</a:t>
            </a:r>
            <a:endParaRPr lang="en-NZ" sz="2400" b="1" dirty="0">
              <a:solidFill>
                <a:srgbClr val="FF0000"/>
              </a:solidFill>
              <a:latin typeface="Book Antiqua"/>
              <a:cs typeface="Book Antiqua"/>
            </a:endParaRPr>
          </a:p>
        </p:txBody>
      </p:sp>
      <p:sp>
        <p:nvSpPr>
          <p:cNvPr id="36" name="TextBox 35"/>
          <p:cNvSpPr txBox="1">
            <a:spLocks noChangeArrowheads="1"/>
          </p:cNvSpPr>
          <p:nvPr/>
        </p:nvSpPr>
        <p:spPr bwMode="auto">
          <a:xfrm>
            <a:off x="1098125" y="2710477"/>
            <a:ext cx="6233586" cy="523220"/>
          </a:xfrm>
          <a:prstGeom prst="rect">
            <a:avLst/>
          </a:prstGeom>
          <a:noFill/>
          <a:ln w="9525">
            <a:noFill/>
            <a:miter lim="800000"/>
            <a:headEnd/>
            <a:tailEnd/>
          </a:ln>
        </p:spPr>
        <p:txBody>
          <a:bodyPr>
            <a:prstTxWarp prst="textNoShape">
              <a:avLst/>
            </a:prstTxWarp>
            <a:spAutoFit/>
          </a:bodyPr>
          <a:lstStyle/>
          <a:p>
            <a:r>
              <a:rPr lang="en-NZ" sz="2800" b="1" dirty="0" smtClean="0">
                <a:solidFill>
                  <a:srgbClr val="0000FF"/>
                </a:solidFill>
                <a:latin typeface="Book Antiqua"/>
                <a:cs typeface="Book Antiqua"/>
              </a:rPr>
              <a:t>Bible Readings</a:t>
            </a:r>
            <a:endParaRPr lang="en-NZ" sz="2800" b="1" dirty="0">
              <a:solidFill>
                <a:srgbClr val="0000FF"/>
              </a:solidFill>
              <a:latin typeface="Book Antiqua"/>
              <a:cs typeface="Book Antiqua"/>
            </a:endParaRPr>
          </a:p>
        </p:txBody>
      </p:sp>
      <p:sp>
        <p:nvSpPr>
          <p:cNvPr id="37" name="TextBox 36"/>
          <p:cNvSpPr txBox="1">
            <a:spLocks noChangeArrowheads="1"/>
          </p:cNvSpPr>
          <p:nvPr/>
        </p:nvSpPr>
        <p:spPr bwMode="auto">
          <a:xfrm>
            <a:off x="1098125" y="3146963"/>
            <a:ext cx="6062723" cy="830997"/>
          </a:xfrm>
          <a:prstGeom prst="rect">
            <a:avLst/>
          </a:prstGeom>
          <a:noFill/>
          <a:ln w="9525">
            <a:noFill/>
            <a:miter lim="800000"/>
            <a:headEnd/>
            <a:tailEnd/>
          </a:ln>
        </p:spPr>
        <p:txBody>
          <a:bodyPr>
            <a:prstTxWarp prst="textNoShape">
              <a:avLst/>
            </a:prstTxWarp>
            <a:spAutoFit/>
          </a:bodyPr>
          <a:lstStyle/>
          <a:p>
            <a:r>
              <a:rPr lang="en-NZ" sz="2400" b="1" dirty="0">
                <a:solidFill>
                  <a:srgbClr val="000000"/>
                </a:solidFill>
                <a:latin typeface="Book Antiqua"/>
                <a:cs typeface="Book Antiqua"/>
              </a:rPr>
              <a:t>Three times a </a:t>
            </a:r>
            <a:r>
              <a:rPr lang="en-NZ" sz="2400" b="1" dirty="0" smtClean="0">
                <a:solidFill>
                  <a:srgbClr val="000000"/>
                </a:solidFill>
                <a:latin typeface="Book Antiqua"/>
                <a:cs typeface="Book Antiqua"/>
              </a:rPr>
              <a:t>day</a:t>
            </a:r>
            <a:endParaRPr lang="en-NZ" sz="2400" b="1" dirty="0">
              <a:solidFill>
                <a:srgbClr val="000000"/>
              </a:solidFill>
              <a:latin typeface="Book Antiqua"/>
              <a:cs typeface="Book Antiqua"/>
            </a:endParaRPr>
          </a:p>
          <a:p>
            <a:r>
              <a:rPr lang="en-NZ" sz="2400" b="1" dirty="0">
                <a:solidFill>
                  <a:srgbClr val="FF0000"/>
                </a:solidFill>
                <a:latin typeface="Book Antiqua"/>
                <a:cs typeface="Book Antiqua"/>
              </a:rPr>
              <a:t>Bible Companion </a:t>
            </a:r>
            <a:r>
              <a:rPr lang="en-NZ" sz="2400" b="1" dirty="0" smtClean="0">
                <a:solidFill>
                  <a:srgbClr val="FF0000"/>
                </a:solidFill>
                <a:latin typeface="Book Antiqua"/>
                <a:cs typeface="Book Antiqua"/>
              </a:rPr>
              <a:t>portions</a:t>
            </a:r>
            <a:endParaRPr lang="en-NZ" sz="2400" b="1" dirty="0">
              <a:solidFill>
                <a:srgbClr val="FF0000"/>
              </a:solidFill>
              <a:latin typeface="Book Antiqua"/>
              <a:cs typeface="Book Antiqua"/>
            </a:endParaRPr>
          </a:p>
        </p:txBody>
      </p:sp>
      <p:sp>
        <p:nvSpPr>
          <p:cNvPr id="44" name="TextBox 43"/>
          <p:cNvSpPr txBox="1">
            <a:spLocks noChangeArrowheads="1"/>
          </p:cNvSpPr>
          <p:nvPr/>
        </p:nvSpPr>
        <p:spPr bwMode="auto">
          <a:xfrm>
            <a:off x="1098125" y="3996706"/>
            <a:ext cx="7093588" cy="523220"/>
          </a:xfrm>
          <a:prstGeom prst="rect">
            <a:avLst/>
          </a:prstGeom>
          <a:noFill/>
          <a:ln w="9525">
            <a:noFill/>
            <a:miter lim="800000"/>
            <a:headEnd/>
            <a:tailEnd/>
          </a:ln>
        </p:spPr>
        <p:txBody>
          <a:bodyPr wrap="square">
            <a:prstTxWarp prst="textNoShape">
              <a:avLst/>
            </a:prstTxWarp>
            <a:spAutoFit/>
          </a:bodyPr>
          <a:lstStyle/>
          <a:p>
            <a:r>
              <a:rPr lang="en-NZ" sz="2800" b="1" dirty="0" smtClean="0">
                <a:solidFill>
                  <a:srgbClr val="0000FF"/>
                </a:solidFill>
                <a:latin typeface="Book Antiqua"/>
                <a:cs typeface="Book Antiqua"/>
              </a:rPr>
              <a:t>Bible Study &amp; Meditation</a:t>
            </a:r>
            <a:endParaRPr lang="en-NZ" sz="2800" b="1" dirty="0">
              <a:solidFill>
                <a:srgbClr val="0000FF"/>
              </a:solidFill>
              <a:latin typeface="Book Antiqua"/>
              <a:cs typeface="Book Antiqua"/>
            </a:endParaRPr>
          </a:p>
        </p:txBody>
      </p:sp>
      <p:sp>
        <p:nvSpPr>
          <p:cNvPr id="46" name="TextBox 45"/>
          <p:cNvSpPr txBox="1">
            <a:spLocks noChangeArrowheads="1"/>
          </p:cNvSpPr>
          <p:nvPr/>
        </p:nvSpPr>
        <p:spPr bwMode="auto">
          <a:xfrm>
            <a:off x="1098125" y="4444792"/>
            <a:ext cx="6062723" cy="830997"/>
          </a:xfrm>
          <a:prstGeom prst="rect">
            <a:avLst/>
          </a:prstGeom>
          <a:noFill/>
          <a:ln w="9525">
            <a:noFill/>
            <a:miter lim="800000"/>
            <a:headEnd/>
            <a:tailEnd/>
          </a:ln>
        </p:spPr>
        <p:txBody>
          <a:bodyPr>
            <a:prstTxWarp prst="textNoShape">
              <a:avLst/>
            </a:prstTxWarp>
            <a:spAutoFit/>
          </a:bodyPr>
          <a:lstStyle/>
          <a:p>
            <a:r>
              <a:rPr lang="en-NZ" sz="2400" b="1" dirty="0">
                <a:solidFill>
                  <a:srgbClr val="000000"/>
                </a:solidFill>
                <a:latin typeface="Book Antiqua"/>
                <a:cs typeface="Book Antiqua"/>
              </a:rPr>
              <a:t>Three times a </a:t>
            </a:r>
            <a:r>
              <a:rPr lang="en-NZ" sz="2400" b="1" dirty="0" smtClean="0">
                <a:solidFill>
                  <a:srgbClr val="000000"/>
                </a:solidFill>
                <a:latin typeface="Book Antiqua"/>
                <a:cs typeface="Book Antiqua"/>
              </a:rPr>
              <a:t>week</a:t>
            </a:r>
            <a:endParaRPr lang="en-NZ" sz="2400" b="1" dirty="0">
              <a:solidFill>
                <a:srgbClr val="000000"/>
              </a:solidFill>
              <a:latin typeface="Book Antiqua"/>
              <a:cs typeface="Book Antiqua"/>
            </a:endParaRPr>
          </a:p>
          <a:p>
            <a:r>
              <a:rPr lang="en-NZ" sz="2400" b="1" dirty="0">
                <a:solidFill>
                  <a:srgbClr val="FF0000"/>
                </a:solidFill>
                <a:latin typeface="Book Antiqua"/>
                <a:cs typeface="Book Antiqua"/>
              </a:rPr>
              <a:t>Have a specific topic and </a:t>
            </a:r>
            <a:r>
              <a:rPr lang="en-NZ" sz="2400" b="1" dirty="0" smtClean="0">
                <a:solidFill>
                  <a:srgbClr val="FF0000"/>
                </a:solidFill>
                <a:latin typeface="Book Antiqua"/>
                <a:cs typeface="Book Antiqua"/>
              </a:rPr>
              <a:t>time</a:t>
            </a:r>
            <a:endParaRPr lang="en-NZ" sz="2400" b="1" dirty="0">
              <a:solidFill>
                <a:srgbClr val="FF0000"/>
              </a:solidFill>
              <a:latin typeface="Book Antiqua"/>
              <a:cs typeface="Book Antiqua"/>
            </a:endParaRPr>
          </a:p>
        </p:txBody>
      </p:sp>
      <p:sp>
        <p:nvSpPr>
          <p:cNvPr id="49" name="TextBox 48"/>
          <p:cNvSpPr txBox="1">
            <a:spLocks noChangeArrowheads="1"/>
          </p:cNvSpPr>
          <p:nvPr/>
        </p:nvSpPr>
        <p:spPr bwMode="auto">
          <a:xfrm>
            <a:off x="1098125" y="5307235"/>
            <a:ext cx="6233586" cy="523220"/>
          </a:xfrm>
          <a:prstGeom prst="rect">
            <a:avLst/>
          </a:prstGeom>
          <a:noFill/>
          <a:ln w="9525">
            <a:noFill/>
            <a:miter lim="800000"/>
            <a:headEnd/>
            <a:tailEnd/>
          </a:ln>
        </p:spPr>
        <p:txBody>
          <a:bodyPr>
            <a:prstTxWarp prst="textNoShape">
              <a:avLst/>
            </a:prstTxWarp>
            <a:spAutoFit/>
          </a:bodyPr>
          <a:lstStyle/>
          <a:p>
            <a:r>
              <a:rPr lang="en-NZ" sz="2800" b="1" dirty="0" smtClean="0">
                <a:solidFill>
                  <a:srgbClr val="0000FF"/>
                </a:solidFill>
                <a:latin typeface="Book Antiqua"/>
                <a:cs typeface="Book Antiqua"/>
              </a:rPr>
              <a:t>Book Readings</a:t>
            </a:r>
            <a:endParaRPr lang="en-NZ" sz="2800" b="1" dirty="0">
              <a:solidFill>
                <a:srgbClr val="0000FF"/>
              </a:solidFill>
              <a:latin typeface="Book Antiqua"/>
              <a:cs typeface="Book Antiqua"/>
            </a:endParaRPr>
          </a:p>
        </p:txBody>
      </p:sp>
      <p:sp>
        <p:nvSpPr>
          <p:cNvPr id="53" name="TextBox 52"/>
          <p:cNvSpPr txBox="1">
            <a:spLocks noChangeArrowheads="1"/>
          </p:cNvSpPr>
          <p:nvPr/>
        </p:nvSpPr>
        <p:spPr bwMode="auto">
          <a:xfrm>
            <a:off x="1098125" y="5743721"/>
            <a:ext cx="6062723" cy="830997"/>
          </a:xfrm>
          <a:prstGeom prst="rect">
            <a:avLst/>
          </a:prstGeom>
          <a:noFill/>
          <a:ln w="9525">
            <a:noFill/>
            <a:miter lim="800000"/>
            <a:headEnd/>
            <a:tailEnd/>
          </a:ln>
        </p:spPr>
        <p:txBody>
          <a:bodyPr>
            <a:prstTxWarp prst="textNoShape">
              <a:avLst/>
            </a:prstTxWarp>
            <a:spAutoFit/>
          </a:bodyPr>
          <a:lstStyle/>
          <a:p>
            <a:r>
              <a:rPr lang="en-NZ" sz="2400" b="1" dirty="0">
                <a:solidFill>
                  <a:srgbClr val="000000"/>
                </a:solidFill>
                <a:latin typeface="Book Antiqua"/>
                <a:cs typeface="Book Antiqua"/>
              </a:rPr>
              <a:t>Three times a </a:t>
            </a:r>
            <a:r>
              <a:rPr lang="en-NZ" sz="2400" b="1" dirty="0" smtClean="0">
                <a:solidFill>
                  <a:srgbClr val="000000"/>
                </a:solidFill>
                <a:latin typeface="Book Antiqua"/>
                <a:cs typeface="Book Antiqua"/>
              </a:rPr>
              <a:t>week</a:t>
            </a:r>
            <a:endParaRPr lang="en-NZ" sz="2400" b="1" dirty="0">
              <a:solidFill>
                <a:srgbClr val="000000"/>
              </a:solidFill>
              <a:latin typeface="Book Antiqua"/>
              <a:cs typeface="Book Antiqua"/>
            </a:endParaRPr>
          </a:p>
          <a:p>
            <a:r>
              <a:rPr lang="en-NZ" sz="2400" b="1" dirty="0">
                <a:solidFill>
                  <a:srgbClr val="FF0000"/>
                </a:solidFill>
                <a:latin typeface="Book Antiqua"/>
                <a:cs typeface="Book Antiqua"/>
              </a:rPr>
              <a:t>Have a book beside the </a:t>
            </a:r>
            <a:r>
              <a:rPr lang="en-NZ" sz="2400" b="1" dirty="0" smtClean="0">
                <a:solidFill>
                  <a:srgbClr val="FF0000"/>
                </a:solidFill>
                <a:latin typeface="Book Antiqua"/>
                <a:cs typeface="Book Antiqua"/>
              </a:rPr>
              <a:t>bed</a:t>
            </a:r>
            <a:endParaRPr lang="en-NZ" sz="2400" b="1" dirty="0">
              <a:solidFill>
                <a:srgbClr val="FF0000"/>
              </a:solidFill>
              <a:latin typeface="Book Antiqua"/>
              <a:cs typeface="Book Antiqua"/>
            </a:endParaRPr>
          </a:p>
        </p:txBody>
      </p:sp>
      <p:sp>
        <p:nvSpPr>
          <p:cNvPr id="23" name="Rectangle 22"/>
          <p:cNvSpPr/>
          <p:nvPr/>
        </p:nvSpPr>
        <p:spPr>
          <a:xfrm>
            <a:off x="768764" y="1589151"/>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Rectangle 23"/>
          <p:cNvSpPr/>
          <p:nvPr/>
        </p:nvSpPr>
        <p:spPr>
          <a:xfrm>
            <a:off x="768764" y="2907669"/>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Rectangle 24"/>
          <p:cNvSpPr/>
          <p:nvPr/>
        </p:nvSpPr>
        <p:spPr>
          <a:xfrm>
            <a:off x="768764" y="4216299"/>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 name="Rectangle 25"/>
          <p:cNvSpPr/>
          <p:nvPr/>
        </p:nvSpPr>
        <p:spPr>
          <a:xfrm>
            <a:off x="768764" y="5512272"/>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596394" y="217809"/>
            <a:ext cx="7951212" cy="707886"/>
          </a:xfrm>
          <a:prstGeom prst="rect">
            <a:avLst/>
          </a:prstGeom>
          <a:noFill/>
        </p:spPr>
        <p:txBody>
          <a:bodyPr wrap="square" rtlCol="0">
            <a:spAutoFit/>
          </a:bodyPr>
          <a:lstStyle/>
          <a:p>
            <a:r>
              <a:rPr lang="en-NZ" sz="4000" b="1" dirty="0" smtClean="0">
                <a:solidFill>
                  <a:srgbClr val="0000FF"/>
                </a:solidFill>
                <a:latin typeface="Book Antiqua"/>
                <a:cs typeface="Book Antiqua"/>
              </a:rPr>
              <a:t>Committing To </a:t>
            </a:r>
            <a:r>
              <a:rPr lang="en-NZ" sz="4000" b="1" smtClean="0">
                <a:solidFill>
                  <a:srgbClr val="0000FF"/>
                </a:solidFill>
                <a:latin typeface="Book Antiqua"/>
                <a:cs typeface="Book Antiqua"/>
              </a:rPr>
              <a:t>Spiritual Activity</a:t>
            </a:r>
            <a:endParaRPr lang="en-NZ" sz="4000" b="1" dirty="0">
              <a:solidFill>
                <a:srgbClr val="0000FF"/>
              </a:solidFill>
              <a:latin typeface="Book Antiqua"/>
              <a:cs typeface="Book Antiqua"/>
            </a:endParaRPr>
          </a:p>
        </p:txBody>
      </p:sp>
      <p:sp>
        <p:nvSpPr>
          <p:cNvPr id="19" name="TextBox 18"/>
          <p:cNvSpPr txBox="1"/>
          <p:nvPr/>
        </p:nvSpPr>
        <p:spPr>
          <a:xfrm>
            <a:off x="1171491" y="863606"/>
            <a:ext cx="7058343" cy="430887"/>
          </a:xfrm>
          <a:prstGeom prst="rect">
            <a:avLst/>
          </a:prstGeom>
          <a:noFill/>
        </p:spPr>
        <p:txBody>
          <a:bodyPr wrap="none" rtlCol="0">
            <a:spAutoFit/>
          </a:bodyPr>
          <a:lstStyle/>
          <a:p>
            <a:r>
              <a:rPr lang="en-US" sz="2200" b="1" dirty="0" smtClean="0">
                <a:solidFill>
                  <a:srgbClr val="008000"/>
                </a:solidFill>
                <a:latin typeface="Book Antiqua"/>
                <a:cs typeface="Book Antiqua"/>
              </a:rPr>
              <a:t>Commit to a proper programme of spiritual activity</a:t>
            </a:r>
            <a:endParaRPr lang="en-US" sz="2200" b="1" dirty="0">
              <a:solidFill>
                <a:srgbClr val="008000"/>
              </a:solidFill>
              <a:latin typeface="Book Antiqua"/>
              <a:cs typeface="Book Antiqua"/>
            </a:endParaRPr>
          </a:p>
        </p:txBody>
      </p:sp>
    </p:spTree>
    <p:extLst>
      <p:ext uri="{BB962C8B-B14F-4D97-AF65-F5344CB8AC3E}">
        <p14:creationId xmlns:p14="http://schemas.microsoft.com/office/powerpoint/2010/main" val="51582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36" grpId="0"/>
      <p:bldP spid="37" grpId="0"/>
      <p:bldP spid="44" grpId="0"/>
      <p:bldP spid="46" grpId="0"/>
      <p:bldP spid="49" grpId="0"/>
      <p:bldP spid="53" grpId="0"/>
      <p:bldP spid="23" grpId="0" animBg="1"/>
      <p:bldP spid="24" grpId="0" animBg="1"/>
      <p:bldP spid="25" grpId="0" animBg="1"/>
      <p:bldP spid="26" grpId="0" animBg="1"/>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591298" y="1029238"/>
            <a:ext cx="7988281" cy="5436715"/>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solidFill>
                <a:srgbClr val="FFFFFF"/>
              </a:solidFill>
            </a:endParaRPr>
          </a:p>
        </p:txBody>
      </p:sp>
      <p:sp>
        <p:nvSpPr>
          <p:cNvPr id="18" name="Rectangle 17"/>
          <p:cNvSpPr/>
          <p:nvPr/>
        </p:nvSpPr>
        <p:spPr>
          <a:xfrm>
            <a:off x="53754" y="884296"/>
            <a:ext cx="4455853" cy="1046452"/>
          </a:xfrm>
          <a:prstGeom prst="rect">
            <a:avLst/>
          </a:prstGeom>
          <a:gradFill>
            <a:gsLst>
              <a:gs pos="20000">
                <a:srgbClr val="FFFF00"/>
              </a:gs>
              <a:gs pos="30000">
                <a:schemeClr val="bg1"/>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solidFill>
                <a:srgbClr val="FFFFFF"/>
              </a:solidFill>
            </a:endParaRPr>
          </a:p>
        </p:txBody>
      </p:sp>
      <p:sp>
        <p:nvSpPr>
          <p:cNvPr id="17" name="TextBox 16"/>
          <p:cNvSpPr txBox="1">
            <a:spLocks noChangeArrowheads="1"/>
          </p:cNvSpPr>
          <p:nvPr/>
        </p:nvSpPr>
        <p:spPr bwMode="auto">
          <a:xfrm>
            <a:off x="72952" y="1045385"/>
            <a:ext cx="3081277"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400" b="1" dirty="0">
                <a:solidFill>
                  <a:srgbClr val="000000"/>
                </a:solidFill>
                <a:latin typeface="Book Antiqua"/>
                <a:cs typeface="Book Antiqua"/>
              </a:rPr>
              <a:t>The creation &amp; the fall</a:t>
            </a:r>
          </a:p>
          <a:p>
            <a:pPr eaLnBrk="1" hangingPunct="1"/>
            <a:r>
              <a:rPr lang="en-NZ" sz="1400" b="1" dirty="0">
                <a:solidFill>
                  <a:srgbClr val="000000"/>
                </a:solidFill>
                <a:latin typeface="Book Antiqua"/>
                <a:cs typeface="Book Antiqua"/>
              </a:rPr>
              <a:t>The Promises to Abraham</a:t>
            </a:r>
          </a:p>
          <a:p>
            <a:pPr eaLnBrk="1" hangingPunct="1"/>
            <a:r>
              <a:rPr lang="en-NZ" sz="1400" b="1" dirty="0">
                <a:solidFill>
                  <a:srgbClr val="000000"/>
                </a:solidFill>
                <a:latin typeface="Book Antiqua"/>
                <a:cs typeface="Book Antiqua"/>
              </a:rPr>
              <a:t>The Law of </a:t>
            </a:r>
            <a:r>
              <a:rPr lang="en-NZ" sz="1400" b="1" dirty="0" smtClean="0">
                <a:solidFill>
                  <a:srgbClr val="000000"/>
                </a:solidFill>
                <a:latin typeface="Book Antiqua"/>
                <a:cs typeface="Book Antiqua"/>
              </a:rPr>
              <a:t>Offerings</a:t>
            </a:r>
            <a:endParaRPr lang="en-NZ" sz="1400" b="1" dirty="0">
              <a:solidFill>
                <a:srgbClr val="000000"/>
              </a:solidFill>
              <a:latin typeface="Book Antiqua"/>
              <a:cs typeface="Book Antiqua"/>
            </a:endParaRPr>
          </a:p>
          <a:p>
            <a:pPr eaLnBrk="1" hangingPunct="1"/>
            <a:r>
              <a:rPr lang="en-NZ" sz="1400" b="1" dirty="0">
                <a:solidFill>
                  <a:srgbClr val="000000"/>
                </a:solidFill>
                <a:latin typeface="Book Antiqua"/>
                <a:cs typeface="Book Antiqua"/>
              </a:rPr>
              <a:t>The Calendar of Israel</a:t>
            </a:r>
          </a:p>
        </p:txBody>
      </p:sp>
      <p:sp>
        <p:nvSpPr>
          <p:cNvPr id="19" name="TextBox 18"/>
          <p:cNvSpPr txBox="1">
            <a:spLocks noChangeArrowheads="1"/>
          </p:cNvSpPr>
          <p:nvPr/>
        </p:nvSpPr>
        <p:spPr bwMode="auto">
          <a:xfrm>
            <a:off x="3075517" y="1045385"/>
            <a:ext cx="1359217"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400" b="1" dirty="0" smtClean="0">
                <a:solidFill>
                  <a:srgbClr val="FF0000"/>
                </a:solidFill>
                <a:latin typeface="Book Antiqua"/>
                <a:cs typeface="Book Antiqua"/>
              </a:rPr>
              <a:t>Genesis </a:t>
            </a:r>
            <a:r>
              <a:rPr lang="en-NZ" sz="1400" b="1" dirty="0">
                <a:solidFill>
                  <a:srgbClr val="FF0000"/>
                </a:solidFill>
                <a:latin typeface="Book Antiqua"/>
                <a:cs typeface="Book Antiqua"/>
              </a:rPr>
              <a:t>1-3</a:t>
            </a:r>
          </a:p>
          <a:p>
            <a:pPr eaLnBrk="1" hangingPunct="1"/>
            <a:r>
              <a:rPr lang="en-NZ" sz="1400" b="1" dirty="0" smtClean="0">
                <a:solidFill>
                  <a:srgbClr val="FF0000"/>
                </a:solidFill>
                <a:latin typeface="Book Antiqua"/>
                <a:cs typeface="Book Antiqua"/>
              </a:rPr>
              <a:t>Genesis </a:t>
            </a:r>
            <a:r>
              <a:rPr lang="en-NZ" sz="1400" b="1" dirty="0">
                <a:solidFill>
                  <a:srgbClr val="FF0000"/>
                </a:solidFill>
                <a:latin typeface="Book Antiqua"/>
                <a:cs typeface="Book Antiqua"/>
              </a:rPr>
              <a:t>12-22</a:t>
            </a:r>
          </a:p>
          <a:p>
            <a:pPr eaLnBrk="1" hangingPunct="1"/>
            <a:r>
              <a:rPr lang="en-NZ" sz="1400" b="1" dirty="0" smtClean="0">
                <a:solidFill>
                  <a:srgbClr val="FF0000"/>
                </a:solidFill>
                <a:latin typeface="Book Antiqua"/>
                <a:cs typeface="Book Antiqua"/>
              </a:rPr>
              <a:t>Leviticus </a:t>
            </a:r>
            <a:r>
              <a:rPr lang="en-NZ" sz="1400" b="1" dirty="0">
                <a:solidFill>
                  <a:srgbClr val="FF0000"/>
                </a:solidFill>
                <a:latin typeface="Book Antiqua"/>
                <a:cs typeface="Book Antiqua"/>
              </a:rPr>
              <a:t>1-7</a:t>
            </a:r>
          </a:p>
          <a:p>
            <a:pPr eaLnBrk="1" hangingPunct="1"/>
            <a:r>
              <a:rPr lang="en-NZ" sz="1400" b="1" dirty="0" smtClean="0">
                <a:solidFill>
                  <a:srgbClr val="FF0000"/>
                </a:solidFill>
                <a:latin typeface="Book Antiqua"/>
                <a:cs typeface="Book Antiqua"/>
              </a:rPr>
              <a:t>Leviticus 23</a:t>
            </a:r>
            <a:endParaRPr lang="en-NZ" sz="1400" b="1" dirty="0">
              <a:solidFill>
                <a:srgbClr val="FF0000"/>
              </a:solidFill>
              <a:latin typeface="Book Antiqua"/>
              <a:cs typeface="Book Antiqua"/>
            </a:endParaRPr>
          </a:p>
        </p:txBody>
      </p:sp>
      <p:sp>
        <p:nvSpPr>
          <p:cNvPr id="20" name="TextBox 19"/>
          <p:cNvSpPr txBox="1">
            <a:spLocks noChangeArrowheads="1"/>
          </p:cNvSpPr>
          <p:nvPr/>
        </p:nvSpPr>
        <p:spPr bwMode="auto">
          <a:xfrm>
            <a:off x="72952" y="815955"/>
            <a:ext cx="399318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800" b="1" dirty="0">
                <a:latin typeface="Book Antiqua"/>
                <a:cs typeface="Book Antiqua"/>
              </a:rPr>
              <a:t>GENESIS  -  DEUTERONOMY</a:t>
            </a:r>
          </a:p>
        </p:txBody>
      </p:sp>
      <p:sp>
        <p:nvSpPr>
          <p:cNvPr id="21" name="Rectangle 20"/>
          <p:cNvSpPr/>
          <p:nvPr/>
        </p:nvSpPr>
        <p:spPr>
          <a:xfrm>
            <a:off x="4607516" y="884296"/>
            <a:ext cx="4455853" cy="1046452"/>
          </a:xfrm>
          <a:prstGeom prst="rect">
            <a:avLst/>
          </a:prstGeom>
          <a:gradFill>
            <a:gsLst>
              <a:gs pos="20000">
                <a:srgbClr val="FFFF00"/>
              </a:gs>
              <a:gs pos="30000">
                <a:schemeClr val="bg1"/>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solidFill>
                <a:srgbClr val="FFFFFF"/>
              </a:solidFill>
            </a:endParaRPr>
          </a:p>
        </p:txBody>
      </p:sp>
      <p:sp>
        <p:nvSpPr>
          <p:cNvPr id="22" name="TextBox 21"/>
          <p:cNvSpPr txBox="1">
            <a:spLocks noChangeArrowheads="1"/>
          </p:cNvSpPr>
          <p:nvPr/>
        </p:nvSpPr>
        <p:spPr bwMode="auto">
          <a:xfrm>
            <a:off x="4626715" y="1045385"/>
            <a:ext cx="3069758"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400" b="1" dirty="0">
                <a:solidFill>
                  <a:srgbClr val="000000"/>
                </a:solidFill>
                <a:latin typeface="Book Antiqua"/>
                <a:cs typeface="Book Antiqua"/>
              </a:rPr>
              <a:t>The Cities of refuge</a:t>
            </a:r>
          </a:p>
          <a:p>
            <a:pPr eaLnBrk="1" hangingPunct="1"/>
            <a:r>
              <a:rPr lang="en-NZ" sz="1400" b="1" dirty="0">
                <a:solidFill>
                  <a:srgbClr val="000000"/>
                </a:solidFill>
                <a:latin typeface="Book Antiqua"/>
                <a:cs typeface="Book Antiqua"/>
              </a:rPr>
              <a:t>The Cycle of the Judges</a:t>
            </a:r>
          </a:p>
          <a:p>
            <a:pPr eaLnBrk="1" hangingPunct="1"/>
            <a:r>
              <a:rPr lang="en-NZ" sz="1400" b="1" dirty="0">
                <a:solidFill>
                  <a:srgbClr val="000000"/>
                </a:solidFill>
                <a:latin typeface="Book Antiqua"/>
                <a:cs typeface="Book Antiqua"/>
              </a:rPr>
              <a:t>The Appendices to Judges</a:t>
            </a:r>
          </a:p>
          <a:p>
            <a:pPr eaLnBrk="1" hangingPunct="1"/>
            <a:r>
              <a:rPr lang="en-NZ" sz="1400" b="1" dirty="0">
                <a:solidFill>
                  <a:srgbClr val="000000"/>
                </a:solidFill>
                <a:latin typeface="Book Antiqua"/>
                <a:cs typeface="Book Antiqua"/>
              </a:rPr>
              <a:t>The Parable of Ruth</a:t>
            </a:r>
          </a:p>
        </p:txBody>
      </p:sp>
      <p:sp>
        <p:nvSpPr>
          <p:cNvPr id="23" name="TextBox 22"/>
          <p:cNvSpPr txBox="1">
            <a:spLocks noChangeArrowheads="1"/>
          </p:cNvSpPr>
          <p:nvPr/>
        </p:nvSpPr>
        <p:spPr bwMode="auto">
          <a:xfrm>
            <a:off x="7629279" y="1045385"/>
            <a:ext cx="1357298"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400" b="1" dirty="0">
                <a:solidFill>
                  <a:srgbClr val="FF0000"/>
                </a:solidFill>
                <a:latin typeface="Book Antiqua"/>
                <a:cs typeface="Book Antiqua"/>
              </a:rPr>
              <a:t>Joshua 20</a:t>
            </a:r>
          </a:p>
          <a:p>
            <a:pPr eaLnBrk="1" hangingPunct="1"/>
            <a:r>
              <a:rPr lang="en-NZ" sz="1400" b="1" dirty="0">
                <a:solidFill>
                  <a:srgbClr val="FF0000"/>
                </a:solidFill>
                <a:latin typeface="Book Antiqua"/>
                <a:cs typeface="Book Antiqua"/>
              </a:rPr>
              <a:t>Judges 2</a:t>
            </a:r>
          </a:p>
          <a:p>
            <a:pPr eaLnBrk="1" hangingPunct="1"/>
            <a:r>
              <a:rPr lang="en-NZ" sz="1400" b="1" dirty="0" smtClean="0">
                <a:solidFill>
                  <a:srgbClr val="FF0000"/>
                </a:solidFill>
                <a:latin typeface="Book Antiqua"/>
                <a:cs typeface="Book Antiqua"/>
              </a:rPr>
              <a:t>Judges </a:t>
            </a:r>
            <a:r>
              <a:rPr lang="en-NZ" sz="1400" b="1" dirty="0">
                <a:solidFill>
                  <a:srgbClr val="FF0000"/>
                </a:solidFill>
                <a:latin typeface="Book Antiqua"/>
                <a:cs typeface="Book Antiqua"/>
              </a:rPr>
              <a:t>17-21</a:t>
            </a:r>
          </a:p>
          <a:p>
            <a:pPr eaLnBrk="1" hangingPunct="1"/>
            <a:r>
              <a:rPr lang="en-NZ" sz="1400" b="1" dirty="0">
                <a:solidFill>
                  <a:srgbClr val="FF0000"/>
                </a:solidFill>
                <a:latin typeface="Book Antiqua"/>
                <a:cs typeface="Book Antiqua"/>
              </a:rPr>
              <a:t>Ruth </a:t>
            </a:r>
            <a:r>
              <a:rPr lang="en-NZ" sz="1400" b="1" dirty="0" smtClean="0">
                <a:solidFill>
                  <a:srgbClr val="FF0000"/>
                </a:solidFill>
                <a:latin typeface="Book Antiqua"/>
                <a:cs typeface="Book Antiqua"/>
              </a:rPr>
              <a:t>1- 4</a:t>
            </a:r>
            <a:endParaRPr lang="en-NZ" sz="1400" b="1" dirty="0">
              <a:solidFill>
                <a:srgbClr val="FF0000"/>
              </a:solidFill>
              <a:latin typeface="Book Antiqua"/>
              <a:cs typeface="Book Antiqua"/>
            </a:endParaRPr>
          </a:p>
        </p:txBody>
      </p:sp>
      <p:sp>
        <p:nvSpPr>
          <p:cNvPr id="24" name="TextBox 23"/>
          <p:cNvSpPr txBox="1">
            <a:spLocks noChangeArrowheads="1"/>
          </p:cNvSpPr>
          <p:nvPr/>
        </p:nvSpPr>
        <p:spPr bwMode="auto">
          <a:xfrm>
            <a:off x="4626715" y="811722"/>
            <a:ext cx="399126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800" b="1" dirty="0">
                <a:latin typeface="Book Antiqua"/>
                <a:cs typeface="Book Antiqua"/>
              </a:rPr>
              <a:t>JOSHUA  -  RUTH</a:t>
            </a:r>
          </a:p>
        </p:txBody>
      </p:sp>
      <p:sp>
        <p:nvSpPr>
          <p:cNvPr id="25" name="Rectangle 24"/>
          <p:cNvSpPr/>
          <p:nvPr/>
        </p:nvSpPr>
        <p:spPr>
          <a:xfrm>
            <a:off x="53754" y="2056738"/>
            <a:ext cx="4455853" cy="1046452"/>
          </a:xfrm>
          <a:prstGeom prst="rect">
            <a:avLst/>
          </a:prstGeom>
          <a:gradFill>
            <a:gsLst>
              <a:gs pos="20000">
                <a:srgbClr val="FFFF00"/>
              </a:gs>
              <a:gs pos="30000">
                <a:schemeClr val="bg1"/>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solidFill>
                <a:srgbClr val="FFFFFF"/>
              </a:solidFill>
            </a:endParaRPr>
          </a:p>
        </p:txBody>
      </p:sp>
      <p:sp>
        <p:nvSpPr>
          <p:cNvPr id="26" name="TextBox 25"/>
          <p:cNvSpPr txBox="1">
            <a:spLocks noChangeArrowheads="1"/>
          </p:cNvSpPr>
          <p:nvPr/>
        </p:nvSpPr>
        <p:spPr bwMode="auto">
          <a:xfrm>
            <a:off x="72952" y="2213590"/>
            <a:ext cx="3071677"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400" b="1" dirty="0">
                <a:solidFill>
                  <a:srgbClr val="000000"/>
                </a:solidFill>
                <a:latin typeface="Book Antiqua"/>
                <a:cs typeface="Book Antiqua"/>
              </a:rPr>
              <a:t>The Slaying of Goliath</a:t>
            </a:r>
          </a:p>
          <a:p>
            <a:pPr eaLnBrk="1" hangingPunct="1"/>
            <a:r>
              <a:rPr lang="en-NZ" sz="1400" b="1" dirty="0">
                <a:solidFill>
                  <a:srgbClr val="000000"/>
                </a:solidFill>
                <a:latin typeface="Book Antiqua"/>
                <a:cs typeface="Book Antiqua"/>
              </a:rPr>
              <a:t>The Ark brought to Zion</a:t>
            </a:r>
          </a:p>
          <a:p>
            <a:pPr eaLnBrk="1" hangingPunct="1"/>
            <a:r>
              <a:rPr lang="en-NZ" sz="1400" b="1" dirty="0">
                <a:solidFill>
                  <a:srgbClr val="000000"/>
                </a:solidFill>
                <a:latin typeface="Book Antiqua"/>
                <a:cs typeface="Book Antiqua"/>
              </a:rPr>
              <a:t>The Promises to David</a:t>
            </a:r>
          </a:p>
          <a:p>
            <a:pPr eaLnBrk="1" hangingPunct="1"/>
            <a:r>
              <a:rPr lang="en-NZ" sz="1400" b="1" dirty="0">
                <a:solidFill>
                  <a:srgbClr val="000000"/>
                </a:solidFill>
                <a:latin typeface="Book Antiqua"/>
                <a:cs typeface="Book Antiqua"/>
              </a:rPr>
              <a:t>The Prayer of Solomon</a:t>
            </a:r>
          </a:p>
        </p:txBody>
      </p:sp>
      <p:sp>
        <p:nvSpPr>
          <p:cNvPr id="27" name="TextBox 26"/>
          <p:cNvSpPr txBox="1">
            <a:spLocks noChangeArrowheads="1"/>
          </p:cNvSpPr>
          <p:nvPr/>
        </p:nvSpPr>
        <p:spPr bwMode="auto">
          <a:xfrm>
            <a:off x="3075517" y="2213590"/>
            <a:ext cx="1359217"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400" b="1" dirty="0">
                <a:solidFill>
                  <a:srgbClr val="FF0000"/>
                </a:solidFill>
                <a:latin typeface="Book Antiqua"/>
                <a:cs typeface="Book Antiqua"/>
              </a:rPr>
              <a:t>1 </a:t>
            </a:r>
            <a:r>
              <a:rPr lang="en-NZ" sz="1400" b="1" dirty="0" smtClean="0">
                <a:solidFill>
                  <a:srgbClr val="FF0000"/>
                </a:solidFill>
                <a:latin typeface="Book Antiqua"/>
                <a:cs typeface="Book Antiqua"/>
              </a:rPr>
              <a:t>Samuel </a:t>
            </a:r>
            <a:r>
              <a:rPr lang="en-NZ" sz="1400" b="1" dirty="0">
                <a:solidFill>
                  <a:srgbClr val="FF0000"/>
                </a:solidFill>
                <a:latin typeface="Book Antiqua"/>
                <a:cs typeface="Book Antiqua"/>
              </a:rPr>
              <a:t>17</a:t>
            </a:r>
          </a:p>
          <a:p>
            <a:pPr eaLnBrk="1" hangingPunct="1"/>
            <a:r>
              <a:rPr lang="en-NZ" sz="1400" b="1" dirty="0">
                <a:solidFill>
                  <a:srgbClr val="FF0000"/>
                </a:solidFill>
                <a:latin typeface="Book Antiqua"/>
                <a:cs typeface="Book Antiqua"/>
              </a:rPr>
              <a:t>2 </a:t>
            </a:r>
            <a:r>
              <a:rPr lang="en-NZ" sz="1400" b="1" dirty="0" smtClean="0">
                <a:solidFill>
                  <a:srgbClr val="FF0000"/>
                </a:solidFill>
                <a:latin typeface="Book Antiqua"/>
                <a:cs typeface="Book Antiqua"/>
              </a:rPr>
              <a:t>Samuel </a:t>
            </a:r>
            <a:r>
              <a:rPr lang="en-NZ" sz="1400" b="1" dirty="0">
                <a:solidFill>
                  <a:srgbClr val="FF0000"/>
                </a:solidFill>
                <a:latin typeface="Book Antiqua"/>
                <a:cs typeface="Book Antiqua"/>
              </a:rPr>
              <a:t>6</a:t>
            </a:r>
          </a:p>
          <a:p>
            <a:pPr eaLnBrk="1" hangingPunct="1"/>
            <a:r>
              <a:rPr lang="en-NZ" sz="1400" b="1" dirty="0">
                <a:solidFill>
                  <a:srgbClr val="FF0000"/>
                </a:solidFill>
                <a:latin typeface="Book Antiqua"/>
                <a:cs typeface="Book Antiqua"/>
              </a:rPr>
              <a:t>2 </a:t>
            </a:r>
            <a:r>
              <a:rPr lang="en-NZ" sz="1400" b="1" dirty="0" smtClean="0">
                <a:solidFill>
                  <a:srgbClr val="FF0000"/>
                </a:solidFill>
                <a:latin typeface="Book Antiqua"/>
                <a:cs typeface="Book Antiqua"/>
              </a:rPr>
              <a:t>Samuel </a:t>
            </a:r>
            <a:r>
              <a:rPr lang="en-NZ" sz="1400" b="1" dirty="0">
                <a:solidFill>
                  <a:srgbClr val="FF0000"/>
                </a:solidFill>
                <a:latin typeface="Book Antiqua"/>
                <a:cs typeface="Book Antiqua"/>
              </a:rPr>
              <a:t>7</a:t>
            </a:r>
          </a:p>
          <a:p>
            <a:pPr eaLnBrk="1" hangingPunct="1"/>
            <a:r>
              <a:rPr lang="en-NZ" sz="1400" b="1" dirty="0">
                <a:solidFill>
                  <a:srgbClr val="FF0000"/>
                </a:solidFill>
                <a:latin typeface="Book Antiqua"/>
                <a:cs typeface="Book Antiqua"/>
              </a:rPr>
              <a:t>1 Kings 8</a:t>
            </a:r>
          </a:p>
        </p:txBody>
      </p:sp>
      <p:sp>
        <p:nvSpPr>
          <p:cNvPr id="28" name="TextBox 27"/>
          <p:cNvSpPr txBox="1">
            <a:spLocks noChangeArrowheads="1"/>
          </p:cNvSpPr>
          <p:nvPr/>
        </p:nvSpPr>
        <p:spPr bwMode="auto">
          <a:xfrm>
            <a:off x="72952" y="1984165"/>
            <a:ext cx="399318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800" b="1" dirty="0">
                <a:latin typeface="Book Antiqua"/>
                <a:cs typeface="Book Antiqua"/>
              </a:rPr>
              <a:t>1  SAMUEL  -  2 CHRONICLES</a:t>
            </a:r>
          </a:p>
        </p:txBody>
      </p:sp>
      <p:sp>
        <p:nvSpPr>
          <p:cNvPr id="29" name="Rectangle 28"/>
          <p:cNvSpPr/>
          <p:nvPr/>
        </p:nvSpPr>
        <p:spPr>
          <a:xfrm>
            <a:off x="4607516" y="2056738"/>
            <a:ext cx="4455853" cy="1046452"/>
          </a:xfrm>
          <a:prstGeom prst="rect">
            <a:avLst/>
          </a:prstGeom>
          <a:gradFill>
            <a:gsLst>
              <a:gs pos="20000">
                <a:srgbClr val="FFFF00"/>
              </a:gs>
              <a:gs pos="30000">
                <a:schemeClr val="bg1"/>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solidFill>
                <a:srgbClr val="FFFFFF"/>
              </a:solidFill>
            </a:endParaRPr>
          </a:p>
        </p:txBody>
      </p:sp>
      <p:sp>
        <p:nvSpPr>
          <p:cNvPr id="30" name="TextBox 29"/>
          <p:cNvSpPr txBox="1">
            <a:spLocks noChangeArrowheads="1"/>
          </p:cNvSpPr>
          <p:nvPr/>
        </p:nvSpPr>
        <p:spPr bwMode="auto">
          <a:xfrm>
            <a:off x="4626715" y="2213590"/>
            <a:ext cx="3069758"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400" b="1" dirty="0">
                <a:solidFill>
                  <a:srgbClr val="000000"/>
                </a:solidFill>
                <a:latin typeface="Book Antiqua"/>
                <a:cs typeface="Book Antiqua"/>
              </a:rPr>
              <a:t>Chronology of the Return</a:t>
            </a:r>
          </a:p>
          <a:p>
            <a:pPr eaLnBrk="1" hangingPunct="1"/>
            <a:r>
              <a:rPr lang="en-NZ" sz="1400" b="1" dirty="0">
                <a:solidFill>
                  <a:srgbClr val="000000"/>
                </a:solidFill>
                <a:latin typeface="Book Antiqua"/>
                <a:cs typeface="Book Antiqua"/>
              </a:rPr>
              <a:t>The Prayers of Nehemiah</a:t>
            </a:r>
          </a:p>
          <a:p>
            <a:pPr eaLnBrk="1" hangingPunct="1"/>
            <a:r>
              <a:rPr lang="en-NZ" sz="1400" b="1" dirty="0">
                <a:solidFill>
                  <a:srgbClr val="000000"/>
                </a:solidFill>
                <a:latin typeface="Book Antiqua"/>
                <a:cs typeface="Book Antiqua"/>
              </a:rPr>
              <a:t>The Reading of the Law</a:t>
            </a:r>
          </a:p>
          <a:p>
            <a:pPr eaLnBrk="1" hangingPunct="1"/>
            <a:r>
              <a:rPr lang="en-NZ" sz="1400" b="1" dirty="0">
                <a:solidFill>
                  <a:srgbClr val="000000"/>
                </a:solidFill>
                <a:latin typeface="Book Antiqua"/>
                <a:cs typeface="Book Antiqua"/>
              </a:rPr>
              <a:t>The Parable of Esther</a:t>
            </a:r>
          </a:p>
        </p:txBody>
      </p:sp>
      <p:sp>
        <p:nvSpPr>
          <p:cNvPr id="31" name="TextBox 30"/>
          <p:cNvSpPr txBox="1">
            <a:spLocks noChangeArrowheads="1"/>
          </p:cNvSpPr>
          <p:nvPr/>
        </p:nvSpPr>
        <p:spPr bwMode="auto">
          <a:xfrm>
            <a:off x="7629279" y="2213590"/>
            <a:ext cx="1357298"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400" b="1" dirty="0">
                <a:solidFill>
                  <a:srgbClr val="FF0000"/>
                </a:solidFill>
                <a:latin typeface="Book Antiqua"/>
                <a:cs typeface="Book Antiqua"/>
              </a:rPr>
              <a:t>-</a:t>
            </a:r>
          </a:p>
          <a:p>
            <a:pPr eaLnBrk="1" hangingPunct="1"/>
            <a:r>
              <a:rPr lang="en-NZ" sz="1400" b="1" dirty="0" smtClean="0">
                <a:solidFill>
                  <a:srgbClr val="FF0000"/>
                </a:solidFill>
                <a:latin typeface="Book Antiqua"/>
                <a:cs typeface="Book Antiqua"/>
              </a:rPr>
              <a:t>Nehemiah</a:t>
            </a:r>
            <a:endParaRPr lang="en-NZ" sz="1400" b="1" dirty="0">
              <a:solidFill>
                <a:srgbClr val="FF0000"/>
              </a:solidFill>
              <a:latin typeface="Book Antiqua"/>
              <a:cs typeface="Book Antiqua"/>
            </a:endParaRPr>
          </a:p>
          <a:p>
            <a:pPr eaLnBrk="1" hangingPunct="1"/>
            <a:r>
              <a:rPr lang="en-NZ" sz="1400" b="1" dirty="0" smtClean="0">
                <a:solidFill>
                  <a:srgbClr val="FF0000"/>
                </a:solidFill>
                <a:latin typeface="Book Antiqua"/>
                <a:cs typeface="Book Antiqua"/>
              </a:rPr>
              <a:t>Nehemiah </a:t>
            </a:r>
            <a:r>
              <a:rPr lang="en-NZ" sz="1400" b="1" dirty="0">
                <a:solidFill>
                  <a:srgbClr val="FF0000"/>
                </a:solidFill>
                <a:latin typeface="Book Antiqua"/>
                <a:cs typeface="Book Antiqua"/>
              </a:rPr>
              <a:t>8</a:t>
            </a:r>
          </a:p>
          <a:p>
            <a:pPr eaLnBrk="1" hangingPunct="1"/>
            <a:r>
              <a:rPr lang="en-NZ" sz="1400" b="1" dirty="0">
                <a:solidFill>
                  <a:srgbClr val="FF0000"/>
                </a:solidFill>
                <a:latin typeface="Book Antiqua"/>
                <a:cs typeface="Book Antiqua"/>
              </a:rPr>
              <a:t>Esther</a:t>
            </a:r>
          </a:p>
        </p:txBody>
      </p:sp>
      <p:sp>
        <p:nvSpPr>
          <p:cNvPr id="32" name="TextBox 31"/>
          <p:cNvSpPr txBox="1">
            <a:spLocks noChangeArrowheads="1"/>
          </p:cNvSpPr>
          <p:nvPr/>
        </p:nvSpPr>
        <p:spPr bwMode="auto">
          <a:xfrm>
            <a:off x="4626715" y="1984165"/>
            <a:ext cx="399126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800" b="1" dirty="0">
                <a:latin typeface="Book Antiqua"/>
                <a:cs typeface="Book Antiqua"/>
              </a:rPr>
              <a:t>EZRA  -  ESTHER</a:t>
            </a:r>
          </a:p>
        </p:txBody>
      </p:sp>
      <p:sp>
        <p:nvSpPr>
          <p:cNvPr id="36" name="Rectangle 35"/>
          <p:cNvSpPr/>
          <p:nvPr/>
        </p:nvSpPr>
        <p:spPr>
          <a:xfrm>
            <a:off x="67735" y="3229509"/>
            <a:ext cx="4419600" cy="1047551"/>
          </a:xfrm>
          <a:prstGeom prst="rect">
            <a:avLst/>
          </a:prstGeom>
          <a:gradFill>
            <a:gsLst>
              <a:gs pos="20000">
                <a:srgbClr val="FFFF00"/>
              </a:gs>
              <a:gs pos="30000">
                <a:schemeClr val="bg1"/>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solidFill>
                <a:srgbClr val="FFFFFF"/>
              </a:solidFill>
            </a:endParaRPr>
          </a:p>
        </p:txBody>
      </p:sp>
      <p:sp>
        <p:nvSpPr>
          <p:cNvPr id="39" name="TextBox 38"/>
          <p:cNvSpPr txBox="1">
            <a:spLocks noChangeArrowheads="1"/>
          </p:cNvSpPr>
          <p:nvPr/>
        </p:nvSpPr>
        <p:spPr bwMode="auto">
          <a:xfrm>
            <a:off x="72952" y="3378666"/>
            <a:ext cx="3071677"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400" b="1" dirty="0">
                <a:solidFill>
                  <a:srgbClr val="000000"/>
                </a:solidFill>
                <a:latin typeface="Book Antiqua"/>
                <a:cs typeface="Book Antiqua"/>
              </a:rPr>
              <a:t>Satan in the Book of Job</a:t>
            </a:r>
          </a:p>
          <a:p>
            <a:pPr eaLnBrk="1" hangingPunct="1"/>
            <a:r>
              <a:rPr lang="en-NZ" sz="1400" b="1" dirty="0">
                <a:solidFill>
                  <a:srgbClr val="000000"/>
                </a:solidFill>
                <a:latin typeface="Book Antiqua"/>
                <a:cs typeface="Book Antiqua"/>
              </a:rPr>
              <a:t>The Titles of the Psalms</a:t>
            </a:r>
          </a:p>
          <a:p>
            <a:pPr eaLnBrk="1" hangingPunct="1"/>
            <a:r>
              <a:rPr lang="en-NZ" sz="1400" b="1" dirty="0">
                <a:solidFill>
                  <a:srgbClr val="000000"/>
                </a:solidFill>
                <a:latin typeface="Book Antiqua"/>
                <a:cs typeface="Book Antiqua"/>
              </a:rPr>
              <a:t>The Two Women</a:t>
            </a:r>
          </a:p>
          <a:p>
            <a:pPr eaLnBrk="1" hangingPunct="1"/>
            <a:r>
              <a:rPr lang="en-NZ" sz="1400" b="1" dirty="0">
                <a:solidFill>
                  <a:srgbClr val="000000"/>
                </a:solidFill>
                <a:latin typeface="Book Antiqua"/>
                <a:cs typeface="Book Antiqua"/>
              </a:rPr>
              <a:t>The identity of Koheleth</a:t>
            </a:r>
          </a:p>
        </p:txBody>
      </p:sp>
      <p:sp>
        <p:nvSpPr>
          <p:cNvPr id="40" name="TextBox 39"/>
          <p:cNvSpPr txBox="1">
            <a:spLocks noChangeArrowheads="1"/>
          </p:cNvSpPr>
          <p:nvPr/>
        </p:nvSpPr>
        <p:spPr bwMode="auto">
          <a:xfrm>
            <a:off x="3075517" y="3365966"/>
            <a:ext cx="1359217"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400" b="1" dirty="0">
                <a:solidFill>
                  <a:srgbClr val="FF0000"/>
                </a:solidFill>
                <a:latin typeface="Book Antiqua"/>
                <a:cs typeface="Book Antiqua"/>
              </a:rPr>
              <a:t>Job</a:t>
            </a:r>
          </a:p>
          <a:p>
            <a:pPr eaLnBrk="1" hangingPunct="1"/>
            <a:r>
              <a:rPr lang="en-NZ" sz="1400" b="1" dirty="0">
                <a:solidFill>
                  <a:srgbClr val="FF0000"/>
                </a:solidFill>
                <a:latin typeface="Book Antiqua"/>
                <a:cs typeface="Book Antiqua"/>
              </a:rPr>
              <a:t>Psalms</a:t>
            </a:r>
          </a:p>
          <a:p>
            <a:pPr eaLnBrk="1" hangingPunct="1"/>
            <a:r>
              <a:rPr lang="en-NZ" sz="1400" b="1" dirty="0" smtClean="0">
                <a:solidFill>
                  <a:srgbClr val="FF0000"/>
                </a:solidFill>
                <a:latin typeface="Book Antiqua"/>
                <a:cs typeface="Book Antiqua"/>
              </a:rPr>
              <a:t>Proverbs </a:t>
            </a:r>
            <a:r>
              <a:rPr lang="en-NZ" sz="1400" b="1" dirty="0">
                <a:solidFill>
                  <a:srgbClr val="FF0000"/>
                </a:solidFill>
                <a:latin typeface="Book Antiqua"/>
                <a:cs typeface="Book Antiqua"/>
              </a:rPr>
              <a:t>1-9</a:t>
            </a:r>
          </a:p>
          <a:p>
            <a:pPr eaLnBrk="1" hangingPunct="1"/>
            <a:r>
              <a:rPr lang="en-NZ" sz="1400" b="1" dirty="0" smtClean="0">
                <a:solidFill>
                  <a:srgbClr val="FF0000"/>
                </a:solidFill>
                <a:latin typeface="Book Antiqua"/>
                <a:cs typeface="Book Antiqua"/>
              </a:rPr>
              <a:t>Ecclesiastes</a:t>
            </a:r>
            <a:endParaRPr lang="en-NZ" sz="1400" b="1" dirty="0">
              <a:solidFill>
                <a:srgbClr val="FF0000"/>
              </a:solidFill>
              <a:latin typeface="Book Antiqua"/>
              <a:cs typeface="Book Antiqua"/>
            </a:endParaRPr>
          </a:p>
        </p:txBody>
      </p:sp>
      <p:sp>
        <p:nvSpPr>
          <p:cNvPr id="41" name="TextBox 40"/>
          <p:cNvSpPr txBox="1">
            <a:spLocks noChangeArrowheads="1"/>
          </p:cNvSpPr>
          <p:nvPr/>
        </p:nvSpPr>
        <p:spPr bwMode="auto">
          <a:xfrm>
            <a:off x="72952" y="3166174"/>
            <a:ext cx="399318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800" b="1" dirty="0">
                <a:latin typeface="Book Antiqua"/>
                <a:cs typeface="Book Antiqua"/>
              </a:rPr>
              <a:t>JOB  -  SONG  OF  SOLOMON</a:t>
            </a:r>
          </a:p>
        </p:txBody>
      </p:sp>
      <p:sp>
        <p:nvSpPr>
          <p:cNvPr id="42" name="Rectangle 41"/>
          <p:cNvSpPr/>
          <p:nvPr/>
        </p:nvSpPr>
        <p:spPr>
          <a:xfrm>
            <a:off x="4619035" y="3220716"/>
            <a:ext cx="4455853" cy="1047551"/>
          </a:xfrm>
          <a:prstGeom prst="rect">
            <a:avLst/>
          </a:prstGeom>
          <a:gradFill>
            <a:gsLst>
              <a:gs pos="20000">
                <a:srgbClr val="FFFF00"/>
              </a:gs>
              <a:gs pos="30000">
                <a:schemeClr val="bg1"/>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solidFill>
                <a:srgbClr val="FFFFFF"/>
              </a:solidFill>
            </a:endParaRPr>
          </a:p>
        </p:txBody>
      </p:sp>
      <p:sp>
        <p:nvSpPr>
          <p:cNvPr id="43" name="TextBox 42"/>
          <p:cNvSpPr txBox="1">
            <a:spLocks noChangeArrowheads="1"/>
          </p:cNvSpPr>
          <p:nvPr/>
        </p:nvSpPr>
        <p:spPr bwMode="auto">
          <a:xfrm>
            <a:off x="4638233" y="3365966"/>
            <a:ext cx="3113913"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400" b="1" dirty="0">
                <a:solidFill>
                  <a:srgbClr val="000000"/>
                </a:solidFill>
                <a:latin typeface="Book Antiqua"/>
                <a:cs typeface="Book Antiqua"/>
              </a:rPr>
              <a:t>The Crisis of Hezekiah</a:t>
            </a:r>
          </a:p>
          <a:p>
            <a:pPr eaLnBrk="1" hangingPunct="1"/>
            <a:r>
              <a:rPr lang="en-NZ" sz="1400" b="1" dirty="0">
                <a:solidFill>
                  <a:srgbClr val="000000"/>
                </a:solidFill>
                <a:latin typeface="Book Antiqua"/>
                <a:cs typeface="Book Antiqua"/>
              </a:rPr>
              <a:t>The Parable of the Potter</a:t>
            </a:r>
          </a:p>
          <a:p>
            <a:pPr eaLnBrk="1" hangingPunct="1"/>
            <a:r>
              <a:rPr lang="en-NZ" sz="1400" b="1" dirty="0">
                <a:solidFill>
                  <a:srgbClr val="000000"/>
                </a:solidFill>
                <a:latin typeface="Book Antiqua"/>
                <a:cs typeface="Book Antiqua"/>
              </a:rPr>
              <a:t>Valley of the </a:t>
            </a:r>
            <a:r>
              <a:rPr lang="en-NZ" sz="1400" b="1" dirty="0" smtClean="0">
                <a:solidFill>
                  <a:srgbClr val="000000"/>
                </a:solidFill>
                <a:latin typeface="Book Antiqua"/>
                <a:cs typeface="Book Antiqua"/>
              </a:rPr>
              <a:t>Dry </a:t>
            </a:r>
            <a:r>
              <a:rPr lang="en-NZ" sz="1400" b="1" dirty="0">
                <a:solidFill>
                  <a:srgbClr val="000000"/>
                </a:solidFill>
                <a:latin typeface="Book Antiqua"/>
                <a:cs typeface="Book Antiqua"/>
              </a:rPr>
              <a:t>B</a:t>
            </a:r>
            <a:r>
              <a:rPr lang="en-NZ" sz="1400" b="1" dirty="0" smtClean="0">
                <a:solidFill>
                  <a:srgbClr val="000000"/>
                </a:solidFill>
                <a:latin typeface="Book Antiqua"/>
                <a:cs typeface="Book Antiqua"/>
              </a:rPr>
              <a:t>ones</a:t>
            </a:r>
            <a:endParaRPr lang="en-NZ" sz="1400" b="1" dirty="0">
              <a:solidFill>
                <a:srgbClr val="000000"/>
              </a:solidFill>
              <a:latin typeface="Book Antiqua"/>
              <a:cs typeface="Book Antiqua"/>
            </a:endParaRPr>
          </a:p>
          <a:p>
            <a:pPr eaLnBrk="1" hangingPunct="1"/>
            <a:r>
              <a:rPr lang="en-NZ" sz="1400" b="1" dirty="0">
                <a:solidFill>
                  <a:srgbClr val="000000"/>
                </a:solidFill>
                <a:latin typeface="Book Antiqua"/>
                <a:cs typeface="Book Antiqua"/>
              </a:rPr>
              <a:t>The Burning Fiery Furnace</a:t>
            </a:r>
          </a:p>
        </p:txBody>
      </p:sp>
      <p:sp>
        <p:nvSpPr>
          <p:cNvPr id="44" name="TextBox 43"/>
          <p:cNvSpPr txBox="1">
            <a:spLocks noChangeArrowheads="1"/>
          </p:cNvSpPr>
          <p:nvPr/>
        </p:nvSpPr>
        <p:spPr bwMode="auto">
          <a:xfrm>
            <a:off x="7640798" y="3365966"/>
            <a:ext cx="1503202"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400" b="1" dirty="0" smtClean="0">
                <a:solidFill>
                  <a:srgbClr val="FF0000"/>
                </a:solidFill>
                <a:latin typeface="Book Antiqua"/>
                <a:cs typeface="Book Antiqua"/>
              </a:rPr>
              <a:t>Isaiah </a:t>
            </a:r>
            <a:r>
              <a:rPr lang="en-NZ" sz="1400" b="1" dirty="0">
                <a:solidFill>
                  <a:srgbClr val="FF0000"/>
                </a:solidFill>
                <a:latin typeface="Book Antiqua"/>
                <a:cs typeface="Book Antiqua"/>
              </a:rPr>
              <a:t>36-39</a:t>
            </a:r>
          </a:p>
          <a:p>
            <a:pPr eaLnBrk="1" hangingPunct="1"/>
            <a:r>
              <a:rPr lang="en-NZ" sz="1400" b="1" dirty="0" smtClean="0">
                <a:solidFill>
                  <a:srgbClr val="FF0000"/>
                </a:solidFill>
                <a:latin typeface="Book Antiqua"/>
                <a:cs typeface="Book Antiqua"/>
              </a:rPr>
              <a:t>Jeremiah </a:t>
            </a:r>
            <a:r>
              <a:rPr lang="en-NZ" sz="1400" b="1" dirty="0">
                <a:solidFill>
                  <a:srgbClr val="FF0000"/>
                </a:solidFill>
                <a:latin typeface="Book Antiqua"/>
                <a:cs typeface="Book Antiqua"/>
              </a:rPr>
              <a:t>18-19</a:t>
            </a:r>
          </a:p>
          <a:p>
            <a:pPr eaLnBrk="1" hangingPunct="1"/>
            <a:r>
              <a:rPr lang="en-NZ" sz="1400" b="1" dirty="0" smtClean="0">
                <a:solidFill>
                  <a:srgbClr val="FF0000"/>
                </a:solidFill>
                <a:latin typeface="Book Antiqua"/>
                <a:cs typeface="Book Antiqua"/>
              </a:rPr>
              <a:t>Ezekiel </a:t>
            </a:r>
            <a:r>
              <a:rPr lang="en-NZ" sz="1400" b="1" dirty="0">
                <a:solidFill>
                  <a:srgbClr val="FF0000"/>
                </a:solidFill>
                <a:latin typeface="Book Antiqua"/>
                <a:cs typeface="Book Antiqua"/>
              </a:rPr>
              <a:t>37</a:t>
            </a:r>
          </a:p>
          <a:p>
            <a:pPr eaLnBrk="1" hangingPunct="1"/>
            <a:r>
              <a:rPr lang="en-NZ" sz="1400" b="1" dirty="0" smtClean="0">
                <a:solidFill>
                  <a:srgbClr val="FF0000"/>
                </a:solidFill>
                <a:latin typeface="Book Antiqua"/>
                <a:cs typeface="Book Antiqua"/>
              </a:rPr>
              <a:t>Daniel </a:t>
            </a:r>
            <a:r>
              <a:rPr lang="en-NZ" sz="1400" b="1" dirty="0">
                <a:solidFill>
                  <a:srgbClr val="FF0000"/>
                </a:solidFill>
                <a:latin typeface="Book Antiqua"/>
                <a:cs typeface="Book Antiqua"/>
              </a:rPr>
              <a:t>3</a:t>
            </a:r>
          </a:p>
        </p:txBody>
      </p:sp>
      <p:sp>
        <p:nvSpPr>
          <p:cNvPr id="45" name="TextBox 44"/>
          <p:cNvSpPr txBox="1">
            <a:spLocks noChangeArrowheads="1"/>
          </p:cNvSpPr>
          <p:nvPr/>
        </p:nvSpPr>
        <p:spPr bwMode="auto">
          <a:xfrm>
            <a:off x="4638233" y="3149241"/>
            <a:ext cx="399126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800" b="1" dirty="0">
                <a:latin typeface="Book Antiqua"/>
                <a:cs typeface="Book Antiqua"/>
              </a:rPr>
              <a:t>ISAIAH  -  DANIEL</a:t>
            </a:r>
          </a:p>
        </p:txBody>
      </p:sp>
      <p:sp>
        <p:nvSpPr>
          <p:cNvPr id="48" name="Rectangle 47"/>
          <p:cNvSpPr/>
          <p:nvPr/>
        </p:nvSpPr>
        <p:spPr>
          <a:xfrm>
            <a:off x="57594" y="4400690"/>
            <a:ext cx="4455853" cy="1047551"/>
          </a:xfrm>
          <a:prstGeom prst="rect">
            <a:avLst/>
          </a:prstGeom>
          <a:gradFill>
            <a:gsLst>
              <a:gs pos="20000">
                <a:srgbClr val="FFFF00"/>
              </a:gs>
              <a:gs pos="30000">
                <a:schemeClr val="bg1"/>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solidFill>
                <a:srgbClr val="FFFFFF"/>
              </a:solidFill>
            </a:endParaRPr>
          </a:p>
        </p:txBody>
      </p:sp>
      <p:sp>
        <p:nvSpPr>
          <p:cNvPr id="49" name="TextBox 48"/>
          <p:cNvSpPr txBox="1">
            <a:spLocks noChangeArrowheads="1"/>
          </p:cNvSpPr>
          <p:nvPr/>
        </p:nvSpPr>
        <p:spPr bwMode="auto">
          <a:xfrm>
            <a:off x="76792" y="4558640"/>
            <a:ext cx="3113913"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400" b="1" dirty="0">
                <a:solidFill>
                  <a:srgbClr val="000000"/>
                </a:solidFill>
                <a:latin typeface="Book Antiqua"/>
                <a:cs typeface="Book Antiqua"/>
              </a:rPr>
              <a:t>Obadiah</a:t>
            </a:r>
          </a:p>
          <a:p>
            <a:pPr eaLnBrk="1" hangingPunct="1"/>
            <a:r>
              <a:rPr lang="en-NZ" sz="1400" b="1" dirty="0">
                <a:solidFill>
                  <a:srgbClr val="000000"/>
                </a:solidFill>
                <a:latin typeface="Book Antiqua"/>
                <a:cs typeface="Book Antiqua"/>
              </a:rPr>
              <a:t>Jonah</a:t>
            </a:r>
          </a:p>
          <a:p>
            <a:pPr eaLnBrk="1" hangingPunct="1"/>
            <a:r>
              <a:rPr lang="en-NZ" sz="1400" b="1" dirty="0">
                <a:solidFill>
                  <a:srgbClr val="000000"/>
                </a:solidFill>
                <a:latin typeface="Book Antiqua"/>
                <a:cs typeface="Book Antiqua"/>
              </a:rPr>
              <a:t>Haggai</a:t>
            </a:r>
          </a:p>
          <a:p>
            <a:pPr eaLnBrk="1" hangingPunct="1"/>
            <a:r>
              <a:rPr lang="en-NZ" sz="1400" b="1" dirty="0">
                <a:solidFill>
                  <a:srgbClr val="000000"/>
                </a:solidFill>
                <a:latin typeface="Book Antiqua"/>
                <a:cs typeface="Book Antiqua"/>
              </a:rPr>
              <a:t>Malachi</a:t>
            </a:r>
          </a:p>
        </p:txBody>
      </p:sp>
      <p:sp>
        <p:nvSpPr>
          <p:cNvPr id="50" name="TextBox 49"/>
          <p:cNvSpPr txBox="1">
            <a:spLocks noChangeArrowheads="1"/>
          </p:cNvSpPr>
          <p:nvPr/>
        </p:nvSpPr>
        <p:spPr bwMode="auto">
          <a:xfrm>
            <a:off x="3079357" y="4558640"/>
            <a:ext cx="1357298"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400" b="1" dirty="0">
                <a:solidFill>
                  <a:srgbClr val="FF0000"/>
                </a:solidFill>
                <a:latin typeface="Book Antiqua"/>
                <a:cs typeface="Book Antiqua"/>
              </a:rPr>
              <a:t>Obadiah</a:t>
            </a:r>
          </a:p>
          <a:p>
            <a:pPr eaLnBrk="1" hangingPunct="1"/>
            <a:r>
              <a:rPr lang="en-NZ" sz="1400" b="1" dirty="0">
                <a:solidFill>
                  <a:srgbClr val="FF0000"/>
                </a:solidFill>
                <a:latin typeface="Book Antiqua"/>
                <a:cs typeface="Book Antiqua"/>
              </a:rPr>
              <a:t>Jonah</a:t>
            </a:r>
          </a:p>
          <a:p>
            <a:pPr eaLnBrk="1" hangingPunct="1"/>
            <a:r>
              <a:rPr lang="en-NZ" sz="1400" b="1" dirty="0">
                <a:solidFill>
                  <a:srgbClr val="FF0000"/>
                </a:solidFill>
                <a:latin typeface="Book Antiqua"/>
                <a:cs typeface="Book Antiqua"/>
              </a:rPr>
              <a:t>Haggai</a:t>
            </a:r>
          </a:p>
          <a:p>
            <a:pPr eaLnBrk="1" hangingPunct="1"/>
            <a:r>
              <a:rPr lang="en-NZ" sz="1400" b="1" dirty="0">
                <a:solidFill>
                  <a:srgbClr val="FF0000"/>
                </a:solidFill>
                <a:latin typeface="Book Antiqua"/>
                <a:cs typeface="Book Antiqua"/>
              </a:rPr>
              <a:t>Malachi</a:t>
            </a:r>
          </a:p>
        </p:txBody>
      </p:sp>
      <p:sp>
        <p:nvSpPr>
          <p:cNvPr id="51" name="TextBox 50"/>
          <p:cNvSpPr txBox="1">
            <a:spLocks noChangeArrowheads="1"/>
          </p:cNvSpPr>
          <p:nvPr/>
        </p:nvSpPr>
        <p:spPr bwMode="auto">
          <a:xfrm>
            <a:off x="76793" y="4329215"/>
            <a:ext cx="399126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800" b="1" dirty="0">
                <a:latin typeface="Book Antiqua"/>
                <a:cs typeface="Book Antiqua"/>
              </a:rPr>
              <a:t>HOSEA  -  MALACHI</a:t>
            </a:r>
          </a:p>
        </p:txBody>
      </p:sp>
      <p:sp>
        <p:nvSpPr>
          <p:cNvPr id="52" name="Rectangle 51"/>
          <p:cNvSpPr/>
          <p:nvPr/>
        </p:nvSpPr>
        <p:spPr>
          <a:xfrm>
            <a:off x="4619035" y="4400690"/>
            <a:ext cx="4455853" cy="1047551"/>
          </a:xfrm>
          <a:prstGeom prst="rect">
            <a:avLst/>
          </a:prstGeom>
          <a:gradFill>
            <a:gsLst>
              <a:gs pos="20000">
                <a:srgbClr val="FFFF00"/>
              </a:gs>
              <a:gs pos="30000">
                <a:schemeClr val="bg1"/>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solidFill>
                <a:srgbClr val="FFFFFF"/>
              </a:solidFill>
            </a:endParaRPr>
          </a:p>
        </p:txBody>
      </p:sp>
      <p:sp>
        <p:nvSpPr>
          <p:cNvPr id="54" name="TextBox 53"/>
          <p:cNvSpPr txBox="1">
            <a:spLocks noChangeArrowheads="1"/>
          </p:cNvSpPr>
          <p:nvPr/>
        </p:nvSpPr>
        <p:spPr bwMode="auto">
          <a:xfrm>
            <a:off x="4638233" y="4558640"/>
            <a:ext cx="3113913"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400" b="1" dirty="0">
                <a:solidFill>
                  <a:srgbClr val="000000"/>
                </a:solidFill>
                <a:latin typeface="Book Antiqua"/>
                <a:cs typeface="Book Antiqua"/>
              </a:rPr>
              <a:t>Discourse on the Mount</a:t>
            </a:r>
          </a:p>
          <a:p>
            <a:pPr eaLnBrk="1" hangingPunct="1"/>
            <a:r>
              <a:rPr lang="en-NZ" sz="1400" b="1" dirty="0">
                <a:solidFill>
                  <a:srgbClr val="000000"/>
                </a:solidFill>
                <a:latin typeface="Book Antiqua"/>
                <a:cs typeface="Book Antiqua"/>
              </a:rPr>
              <a:t>The Parable of the Sower</a:t>
            </a:r>
          </a:p>
          <a:p>
            <a:pPr eaLnBrk="1" hangingPunct="1"/>
            <a:r>
              <a:rPr lang="en-NZ" sz="1400" b="1" dirty="0">
                <a:solidFill>
                  <a:srgbClr val="000000"/>
                </a:solidFill>
                <a:latin typeface="Book Antiqua"/>
                <a:cs typeface="Book Antiqua"/>
              </a:rPr>
              <a:t>The </a:t>
            </a:r>
            <a:r>
              <a:rPr lang="en-NZ" sz="1400" b="1" dirty="0" smtClean="0">
                <a:solidFill>
                  <a:srgbClr val="000000"/>
                </a:solidFill>
                <a:latin typeface="Book Antiqua"/>
                <a:cs typeface="Book Antiqua"/>
              </a:rPr>
              <a:t>Nativity </a:t>
            </a:r>
            <a:r>
              <a:rPr lang="en-NZ" sz="1400" b="1" dirty="0">
                <a:solidFill>
                  <a:srgbClr val="000000"/>
                </a:solidFill>
                <a:latin typeface="Book Antiqua"/>
                <a:cs typeface="Book Antiqua"/>
              </a:rPr>
              <a:t>of Christ</a:t>
            </a:r>
          </a:p>
          <a:p>
            <a:pPr eaLnBrk="1" hangingPunct="1"/>
            <a:r>
              <a:rPr lang="en-NZ" sz="1400" b="1" dirty="0">
                <a:solidFill>
                  <a:srgbClr val="000000"/>
                </a:solidFill>
                <a:latin typeface="Book Antiqua"/>
                <a:cs typeface="Book Antiqua"/>
              </a:rPr>
              <a:t>The </a:t>
            </a:r>
            <a:r>
              <a:rPr lang="en-NZ" sz="1400" b="1" dirty="0" smtClean="0">
                <a:solidFill>
                  <a:srgbClr val="000000"/>
                </a:solidFill>
                <a:latin typeface="Book Antiqua"/>
                <a:cs typeface="Book Antiqua"/>
              </a:rPr>
              <a:t>Eight </a:t>
            </a:r>
            <a:r>
              <a:rPr lang="en-NZ" sz="1400" b="1" dirty="0">
                <a:solidFill>
                  <a:srgbClr val="000000"/>
                </a:solidFill>
                <a:latin typeface="Book Antiqua"/>
                <a:cs typeface="Book Antiqua"/>
              </a:rPr>
              <a:t>S</a:t>
            </a:r>
            <a:r>
              <a:rPr lang="en-NZ" sz="1400" b="1" dirty="0" smtClean="0">
                <a:solidFill>
                  <a:srgbClr val="000000"/>
                </a:solidFill>
                <a:latin typeface="Book Antiqua"/>
                <a:cs typeface="Book Antiqua"/>
              </a:rPr>
              <a:t>igns </a:t>
            </a:r>
            <a:r>
              <a:rPr lang="en-NZ" sz="1400" b="1" dirty="0">
                <a:solidFill>
                  <a:srgbClr val="000000"/>
                </a:solidFill>
                <a:latin typeface="Book Antiqua"/>
                <a:cs typeface="Book Antiqua"/>
              </a:rPr>
              <a:t>of John</a:t>
            </a:r>
          </a:p>
        </p:txBody>
      </p:sp>
      <p:sp>
        <p:nvSpPr>
          <p:cNvPr id="55" name="TextBox 54"/>
          <p:cNvSpPr txBox="1">
            <a:spLocks noChangeArrowheads="1"/>
          </p:cNvSpPr>
          <p:nvPr/>
        </p:nvSpPr>
        <p:spPr bwMode="auto">
          <a:xfrm>
            <a:off x="7640798" y="4558640"/>
            <a:ext cx="1357298"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400" b="1" dirty="0" smtClean="0">
                <a:solidFill>
                  <a:srgbClr val="FF0000"/>
                </a:solidFill>
                <a:latin typeface="Book Antiqua"/>
                <a:cs typeface="Book Antiqua"/>
              </a:rPr>
              <a:t>Matthew </a:t>
            </a:r>
            <a:r>
              <a:rPr lang="en-NZ" sz="1400" b="1" dirty="0">
                <a:solidFill>
                  <a:srgbClr val="FF0000"/>
                </a:solidFill>
                <a:latin typeface="Book Antiqua"/>
                <a:cs typeface="Book Antiqua"/>
              </a:rPr>
              <a:t>5-7</a:t>
            </a:r>
          </a:p>
          <a:p>
            <a:pPr eaLnBrk="1" hangingPunct="1"/>
            <a:r>
              <a:rPr lang="en-NZ" sz="1400" b="1" dirty="0">
                <a:solidFill>
                  <a:srgbClr val="FF0000"/>
                </a:solidFill>
                <a:latin typeface="Book Antiqua"/>
                <a:cs typeface="Book Antiqua"/>
              </a:rPr>
              <a:t>Mark 4</a:t>
            </a:r>
          </a:p>
          <a:p>
            <a:pPr eaLnBrk="1" hangingPunct="1"/>
            <a:r>
              <a:rPr lang="en-NZ" sz="1400" b="1" dirty="0">
                <a:solidFill>
                  <a:srgbClr val="FF0000"/>
                </a:solidFill>
                <a:latin typeface="Book Antiqua"/>
                <a:cs typeface="Book Antiqua"/>
              </a:rPr>
              <a:t>Luke 1-3</a:t>
            </a:r>
          </a:p>
          <a:p>
            <a:pPr eaLnBrk="1" hangingPunct="1"/>
            <a:r>
              <a:rPr lang="en-NZ" sz="1400" b="1" dirty="0">
                <a:solidFill>
                  <a:srgbClr val="FF0000"/>
                </a:solidFill>
                <a:latin typeface="Book Antiqua"/>
                <a:cs typeface="Book Antiqua"/>
              </a:rPr>
              <a:t>John</a:t>
            </a:r>
          </a:p>
        </p:txBody>
      </p:sp>
      <p:sp>
        <p:nvSpPr>
          <p:cNvPr id="56" name="TextBox 55"/>
          <p:cNvSpPr txBox="1">
            <a:spLocks noChangeArrowheads="1"/>
          </p:cNvSpPr>
          <p:nvPr/>
        </p:nvSpPr>
        <p:spPr bwMode="auto">
          <a:xfrm>
            <a:off x="4638233" y="4329215"/>
            <a:ext cx="399126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800" b="1" dirty="0">
                <a:latin typeface="Book Antiqua"/>
                <a:cs typeface="Book Antiqua"/>
              </a:rPr>
              <a:t>MATTHEW  -  JOHN</a:t>
            </a:r>
          </a:p>
        </p:txBody>
      </p:sp>
      <p:sp>
        <p:nvSpPr>
          <p:cNvPr id="58" name="Rectangle 57"/>
          <p:cNvSpPr/>
          <p:nvPr/>
        </p:nvSpPr>
        <p:spPr>
          <a:xfrm>
            <a:off x="57594" y="5580664"/>
            <a:ext cx="4455853" cy="1047551"/>
          </a:xfrm>
          <a:prstGeom prst="rect">
            <a:avLst/>
          </a:prstGeom>
          <a:gradFill>
            <a:gsLst>
              <a:gs pos="20000">
                <a:srgbClr val="FFFF00"/>
              </a:gs>
              <a:gs pos="30000">
                <a:schemeClr val="bg1"/>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solidFill>
                <a:srgbClr val="FFFFFF"/>
              </a:solidFill>
            </a:endParaRPr>
          </a:p>
        </p:txBody>
      </p:sp>
      <p:sp>
        <p:nvSpPr>
          <p:cNvPr id="59" name="TextBox 58"/>
          <p:cNvSpPr txBox="1">
            <a:spLocks noChangeArrowheads="1"/>
          </p:cNvSpPr>
          <p:nvPr/>
        </p:nvSpPr>
        <p:spPr bwMode="auto">
          <a:xfrm>
            <a:off x="76792" y="5738615"/>
            <a:ext cx="3217582"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400" b="1" dirty="0" smtClean="0">
                <a:latin typeface="Book Antiqua"/>
                <a:cs typeface="Book Antiqua"/>
              </a:rPr>
              <a:t>Sequence of the epistles in Acts</a:t>
            </a:r>
            <a:endParaRPr lang="en-NZ" sz="1400" b="1" dirty="0">
              <a:latin typeface="Book Antiqua"/>
              <a:cs typeface="Book Antiqua"/>
            </a:endParaRPr>
          </a:p>
          <a:p>
            <a:pPr eaLnBrk="1" hangingPunct="1"/>
            <a:r>
              <a:rPr lang="en-NZ" sz="1400" b="1" dirty="0" smtClean="0">
                <a:latin typeface="Book Antiqua"/>
                <a:cs typeface="Book Antiqua"/>
              </a:rPr>
              <a:t>The parallel </a:t>
            </a:r>
            <a:r>
              <a:rPr lang="en-NZ" sz="1400" b="1" dirty="0">
                <a:latin typeface="Book Antiqua"/>
                <a:cs typeface="Book Antiqua"/>
              </a:rPr>
              <a:t>of Peter &amp; Paul</a:t>
            </a:r>
          </a:p>
          <a:p>
            <a:pPr eaLnBrk="1" hangingPunct="1"/>
            <a:r>
              <a:rPr lang="en-NZ" sz="1400" b="1" dirty="0">
                <a:latin typeface="Book Antiqua"/>
                <a:cs typeface="Book Antiqua"/>
              </a:rPr>
              <a:t>The five journeys of Paul</a:t>
            </a:r>
          </a:p>
          <a:p>
            <a:pPr eaLnBrk="1" hangingPunct="1"/>
            <a:r>
              <a:rPr lang="en-NZ" sz="1400" b="1" dirty="0">
                <a:latin typeface="Book Antiqua"/>
                <a:cs typeface="Book Antiqua"/>
              </a:rPr>
              <a:t>The keys of the kingdom</a:t>
            </a:r>
          </a:p>
        </p:txBody>
      </p:sp>
      <p:sp>
        <p:nvSpPr>
          <p:cNvPr id="60" name="TextBox 59"/>
          <p:cNvSpPr txBox="1">
            <a:spLocks noChangeArrowheads="1"/>
          </p:cNvSpPr>
          <p:nvPr/>
        </p:nvSpPr>
        <p:spPr bwMode="auto">
          <a:xfrm>
            <a:off x="3079356" y="5738615"/>
            <a:ext cx="1530743"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400" b="1" dirty="0">
                <a:solidFill>
                  <a:srgbClr val="FF0000"/>
                </a:solidFill>
                <a:latin typeface="Book Antiqua"/>
                <a:cs typeface="Book Antiqua"/>
              </a:rPr>
              <a:t>Acts</a:t>
            </a:r>
          </a:p>
          <a:p>
            <a:pPr eaLnBrk="1" hangingPunct="1"/>
            <a:r>
              <a:rPr lang="en-NZ" sz="1400" b="1" dirty="0" smtClean="0">
                <a:solidFill>
                  <a:srgbClr val="FF0000"/>
                </a:solidFill>
                <a:latin typeface="Book Antiqua"/>
                <a:cs typeface="Book Antiqua"/>
              </a:rPr>
              <a:t>Acts 1-12 / 13-28</a:t>
            </a:r>
            <a:endParaRPr lang="en-NZ" sz="1400" b="1" dirty="0">
              <a:solidFill>
                <a:srgbClr val="FF0000"/>
              </a:solidFill>
              <a:latin typeface="Book Antiqua"/>
              <a:cs typeface="Book Antiqua"/>
            </a:endParaRPr>
          </a:p>
          <a:p>
            <a:pPr eaLnBrk="1" hangingPunct="1"/>
            <a:r>
              <a:rPr lang="en-NZ" sz="1400" b="1" dirty="0">
                <a:solidFill>
                  <a:srgbClr val="FF0000"/>
                </a:solidFill>
                <a:latin typeface="Book Antiqua"/>
                <a:cs typeface="Book Antiqua"/>
              </a:rPr>
              <a:t>Acts</a:t>
            </a:r>
          </a:p>
          <a:p>
            <a:pPr eaLnBrk="1" hangingPunct="1"/>
            <a:r>
              <a:rPr lang="en-NZ" sz="1400" b="1" dirty="0">
                <a:solidFill>
                  <a:srgbClr val="FF0000"/>
                </a:solidFill>
                <a:latin typeface="Book Antiqua"/>
                <a:cs typeface="Book Antiqua"/>
              </a:rPr>
              <a:t>Acts 2</a:t>
            </a:r>
            <a:r>
              <a:rPr lang="en-NZ" sz="1400" b="1" dirty="0" smtClean="0">
                <a:solidFill>
                  <a:srgbClr val="FF0000"/>
                </a:solidFill>
                <a:latin typeface="Book Antiqua"/>
                <a:cs typeface="Book Antiqua"/>
              </a:rPr>
              <a:t>, 10</a:t>
            </a:r>
            <a:endParaRPr lang="en-NZ" sz="1400" b="1" dirty="0">
              <a:solidFill>
                <a:srgbClr val="FF0000"/>
              </a:solidFill>
              <a:latin typeface="Book Antiqua"/>
              <a:cs typeface="Book Antiqua"/>
            </a:endParaRPr>
          </a:p>
        </p:txBody>
      </p:sp>
      <p:sp>
        <p:nvSpPr>
          <p:cNvPr id="61" name="TextBox 60"/>
          <p:cNvSpPr txBox="1">
            <a:spLocks noChangeArrowheads="1"/>
          </p:cNvSpPr>
          <p:nvPr/>
        </p:nvSpPr>
        <p:spPr bwMode="auto">
          <a:xfrm>
            <a:off x="76793" y="5509189"/>
            <a:ext cx="399126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800" b="1" dirty="0">
                <a:latin typeface="Book Antiqua"/>
                <a:cs typeface="Book Antiqua"/>
              </a:rPr>
              <a:t>ACTS</a:t>
            </a:r>
          </a:p>
        </p:txBody>
      </p:sp>
      <p:sp>
        <p:nvSpPr>
          <p:cNvPr id="62" name="Rectangle 61"/>
          <p:cNvSpPr/>
          <p:nvPr/>
        </p:nvSpPr>
        <p:spPr>
          <a:xfrm>
            <a:off x="4619035" y="5580664"/>
            <a:ext cx="4455853" cy="1047551"/>
          </a:xfrm>
          <a:prstGeom prst="rect">
            <a:avLst/>
          </a:prstGeom>
          <a:gradFill>
            <a:gsLst>
              <a:gs pos="20000">
                <a:srgbClr val="FFFF00"/>
              </a:gs>
              <a:gs pos="30000">
                <a:schemeClr val="bg1"/>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solidFill>
                <a:srgbClr val="FFFFFF"/>
              </a:solidFill>
            </a:endParaRPr>
          </a:p>
        </p:txBody>
      </p:sp>
      <p:sp>
        <p:nvSpPr>
          <p:cNvPr id="63" name="TextBox 62"/>
          <p:cNvSpPr txBox="1">
            <a:spLocks noChangeArrowheads="1"/>
          </p:cNvSpPr>
          <p:nvPr/>
        </p:nvSpPr>
        <p:spPr bwMode="auto">
          <a:xfrm>
            <a:off x="4638233" y="5738615"/>
            <a:ext cx="3217582"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400" b="1" dirty="0">
                <a:solidFill>
                  <a:srgbClr val="000000"/>
                </a:solidFill>
                <a:latin typeface="Book Antiqua"/>
                <a:cs typeface="Book Antiqua"/>
              </a:rPr>
              <a:t>The justification of faith</a:t>
            </a:r>
          </a:p>
          <a:p>
            <a:pPr eaLnBrk="1" hangingPunct="1"/>
            <a:r>
              <a:rPr lang="en-NZ" sz="1400" b="1" dirty="0" smtClean="0">
                <a:solidFill>
                  <a:srgbClr val="000000"/>
                </a:solidFill>
                <a:latin typeface="Book Antiqua"/>
                <a:cs typeface="Book Antiqua"/>
              </a:rPr>
              <a:t>The Principles </a:t>
            </a:r>
            <a:r>
              <a:rPr lang="en-NZ" sz="1400" b="1" dirty="0">
                <a:solidFill>
                  <a:srgbClr val="000000"/>
                </a:solidFill>
                <a:latin typeface="Book Antiqua"/>
                <a:cs typeface="Book Antiqua"/>
              </a:rPr>
              <a:t>of co-operation</a:t>
            </a:r>
          </a:p>
          <a:p>
            <a:pPr eaLnBrk="1" hangingPunct="1"/>
            <a:r>
              <a:rPr lang="en-NZ" sz="1400" b="1" dirty="0">
                <a:solidFill>
                  <a:srgbClr val="000000"/>
                </a:solidFill>
                <a:latin typeface="Book Antiqua"/>
                <a:cs typeface="Book Antiqua"/>
              </a:rPr>
              <a:t>The question of idol meat</a:t>
            </a:r>
          </a:p>
          <a:p>
            <a:pPr eaLnBrk="1" hangingPunct="1"/>
            <a:r>
              <a:rPr lang="en-NZ" sz="1400" b="1" dirty="0">
                <a:solidFill>
                  <a:srgbClr val="000000"/>
                </a:solidFill>
                <a:latin typeface="Book Antiqua"/>
                <a:cs typeface="Book Antiqua"/>
              </a:rPr>
              <a:t>Four epistles of Corinth</a:t>
            </a:r>
          </a:p>
        </p:txBody>
      </p:sp>
      <p:sp>
        <p:nvSpPr>
          <p:cNvPr id="64" name="TextBox 63"/>
          <p:cNvSpPr txBox="1">
            <a:spLocks noChangeArrowheads="1"/>
          </p:cNvSpPr>
          <p:nvPr/>
        </p:nvSpPr>
        <p:spPr bwMode="auto">
          <a:xfrm>
            <a:off x="7640798" y="5738615"/>
            <a:ext cx="142449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400" b="1" dirty="0">
                <a:solidFill>
                  <a:srgbClr val="FF0000"/>
                </a:solidFill>
                <a:latin typeface="Book Antiqua"/>
                <a:cs typeface="Book Antiqua"/>
              </a:rPr>
              <a:t>Romans 4</a:t>
            </a:r>
          </a:p>
          <a:p>
            <a:pPr eaLnBrk="1" hangingPunct="1"/>
            <a:r>
              <a:rPr lang="en-NZ" sz="1400" b="1" dirty="0">
                <a:solidFill>
                  <a:srgbClr val="FF0000"/>
                </a:solidFill>
                <a:latin typeface="Book Antiqua"/>
                <a:cs typeface="Book Antiqua"/>
              </a:rPr>
              <a:t>Romans 14</a:t>
            </a:r>
          </a:p>
          <a:p>
            <a:pPr eaLnBrk="1" hangingPunct="1"/>
            <a:r>
              <a:rPr lang="en-NZ" sz="1400" b="1" dirty="0">
                <a:solidFill>
                  <a:srgbClr val="FF0000"/>
                </a:solidFill>
                <a:latin typeface="Book Antiqua"/>
                <a:cs typeface="Book Antiqua"/>
              </a:rPr>
              <a:t>I Cor 8-10</a:t>
            </a:r>
          </a:p>
          <a:p>
            <a:pPr eaLnBrk="1" hangingPunct="1"/>
            <a:r>
              <a:rPr lang="en-NZ" sz="1400" b="1" dirty="0">
                <a:solidFill>
                  <a:srgbClr val="FF0000"/>
                </a:solidFill>
                <a:latin typeface="Book Antiqua"/>
                <a:cs typeface="Book Antiqua"/>
              </a:rPr>
              <a:t>1 &amp; 2 Cor</a:t>
            </a:r>
          </a:p>
        </p:txBody>
      </p:sp>
      <p:sp>
        <p:nvSpPr>
          <p:cNvPr id="66" name="TextBox 65"/>
          <p:cNvSpPr txBox="1">
            <a:spLocks noChangeArrowheads="1"/>
          </p:cNvSpPr>
          <p:nvPr/>
        </p:nvSpPr>
        <p:spPr bwMode="auto">
          <a:xfrm>
            <a:off x="4638233" y="5509189"/>
            <a:ext cx="399126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800" b="1" dirty="0">
                <a:latin typeface="Book Antiqua"/>
                <a:cs typeface="Book Antiqua"/>
              </a:rPr>
              <a:t>ROMANS  -  2  CORINTHIANS</a:t>
            </a:r>
          </a:p>
        </p:txBody>
      </p:sp>
      <p:sp>
        <p:nvSpPr>
          <p:cNvPr id="2" name="TextBox 1"/>
          <p:cNvSpPr txBox="1"/>
          <p:nvPr/>
        </p:nvSpPr>
        <p:spPr>
          <a:xfrm>
            <a:off x="846625" y="135476"/>
            <a:ext cx="7464303" cy="707886"/>
          </a:xfrm>
          <a:prstGeom prst="rect">
            <a:avLst/>
          </a:prstGeom>
          <a:noFill/>
        </p:spPr>
        <p:txBody>
          <a:bodyPr wrap="none" rtlCol="0">
            <a:spAutoFit/>
          </a:bodyPr>
          <a:lstStyle/>
          <a:p>
            <a:r>
              <a:rPr lang="en-US" sz="4000" b="1" dirty="0" smtClean="0">
                <a:solidFill>
                  <a:srgbClr val="0000FF"/>
                </a:solidFill>
                <a:latin typeface="Book Antiqua"/>
                <a:cs typeface="Book Antiqua"/>
              </a:rPr>
              <a:t>Bible Study Chart – Series One</a:t>
            </a:r>
            <a:endParaRPr lang="en-US" sz="4000" b="1" dirty="0">
              <a:solidFill>
                <a:srgbClr val="0000FF"/>
              </a:solidFill>
              <a:latin typeface="Book Antiqua"/>
              <a:cs typeface="Book Antiqua"/>
            </a:endParaRPr>
          </a:p>
        </p:txBody>
      </p:sp>
    </p:spTree>
    <p:extLst>
      <p:ext uri="{BB962C8B-B14F-4D97-AF65-F5344CB8AC3E}">
        <p14:creationId xmlns:p14="http://schemas.microsoft.com/office/powerpoint/2010/main" val="687479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3"/>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4"/>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9"/>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0"/>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6"/>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4"/>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5"/>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61"/>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9"/>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60"/>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66"/>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3"/>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2" grpId="0"/>
      <p:bldP spid="23" grpId="0"/>
      <p:bldP spid="24" grpId="0"/>
      <p:bldP spid="26" grpId="0"/>
      <p:bldP spid="27" grpId="0"/>
      <p:bldP spid="28" grpId="0"/>
      <p:bldP spid="30" grpId="0"/>
      <p:bldP spid="31" grpId="0"/>
      <p:bldP spid="32" grpId="0"/>
      <p:bldP spid="39" grpId="0"/>
      <p:bldP spid="40" grpId="0"/>
      <p:bldP spid="41" grpId="0"/>
      <p:bldP spid="43" grpId="0"/>
      <p:bldP spid="44" grpId="0"/>
      <p:bldP spid="45" grpId="0"/>
      <p:bldP spid="49" grpId="0"/>
      <p:bldP spid="50" grpId="0"/>
      <p:bldP spid="51" grpId="0"/>
      <p:bldP spid="54" grpId="0"/>
      <p:bldP spid="55" grpId="0"/>
      <p:bldP spid="56" grpId="0"/>
      <p:bldP spid="59" grpId="0"/>
      <p:bldP spid="60" grpId="0"/>
      <p:bldP spid="61" grpId="0"/>
      <p:bldP spid="63" grpId="0"/>
      <p:bldP spid="64" grpId="0"/>
      <p:bldP spid="6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591298" y="1029238"/>
            <a:ext cx="7988281" cy="5436715"/>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solidFill>
                <a:srgbClr val="FFFFFF"/>
              </a:solidFill>
            </a:endParaRPr>
          </a:p>
        </p:txBody>
      </p:sp>
      <p:sp>
        <p:nvSpPr>
          <p:cNvPr id="18" name="Rectangle 17"/>
          <p:cNvSpPr/>
          <p:nvPr/>
        </p:nvSpPr>
        <p:spPr>
          <a:xfrm>
            <a:off x="53754" y="884296"/>
            <a:ext cx="4455853" cy="1046452"/>
          </a:xfrm>
          <a:prstGeom prst="rect">
            <a:avLst/>
          </a:prstGeom>
          <a:gradFill>
            <a:gsLst>
              <a:gs pos="20000">
                <a:srgbClr val="FFFF00"/>
              </a:gs>
              <a:gs pos="30000">
                <a:schemeClr val="bg1"/>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solidFill>
                <a:srgbClr val="FFFFFF"/>
              </a:solidFill>
            </a:endParaRPr>
          </a:p>
        </p:txBody>
      </p:sp>
      <p:sp>
        <p:nvSpPr>
          <p:cNvPr id="17" name="TextBox 16"/>
          <p:cNvSpPr txBox="1">
            <a:spLocks noChangeArrowheads="1"/>
          </p:cNvSpPr>
          <p:nvPr/>
        </p:nvSpPr>
        <p:spPr bwMode="auto">
          <a:xfrm>
            <a:off x="72952" y="1045385"/>
            <a:ext cx="3081277"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400" b="1" dirty="0">
                <a:latin typeface="Book Antiqua"/>
                <a:cs typeface="Book Antiqua"/>
              </a:rPr>
              <a:t>The </a:t>
            </a:r>
            <a:r>
              <a:rPr lang="en-NZ" sz="1400" b="1" dirty="0" smtClean="0">
                <a:latin typeface="Book Antiqua"/>
                <a:cs typeface="Book Antiqua"/>
              </a:rPr>
              <a:t>spirit of Isa 49 in Galatians</a:t>
            </a:r>
            <a:endParaRPr lang="en-NZ" sz="1400" b="1" dirty="0">
              <a:latin typeface="Book Antiqua"/>
              <a:cs typeface="Book Antiqua"/>
            </a:endParaRPr>
          </a:p>
          <a:p>
            <a:pPr eaLnBrk="1" hangingPunct="1"/>
            <a:r>
              <a:rPr lang="en-NZ" sz="1400" b="1" dirty="0">
                <a:latin typeface="Book Antiqua"/>
                <a:cs typeface="Book Antiqua"/>
              </a:rPr>
              <a:t>The </a:t>
            </a:r>
            <a:r>
              <a:rPr lang="en-NZ" sz="1400" b="1" dirty="0" smtClean="0">
                <a:latin typeface="Book Antiqua"/>
                <a:cs typeface="Book Antiqua"/>
              </a:rPr>
              <a:t>Spiritual Warrior</a:t>
            </a:r>
            <a:endParaRPr lang="en-NZ" sz="1400" b="1" dirty="0">
              <a:latin typeface="Book Antiqua"/>
              <a:cs typeface="Book Antiqua"/>
            </a:endParaRPr>
          </a:p>
          <a:p>
            <a:pPr eaLnBrk="1" hangingPunct="1"/>
            <a:r>
              <a:rPr lang="en-NZ" sz="1400" b="1" dirty="0">
                <a:latin typeface="Book Antiqua"/>
                <a:cs typeface="Book Antiqua"/>
              </a:rPr>
              <a:t>The </a:t>
            </a:r>
            <a:r>
              <a:rPr lang="en-NZ" sz="1400" b="1" dirty="0" smtClean="0">
                <a:latin typeface="Book Antiqua"/>
                <a:cs typeface="Book Antiqua"/>
              </a:rPr>
              <a:t>Servant Prophecies in Phil.</a:t>
            </a:r>
            <a:endParaRPr lang="en-NZ" sz="1400" b="1" dirty="0">
              <a:latin typeface="Book Antiqua"/>
              <a:cs typeface="Book Antiqua"/>
            </a:endParaRPr>
          </a:p>
          <a:p>
            <a:pPr eaLnBrk="1" hangingPunct="1"/>
            <a:r>
              <a:rPr lang="en-NZ" sz="1400" b="1" dirty="0">
                <a:latin typeface="Book Antiqua"/>
                <a:cs typeface="Book Antiqua"/>
              </a:rPr>
              <a:t>The </a:t>
            </a:r>
            <a:r>
              <a:rPr lang="en-NZ" sz="1400" b="1" dirty="0" smtClean="0">
                <a:latin typeface="Book Antiqua"/>
                <a:cs typeface="Book Antiqua"/>
              </a:rPr>
              <a:t>Coming of Christ</a:t>
            </a:r>
            <a:endParaRPr lang="en-NZ" sz="1400" b="1" dirty="0">
              <a:latin typeface="Book Antiqua"/>
              <a:cs typeface="Book Antiqua"/>
            </a:endParaRPr>
          </a:p>
        </p:txBody>
      </p:sp>
      <p:sp>
        <p:nvSpPr>
          <p:cNvPr id="19" name="TextBox 18"/>
          <p:cNvSpPr txBox="1">
            <a:spLocks noChangeArrowheads="1"/>
          </p:cNvSpPr>
          <p:nvPr/>
        </p:nvSpPr>
        <p:spPr bwMode="auto">
          <a:xfrm>
            <a:off x="3075517" y="1045385"/>
            <a:ext cx="1359217"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400" b="1" dirty="0" smtClean="0">
                <a:solidFill>
                  <a:srgbClr val="FF0000"/>
                </a:solidFill>
                <a:latin typeface="Book Antiqua"/>
                <a:cs typeface="Book Antiqua"/>
              </a:rPr>
              <a:t>Galatians</a:t>
            </a:r>
            <a:endParaRPr lang="en-NZ" sz="1400" b="1" dirty="0">
              <a:solidFill>
                <a:srgbClr val="FF0000"/>
              </a:solidFill>
              <a:latin typeface="Book Antiqua"/>
              <a:cs typeface="Book Antiqua"/>
            </a:endParaRPr>
          </a:p>
          <a:p>
            <a:pPr eaLnBrk="1" hangingPunct="1"/>
            <a:r>
              <a:rPr lang="en-NZ" sz="1400" b="1" dirty="0" smtClean="0">
                <a:solidFill>
                  <a:srgbClr val="FF0000"/>
                </a:solidFill>
                <a:latin typeface="Book Antiqua"/>
                <a:cs typeface="Book Antiqua"/>
              </a:rPr>
              <a:t>Ephesians 6</a:t>
            </a:r>
            <a:endParaRPr lang="en-NZ" sz="1400" b="1" dirty="0">
              <a:solidFill>
                <a:srgbClr val="FF0000"/>
              </a:solidFill>
              <a:latin typeface="Book Antiqua"/>
              <a:cs typeface="Book Antiqua"/>
            </a:endParaRPr>
          </a:p>
          <a:p>
            <a:pPr eaLnBrk="1" hangingPunct="1"/>
            <a:r>
              <a:rPr lang="en-NZ" sz="1400" b="1" dirty="0" smtClean="0">
                <a:solidFill>
                  <a:srgbClr val="FF0000"/>
                </a:solidFill>
                <a:latin typeface="Book Antiqua"/>
                <a:cs typeface="Book Antiqua"/>
              </a:rPr>
              <a:t>Philippians</a:t>
            </a:r>
          </a:p>
          <a:p>
            <a:pPr eaLnBrk="1" hangingPunct="1"/>
            <a:r>
              <a:rPr lang="en-NZ" sz="1400" b="1" dirty="0" smtClean="0">
                <a:solidFill>
                  <a:srgbClr val="FF0000"/>
                </a:solidFill>
                <a:latin typeface="Book Antiqua"/>
                <a:cs typeface="Book Antiqua"/>
              </a:rPr>
              <a:t>1 Thess.</a:t>
            </a:r>
            <a:endParaRPr lang="en-NZ" sz="1400" b="1" dirty="0">
              <a:solidFill>
                <a:srgbClr val="FF0000"/>
              </a:solidFill>
              <a:latin typeface="Book Antiqua"/>
              <a:cs typeface="Book Antiqua"/>
            </a:endParaRPr>
          </a:p>
        </p:txBody>
      </p:sp>
      <p:sp>
        <p:nvSpPr>
          <p:cNvPr id="20" name="TextBox 19"/>
          <p:cNvSpPr txBox="1">
            <a:spLocks noChangeArrowheads="1"/>
          </p:cNvSpPr>
          <p:nvPr/>
        </p:nvSpPr>
        <p:spPr bwMode="auto">
          <a:xfrm>
            <a:off x="72952" y="815955"/>
            <a:ext cx="438474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800" b="1" dirty="0" smtClean="0">
                <a:latin typeface="Book Antiqua"/>
                <a:cs typeface="Book Antiqua"/>
              </a:rPr>
              <a:t>GALATIANS – 2 THESSALONIANS</a:t>
            </a:r>
            <a:endParaRPr lang="en-NZ" sz="1800" b="1" dirty="0">
              <a:latin typeface="Book Antiqua"/>
              <a:cs typeface="Book Antiqua"/>
            </a:endParaRPr>
          </a:p>
        </p:txBody>
      </p:sp>
      <p:sp>
        <p:nvSpPr>
          <p:cNvPr id="21" name="Rectangle 20"/>
          <p:cNvSpPr/>
          <p:nvPr/>
        </p:nvSpPr>
        <p:spPr>
          <a:xfrm>
            <a:off x="4607516" y="884296"/>
            <a:ext cx="4455853" cy="1046452"/>
          </a:xfrm>
          <a:prstGeom prst="rect">
            <a:avLst/>
          </a:prstGeom>
          <a:gradFill>
            <a:gsLst>
              <a:gs pos="20000">
                <a:srgbClr val="FFFF00"/>
              </a:gs>
              <a:gs pos="30000">
                <a:schemeClr val="bg1"/>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solidFill>
                <a:srgbClr val="FFFFFF"/>
              </a:solidFill>
            </a:endParaRPr>
          </a:p>
        </p:txBody>
      </p:sp>
      <p:sp>
        <p:nvSpPr>
          <p:cNvPr id="22" name="TextBox 21"/>
          <p:cNvSpPr txBox="1">
            <a:spLocks noChangeArrowheads="1"/>
          </p:cNvSpPr>
          <p:nvPr/>
        </p:nvSpPr>
        <p:spPr bwMode="auto">
          <a:xfrm>
            <a:off x="4626715" y="1045385"/>
            <a:ext cx="3069758"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400" b="1" dirty="0">
                <a:solidFill>
                  <a:srgbClr val="000000"/>
                </a:solidFill>
                <a:latin typeface="Book Antiqua"/>
                <a:cs typeface="Book Antiqua"/>
              </a:rPr>
              <a:t>The </a:t>
            </a:r>
            <a:r>
              <a:rPr lang="en-NZ" sz="1400" b="1" dirty="0" smtClean="0">
                <a:solidFill>
                  <a:srgbClr val="000000"/>
                </a:solidFill>
                <a:latin typeface="Book Antiqua"/>
                <a:cs typeface="Book Antiqua"/>
              </a:rPr>
              <a:t>Principle of Godliness</a:t>
            </a:r>
            <a:endParaRPr lang="en-NZ" sz="1400" b="1" dirty="0">
              <a:solidFill>
                <a:srgbClr val="000000"/>
              </a:solidFill>
              <a:latin typeface="Book Antiqua"/>
              <a:cs typeface="Book Antiqua"/>
            </a:endParaRPr>
          </a:p>
          <a:p>
            <a:pPr eaLnBrk="1" hangingPunct="1"/>
            <a:r>
              <a:rPr lang="en-NZ" sz="1400" b="1" dirty="0">
                <a:solidFill>
                  <a:srgbClr val="000000"/>
                </a:solidFill>
                <a:latin typeface="Book Antiqua"/>
                <a:cs typeface="Book Antiqua"/>
              </a:rPr>
              <a:t>The </a:t>
            </a:r>
            <a:r>
              <a:rPr lang="en-NZ" sz="1400" b="1" dirty="0" smtClean="0">
                <a:solidFill>
                  <a:srgbClr val="000000"/>
                </a:solidFill>
                <a:latin typeface="Book Antiqua"/>
                <a:cs typeface="Book Antiqua"/>
              </a:rPr>
              <a:t>Faithful Sayings</a:t>
            </a:r>
            <a:endParaRPr lang="en-NZ" sz="1400" b="1" dirty="0">
              <a:solidFill>
                <a:srgbClr val="000000"/>
              </a:solidFill>
              <a:latin typeface="Book Antiqua"/>
              <a:cs typeface="Book Antiqua"/>
            </a:endParaRPr>
          </a:p>
          <a:p>
            <a:pPr eaLnBrk="1" hangingPunct="1"/>
            <a:r>
              <a:rPr lang="en-NZ" sz="1400" b="1" dirty="0">
                <a:solidFill>
                  <a:srgbClr val="000000"/>
                </a:solidFill>
                <a:latin typeface="Book Antiqua"/>
                <a:cs typeface="Book Antiqua"/>
              </a:rPr>
              <a:t>The </a:t>
            </a:r>
            <a:r>
              <a:rPr lang="en-NZ" sz="1400" b="1" dirty="0" smtClean="0">
                <a:solidFill>
                  <a:srgbClr val="000000"/>
                </a:solidFill>
                <a:latin typeface="Book Antiqua"/>
                <a:cs typeface="Book Antiqua"/>
              </a:rPr>
              <a:t>“Saviour” Passages</a:t>
            </a:r>
            <a:endParaRPr lang="en-NZ" sz="1400" b="1" dirty="0">
              <a:solidFill>
                <a:srgbClr val="000000"/>
              </a:solidFill>
              <a:latin typeface="Book Antiqua"/>
              <a:cs typeface="Book Antiqua"/>
            </a:endParaRPr>
          </a:p>
          <a:p>
            <a:pPr eaLnBrk="1" hangingPunct="1"/>
            <a:r>
              <a:rPr lang="en-NZ" sz="1400" b="1" dirty="0">
                <a:solidFill>
                  <a:srgbClr val="000000"/>
                </a:solidFill>
                <a:latin typeface="Book Antiqua"/>
                <a:cs typeface="Book Antiqua"/>
              </a:rPr>
              <a:t>The </a:t>
            </a:r>
            <a:r>
              <a:rPr lang="en-NZ" sz="1400" b="1" dirty="0" smtClean="0">
                <a:solidFill>
                  <a:srgbClr val="000000"/>
                </a:solidFill>
                <a:latin typeface="Book Antiqua"/>
                <a:cs typeface="Book Antiqua"/>
              </a:rPr>
              <a:t>Spirit of Appeal</a:t>
            </a:r>
            <a:endParaRPr lang="en-NZ" sz="1400" b="1" dirty="0">
              <a:solidFill>
                <a:srgbClr val="000000"/>
              </a:solidFill>
              <a:latin typeface="Book Antiqua"/>
              <a:cs typeface="Book Antiqua"/>
            </a:endParaRPr>
          </a:p>
        </p:txBody>
      </p:sp>
      <p:sp>
        <p:nvSpPr>
          <p:cNvPr id="23" name="TextBox 22"/>
          <p:cNvSpPr txBox="1">
            <a:spLocks noChangeArrowheads="1"/>
          </p:cNvSpPr>
          <p:nvPr/>
        </p:nvSpPr>
        <p:spPr bwMode="auto">
          <a:xfrm>
            <a:off x="7629279" y="1045385"/>
            <a:ext cx="1357298"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400" b="1" dirty="0" smtClean="0">
                <a:solidFill>
                  <a:srgbClr val="FF0000"/>
                </a:solidFill>
                <a:latin typeface="Book Antiqua"/>
                <a:cs typeface="Book Antiqua"/>
              </a:rPr>
              <a:t>1 Timothy</a:t>
            </a:r>
            <a:endParaRPr lang="en-NZ" sz="1400" b="1" dirty="0">
              <a:solidFill>
                <a:srgbClr val="FF0000"/>
              </a:solidFill>
              <a:latin typeface="Book Antiqua"/>
              <a:cs typeface="Book Antiqua"/>
            </a:endParaRPr>
          </a:p>
          <a:p>
            <a:pPr eaLnBrk="1" hangingPunct="1"/>
            <a:r>
              <a:rPr lang="en-NZ" sz="1400" b="1" dirty="0" smtClean="0">
                <a:solidFill>
                  <a:srgbClr val="FF0000"/>
                </a:solidFill>
                <a:latin typeface="Book Antiqua"/>
                <a:cs typeface="Book Antiqua"/>
              </a:rPr>
              <a:t>1 Tim - Titus</a:t>
            </a:r>
            <a:endParaRPr lang="en-NZ" sz="1400" b="1" dirty="0">
              <a:solidFill>
                <a:srgbClr val="FF0000"/>
              </a:solidFill>
              <a:latin typeface="Book Antiqua"/>
              <a:cs typeface="Book Antiqua"/>
            </a:endParaRPr>
          </a:p>
          <a:p>
            <a:pPr eaLnBrk="1" hangingPunct="1"/>
            <a:r>
              <a:rPr lang="en-NZ" sz="1400" b="1" dirty="0" smtClean="0">
                <a:solidFill>
                  <a:srgbClr val="FF0000"/>
                </a:solidFill>
                <a:latin typeface="Book Antiqua"/>
                <a:cs typeface="Book Antiqua"/>
              </a:rPr>
              <a:t>1 Tim - Titus</a:t>
            </a:r>
            <a:endParaRPr lang="en-NZ" sz="1400" b="1" dirty="0">
              <a:solidFill>
                <a:srgbClr val="FF0000"/>
              </a:solidFill>
              <a:latin typeface="Book Antiqua"/>
              <a:cs typeface="Book Antiqua"/>
            </a:endParaRPr>
          </a:p>
          <a:p>
            <a:pPr eaLnBrk="1" hangingPunct="1"/>
            <a:r>
              <a:rPr lang="en-NZ" sz="1400" b="1" dirty="0" smtClean="0">
                <a:solidFill>
                  <a:srgbClr val="FF0000"/>
                </a:solidFill>
                <a:latin typeface="Book Antiqua"/>
                <a:cs typeface="Book Antiqua"/>
              </a:rPr>
              <a:t>Philemon</a:t>
            </a:r>
            <a:endParaRPr lang="en-NZ" sz="1400" b="1" dirty="0">
              <a:solidFill>
                <a:srgbClr val="FF0000"/>
              </a:solidFill>
              <a:latin typeface="Book Antiqua"/>
              <a:cs typeface="Book Antiqua"/>
            </a:endParaRPr>
          </a:p>
        </p:txBody>
      </p:sp>
      <p:sp>
        <p:nvSpPr>
          <p:cNvPr id="24" name="TextBox 23"/>
          <p:cNvSpPr txBox="1">
            <a:spLocks noChangeArrowheads="1"/>
          </p:cNvSpPr>
          <p:nvPr/>
        </p:nvSpPr>
        <p:spPr bwMode="auto">
          <a:xfrm>
            <a:off x="4626715" y="811722"/>
            <a:ext cx="399126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800" b="1" dirty="0" smtClean="0">
                <a:latin typeface="Book Antiqua"/>
                <a:cs typeface="Book Antiqua"/>
              </a:rPr>
              <a:t>1 TIMOTHY  </a:t>
            </a:r>
            <a:r>
              <a:rPr lang="en-NZ" sz="1800" b="1" dirty="0">
                <a:latin typeface="Book Antiqua"/>
                <a:cs typeface="Book Antiqua"/>
              </a:rPr>
              <a:t>-  </a:t>
            </a:r>
            <a:r>
              <a:rPr lang="en-NZ" sz="1800" b="1" dirty="0" smtClean="0">
                <a:latin typeface="Book Antiqua"/>
                <a:cs typeface="Book Antiqua"/>
              </a:rPr>
              <a:t>PHILEMON</a:t>
            </a:r>
            <a:endParaRPr lang="en-NZ" sz="1800" b="1" dirty="0">
              <a:latin typeface="Book Antiqua"/>
              <a:cs typeface="Book Antiqua"/>
            </a:endParaRPr>
          </a:p>
        </p:txBody>
      </p:sp>
      <p:sp>
        <p:nvSpPr>
          <p:cNvPr id="25" name="Rectangle 24"/>
          <p:cNvSpPr/>
          <p:nvPr/>
        </p:nvSpPr>
        <p:spPr>
          <a:xfrm>
            <a:off x="53754" y="2056738"/>
            <a:ext cx="4455853" cy="1046452"/>
          </a:xfrm>
          <a:prstGeom prst="rect">
            <a:avLst/>
          </a:prstGeom>
          <a:gradFill>
            <a:gsLst>
              <a:gs pos="20000">
                <a:srgbClr val="FFFF00"/>
              </a:gs>
              <a:gs pos="30000">
                <a:schemeClr val="bg1"/>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solidFill>
                <a:srgbClr val="FFFFFF"/>
              </a:solidFill>
            </a:endParaRPr>
          </a:p>
        </p:txBody>
      </p:sp>
      <p:sp>
        <p:nvSpPr>
          <p:cNvPr id="26" name="TextBox 25"/>
          <p:cNvSpPr txBox="1">
            <a:spLocks noChangeArrowheads="1"/>
          </p:cNvSpPr>
          <p:nvPr/>
        </p:nvSpPr>
        <p:spPr bwMode="auto">
          <a:xfrm>
            <a:off x="72952" y="2213590"/>
            <a:ext cx="3071677"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400" b="1" dirty="0">
                <a:solidFill>
                  <a:srgbClr val="000000"/>
                </a:solidFill>
                <a:latin typeface="Book Antiqua"/>
                <a:cs typeface="Book Antiqua"/>
              </a:rPr>
              <a:t>The </a:t>
            </a:r>
            <a:r>
              <a:rPr lang="en-NZ" sz="1400" b="1" dirty="0" smtClean="0">
                <a:solidFill>
                  <a:srgbClr val="000000"/>
                </a:solidFill>
                <a:latin typeface="Book Antiqua"/>
                <a:cs typeface="Book Antiqua"/>
              </a:rPr>
              <a:t>Authorship of Hebrews</a:t>
            </a:r>
            <a:endParaRPr lang="en-NZ" sz="1400" b="1" dirty="0">
              <a:solidFill>
                <a:srgbClr val="000000"/>
              </a:solidFill>
              <a:latin typeface="Book Antiqua"/>
              <a:cs typeface="Book Antiqua"/>
            </a:endParaRPr>
          </a:p>
          <a:p>
            <a:pPr eaLnBrk="1" hangingPunct="1"/>
            <a:r>
              <a:rPr lang="en-NZ" sz="1400" b="1" dirty="0">
                <a:solidFill>
                  <a:srgbClr val="000000"/>
                </a:solidFill>
                <a:latin typeface="Book Antiqua"/>
                <a:cs typeface="Book Antiqua"/>
              </a:rPr>
              <a:t>The </a:t>
            </a:r>
            <a:r>
              <a:rPr lang="en-NZ" sz="1400" b="1" dirty="0" smtClean="0">
                <a:solidFill>
                  <a:srgbClr val="000000"/>
                </a:solidFill>
                <a:latin typeface="Book Antiqua"/>
                <a:cs typeface="Book Antiqua"/>
              </a:rPr>
              <a:t>Danger of Judaism</a:t>
            </a:r>
            <a:endParaRPr lang="en-NZ" sz="1400" b="1" dirty="0">
              <a:solidFill>
                <a:srgbClr val="000000"/>
              </a:solidFill>
              <a:latin typeface="Book Antiqua"/>
              <a:cs typeface="Book Antiqua"/>
            </a:endParaRPr>
          </a:p>
          <a:p>
            <a:pPr eaLnBrk="1" hangingPunct="1"/>
            <a:r>
              <a:rPr lang="en-NZ" sz="1400" b="1" dirty="0">
                <a:solidFill>
                  <a:srgbClr val="000000"/>
                </a:solidFill>
                <a:latin typeface="Book Antiqua"/>
                <a:cs typeface="Book Antiqua"/>
              </a:rPr>
              <a:t>The </a:t>
            </a:r>
            <a:r>
              <a:rPr lang="en-NZ" sz="1400" b="1" dirty="0" smtClean="0">
                <a:solidFill>
                  <a:srgbClr val="000000"/>
                </a:solidFill>
                <a:latin typeface="Book Antiqua"/>
                <a:cs typeface="Book Antiqua"/>
              </a:rPr>
              <a:t>key words ‘better’ and ‘once’ The Motive Power of Faith</a:t>
            </a:r>
            <a:endParaRPr lang="en-NZ" sz="1400" b="1" dirty="0">
              <a:solidFill>
                <a:srgbClr val="000000"/>
              </a:solidFill>
              <a:latin typeface="Book Antiqua"/>
              <a:cs typeface="Book Antiqua"/>
            </a:endParaRPr>
          </a:p>
        </p:txBody>
      </p:sp>
      <p:sp>
        <p:nvSpPr>
          <p:cNvPr id="27" name="TextBox 26"/>
          <p:cNvSpPr txBox="1">
            <a:spLocks noChangeArrowheads="1"/>
          </p:cNvSpPr>
          <p:nvPr/>
        </p:nvSpPr>
        <p:spPr bwMode="auto">
          <a:xfrm>
            <a:off x="3075517" y="2213590"/>
            <a:ext cx="1359217"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400" b="1" dirty="0" smtClean="0">
                <a:solidFill>
                  <a:srgbClr val="FF0000"/>
                </a:solidFill>
                <a:latin typeface="Book Antiqua"/>
                <a:cs typeface="Book Antiqua"/>
              </a:rPr>
              <a:t>-</a:t>
            </a:r>
            <a:endParaRPr lang="en-NZ" sz="1400" b="1" dirty="0">
              <a:solidFill>
                <a:srgbClr val="FF0000"/>
              </a:solidFill>
              <a:latin typeface="Book Antiqua"/>
              <a:cs typeface="Book Antiqua"/>
            </a:endParaRPr>
          </a:p>
          <a:p>
            <a:pPr eaLnBrk="1" hangingPunct="1"/>
            <a:r>
              <a:rPr lang="en-NZ" sz="1400" b="1" dirty="0" smtClean="0">
                <a:solidFill>
                  <a:srgbClr val="FF0000"/>
                </a:solidFill>
                <a:latin typeface="Book Antiqua"/>
                <a:cs typeface="Book Antiqua"/>
              </a:rPr>
              <a:t>Hebrews</a:t>
            </a:r>
            <a:endParaRPr lang="en-NZ" sz="1400" b="1" dirty="0">
              <a:solidFill>
                <a:srgbClr val="FF0000"/>
              </a:solidFill>
              <a:latin typeface="Book Antiqua"/>
              <a:cs typeface="Book Antiqua"/>
            </a:endParaRPr>
          </a:p>
          <a:p>
            <a:pPr eaLnBrk="1" hangingPunct="1"/>
            <a:r>
              <a:rPr lang="en-NZ" sz="1400" b="1" dirty="0" smtClean="0">
                <a:solidFill>
                  <a:srgbClr val="FF0000"/>
                </a:solidFill>
                <a:latin typeface="Book Antiqua"/>
                <a:cs typeface="Book Antiqua"/>
              </a:rPr>
              <a:t>Hebrews</a:t>
            </a:r>
            <a:endParaRPr lang="en-NZ" sz="1400" b="1" dirty="0">
              <a:solidFill>
                <a:srgbClr val="FF0000"/>
              </a:solidFill>
              <a:latin typeface="Book Antiqua"/>
              <a:cs typeface="Book Antiqua"/>
            </a:endParaRPr>
          </a:p>
          <a:p>
            <a:pPr eaLnBrk="1" hangingPunct="1"/>
            <a:r>
              <a:rPr lang="en-NZ" sz="1400" b="1" dirty="0" smtClean="0">
                <a:solidFill>
                  <a:srgbClr val="FF0000"/>
                </a:solidFill>
                <a:latin typeface="Book Antiqua"/>
                <a:cs typeface="Book Antiqua"/>
              </a:rPr>
              <a:t>Hebrews 11</a:t>
            </a:r>
            <a:endParaRPr lang="en-NZ" sz="1400" b="1" dirty="0">
              <a:solidFill>
                <a:srgbClr val="FF0000"/>
              </a:solidFill>
              <a:latin typeface="Book Antiqua"/>
              <a:cs typeface="Book Antiqua"/>
            </a:endParaRPr>
          </a:p>
        </p:txBody>
      </p:sp>
      <p:sp>
        <p:nvSpPr>
          <p:cNvPr id="28" name="TextBox 27"/>
          <p:cNvSpPr txBox="1">
            <a:spLocks noChangeArrowheads="1"/>
          </p:cNvSpPr>
          <p:nvPr/>
        </p:nvSpPr>
        <p:spPr bwMode="auto">
          <a:xfrm>
            <a:off x="72952" y="1984165"/>
            <a:ext cx="399318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800" b="1" dirty="0" smtClean="0">
                <a:latin typeface="Book Antiqua"/>
                <a:cs typeface="Book Antiqua"/>
              </a:rPr>
              <a:t>HEBREWS</a:t>
            </a:r>
            <a:endParaRPr lang="en-NZ" sz="1800" b="1" dirty="0">
              <a:latin typeface="Book Antiqua"/>
              <a:cs typeface="Book Antiqua"/>
            </a:endParaRPr>
          </a:p>
        </p:txBody>
      </p:sp>
      <p:sp>
        <p:nvSpPr>
          <p:cNvPr id="29" name="Rectangle 28"/>
          <p:cNvSpPr/>
          <p:nvPr/>
        </p:nvSpPr>
        <p:spPr>
          <a:xfrm>
            <a:off x="4607516" y="2056738"/>
            <a:ext cx="4455853" cy="1046452"/>
          </a:xfrm>
          <a:prstGeom prst="rect">
            <a:avLst/>
          </a:prstGeom>
          <a:gradFill>
            <a:gsLst>
              <a:gs pos="20000">
                <a:srgbClr val="FFFF00"/>
              </a:gs>
              <a:gs pos="30000">
                <a:schemeClr val="bg1"/>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solidFill>
                <a:srgbClr val="FFFFFF"/>
              </a:solidFill>
            </a:endParaRPr>
          </a:p>
        </p:txBody>
      </p:sp>
      <p:sp>
        <p:nvSpPr>
          <p:cNvPr id="30" name="TextBox 29"/>
          <p:cNvSpPr txBox="1">
            <a:spLocks noChangeArrowheads="1"/>
          </p:cNvSpPr>
          <p:nvPr/>
        </p:nvSpPr>
        <p:spPr bwMode="auto">
          <a:xfrm>
            <a:off x="4626715" y="2213590"/>
            <a:ext cx="3069758"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400" b="1" dirty="0" smtClean="0">
                <a:solidFill>
                  <a:srgbClr val="000000"/>
                </a:solidFill>
                <a:latin typeface="Book Antiqua"/>
                <a:cs typeface="Book Antiqua"/>
              </a:rPr>
              <a:t>Allusions to Proverbs</a:t>
            </a:r>
            <a:endParaRPr lang="en-NZ" sz="1400" b="1" dirty="0">
              <a:solidFill>
                <a:srgbClr val="000000"/>
              </a:solidFill>
              <a:latin typeface="Book Antiqua"/>
              <a:cs typeface="Book Antiqua"/>
            </a:endParaRPr>
          </a:p>
          <a:p>
            <a:pPr eaLnBrk="1" hangingPunct="1"/>
            <a:r>
              <a:rPr lang="en-NZ" sz="1400" b="1" dirty="0">
                <a:solidFill>
                  <a:srgbClr val="000000"/>
                </a:solidFill>
                <a:latin typeface="Book Antiqua"/>
                <a:cs typeface="Book Antiqua"/>
              </a:rPr>
              <a:t>The </a:t>
            </a:r>
            <a:r>
              <a:rPr lang="en-NZ" sz="1400" b="1" dirty="0" smtClean="0">
                <a:solidFill>
                  <a:srgbClr val="000000"/>
                </a:solidFill>
                <a:latin typeface="Book Antiqua"/>
                <a:cs typeface="Book Antiqua"/>
              </a:rPr>
              <a:t>Theme of Suffering and Glory</a:t>
            </a:r>
            <a:endParaRPr lang="en-NZ" sz="1400" b="1" dirty="0">
              <a:solidFill>
                <a:srgbClr val="000000"/>
              </a:solidFill>
              <a:latin typeface="Book Antiqua"/>
              <a:cs typeface="Book Antiqua"/>
            </a:endParaRPr>
          </a:p>
          <a:p>
            <a:pPr eaLnBrk="1" hangingPunct="1"/>
            <a:r>
              <a:rPr lang="en-NZ" sz="1400" b="1" dirty="0" smtClean="0">
                <a:solidFill>
                  <a:srgbClr val="000000"/>
                </a:solidFill>
                <a:latin typeface="Book Antiqua"/>
                <a:cs typeface="Book Antiqua"/>
              </a:rPr>
              <a:t>The Letter to Kyria</a:t>
            </a:r>
            <a:endParaRPr lang="en-NZ" sz="1400" b="1" dirty="0">
              <a:solidFill>
                <a:srgbClr val="000000"/>
              </a:solidFill>
              <a:latin typeface="Book Antiqua"/>
              <a:cs typeface="Book Antiqua"/>
            </a:endParaRPr>
          </a:p>
          <a:p>
            <a:pPr eaLnBrk="1" hangingPunct="1"/>
            <a:r>
              <a:rPr lang="en-NZ" sz="1400" b="1" dirty="0" smtClean="0">
                <a:solidFill>
                  <a:srgbClr val="000000"/>
                </a:solidFill>
                <a:latin typeface="Book Antiqua"/>
                <a:cs typeface="Book Antiqua"/>
              </a:rPr>
              <a:t>Contending for the Faith</a:t>
            </a:r>
            <a:endParaRPr lang="en-NZ" sz="1400" b="1" dirty="0">
              <a:solidFill>
                <a:srgbClr val="000000"/>
              </a:solidFill>
              <a:latin typeface="Book Antiqua"/>
              <a:cs typeface="Book Antiqua"/>
            </a:endParaRPr>
          </a:p>
        </p:txBody>
      </p:sp>
      <p:sp>
        <p:nvSpPr>
          <p:cNvPr id="31" name="TextBox 30"/>
          <p:cNvSpPr txBox="1">
            <a:spLocks noChangeArrowheads="1"/>
          </p:cNvSpPr>
          <p:nvPr/>
        </p:nvSpPr>
        <p:spPr bwMode="auto">
          <a:xfrm>
            <a:off x="7629279" y="2213590"/>
            <a:ext cx="1357298"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400" b="1" dirty="0" smtClean="0">
                <a:solidFill>
                  <a:srgbClr val="FF0000"/>
                </a:solidFill>
                <a:latin typeface="Book Antiqua"/>
                <a:cs typeface="Book Antiqua"/>
              </a:rPr>
              <a:t>James</a:t>
            </a:r>
            <a:endParaRPr lang="en-NZ" sz="1400" b="1" dirty="0">
              <a:solidFill>
                <a:srgbClr val="FF0000"/>
              </a:solidFill>
              <a:latin typeface="Book Antiqua"/>
              <a:cs typeface="Book Antiqua"/>
            </a:endParaRPr>
          </a:p>
          <a:p>
            <a:pPr eaLnBrk="1" hangingPunct="1"/>
            <a:r>
              <a:rPr lang="en-NZ" sz="1400" b="1" dirty="0" smtClean="0">
                <a:solidFill>
                  <a:srgbClr val="FF0000"/>
                </a:solidFill>
                <a:latin typeface="Book Antiqua"/>
                <a:cs typeface="Book Antiqua"/>
              </a:rPr>
              <a:t>1 Peter</a:t>
            </a:r>
            <a:endParaRPr lang="en-NZ" sz="1400" b="1" dirty="0">
              <a:solidFill>
                <a:srgbClr val="FF0000"/>
              </a:solidFill>
              <a:latin typeface="Book Antiqua"/>
              <a:cs typeface="Book Antiqua"/>
            </a:endParaRPr>
          </a:p>
          <a:p>
            <a:pPr eaLnBrk="1" hangingPunct="1"/>
            <a:r>
              <a:rPr lang="en-NZ" sz="1400" b="1" dirty="0" smtClean="0">
                <a:solidFill>
                  <a:srgbClr val="FF0000"/>
                </a:solidFill>
                <a:latin typeface="Book Antiqua"/>
                <a:cs typeface="Book Antiqua"/>
              </a:rPr>
              <a:t>2 John</a:t>
            </a:r>
            <a:endParaRPr lang="en-NZ" sz="1400" b="1" dirty="0">
              <a:solidFill>
                <a:srgbClr val="FF0000"/>
              </a:solidFill>
              <a:latin typeface="Book Antiqua"/>
              <a:cs typeface="Book Antiqua"/>
            </a:endParaRPr>
          </a:p>
          <a:p>
            <a:pPr eaLnBrk="1" hangingPunct="1"/>
            <a:r>
              <a:rPr lang="en-NZ" sz="1400" b="1" dirty="0" smtClean="0">
                <a:solidFill>
                  <a:srgbClr val="FF0000"/>
                </a:solidFill>
                <a:latin typeface="Book Antiqua"/>
                <a:cs typeface="Book Antiqua"/>
              </a:rPr>
              <a:t>Jude</a:t>
            </a:r>
            <a:endParaRPr lang="en-NZ" sz="1400" b="1" dirty="0">
              <a:solidFill>
                <a:srgbClr val="FF0000"/>
              </a:solidFill>
              <a:latin typeface="Book Antiqua"/>
              <a:cs typeface="Book Antiqua"/>
            </a:endParaRPr>
          </a:p>
        </p:txBody>
      </p:sp>
      <p:sp>
        <p:nvSpPr>
          <p:cNvPr id="32" name="TextBox 31"/>
          <p:cNvSpPr txBox="1">
            <a:spLocks noChangeArrowheads="1"/>
          </p:cNvSpPr>
          <p:nvPr/>
        </p:nvSpPr>
        <p:spPr bwMode="auto">
          <a:xfrm>
            <a:off x="4626715" y="1984165"/>
            <a:ext cx="399126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800" b="1" dirty="0" smtClean="0">
                <a:latin typeface="Book Antiqua"/>
                <a:cs typeface="Book Antiqua"/>
              </a:rPr>
              <a:t>JAMES - JUDE</a:t>
            </a:r>
            <a:endParaRPr lang="en-NZ" sz="1800" b="1" dirty="0">
              <a:latin typeface="Book Antiqua"/>
              <a:cs typeface="Book Antiqua"/>
            </a:endParaRPr>
          </a:p>
        </p:txBody>
      </p:sp>
      <p:sp>
        <p:nvSpPr>
          <p:cNvPr id="36" name="Rectangle 35"/>
          <p:cNvSpPr/>
          <p:nvPr/>
        </p:nvSpPr>
        <p:spPr>
          <a:xfrm>
            <a:off x="67735" y="3229509"/>
            <a:ext cx="4419600" cy="1047551"/>
          </a:xfrm>
          <a:prstGeom prst="rect">
            <a:avLst/>
          </a:prstGeom>
          <a:gradFill>
            <a:gsLst>
              <a:gs pos="20000">
                <a:srgbClr val="FFFF00"/>
              </a:gs>
              <a:gs pos="30000">
                <a:schemeClr val="bg1"/>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solidFill>
                <a:srgbClr val="FFFFFF"/>
              </a:solidFill>
            </a:endParaRPr>
          </a:p>
        </p:txBody>
      </p:sp>
      <p:sp>
        <p:nvSpPr>
          <p:cNvPr id="39" name="TextBox 38"/>
          <p:cNvSpPr txBox="1">
            <a:spLocks noChangeArrowheads="1"/>
          </p:cNvSpPr>
          <p:nvPr/>
        </p:nvSpPr>
        <p:spPr bwMode="auto">
          <a:xfrm>
            <a:off x="72952" y="3378666"/>
            <a:ext cx="3267148"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400" b="1" dirty="0" smtClean="0">
                <a:solidFill>
                  <a:srgbClr val="000000"/>
                </a:solidFill>
                <a:latin typeface="Book Antiqua"/>
                <a:cs typeface="Book Antiqua"/>
              </a:rPr>
              <a:t>Daniel </a:t>
            </a:r>
            <a:r>
              <a:rPr lang="en-NZ" sz="1400" b="1" dirty="0">
                <a:solidFill>
                  <a:srgbClr val="000000"/>
                </a:solidFill>
                <a:latin typeface="Book Antiqua"/>
                <a:cs typeface="Book Antiqua"/>
              </a:rPr>
              <a:t>in the Book of </a:t>
            </a:r>
            <a:r>
              <a:rPr lang="en-NZ" sz="1400" b="1" dirty="0" smtClean="0">
                <a:solidFill>
                  <a:srgbClr val="000000"/>
                </a:solidFill>
                <a:latin typeface="Book Antiqua"/>
                <a:cs typeface="Book Antiqua"/>
              </a:rPr>
              <a:t>Revelation</a:t>
            </a:r>
            <a:endParaRPr lang="en-NZ" sz="1400" b="1" dirty="0">
              <a:solidFill>
                <a:srgbClr val="000000"/>
              </a:solidFill>
              <a:latin typeface="Book Antiqua"/>
              <a:cs typeface="Book Antiqua"/>
            </a:endParaRPr>
          </a:p>
          <a:p>
            <a:pPr eaLnBrk="1" hangingPunct="1"/>
            <a:r>
              <a:rPr lang="en-NZ" sz="1400" b="1" dirty="0" smtClean="0">
                <a:solidFill>
                  <a:srgbClr val="000000"/>
                </a:solidFill>
                <a:latin typeface="Book Antiqua"/>
                <a:cs typeface="Book Antiqua"/>
              </a:rPr>
              <a:t>The 7 Letters to the Ecclesias</a:t>
            </a:r>
            <a:endParaRPr lang="en-NZ" sz="1400" b="1" dirty="0">
              <a:solidFill>
                <a:srgbClr val="000000"/>
              </a:solidFill>
              <a:latin typeface="Book Antiqua"/>
              <a:cs typeface="Book Antiqua"/>
            </a:endParaRPr>
          </a:p>
          <a:p>
            <a:pPr eaLnBrk="1" hangingPunct="1"/>
            <a:r>
              <a:rPr lang="en-NZ" sz="1400" b="1" dirty="0">
                <a:solidFill>
                  <a:srgbClr val="000000"/>
                </a:solidFill>
                <a:latin typeface="Book Antiqua"/>
                <a:cs typeface="Book Antiqua"/>
              </a:rPr>
              <a:t>The </a:t>
            </a:r>
            <a:r>
              <a:rPr lang="en-NZ" sz="1400" b="1" dirty="0" smtClean="0">
                <a:solidFill>
                  <a:srgbClr val="000000"/>
                </a:solidFill>
                <a:latin typeface="Book Antiqua"/>
                <a:cs typeface="Book Antiqua"/>
              </a:rPr>
              <a:t>Beasts of Revelation</a:t>
            </a:r>
            <a:endParaRPr lang="en-NZ" sz="1400" b="1" dirty="0">
              <a:solidFill>
                <a:srgbClr val="000000"/>
              </a:solidFill>
              <a:latin typeface="Book Antiqua"/>
              <a:cs typeface="Book Antiqua"/>
            </a:endParaRPr>
          </a:p>
          <a:p>
            <a:pPr eaLnBrk="1" hangingPunct="1"/>
            <a:r>
              <a:rPr lang="en-NZ" sz="1400" b="1" dirty="0">
                <a:solidFill>
                  <a:srgbClr val="000000"/>
                </a:solidFill>
                <a:latin typeface="Book Antiqua"/>
                <a:cs typeface="Book Antiqua"/>
              </a:rPr>
              <a:t>The </a:t>
            </a:r>
            <a:r>
              <a:rPr lang="en-NZ" sz="1400" b="1" dirty="0" smtClean="0">
                <a:solidFill>
                  <a:srgbClr val="000000"/>
                </a:solidFill>
                <a:latin typeface="Book Antiqua"/>
                <a:cs typeface="Book Antiqua"/>
              </a:rPr>
              <a:t>New Jerusalem</a:t>
            </a:r>
            <a:endParaRPr lang="en-NZ" sz="1400" b="1" dirty="0">
              <a:solidFill>
                <a:srgbClr val="000000"/>
              </a:solidFill>
              <a:latin typeface="Book Antiqua"/>
              <a:cs typeface="Book Antiqua"/>
            </a:endParaRPr>
          </a:p>
        </p:txBody>
      </p:sp>
      <p:sp>
        <p:nvSpPr>
          <p:cNvPr id="40" name="TextBox 39"/>
          <p:cNvSpPr txBox="1">
            <a:spLocks noChangeArrowheads="1"/>
          </p:cNvSpPr>
          <p:nvPr/>
        </p:nvSpPr>
        <p:spPr bwMode="auto">
          <a:xfrm>
            <a:off x="3075517" y="3365966"/>
            <a:ext cx="1359217"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400" b="1" dirty="0" smtClean="0">
                <a:solidFill>
                  <a:srgbClr val="FF0000"/>
                </a:solidFill>
                <a:latin typeface="Book Antiqua"/>
                <a:cs typeface="Book Antiqua"/>
              </a:rPr>
              <a:t>Revelation</a:t>
            </a:r>
            <a:endParaRPr lang="en-NZ" sz="1400" b="1" dirty="0">
              <a:solidFill>
                <a:srgbClr val="FF0000"/>
              </a:solidFill>
              <a:latin typeface="Book Antiqua"/>
              <a:cs typeface="Book Antiqua"/>
            </a:endParaRPr>
          </a:p>
          <a:p>
            <a:pPr eaLnBrk="1" hangingPunct="1"/>
            <a:r>
              <a:rPr lang="en-NZ" sz="1400" b="1" dirty="0" smtClean="0">
                <a:solidFill>
                  <a:srgbClr val="FF0000"/>
                </a:solidFill>
                <a:latin typeface="Book Antiqua"/>
                <a:cs typeface="Book Antiqua"/>
              </a:rPr>
              <a:t>Revelation 1-3</a:t>
            </a:r>
            <a:endParaRPr lang="en-NZ" sz="1400" b="1" dirty="0">
              <a:solidFill>
                <a:srgbClr val="FF0000"/>
              </a:solidFill>
              <a:latin typeface="Book Antiqua"/>
              <a:cs typeface="Book Antiqua"/>
            </a:endParaRPr>
          </a:p>
          <a:p>
            <a:pPr eaLnBrk="1" hangingPunct="1"/>
            <a:r>
              <a:rPr lang="en-NZ" sz="1400" b="1" dirty="0" smtClean="0">
                <a:solidFill>
                  <a:srgbClr val="FF0000"/>
                </a:solidFill>
                <a:latin typeface="Book Antiqua"/>
                <a:cs typeface="Book Antiqua"/>
              </a:rPr>
              <a:t>Rev. 12,13,17</a:t>
            </a:r>
            <a:endParaRPr lang="en-NZ" sz="1400" b="1" dirty="0">
              <a:solidFill>
                <a:srgbClr val="FF0000"/>
              </a:solidFill>
              <a:latin typeface="Book Antiqua"/>
              <a:cs typeface="Book Antiqua"/>
            </a:endParaRPr>
          </a:p>
          <a:p>
            <a:pPr eaLnBrk="1" hangingPunct="1"/>
            <a:r>
              <a:rPr lang="en-NZ" sz="1400" b="1" dirty="0" smtClean="0">
                <a:solidFill>
                  <a:srgbClr val="FF0000"/>
                </a:solidFill>
                <a:latin typeface="Book Antiqua"/>
                <a:cs typeface="Book Antiqua"/>
              </a:rPr>
              <a:t>Revelation 21</a:t>
            </a:r>
            <a:endParaRPr lang="en-NZ" sz="1400" b="1" dirty="0">
              <a:solidFill>
                <a:srgbClr val="FF0000"/>
              </a:solidFill>
              <a:latin typeface="Book Antiqua"/>
              <a:cs typeface="Book Antiqua"/>
            </a:endParaRPr>
          </a:p>
        </p:txBody>
      </p:sp>
      <p:sp>
        <p:nvSpPr>
          <p:cNvPr id="41" name="TextBox 40"/>
          <p:cNvSpPr txBox="1">
            <a:spLocks noChangeArrowheads="1"/>
          </p:cNvSpPr>
          <p:nvPr/>
        </p:nvSpPr>
        <p:spPr bwMode="auto">
          <a:xfrm>
            <a:off x="72952" y="3166174"/>
            <a:ext cx="399318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800" b="1" dirty="0" smtClean="0">
                <a:latin typeface="Book Antiqua"/>
                <a:cs typeface="Book Antiqua"/>
              </a:rPr>
              <a:t>REVELATION</a:t>
            </a:r>
            <a:endParaRPr lang="en-NZ" sz="1800" b="1" dirty="0">
              <a:latin typeface="Book Antiqua"/>
              <a:cs typeface="Book Antiqua"/>
            </a:endParaRPr>
          </a:p>
        </p:txBody>
      </p:sp>
      <p:sp>
        <p:nvSpPr>
          <p:cNvPr id="42" name="Rectangle 41"/>
          <p:cNvSpPr/>
          <p:nvPr/>
        </p:nvSpPr>
        <p:spPr>
          <a:xfrm>
            <a:off x="4619035" y="3220716"/>
            <a:ext cx="4455853" cy="1047551"/>
          </a:xfrm>
          <a:prstGeom prst="rect">
            <a:avLst/>
          </a:prstGeom>
          <a:gradFill>
            <a:gsLst>
              <a:gs pos="20000">
                <a:srgbClr val="FFFF00"/>
              </a:gs>
              <a:gs pos="30000">
                <a:schemeClr val="bg1"/>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solidFill>
                <a:srgbClr val="FFFFFF"/>
              </a:solidFill>
            </a:endParaRPr>
          </a:p>
        </p:txBody>
      </p:sp>
      <p:sp>
        <p:nvSpPr>
          <p:cNvPr id="43" name="TextBox 42"/>
          <p:cNvSpPr txBox="1">
            <a:spLocks noChangeArrowheads="1"/>
          </p:cNvSpPr>
          <p:nvPr/>
        </p:nvSpPr>
        <p:spPr bwMode="auto">
          <a:xfrm>
            <a:off x="4638233" y="3365966"/>
            <a:ext cx="3113913"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400" b="1" dirty="0" smtClean="0">
                <a:solidFill>
                  <a:srgbClr val="000000"/>
                </a:solidFill>
                <a:latin typeface="Book Antiqua"/>
                <a:cs typeface="Book Antiqua"/>
              </a:rPr>
              <a:t>Names and Title of Deity</a:t>
            </a:r>
            <a:endParaRPr lang="en-NZ" sz="1400" b="1" dirty="0">
              <a:solidFill>
                <a:srgbClr val="000000"/>
              </a:solidFill>
              <a:latin typeface="Book Antiqua"/>
              <a:cs typeface="Book Antiqua"/>
            </a:endParaRPr>
          </a:p>
          <a:p>
            <a:pPr eaLnBrk="1" hangingPunct="1"/>
            <a:r>
              <a:rPr lang="en-NZ" sz="1400" b="1" dirty="0" smtClean="0">
                <a:solidFill>
                  <a:srgbClr val="000000"/>
                </a:solidFill>
                <a:latin typeface="Book Antiqua"/>
                <a:cs typeface="Book Antiqua"/>
              </a:rPr>
              <a:t>Know (NT)</a:t>
            </a:r>
            <a:endParaRPr lang="en-NZ" sz="1400" b="1" dirty="0">
              <a:solidFill>
                <a:srgbClr val="000000"/>
              </a:solidFill>
              <a:latin typeface="Book Antiqua"/>
              <a:cs typeface="Book Antiqua"/>
            </a:endParaRPr>
          </a:p>
          <a:p>
            <a:pPr eaLnBrk="1" hangingPunct="1"/>
            <a:r>
              <a:rPr lang="en-NZ" sz="1400" b="1" dirty="0" smtClean="0">
                <a:solidFill>
                  <a:srgbClr val="000000"/>
                </a:solidFill>
                <a:latin typeface="Book Antiqua"/>
                <a:cs typeface="Book Antiqua"/>
              </a:rPr>
              <a:t>World (NT)</a:t>
            </a:r>
            <a:endParaRPr lang="en-NZ" sz="1400" b="1" dirty="0">
              <a:solidFill>
                <a:srgbClr val="000000"/>
              </a:solidFill>
              <a:latin typeface="Book Antiqua"/>
              <a:cs typeface="Book Antiqua"/>
            </a:endParaRPr>
          </a:p>
          <a:p>
            <a:pPr eaLnBrk="1" hangingPunct="1"/>
            <a:r>
              <a:rPr lang="en-NZ" sz="1400" b="1" dirty="0" smtClean="0">
                <a:solidFill>
                  <a:srgbClr val="000000"/>
                </a:solidFill>
                <a:latin typeface="Book Antiqua"/>
                <a:cs typeface="Book Antiqua"/>
              </a:rPr>
              <a:t>Spirit (NT)</a:t>
            </a:r>
            <a:endParaRPr lang="en-NZ" sz="1400" b="1" dirty="0">
              <a:solidFill>
                <a:srgbClr val="000000"/>
              </a:solidFill>
              <a:latin typeface="Book Antiqua"/>
              <a:cs typeface="Book Antiqua"/>
            </a:endParaRPr>
          </a:p>
        </p:txBody>
      </p:sp>
      <p:sp>
        <p:nvSpPr>
          <p:cNvPr id="45" name="TextBox 44"/>
          <p:cNvSpPr txBox="1">
            <a:spLocks noChangeArrowheads="1"/>
          </p:cNvSpPr>
          <p:nvPr/>
        </p:nvSpPr>
        <p:spPr bwMode="auto">
          <a:xfrm>
            <a:off x="4638233" y="3149241"/>
            <a:ext cx="399126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800" b="1" dirty="0" smtClean="0">
                <a:latin typeface="Book Antiqua"/>
                <a:cs typeface="Book Antiqua"/>
              </a:rPr>
              <a:t>WORD STUDIES</a:t>
            </a:r>
            <a:endParaRPr lang="en-NZ" sz="1800" b="1" dirty="0">
              <a:latin typeface="Book Antiqua"/>
              <a:cs typeface="Book Antiqua"/>
            </a:endParaRPr>
          </a:p>
        </p:txBody>
      </p:sp>
      <p:sp>
        <p:nvSpPr>
          <p:cNvPr id="48" name="Rectangle 47"/>
          <p:cNvSpPr/>
          <p:nvPr/>
        </p:nvSpPr>
        <p:spPr>
          <a:xfrm>
            <a:off x="57594" y="4400690"/>
            <a:ext cx="4455853" cy="1047551"/>
          </a:xfrm>
          <a:prstGeom prst="rect">
            <a:avLst/>
          </a:prstGeom>
          <a:gradFill>
            <a:gsLst>
              <a:gs pos="20000">
                <a:srgbClr val="FFFF00"/>
              </a:gs>
              <a:gs pos="30000">
                <a:schemeClr val="bg1"/>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solidFill>
                <a:srgbClr val="FFFFFF"/>
              </a:solidFill>
            </a:endParaRPr>
          </a:p>
        </p:txBody>
      </p:sp>
      <p:sp>
        <p:nvSpPr>
          <p:cNvPr id="49" name="TextBox 48"/>
          <p:cNvSpPr txBox="1">
            <a:spLocks noChangeArrowheads="1"/>
          </p:cNvSpPr>
          <p:nvPr/>
        </p:nvSpPr>
        <p:spPr bwMode="auto">
          <a:xfrm>
            <a:off x="76792" y="4558640"/>
            <a:ext cx="3113913"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400" b="1" dirty="0" smtClean="0">
                <a:solidFill>
                  <a:srgbClr val="000000"/>
                </a:solidFill>
                <a:latin typeface="Book Antiqua"/>
                <a:cs typeface="Book Antiqua"/>
              </a:rPr>
              <a:t>God Manifestation</a:t>
            </a:r>
            <a:endParaRPr lang="en-NZ" sz="1400" b="1" dirty="0">
              <a:solidFill>
                <a:srgbClr val="000000"/>
              </a:solidFill>
              <a:latin typeface="Book Antiqua"/>
              <a:cs typeface="Book Antiqua"/>
            </a:endParaRPr>
          </a:p>
          <a:p>
            <a:pPr eaLnBrk="1" hangingPunct="1"/>
            <a:r>
              <a:rPr lang="en-NZ" sz="1400" b="1" dirty="0" smtClean="0">
                <a:solidFill>
                  <a:srgbClr val="000000"/>
                </a:solidFill>
                <a:latin typeface="Book Antiqua"/>
                <a:cs typeface="Book Antiqua"/>
              </a:rPr>
              <a:t>Devil, Satan and Demons</a:t>
            </a:r>
            <a:endParaRPr lang="en-NZ" sz="1400" b="1" dirty="0">
              <a:solidFill>
                <a:srgbClr val="000000"/>
              </a:solidFill>
              <a:latin typeface="Book Antiqua"/>
              <a:cs typeface="Book Antiqua"/>
            </a:endParaRPr>
          </a:p>
          <a:p>
            <a:pPr eaLnBrk="1" hangingPunct="1"/>
            <a:r>
              <a:rPr lang="en-NZ" sz="1400" b="1" dirty="0" smtClean="0">
                <a:solidFill>
                  <a:srgbClr val="000000"/>
                </a:solidFill>
                <a:latin typeface="Book Antiqua"/>
                <a:cs typeface="Book Antiqua"/>
              </a:rPr>
              <a:t>The Promises to Abraham</a:t>
            </a:r>
            <a:endParaRPr lang="en-NZ" sz="1400" b="1" dirty="0">
              <a:solidFill>
                <a:srgbClr val="000000"/>
              </a:solidFill>
              <a:latin typeface="Book Antiqua"/>
              <a:cs typeface="Book Antiqua"/>
            </a:endParaRPr>
          </a:p>
          <a:p>
            <a:pPr eaLnBrk="1" hangingPunct="1"/>
            <a:r>
              <a:rPr lang="en-NZ" sz="1400" b="1" dirty="0" smtClean="0">
                <a:solidFill>
                  <a:srgbClr val="000000"/>
                </a:solidFill>
                <a:latin typeface="Book Antiqua"/>
                <a:cs typeface="Book Antiqua"/>
              </a:rPr>
              <a:t>The Promises to David</a:t>
            </a:r>
            <a:endParaRPr lang="en-NZ" sz="1400" b="1" dirty="0">
              <a:solidFill>
                <a:srgbClr val="000000"/>
              </a:solidFill>
              <a:latin typeface="Book Antiqua"/>
              <a:cs typeface="Book Antiqua"/>
            </a:endParaRPr>
          </a:p>
        </p:txBody>
      </p:sp>
      <p:sp>
        <p:nvSpPr>
          <p:cNvPr id="50" name="TextBox 49"/>
          <p:cNvSpPr txBox="1">
            <a:spLocks noChangeArrowheads="1"/>
          </p:cNvSpPr>
          <p:nvPr/>
        </p:nvSpPr>
        <p:spPr bwMode="auto">
          <a:xfrm>
            <a:off x="3079357" y="4558640"/>
            <a:ext cx="1357298"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400" b="1" dirty="0" smtClean="0">
                <a:solidFill>
                  <a:srgbClr val="FF0000"/>
                </a:solidFill>
                <a:latin typeface="Book Antiqua"/>
                <a:cs typeface="Book Antiqua"/>
              </a:rPr>
              <a:t>-</a:t>
            </a:r>
            <a:endParaRPr lang="en-NZ" sz="1400" b="1" dirty="0">
              <a:solidFill>
                <a:srgbClr val="FF0000"/>
              </a:solidFill>
              <a:latin typeface="Book Antiqua"/>
              <a:cs typeface="Book Antiqua"/>
            </a:endParaRPr>
          </a:p>
          <a:p>
            <a:pPr eaLnBrk="1" hangingPunct="1"/>
            <a:r>
              <a:rPr lang="en-NZ" sz="1400" b="1" dirty="0" smtClean="0">
                <a:solidFill>
                  <a:srgbClr val="FF0000"/>
                </a:solidFill>
                <a:latin typeface="Book Antiqua"/>
                <a:cs typeface="Book Antiqua"/>
              </a:rPr>
              <a:t>-</a:t>
            </a:r>
            <a:endParaRPr lang="en-NZ" sz="1400" b="1" dirty="0">
              <a:solidFill>
                <a:srgbClr val="FF0000"/>
              </a:solidFill>
              <a:latin typeface="Book Antiqua"/>
              <a:cs typeface="Book Antiqua"/>
            </a:endParaRPr>
          </a:p>
          <a:p>
            <a:pPr eaLnBrk="1" hangingPunct="1"/>
            <a:r>
              <a:rPr lang="en-NZ" sz="1400" b="1" dirty="0" smtClean="0">
                <a:solidFill>
                  <a:srgbClr val="FF0000"/>
                </a:solidFill>
                <a:latin typeface="Book Antiqua"/>
                <a:cs typeface="Book Antiqua"/>
              </a:rPr>
              <a:t>Genesis 12-22</a:t>
            </a:r>
            <a:endParaRPr lang="en-NZ" sz="1400" b="1" dirty="0">
              <a:solidFill>
                <a:srgbClr val="FF0000"/>
              </a:solidFill>
              <a:latin typeface="Book Antiqua"/>
              <a:cs typeface="Book Antiqua"/>
            </a:endParaRPr>
          </a:p>
          <a:p>
            <a:pPr eaLnBrk="1" hangingPunct="1"/>
            <a:r>
              <a:rPr lang="en-NZ" sz="1400" b="1" dirty="0" smtClean="0">
                <a:solidFill>
                  <a:srgbClr val="FF0000"/>
                </a:solidFill>
                <a:latin typeface="Book Antiqua"/>
                <a:cs typeface="Book Antiqua"/>
              </a:rPr>
              <a:t>2 Samuel 7</a:t>
            </a:r>
            <a:endParaRPr lang="en-NZ" sz="1400" b="1" dirty="0">
              <a:solidFill>
                <a:srgbClr val="FF0000"/>
              </a:solidFill>
              <a:latin typeface="Book Antiqua"/>
              <a:cs typeface="Book Antiqua"/>
            </a:endParaRPr>
          </a:p>
        </p:txBody>
      </p:sp>
      <p:sp>
        <p:nvSpPr>
          <p:cNvPr id="51" name="TextBox 50"/>
          <p:cNvSpPr txBox="1">
            <a:spLocks noChangeArrowheads="1"/>
          </p:cNvSpPr>
          <p:nvPr/>
        </p:nvSpPr>
        <p:spPr bwMode="auto">
          <a:xfrm>
            <a:off x="76793" y="4329215"/>
            <a:ext cx="399126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800" b="1" dirty="0" smtClean="0">
                <a:latin typeface="Book Antiqua"/>
                <a:cs typeface="Book Antiqua"/>
              </a:rPr>
              <a:t>DOCTRINAL STUDIES</a:t>
            </a:r>
            <a:endParaRPr lang="en-NZ" sz="1800" b="1" dirty="0">
              <a:latin typeface="Book Antiqua"/>
              <a:cs typeface="Book Antiqua"/>
            </a:endParaRPr>
          </a:p>
        </p:txBody>
      </p:sp>
      <p:sp>
        <p:nvSpPr>
          <p:cNvPr id="52" name="Rectangle 51"/>
          <p:cNvSpPr/>
          <p:nvPr/>
        </p:nvSpPr>
        <p:spPr>
          <a:xfrm>
            <a:off x="4619035" y="4400690"/>
            <a:ext cx="4455853" cy="1047551"/>
          </a:xfrm>
          <a:prstGeom prst="rect">
            <a:avLst/>
          </a:prstGeom>
          <a:gradFill>
            <a:gsLst>
              <a:gs pos="20000">
                <a:srgbClr val="FFFF00"/>
              </a:gs>
              <a:gs pos="30000">
                <a:schemeClr val="bg1"/>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solidFill>
                <a:srgbClr val="FFFFFF"/>
              </a:solidFill>
            </a:endParaRPr>
          </a:p>
        </p:txBody>
      </p:sp>
      <p:sp>
        <p:nvSpPr>
          <p:cNvPr id="54" name="TextBox 53"/>
          <p:cNvSpPr txBox="1">
            <a:spLocks noChangeArrowheads="1"/>
          </p:cNvSpPr>
          <p:nvPr/>
        </p:nvSpPr>
        <p:spPr bwMode="auto">
          <a:xfrm>
            <a:off x="4638233" y="4558640"/>
            <a:ext cx="3113913"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400" b="1" dirty="0" smtClean="0">
                <a:solidFill>
                  <a:srgbClr val="000000"/>
                </a:solidFill>
                <a:latin typeface="Book Antiqua"/>
                <a:cs typeface="Book Antiqua"/>
              </a:rPr>
              <a:t>The Invasion of Gog</a:t>
            </a:r>
            <a:endParaRPr lang="en-NZ" sz="1400" b="1" dirty="0">
              <a:solidFill>
                <a:srgbClr val="000000"/>
              </a:solidFill>
              <a:latin typeface="Book Antiqua"/>
              <a:cs typeface="Book Antiqua"/>
            </a:endParaRPr>
          </a:p>
          <a:p>
            <a:pPr eaLnBrk="1" hangingPunct="1"/>
            <a:r>
              <a:rPr lang="en-NZ" sz="1400" b="1" dirty="0" smtClean="0">
                <a:solidFill>
                  <a:srgbClr val="000000"/>
                </a:solidFill>
                <a:latin typeface="Book Antiqua"/>
                <a:cs typeface="Book Antiqua"/>
              </a:rPr>
              <a:t>Nebuchadnezzar’s Image</a:t>
            </a:r>
            <a:endParaRPr lang="en-NZ" sz="1400" b="1" dirty="0">
              <a:solidFill>
                <a:srgbClr val="000000"/>
              </a:solidFill>
              <a:latin typeface="Book Antiqua"/>
              <a:cs typeface="Book Antiqua"/>
            </a:endParaRPr>
          </a:p>
          <a:p>
            <a:pPr eaLnBrk="1" hangingPunct="1"/>
            <a:r>
              <a:rPr lang="en-NZ" sz="1400" b="1" dirty="0">
                <a:solidFill>
                  <a:srgbClr val="000000"/>
                </a:solidFill>
                <a:latin typeface="Book Antiqua"/>
                <a:cs typeface="Book Antiqua"/>
              </a:rPr>
              <a:t>The </a:t>
            </a:r>
            <a:r>
              <a:rPr lang="en-NZ" sz="1400" b="1" dirty="0" smtClean="0">
                <a:solidFill>
                  <a:srgbClr val="000000"/>
                </a:solidFill>
                <a:latin typeface="Book Antiqua"/>
                <a:cs typeface="Book Antiqua"/>
              </a:rPr>
              <a:t>Four Great Beasts</a:t>
            </a:r>
            <a:endParaRPr lang="en-NZ" sz="1400" b="1" dirty="0">
              <a:solidFill>
                <a:srgbClr val="000000"/>
              </a:solidFill>
              <a:latin typeface="Book Antiqua"/>
              <a:cs typeface="Book Antiqua"/>
            </a:endParaRPr>
          </a:p>
          <a:p>
            <a:pPr eaLnBrk="1" hangingPunct="1"/>
            <a:r>
              <a:rPr lang="en-NZ" sz="1400" b="1" dirty="0">
                <a:solidFill>
                  <a:srgbClr val="000000"/>
                </a:solidFill>
                <a:latin typeface="Book Antiqua"/>
                <a:cs typeface="Book Antiqua"/>
              </a:rPr>
              <a:t>The </a:t>
            </a:r>
            <a:r>
              <a:rPr lang="en-NZ" sz="1400" b="1" dirty="0" smtClean="0">
                <a:solidFill>
                  <a:srgbClr val="000000"/>
                </a:solidFill>
                <a:latin typeface="Book Antiqua"/>
                <a:cs typeface="Book Antiqua"/>
              </a:rPr>
              <a:t>Olivet Prophecy</a:t>
            </a:r>
            <a:endParaRPr lang="en-NZ" sz="1400" b="1" dirty="0">
              <a:solidFill>
                <a:srgbClr val="000000"/>
              </a:solidFill>
              <a:latin typeface="Book Antiqua"/>
              <a:cs typeface="Book Antiqua"/>
            </a:endParaRPr>
          </a:p>
        </p:txBody>
      </p:sp>
      <p:sp>
        <p:nvSpPr>
          <p:cNvPr id="55" name="TextBox 54"/>
          <p:cNvSpPr txBox="1">
            <a:spLocks noChangeArrowheads="1"/>
          </p:cNvSpPr>
          <p:nvPr/>
        </p:nvSpPr>
        <p:spPr bwMode="auto">
          <a:xfrm>
            <a:off x="7640798" y="4558640"/>
            <a:ext cx="1401602"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400" b="1" dirty="0" smtClean="0">
                <a:solidFill>
                  <a:srgbClr val="FF0000"/>
                </a:solidFill>
                <a:latin typeface="Book Antiqua"/>
                <a:cs typeface="Book Antiqua"/>
              </a:rPr>
              <a:t>Ezekiel 38-39</a:t>
            </a:r>
            <a:endParaRPr lang="en-NZ" sz="1400" b="1" dirty="0">
              <a:solidFill>
                <a:srgbClr val="FF0000"/>
              </a:solidFill>
              <a:latin typeface="Book Antiqua"/>
              <a:cs typeface="Book Antiqua"/>
            </a:endParaRPr>
          </a:p>
          <a:p>
            <a:pPr eaLnBrk="1" hangingPunct="1"/>
            <a:r>
              <a:rPr lang="en-NZ" sz="1400" b="1" dirty="0" smtClean="0">
                <a:solidFill>
                  <a:srgbClr val="FF0000"/>
                </a:solidFill>
                <a:latin typeface="Book Antiqua"/>
                <a:cs typeface="Book Antiqua"/>
              </a:rPr>
              <a:t>Daniel 2</a:t>
            </a:r>
            <a:endParaRPr lang="en-NZ" sz="1400" b="1" dirty="0">
              <a:solidFill>
                <a:srgbClr val="FF0000"/>
              </a:solidFill>
              <a:latin typeface="Book Antiqua"/>
              <a:cs typeface="Book Antiqua"/>
            </a:endParaRPr>
          </a:p>
          <a:p>
            <a:pPr eaLnBrk="1" hangingPunct="1"/>
            <a:r>
              <a:rPr lang="en-NZ" sz="1400" b="1" dirty="0" smtClean="0">
                <a:solidFill>
                  <a:srgbClr val="FF0000"/>
                </a:solidFill>
                <a:latin typeface="Book Antiqua"/>
                <a:cs typeface="Book Antiqua"/>
              </a:rPr>
              <a:t>Daniel 7</a:t>
            </a:r>
            <a:endParaRPr lang="en-NZ" sz="1400" b="1" dirty="0">
              <a:solidFill>
                <a:srgbClr val="FF0000"/>
              </a:solidFill>
              <a:latin typeface="Book Antiqua"/>
              <a:cs typeface="Book Antiqua"/>
            </a:endParaRPr>
          </a:p>
          <a:p>
            <a:pPr eaLnBrk="1" hangingPunct="1"/>
            <a:r>
              <a:rPr lang="en-NZ" sz="1400" b="1" dirty="0" smtClean="0">
                <a:solidFill>
                  <a:srgbClr val="FF0000"/>
                </a:solidFill>
                <a:latin typeface="Book Antiqua"/>
                <a:cs typeface="Book Antiqua"/>
              </a:rPr>
              <a:t>Matthew 24-25</a:t>
            </a:r>
            <a:endParaRPr lang="en-NZ" sz="1400" b="1" dirty="0">
              <a:solidFill>
                <a:srgbClr val="FF0000"/>
              </a:solidFill>
              <a:latin typeface="Book Antiqua"/>
              <a:cs typeface="Book Antiqua"/>
            </a:endParaRPr>
          </a:p>
        </p:txBody>
      </p:sp>
      <p:sp>
        <p:nvSpPr>
          <p:cNvPr id="56" name="TextBox 55"/>
          <p:cNvSpPr txBox="1">
            <a:spLocks noChangeArrowheads="1"/>
          </p:cNvSpPr>
          <p:nvPr/>
        </p:nvSpPr>
        <p:spPr bwMode="auto">
          <a:xfrm>
            <a:off x="4638233" y="4329215"/>
            <a:ext cx="399126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800" b="1" dirty="0" smtClean="0">
                <a:latin typeface="Book Antiqua"/>
                <a:cs typeface="Book Antiqua"/>
              </a:rPr>
              <a:t>PROPHETIC STUDIES</a:t>
            </a:r>
            <a:endParaRPr lang="en-NZ" sz="1800" b="1" dirty="0">
              <a:latin typeface="Book Antiqua"/>
              <a:cs typeface="Book Antiqua"/>
            </a:endParaRPr>
          </a:p>
        </p:txBody>
      </p:sp>
      <p:sp>
        <p:nvSpPr>
          <p:cNvPr id="58" name="Rectangle 57"/>
          <p:cNvSpPr/>
          <p:nvPr/>
        </p:nvSpPr>
        <p:spPr>
          <a:xfrm>
            <a:off x="57594" y="5580664"/>
            <a:ext cx="4455853" cy="1047551"/>
          </a:xfrm>
          <a:prstGeom prst="rect">
            <a:avLst/>
          </a:prstGeom>
          <a:gradFill>
            <a:gsLst>
              <a:gs pos="20000">
                <a:srgbClr val="FFFF00"/>
              </a:gs>
              <a:gs pos="30000">
                <a:schemeClr val="bg1"/>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solidFill>
                <a:srgbClr val="FFFFFF"/>
              </a:solidFill>
            </a:endParaRPr>
          </a:p>
        </p:txBody>
      </p:sp>
      <p:sp>
        <p:nvSpPr>
          <p:cNvPr id="59" name="TextBox 58"/>
          <p:cNvSpPr txBox="1">
            <a:spLocks noChangeArrowheads="1"/>
          </p:cNvSpPr>
          <p:nvPr/>
        </p:nvSpPr>
        <p:spPr bwMode="auto">
          <a:xfrm>
            <a:off x="76792" y="5738615"/>
            <a:ext cx="3263308"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400" b="1" dirty="0" smtClean="0">
                <a:latin typeface="Book Antiqua"/>
                <a:cs typeface="Book Antiqua"/>
              </a:rPr>
              <a:t>The Angels of God</a:t>
            </a:r>
            <a:endParaRPr lang="en-NZ" sz="1400" b="1" dirty="0">
              <a:latin typeface="Book Antiqua"/>
              <a:cs typeface="Book Antiqua"/>
            </a:endParaRPr>
          </a:p>
          <a:p>
            <a:pPr eaLnBrk="1" hangingPunct="1"/>
            <a:r>
              <a:rPr lang="en-NZ" sz="1400" b="1" dirty="0" smtClean="0">
                <a:latin typeface="Book Antiqua"/>
                <a:cs typeface="Book Antiqua"/>
              </a:rPr>
              <a:t>The Cherubim</a:t>
            </a:r>
            <a:endParaRPr lang="en-NZ" sz="1400" b="1" dirty="0">
              <a:latin typeface="Book Antiqua"/>
              <a:cs typeface="Book Antiqua"/>
            </a:endParaRPr>
          </a:p>
          <a:p>
            <a:pPr eaLnBrk="1" hangingPunct="1"/>
            <a:r>
              <a:rPr lang="en-NZ" sz="1400" b="1" dirty="0" smtClean="0">
                <a:latin typeface="Book Antiqua"/>
                <a:cs typeface="Book Antiqua"/>
              </a:rPr>
              <a:t>Events Subsequent to Christ’s Return</a:t>
            </a:r>
          </a:p>
          <a:p>
            <a:pPr eaLnBrk="1" hangingPunct="1"/>
            <a:r>
              <a:rPr lang="en-NZ" sz="1400" b="1" dirty="0" smtClean="0">
                <a:latin typeface="Book Antiqua"/>
                <a:cs typeface="Book Antiqua"/>
              </a:rPr>
              <a:t>Visions of the Kingdom</a:t>
            </a:r>
            <a:endParaRPr lang="en-NZ" sz="1400" b="1" dirty="0">
              <a:latin typeface="Book Antiqua"/>
              <a:cs typeface="Book Antiqua"/>
            </a:endParaRPr>
          </a:p>
        </p:txBody>
      </p:sp>
      <p:sp>
        <p:nvSpPr>
          <p:cNvPr id="61" name="TextBox 60"/>
          <p:cNvSpPr txBox="1">
            <a:spLocks noChangeArrowheads="1"/>
          </p:cNvSpPr>
          <p:nvPr/>
        </p:nvSpPr>
        <p:spPr bwMode="auto">
          <a:xfrm>
            <a:off x="76793" y="5509189"/>
            <a:ext cx="399126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800" b="1" dirty="0" smtClean="0">
                <a:latin typeface="Book Antiqua"/>
                <a:cs typeface="Book Antiqua"/>
              </a:rPr>
              <a:t>THEMATIC STUIDES</a:t>
            </a:r>
            <a:endParaRPr lang="en-NZ" sz="1800" b="1" dirty="0">
              <a:latin typeface="Book Antiqua"/>
              <a:cs typeface="Book Antiqua"/>
            </a:endParaRPr>
          </a:p>
        </p:txBody>
      </p:sp>
      <p:sp>
        <p:nvSpPr>
          <p:cNvPr id="62" name="Rectangle 61"/>
          <p:cNvSpPr/>
          <p:nvPr/>
        </p:nvSpPr>
        <p:spPr>
          <a:xfrm>
            <a:off x="4619035" y="5580664"/>
            <a:ext cx="4455853" cy="1047551"/>
          </a:xfrm>
          <a:prstGeom prst="rect">
            <a:avLst/>
          </a:prstGeom>
          <a:gradFill>
            <a:gsLst>
              <a:gs pos="20000">
                <a:srgbClr val="FFFF00"/>
              </a:gs>
              <a:gs pos="30000">
                <a:schemeClr val="bg1"/>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solidFill>
                <a:srgbClr val="FFFFFF"/>
              </a:solidFill>
            </a:endParaRPr>
          </a:p>
        </p:txBody>
      </p:sp>
      <p:sp>
        <p:nvSpPr>
          <p:cNvPr id="63" name="TextBox 62"/>
          <p:cNvSpPr txBox="1">
            <a:spLocks noChangeArrowheads="1"/>
          </p:cNvSpPr>
          <p:nvPr/>
        </p:nvSpPr>
        <p:spPr bwMode="auto">
          <a:xfrm>
            <a:off x="4638233" y="5738615"/>
            <a:ext cx="3217582"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400" b="1" dirty="0" smtClean="0">
                <a:solidFill>
                  <a:srgbClr val="000000"/>
                </a:solidFill>
                <a:latin typeface="Book Antiqua"/>
                <a:cs typeface="Book Antiqua"/>
              </a:rPr>
              <a:t>Abraham and Sarah</a:t>
            </a:r>
            <a:endParaRPr lang="en-NZ" sz="1400" b="1" dirty="0">
              <a:solidFill>
                <a:srgbClr val="000000"/>
              </a:solidFill>
              <a:latin typeface="Book Antiqua"/>
              <a:cs typeface="Book Antiqua"/>
            </a:endParaRPr>
          </a:p>
          <a:p>
            <a:pPr eaLnBrk="1" hangingPunct="1"/>
            <a:r>
              <a:rPr lang="en-NZ" sz="1400" b="1" dirty="0" smtClean="0">
                <a:solidFill>
                  <a:srgbClr val="000000"/>
                </a:solidFill>
                <a:latin typeface="Book Antiqua"/>
                <a:cs typeface="Book Antiqua"/>
              </a:rPr>
              <a:t>Joseph</a:t>
            </a:r>
            <a:endParaRPr lang="en-NZ" sz="1400" b="1" dirty="0">
              <a:solidFill>
                <a:srgbClr val="000000"/>
              </a:solidFill>
              <a:latin typeface="Book Antiqua"/>
              <a:cs typeface="Book Antiqua"/>
            </a:endParaRPr>
          </a:p>
          <a:p>
            <a:pPr eaLnBrk="1" hangingPunct="1"/>
            <a:r>
              <a:rPr lang="en-NZ" sz="1400" b="1" dirty="0" smtClean="0">
                <a:solidFill>
                  <a:srgbClr val="000000"/>
                </a:solidFill>
                <a:latin typeface="Book Antiqua"/>
                <a:cs typeface="Book Antiqua"/>
              </a:rPr>
              <a:t>Hannah</a:t>
            </a:r>
            <a:endParaRPr lang="en-NZ" sz="1400" b="1" dirty="0">
              <a:solidFill>
                <a:srgbClr val="000000"/>
              </a:solidFill>
              <a:latin typeface="Book Antiqua"/>
              <a:cs typeface="Book Antiqua"/>
            </a:endParaRPr>
          </a:p>
          <a:p>
            <a:pPr eaLnBrk="1" hangingPunct="1"/>
            <a:r>
              <a:rPr lang="en-NZ" sz="1400" b="1" dirty="0" smtClean="0">
                <a:solidFill>
                  <a:srgbClr val="000000"/>
                </a:solidFill>
                <a:latin typeface="Book Antiqua"/>
                <a:cs typeface="Book Antiqua"/>
              </a:rPr>
              <a:t>Peter</a:t>
            </a:r>
            <a:endParaRPr lang="en-NZ" sz="1400" b="1" dirty="0">
              <a:solidFill>
                <a:srgbClr val="000000"/>
              </a:solidFill>
              <a:latin typeface="Book Antiqua"/>
              <a:cs typeface="Book Antiqua"/>
            </a:endParaRPr>
          </a:p>
        </p:txBody>
      </p:sp>
      <p:sp>
        <p:nvSpPr>
          <p:cNvPr id="66" name="TextBox 65"/>
          <p:cNvSpPr txBox="1">
            <a:spLocks noChangeArrowheads="1"/>
          </p:cNvSpPr>
          <p:nvPr/>
        </p:nvSpPr>
        <p:spPr bwMode="auto">
          <a:xfrm>
            <a:off x="4638233" y="5509189"/>
            <a:ext cx="399126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NZ" sz="1800" b="1" dirty="0" smtClean="0">
                <a:latin typeface="Book Antiqua"/>
                <a:cs typeface="Book Antiqua"/>
              </a:rPr>
              <a:t>CHARACTER STUDIES</a:t>
            </a:r>
            <a:endParaRPr lang="en-NZ" sz="1800" b="1" dirty="0">
              <a:latin typeface="Book Antiqua"/>
              <a:cs typeface="Book Antiqua"/>
            </a:endParaRPr>
          </a:p>
        </p:txBody>
      </p:sp>
      <p:sp>
        <p:nvSpPr>
          <p:cNvPr id="2" name="TextBox 1"/>
          <p:cNvSpPr txBox="1"/>
          <p:nvPr/>
        </p:nvSpPr>
        <p:spPr>
          <a:xfrm>
            <a:off x="846625" y="135476"/>
            <a:ext cx="7464303" cy="707886"/>
          </a:xfrm>
          <a:prstGeom prst="rect">
            <a:avLst/>
          </a:prstGeom>
          <a:noFill/>
        </p:spPr>
        <p:txBody>
          <a:bodyPr wrap="none" rtlCol="0">
            <a:spAutoFit/>
          </a:bodyPr>
          <a:lstStyle/>
          <a:p>
            <a:r>
              <a:rPr lang="en-US" sz="4000" b="1" dirty="0" smtClean="0">
                <a:solidFill>
                  <a:srgbClr val="0000FF"/>
                </a:solidFill>
                <a:latin typeface="Book Antiqua"/>
                <a:cs typeface="Book Antiqua"/>
              </a:rPr>
              <a:t>Bible Study Chart – Series One</a:t>
            </a:r>
            <a:endParaRPr lang="en-US" sz="4000" b="1" dirty="0">
              <a:solidFill>
                <a:srgbClr val="0000FF"/>
              </a:solidFill>
              <a:latin typeface="Book Antiqua"/>
              <a:cs typeface="Book Antiqua"/>
            </a:endParaRPr>
          </a:p>
        </p:txBody>
      </p:sp>
    </p:spTree>
    <p:extLst>
      <p:ext uri="{BB962C8B-B14F-4D97-AF65-F5344CB8AC3E}">
        <p14:creationId xmlns:p14="http://schemas.microsoft.com/office/powerpoint/2010/main" val="373449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3"/>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1"/>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9"/>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0"/>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6"/>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4"/>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5"/>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1"/>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59"/>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66"/>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2" grpId="0"/>
      <p:bldP spid="23" grpId="0"/>
      <p:bldP spid="24" grpId="0"/>
      <p:bldP spid="26" grpId="0"/>
      <p:bldP spid="27" grpId="0"/>
      <p:bldP spid="28" grpId="0"/>
      <p:bldP spid="30" grpId="0"/>
      <p:bldP spid="31" grpId="0"/>
      <p:bldP spid="32" grpId="0"/>
      <p:bldP spid="39" grpId="0"/>
      <p:bldP spid="40" grpId="0"/>
      <p:bldP spid="41" grpId="0"/>
      <p:bldP spid="43" grpId="0"/>
      <p:bldP spid="45" grpId="0"/>
      <p:bldP spid="49" grpId="0"/>
      <p:bldP spid="50" grpId="0"/>
      <p:bldP spid="51" grpId="0"/>
      <p:bldP spid="54" grpId="0"/>
      <p:bldP spid="55" grpId="0"/>
      <p:bldP spid="56" grpId="0"/>
      <p:bldP spid="59" grpId="0"/>
      <p:bldP spid="61" grpId="0"/>
      <p:bldP spid="63" grpId="0"/>
      <p:bldP spid="6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075281" y="1615217"/>
            <a:ext cx="7671514" cy="830997"/>
          </a:xfrm>
          <a:prstGeom prst="rect">
            <a:avLst/>
          </a:prstGeom>
          <a:noFill/>
          <a:ln w="9525">
            <a:noFill/>
            <a:miter lim="800000"/>
            <a:headEnd/>
            <a:tailEnd/>
          </a:ln>
        </p:spPr>
        <p:txBody>
          <a:bodyPr>
            <a:prstTxWarp prst="textNoShape">
              <a:avLst/>
            </a:prstTxWarp>
            <a:spAutoFit/>
          </a:bodyPr>
          <a:lstStyle/>
          <a:p>
            <a:r>
              <a:rPr lang="en-NZ" sz="2400" b="1" dirty="0" smtClean="0">
                <a:latin typeface="Book Antiqua"/>
                <a:cs typeface="Book Antiqua"/>
              </a:rPr>
              <a:t>Remember to keep alternating between different types of study and between OT and NT subjects.</a:t>
            </a:r>
            <a:endParaRPr lang="en-NZ" sz="2400" b="1" dirty="0">
              <a:latin typeface="Book Antiqua"/>
              <a:cs typeface="Book Antiqua"/>
            </a:endParaRPr>
          </a:p>
        </p:txBody>
      </p:sp>
      <p:sp>
        <p:nvSpPr>
          <p:cNvPr id="8" name="TextBox 7"/>
          <p:cNvSpPr txBox="1">
            <a:spLocks noChangeArrowheads="1"/>
          </p:cNvSpPr>
          <p:nvPr/>
        </p:nvSpPr>
        <p:spPr bwMode="auto">
          <a:xfrm>
            <a:off x="1075281" y="3450905"/>
            <a:ext cx="7671514" cy="830997"/>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00"/>
                </a:solidFill>
                <a:latin typeface="Book Antiqua"/>
                <a:cs typeface="Book Antiqua"/>
              </a:rPr>
              <a:t>Have a definite objective for completing a study and the spirit of determination for completing it.</a:t>
            </a:r>
            <a:endParaRPr lang="en-NZ" sz="2400" b="1" dirty="0">
              <a:solidFill>
                <a:srgbClr val="000000"/>
              </a:solidFill>
              <a:latin typeface="Book Antiqua"/>
              <a:cs typeface="Book Antiqua"/>
            </a:endParaRPr>
          </a:p>
        </p:txBody>
      </p:sp>
      <p:sp>
        <p:nvSpPr>
          <p:cNvPr id="10" name="TextBox 9"/>
          <p:cNvSpPr txBox="1">
            <a:spLocks noChangeArrowheads="1"/>
          </p:cNvSpPr>
          <p:nvPr/>
        </p:nvSpPr>
        <p:spPr bwMode="auto">
          <a:xfrm>
            <a:off x="1075281" y="5303526"/>
            <a:ext cx="7671514" cy="830997"/>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00"/>
                </a:solidFill>
                <a:latin typeface="Book Antiqua"/>
                <a:cs typeface="Book Antiqua"/>
              </a:rPr>
              <a:t>Always have your next three studies chosen and work on collecting material for these.</a:t>
            </a:r>
            <a:endParaRPr lang="en-NZ" sz="2400" b="1" dirty="0">
              <a:solidFill>
                <a:srgbClr val="000000"/>
              </a:solidFill>
              <a:latin typeface="Book Antiqua"/>
              <a:cs typeface="Book Antiqua"/>
            </a:endParaRPr>
          </a:p>
        </p:txBody>
      </p:sp>
      <p:sp>
        <p:nvSpPr>
          <p:cNvPr id="13" name="TextBox 12"/>
          <p:cNvSpPr txBox="1">
            <a:spLocks noChangeArrowheads="1"/>
          </p:cNvSpPr>
          <p:nvPr/>
        </p:nvSpPr>
        <p:spPr bwMode="auto">
          <a:xfrm>
            <a:off x="1088720" y="2533061"/>
            <a:ext cx="7671514" cy="830997"/>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00"/>
                </a:solidFill>
                <a:latin typeface="Book Antiqua"/>
                <a:cs typeface="Book Antiqua"/>
              </a:rPr>
              <a:t>Make a specific time for study on your diary and consider it an appointment with God.</a:t>
            </a:r>
            <a:endParaRPr lang="en-NZ" sz="2400" b="1" dirty="0">
              <a:solidFill>
                <a:srgbClr val="000000"/>
              </a:solidFill>
              <a:latin typeface="Book Antiqua"/>
              <a:cs typeface="Book Antiqua"/>
            </a:endParaRPr>
          </a:p>
        </p:txBody>
      </p:sp>
      <p:sp>
        <p:nvSpPr>
          <p:cNvPr id="15" name="TextBox 14"/>
          <p:cNvSpPr txBox="1">
            <a:spLocks noChangeArrowheads="1"/>
          </p:cNvSpPr>
          <p:nvPr/>
        </p:nvSpPr>
        <p:spPr bwMode="auto">
          <a:xfrm>
            <a:off x="1088720" y="4368749"/>
            <a:ext cx="7671514" cy="830997"/>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00"/>
                </a:solidFill>
                <a:latin typeface="Book Antiqua"/>
                <a:cs typeface="Book Antiqua"/>
              </a:rPr>
              <a:t>Desire to know the whole counsel and character of God and choose studies to help achieve this.</a:t>
            </a:r>
          </a:p>
        </p:txBody>
      </p:sp>
      <p:sp>
        <p:nvSpPr>
          <p:cNvPr id="16" name="Rectangle 15"/>
          <p:cNvSpPr/>
          <p:nvPr/>
        </p:nvSpPr>
        <p:spPr>
          <a:xfrm>
            <a:off x="768764" y="1767043"/>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le 16"/>
          <p:cNvSpPr/>
          <p:nvPr/>
        </p:nvSpPr>
        <p:spPr>
          <a:xfrm>
            <a:off x="768764" y="2698407"/>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p:cNvSpPr/>
          <p:nvPr/>
        </p:nvSpPr>
        <p:spPr>
          <a:xfrm>
            <a:off x="768764" y="3612837"/>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ectangle 18"/>
          <p:cNvSpPr/>
          <p:nvPr/>
        </p:nvSpPr>
        <p:spPr>
          <a:xfrm>
            <a:off x="768764" y="4527267"/>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Rectangle 19"/>
          <p:cNvSpPr/>
          <p:nvPr/>
        </p:nvSpPr>
        <p:spPr>
          <a:xfrm>
            <a:off x="768764" y="5450163"/>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p:cNvSpPr txBox="1"/>
          <p:nvPr/>
        </p:nvSpPr>
        <p:spPr>
          <a:xfrm>
            <a:off x="292412" y="215909"/>
            <a:ext cx="8559177" cy="707886"/>
          </a:xfrm>
          <a:prstGeom prst="rect">
            <a:avLst/>
          </a:prstGeom>
          <a:noFill/>
        </p:spPr>
        <p:txBody>
          <a:bodyPr wrap="square" rtlCol="0">
            <a:spAutoFit/>
          </a:bodyPr>
          <a:lstStyle/>
          <a:p>
            <a:r>
              <a:rPr lang="en-US" sz="4000" b="1" dirty="0" smtClean="0">
                <a:solidFill>
                  <a:srgbClr val="0000FF"/>
                </a:solidFill>
                <a:latin typeface="Book Antiqua"/>
                <a:cs typeface="Book Antiqua"/>
              </a:rPr>
              <a:t>Building </a:t>
            </a:r>
            <a:r>
              <a:rPr lang="en-US" sz="4000" b="1" smtClean="0">
                <a:solidFill>
                  <a:srgbClr val="0000FF"/>
                </a:solidFill>
                <a:latin typeface="Book Antiqua"/>
                <a:cs typeface="Book Antiqua"/>
              </a:rPr>
              <a:t>A Bible Study </a:t>
            </a:r>
            <a:r>
              <a:rPr lang="en-US" sz="4000" b="1" dirty="0" smtClean="0">
                <a:solidFill>
                  <a:srgbClr val="0000FF"/>
                </a:solidFill>
                <a:latin typeface="Book Antiqua"/>
                <a:cs typeface="Book Antiqua"/>
              </a:rPr>
              <a:t>Programme</a:t>
            </a:r>
            <a:endParaRPr lang="en-US" sz="4000" b="1" dirty="0">
              <a:solidFill>
                <a:srgbClr val="0000FF"/>
              </a:solidFill>
              <a:latin typeface="Book Antiqua"/>
              <a:cs typeface="Book Antiqua"/>
            </a:endParaRPr>
          </a:p>
        </p:txBody>
      </p:sp>
      <p:sp>
        <p:nvSpPr>
          <p:cNvPr id="3" name="TextBox 2"/>
          <p:cNvSpPr txBox="1"/>
          <p:nvPr/>
        </p:nvSpPr>
        <p:spPr>
          <a:xfrm>
            <a:off x="1384519" y="863606"/>
            <a:ext cx="6374962" cy="430887"/>
          </a:xfrm>
          <a:prstGeom prst="rect">
            <a:avLst/>
          </a:prstGeom>
          <a:noFill/>
        </p:spPr>
        <p:txBody>
          <a:bodyPr wrap="none" rtlCol="0">
            <a:spAutoFit/>
          </a:bodyPr>
          <a:lstStyle/>
          <a:p>
            <a:r>
              <a:rPr lang="en-US" sz="2200" b="1" dirty="0" smtClean="0">
                <a:solidFill>
                  <a:srgbClr val="008000"/>
                </a:solidFill>
                <a:latin typeface="Book Antiqua"/>
                <a:cs typeface="Book Antiqua"/>
              </a:rPr>
              <a:t>Be serious in your intention to know Bible truth</a:t>
            </a:r>
            <a:endParaRPr lang="en-US" sz="2200" b="1" dirty="0">
              <a:solidFill>
                <a:srgbClr val="008000"/>
              </a:solidFill>
              <a:latin typeface="Book Antiqua"/>
              <a:cs typeface="Book Antiqua"/>
            </a:endParaRPr>
          </a:p>
        </p:txBody>
      </p:sp>
    </p:spTree>
    <p:extLst>
      <p:ext uri="{BB962C8B-B14F-4D97-AF65-F5344CB8AC3E}">
        <p14:creationId xmlns:p14="http://schemas.microsoft.com/office/powerpoint/2010/main" val="200336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3" grpId="0"/>
      <p:bldP spid="15" grpId="0"/>
      <p:bldP spid="16" grpId="0" animBg="1"/>
      <p:bldP spid="17" grpId="0" animBg="1"/>
      <p:bldP spid="18" grpId="0" animBg="1"/>
      <p:bldP spid="19" grpId="0" animBg="1"/>
      <p:bldP spid="2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27595" y="863635"/>
            <a:ext cx="5913798" cy="2308324"/>
          </a:xfrm>
          <a:prstGeom prst="rect">
            <a:avLst/>
          </a:prstGeom>
          <a:noFill/>
        </p:spPr>
        <p:txBody>
          <a:bodyPr wrap="none" rtlCol="0">
            <a:spAutoFit/>
          </a:bodyPr>
          <a:lstStyle/>
          <a:p>
            <a:pPr algn="ctr"/>
            <a:r>
              <a:rPr lang="en-US" sz="4800" b="1" dirty="0" smtClean="0">
                <a:solidFill>
                  <a:srgbClr val="0000FF"/>
                </a:solidFill>
                <a:latin typeface="Book Antiqua"/>
                <a:cs typeface="Book Antiqua"/>
              </a:rPr>
              <a:t>HOW TO MASTER </a:t>
            </a:r>
          </a:p>
          <a:p>
            <a:pPr algn="ctr"/>
            <a:r>
              <a:rPr lang="en-US" sz="4800" b="1" dirty="0" smtClean="0">
                <a:solidFill>
                  <a:srgbClr val="0000FF"/>
                </a:solidFill>
                <a:latin typeface="Book Antiqua"/>
                <a:cs typeface="Book Antiqua"/>
              </a:rPr>
              <a:t>THE  SECRETS OF </a:t>
            </a:r>
          </a:p>
          <a:p>
            <a:pPr algn="ctr"/>
            <a:r>
              <a:rPr lang="en-US" sz="4800" b="1" dirty="0" smtClean="0">
                <a:solidFill>
                  <a:srgbClr val="0000FF"/>
                </a:solidFill>
                <a:latin typeface="Book Antiqua"/>
                <a:cs typeface="Book Antiqua"/>
              </a:rPr>
              <a:t>BIBLE STUDY</a:t>
            </a:r>
          </a:p>
        </p:txBody>
      </p:sp>
      <p:sp>
        <p:nvSpPr>
          <p:cNvPr id="5" name="TextBox 4"/>
          <p:cNvSpPr txBox="1"/>
          <p:nvPr/>
        </p:nvSpPr>
        <p:spPr>
          <a:xfrm>
            <a:off x="784972" y="3640676"/>
            <a:ext cx="7550464" cy="1938992"/>
          </a:xfrm>
          <a:prstGeom prst="rect">
            <a:avLst/>
          </a:prstGeom>
          <a:noFill/>
        </p:spPr>
        <p:txBody>
          <a:bodyPr wrap="none" rtlCol="0">
            <a:spAutoFit/>
          </a:bodyPr>
          <a:lstStyle/>
          <a:p>
            <a:pPr algn="ctr"/>
            <a:r>
              <a:rPr lang="en-US" sz="4000" b="1" dirty="0" smtClean="0">
                <a:solidFill>
                  <a:srgbClr val="0000FF"/>
                </a:solidFill>
                <a:latin typeface="Book Antiqua"/>
                <a:cs typeface="Book Antiqua"/>
              </a:rPr>
              <a:t>Study Seven: How To Organise</a:t>
            </a:r>
          </a:p>
          <a:p>
            <a:pPr algn="ctr"/>
            <a:r>
              <a:rPr lang="en-US" sz="4000" b="1" dirty="0" smtClean="0">
                <a:solidFill>
                  <a:srgbClr val="0000FF"/>
                </a:solidFill>
                <a:latin typeface="Book Antiqua"/>
                <a:cs typeface="Book Antiqua"/>
              </a:rPr>
              <a:t>And Use A Bible</a:t>
            </a:r>
          </a:p>
          <a:p>
            <a:pPr algn="ctr"/>
            <a:r>
              <a:rPr lang="en-US" sz="4000" b="1" dirty="0" smtClean="0">
                <a:solidFill>
                  <a:srgbClr val="0000FF"/>
                </a:solidFill>
                <a:latin typeface="Book Antiqua"/>
                <a:cs typeface="Book Antiqua"/>
              </a:rPr>
              <a:t>Study Library</a:t>
            </a:r>
            <a:endParaRPr lang="en-US" sz="4000" b="1" dirty="0">
              <a:solidFill>
                <a:srgbClr val="0000FF"/>
              </a:solidFill>
              <a:latin typeface="Book Antiqua"/>
              <a:cs typeface="Book Antiqua"/>
            </a:endParaRPr>
          </a:p>
        </p:txBody>
      </p:sp>
    </p:spTree>
    <p:extLst>
      <p:ext uri="{BB962C8B-B14F-4D97-AF65-F5344CB8AC3E}">
        <p14:creationId xmlns:p14="http://schemas.microsoft.com/office/powerpoint/2010/main" val="38837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075281" y="1615217"/>
            <a:ext cx="7671514" cy="1200329"/>
          </a:xfrm>
          <a:prstGeom prst="rect">
            <a:avLst/>
          </a:prstGeom>
          <a:noFill/>
          <a:ln w="9525">
            <a:noFill/>
            <a:miter lim="800000"/>
            <a:headEnd/>
            <a:tailEnd/>
          </a:ln>
        </p:spPr>
        <p:txBody>
          <a:bodyPr>
            <a:prstTxWarp prst="textNoShape">
              <a:avLst/>
            </a:prstTxWarp>
            <a:spAutoFit/>
          </a:bodyPr>
          <a:lstStyle/>
          <a:p>
            <a:r>
              <a:rPr lang="en-NZ" altLang="en-US" sz="2400" b="1" dirty="0" smtClean="0">
                <a:latin typeface="Book Antiqua" charset="0"/>
                <a:ea typeface="Book Antiqua" charset="0"/>
                <a:cs typeface="Book Antiqua" charset="0"/>
              </a:rPr>
              <a:t>Understand the benefit </a:t>
            </a:r>
            <a:r>
              <a:rPr lang="en-NZ" altLang="en-US" sz="2400" b="1" dirty="0">
                <a:latin typeface="Book Antiqua" charset="0"/>
                <a:ea typeface="Book Antiqua" charset="0"/>
                <a:cs typeface="Book Antiqua" charset="0"/>
              </a:rPr>
              <a:t>of having excellent resource material. Try to accumulate at least </a:t>
            </a:r>
            <a:r>
              <a:rPr lang="en-NZ" altLang="en-US" sz="2400" b="1" dirty="0" smtClean="0">
                <a:latin typeface="Book Antiqua" charset="0"/>
                <a:ea typeface="Book Antiqua" charset="0"/>
                <a:cs typeface="Book Antiqua" charset="0"/>
              </a:rPr>
              <a:t>seven </a:t>
            </a:r>
            <a:r>
              <a:rPr lang="en-NZ" altLang="en-US" sz="2400" b="1" dirty="0">
                <a:latin typeface="Book Antiqua" charset="0"/>
                <a:ea typeface="Book Antiqua" charset="0"/>
                <a:cs typeface="Book Antiqua" charset="0"/>
              </a:rPr>
              <a:t>books for future study in all parts and aspects of </a:t>
            </a:r>
            <a:r>
              <a:rPr lang="en-NZ" altLang="en-US" sz="2400" b="1" dirty="0" smtClean="0">
                <a:latin typeface="Book Antiqua" charset="0"/>
                <a:ea typeface="Book Antiqua" charset="0"/>
                <a:cs typeface="Book Antiqua" charset="0"/>
              </a:rPr>
              <a:t>scripture.</a:t>
            </a:r>
            <a:endParaRPr lang="en-NZ" sz="2400" b="1" dirty="0">
              <a:latin typeface="Book Antiqua"/>
              <a:cs typeface="Book Antiqua"/>
            </a:endParaRPr>
          </a:p>
        </p:txBody>
      </p:sp>
      <p:sp>
        <p:nvSpPr>
          <p:cNvPr id="8" name="TextBox 7"/>
          <p:cNvSpPr txBox="1">
            <a:spLocks noChangeArrowheads="1"/>
          </p:cNvSpPr>
          <p:nvPr/>
        </p:nvSpPr>
        <p:spPr bwMode="auto">
          <a:xfrm>
            <a:off x="1075281" y="4451038"/>
            <a:ext cx="7671514" cy="1569660"/>
          </a:xfrm>
          <a:prstGeom prst="rect">
            <a:avLst/>
          </a:prstGeom>
          <a:noFill/>
          <a:ln w="9525">
            <a:noFill/>
            <a:miter lim="800000"/>
            <a:headEnd/>
            <a:tailEnd/>
          </a:ln>
        </p:spPr>
        <p:txBody>
          <a:bodyPr>
            <a:prstTxWarp prst="textNoShape">
              <a:avLst/>
            </a:prstTxWarp>
            <a:spAutoFit/>
          </a:bodyPr>
          <a:lstStyle/>
          <a:p>
            <a:r>
              <a:rPr lang="en-NZ" altLang="en-US" sz="2400" b="1" dirty="0">
                <a:latin typeface="Book Antiqua" charset="0"/>
                <a:ea typeface="Book Antiqua" charset="0"/>
                <a:cs typeface="Book Antiqua" charset="0"/>
              </a:rPr>
              <a:t>Learn the </a:t>
            </a:r>
            <a:r>
              <a:rPr lang="en-NZ" altLang="en-US" sz="2400" b="1" dirty="0" smtClean="0">
                <a:latin typeface="Book Antiqua" charset="0"/>
                <a:ea typeface="Book Antiqua" charset="0"/>
                <a:cs typeface="Book Antiqua" charset="0"/>
              </a:rPr>
              <a:t>value of </a:t>
            </a:r>
            <a:r>
              <a:rPr lang="en-NZ" altLang="en-US" sz="2400" b="1" dirty="0">
                <a:latin typeface="Book Antiqua" charset="0"/>
                <a:ea typeface="Book Antiqua" charset="0"/>
                <a:cs typeface="Book Antiqua" charset="0"/>
              </a:rPr>
              <a:t>good </a:t>
            </a:r>
            <a:r>
              <a:rPr lang="en-NZ" altLang="en-US" sz="2400" b="1" dirty="0" smtClean="0">
                <a:latin typeface="Book Antiqua" charset="0"/>
                <a:ea typeface="Book Antiqua" charset="0"/>
                <a:cs typeface="Book Antiqua" charset="0"/>
              </a:rPr>
              <a:t>plagiarism. Ideas </a:t>
            </a:r>
            <a:r>
              <a:rPr lang="en-NZ" altLang="en-US" sz="2400" b="1" dirty="0">
                <a:latin typeface="Book Antiqua" charset="0"/>
                <a:ea typeface="Book Antiqua" charset="0"/>
                <a:cs typeface="Book Antiqua" charset="0"/>
              </a:rPr>
              <a:t>found and borrowed from books, when woven into our own study and </a:t>
            </a:r>
            <a:r>
              <a:rPr lang="en-NZ" altLang="en-US" sz="2400" b="1" dirty="0" smtClean="0">
                <a:latin typeface="Book Antiqua" charset="0"/>
                <a:ea typeface="Book Antiqua" charset="0"/>
                <a:cs typeface="Book Antiqua" charset="0"/>
              </a:rPr>
              <a:t>built into our own </a:t>
            </a:r>
            <a:r>
              <a:rPr lang="en-NZ" altLang="en-US" sz="2400" b="1" dirty="0">
                <a:latin typeface="Book Antiqua" charset="0"/>
                <a:ea typeface="Book Antiqua" charset="0"/>
                <a:cs typeface="Book Antiqua" charset="0"/>
              </a:rPr>
              <a:t>conviction become our </a:t>
            </a:r>
            <a:r>
              <a:rPr lang="en-NZ" altLang="en-US" sz="2400" b="1" dirty="0" smtClean="0">
                <a:latin typeface="Book Antiqua" charset="0"/>
                <a:ea typeface="Book Antiqua" charset="0"/>
                <a:cs typeface="Book Antiqua" charset="0"/>
              </a:rPr>
              <a:t>own ideas.  We read to ‘take ownership’ of ideas.</a:t>
            </a:r>
            <a:endParaRPr lang="en-NZ" sz="2400" b="1" dirty="0">
              <a:solidFill>
                <a:srgbClr val="000000"/>
              </a:solidFill>
              <a:latin typeface="Book Antiqua"/>
              <a:cs typeface="Book Antiqua"/>
            </a:endParaRPr>
          </a:p>
        </p:txBody>
      </p:sp>
      <p:sp>
        <p:nvSpPr>
          <p:cNvPr id="13" name="TextBox 12"/>
          <p:cNvSpPr txBox="1">
            <a:spLocks noChangeArrowheads="1"/>
          </p:cNvSpPr>
          <p:nvPr/>
        </p:nvSpPr>
        <p:spPr bwMode="auto">
          <a:xfrm>
            <a:off x="1088720" y="2861673"/>
            <a:ext cx="7671514" cy="1569660"/>
          </a:xfrm>
          <a:prstGeom prst="rect">
            <a:avLst/>
          </a:prstGeom>
          <a:noFill/>
          <a:ln w="9525">
            <a:noFill/>
            <a:miter lim="800000"/>
            <a:headEnd/>
            <a:tailEnd/>
          </a:ln>
        </p:spPr>
        <p:txBody>
          <a:bodyPr>
            <a:prstTxWarp prst="textNoShape">
              <a:avLst/>
            </a:prstTxWarp>
            <a:spAutoFit/>
          </a:bodyPr>
          <a:lstStyle/>
          <a:p>
            <a:r>
              <a:rPr lang="en-NZ" altLang="en-US" sz="2400" b="1" dirty="0" smtClean="0">
                <a:latin typeface="Book Antiqua" charset="0"/>
                <a:ea typeface="Book Antiqua" charset="0"/>
                <a:cs typeface="Book Antiqua" charset="0"/>
              </a:rPr>
              <a:t>Recognise </a:t>
            </a:r>
            <a:r>
              <a:rPr lang="en-NZ" altLang="en-US" sz="2400" b="1" dirty="0">
                <a:latin typeface="Book Antiqua" charset="0"/>
                <a:ea typeface="Book Antiqua" charset="0"/>
                <a:cs typeface="Book Antiqua" charset="0"/>
              </a:rPr>
              <a:t>that one of the most satisfying aspects of spiritual development is to be enriched by reading books which can guide and shape breadth of character and depth of </a:t>
            </a:r>
            <a:r>
              <a:rPr lang="en-NZ" altLang="en-US" sz="2400" b="1" dirty="0" smtClean="0">
                <a:latin typeface="Book Antiqua" charset="0"/>
                <a:ea typeface="Book Antiqua" charset="0"/>
                <a:cs typeface="Book Antiqua" charset="0"/>
              </a:rPr>
              <a:t>wisdom.</a:t>
            </a:r>
            <a:endParaRPr lang="en-NZ" sz="2400" b="1" dirty="0">
              <a:solidFill>
                <a:srgbClr val="000000"/>
              </a:solidFill>
              <a:latin typeface="Book Antiqua"/>
              <a:cs typeface="Book Antiqua"/>
            </a:endParaRPr>
          </a:p>
        </p:txBody>
      </p:sp>
      <p:sp>
        <p:nvSpPr>
          <p:cNvPr id="16" name="Rectangle 15"/>
          <p:cNvSpPr/>
          <p:nvPr/>
        </p:nvSpPr>
        <p:spPr>
          <a:xfrm>
            <a:off x="768764" y="1720671"/>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le 16"/>
          <p:cNvSpPr/>
          <p:nvPr/>
        </p:nvSpPr>
        <p:spPr>
          <a:xfrm>
            <a:off x="768764" y="2968113"/>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p:cNvSpPr/>
          <p:nvPr/>
        </p:nvSpPr>
        <p:spPr>
          <a:xfrm>
            <a:off x="768764" y="4552310"/>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p:cNvSpPr txBox="1"/>
          <p:nvPr/>
        </p:nvSpPr>
        <p:spPr>
          <a:xfrm>
            <a:off x="452187" y="215909"/>
            <a:ext cx="8239627" cy="707886"/>
          </a:xfrm>
          <a:prstGeom prst="rect">
            <a:avLst/>
          </a:prstGeom>
          <a:noFill/>
        </p:spPr>
        <p:txBody>
          <a:bodyPr wrap="square" rtlCol="0">
            <a:spAutoFit/>
          </a:bodyPr>
          <a:lstStyle/>
          <a:p>
            <a:r>
              <a:rPr lang="en-US" sz="4000" b="1" dirty="0" smtClean="0">
                <a:solidFill>
                  <a:srgbClr val="0000FF"/>
                </a:solidFill>
                <a:latin typeface="Book Antiqua"/>
                <a:cs typeface="Book Antiqua"/>
              </a:rPr>
              <a:t>Reasons For A Bible </a:t>
            </a:r>
            <a:r>
              <a:rPr lang="en-US" sz="4000" b="1" smtClean="0">
                <a:solidFill>
                  <a:srgbClr val="0000FF"/>
                </a:solidFill>
                <a:latin typeface="Book Antiqua"/>
                <a:cs typeface="Book Antiqua"/>
              </a:rPr>
              <a:t>Study Library</a:t>
            </a:r>
            <a:endParaRPr lang="en-US" sz="4000" b="1" dirty="0">
              <a:solidFill>
                <a:srgbClr val="0000FF"/>
              </a:solidFill>
              <a:latin typeface="Book Antiqua"/>
              <a:cs typeface="Book Antiqua"/>
            </a:endParaRPr>
          </a:p>
        </p:txBody>
      </p:sp>
      <p:sp>
        <p:nvSpPr>
          <p:cNvPr id="3" name="TextBox 2"/>
          <p:cNvSpPr txBox="1"/>
          <p:nvPr/>
        </p:nvSpPr>
        <p:spPr>
          <a:xfrm>
            <a:off x="1384519" y="863606"/>
            <a:ext cx="6374962" cy="430887"/>
          </a:xfrm>
          <a:prstGeom prst="rect">
            <a:avLst/>
          </a:prstGeom>
          <a:noFill/>
        </p:spPr>
        <p:txBody>
          <a:bodyPr wrap="none" rtlCol="0">
            <a:spAutoFit/>
          </a:bodyPr>
          <a:lstStyle/>
          <a:p>
            <a:r>
              <a:rPr lang="en-US" sz="2200" b="1" dirty="0" smtClean="0">
                <a:solidFill>
                  <a:srgbClr val="008000"/>
                </a:solidFill>
                <a:latin typeface="Book Antiqua"/>
                <a:cs typeface="Book Antiqua"/>
              </a:rPr>
              <a:t>Be serious in your intention to know Bible truth</a:t>
            </a:r>
            <a:endParaRPr lang="en-US" sz="2200" b="1" dirty="0">
              <a:solidFill>
                <a:srgbClr val="008000"/>
              </a:solidFill>
              <a:latin typeface="Book Antiqua"/>
              <a:cs typeface="Book Antiqua"/>
            </a:endParaRPr>
          </a:p>
        </p:txBody>
      </p:sp>
    </p:spTree>
    <p:extLst>
      <p:ext uri="{BB962C8B-B14F-4D97-AF65-F5344CB8AC3E}">
        <p14:creationId xmlns:p14="http://schemas.microsoft.com/office/powerpoint/2010/main" val="37873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P spid="16" grpId="0" animBg="1"/>
      <p:bldP spid="17" grpId="0" animBg="1"/>
      <p:bldP spid="1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075281" y="1615217"/>
            <a:ext cx="7671514" cy="1569660"/>
          </a:xfrm>
          <a:prstGeom prst="rect">
            <a:avLst/>
          </a:prstGeom>
          <a:noFill/>
          <a:ln w="9525">
            <a:noFill/>
            <a:miter lim="800000"/>
            <a:headEnd/>
            <a:tailEnd/>
          </a:ln>
        </p:spPr>
        <p:txBody>
          <a:bodyPr>
            <a:prstTxWarp prst="textNoShape">
              <a:avLst/>
            </a:prstTxWarp>
            <a:spAutoFit/>
          </a:bodyPr>
          <a:lstStyle/>
          <a:p>
            <a:r>
              <a:rPr lang="en-NZ" altLang="en-US" sz="2400" b="1" dirty="0" smtClean="0">
                <a:latin typeface="Book Antiqua" charset="0"/>
                <a:ea typeface="Book Antiqua" charset="0"/>
                <a:cs typeface="Book Antiqua" charset="0"/>
              </a:rPr>
              <a:t>Seek as a priority to accumulate a comprehensive library of the writings of our own Christadelphian community, with a particular focus on the earliest publications.</a:t>
            </a:r>
            <a:endParaRPr lang="en-NZ" sz="2400" b="1" dirty="0">
              <a:latin typeface="Book Antiqua"/>
              <a:cs typeface="Book Antiqua"/>
            </a:endParaRPr>
          </a:p>
        </p:txBody>
      </p:sp>
      <p:sp>
        <p:nvSpPr>
          <p:cNvPr id="8" name="TextBox 7"/>
          <p:cNvSpPr txBox="1">
            <a:spLocks noChangeArrowheads="1"/>
          </p:cNvSpPr>
          <p:nvPr/>
        </p:nvSpPr>
        <p:spPr bwMode="auto">
          <a:xfrm>
            <a:off x="1075280" y="4808233"/>
            <a:ext cx="7684953" cy="1569660"/>
          </a:xfrm>
          <a:prstGeom prst="rect">
            <a:avLst/>
          </a:prstGeom>
          <a:noFill/>
          <a:ln w="9525">
            <a:noFill/>
            <a:miter lim="800000"/>
            <a:headEnd/>
            <a:tailEnd/>
          </a:ln>
        </p:spPr>
        <p:txBody>
          <a:bodyPr wrap="square">
            <a:prstTxWarp prst="textNoShape">
              <a:avLst/>
            </a:prstTxWarp>
            <a:spAutoFit/>
          </a:bodyPr>
          <a:lstStyle/>
          <a:p>
            <a:r>
              <a:rPr lang="en-NZ" altLang="en-US" sz="2400" b="1" dirty="0">
                <a:latin typeface="Book Antiqua" charset="0"/>
                <a:ea typeface="Book Antiqua" charset="0"/>
                <a:cs typeface="Book Antiqua" charset="0"/>
              </a:rPr>
              <a:t>Avoid the danger of filling your library </a:t>
            </a:r>
            <a:r>
              <a:rPr lang="en-NZ" altLang="en-US" sz="2400" b="1" dirty="0" smtClean="0">
                <a:latin typeface="Book Antiqua" charset="0"/>
                <a:ea typeface="Book Antiqua" charset="0"/>
                <a:cs typeface="Book Antiqua" charset="0"/>
              </a:rPr>
              <a:t>with useless or worthless </a:t>
            </a:r>
            <a:r>
              <a:rPr lang="en-NZ" altLang="en-US" sz="2400" b="1" dirty="0">
                <a:latin typeface="Book Antiqua" charset="0"/>
                <a:ea typeface="Book Antiqua" charset="0"/>
                <a:cs typeface="Book Antiqua" charset="0"/>
              </a:rPr>
              <a:t>writings. </a:t>
            </a:r>
            <a:r>
              <a:rPr lang="en-NZ" altLang="en-US" sz="2400" b="1" dirty="0" smtClean="0">
                <a:latin typeface="Book Antiqua" charset="0"/>
                <a:ea typeface="Book Antiqua" charset="0"/>
                <a:cs typeface="Book Antiqua" charset="0"/>
              </a:rPr>
              <a:t>Non-Christadelphian </a:t>
            </a:r>
            <a:r>
              <a:rPr lang="en-NZ" altLang="en-US" sz="2400" b="1" dirty="0">
                <a:latin typeface="Book Antiqua" charset="0"/>
                <a:ea typeface="Book Antiqua" charset="0"/>
                <a:cs typeface="Book Antiqua" charset="0"/>
              </a:rPr>
              <a:t>authors </a:t>
            </a:r>
            <a:r>
              <a:rPr lang="en-NZ" altLang="en-US" sz="2400" b="1" dirty="0" smtClean="0">
                <a:latin typeface="Book Antiqua" charset="0"/>
                <a:ea typeface="Book Antiqua" charset="0"/>
                <a:cs typeface="Book Antiqua" charset="0"/>
              </a:rPr>
              <a:t>should write </a:t>
            </a:r>
            <a:r>
              <a:rPr lang="en-NZ" altLang="en-US" sz="2400" b="1" dirty="0">
                <a:latin typeface="Book Antiqua" charset="0"/>
                <a:ea typeface="Book Antiqua" charset="0"/>
                <a:cs typeface="Book Antiqua" charset="0"/>
              </a:rPr>
              <a:t>from a biblically conservative basis, predicated on the inspiration of </a:t>
            </a:r>
            <a:r>
              <a:rPr lang="en-NZ" altLang="en-US" sz="2400" b="1" dirty="0" smtClean="0">
                <a:latin typeface="Book Antiqua" charset="0"/>
                <a:ea typeface="Book Antiqua" charset="0"/>
                <a:cs typeface="Book Antiqua" charset="0"/>
              </a:rPr>
              <a:t>scripture.</a:t>
            </a:r>
            <a:endParaRPr lang="en-NZ" sz="2400" b="1" dirty="0">
              <a:solidFill>
                <a:srgbClr val="000000"/>
              </a:solidFill>
              <a:latin typeface="Book Antiqua"/>
              <a:cs typeface="Book Antiqua"/>
            </a:endParaRPr>
          </a:p>
        </p:txBody>
      </p:sp>
      <p:sp>
        <p:nvSpPr>
          <p:cNvPr id="13" name="TextBox 12"/>
          <p:cNvSpPr txBox="1">
            <a:spLocks noChangeArrowheads="1"/>
          </p:cNvSpPr>
          <p:nvPr/>
        </p:nvSpPr>
        <p:spPr bwMode="auto">
          <a:xfrm>
            <a:off x="1088720" y="3218873"/>
            <a:ext cx="7671514" cy="1569660"/>
          </a:xfrm>
          <a:prstGeom prst="rect">
            <a:avLst/>
          </a:prstGeom>
          <a:noFill/>
          <a:ln w="9525">
            <a:noFill/>
            <a:miter lim="800000"/>
            <a:headEnd/>
            <a:tailEnd/>
          </a:ln>
        </p:spPr>
        <p:txBody>
          <a:bodyPr>
            <a:prstTxWarp prst="textNoShape">
              <a:avLst/>
            </a:prstTxWarp>
            <a:spAutoFit/>
          </a:bodyPr>
          <a:lstStyle/>
          <a:p>
            <a:r>
              <a:rPr lang="en-NZ" altLang="en-US" sz="2400" b="1" dirty="0" smtClean="0">
                <a:latin typeface="Book Antiqua" charset="0"/>
                <a:ea typeface="Book Antiqua" charset="0"/>
                <a:cs typeface="Book Antiqua" charset="0"/>
              </a:rPr>
              <a:t>Recognise the enormous importance of this literature as the spiritual inheritance of our community, and begin a systematic reading schedule to absorb this communal heritage and understand that resource.</a:t>
            </a:r>
            <a:endParaRPr lang="en-NZ" sz="2400" b="1" dirty="0">
              <a:solidFill>
                <a:srgbClr val="000000"/>
              </a:solidFill>
              <a:latin typeface="Book Antiqua"/>
              <a:cs typeface="Book Antiqua"/>
            </a:endParaRPr>
          </a:p>
        </p:txBody>
      </p:sp>
      <p:sp>
        <p:nvSpPr>
          <p:cNvPr id="16" name="Rectangle 15"/>
          <p:cNvSpPr/>
          <p:nvPr/>
        </p:nvSpPr>
        <p:spPr>
          <a:xfrm>
            <a:off x="768764" y="1734959"/>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le 16"/>
          <p:cNvSpPr/>
          <p:nvPr/>
        </p:nvSpPr>
        <p:spPr>
          <a:xfrm>
            <a:off x="768764" y="3325313"/>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p:cNvSpPr/>
          <p:nvPr/>
        </p:nvSpPr>
        <p:spPr>
          <a:xfrm>
            <a:off x="768764" y="4909505"/>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p:cNvSpPr txBox="1"/>
          <p:nvPr/>
        </p:nvSpPr>
        <p:spPr>
          <a:xfrm>
            <a:off x="452187" y="215909"/>
            <a:ext cx="8239627" cy="707886"/>
          </a:xfrm>
          <a:prstGeom prst="rect">
            <a:avLst/>
          </a:prstGeom>
          <a:noFill/>
        </p:spPr>
        <p:txBody>
          <a:bodyPr wrap="square" rtlCol="0">
            <a:spAutoFit/>
          </a:bodyPr>
          <a:lstStyle/>
          <a:p>
            <a:r>
              <a:rPr lang="en-US" sz="4000" b="1" dirty="0" smtClean="0">
                <a:solidFill>
                  <a:srgbClr val="0000FF"/>
                </a:solidFill>
                <a:latin typeface="Book Antiqua"/>
                <a:cs typeface="Book Antiqua"/>
              </a:rPr>
              <a:t>Reasons For A Bible </a:t>
            </a:r>
            <a:r>
              <a:rPr lang="en-US" sz="4000" b="1" smtClean="0">
                <a:solidFill>
                  <a:srgbClr val="0000FF"/>
                </a:solidFill>
                <a:latin typeface="Book Antiqua"/>
                <a:cs typeface="Book Antiqua"/>
              </a:rPr>
              <a:t>Study Library</a:t>
            </a:r>
            <a:endParaRPr lang="en-US" sz="4000" b="1" dirty="0">
              <a:solidFill>
                <a:srgbClr val="0000FF"/>
              </a:solidFill>
              <a:latin typeface="Book Antiqua"/>
              <a:cs typeface="Book Antiqua"/>
            </a:endParaRPr>
          </a:p>
        </p:txBody>
      </p:sp>
      <p:sp>
        <p:nvSpPr>
          <p:cNvPr id="3" name="TextBox 2"/>
          <p:cNvSpPr txBox="1"/>
          <p:nvPr/>
        </p:nvSpPr>
        <p:spPr>
          <a:xfrm>
            <a:off x="1384519" y="863606"/>
            <a:ext cx="6374962" cy="430887"/>
          </a:xfrm>
          <a:prstGeom prst="rect">
            <a:avLst/>
          </a:prstGeom>
          <a:noFill/>
        </p:spPr>
        <p:txBody>
          <a:bodyPr wrap="none" rtlCol="0">
            <a:spAutoFit/>
          </a:bodyPr>
          <a:lstStyle/>
          <a:p>
            <a:r>
              <a:rPr lang="en-US" sz="2200" b="1" dirty="0" smtClean="0">
                <a:solidFill>
                  <a:srgbClr val="008000"/>
                </a:solidFill>
                <a:latin typeface="Book Antiqua"/>
                <a:cs typeface="Book Antiqua"/>
              </a:rPr>
              <a:t>Be serious in your intention to know Bible truth</a:t>
            </a:r>
            <a:endParaRPr lang="en-US" sz="2200" b="1" dirty="0">
              <a:solidFill>
                <a:srgbClr val="008000"/>
              </a:solidFill>
              <a:latin typeface="Book Antiqua"/>
              <a:cs typeface="Book Antiqua"/>
            </a:endParaRPr>
          </a:p>
        </p:txBody>
      </p:sp>
    </p:spTree>
    <p:extLst>
      <p:ext uri="{BB962C8B-B14F-4D97-AF65-F5344CB8AC3E}">
        <p14:creationId xmlns:p14="http://schemas.microsoft.com/office/powerpoint/2010/main" val="29277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P spid="16" grpId="0" animBg="1"/>
      <p:bldP spid="17" grpId="0" animBg="1"/>
      <p:bldP spid="1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075281" y="1615217"/>
            <a:ext cx="7671514" cy="1200329"/>
          </a:xfrm>
          <a:prstGeom prst="rect">
            <a:avLst/>
          </a:prstGeom>
          <a:noFill/>
          <a:ln w="9525">
            <a:noFill/>
            <a:miter lim="800000"/>
            <a:headEnd/>
            <a:tailEnd/>
          </a:ln>
        </p:spPr>
        <p:txBody>
          <a:bodyPr>
            <a:prstTxWarp prst="textNoShape">
              <a:avLst/>
            </a:prstTxWarp>
            <a:spAutoFit/>
          </a:bodyPr>
          <a:lstStyle/>
          <a:p>
            <a:r>
              <a:rPr lang="en-NZ" altLang="en-US" sz="2400" b="1" dirty="0" smtClean="0">
                <a:latin typeface="Book Antiqua" charset="0"/>
                <a:ea typeface="Book Antiqua" charset="0"/>
                <a:cs typeface="Book Antiqua" charset="0"/>
              </a:rPr>
              <a:t>Focus on the benefit of building a physical library, and not just a digital one, for the key reasons of accessibility and longevity.</a:t>
            </a:r>
            <a:endParaRPr lang="en-NZ" sz="2400" b="1" dirty="0">
              <a:latin typeface="Book Antiqua"/>
              <a:cs typeface="Book Antiqua"/>
            </a:endParaRPr>
          </a:p>
        </p:txBody>
      </p:sp>
      <p:sp>
        <p:nvSpPr>
          <p:cNvPr id="8" name="TextBox 7"/>
          <p:cNvSpPr txBox="1">
            <a:spLocks noChangeArrowheads="1"/>
          </p:cNvSpPr>
          <p:nvPr/>
        </p:nvSpPr>
        <p:spPr bwMode="auto">
          <a:xfrm>
            <a:off x="1075281" y="4451038"/>
            <a:ext cx="7671514" cy="1569660"/>
          </a:xfrm>
          <a:prstGeom prst="rect">
            <a:avLst/>
          </a:prstGeom>
          <a:noFill/>
          <a:ln w="9525">
            <a:noFill/>
            <a:miter lim="800000"/>
            <a:headEnd/>
            <a:tailEnd/>
          </a:ln>
        </p:spPr>
        <p:txBody>
          <a:bodyPr>
            <a:prstTxWarp prst="textNoShape">
              <a:avLst/>
            </a:prstTxWarp>
            <a:spAutoFit/>
          </a:bodyPr>
          <a:lstStyle/>
          <a:p>
            <a:r>
              <a:rPr lang="en-NZ" altLang="en-US" sz="2400" b="1" dirty="0" smtClean="0">
                <a:latin typeface="Book Antiqua" charset="0"/>
                <a:ea typeface="Book Antiqua" charset="0"/>
                <a:cs typeface="Book Antiqua" charset="0"/>
              </a:rPr>
              <a:t>Become familiar with the deliberate use of both physical </a:t>
            </a:r>
            <a:r>
              <a:rPr lang="en-NZ" altLang="en-US" sz="2400" b="1" dirty="0">
                <a:latin typeface="Book Antiqua" charset="0"/>
                <a:ea typeface="Book Antiqua" charset="0"/>
                <a:cs typeface="Book Antiqua" charset="0"/>
              </a:rPr>
              <a:t>scripture </a:t>
            </a:r>
            <a:r>
              <a:rPr lang="en-NZ" altLang="en-US" sz="2400" b="1" dirty="0" smtClean="0">
                <a:latin typeface="Book Antiqua" charset="0"/>
                <a:ea typeface="Book Antiqua" charset="0"/>
                <a:cs typeface="Book Antiqua" charset="0"/>
              </a:rPr>
              <a:t>index references, and digital search tools, to transform your library into your primary scriptural information resource.</a:t>
            </a:r>
            <a:endParaRPr lang="en-NZ" sz="2400" b="1" dirty="0">
              <a:solidFill>
                <a:srgbClr val="000000"/>
              </a:solidFill>
              <a:latin typeface="Book Antiqua"/>
              <a:cs typeface="Book Antiqua"/>
            </a:endParaRPr>
          </a:p>
        </p:txBody>
      </p:sp>
      <p:sp>
        <p:nvSpPr>
          <p:cNvPr id="13" name="TextBox 12"/>
          <p:cNvSpPr txBox="1">
            <a:spLocks noChangeArrowheads="1"/>
          </p:cNvSpPr>
          <p:nvPr/>
        </p:nvSpPr>
        <p:spPr bwMode="auto">
          <a:xfrm>
            <a:off x="1088720" y="2861673"/>
            <a:ext cx="7671514" cy="1569660"/>
          </a:xfrm>
          <a:prstGeom prst="rect">
            <a:avLst/>
          </a:prstGeom>
          <a:noFill/>
          <a:ln w="9525">
            <a:noFill/>
            <a:miter lim="800000"/>
            <a:headEnd/>
            <a:tailEnd/>
          </a:ln>
        </p:spPr>
        <p:txBody>
          <a:bodyPr>
            <a:prstTxWarp prst="textNoShape">
              <a:avLst/>
            </a:prstTxWarp>
            <a:spAutoFit/>
          </a:bodyPr>
          <a:lstStyle/>
          <a:p>
            <a:r>
              <a:rPr lang="en-NZ" altLang="en-US" sz="2400" b="1" dirty="0" smtClean="0">
                <a:latin typeface="Book Antiqua" charset="0"/>
                <a:ea typeface="Book Antiqua" charset="0"/>
                <a:cs typeface="Book Antiqua" charset="0"/>
              </a:rPr>
              <a:t>Appreciate the importance of ‘deep learning’, and why this only possible through ‘deep reading’ and ‘deep thinking’, and not achievable by mental scanning or copying.</a:t>
            </a:r>
            <a:endParaRPr lang="en-NZ" sz="2400" b="1" dirty="0">
              <a:solidFill>
                <a:srgbClr val="000000"/>
              </a:solidFill>
              <a:latin typeface="Book Antiqua"/>
              <a:cs typeface="Book Antiqua"/>
            </a:endParaRPr>
          </a:p>
        </p:txBody>
      </p:sp>
      <p:sp>
        <p:nvSpPr>
          <p:cNvPr id="16" name="Rectangle 15"/>
          <p:cNvSpPr/>
          <p:nvPr/>
        </p:nvSpPr>
        <p:spPr>
          <a:xfrm>
            <a:off x="768764" y="1720671"/>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le 16"/>
          <p:cNvSpPr/>
          <p:nvPr/>
        </p:nvSpPr>
        <p:spPr>
          <a:xfrm>
            <a:off x="768764" y="2984155"/>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p:cNvSpPr/>
          <p:nvPr/>
        </p:nvSpPr>
        <p:spPr>
          <a:xfrm>
            <a:off x="768764" y="4568352"/>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p:cNvSpPr txBox="1"/>
          <p:nvPr/>
        </p:nvSpPr>
        <p:spPr>
          <a:xfrm>
            <a:off x="452187" y="215909"/>
            <a:ext cx="8239627" cy="707886"/>
          </a:xfrm>
          <a:prstGeom prst="rect">
            <a:avLst/>
          </a:prstGeom>
          <a:noFill/>
        </p:spPr>
        <p:txBody>
          <a:bodyPr wrap="square" rtlCol="0">
            <a:spAutoFit/>
          </a:bodyPr>
          <a:lstStyle/>
          <a:p>
            <a:r>
              <a:rPr lang="en-US" sz="4000" b="1" dirty="0" smtClean="0">
                <a:solidFill>
                  <a:srgbClr val="0000FF"/>
                </a:solidFill>
                <a:latin typeface="Book Antiqua"/>
                <a:cs typeface="Book Antiqua"/>
              </a:rPr>
              <a:t>Reasons For A Bible </a:t>
            </a:r>
            <a:r>
              <a:rPr lang="en-US" sz="4000" b="1" smtClean="0">
                <a:solidFill>
                  <a:srgbClr val="0000FF"/>
                </a:solidFill>
                <a:latin typeface="Book Antiqua"/>
                <a:cs typeface="Book Antiqua"/>
              </a:rPr>
              <a:t>Study Library</a:t>
            </a:r>
            <a:endParaRPr lang="en-US" sz="4000" b="1" dirty="0">
              <a:solidFill>
                <a:srgbClr val="0000FF"/>
              </a:solidFill>
              <a:latin typeface="Book Antiqua"/>
              <a:cs typeface="Book Antiqua"/>
            </a:endParaRPr>
          </a:p>
        </p:txBody>
      </p:sp>
      <p:sp>
        <p:nvSpPr>
          <p:cNvPr id="3" name="TextBox 2"/>
          <p:cNvSpPr txBox="1"/>
          <p:nvPr/>
        </p:nvSpPr>
        <p:spPr>
          <a:xfrm>
            <a:off x="1384519" y="863606"/>
            <a:ext cx="6374962" cy="430887"/>
          </a:xfrm>
          <a:prstGeom prst="rect">
            <a:avLst/>
          </a:prstGeom>
          <a:noFill/>
        </p:spPr>
        <p:txBody>
          <a:bodyPr wrap="none" rtlCol="0">
            <a:spAutoFit/>
          </a:bodyPr>
          <a:lstStyle/>
          <a:p>
            <a:r>
              <a:rPr lang="en-US" sz="2200" b="1" dirty="0" smtClean="0">
                <a:solidFill>
                  <a:srgbClr val="008000"/>
                </a:solidFill>
                <a:latin typeface="Book Antiqua"/>
                <a:cs typeface="Book Antiqua"/>
              </a:rPr>
              <a:t>Be serious in your intention to know Bible truth</a:t>
            </a:r>
            <a:endParaRPr lang="en-US" sz="2200" b="1" dirty="0">
              <a:solidFill>
                <a:srgbClr val="008000"/>
              </a:solidFill>
              <a:latin typeface="Book Antiqua"/>
              <a:cs typeface="Book Antiqua"/>
            </a:endParaRPr>
          </a:p>
        </p:txBody>
      </p:sp>
    </p:spTree>
    <p:extLst>
      <p:ext uri="{BB962C8B-B14F-4D97-AF65-F5344CB8AC3E}">
        <p14:creationId xmlns:p14="http://schemas.microsoft.com/office/powerpoint/2010/main" val="206405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P spid="16" grpId="0" animBg="1"/>
      <p:bldP spid="17" grpId="0" animBg="1"/>
      <p:bldP spid="1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075280" y="1615217"/>
            <a:ext cx="7784415" cy="461665"/>
          </a:xfrm>
          <a:prstGeom prst="rect">
            <a:avLst/>
          </a:prstGeom>
          <a:noFill/>
          <a:ln w="9525">
            <a:noFill/>
            <a:miter lim="800000"/>
            <a:headEnd/>
            <a:tailEnd/>
          </a:ln>
        </p:spPr>
        <p:txBody>
          <a:bodyPr wrap="square">
            <a:prstTxWarp prst="textNoShape">
              <a:avLst/>
            </a:prstTxWarp>
            <a:spAutoFit/>
          </a:bodyPr>
          <a:lstStyle/>
          <a:p>
            <a:r>
              <a:rPr lang="en-NZ" sz="2400" b="1" dirty="0" smtClean="0">
                <a:latin typeface="Book Antiqua" charset="0"/>
                <a:ea typeface="Book Antiqua" charset="0"/>
                <a:cs typeface="Book Antiqua" charset="0"/>
              </a:rPr>
              <a:t>Exposition</a:t>
            </a:r>
            <a:endParaRPr lang="en-NZ" sz="2400" b="1" dirty="0">
              <a:latin typeface="Book Antiqua"/>
              <a:cs typeface="Book Antiqua"/>
            </a:endParaRPr>
          </a:p>
        </p:txBody>
      </p:sp>
      <p:sp>
        <p:nvSpPr>
          <p:cNvPr id="13" name="TextBox 12"/>
          <p:cNvSpPr txBox="1">
            <a:spLocks noChangeArrowheads="1"/>
          </p:cNvSpPr>
          <p:nvPr/>
        </p:nvSpPr>
        <p:spPr bwMode="auto">
          <a:xfrm>
            <a:off x="1088719" y="3042426"/>
            <a:ext cx="7770977" cy="461665"/>
          </a:xfrm>
          <a:prstGeom prst="rect">
            <a:avLst/>
          </a:prstGeom>
          <a:noFill/>
          <a:ln w="9525">
            <a:noFill/>
            <a:miter lim="800000"/>
            <a:headEnd/>
            <a:tailEnd/>
          </a:ln>
        </p:spPr>
        <p:txBody>
          <a:bodyPr wrap="square">
            <a:prstTxWarp prst="textNoShape">
              <a:avLst/>
            </a:prstTxWarp>
            <a:spAutoFit/>
          </a:bodyPr>
          <a:lstStyle/>
          <a:p>
            <a:r>
              <a:rPr lang="en-NZ" sz="2400" b="1" dirty="0" smtClean="0">
                <a:latin typeface="Book Antiqua" charset="0"/>
                <a:ea typeface="Book Antiqua" charset="0"/>
                <a:cs typeface="Book Antiqua" charset="0"/>
              </a:rPr>
              <a:t>Reference</a:t>
            </a:r>
            <a:endParaRPr lang="en-NZ" sz="2400" b="1" dirty="0">
              <a:solidFill>
                <a:srgbClr val="000000"/>
              </a:solidFill>
              <a:latin typeface="Book Antiqua"/>
              <a:cs typeface="Book Antiqua"/>
            </a:endParaRPr>
          </a:p>
        </p:txBody>
      </p:sp>
      <p:sp>
        <p:nvSpPr>
          <p:cNvPr id="16" name="Rectangle 15"/>
          <p:cNvSpPr/>
          <p:nvPr/>
        </p:nvSpPr>
        <p:spPr>
          <a:xfrm>
            <a:off x="768764" y="1734959"/>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le 16"/>
          <p:cNvSpPr/>
          <p:nvPr/>
        </p:nvSpPr>
        <p:spPr>
          <a:xfrm>
            <a:off x="768764" y="3148866"/>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p:cNvSpPr txBox="1"/>
          <p:nvPr/>
        </p:nvSpPr>
        <p:spPr>
          <a:xfrm>
            <a:off x="475778" y="215909"/>
            <a:ext cx="8224528" cy="707886"/>
          </a:xfrm>
          <a:prstGeom prst="rect">
            <a:avLst/>
          </a:prstGeom>
          <a:noFill/>
        </p:spPr>
        <p:txBody>
          <a:bodyPr wrap="square" rtlCol="0">
            <a:spAutoFit/>
          </a:bodyPr>
          <a:lstStyle/>
          <a:p>
            <a:r>
              <a:rPr lang="en-US" sz="4000" b="1" dirty="0" smtClean="0">
                <a:solidFill>
                  <a:srgbClr val="0000FF"/>
                </a:solidFill>
                <a:latin typeface="Book Antiqua"/>
                <a:cs typeface="Book Antiqua"/>
              </a:rPr>
              <a:t>How To Organise A Study Library</a:t>
            </a:r>
            <a:endParaRPr lang="en-US" sz="4000" b="1" dirty="0">
              <a:solidFill>
                <a:srgbClr val="0000FF"/>
              </a:solidFill>
              <a:latin typeface="Book Antiqua"/>
              <a:cs typeface="Book Antiqua"/>
            </a:endParaRPr>
          </a:p>
        </p:txBody>
      </p:sp>
      <p:sp>
        <p:nvSpPr>
          <p:cNvPr id="3" name="TextBox 2"/>
          <p:cNvSpPr txBox="1"/>
          <p:nvPr/>
        </p:nvSpPr>
        <p:spPr>
          <a:xfrm>
            <a:off x="1443885" y="863606"/>
            <a:ext cx="6256230" cy="430887"/>
          </a:xfrm>
          <a:prstGeom prst="rect">
            <a:avLst/>
          </a:prstGeom>
          <a:noFill/>
        </p:spPr>
        <p:txBody>
          <a:bodyPr wrap="square" rtlCol="0">
            <a:spAutoFit/>
          </a:bodyPr>
          <a:lstStyle/>
          <a:p>
            <a:r>
              <a:rPr lang="en-US" sz="2200" b="1" dirty="0" smtClean="0">
                <a:solidFill>
                  <a:srgbClr val="008000"/>
                </a:solidFill>
                <a:latin typeface="Book Antiqua"/>
                <a:cs typeface="Book Antiqua"/>
              </a:rPr>
              <a:t>Principal sections of a good Bible study library</a:t>
            </a:r>
            <a:endParaRPr lang="en-US" sz="2200" b="1" dirty="0">
              <a:solidFill>
                <a:srgbClr val="008000"/>
              </a:solidFill>
              <a:latin typeface="Book Antiqua"/>
              <a:cs typeface="Book Antiqua"/>
            </a:endParaRPr>
          </a:p>
        </p:txBody>
      </p:sp>
      <p:sp>
        <p:nvSpPr>
          <p:cNvPr id="4" name="TextBox 3"/>
          <p:cNvSpPr txBox="1"/>
          <p:nvPr/>
        </p:nvSpPr>
        <p:spPr>
          <a:xfrm>
            <a:off x="1251285" y="1979660"/>
            <a:ext cx="3352200" cy="400110"/>
          </a:xfrm>
          <a:prstGeom prst="rect">
            <a:avLst/>
          </a:prstGeom>
          <a:noFill/>
        </p:spPr>
        <p:txBody>
          <a:bodyPr wrap="none" rtlCol="0">
            <a:spAutoFit/>
          </a:bodyPr>
          <a:lstStyle/>
          <a:p>
            <a:pPr marL="342900" indent="-342900">
              <a:buFont typeface="Arial" charset="0"/>
              <a:buChar char="•"/>
            </a:pPr>
            <a:r>
              <a:rPr lang="en-US" sz="2000" b="1" dirty="0" smtClean="0">
                <a:solidFill>
                  <a:srgbClr val="0432FF"/>
                </a:solidFill>
                <a:latin typeface="Book Antiqua" charset="0"/>
                <a:ea typeface="Book Antiqua" charset="0"/>
                <a:cs typeface="Book Antiqua" charset="0"/>
              </a:rPr>
              <a:t>Exposition - Foundation</a:t>
            </a:r>
            <a:endParaRPr lang="en-US" sz="2000" b="1" dirty="0">
              <a:solidFill>
                <a:srgbClr val="0432FF"/>
              </a:solidFill>
              <a:latin typeface="Book Antiqua" charset="0"/>
              <a:ea typeface="Book Antiqua" charset="0"/>
              <a:cs typeface="Book Antiqua" charset="0"/>
            </a:endParaRPr>
          </a:p>
        </p:txBody>
      </p:sp>
      <p:sp>
        <p:nvSpPr>
          <p:cNvPr id="5" name="TextBox 4"/>
          <p:cNvSpPr txBox="1"/>
          <p:nvPr/>
        </p:nvSpPr>
        <p:spPr>
          <a:xfrm>
            <a:off x="1251285" y="2296218"/>
            <a:ext cx="2937022" cy="400110"/>
          </a:xfrm>
          <a:prstGeom prst="rect">
            <a:avLst/>
          </a:prstGeom>
          <a:noFill/>
        </p:spPr>
        <p:txBody>
          <a:bodyPr wrap="none" rtlCol="0">
            <a:spAutoFit/>
          </a:bodyPr>
          <a:lstStyle/>
          <a:p>
            <a:pPr marL="342900" indent="-342900">
              <a:buFont typeface="Arial" charset="0"/>
              <a:buChar char="•"/>
            </a:pPr>
            <a:r>
              <a:rPr lang="en-US" sz="2000" b="1" dirty="0" smtClean="0">
                <a:solidFill>
                  <a:srgbClr val="0432FF"/>
                </a:solidFill>
                <a:latin typeface="Book Antiqua" charset="0"/>
                <a:ea typeface="Book Antiqua" charset="0"/>
                <a:cs typeface="Book Antiqua" charset="0"/>
              </a:rPr>
              <a:t>Exposition - General</a:t>
            </a:r>
            <a:endParaRPr lang="en-US" sz="2000" b="1" dirty="0">
              <a:solidFill>
                <a:srgbClr val="0432FF"/>
              </a:solidFill>
              <a:latin typeface="Book Antiqua" charset="0"/>
              <a:ea typeface="Book Antiqua" charset="0"/>
              <a:cs typeface="Book Antiqua" charset="0"/>
            </a:endParaRPr>
          </a:p>
        </p:txBody>
      </p:sp>
      <p:sp>
        <p:nvSpPr>
          <p:cNvPr id="7" name="TextBox 6"/>
          <p:cNvSpPr txBox="1"/>
          <p:nvPr/>
        </p:nvSpPr>
        <p:spPr>
          <a:xfrm>
            <a:off x="1251285" y="2612776"/>
            <a:ext cx="2725426" cy="400110"/>
          </a:xfrm>
          <a:prstGeom prst="rect">
            <a:avLst/>
          </a:prstGeom>
          <a:noFill/>
        </p:spPr>
        <p:txBody>
          <a:bodyPr wrap="none" rtlCol="0">
            <a:spAutoFit/>
          </a:bodyPr>
          <a:lstStyle/>
          <a:p>
            <a:pPr marL="342900" indent="-342900">
              <a:buFont typeface="Arial" charset="0"/>
              <a:buChar char="•"/>
            </a:pPr>
            <a:r>
              <a:rPr lang="en-US" sz="2000" b="1" dirty="0" smtClean="0">
                <a:solidFill>
                  <a:srgbClr val="0432FF"/>
                </a:solidFill>
                <a:latin typeface="Book Antiqua" charset="0"/>
                <a:ea typeface="Book Antiqua" charset="0"/>
                <a:cs typeface="Book Antiqua" charset="0"/>
              </a:rPr>
              <a:t>Exposition - Books</a:t>
            </a:r>
            <a:endParaRPr lang="en-US" sz="2000" b="1" dirty="0">
              <a:solidFill>
                <a:srgbClr val="0432FF"/>
              </a:solidFill>
              <a:latin typeface="Book Antiqua" charset="0"/>
              <a:ea typeface="Book Antiqua" charset="0"/>
              <a:cs typeface="Book Antiqua" charset="0"/>
            </a:endParaRPr>
          </a:p>
        </p:txBody>
      </p:sp>
      <p:sp>
        <p:nvSpPr>
          <p:cNvPr id="10" name="TextBox 9"/>
          <p:cNvSpPr txBox="1"/>
          <p:nvPr/>
        </p:nvSpPr>
        <p:spPr>
          <a:xfrm>
            <a:off x="1251285" y="3419788"/>
            <a:ext cx="3413114" cy="400110"/>
          </a:xfrm>
          <a:prstGeom prst="rect">
            <a:avLst/>
          </a:prstGeom>
          <a:noFill/>
        </p:spPr>
        <p:txBody>
          <a:bodyPr wrap="none" rtlCol="0">
            <a:spAutoFit/>
          </a:bodyPr>
          <a:lstStyle/>
          <a:p>
            <a:pPr marL="342900" indent="-342900">
              <a:buFont typeface="Arial" charset="0"/>
              <a:buChar char="•"/>
            </a:pPr>
            <a:r>
              <a:rPr lang="en-US" sz="2000" b="1" dirty="0" smtClean="0">
                <a:solidFill>
                  <a:srgbClr val="0432FF"/>
                </a:solidFill>
                <a:latin typeface="Book Antiqua" charset="0"/>
                <a:ea typeface="Book Antiqua" charset="0"/>
                <a:cs typeface="Book Antiqua" charset="0"/>
              </a:rPr>
              <a:t>Reference - Dictionaries </a:t>
            </a:r>
            <a:endParaRPr lang="en-US" sz="2000" b="1" dirty="0">
              <a:solidFill>
                <a:srgbClr val="0432FF"/>
              </a:solidFill>
              <a:latin typeface="Book Antiqua" charset="0"/>
              <a:ea typeface="Book Antiqua" charset="0"/>
              <a:cs typeface="Book Antiqua" charset="0"/>
            </a:endParaRPr>
          </a:p>
        </p:txBody>
      </p:sp>
      <p:sp>
        <p:nvSpPr>
          <p:cNvPr id="11" name="TextBox 10"/>
          <p:cNvSpPr txBox="1"/>
          <p:nvPr/>
        </p:nvSpPr>
        <p:spPr>
          <a:xfrm>
            <a:off x="1251285" y="3742491"/>
            <a:ext cx="2938625" cy="400110"/>
          </a:xfrm>
          <a:prstGeom prst="rect">
            <a:avLst/>
          </a:prstGeom>
          <a:noFill/>
        </p:spPr>
        <p:txBody>
          <a:bodyPr wrap="none" rtlCol="0">
            <a:spAutoFit/>
          </a:bodyPr>
          <a:lstStyle/>
          <a:p>
            <a:pPr marL="342900" indent="-342900">
              <a:buFont typeface="Arial" charset="0"/>
              <a:buChar char="•"/>
            </a:pPr>
            <a:r>
              <a:rPr lang="en-US" sz="2000" b="1" dirty="0" smtClean="0">
                <a:solidFill>
                  <a:srgbClr val="0432FF"/>
                </a:solidFill>
                <a:latin typeface="Book Antiqua" charset="0"/>
                <a:ea typeface="Book Antiqua" charset="0"/>
                <a:cs typeface="Book Antiqua" charset="0"/>
              </a:rPr>
              <a:t>Reference - Lexicons</a:t>
            </a:r>
            <a:endParaRPr lang="en-US" sz="2000" b="1" dirty="0">
              <a:solidFill>
                <a:srgbClr val="0432FF"/>
              </a:solidFill>
              <a:latin typeface="Book Antiqua" charset="0"/>
              <a:ea typeface="Book Antiqua" charset="0"/>
              <a:cs typeface="Book Antiqua" charset="0"/>
            </a:endParaRPr>
          </a:p>
        </p:txBody>
      </p:sp>
      <p:sp>
        <p:nvSpPr>
          <p:cNvPr id="12" name="TextBox 11"/>
          <p:cNvSpPr txBox="1"/>
          <p:nvPr/>
        </p:nvSpPr>
        <p:spPr>
          <a:xfrm>
            <a:off x="1251285" y="4071749"/>
            <a:ext cx="3493264" cy="400110"/>
          </a:xfrm>
          <a:prstGeom prst="rect">
            <a:avLst/>
          </a:prstGeom>
          <a:noFill/>
        </p:spPr>
        <p:txBody>
          <a:bodyPr wrap="none" rtlCol="0">
            <a:spAutoFit/>
          </a:bodyPr>
          <a:lstStyle/>
          <a:p>
            <a:pPr marL="342900" indent="-342900">
              <a:buFont typeface="Arial" charset="0"/>
              <a:buChar char="•"/>
            </a:pPr>
            <a:r>
              <a:rPr lang="en-US" sz="2000" b="1" dirty="0" smtClean="0">
                <a:solidFill>
                  <a:srgbClr val="0432FF"/>
                </a:solidFill>
                <a:latin typeface="Book Antiqua" charset="0"/>
                <a:ea typeface="Book Antiqua" charset="0"/>
                <a:cs typeface="Book Antiqua" charset="0"/>
              </a:rPr>
              <a:t>Reference - Translations</a:t>
            </a:r>
            <a:endParaRPr lang="en-US" sz="2000" b="1" dirty="0">
              <a:solidFill>
                <a:srgbClr val="0432FF"/>
              </a:solidFill>
              <a:latin typeface="Book Antiqua" charset="0"/>
              <a:ea typeface="Book Antiqua" charset="0"/>
              <a:cs typeface="Book Antiqua" charset="0"/>
            </a:endParaRPr>
          </a:p>
        </p:txBody>
      </p:sp>
      <p:sp>
        <p:nvSpPr>
          <p:cNvPr id="14" name="TextBox 13"/>
          <p:cNvSpPr txBox="1"/>
          <p:nvPr/>
        </p:nvSpPr>
        <p:spPr>
          <a:xfrm>
            <a:off x="1251285" y="4737889"/>
            <a:ext cx="2765501" cy="400110"/>
          </a:xfrm>
          <a:prstGeom prst="rect">
            <a:avLst/>
          </a:prstGeom>
          <a:noFill/>
        </p:spPr>
        <p:txBody>
          <a:bodyPr wrap="none" rtlCol="0">
            <a:spAutoFit/>
          </a:bodyPr>
          <a:lstStyle/>
          <a:p>
            <a:pPr marL="342900" indent="-342900">
              <a:buFont typeface="Arial" charset="0"/>
              <a:buChar char="•"/>
            </a:pPr>
            <a:r>
              <a:rPr lang="en-US" sz="2000" b="1" dirty="0" smtClean="0">
                <a:solidFill>
                  <a:srgbClr val="0432FF"/>
                </a:solidFill>
                <a:latin typeface="Book Antiqua" charset="0"/>
                <a:ea typeface="Book Antiqua" charset="0"/>
                <a:cs typeface="Book Antiqua" charset="0"/>
              </a:rPr>
              <a:t>Reference - Atlases</a:t>
            </a:r>
            <a:endParaRPr lang="en-US" sz="2000" b="1" dirty="0">
              <a:solidFill>
                <a:srgbClr val="0432FF"/>
              </a:solidFill>
              <a:latin typeface="Book Antiqua" charset="0"/>
              <a:ea typeface="Book Antiqua" charset="0"/>
              <a:cs typeface="Book Antiqua" charset="0"/>
            </a:endParaRPr>
          </a:p>
        </p:txBody>
      </p:sp>
      <p:sp>
        <p:nvSpPr>
          <p:cNvPr id="15" name="TextBox 14"/>
          <p:cNvSpPr txBox="1"/>
          <p:nvPr/>
        </p:nvSpPr>
        <p:spPr>
          <a:xfrm>
            <a:off x="1251285" y="5067147"/>
            <a:ext cx="2794355" cy="400110"/>
          </a:xfrm>
          <a:prstGeom prst="rect">
            <a:avLst/>
          </a:prstGeom>
          <a:noFill/>
        </p:spPr>
        <p:txBody>
          <a:bodyPr wrap="none" rtlCol="0">
            <a:spAutoFit/>
          </a:bodyPr>
          <a:lstStyle/>
          <a:p>
            <a:pPr marL="342900" indent="-342900">
              <a:buFont typeface="Arial" charset="0"/>
              <a:buChar char="•"/>
            </a:pPr>
            <a:r>
              <a:rPr lang="en-US" sz="2000" b="1" dirty="0" smtClean="0">
                <a:solidFill>
                  <a:srgbClr val="0432FF"/>
                </a:solidFill>
                <a:latin typeface="Book Antiqua" charset="0"/>
                <a:ea typeface="Book Antiqua" charset="0"/>
                <a:cs typeface="Book Antiqua" charset="0"/>
              </a:rPr>
              <a:t>Reference - History</a:t>
            </a:r>
            <a:endParaRPr lang="en-US" sz="2000" b="1" dirty="0">
              <a:solidFill>
                <a:srgbClr val="0432FF"/>
              </a:solidFill>
              <a:latin typeface="Book Antiqua" charset="0"/>
              <a:ea typeface="Book Antiqua" charset="0"/>
              <a:cs typeface="Book Antiqua" charset="0"/>
            </a:endParaRPr>
          </a:p>
        </p:txBody>
      </p:sp>
      <p:sp>
        <p:nvSpPr>
          <p:cNvPr id="18" name="TextBox 17"/>
          <p:cNvSpPr txBox="1"/>
          <p:nvPr/>
        </p:nvSpPr>
        <p:spPr>
          <a:xfrm>
            <a:off x="1251285" y="4402108"/>
            <a:ext cx="3728906" cy="400110"/>
          </a:xfrm>
          <a:prstGeom prst="rect">
            <a:avLst/>
          </a:prstGeom>
          <a:noFill/>
        </p:spPr>
        <p:txBody>
          <a:bodyPr wrap="none" rtlCol="0">
            <a:spAutoFit/>
          </a:bodyPr>
          <a:lstStyle/>
          <a:p>
            <a:pPr marL="342900" indent="-342900">
              <a:buFont typeface="Arial" charset="0"/>
              <a:buChar char="•"/>
            </a:pPr>
            <a:r>
              <a:rPr lang="en-US" sz="2000" b="1" dirty="0" smtClean="0">
                <a:solidFill>
                  <a:srgbClr val="0432FF"/>
                </a:solidFill>
                <a:latin typeface="Book Antiqua" charset="0"/>
                <a:ea typeface="Book Antiqua" charset="0"/>
                <a:cs typeface="Book Antiqua" charset="0"/>
              </a:rPr>
              <a:t>Reference – Commentaries </a:t>
            </a:r>
            <a:endParaRPr lang="en-US" sz="2000" b="1" dirty="0">
              <a:solidFill>
                <a:srgbClr val="0432FF"/>
              </a:solidFill>
              <a:latin typeface="Book Antiqua" charset="0"/>
              <a:ea typeface="Book Antiqua" charset="0"/>
              <a:cs typeface="Book Antiqua" charset="0"/>
            </a:endParaRPr>
          </a:p>
        </p:txBody>
      </p:sp>
      <p:sp>
        <p:nvSpPr>
          <p:cNvPr id="19" name="TextBox 18"/>
          <p:cNvSpPr txBox="1"/>
          <p:nvPr/>
        </p:nvSpPr>
        <p:spPr>
          <a:xfrm>
            <a:off x="1251285" y="5724686"/>
            <a:ext cx="3478837" cy="400110"/>
          </a:xfrm>
          <a:prstGeom prst="rect">
            <a:avLst/>
          </a:prstGeom>
          <a:noFill/>
        </p:spPr>
        <p:txBody>
          <a:bodyPr wrap="none" rtlCol="0">
            <a:spAutoFit/>
          </a:bodyPr>
          <a:lstStyle/>
          <a:p>
            <a:pPr marL="342900" indent="-342900">
              <a:buFont typeface="Arial" charset="0"/>
              <a:buChar char="•"/>
            </a:pPr>
            <a:r>
              <a:rPr lang="en-US" sz="2000" b="1" dirty="0" smtClean="0">
                <a:solidFill>
                  <a:srgbClr val="0432FF"/>
                </a:solidFill>
                <a:latin typeface="Book Antiqua" charset="0"/>
                <a:ea typeface="Book Antiqua" charset="0"/>
                <a:cs typeface="Book Antiqua" charset="0"/>
              </a:rPr>
              <a:t>Reference - Archaeology</a:t>
            </a:r>
            <a:endParaRPr lang="en-US" sz="2000" b="1" dirty="0">
              <a:solidFill>
                <a:srgbClr val="0432FF"/>
              </a:solidFill>
              <a:latin typeface="Book Antiqua" charset="0"/>
              <a:ea typeface="Book Antiqua" charset="0"/>
              <a:cs typeface="Book Antiqua" charset="0"/>
            </a:endParaRPr>
          </a:p>
        </p:txBody>
      </p:sp>
      <p:sp>
        <p:nvSpPr>
          <p:cNvPr id="22" name="TextBox 21"/>
          <p:cNvSpPr txBox="1"/>
          <p:nvPr/>
        </p:nvSpPr>
        <p:spPr>
          <a:xfrm>
            <a:off x="1251285" y="5395753"/>
            <a:ext cx="3223959" cy="400110"/>
          </a:xfrm>
          <a:prstGeom prst="rect">
            <a:avLst/>
          </a:prstGeom>
          <a:noFill/>
        </p:spPr>
        <p:txBody>
          <a:bodyPr wrap="none" rtlCol="0">
            <a:spAutoFit/>
          </a:bodyPr>
          <a:lstStyle/>
          <a:p>
            <a:pPr marL="342900" indent="-342900">
              <a:buFont typeface="Arial" charset="0"/>
              <a:buChar char="•"/>
            </a:pPr>
            <a:r>
              <a:rPr lang="en-US" sz="2000" b="1" dirty="0" smtClean="0">
                <a:solidFill>
                  <a:srgbClr val="0432FF"/>
                </a:solidFill>
                <a:latin typeface="Book Antiqua" charset="0"/>
                <a:ea typeface="Book Antiqua" charset="0"/>
                <a:cs typeface="Book Antiqua" charset="0"/>
              </a:rPr>
              <a:t>Reference - Geography</a:t>
            </a:r>
            <a:endParaRPr lang="en-US" sz="2000" b="1" dirty="0">
              <a:solidFill>
                <a:srgbClr val="0432FF"/>
              </a:solidFill>
              <a:latin typeface="Book Antiqua" charset="0"/>
              <a:ea typeface="Book Antiqua" charset="0"/>
              <a:cs typeface="Book Antiqua" charset="0"/>
            </a:endParaRPr>
          </a:p>
        </p:txBody>
      </p:sp>
      <p:sp>
        <p:nvSpPr>
          <p:cNvPr id="23" name="TextBox 22"/>
          <p:cNvSpPr txBox="1"/>
          <p:nvPr/>
        </p:nvSpPr>
        <p:spPr>
          <a:xfrm>
            <a:off x="1251285" y="6062466"/>
            <a:ext cx="4985660" cy="400110"/>
          </a:xfrm>
          <a:prstGeom prst="rect">
            <a:avLst/>
          </a:prstGeom>
          <a:noFill/>
        </p:spPr>
        <p:txBody>
          <a:bodyPr wrap="none" rtlCol="0">
            <a:spAutoFit/>
          </a:bodyPr>
          <a:lstStyle/>
          <a:p>
            <a:pPr marL="342900" indent="-342900">
              <a:buFont typeface="Arial" charset="0"/>
              <a:buChar char="•"/>
            </a:pPr>
            <a:r>
              <a:rPr lang="en-US" sz="2000" b="1" dirty="0" smtClean="0">
                <a:solidFill>
                  <a:srgbClr val="0432FF"/>
                </a:solidFill>
                <a:latin typeface="Book Antiqua" charset="0"/>
                <a:ea typeface="Book Antiqua" charset="0"/>
                <a:cs typeface="Book Antiqua" charset="0"/>
              </a:rPr>
              <a:t>Reference – Canon and Manuscripts </a:t>
            </a:r>
            <a:endParaRPr lang="en-US" sz="2000" b="1" dirty="0">
              <a:solidFill>
                <a:srgbClr val="0432FF"/>
              </a:solidFill>
              <a:latin typeface="Book Antiqua" charset="0"/>
              <a:ea typeface="Book Antiqua" charset="0"/>
              <a:cs typeface="Book Antiqua" charset="0"/>
            </a:endParaRPr>
          </a:p>
        </p:txBody>
      </p:sp>
    </p:spTree>
    <p:extLst>
      <p:ext uri="{BB962C8B-B14F-4D97-AF65-F5344CB8AC3E}">
        <p14:creationId xmlns:p14="http://schemas.microsoft.com/office/powerpoint/2010/main" val="88378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6" grpId="0" animBg="1"/>
      <p:bldP spid="17" grpId="0" animBg="1"/>
      <p:bldP spid="4" grpId="0"/>
      <p:bldP spid="5" grpId="0"/>
      <p:bldP spid="7" grpId="0"/>
      <p:bldP spid="10" grpId="0"/>
      <p:bldP spid="11" grpId="0"/>
      <p:bldP spid="12" grpId="0"/>
      <p:bldP spid="14" grpId="0"/>
      <p:bldP spid="15" grpId="0"/>
      <p:bldP spid="18" grpId="0"/>
      <p:bldP spid="19" grpId="0"/>
      <p:bldP spid="22" grpId="0"/>
      <p:bldP spid="2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075281" y="1615217"/>
            <a:ext cx="8485814" cy="446276"/>
          </a:xfrm>
          <a:prstGeom prst="rect">
            <a:avLst/>
          </a:prstGeom>
          <a:noFill/>
          <a:ln w="9525">
            <a:noFill/>
            <a:miter lim="800000"/>
            <a:headEnd/>
            <a:tailEnd/>
          </a:ln>
        </p:spPr>
        <p:txBody>
          <a:bodyPr wrap="square">
            <a:prstTxWarp prst="textNoShape">
              <a:avLst/>
            </a:prstTxWarp>
            <a:spAutoFit/>
          </a:bodyPr>
          <a:lstStyle/>
          <a:p>
            <a:r>
              <a:rPr lang="en-NZ" sz="2300" b="1" dirty="0" smtClean="0">
                <a:latin typeface="Book Antiqua"/>
                <a:cs typeface="Book Antiqua"/>
              </a:rPr>
              <a:t>Pioneer</a:t>
            </a:r>
            <a:endParaRPr lang="en-NZ" sz="2300" b="1" dirty="0">
              <a:latin typeface="Book Antiqua"/>
              <a:cs typeface="Book Antiqua"/>
            </a:endParaRPr>
          </a:p>
        </p:txBody>
      </p:sp>
      <p:sp>
        <p:nvSpPr>
          <p:cNvPr id="8" name="TextBox 7"/>
          <p:cNvSpPr txBox="1">
            <a:spLocks noChangeArrowheads="1"/>
          </p:cNvSpPr>
          <p:nvPr/>
        </p:nvSpPr>
        <p:spPr bwMode="auto">
          <a:xfrm>
            <a:off x="1075280" y="3528071"/>
            <a:ext cx="8068720" cy="446276"/>
          </a:xfrm>
          <a:prstGeom prst="rect">
            <a:avLst/>
          </a:prstGeom>
          <a:noFill/>
          <a:ln w="9525">
            <a:noFill/>
            <a:miter lim="800000"/>
            <a:headEnd/>
            <a:tailEnd/>
          </a:ln>
        </p:spPr>
        <p:txBody>
          <a:bodyPr wrap="square">
            <a:prstTxWarp prst="textNoShape">
              <a:avLst/>
            </a:prstTxWarp>
            <a:spAutoFit/>
          </a:bodyPr>
          <a:lstStyle/>
          <a:p>
            <a:r>
              <a:rPr lang="en-NZ" sz="2300" b="1" dirty="0" smtClean="0">
                <a:solidFill>
                  <a:srgbClr val="000000"/>
                </a:solidFill>
                <a:latin typeface="Book Antiqua"/>
                <a:cs typeface="Book Antiqua"/>
              </a:rPr>
              <a:t>Apologetic</a:t>
            </a:r>
            <a:endParaRPr lang="en-NZ" sz="2300" b="1" dirty="0">
              <a:solidFill>
                <a:srgbClr val="000000"/>
              </a:solidFill>
              <a:latin typeface="Book Antiqua"/>
              <a:cs typeface="Book Antiqua"/>
            </a:endParaRPr>
          </a:p>
        </p:txBody>
      </p:sp>
      <p:sp>
        <p:nvSpPr>
          <p:cNvPr id="13" name="TextBox 12"/>
          <p:cNvSpPr txBox="1">
            <a:spLocks noChangeArrowheads="1"/>
          </p:cNvSpPr>
          <p:nvPr/>
        </p:nvSpPr>
        <p:spPr bwMode="auto">
          <a:xfrm>
            <a:off x="1075281" y="2559656"/>
            <a:ext cx="7671514" cy="446276"/>
          </a:xfrm>
          <a:prstGeom prst="rect">
            <a:avLst/>
          </a:prstGeom>
          <a:noFill/>
          <a:ln w="9525">
            <a:noFill/>
            <a:miter lim="800000"/>
            <a:headEnd/>
            <a:tailEnd/>
          </a:ln>
        </p:spPr>
        <p:txBody>
          <a:bodyPr>
            <a:prstTxWarp prst="textNoShape">
              <a:avLst/>
            </a:prstTxWarp>
            <a:spAutoFit/>
          </a:bodyPr>
          <a:lstStyle/>
          <a:p>
            <a:r>
              <a:rPr lang="en-NZ" sz="2300" b="1" dirty="0" smtClean="0">
                <a:latin typeface="Book Antiqua"/>
                <a:cs typeface="Book Antiqua"/>
              </a:rPr>
              <a:t>Prophetic</a:t>
            </a:r>
            <a:endParaRPr lang="en-NZ" sz="2300" b="1" dirty="0">
              <a:solidFill>
                <a:srgbClr val="000000"/>
              </a:solidFill>
              <a:latin typeface="Book Antiqua"/>
              <a:cs typeface="Book Antiqua"/>
            </a:endParaRPr>
          </a:p>
        </p:txBody>
      </p:sp>
      <p:sp>
        <p:nvSpPr>
          <p:cNvPr id="15" name="TextBox 14"/>
          <p:cNvSpPr txBox="1">
            <a:spLocks noChangeArrowheads="1"/>
          </p:cNvSpPr>
          <p:nvPr/>
        </p:nvSpPr>
        <p:spPr bwMode="auto">
          <a:xfrm>
            <a:off x="1075281" y="4514282"/>
            <a:ext cx="7671514" cy="446276"/>
          </a:xfrm>
          <a:prstGeom prst="rect">
            <a:avLst/>
          </a:prstGeom>
          <a:noFill/>
          <a:ln w="9525">
            <a:noFill/>
            <a:miter lim="800000"/>
            <a:headEnd/>
            <a:tailEnd/>
          </a:ln>
        </p:spPr>
        <p:txBody>
          <a:bodyPr>
            <a:prstTxWarp prst="textNoShape">
              <a:avLst/>
            </a:prstTxWarp>
            <a:spAutoFit/>
          </a:bodyPr>
          <a:lstStyle/>
          <a:p>
            <a:r>
              <a:rPr lang="en-NZ" sz="2300" b="1" dirty="0" smtClean="0">
                <a:solidFill>
                  <a:srgbClr val="000000"/>
                </a:solidFill>
                <a:latin typeface="Book Antiqua"/>
                <a:cs typeface="Book Antiqua"/>
              </a:rPr>
              <a:t>Devotional</a:t>
            </a:r>
          </a:p>
        </p:txBody>
      </p:sp>
      <p:sp>
        <p:nvSpPr>
          <p:cNvPr id="16" name="Rectangle 15"/>
          <p:cNvSpPr/>
          <p:nvPr/>
        </p:nvSpPr>
        <p:spPr>
          <a:xfrm>
            <a:off x="768764" y="1736713"/>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p:cNvSpPr/>
          <p:nvPr/>
        </p:nvSpPr>
        <p:spPr>
          <a:xfrm>
            <a:off x="768764" y="3647139"/>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ectangle 18"/>
          <p:cNvSpPr/>
          <p:nvPr/>
        </p:nvSpPr>
        <p:spPr>
          <a:xfrm>
            <a:off x="768764" y="4628182"/>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p:cNvSpPr txBox="1"/>
          <p:nvPr/>
        </p:nvSpPr>
        <p:spPr>
          <a:xfrm>
            <a:off x="473243" y="215910"/>
            <a:ext cx="8197515" cy="707886"/>
          </a:xfrm>
          <a:prstGeom prst="rect">
            <a:avLst/>
          </a:prstGeom>
          <a:noFill/>
        </p:spPr>
        <p:txBody>
          <a:bodyPr wrap="square" rtlCol="0">
            <a:spAutoFit/>
          </a:bodyPr>
          <a:lstStyle/>
          <a:p>
            <a:r>
              <a:rPr lang="en-US" sz="4000" b="1" dirty="0">
                <a:solidFill>
                  <a:srgbClr val="0000FF"/>
                </a:solidFill>
                <a:latin typeface="Book Antiqua"/>
                <a:cs typeface="Book Antiqua"/>
              </a:rPr>
              <a:t>How To Organise A Study Library</a:t>
            </a:r>
          </a:p>
        </p:txBody>
      </p:sp>
      <p:sp>
        <p:nvSpPr>
          <p:cNvPr id="3" name="TextBox 2"/>
          <p:cNvSpPr txBox="1"/>
          <p:nvPr/>
        </p:nvSpPr>
        <p:spPr>
          <a:xfrm>
            <a:off x="1445975" y="863606"/>
            <a:ext cx="6219966" cy="430887"/>
          </a:xfrm>
          <a:prstGeom prst="rect">
            <a:avLst/>
          </a:prstGeom>
          <a:noFill/>
        </p:spPr>
        <p:txBody>
          <a:bodyPr wrap="square" rtlCol="0">
            <a:spAutoFit/>
          </a:bodyPr>
          <a:lstStyle/>
          <a:p>
            <a:r>
              <a:rPr lang="en-US" sz="2200" b="1" dirty="0">
                <a:solidFill>
                  <a:srgbClr val="008000"/>
                </a:solidFill>
                <a:latin typeface="Book Antiqua"/>
                <a:cs typeface="Book Antiqua"/>
              </a:rPr>
              <a:t>Principal sections of a good Bible study </a:t>
            </a:r>
            <a:r>
              <a:rPr lang="en-US" sz="2200" b="1" dirty="0" smtClean="0">
                <a:solidFill>
                  <a:srgbClr val="008000"/>
                </a:solidFill>
                <a:latin typeface="Book Antiqua"/>
                <a:cs typeface="Book Antiqua"/>
              </a:rPr>
              <a:t>library</a:t>
            </a:r>
            <a:endParaRPr lang="en-US" sz="2200" b="1" dirty="0">
              <a:solidFill>
                <a:srgbClr val="008000"/>
              </a:solidFill>
              <a:latin typeface="Book Antiqua"/>
              <a:cs typeface="Book Antiqua"/>
            </a:endParaRPr>
          </a:p>
        </p:txBody>
      </p:sp>
      <p:sp>
        <p:nvSpPr>
          <p:cNvPr id="4" name="TextBox 3"/>
          <p:cNvSpPr txBox="1"/>
          <p:nvPr/>
        </p:nvSpPr>
        <p:spPr>
          <a:xfrm>
            <a:off x="1075281" y="2088665"/>
            <a:ext cx="1460656" cy="446276"/>
          </a:xfrm>
          <a:prstGeom prst="rect">
            <a:avLst/>
          </a:prstGeom>
          <a:noFill/>
        </p:spPr>
        <p:txBody>
          <a:bodyPr wrap="none" rtlCol="0">
            <a:spAutoFit/>
          </a:bodyPr>
          <a:lstStyle/>
          <a:p>
            <a:r>
              <a:rPr lang="en-US" sz="2300" b="1" dirty="0" smtClean="0">
                <a:latin typeface="Book Antiqua" charset="0"/>
                <a:ea typeface="Book Antiqua" charset="0"/>
                <a:cs typeface="Book Antiqua" charset="0"/>
              </a:rPr>
              <a:t>Doctrinal</a:t>
            </a:r>
            <a:endParaRPr lang="en-US" sz="2300" b="1" dirty="0">
              <a:latin typeface="Book Antiqua" charset="0"/>
              <a:ea typeface="Book Antiqua" charset="0"/>
              <a:cs typeface="Book Antiqua" charset="0"/>
            </a:endParaRPr>
          </a:p>
        </p:txBody>
      </p:sp>
      <p:sp>
        <p:nvSpPr>
          <p:cNvPr id="5" name="TextBox 4"/>
          <p:cNvSpPr txBox="1"/>
          <p:nvPr/>
        </p:nvSpPr>
        <p:spPr>
          <a:xfrm>
            <a:off x="1075281" y="3033601"/>
            <a:ext cx="1446230" cy="446276"/>
          </a:xfrm>
          <a:prstGeom prst="rect">
            <a:avLst/>
          </a:prstGeom>
          <a:noFill/>
        </p:spPr>
        <p:txBody>
          <a:bodyPr wrap="none" rtlCol="0">
            <a:spAutoFit/>
          </a:bodyPr>
          <a:lstStyle/>
          <a:p>
            <a:r>
              <a:rPr lang="en-US" sz="2300" b="1" dirty="0" smtClean="0">
                <a:latin typeface="Book Antiqua" charset="0"/>
                <a:ea typeface="Book Antiqua" charset="0"/>
                <a:cs typeface="Book Antiqua" charset="0"/>
              </a:rPr>
              <a:t>Thematic</a:t>
            </a:r>
            <a:endParaRPr lang="en-US" sz="2300" b="1" dirty="0">
              <a:latin typeface="Book Antiqua" charset="0"/>
              <a:ea typeface="Book Antiqua" charset="0"/>
              <a:cs typeface="Book Antiqua" charset="0"/>
            </a:endParaRPr>
          </a:p>
        </p:txBody>
      </p:sp>
      <p:sp>
        <p:nvSpPr>
          <p:cNvPr id="7" name="TextBox 6"/>
          <p:cNvSpPr txBox="1"/>
          <p:nvPr/>
        </p:nvSpPr>
        <p:spPr>
          <a:xfrm>
            <a:off x="1075281" y="4016038"/>
            <a:ext cx="2073003" cy="446276"/>
          </a:xfrm>
          <a:prstGeom prst="rect">
            <a:avLst/>
          </a:prstGeom>
          <a:noFill/>
        </p:spPr>
        <p:txBody>
          <a:bodyPr wrap="none" rtlCol="0">
            <a:spAutoFit/>
          </a:bodyPr>
          <a:lstStyle/>
          <a:p>
            <a:r>
              <a:rPr lang="en-US" sz="2300" b="1" dirty="0" smtClean="0">
                <a:latin typeface="Book Antiqua" charset="0"/>
                <a:ea typeface="Book Antiqua" charset="0"/>
                <a:cs typeface="Book Antiqua" charset="0"/>
              </a:rPr>
              <a:t>Exhortational</a:t>
            </a:r>
            <a:endParaRPr lang="en-US" sz="2300" b="1" dirty="0">
              <a:latin typeface="Book Antiqua" charset="0"/>
              <a:ea typeface="Book Antiqua" charset="0"/>
              <a:cs typeface="Book Antiqua" charset="0"/>
            </a:endParaRPr>
          </a:p>
        </p:txBody>
      </p:sp>
      <p:sp>
        <p:nvSpPr>
          <p:cNvPr id="9" name="TextBox 8"/>
          <p:cNvSpPr txBox="1"/>
          <p:nvPr/>
        </p:nvSpPr>
        <p:spPr>
          <a:xfrm>
            <a:off x="1075281" y="4980135"/>
            <a:ext cx="1330814" cy="446276"/>
          </a:xfrm>
          <a:prstGeom prst="rect">
            <a:avLst/>
          </a:prstGeom>
          <a:noFill/>
        </p:spPr>
        <p:txBody>
          <a:bodyPr wrap="none" rtlCol="0">
            <a:spAutoFit/>
          </a:bodyPr>
          <a:lstStyle/>
          <a:p>
            <a:r>
              <a:rPr lang="en-US" sz="2300" b="1" dirty="0" smtClean="0">
                <a:latin typeface="Book Antiqua" charset="0"/>
                <a:ea typeface="Book Antiqua" charset="0"/>
                <a:cs typeface="Book Antiqua" charset="0"/>
              </a:rPr>
              <a:t>Practical</a:t>
            </a:r>
            <a:endParaRPr lang="en-US" sz="2300" b="1" baseline="-25000" dirty="0">
              <a:latin typeface="Book Antiqua" charset="0"/>
              <a:ea typeface="Book Antiqua" charset="0"/>
              <a:cs typeface="Book Antiqua" charset="0"/>
            </a:endParaRPr>
          </a:p>
        </p:txBody>
      </p:sp>
      <p:sp>
        <p:nvSpPr>
          <p:cNvPr id="21" name="Rectangle 20"/>
          <p:cNvSpPr/>
          <p:nvPr/>
        </p:nvSpPr>
        <p:spPr>
          <a:xfrm>
            <a:off x="768764" y="2209953"/>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Rectangle 21"/>
          <p:cNvSpPr/>
          <p:nvPr/>
        </p:nvSpPr>
        <p:spPr>
          <a:xfrm>
            <a:off x="768764" y="2683195"/>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Rectangle 22"/>
          <p:cNvSpPr/>
          <p:nvPr/>
        </p:nvSpPr>
        <p:spPr>
          <a:xfrm>
            <a:off x="768764" y="3156434"/>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Rectangle 23"/>
          <p:cNvSpPr/>
          <p:nvPr/>
        </p:nvSpPr>
        <p:spPr>
          <a:xfrm>
            <a:off x="768764" y="4143022"/>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Rectangle 24"/>
          <p:cNvSpPr/>
          <p:nvPr/>
        </p:nvSpPr>
        <p:spPr>
          <a:xfrm>
            <a:off x="768764" y="5113574"/>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TextBox 26"/>
          <p:cNvSpPr txBox="1"/>
          <p:nvPr/>
        </p:nvSpPr>
        <p:spPr>
          <a:xfrm>
            <a:off x="1251285" y="5339678"/>
            <a:ext cx="4546437" cy="400110"/>
          </a:xfrm>
          <a:prstGeom prst="rect">
            <a:avLst/>
          </a:prstGeom>
          <a:noFill/>
        </p:spPr>
        <p:txBody>
          <a:bodyPr wrap="none" rtlCol="0">
            <a:spAutoFit/>
          </a:bodyPr>
          <a:lstStyle/>
          <a:p>
            <a:pPr marL="342900" indent="-342900">
              <a:buFont typeface="Arial" charset="0"/>
              <a:buChar char="•"/>
            </a:pPr>
            <a:r>
              <a:rPr lang="en-US" sz="2000" b="1" dirty="0" smtClean="0">
                <a:solidFill>
                  <a:srgbClr val="0432FF"/>
                </a:solidFill>
                <a:latin typeface="Book Antiqua" charset="0"/>
                <a:ea typeface="Book Antiqua" charset="0"/>
                <a:cs typeface="Book Antiqua" charset="0"/>
              </a:rPr>
              <a:t>Practical – The Truth in daily life</a:t>
            </a:r>
            <a:endParaRPr lang="en-US" sz="2000" b="1" dirty="0">
              <a:solidFill>
                <a:srgbClr val="0432FF"/>
              </a:solidFill>
              <a:latin typeface="Book Antiqua" charset="0"/>
              <a:ea typeface="Book Antiqua" charset="0"/>
              <a:cs typeface="Book Antiqua" charset="0"/>
            </a:endParaRPr>
          </a:p>
        </p:txBody>
      </p:sp>
      <p:sp>
        <p:nvSpPr>
          <p:cNvPr id="28" name="TextBox 27"/>
          <p:cNvSpPr txBox="1"/>
          <p:nvPr/>
        </p:nvSpPr>
        <p:spPr>
          <a:xfrm>
            <a:off x="1251285" y="5668467"/>
            <a:ext cx="4232249" cy="400110"/>
          </a:xfrm>
          <a:prstGeom prst="rect">
            <a:avLst/>
          </a:prstGeom>
          <a:noFill/>
        </p:spPr>
        <p:txBody>
          <a:bodyPr wrap="none" rtlCol="0">
            <a:spAutoFit/>
          </a:bodyPr>
          <a:lstStyle/>
          <a:p>
            <a:pPr marL="342900" indent="-342900">
              <a:buFont typeface="Arial" charset="0"/>
              <a:buChar char="•"/>
            </a:pPr>
            <a:r>
              <a:rPr lang="en-US" sz="2000" b="1" dirty="0" smtClean="0">
                <a:solidFill>
                  <a:srgbClr val="0432FF"/>
                </a:solidFill>
                <a:latin typeface="Book Antiqua" charset="0"/>
                <a:ea typeface="Book Antiqua" charset="0"/>
                <a:cs typeface="Book Antiqua" charset="0"/>
              </a:rPr>
              <a:t>Practical – Marriage and Family</a:t>
            </a:r>
            <a:endParaRPr lang="en-US" sz="2000" b="1" dirty="0">
              <a:solidFill>
                <a:srgbClr val="0432FF"/>
              </a:solidFill>
              <a:latin typeface="Book Antiqua" charset="0"/>
              <a:ea typeface="Book Antiqua" charset="0"/>
              <a:cs typeface="Book Antiqua" charset="0"/>
            </a:endParaRPr>
          </a:p>
        </p:txBody>
      </p:sp>
    </p:spTree>
    <p:extLst>
      <p:ext uri="{BB962C8B-B14F-4D97-AF65-F5344CB8AC3E}">
        <p14:creationId xmlns:p14="http://schemas.microsoft.com/office/powerpoint/2010/main" val="81926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P spid="15" grpId="0"/>
      <p:bldP spid="16" grpId="0" animBg="1"/>
      <p:bldP spid="18" grpId="0" animBg="1"/>
      <p:bldP spid="19" grpId="0" animBg="1"/>
      <p:bldP spid="4" grpId="0"/>
      <p:bldP spid="5" grpId="0"/>
      <p:bldP spid="7" grpId="0"/>
      <p:bldP spid="9" grpId="0"/>
      <p:bldP spid="21" grpId="0" animBg="1"/>
      <p:bldP spid="22" grpId="0" animBg="1"/>
      <p:bldP spid="23" grpId="0" animBg="1"/>
      <p:bldP spid="24" grpId="0" animBg="1"/>
      <p:bldP spid="25" grpId="0" animBg="1"/>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9" y="186311"/>
            <a:ext cx="6111519" cy="1323439"/>
          </a:xfrm>
          <a:prstGeom prst="rect">
            <a:avLst/>
          </a:prstGeom>
          <a:noFill/>
        </p:spPr>
        <p:txBody>
          <a:bodyPr wrap="none" rtlCol="0">
            <a:spAutoFit/>
          </a:bodyPr>
          <a:lstStyle/>
          <a:p>
            <a:pPr algn="ctr"/>
            <a:r>
              <a:rPr lang="en-US" sz="4000" b="1" dirty="0" smtClean="0">
                <a:solidFill>
                  <a:srgbClr val="FF0000"/>
                </a:solidFill>
                <a:latin typeface="Book Antiqua"/>
                <a:cs typeface="Book Antiqua"/>
              </a:rPr>
              <a:t>The Evil Doctrine Of </a:t>
            </a:r>
          </a:p>
          <a:p>
            <a:pPr algn="ctr"/>
            <a:r>
              <a:rPr lang="en-US" sz="4000" b="1" dirty="0" smtClean="0">
                <a:solidFill>
                  <a:srgbClr val="FF0000"/>
                </a:solidFill>
                <a:latin typeface="Book Antiqua"/>
                <a:cs typeface="Book Antiqua"/>
              </a:rPr>
              <a:t>The Seed Of The Serpent</a:t>
            </a:r>
            <a:endParaRPr lang="en-US" sz="4000" b="1" dirty="0">
              <a:solidFill>
                <a:srgbClr val="FF0000"/>
              </a:solidFill>
              <a:latin typeface="Book Antiqua"/>
              <a:cs typeface="Book Antiqua"/>
            </a:endParaRPr>
          </a:p>
        </p:txBody>
      </p:sp>
      <p:sp>
        <p:nvSpPr>
          <p:cNvPr id="6" name="TextBox 5"/>
          <p:cNvSpPr txBox="1"/>
          <p:nvPr/>
        </p:nvSpPr>
        <p:spPr>
          <a:xfrm>
            <a:off x="2256281" y="1964307"/>
            <a:ext cx="4646975" cy="461665"/>
          </a:xfrm>
          <a:prstGeom prst="rect">
            <a:avLst/>
          </a:prstGeom>
          <a:noFill/>
        </p:spPr>
        <p:txBody>
          <a:bodyPr wrap="none" rtlCol="0">
            <a:spAutoFit/>
          </a:bodyPr>
          <a:lstStyle/>
          <a:p>
            <a:r>
              <a:rPr lang="en-US" sz="2400" b="1" dirty="0" smtClean="0">
                <a:latin typeface="Book Antiqua"/>
                <a:cs typeface="Book Antiqua"/>
              </a:rPr>
              <a:t>is a mode of thinking known as</a:t>
            </a:r>
            <a:endParaRPr lang="en-US" sz="2400" b="1" dirty="0">
              <a:latin typeface="Book Antiqua"/>
              <a:cs typeface="Book Antiqua"/>
            </a:endParaRPr>
          </a:p>
        </p:txBody>
      </p:sp>
      <p:sp>
        <p:nvSpPr>
          <p:cNvPr id="7" name="TextBox 6"/>
          <p:cNvSpPr txBox="1"/>
          <p:nvPr/>
        </p:nvSpPr>
        <p:spPr>
          <a:xfrm>
            <a:off x="2208166" y="3081903"/>
            <a:ext cx="4743205" cy="584776"/>
          </a:xfrm>
          <a:prstGeom prst="rect">
            <a:avLst/>
          </a:prstGeom>
          <a:noFill/>
        </p:spPr>
        <p:txBody>
          <a:bodyPr wrap="none" rtlCol="0">
            <a:spAutoFit/>
          </a:bodyPr>
          <a:lstStyle/>
          <a:p>
            <a:r>
              <a:rPr lang="en-US" sz="3200" b="1" dirty="0">
                <a:solidFill>
                  <a:srgbClr val="FF0000"/>
                </a:solidFill>
                <a:latin typeface="Book Antiqua"/>
                <a:cs typeface="Book Antiqua"/>
              </a:rPr>
              <a:t>t</a:t>
            </a:r>
            <a:r>
              <a:rPr lang="en-US" sz="3200" b="1" dirty="0" smtClean="0">
                <a:solidFill>
                  <a:srgbClr val="FF0000"/>
                </a:solidFill>
                <a:latin typeface="Book Antiqua"/>
                <a:cs typeface="Book Antiqua"/>
              </a:rPr>
              <a:t>he thinking of the flesh</a:t>
            </a:r>
            <a:endParaRPr lang="en-US" sz="3200" b="1" dirty="0">
              <a:solidFill>
                <a:srgbClr val="FF0000"/>
              </a:solidFill>
              <a:latin typeface="Book Antiqua"/>
              <a:cs typeface="Book Antiqua"/>
            </a:endParaRPr>
          </a:p>
        </p:txBody>
      </p:sp>
      <p:sp>
        <p:nvSpPr>
          <p:cNvPr id="8" name="TextBox 7"/>
          <p:cNvSpPr txBox="1"/>
          <p:nvPr/>
        </p:nvSpPr>
        <p:spPr>
          <a:xfrm>
            <a:off x="2576656" y="4334967"/>
            <a:ext cx="4006225" cy="461665"/>
          </a:xfrm>
          <a:prstGeom prst="rect">
            <a:avLst/>
          </a:prstGeom>
          <a:noFill/>
        </p:spPr>
        <p:txBody>
          <a:bodyPr wrap="none" rtlCol="0">
            <a:spAutoFit/>
          </a:bodyPr>
          <a:lstStyle/>
          <a:p>
            <a:r>
              <a:rPr lang="en-US" sz="2400" b="1" dirty="0">
                <a:latin typeface="Book Antiqua"/>
                <a:cs typeface="Book Antiqua"/>
              </a:rPr>
              <a:t>w</a:t>
            </a:r>
            <a:r>
              <a:rPr lang="en-US" sz="2400" b="1" dirty="0" smtClean="0">
                <a:latin typeface="Book Antiqua"/>
                <a:cs typeface="Book Antiqua"/>
              </a:rPr>
              <a:t>hich is utterly focused on</a:t>
            </a:r>
            <a:endParaRPr lang="en-US" sz="2400" b="1" dirty="0">
              <a:latin typeface="Book Antiqua"/>
              <a:cs typeface="Book Antiqua"/>
            </a:endParaRPr>
          </a:p>
        </p:txBody>
      </p:sp>
      <p:sp>
        <p:nvSpPr>
          <p:cNvPr id="9" name="TextBox 8"/>
          <p:cNvSpPr txBox="1"/>
          <p:nvPr/>
        </p:nvSpPr>
        <p:spPr>
          <a:xfrm>
            <a:off x="3476567" y="5249355"/>
            <a:ext cx="2206403" cy="1107996"/>
          </a:xfrm>
          <a:prstGeom prst="rect">
            <a:avLst/>
          </a:prstGeom>
          <a:noFill/>
        </p:spPr>
        <p:txBody>
          <a:bodyPr wrap="none" rtlCol="0">
            <a:spAutoFit/>
          </a:bodyPr>
          <a:lstStyle/>
          <a:p>
            <a:r>
              <a:rPr lang="en-US" sz="6660" b="1" dirty="0" smtClean="0">
                <a:solidFill>
                  <a:srgbClr val="FF0000"/>
                </a:solidFill>
                <a:latin typeface="Book Antiqua"/>
                <a:cs typeface="Book Antiqua"/>
              </a:rPr>
              <a:t>SELF</a:t>
            </a:r>
            <a:endParaRPr lang="en-US" sz="6660" b="1" dirty="0">
              <a:solidFill>
                <a:srgbClr val="FF0000"/>
              </a:solidFill>
              <a:latin typeface="Book Antiqua"/>
              <a:cs typeface="Book Antiqua"/>
            </a:endParaRPr>
          </a:p>
        </p:txBody>
      </p:sp>
    </p:spTree>
    <p:extLst>
      <p:ext uri="{BB962C8B-B14F-4D97-AF65-F5344CB8AC3E}">
        <p14:creationId xmlns:p14="http://schemas.microsoft.com/office/powerpoint/2010/main" val="52461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075281" y="1615217"/>
            <a:ext cx="8485814" cy="446276"/>
          </a:xfrm>
          <a:prstGeom prst="rect">
            <a:avLst/>
          </a:prstGeom>
          <a:noFill/>
          <a:ln w="9525">
            <a:noFill/>
            <a:miter lim="800000"/>
            <a:headEnd/>
            <a:tailEnd/>
          </a:ln>
        </p:spPr>
        <p:txBody>
          <a:bodyPr wrap="square">
            <a:prstTxWarp prst="textNoShape">
              <a:avLst/>
            </a:prstTxWarp>
            <a:spAutoFit/>
          </a:bodyPr>
          <a:lstStyle/>
          <a:p>
            <a:r>
              <a:rPr lang="en-NZ" sz="2300" b="1" dirty="0" smtClean="0">
                <a:latin typeface="Book Antiqua"/>
                <a:cs typeface="Book Antiqua"/>
              </a:rPr>
              <a:t>Ecclesial</a:t>
            </a:r>
            <a:endParaRPr lang="en-NZ" sz="2300" b="1" dirty="0">
              <a:latin typeface="Book Antiqua"/>
              <a:cs typeface="Book Antiqua"/>
            </a:endParaRPr>
          </a:p>
        </p:txBody>
      </p:sp>
      <p:sp>
        <p:nvSpPr>
          <p:cNvPr id="8" name="TextBox 7"/>
          <p:cNvSpPr txBox="1">
            <a:spLocks noChangeArrowheads="1"/>
          </p:cNvSpPr>
          <p:nvPr/>
        </p:nvSpPr>
        <p:spPr bwMode="auto">
          <a:xfrm>
            <a:off x="1075280" y="3528071"/>
            <a:ext cx="8068720" cy="446276"/>
          </a:xfrm>
          <a:prstGeom prst="rect">
            <a:avLst/>
          </a:prstGeom>
          <a:noFill/>
          <a:ln w="9525">
            <a:noFill/>
            <a:miter lim="800000"/>
            <a:headEnd/>
            <a:tailEnd/>
          </a:ln>
        </p:spPr>
        <p:txBody>
          <a:bodyPr wrap="square">
            <a:prstTxWarp prst="textNoShape">
              <a:avLst/>
            </a:prstTxWarp>
            <a:spAutoFit/>
          </a:bodyPr>
          <a:lstStyle/>
          <a:p>
            <a:r>
              <a:rPr lang="en-NZ" sz="2300" b="1" dirty="0" smtClean="0">
                <a:solidFill>
                  <a:srgbClr val="000000"/>
                </a:solidFill>
                <a:latin typeface="Book Antiqua"/>
                <a:cs typeface="Book Antiqua"/>
              </a:rPr>
              <a:t>Botanical</a:t>
            </a:r>
            <a:endParaRPr lang="en-NZ" sz="2300" b="1" dirty="0">
              <a:solidFill>
                <a:srgbClr val="000000"/>
              </a:solidFill>
              <a:latin typeface="Book Antiqua"/>
              <a:cs typeface="Book Antiqua"/>
            </a:endParaRPr>
          </a:p>
        </p:txBody>
      </p:sp>
      <p:sp>
        <p:nvSpPr>
          <p:cNvPr id="10" name="TextBox 9"/>
          <p:cNvSpPr txBox="1">
            <a:spLocks noChangeArrowheads="1"/>
          </p:cNvSpPr>
          <p:nvPr/>
        </p:nvSpPr>
        <p:spPr bwMode="auto">
          <a:xfrm>
            <a:off x="1075281" y="5470163"/>
            <a:ext cx="7671514" cy="461665"/>
          </a:xfrm>
          <a:prstGeom prst="rect">
            <a:avLst/>
          </a:prstGeom>
          <a:noFill/>
          <a:ln w="9525">
            <a:noFill/>
            <a:miter lim="800000"/>
            <a:headEnd/>
            <a:tailEnd/>
          </a:ln>
        </p:spPr>
        <p:txBody>
          <a:bodyPr>
            <a:prstTxWarp prst="textNoShape">
              <a:avLst/>
            </a:prstTxWarp>
            <a:spAutoFit/>
          </a:bodyPr>
          <a:lstStyle/>
          <a:p>
            <a:r>
              <a:rPr lang="en-NZ" sz="2300" b="1" dirty="0" smtClean="0">
                <a:solidFill>
                  <a:srgbClr val="000000"/>
                </a:solidFill>
                <a:latin typeface="Book Antiqua"/>
                <a:cs typeface="Book Antiqua"/>
              </a:rPr>
              <a:t>Heresy</a:t>
            </a:r>
            <a:endParaRPr lang="en-NZ" sz="2300" b="1" dirty="0">
              <a:solidFill>
                <a:srgbClr val="000000"/>
              </a:solidFill>
              <a:latin typeface="Book Antiqua"/>
              <a:cs typeface="Book Antiqua"/>
            </a:endParaRPr>
          </a:p>
        </p:txBody>
      </p:sp>
      <p:sp>
        <p:nvSpPr>
          <p:cNvPr id="13" name="TextBox 12"/>
          <p:cNvSpPr txBox="1">
            <a:spLocks noChangeArrowheads="1"/>
          </p:cNvSpPr>
          <p:nvPr/>
        </p:nvSpPr>
        <p:spPr bwMode="auto">
          <a:xfrm>
            <a:off x="1075281" y="2559656"/>
            <a:ext cx="7671514" cy="446276"/>
          </a:xfrm>
          <a:prstGeom prst="rect">
            <a:avLst/>
          </a:prstGeom>
          <a:noFill/>
          <a:ln w="9525">
            <a:noFill/>
            <a:miter lim="800000"/>
            <a:headEnd/>
            <a:tailEnd/>
          </a:ln>
        </p:spPr>
        <p:txBody>
          <a:bodyPr>
            <a:prstTxWarp prst="textNoShape">
              <a:avLst/>
            </a:prstTxWarp>
            <a:spAutoFit/>
          </a:bodyPr>
          <a:lstStyle/>
          <a:p>
            <a:r>
              <a:rPr lang="en-NZ" sz="2300" b="1" dirty="0" smtClean="0">
                <a:latin typeface="Book Antiqua"/>
                <a:cs typeface="Book Antiqua"/>
              </a:rPr>
              <a:t>Political</a:t>
            </a:r>
            <a:endParaRPr lang="en-NZ" sz="2300" b="1" dirty="0">
              <a:solidFill>
                <a:srgbClr val="000000"/>
              </a:solidFill>
              <a:latin typeface="Book Antiqua"/>
              <a:cs typeface="Book Antiqua"/>
            </a:endParaRPr>
          </a:p>
        </p:txBody>
      </p:sp>
      <p:sp>
        <p:nvSpPr>
          <p:cNvPr id="15" name="TextBox 14"/>
          <p:cNvSpPr txBox="1">
            <a:spLocks noChangeArrowheads="1"/>
          </p:cNvSpPr>
          <p:nvPr/>
        </p:nvSpPr>
        <p:spPr bwMode="auto">
          <a:xfrm>
            <a:off x="1075281" y="4514282"/>
            <a:ext cx="7671514" cy="446276"/>
          </a:xfrm>
          <a:prstGeom prst="rect">
            <a:avLst/>
          </a:prstGeom>
          <a:noFill/>
          <a:ln w="9525">
            <a:noFill/>
            <a:miter lim="800000"/>
            <a:headEnd/>
            <a:tailEnd/>
          </a:ln>
        </p:spPr>
        <p:txBody>
          <a:bodyPr>
            <a:prstTxWarp prst="textNoShape">
              <a:avLst/>
            </a:prstTxWarp>
            <a:spAutoFit/>
          </a:bodyPr>
          <a:lstStyle/>
          <a:p>
            <a:r>
              <a:rPr lang="en-NZ" sz="2300" b="1" dirty="0" smtClean="0">
                <a:solidFill>
                  <a:srgbClr val="000000"/>
                </a:solidFill>
                <a:latin typeface="Book Antiqua"/>
                <a:cs typeface="Book Antiqua"/>
              </a:rPr>
              <a:t>General</a:t>
            </a:r>
          </a:p>
        </p:txBody>
      </p:sp>
      <p:sp>
        <p:nvSpPr>
          <p:cNvPr id="16" name="Rectangle 15"/>
          <p:cNvSpPr/>
          <p:nvPr/>
        </p:nvSpPr>
        <p:spPr>
          <a:xfrm>
            <a:off x="768764" y="1736713"/>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le 16"/>
          <p:cNvSpPr/>
          <p:nvPr/>
        </p:nvSpPr>
        <p:spPr>
          <a:xfrm>
            <a:off x="768764" y="5583987"/>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p:cNvSpPr/>
          <p:nvPr/>
        </p:nvSpPr>
        <p:spPr>
          <a:xfrm>
            <a:off x="768764" y="3647139"/>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ectangle 18"/>
          <p:cNvSpPr/>
          <p:nvPr/>
        </p:nvSpPr>
        <p:spPr>
          <a:xfrm>
            <a:off x="768764" y="4628182"/>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p:cNvSpPr txBox="1"/>
          <p:nvPr/>
        </p:nvSpPr>
        <p:spPr>
          <a:xfrm>
            <a:off x="473243" y="215910"/>
            <a:ext cx="8197515" cy="707886"/>
          </a:xfrm>
          <a:prstGeom prst="rect">
            <a:avLst/>
          </a:prstGeom>
          <a:noFill/>
        </p:spPr>
        <p:txBody>
          <a:bodyPr wrap="square" rtlCol="0">
            <a:spAutoFit/>
          </a:bodyPr>
          <a:lstStyle/>
          <a:p>
            <a:r>
              <a:rPr lang="en-US" sz="4000" b="1" dirty="0">
                <a:solidFill>
                  <a:srgbClr val="0000FF"/>
                </a:solidFill>
                <a:latin typeface="Book Antiqua"/>
                <a:cs typeface="Book Antiqua"/>
              </a:rPr>
              <a:t>How To Organise A Study Library</a:t>
            </a:r>
          </a:p>
        </p:txBody>
      </p:sp>
      <p:sp>
        <p:nvSpPr>
          <p:cNvPr id="3" name="TextBox 2"/>
          <p:cNvSpPr txBox="1"/>
          <p:nvPr/>
        </p:nvSpPr>
        <p:spPr>
          <a:xfrm>
            <a:off x="1445975" y="863606"/>
            <a:ext cx="6219966" cy="430887"/>
          </a:xfrm>
          <a:prstGeom prst="rect">
            <a:avLst/>
          </a:prstGeom>
          <a:noFill/>
        </p:spPr>
        <p:txBody>
          <a:bodyPr wrap="square" rtlCol="0">
            <a:spAutoFit/>
          </a:bodyPr>
          <a:lstStyle/>
          <a:p>
            <a:r>
              <a:rPr lang="en-US" sz="2200" b="1" dirty="0">
                <a:solidFill>
                  <a:srgbClr val="008000"/>
                </a:solidFill>
                <a:latin typeface="Book Antiqua"/>
                <a:cs typeface="Book Antiqua"/>
              </a:rPr>
              <a:t>Principal sections of a good Bible study </a:t>
            </a:r>
            <a:r>
              <a:rPr lang="en-US" sz="2200" b="1" dirty="0" smtClean="0">
                <a:solidFill>
                  <a:srgbClr val="008000"/>
                </a:solidFill>
                <a:latin typeface="Book Antiqua"/>
                <a:cs typeface="Book Antiqua"/>
              </a:rPr>
              <a:t>library</a:t>
            </a:r>
            <a:endParaRPr lang="en-US" sz="2200" b="1" dirty="0">
              <a:solidFill>
                <a:srgbClr val="008000"/>
              </a:solidFill>
              <a:latin typeface="Book Antiqua"/>
              <a:cs typeface="Book Antiqua"/>
            </a:endParaRPr>
          </a:p>
        </p:txBody>
      </p:sp>
      <p:sp>
        <p:nvSpPr>
          <p:cNvPr id="4" name="TextBox 3"/>
          <p:cNvSpPr txBox="1"/>
          <p:nvPr/>
        </p:nvSpPr>
        <p:spPr>
          <a:xfrm>
            <a:off x="1075281" y="2088665"/>
            <a:ext cx="1903085" cy="446276"/>
          </a:xfrm>
          <a:prstGeom prst="rect">
            <a:avLst/>
          </a:prstGeom>
          <a:noFill/>
        </p:spPr>
        <p:txBody>
          <a:bodyPr wrap="none" rtlCol="0">
            <a:spAutoFit/>
          </a:bodyPr>
          <a:lstStyle/>
          <a:p>
            <a:r>
              <a:rPr lang="en-US" sz="2300" b="1" dirty="0" smtClean="0">
                <a:latin typeface="Book Antiqua" charset="0"/>
                <a:ea typeface="Book Antiqua" charset="0"/>
                <a:cs typeface="Book Antiqua" charset="0"/>
              </a:rPr>
              <a:t>Biographical</a:t>
            </a:r>
            <a:endParaRPr lang="en-US" sz="2300" b="1" dirty="0">
              <a:latin typeface="Book Antiqua" charset="0"/>
              <a:ea typeface="Book Antiqua" charset="0"/>
              <a:cs typeface="Book Antiqua" charset="0"/>
            </a:endParaRPr>
          </a:p>
        </p:txBody>
      </p:sp>
      <p:sp>
        <p:nvSpPr>
          <p:cNvPr id="5" name="TextBox 4"/>
          <p:cNvSpPr txBox="1"/>
          <p:nvPr/>
        </p:nvSpPr>
        <p:spPr>
          <a:xfrm>
            <a:off x="1075281" y="3033601"/>
            <a:ext cx="1313180" cy="446276"/>
          </a:xfrm>
          <a:prstGeom prst="rect">
            <a:avLst/>
          </a:prstGeom>
          <a:noFill/>
        </p:spPr>
        <p:txBody>
          <a:bodyPr wrap="none" rtlCol="0">
            <a:spAutoFit/>
          </a:bodyPr>
          <a:lstStyle/>
          <a:p>
            <a:r>
              <a:rPr lang="en-US" sz="2300" b="1" dirty="0" smtClean="0">
                <a:latin typeface="Book Antiqua" charset="0"/>
                <a:ea typeface="Book Antiqua" charset="0"/>
                <a:cs typeface="Book Antiqua" charset="0"/>
              </a:rPr>
              <a:t>Pictorial</a:t>
            </a:r>
            <a:endParaRPr lang="en-US" sz="2300" b="1" dirty="0">
              <a:latin typeface="Book Antiqua" charset="0"/>
              <a:ea typeface="Book Antiqua" charset="0"/>
              <a:cs typeface="Book Antiqua" charset="0"/>
            </a:endParaRPr>
          </a:p>
        </p:txBody>
      </p:sp>
      <p:sp>
        <p:nvSpPr>
          <p:cNvPr id="7" name="TextBox 6"/>
          <p:cNvSpPr txBox="1"/>
          <p:nvPr/>
        </p:nvSpPr>
        <p:spPr>
          <a:xfrm>
            <a:off x="1075281" y="4016038"/>
            <a:ext cx="1101584" cy="446276"/>
          </a:xfrm>
          <a:prstGeom prst="rect">
            <a:avLst/>
          </a:prstGeom>
          <a:noFill/>
        </p:spPr>
        <p:txBody>
          <a:bodyPr wrap="none" rtlCol="0">
            <a:spAutoFit/>
          </a:bodyPr>
          <a:lstStyle/>
          <a:p>
            <a:r>
              <a:rPr lang="en-US" sz="2300" b="1" dirty="0" smtClean="0">
                <a:latin typeface="Book Antiqua" charset="0"/>
                <a:ea typeface="Book Antiqua" charset="0"/>
                <a:cs typeface="Book Antiqua" charset="0"/>
              </a:rPr>
              <a:t>Jewish</a:t>
            </a:r>
            <a:endParaRPr lang="en-US" sz="2300" b="1" dirty="0">
              <a:latin typeface="Book Antiqua" charset="0"/>
              <a:ea typeface="Book Antiqua" charset="0"/>
              <a:cs typeface="Book Antiqua" charset="0"/>
            </a:endParaRPr>
          </a:p>
        </p:txBody>
      </p:sp>
      <p:sp>
        <p:nvSpPr>
          <p:cNvPr id="9" name="TextBox 8"/>
          <p:cNvSpPr txBox="1"/>
          <p:nvPr/>
        </p:nvSpPr>
        <p:spPr>
          <a:xfrm>
            <a:off x="1075281" y="4980135"/>
            <a:ext cx="2335896" cy="446276"/>
          </a:xfrm>
          <a:prstGeom prst="rect">
            <a:avLst/>
          </a:prstGeom>
          <a:noFill/>
        </p:spPr>
        <p:txBody>
          <a:bodyPr wrap="none" rtlCol="0">
            <a:spAutoFit/>
          </a:bodyPr>
          <a:lstStyle/>
          <a:p>
            <a:r>
              <a:rPr lang="en-US" sz="2300" b="1" dirty="0" smtClean="0">
                <a:latin typeface="Book Antiqua" charset="0"/>
                <a:ea typeface="Book Antiqua" charset="0"/>
                <a:cs typeface="Book Antiqua" charset="0"/>
              </a:rPr>
              <a:t>Other Religions</a:t>
            </a:r>
            <a:endParaRPr lang="en-US" sz="2300" b="1" baseline="-25000" dirty="0">
              <a:latin typeface="Book Antiqua" charset="0"/>
              <a:ea typeface="Book Antiqua" charset="0"/>
              <a:cs typeface="Book Antiqua" charset="0"/>
            </a:endParaRPr>
          </a:p>
        </p:txBody>
      </p:sp>
      <p:sp>
        <p:nvSpPr>
          <p:cNvPr id="21" name="Rectangle 20"/>
          <p:cNvSpPr/>
          <p:nvPr/>
        </p:nvSpPr>
        <p:spPr>
          <a:xfrm>
            <a:off x="768764" y="2209953"/>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Rectangle 21"/>
          <p:cNvSpPr/>
          <p:nvPr/>
        </p:nvSpPr>
        <p:spPr>
          <a:xfrm>
            <a:off x="768764" y="2683195"/>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Rectangle 22"/>
          <p:cNvSpPr/>
          <p:nvPr/>
        </p:nvSpPr>
        <p:spPr>
          <a:xfrm>
            <a:off x="768764" y="3156434"/>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Rectangle 23"/>
          <p:cNvSpPr/>
          <p:nvPr/>
        </p:nvSpPr>
        <p:spPr>
          <a:xfrm>
            <a:off x="768764" y="4143022"/>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Rectangle 24"/>
          <p:cNvSpPr/>
          <p:nvPr/>
        </p:nvSpPr>
        <p:spPr>
          <a:xfrm>
            <a:off x="768764" y="5113574"/>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04685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3" grpId="0"/>
      <p:bldP spid="15" grpId="0"/>
      <p:bldP spid="16" grpId="0" animBg="1"/>
      <p:bldP spid="17" grpId="0" animBg="1"/>
      <p:bldP spid="18" grpId="0" animBg="1"/>
      <p:bldP spid="19" grpId="0" animBg="1"/>
      <p:bldP spid="4" grpId="0"/>
      <p:bldP spid="5" grpId="0"/>
      <p:bldP spid="7" grpId="0"/>
      <p:bldP spid="9" grpId="0"/>
      <p:bldP spid="21" grpId="0" animBg="1"/>
      <p:bldP spid="22" grpId="0" animBg="1"/>
      <p:bldP spid="23" grpId="0" animBg="1"/>
      <p:bldP spid="24" grpId="0" animBg="1"/>
      <p:bldP spid="2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075281" y="1615217"/>
            <a:ext cx="7671514" cy="461665"/>
          </a:xfrm>
          <a:prstGeom prst="rect">
            <a:avLst/>
          </a:prstGeom>
          <a:noFill/>
          <a:ln w="9525">
            <a:noFill/>
            <a:miter lim="800000"/>
            <a:headEnd/>
            <a:tailEnd/>
          </a:ln>
        </p:spPr>
        <p:txBody>
          <a:bodyPr>
            <a:prstTxWarp prst="textNoShape">
              <a:avLst/>
            </a:prstTxWarp>
            <a:spAutoFit/>
          </a:bodyPr>
          <a:lstStyle/>
          <a:p>
            <a:r>
              <a:rPr lang="en-NZ" sz="2400" b="1" dirty="0" smtClean="0">
                <a:latin typeface="Book Antiqua"/>
                <a:cs typeface="Book Antiqua"/>
              </a:rPr>
              <a:t>The Theme of God Manifestation</a:t>
            </a:r>
            <a:endParaRPr lang="en-NZ" sz="2400" b="1" dirty="0">
              <a:latin typeface="Book Antiqua"/>
              <a:cs typeface="Book Antiqua"/>
            </a:endParaRPr>
          </a:p>
        </p:txBody>
      </p:sp>
      <p:sp>
        <p:nvSpPr>
          <p:cNvPr id="8" name="TextBox 7"/>
          <p:cNvSpPr txBox="1">
            <a:spLocks noChangeArrowheads="1"/>
          </p:cNvSpPr>
          <p:nvPr/>
        </p:nvSpPr>
        <p:spPr bwMode="auto">
          <a:xfrm>
            <a:off x="1075281" y="3569436"/>
            <a:ext cx="7671514" cy="461665"/>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00"/>
                </a:solidFill>
                <a:latin typeface="Book Antiqua"/>
                <a:cs typeface="Book Antiqua"/>
              </a:rPr>
              <a:t>The Life of Christ</a:t>
            </a:r>
            <a:endParaRPr lang="en-NZ" sz="2400" b="1" dirty="0">
              <a:solidFill>
                <a:srgbClr val="000000"/>
              </a:solidFill>
              <a:latin typeface="Book Antiqua"/>
              <a:cs typeface="Book Antiqua"/>
            </a:endParaRPr>
          </a:p>
        </p:txBody>
      </p:sp>
      <p:sp>
        <p:nvSpPr>
          <p:cNvPr id="10" name="TextBox 9"/>
          <p:cNvSpPr txBox="1">
            <a:spLocks noChangeArrowheads="1"/>
          </p:cNvSpPr>
          <p:nvPr/>
        </p:nvSpPr>
        <p:spPr bwMode="auto">
          <a:xfrm>
            <a:off x="1075281" y="5574454"/>
            <a:ext cx="7671514" cy="461665"/>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00"/>
                </a:solidFill>
                <a:latin typeface="Book Antiqua"/>
                <a:cs typeface="Book Antiqua"/>
              </a:rPr>
              <a:t>The Role of Israel</a:t>
            </a:r>
            <a:endParaRPr lang="en-NZ" sz="2400" b="1" dirty="0">
              <a:solidFill>
                <a:srgbClr val="000000"/>
              </a:solidFill>
              <a:latin typeface="Book Antiqua"/>
              <a:cs typeface="Book Antiqua"/>
            </a:endParaRPr>
          </a:p>
        </p:txBody>
      </p:sp>
      <p:sp>
        <p:nvSpPr>
          <p:cNvPr id="13" name="TextBox 12"/>
          <p:cNvSpPr txBox="1">
            <a:spLocks noChangeArrowheads="1"/>
          </p:cNvSpPr>
          <p:nvPr/>
        </p:nvSpPr>
        <p:spPr bwMode="auto">
          <a:xfrm>
            <a:off x="1088720" y="2566927"/>
            <a:ext cx="7671514" cy="461665"/>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00"/>
                </a:solidFill>
                <a:latin typeface="Book Antiqua"/>
                <a:cs typeface="Book Antiqua"/>
              </a:rPr>
              <a:t>The Doctrine of the Atonement</a:t>
            </a:r>
            <a:endParaRPr lang="en-NZ" sz="2400" b="1" dirty="0">
              <a:solidFill>
                <a:srgbClr val="000000"/>
              </a:solidFill>
              <a:latin typeface="Book Antiqua"/>
              <a:cs typeface="Book Antiqua"/>
            </a:endParaRPr>
          </a:p>
        </p:txBody>
      </p:sp>
      <p:sp>
        <p:nvSpPr>
          <p:cNvPr id="15" name="TextBox 14"/>
          <p:cNvSpPr txBox="1">
            <a:spLocks noChangeArrowheads="1"/>
          </p:cNvSpPr>
          <p:nvPr/>
        </p:nvSpPr>
        <p:spPr bwMode="auto">
          <a:xfrm>
            <a:off x="1088720" y="4571945"/>
            <a:ext cx="7671514" cy="461665"/>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00"/>
                </a:solidFill>
                <a:latin typeface="Book Antiqua"/>
                <a:cs typeface="Book Antiqua"/>
              </a:rPr>
              <a:t>The Power of Prayer</a:t>
            </a:r>
          </a:p>
        </p:txBody>
      </p:sp>
      <p:sp>
        <p:nvSpPr>
          <p:cNvPr id="16" name="Rectangle 15"/>
          <p:cNvSpPr/>
          <p:nvPr/>
        </p:nvSpPr>
        <p:spPr>
          <a:xfrm>
            <a:off x="768764" y="1751001"/>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le 16"/>
          <p:cNvSpPr/>
          <p:nvPr/>
        </p:nvSpPr>
        <p:spPr>
          <a:xfrm>
            <a:off x="768764" y="2684147"/>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p:cNvSpPr/>
          <p:nvPr/>
        </p:nvSpPr>
        <p:spPr>
          <a:xfrm>
            <a:off x="768764" y="3683242"/>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ectangle 18"/>
          <p:cNvSpPr/>
          <p:nvPr/>
        </p:nvSpPr>
        <p:spPr>
          <a:xfrm>
            <a:off x="768764" y="4682337"/>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Rectangle 19"/>
          <p:cNvSpPr/>
          <p:nvPr/>
        </p:nvSpPr>
        <p:spPr>
          <a:xfrm>
            <a:off x="768764" y="5672965"/>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p:cNvSpPr txBox="1"/>
          <p:nvPr/>
        </p:nvSpPr>
        <p:spPr>
          <a:xfrm>
            <a:off x="287916" y="215910"/>
            <a:ext cx="8551284" cy="707886"/>
          </a:xfrm>
          <a:prstGeom prst="rect">
            <a:avLst/>
          </a:prstGeom>
          <a:noFill/>
        </p:spPr>
        <p:txBody>
          <a:bodyPr wrap="square" rtlCol="0">
            <a:spAutoFit/>
          </a:bodyPr>
          <a:lstStyle/>
          <a:p>
            <a:r>
              <a:rPr lang="en-US" sz="4000" b="1" dirty="0" smtClean="0">
                <a:solidFill>
                  <a:srgbClr val="0000FF"/>
                </a:solidFill>
                <a:latin typeface="Book Antiqua"/>
                <a:cs typeface="Book Antiqua"/>
              </a:rPr>
              <a:t>Appreciating The Truth’s Literature</a:t>
            </a:r>
            <a:endParaRPr lang="en-US" sz="4000" b="1" dirty="0">
              <a:solidFill>
                <a:srgbClr val="0000FF"/>
              </a:solidFill>
              <a:latin typeface="Book Antiqua"/>
              <a:cs typeface="Book Antiqua"/>
            </a:endParaRPr>
          </a:p>
        </p:txBody>
      </p:sp>
      <p:sp>
        <p:nvSpPr>
          <p:cNvPr id="3" name="TextBox 2"/>
          <p:cNvSpPr txBox="1"/>
          <p:nvPr/>
        </p:nvSpPr>
        <p:spPr>
          <a:xfrm>
            <a:off x="1371620" y="863606"/>
            <a:ext cx="6610579" cy="400110"/>
          </a:xfrm>
          <a:prstGeom prst="rect">
            <a:avLst/>
          </a:prstGeom>
          <a:noFill/>
        </p:spPr>
        <p:txBody>
          <a:bodyPr wrap="none" rtlCol="0">
            <a:spAutoFit/>
          </a:bodyPr>
          <a:lstStyle/>
          <a:p>
            <a:r>
              <a:rPr lang="en-US" sz="2000" b="1" dirty="0" smtClean="0">
                <a:solidFill>
                  <a:srgbClr val="008000"/>
                </a:solidFill>
                <a:latin typeface="Book Antiqua"/>
                <a:cs typeface="Book Antiqua"/>
              </a:rPr>
              <a:t>Can you name three books in the following categories?</a:t>
            </a:r>
            <a:endParaRPr lang="en-US" sz="2000" b="1" dirty="0">
              <a:solidFill>
                <a:srgbClr val="008000"/>
              </a:solidFill>
              <a:latin typeface="Book Antiqua"/>
              <a:cs typeface="Book Antiqua"/>
            </a:endParaRPr>
          </a:p>
        </p:txBody>
      </p:sp>
    </p:spTree>
    <p:extLst>
      <p:ext uri="{BB962C8B-B14F-4D97-AF65-F5344CB8AC3E}">
        <p14:creationId xmlns:p14="http://schemas.microsoft.com/office/powerpoint/2010/main" val="202321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3" grpId="0"/>
      <p:bldP spid="15" grpId="0"/>
      <p:bldP spid="16" grpId="0" animBg="1"/>
      <p:bldP spid="17" grpId="0" animBg="1"/>
      <p:bldP spid="18" grpId="0" animBg="1"/>
      <p:bldP spid="19" grpId="0" animBg="1"/>
      <p:bldP spid="2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075281" y="1615217"/>
            <a:ext cx="7671514" cy="461665"/>
          </a:xfrm>
          <a:prstGeom prst="rect">
            <a:avLst/>
          </a:prstGeom>
          <a:noFill/>
          <a:ln w="9525">
            <a:noFill/>
            <a:miter lim="800000"/>
            <a:headEnd/>
            <a:tailEnd/>
          </a:ln>
        </p:spPr>
        <p:txBody>
          <a:bodyPr>
            <a:prstTxWarp prst="textNoShape">
              <a:avLst/>
            </a:prstTxWarp>
            <a:spAutoFit/>
          </a:bodyPr>
          <a:lstStyle/>
          <a:p>
            <a:r>
              <a:rPr lang="en-NZ" sz="2400" b="1" dirty="0" smtClean="0">
                <a:latin typeface="Book Antiqua"/>
                <a:cs typeface="Book Antiqua"/>
              </a:rPr>
              <a:t>The Book of Leviticus</a:t>
            </a:r>
            <a:endParaRPr lang="en-NZ" sz="2400" b="1" dirty="0">
              <a:latin typeface="Book Antiqua"/>
              <a:cs typeface="Book Antiqua"/>
            </a:endParaRPr>
          </a:p>
        </p:txBody>
      </p:sp>
      <p:sp>
        <p:nvSpPr>
          <p:cNvPr id="8" name="TextBox 7"/>
          <p:cNvSpPr txBox="1">
            <a:spLocks noChangeArrowheads="1"/>
          </p:cNvSpPr>
          <p:nvPr/>
        </p:nvSpPr>
        <p:spPr bwMode="auto">
          <a:xfrm>
            <a:off x="1075281" y="3569436"/>
            <a:ext cx="7671514" cy="461665"/>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00"/>
                </a:solidFill>
                <a:latin typeface="Book Antiqua"/>
                <a:cs typeface="Book Antiqua"/>
              </a:rPr>
              <a:t>The Prophecy of Daniel</a:t>
            </a:r>
            <a:endParaRPr lang="en-NZ" sz="2400" b="1" dirty="0">
              <a:solidFill>
                <a:srgbClr val="000000"/>
              </a:solidFill>
              <a:latin typeface="Book Antiqua"/>
              <a:cs typeface="Book Antiqua"/>
            </a:endParaRPr>
          </a:p>
        </p:txBody>
      </p:sp>
      <p:sp>
        <p:nvSpPr>
          <p:cNvPr id="10" name="TextBox 9"/>
          <p:cNvSpPr txBox="1">
            <a:spLocks noChangeArrowheads="1"/>
          </p:cNvSpPr>
          <p:nvPr/>
        </p:nvSpPr>
        <p:spPr bwMode="auto">
          <a:xfrm>
            <a:off x="1075281" y="5574454"/>
            <a:ext cx="7671514" cy="461665"/>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00"/>
                </a:solidFill>
                <a:latin typeface="Book Antiqua"/>
                <a:cs typeface="Book Antiqua"/>
              </a:rPr>
              <a:t>The Apocalypse of Jesus Christ</a:t>
            </a:r>
            <a:endParaRPr lang="en-NZ" sz="2400" b="1" dirty="0">
              <a:solidFill>
                <a:srgbClr val="000000"/>
              </a:solidFill>
              <a:latin typeface="Book Antiqua"/>
              <a:cs typeface="Book Antiqua"/>
            </a:endParaRPr>
          </a:p>
        </p:txBody>
      </p:sp>
      <p:sp>
        <p:nvSpPr>
          <p:cNvPr id="13" name="TextBox 12"/>
          <p:cNvSpPr txBox="1">
            <a:spLocks noChangeArrowheads="1"/>
          </p:cNvSpPr>
          <p:nvPr/>
        </p:nvSpPr>
        <p:spPr bwMode="auto">
          <a:xfrm>
            <a:off x="1088720" y="2566927"/>
            <a:ext cx="7671514" cy="461665"/>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00"/>
                </a:solidFill>
                <a:latin typeface="Book Antiqua"/>
                <a:cs typeface="Book Antiqua"/>
              </a:rPr>
              <a:t>The Book of Psalms</a:t>
            </a:r>
            <a:endParaRPr lang="en-NZ" sz="2400" b="1" dirty="0">
              <a:solidFill>
                <a:srgbClr val="000000"/>
              </a:solidFill>
              <a:latin typeface="Book Antiqua"/>
              <a:cs typeface="Book Antiqua"/>
            </a:endParaRPr>
          </a:p>
        </p:txBody>
      </p:sp>
      <p:sp>
        <p:nvSpPr>
          <p:cNvPr id="15" name="TextBox 14"/>
          <p:cNvSpPr txBox="1">
            <a:spLocks noChangeArrowheads="1"/>
          </p:cNvSpPr>
          <p:nvPr/>
        </p:nvSpPr>
        <p:spPr bwMode="auto">
          <a:xfrm>
            <a:off x="1088720" y="4571945"/>
            <a:ext cx="7671514" cy="461665"/>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00"/>
                </a:solidFill>
                <a:latin typeface="Book Antiqua"/>
                <a:cs typeface="Book Antiqua"/>
              </a:rPr>
              <a:t>The Epistle to the Hebrews</a:t>
            </a:r>
          </a:p>
        </p:txBody>
      </p:sp>
      <p:sp>
        <p:nvSpPr>
          <p:cNvPr id="16" name="Rectangle 15"/>
          <p:cNvSpPr/>
          <p:nvPr/>
        </p:nvSpPr>
        <p:spPr>
          <a:xfrm>
            <a:off x="768764" y="1751001"/>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le 16"/>
          <p:cNvSpPr/>
          <p:nvPr/>
        </p:nvSpPr>
        <p:spPr>
          <a:xfrm>
            <a:off x="768764" y="2684147"/>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p:cNvSpPr/>
          <p:nvPr/>
        </p:nvSpPr>
        <p:spPr>
          <a:xfrm>
            <a:off x="768764" y="3683242"/>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ectangle 18"/>
          <p:cNvSpPr/>
          <p:nvPr/>
        </p:nvSpPr>
        <p:spPr>
          <a:xfrm>
            <a:off x="768764" y="4682337"/>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Rectangle 19"/>
          <p:cNvSpPr/>
          <p:nvPr/>
        </p:nvSpPr>
        <p:spPr>
          <a:xfrm>
            <a:off x="768764" y="5689007"/>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p:cNvSpPr txBox="1"/>
          <p:nvPr/>
        </p:nvSpPr>
        <p:spPr>
          <a:xfrm>
            <a:off x="287916" y="215910"/>
            <a:ext cx="8551284" cy="707886"/>
          </a:xfrm>
          <a:prstGeom prst="rect">
            <a:avLst/>
          </a:prstGeom>
          <a:noFill/>
        </p:spPr>
        <p:txBody>
          <a:bodyPr wrap="square" rtlCol="0">
            <a:spAutoFit/>
          </a:bodyPr>
          <a:lstStyle/>
          <a:p>
            <a:r>
              <a:rPr lang="en-US" sz="4000" b="1" dirty="0" smtClean="0">
                <a:solidFill>
                  <a:srgbClr val="0000FF"/>
                </a:solidFill>
                <a:latin typeface="Book Antiqua"/>
                <a:cs typeface="Book Antiqua"/>
              </a:rPr>
              <a:t>Appreciating The Truth’s Literature</a:t>
            </a:r>
            <a:endParaRPr lang="en-US" sz="4000" b="1" dirty="0">
              <a:solidFill>
                <a:srgbClr val="0000FF"/>
              </a:solidFill>
              <a:latin typeface="Book Antiqua"/>
              <a:cs typeface="Book Antiqua"/>
            </a:endParaRPr>
          </a:p>
        </p:txBody>
      </p:sp>
      <p:sp>
        <p:nvSpPr>
          <p:cNvPr id="3" name="TextBox 2"/>
          <p:cNvSpPr txBox="1"/>
          <p:nvPr/>
        </p:nvSpPr>
        <p:spPr>
          <a:xfrm>
            <a:off x="1151491" y="863606"/>
            <a:ext cx="6902876" cy="400110"/>
          </a:xfrm>
          <a:prstGeom prst="rect">
            <a:avLst/>
          </a:prstGeom>
          <a:noFill/>
        </p:spPr>
        <p:txBody>
          <a:bodyPr wrap="none" rtlCol="0">
            <a:spAutoFit/>
          </a:bodyPr>
          <a:lstStyle/>
          <a:p>
            <a:r>
              <a:rPr lang="en-US" sz="2000" b="1" dirty="0" smtClean="0">
                <a:solidFill>
                  <a:srgbClr val="008000"/>
                </a:solidFill>
                <a:latin typeface="Book Antiqua"/>
                <a:cs typeface="Book Antiqua"/>
              </a:rPr>
              <a:t>Can you name three books on the following Bible books?</a:t>
            </a:r>
            <a:endParaRPr lang="en-US" sz="2000" b="1" dirty="0">
              <a:solidFill>
                <a:srgbClr val="008000"/>
              </a:solidFill>
              <a:latin typeface="Book Antiqua"/>
              <a:cs typeface="Book Antiqua"/>
            </a:endParaRPr>
          </a:p>
        </p:txBody>
      </p:sp>
    </p:spTree>
    <p:extLst>
      <p:ext uri="{BB962C8B-B14F-4D97-AF65-F5344CB8AC3E}">
        <p14:creationId xmlns:p14="http://schemas.microsoft.com/office/powerpoint/2010/main" val="34141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3" grpId="0"/>
      <p:bldP spid="15" grpId="0"/>
      <p:bldP spid="16" grpId="0" animBg="1"/>
      <p:bldP spid="17" grpId="0" animBg="1"/>
      <p:bldP spid="18" grpId="0" animBg="1"/>
      <p:bldP spid="19" grpId="0" animBg="1"/>
      <p:bldP spid="2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075281" y="1615217"/>
            <a:ext cx="7671514" cy="461665"/>
          </a:xfrm>
          <a:prstGeom prst="rect">
            <a:avLst/>
          </a:prstGeom>
          <a:noFill/>
          <a:ln w="9525">
            <a:noFill/>
            <a:miter lim="800000"/>
            <a:headEnd/>
            <a:tailEnd/>
          </a:ln>
        </p:spPr>
        <p:txBody>
          <a:bodyPr>
            <a:prstTxWarp prst="textNoShape">
              <a:avLst/>
            </a:prstTxWarp>
            <a:spAutoFit/>
          </a:bodyPr>
          <a:lstStyle/>
          <a:p>
            <a:r>
              <a:rPr lang="en-NZ" sz="2400" b="1" dirty="0" smtClean="0">
                <a:latin typeface="Book Antiqua"/>
                <a:cs typeface="Book Antiqua"/>
              </a:rPr>
              <a:t>Brother John Thomas</a:t>
            </a:r>
            <a:endParaRPr lang="en-NZ" sz="2400" b="1" dirty="0">
              <a:latin typeface="Book Antiqua"/>
              <a:cs typeface="Book Antiqua"/>
            </a:endParaRPr>
          </a:p>
        </p:txBody>
      </p:sp>
      <p:sp>
        <p:nvSpPr>
          <p:cNvPr id="8" name="TextBox 7"/>
          <p:cNvSpPr txBox="1">
            <a:spLocks noChangeArrowheads="1"/>
          </p:cNvSpPr>
          <p:nvPr/>
        </p:nvSpPr>
        <p:spPr bwMode="auto">
          <a:xfrm>
            <a:off x="1075281" y="3569436"/>
            <a:ext cx="7671514" cy="461665"/>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00"/>
                </a:solidFill>
                <a:latin typeface="Book Antiqua"/>
                <a:cs typeface="Book Antiqua"/>
              </a:rPr>
              <a:t>Brother Charles (CC) Walker</a:t>
            </a:r>
            <a:endParaRPr lang="en-NZ" sz="2400" b="1" dirty="0">
              <a:solidFill>
                <a:srgbClr val="000000"/>
              </a:solidFill>
              <a:latin typeface="Book Antiqua"/>
              <a:cs typeface="Book Antiqua"/>
            </a:endParaRPr>
          </a:p>
        </p:txBody>
      </p:sp>
      <p:sp>
        <p:nvSpPr>
          <p:cNvPr id="10" name="TextBox 9"/>
          <p:cNvSpPr txBox="1">
            <a:spLocks noChangeArrowheads="1"/>
          </p:cNvSpPr>
          <p:nvPr/>
        </p:nvSpPr>
        <p:spPr bwMode="auto">
          <a:xfrm>
            <a:off x="1075281" y="5574454"/>
            <a:ext cx="7671514" cy="461665"/>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00"/>
                </a:solidFill>
                <a:latin typeface="Book Antiqua"/>
                <a:cs typeface="Book Antiqua"/>
              </a:rPr>
              <a:t>Brother Islip Collyer</a:t>
            </a:r>
            <a:endParaRPr lang="en-NZ" sz="2400" b="1" dirty="0">
              <a:solidFill>
                <a:srgbClr val="000000"/>
              </a:solidFill>
              <a:latin typeface="Book Antiqua"/>
              <a:cs typeface="Book Antiqua"/>
            </a:endParaRPr>
          </a:p>
        </p:txBody>
      </p:sp>
      <p:sp>
        <p:nvSpPr>
          <p:cNvPr id="13" name="TextBox 12"/>
          <p:cNvSpPr txBox="1">
            <a:spLocks noChangeArrowheads="1"/>
          </p:cNvSpPr>
          <p:nvPr/>
        </p:nvSpPr>
        <p:spPr bwMode="auto">
          <a:xfrm>
            <a:off x="1088720" y="2566927"/>
            <a:ext cx="7671514" cy="461665"/>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00"/>
                </a:solidFill>
                <a:latin typeface="Book Antiqua"/>
                <a:cs typeface="Book Antiqua"/>
              </a:rPr>
              <a:t>Brother Roberts Roberts</a:t>
            </a:r>
            <a:endParaRPr lang="en-NZ" sz="2400" b="1" dirty="0">
              <a:solidFill>
                <a:srgbClr val="000000"/>
              </a:solidFill>
              <a:latin typeface="Book Antiqua"/>
              <a:cs typeface="Book Antiqua"/>
            </a:endParaRPr>
          </a:p>
        </p:txBody>
      </p:sp>
      <p:sp>
        <p:nvSpPr>
          <p:cNvPr id="15" name="TextBox 14"/>
          <p:cNvSpPr txBox="1">
            <a:spLocks noChangeArrowheads="1"/>
          </p:cNvSpPr>
          <p:nvPr/>
        </p:nvSpPr>
        <p:spPr bwMode="auto">
          <a:xfrm>
            <a:off x="1088720" y="4571945"/>
            <a:ext cx="7671514" cy="461665"/>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00"/>
                </a:solidFill>
                <a:latin typeface="Book Antiqua"/>
                <a:cs typeface="Book Antiqua"/>
              </a:rPr>
              <a:t>Brother John Carter</a:t>
            </a:r>
          </a:p>
        </p:txBody>
      </p:sp>
      <p:sp>
        <p:nvSpPr>
          <p:cNvPr id="16" name="Rectangle 15"/>
          <p:cNvSpPr/>
          <p:nvPr/>
        </p:nvSpPr>
        <p:spPr>
          <a:xfrm>
            <a:off x="768764" y="1751001"/>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le 16"/>
          <p:cNvSpPr/>
          <p:nvPr/>
        </p:nvSpPr>
        <p:spPr>
          <a:xfrm>
            <a:off x="768764" y="2684147"/>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p:cNvSpPr/>
          <p:nvPr/>
        </p:nvSpPr>
        <p:spPr>
          <a:xfrm>
            <a:off x="768764" y="3683242"/>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ectangle 18"/>
          <p:cNvSpPr/>
          <p:nvPr/>
        </p:nvSpPr>
        <p:spPr>
          <a:xfrm>
            <a:off x="768764" y="4682337"/>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Rectangle 19"/>
          <p:cNvSpPr/>
          <p:nvPr/>
        </p:nvSpPr>
        <p:spPr>
          <a:xfrm>
            <a:off x="768764" y="5672965"/>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p:cNvSpPr txBox="1"/>
          <p:nvPr/>
        </p:nvSpPr>
        <p:spPr>
          <a:xfrm>
            <a:off x="287916" y="215910"/>
            <a:ext cx="8551284" cy="707886"/>
          </a:xfrm>
          <a:prstGeom prst="rect">
            <a:avLst/>
          </a:prstGeom>
          <a:noFill/>
        </p:spPr>
        <p:txBody>
          <a:bodyPr wrap="square" rtlCol="0">
            <a:spAutoFit/>
          </a:bodyPr>
          <a:lstStyle/>
          <a:p>
            <a:r>
              <a:rPr lang="en-US" sz="4000" b="1" dirty="0" smtClean="0">
                <a:solidFill>
                  <a:srgbClr val="0000FF"/>
                </a:solidFill>
                <a:latin typeface="Book Antiqua"/>
                <a:cs typeface="Book Antiqua"/>
              </a:rPr>
              <a:t>Appreciating The Truth’s Literature</a:t>
            </a:r>
            <a:endParaRPr lang="en-US" sz="4000" b="1" dirty="0">
              <a:solidFill>
                <a:srgbClr val="0000FF"/>
              </a:solidFill>
              <a:latin typeface="Book Antiqua"/>
              <a:cs typeface="Book Antiqua"/>
            </a:endParaRPr>
          </a:p>
        </p:txBody>
      </p:sp>
      <p:sp>
        <p:nvSpPr>
          <p:cNvPr id="3" name="TextBox 2"/>
          <p:cNvSpPr txBox="1"/>
          <p:nvPr/>
        </p:nvSpPr>
        <p:spPr>
          <a:xfrm>
            <a:off x="1371620" y="863606"/>
            <a:ext cx="7002588" cy="430887"/>
          </a:xfrm>
          <a:prstGeom prst="rect">
            <a:avLst/>
          </a:prstGeom>
          <a:noFill/>
        </p:spPr>
        <p:txBody>
          <a:bodyPr wrap="none" rtlCol="0">
            <a:spAutoFit/>
          </a:bodyPr>
          <a:lstStyle/>
          <a:p>
            <a:r>
              <a:rPr lang="en-US" sz="2200" b="1" dirty="0" smtClean="0">
                <a:solidFill>
                  <a:srgbClr val="008000"/>
                </a:solidFill>
                <a:latin typeface="Book Antiqua"/>
                <a:cs typeface="Book Antiqua"/>
              </a:rPr>
              <a:t>Can you name three books by the following authors?</a:t>
            </a:r>
            <a:endParaRPr lang="en-US" sz="2200" b="1" dirty="0">
              <a:solidFill>
                <a:srgbClr val="008000"/>
              </a:solidFill>
              <a:latin typeface="Book Antiqua"/>
              <a:cs typeface="Book Antiqua"/>
            </a:endParaRPr>
          </a:p>
        </p:txBody>
      </p:sp>
    </p:spTree>
    <p:extLst>
      <p:ext uri="{BB962C8B-B14F-4D97-AF65-F5344CB8AC3E}">
        <p14:creationId xmlns:p14="http://schemas.microsoft.com/office/powerpoint/2010/main" val="378125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3" grpId="0"/>
      <p:bldP spid="15" grpId="0"/>
      <p:bldP spid="16" grpId="0" animBg="1"/>
      <p:bldP spid="17" grpId="0" animBg="1"/>
      <p:bldP spid="18" grpId="0" animBg="1"/>
      <p:bldP spid="19" grpId="0" animBg="1"/>
      <p:bldP spid="2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27595" y="863635"/>
            <a:ext cx="5913798" cy="2308324"/>
          </a:xfrm>
          <a:prstGeom prst="rect">
            <a:avLst/>
          </a:prstGeom>
          <a:noFill/>
        </p:spPr>
        <p:txBody>
          <a:bodyPr wrap="none" rtlCol="0">
            <a:spAutoFit/>
          </a:bodyPr>
          <a:lstStyle/>
          <a:p>
            <a:pPr algn="ctr"/>
            <a:r>
              <a:rPr lang="en-US" sz="4800" b="1" dirty="0" smtClean="0">
                <a:solidFill>
                  <a:srgbClr val="0000FF"/>
                </a:solidFill>
                <a:latin typeface="Book Antiqua"/>
                <a:cs typeface="Book Antiqua"/>
              </a:rPr>
              <a:t>HOW TO MASTER </a:t>
            </a:r>
          </a:p>
          <a:p>
            <a:pPr algn="ctr"/>
            <a:r>
              <a:rPr lang="en-US" sz="4800" b="1" dirty="0" smtClean="0">
                <a:solidFill>
                  <a:srgbClr val="0000FF"/>
                </a:solidFill>
                <a:latin typeface="Book Antiqua"/>
                <a:cs typeface="Book Antiqua"/>
              </a:rPr>
              <a:t>THE  SECRETS OF </a:t>
            </a:r>
          </a:p>
          <a:p>
            <a:pPr algn="ctr"/>
            <a:r>
              <a:rPr lang="en-US" sz="4800" b="1" dirty="0" smtClean="0">
                <a:solidFill>
                  <a:srgbClr val="0000FF"/>
                </a:solidFill>
                <a:latin typeface="Book Antiqua"/>
                <a:cs typeface="Book Antiqua"/>
              </a:rPr>
              <a:t>BIBLE STUDY</a:t>
            </a:r>
          </a:p>
        </p:txBody>
      </p:sp>
      <p:sp>
        <p:nvSpPr>
          <p:cNvPr id="5" name="TextBox 4"/>
          <p:cNvSpPr txBox="1"/>
          <p:nvPr/>
        </p:nvSpPr>
        <p:spPr>
          <a:xfrm>
            <a:off x="811422" y="3640676"/>
            <a:ext cx="7497566" cy="1938992"/>
          </a:xfrm>
          <a:prstGeom prst="rect">
            <a:avLst/>
          </a:prstGeom>
          <a:noFill/>
        </p:spPr>
        <p:txBody>
          <a:bodyPr wrap="none" rtlCol="0">
            <a:spAutoFit/>
          </a:bodyPr>
          <a:lstStyle/>
          <a:p>
            <a:pPr algn="ctr"/>
            <a:r>
              <a:rPr lang="en-US" sz="4000" b="1" dirty="0" smtClean="0">
                <a:solidFill>
                  <a:srgbClr val="0000FF"/>
                </a:solidFill>
                <a:latin typeface="Book Antiqua"/>
                <a:cs typeface="Book Antiqua"/>
              </a:rPr>
              <a:t>Study Eight: How To Set</a:t>
            </a:r>
          </a:p>
          <a:p>
            <a:pPr algn="ctr"/>
            <a:r>
              <a:rPr lang="en-US" sz="4000" b="1" dirty="0" smtClean="0">
                <a:solidFill>
                  <a:srgbClr val="0000FF"/>
                </a:solidFill>
                <a:latin typeface="Book Antiqua"/>
                <a:cs typeface="Book Antiqua"/>
              </a:rPr>
              <a:t>Effective Spiritual Goals Using</a:t>
            </a:r>
          </a:p>
          <a:p>
            <a:pPr algn="ctr"/>
            <a:r>
              <a:rPr lang="en-US" sz="4000" b="1" dirty="0" smtClean="0">
                <a:solidFill>
                  <a:srgbClr val="0000FF"/>
                </a:solidFill>
                <a:latin typeface="Book Antiqua"/>
                <a:cs typeface="Book Antiqua"/>
              </a:rPr>
              <a:t>Bible Examples</a:t>
            </a:r>
            <a:endParaRPr lang="en-US" sz="4000" b="1" dirty="0">
              <a:solidFill>
                <a:srgbClr val="0000FF"/>
              </a:solidFill>
              <a:latin typeface="Book Antiqua"/>
              <a:cs typeface="Book Antiqua"/>
            </a:endParaRPr>
          </a:p>
        </p:txBody>
      </p:sp>
    </p:spTree>
    <p:extLst>
      <p:ext uri="{BB962C8B-B14F-4D97-AF65-F5344CB8AC3E}">
        <p14:creationId xmlns:p14="http://schemas.microsoft.com/office/powerpoint/2010/main" val="10733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990616" y="1339802"/>
            <a:ext cx="7671514" cy="1200329"/>
          </a:xfrm>
          <a:prstGeom prst="rect">
            <a:avLst/>
          </a:prstGeom>
          <a:noFill/>
          <a:ln w="9525">
            <a:noFill/>
            <a:miter lim="800000"/>
            <a:headEnd/>
            <a:tailEnd/>
          </a:ln>
        </p:spPr>
        <p:txBody>
          <a:bodyPr>
            <a:prstTxWarp prst="textNoShape">
              <a:avLst/>
            </a:prstTxWarp>
            <a:spAutoFit/>
          </a:bodyPr>
          <a:lstStyle/>
          <a:p>
            <a:r>
              <a:rPr lang="en-NZ" sz="2400" b="1" dirty="0" smtClean="0">
                <a:latin typeface="Book Antiqua"/>
                <a:cs typeface="Book Antiqua"/>
              </a:rPr>
              <a:t>“Nothing useful was ever done without a towering resolution that went far in purpose and desire beyond that which it was possible to accomplish</a:t>
            </a:r>
            <a:r>
              <a:rPr lang="en-NZ" sz="2400" b="1" dirty="0" smtClean="0">
                <a:latin typeface="Book Antiqua"/>
                <a:ea typeface="Comic Sans MS" charset="0"/>
                <a:cs typeface="Book Antiqua"/>
              </a:rPr>
              <a:t>”.</a:t>
            </a:r>
            <a:endParaRPr lang="en-NZ" sz="2400" b="1" dirty="0">
              <a:latin typeface="Book Antiqua"/>
              <a:ea typeface="Comic Sans MS" charset="0"/>
              <a:cs typeface="Book Antiqua"/>
            </a:endParaRPr>
          </a:p>
        </p:txBody>
      </p:sp>
      <p:sp>
        <p:nvSpPr>
          <p:cNvPr id="8" name="TextBox 7"/>
          <p:cNvSpPr txBox="1">
            <a:spLocks noChangeArrowheads="1"/>
          </p:cNvSpPr>
          <p:nvPr/>
        </p:nvSpPr>
        <p:spPr bwMode="auto">
          <a:xfrm>
            <a:off x="6641427" y="6302355"/>
            <a:ext cx="2422358" cy="461665"/>
          </a:xfrm>
          <a:prstGeom prst="rect">
            <a:avLst/>
          </a:prstGeom>
          <a:noFill/>
          <a:ln w="9525">
            <a:noFill/>
            <a:miter lim="800000"/>
            <a:headEnd/>
            <a:tailEnd/>
          </a:ln>
        </p:spPr>
        <p:txBody>
          <a:bodyPr wrap="square">
            <a:prstTxWarp prst="textNoShape">
              <a:avLst/>
            </a:prstTxWarp>
            <a:spAutoFit/>
          </a:bodyPr>
          <a:lstStyle/>
          <a:p>
            <a:r>
              <a:rPr lang="en-NZ" sz="2400" b="1" dirty="0" smtClean="0">
                <a:solidFill>
                  <a:srgbClr val="FF0000"/>
                </a:solidFill>
                <a:latin typeface="Book Antiqua" charset="0"/>
                <a:ea typeface="Book Antiqua" charset="0"/>
                <a:cs typeface="Book Antiqua" charset="0"/>
              </a:rPr>
              <a:t>Robert Roberts</a:t>
            </a:r>
            <a:endParaRPr lang="en-NZ" sz="2400" b="1" dirty="0">
              <a:solidFill>
                <a:srgbClr val="FF0000"/>
              </a:solidFill>
              <a:latin typeface="Book Antiqua" charset="0"/>
              <a:ea typeface="Book Antiqua" charset="0"/>
              <a:cs typeface="Book Antiqua" charset="0"/>
            </a:endParaRPr>
          </a:p>
        </p:txBody>
      </p:sp>
      <p:grpSp>
        <p:nvGrpSpPr>
          <p:cNvPr id="2" name="Group 17"/>
          <p:cNvGrpSpPr>
            <a:grpSpLocks/>
          </p:cNvGrpSpPr>
          <p:nvPr/>
        </p:nvGrpSpPr>
        <p:grpSpPr bwMode="auto">
          <a:xfrm>
            <a:off x="4393590" y="182600"/>
            <a:ext cx="257846" cy="716539"/>
            <a:chOff x="4464170" y="365547"/>
            <a:chExt cx="213233" cy="1034193"/>
          </a:xfrm>
        </p:grpSpPr>
        <p:sp>
          <p:nvSpPr>
            <p:cNvPr id="17" name="TextBox 16"/>
            <p:cNvSpPr txBox="1"/>
            <p:nvPr/>
          </p:nvSpPr>
          <p:spPr>
            <a:xfrm>
              <a:off x="4464170" y="378036"/>
              <a:ext cx="152715" cy="1021704"/>
            </a:xfrm>
            <a:prstGeom prst="rect">
              <a:avLst/>
            </a:prstGeom>
            <a:noFill/>
            <a:effectLst>
              <a:outerShdw dist="38100" dir="9000000" algn="ctr" rotWithShape="0">
                <a:schemeClr val="tx1"/>
              </a:outerShdw>
            </a:effectLst>
          </p:spPr>
          <p:txBody>
            <a:bodyPr wrap="none">
              <a:spAutoFit/>
            </a:bodyPr>
            <a:lstStyle/>
            <a:p>
              <a:pPr algn="ctr" fontAlgn="auto">
                <a:spcBef>
                  <a:spcPts val="0"/>
                </a:spcBef>
                <a:spcAft>
                  <a:spcPts val="0"/>
                </a:spcAft>
                <a:defRPr/>
              </a:pPr>
              <a:endParaRPr lang="en-NZ" sz="4000" b="1" dirty="0">
                <a:gradFill>
                  <a:gsLst>
                    <a:gs pos="25000">
                      <a:srgbClr val="FFFF00"/>
                    </a:gs>
                    <a:gs pos="60000">
                      <a:srgbClr val="FF0000"/>
                    </a:gs>
                  </a:gsLst>
                  <a:lin ang="5400000" scaled="0"/>
                </a:gradFill>
                <a:latin typeface="ArtBrush" pitchFamily="34" charset="0"/>
              </a:endParaRPr>
            </a:p>
          </p:txBody>
        </p:sp>
        <p:sp>
          <p:nvSpPr>
            <p:cNvPr id="20493" name="TextBox 15"/>
            <p:cNvSpPr txBox="1">
              <a:spLocks noChangeArrowheads="1"/>
            </p:cNvSpPr>
            <p:nvPr/>
          </p:nvSpPr>
          <p:spPr bwMode="auto">
            <a:xfrm>
              <a:off x="4524688" y="365547"/>
              <a:ext cx="152715" cy="1021704"/>
            </a:xfrm>
            <a:prstGeom prst="rect">
              <a:avLst/>
            </a:prstGeom>
            <a:noFill/>
            <a:ln w="9525">
              <a:noFill/>
              <a:miter lim="800000"/>
              <a:headEnd/>
              <a:tailEnd/>
            </a:ln>
          </p:spPr>
          <p:txBody>
            <a:bodyPr wrap="none">
              <a:prstTxWarp prst="textNoShape">
                <a:avLst/>
              </a:prstTxWarp>
              <a:spAutoFit/>
            </a:bodyPr>
            <a:lstStyle/>
            <a:p>
              <a:pPr algn="ctr"/>
              <a:endParaRPr lang="en-NZ" sz="4000" b="1" dirty="0">
                <a:latin typeface="ArtBrush" charset="0"/>
              </a:endParaRPr>
            </a:p>
          </p:txBody>
        </p:sp>
      </p:grpSp>
      <p:sp>
        <p:nvSpPr>
          <p:cNvPr id="9" name="Rectangle 8"/>
          <p:cNvSpPr/>
          <p:nvPr/>
        </p:nvSpPr>
        <p:spPr>
          <a:xfrm>
            <a:off x="745052" y="1463130"/>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extBox 6"/>
          <p:cNvSpPr txBox="1"/>
          <p:nvPr/>
        </p:nvSpPr>
        <p:spPr>
          <a:xfrm>
            <a:off x="587335" y="215910"/>
            <a:ext cx="7969331" cy="707886"/>
          </a:xfrm>
          <a:prstGeom prst="rect">
            <a:avLst/>
          </a:prstGeom>
          <a:noFill/>
        </p:spPr>
        <p:txBody>
          <a:bodyPr wrap="square" rtlCol="0">
            <a:spAutoFit/>
          </a:bodyPr>
          <a:lstStyle/>
          <a:p>
            <a:r>
              <a:rPr lang="en-US" sz="4000" b="1" dirty="0" smtClean="0">
                <a:solidFill>
                  <a:srgbClr val="0000FF"/>
                </a:solidFill>
                <a:latin typeface="Book Antiqua"/>
                <a:cs typeface="Book Antiqua"/>
              </a:rPr>
              <a:t>The Power Of </a:t>
            </a:r>
            <a:r>
              <a:rPr lang="en-US" sz="4000" b="1" smtClean="0">
                <a:solidFill>
                  <a:srgbClr val="0000FF"/>
                </a:solidFill>
                <a:latin typeface="Book Antiqua"/>
                <a:cs typeface="Book Antiqua"/>
              </a:rPr>
              <a:t>Authentic Purpose</a:t>
            </a:r>
            <a:endParaRPr lang="en-US" sz="4000" b="1" dirty="0">
              <a:solidFill>
                <a:srgbClr val="0000FF"/>
              </a:solidFill>
              <a:latin typeface="Book Antiqua"/>
              <a:cs typeface="Book Antiqua"/>
            </a:endParaRPr>
          </a:p>
        </p:txBody>
      </p:sp>
    </p:spTree>
    <p:extLst>
      <p:ext uri="{BB962C8B-B14F-4D97-AF65-F5344CB8AC3E}">
        <p14:creationId xmlns:p14="http://schemas.microsoft.com/office/powerpoint/2010/main" val="102946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p:cNvCxnSpPr/>
          <p:nvPr/>
        </p:nvCxnSpPr>
        <p:spPr>
          <a:xfrm>
            <a:off x="897467" y="1371600"/>
            <a:ext cx="0" cy="4936067"/>
          </a:xfrm>
          <a:prstGeom prst="line">
            <a:avLst/>
          </a:prstGeom>
          <a:ln w="57150" cmpd="sng">
            <a:solidFill>
              <a:srgbClr val="595959"/>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35468" y="214762"/>
            <a:ext cx="8873066" cy="707886"/>
          </a:xfrm>
          <a:prstGeom prst="rect">
            <a:avLst/>
          </a:prstGeom>
          <a:noFill/>
        </p:spPr>
        <p:txBody>
          <a:bodyPr wrap="square" rtlCol="0">
            <a:spAutoFit/>
          </a:bodyPr>
          <a:lstStyle/>
          <a:p>
            <a:pPr algn="ctr"/>
            <a:r>
              <a:rPr lang="en-NZ" sz="4000" b="1" dirty="0" smtClean="0">
                <a:solidFill>
                  <a:srgbClr val="0432FF"/>
                </a:solidFill>
                <a:latin typeface="Book Antiqua" charset="0"/>
                <a:ea typeface="Book Antiqua" charset="0"/>
                <a:cs typeface="Book Antiqua" charset="0"/>
              </a:rPr>
              <a:t>The Twin Axes Of Good Goals</a:t>
            </a:r>
            <a:endParaRPr lang="en-NZ" sz="4000" b="1" dirty="0">
              <a:solidFill>
                <a:srgbClr val="0432FF"/>
              </a:solidFill>
              <a:latin typeface="Book Antiqua" charset="0"/>
              <a:ea typeface="Book Antiqua" charset="0"/>
              <a:cs typeface="Book Antiqua" charset="0"/>
            </a:endParaRPr>
          </a:p>
        </p:txBody>
      </p:sp>
      <p:cxnSp>
        <p:nvCxnSpPr>
          <p:cNvPr id="34" name="Straight Connector 33"/>
          <p:cNvCxnSpPr/>
          <p:nvPr/>
        </p:nvCxnSpPr>
        <p:spPr>
          <a:xfrm flipH="1" flipV="1">
            <a:off x="914411" y="6281447"/>
            <a:ext cx="7569189" cy="820"/>
          </a:xfrm>
          <a:prstGeom prst="line">
            <a:avLst/>
          </a:prstGeom>
          <a:ln w="57150" cmpd="sng">
            <a:solidFill>
              <a:srgbClr val="595959"/>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030309" y="1198215"/>
            <a:ext cx="3134191" cy="707886"/>
          </a:xfrm>
          <a:prstGeom prst="rect">
            <a:avLst/>
          </a:prstGeom>
          <a:noFill/>
          <a:effectLst>
            <a:outerShdw blurRad="50800" dist="25400" dir="9600000" algn="ctr" rotWithShape="0">
              <a:schemeClr val="bg1">
                <a:lumMod val="65000"/>
              </a:schemeClr>
            </a:outerShdw>
          </a:effectLst>
        </p:spPr>
        <p:txBody>
          <a:bodyPr wrap="none" rtlCol="0">
            <a:spAutoFit/>
          </a:bodyPr>
          <a:lstStyle/>
          <a:p>
            <a:r>
              <a:rPr lang="en-NZ" sz="4000" b="1" dirty="0" smtClean="0">
                <a:solidFill>
                  <a:srgbClr val="408000"/>
                </a:solidFill>
                <a:latin typeface="Book Antiqua"/>
                <a:cs typeface="Book Antiqua"/>
              </a:rPr>
              <a:t>Goal Setting</a:t>
            </a:r>
            <a:endParaRPr lang="en-NZ" sz="4000" b="1" dirty="0">
              <a:solidFill>
                <a:srgbClr val="408000"/>
              </a:solidFill>
              <a:latin typeface="Book Antiqua"/>
              <a:cs typeface="Book Antiqua"/>
            </a:endParaRPr>
          </a:p>
        </p:txBody>
      </p:sp>
      <p:sp>
        <p:nvSpPr>
          <p:cNvPr id="62" name="TextBox 61"/>
          <p:cNvSpPr txBox="1"/>
          <p:nvPr/>
        </p:nvSpPr>
        <p:spPr>
          <a:xfrm>
            <a:off x="4739123" y="5420621"/>
            <a:ext cx="3877985" cy="707886"/>
          </a:xfrm>
          <a:prstGeom prst="rect">
            <a:avLst/>
          </a:prstGeom>
          <a:noFill/>
          <a:effectLst>
            <a:outerShdw blurRad="50800" dist="25400" dir="9600000" algn="ctr" rotWithShape="0">
              <a:schemeClr val="bg1">
                <a:lumMod val="65000"/>
              </a:schemeClr>
            </a:outerShdw>
          </a:effectLst>
        </p:spPr>
        <p:txBody>
          <a:bodyPr wrap="none" rtlCol="0">
            <a:spAutoFit/>
          </a:bodyPr>
          <a:lstStyle/>
          <a:p>
            <a:r>
              <a:rPr lang="en-NZ" sz="4000" b="1" dirty="0" smtClean="0">
                <a:solidFill>
                  <a:srgbClr val="0432FF"/>
                </a:solidFill>
                <a:latin typeface="Book Antiqua"/>
                <a:cs typeface="Book Antiqua"/>
              </a:rPr>
              <a:t>Goal Achieving</a:t>
            </a:r>
            <a:endParaRPr lang="en-NZ" sz="4000" b="1" dirty="0">
              <a:solidFill>
                <a:srgbClr val="0432FF"/>
              </a:solidFill>
              <a:latin typeface="Book Antiqua"/>
              <a:cs typeface="Book Antiqua"/>
            </a:endParaRPr>
          </a:p>
        </p:txBody>
      </p:sp>
      <p:pic>
        <p:nvPicPr>
          <p:cNvPr id="9" name="Content Placeholder 3" descr="P24127_Focal Point Logo_Colour Icon on White.jpg"/>
          <p:cNvPicPr>
            <a:picLocks noChangeAspect="1"/>
          </p:cNvPicPr>
          <p:nvPr/>
        </p:nvPicPr>
        <p:blipFill>
          <a:blip r:embed="rId3">
            <a:extLst>
              <a:ext uri="{28A0092B-C50C-407E-A947-70E740481C1C}">
                <a14:useLocalDpi xmlns:a14="http://schemas.microsoft.com/office/drawing/2010/main" val="0"/>
              </a:ext>
            </a:extLst>
          </a:blip>
          <a:srcRect t="8741" b="8741"/>
          <a:stretch>
            <a:fillRect/>
          </a:stretch>
        </p:blipFill>
        <p:spPr>
          <a:xfrm>
            <a:off x="4469029" y="2980271"/>
            <a:ext cx="1293173" cy="711196"/>
          </a:xfrm>
          <a:prstGeom prst="rect">
            <a:avLst/>
          </a:prstGeom>
        </p:spPr>
      </p:pic>
    </p:spTree>
    <p:extLst>
      <p:ext uri="{BB962C8B-B14F-4D97-AF65-F5344CB8AC3E}">
        <p14:creationId xmlns:p14="http://schemas.microsoft.com/office/powerpoint/2010/main" val="9561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9" grpId="0"/>
      <p:bldP spid="6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71" y="-7877"/>
            <a:ext cx="8686800" cy="1143000"/>
          </a:xfrm>
        </p:spPr>
        <p:txBody>
          <a:bodyPr>
            <a:noAutofit/>
          </a:bodyPr>
          <a:lstStyle/>
          <a:p>
            <a:r>
              <a:rPr lang="en-NZ" sz="4000" b="1" dirty="0" smtClean="0">
                <a:solidFill>
                  <a:srgbClr val="0432FF"/>
                </a:solidFill>
                <a:latin typeface="Book Antiqua" charset="0"/>
                <a:ea typeface="Book Antiqua" charset="0"/>
                <a:cs typeface="Book Antiqua" charset="0"/>
              </a:rPr>
              <a:t>Seven Steps For Goal Achievement</a:t>
            </a:r>
            <a:endParaRPr lang="en-US" sz="4000" b="1" dirty="0">
              <a:solidFill>
                <a:srgbClr val="0432FF"/>
              </a:solidFill>
              <a:latin typeface="Book Antiqua" charset="0"/>
              <a:ea typeface="Book Antiqua" charset="0"/>
              <a:cs typeface="Book Antiqua" charset="0"/>
            </a:endParaRPr>
          </a:p>
        </p:txBody>
      </p:sp>
      <p:sp>
        <p:nvSpPr>
          <p:cNvPr id="11" name="Rectangle 10"/>
          <p:cNvSpPr/>
          <p:nvPr/>
        </p:nvSpPr>
        <p:spPr>
          <a:xfrm>
            <a:off x="1828773" y="1220083"/>
            <a:ext cx="2624667" cy="1642534"/>
          </a:xfrm>
          <a:prstGeom prst="rect">
            <a:avLst/>
          </a:prstGeom>
          <a:solidFill>
            <a:srgbClr val="2349E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bg1"/>
                </a:solidFill>
                <a:latin typeface="Book Antiqua"/>
                <a:cs typeface="Book Antiqua"/>
              </a:rPr>
              <a:t>Visualise the Outcome</a:t>
            </a:r>
            <a:endParaRPr lang="en-US" sz="2800" dirty="0">
              <a:solidFill>
                <a:schemeClr val="bg1"/>
              </a:solidFill>
              <a:latin typeface="Book Antiqua"/>
              <a:cs typeface="Book Antiqua"/>
            </a:endParaRPr>
          </a:p>
        </p:txBody>
      </p:sp>
      <p:sp>
        <p:nvSpPr>
          <p:cNvPr id="12" name="Rectangle 11"/>
          <p:cNvSpPr/>
          <p:nvPr/>
        </p:nvSpPr>
        <p:spPr>
          <a:xfrm>
            <a:off x="4639707" y="1222200"/>
            <a:ext cx="2607734" cy="1642533"/>
          </a:xfrm>
          <a:prstGeom prst="rect">
            <a:avLst/>
          </a:prstGeom>
          <a:solidFill>
            <a:srgbClr val="2349E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Book Antiqua"/>
                <a:cs typeface="Book Antiqua"/>
              </a:rPr>
              <a:t>Brainstorm the Strategies</a:t>
            </a:r>
            <a:endParaRPr lang="en-US" sz="2800" dirty="0">
              <a:latin typeface="Book Antiqua"/>
              <a:cs typeface="Book Antiqua"/>
            </a:endParaRPr>
          </a:p>
        </p:txBody>
      </p:sp>
      <p:sp>
        <p:nvSpPr>
          <p:cNvPr id="13" name="Rectangle 12"/>
          <p:cNvSpPr/>
          <p:nvPr/>
        </p:nvSpPr>
        <p:spPr>
          <a:xfrm>
            <a:off x="461769" y="4862212"/>
            <a:ext cx="2620207" cy="1625600"/>
          </a:xfrm>
          <a:prstGeom prst="rect">
            <a:avLst/>
          </a:prstGeom>
          <a:solidFill>
            <a:srgbClr val="2349E7"/>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Book Antiqua"/>
                <a:cs typeface="Book Antiqua"/>
              </a:rPr>
              <a:t>Establish the Deadline</a:t>
            </a:r>
            <a:endParaRPr lang="en-US" sz="2800" dirty="0">
              <a:latin typeface="Book Antiqua"/>
              <a:cs typeface="Book Antiqua"/>
            </a:endParaRPr>
          </a:p>
        </p:txBody>
      </p:sp>
      <p:sp>
        <p:nvSpPr>
          <p:cNvPr id="14" name="Rectangle 13"/>
          <p:cNvSpPr/>
          <p:nvPr/>
        </p:nvSpPr>
        <p:spPr>
          <a:xfrm>
            <a:off x="3285041" y="4849431"/>
            <a:ext cx="2607733" cy="1638412"/>
          </a:xfrm>
          <a:prstGeom prst="rect">
            <a:avLst/>
          </a:prstGeom>
          <a:solidFill>
            <a:srgbClr val="2349E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Book Antiqua"/>
                <a:cs typeface="Book Antiqua"/>
              </a:rPr>
              <a:t>Commence the Actions</a:t>
            </a:r>
            <a:endParaRPr lang="en-US" sz="2800" dirty="0">
              <a:latin typeface="Book Antiqua"/>
              <a:cs typeface="Book Antiqua"/>
            </a:endParaRPr>
          </a:p>
        </p:txBody>
      </p:sp>
      <p:sp>
        <p:nvSpPr>
          <p:cNvPr id="15" name="Rectangle 14"/>
          <p:cNvSpPr/>
          <p:nvPr/>
        </p:nvSpPr>
        <p:spPr>
          <a:xfrm>
            <a:off x="6079059" y="4830187"/>
            <a:ext cx="2607733" cy="1640724"/>
          </a:xfrm>
          <a:prstGeom prst="rect">
            <a:avLst/>
          </a:prstGeom>
          <a:solidFill>
            <a:srgbClr val="2349E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Book Antiqua"/>
                <a:cs typeface="Book Antiqua"/>
              </a:rPr>
              <a:t>Quantify the Result</a:t>
            </a:r>
            <a:endParaRPr lang="en-US" sz="2800" dirty="0">
              <a:latin typeface="Book Antiqua"/>
              <a:cs typeface="Book Antiqua"/>
            </a:endParaRPr>
          </a:p>
        </p:txBody>
      </p:sp>
      <p:sp>
        <p:nvSpPr>
          <p:cNvPr id="9" name="Content Placeholder 8"/>
          <p:cNvSpPr>
            <a:spLocks noGrp="1"/>
          </p:cNvSpPr>
          <p:nvPr>
            <p:ph idx="1"/>
          </p:nvPr>
        </p:nvSpPr>
        <p:spPr>
          <a:xfrm>
            <a:off x="1192931" y="3040519"/>
            <a:ext cx="2597454" cy="1654965"/>
          </a:xfrm>
          <a:prstGeom prst="rect">
            <a:avLst/>
          </a:prstGeom>
          <a:solidFill>
            <a:srgbClr val="2349E7"/>
          </a:solidFill>
        </p:spPr>
        <p:style>
          <a:lnRef idx="1">
            <a:schemeClr val="accent1"/>
          </a:lnRef>
          <a:fillRef idx="3">
            <a:schemeClr val="accent1"/>
          </a:fillRef>
          <a:effectRef idx="2">
            <a:schemeClr val="accent1"/>
          </a:effectRef>
          <a:fontRef idx="minor">
            <a:schemeClr val="lt1"/>
          </a:fontRef>
        </p:style>
        <p:txBody>
          <a:bodyPr rtlCol="0" anchor="ctr">
            <a:normAutofit/>
          </a:bodyPr>
          <a:lstStyle/>
          <a:p>
            <a:pPr marL="0" indent="0" algn="ctr">
              <a:buNone/>
            </a:pPr>
            <a:r>
              <a:rPr lang="en-US" sz="2800" dirty="0" smtClean="0">
                <a:solidFill>
                  <a:schemeClr val="bg1"/>
                </a:solidFill>
                <a:latin typeface="Book Antiqua"/>
                <a:cs typeface="Book Antiqua"/>
              </a:rPr>
              <a:t>Organise the Sequence</a:t>
            </a:r>
            <a:endParaRPr lang="en-US" sz="2800" dirty="0">
              <a:solidFill>
                <a:schemeClr val="bg1"/>
              </a:solidFill>
              <a:latin typeface="Book Antiqua"/>
              <a:cs typeface="Book Antiqua"/>
            </a:endParaRPr>
          </a:p>
        </p:txBody>
      </p:sp>
      <p:sp>
        <p:nvSpPr>
          <p:cNvPr id="10" name="Rectangle 9"/>
          <p:cNvSpPr/>
          <p:nvPr/>
        </p:nvSpPr>
        <p:spPr>
          <a:xfrm>
            <a:off x="5328933" y="3027467"/>
            <a:ext cx="2624667" cy="1642534"/>
          </a:xfrm>
          <a:prstGeom prst="rect">
            <a:avLst/>
          </a:prstGeom>
          <a:solidFill>
            <a:srgbClr val="2349E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bg1"/>
                </a:solidFill>
                <a:latin typeface="Book Antiqua"/>
                <a:cs typeface="Book Antiqua"/>
              </a:rPr>
              <a:t>Confirm the Reward</a:t>
            </a:r>
            <a:endParaRPr lang="en-US" sz="2800" dirty="0">
              <a:solidFill>
                <a:schemeClr val="bg1"/>
              </a:solidFill>
              <a:latin typeface="Book Antiqua"/>
              <a:cs typeface="Book Antiqua"/>
            </a:endParaRPr>
          </a:p>
        </p:txBody>
      </p:sp>
    </p:spTree>
    <p:extLst>
      <p:ext uri="{BB962C8B-B14F-4D97-AF65-F5344CB8AC3E}">
        <p14:creationId xmlns:p14="http://schemas.microsoft.com/office/powerpoint/2010/main" val="190439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P spid="13" grpId="0" animBg="1"/>
      <p:bldP spid="14" grpId="0" animBg="1"/>
      <p:bldP spid="15" grpId="0" animBg="1"/>
      <p:bldP spid="9" grpId="0" animBg="1"/>
      <p:bldP spid="1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p:cNvCxnSpPr/>
          <p:nvPr/>
        </p:nvCxnSpPr>
        <p:spPr>
          <a:xfrm>
            <a:off x="889000" y="1371600"/>
            <a:ext cx="8467" cy="4936067"/>
          </a:xfrm>
          <a:prstGeom prst="line">
            <a:avLst/>
          </a:prstGeom>
          <a:ln w="57150" cmpd="sng">
            <a:solidFill>
              <a:srgbClr val="595959"/>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45087" y="230804"/>
            <a:ext cx="9634174" cy="707886"/>
          </a:xfrm>
          <a:prstGeom prst="rect">
            <a:avLst/>
          </a:prstGeom>
          <a:noFill/>
        </p:spPr>
        <p:txBody>
          <a:bodyPr wrap="square" rtlCol="0">
            <a:spAutoFit/>
          </a:bodyPr>
          <a:lstStyle/>
          <a:p>
            <a:pPr algn="ctr"/>
            <a:r>
              <a:rPr lang="en-NZ" sz="3900" b="1" dirty="0" smtClean="0">
                <a:solidFill>
                  <a:srgbClr val="0432FF"/>
                </a:solidFill>
                <a:latin typeface="Book Antiqua" charset="0"/>
                <a:ea typeface="Book Antiqua" charset="0"/>
                <a:cs typeface="Book Antiqua" charset="0"/>
              </a:rPr>
              <a:t>Using Goals To Find Your Daily Focus</a:t>
            </a:r>
            <a:endParaRPr lang="en-NZ" sz="3900" b="1" dirty="0">
              <a:solidFill>
                <a:srgbClr val="0432FF"/>
              </a:solidFill>
              <a:latin typeface="Book Antiqua" charset="0"/>
              <a:ea typeface="Book Antiqua" charset="0"/>
              <a:cs typeface="Book Antiqua" charset="0"/>
            </a:endParaRPr>
          </a:p>
        </p:txBody>
      </p:sp>
      <p:cxnSp>
        <p:nvCxnSpPr>
          <p:cNvPr id="34" name="Straight Connector 33"/>
          <p:cNvCxnSpPr/>
          <p:nvPr/>
        </p:nvCxnSpPr>
        <p:spPr>
          <a:xfrm flipH="1" flipV="1">
            <a:off x="914412" y="6281447"/>
            <a:ext cx="7586121" cy="820"/>
          </a:xfrm>
          <a:prstGeom prst="line">
            <a:avLst/>
          </a:prstGeom>
          <a:ln w="57150" cmpd="sng">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914410" y="3822700"/>
            <a:ext cx="7569190" cy="8463"/>
          </a:xfrm>
          <a:prstGeom prst="line">
            <a:avLst/>
          </a:prstGeom>
          <a:ln w="57150" cmpd="sng">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62500" y="1371600"/>
            <a:ext cx="29563" cy="4936073"/>
          </a:xfrm>
          <a:prstGeom prst="line">
            <a:avLst/>
          </a:prstGeom>
          <a:ln w="57150" cmpd="sng">
            <a:solidFill>
              <a:srgbClr val="595959"/>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35067" y="1384300"/>
            <a:ext cx="3534799" cy="461665"/>
          </a:xfrm>
          <a:prstGeom prst="rect">
            <a:avLst/>
          </a:prstGeom>
          <a:noFill/>
        </p:spPr>
        <p:txBody>
          <a:bodyPr wrap="square" rtlCol="0">
            <a:spAutoFit/>
          </a:bodyPr>
          <a:lstStyle/>
          <a:p>
            <a:r>
              <a:rPr lang="en-US" sz="2400" b="1" dirty="0" smtClean="0">
                <a:solidFill>
                  <a:srgbClr val="0432FF"/>
                </a:solidFill>
                <a:latin typeface="Book Antiqua"/>
                <a:cs typeface="Book Antiqua"/>
              </a:rPr>
              <a:t>Goal Two</a:t>
            </a:r>
            <a:endParaRPr lang="en-US" sz="2400" b="1" dirty="0">
              <a:solidFill>
                <a:srgbClr val="0432FF"/>
              </a:solidFill>
              <a:latin typeface="Book Antiqua"/>
              <a:cs typeface="Book Antiqua"/>
            </a:endParaRPr>
          </a:p>
        </p:txBody>
      </p:sp>
      <p:sp>
        <p:nvSpPr>
          <p:cNvPr id="10" name="TextBox 9"/>
          <p:cNvSpPr txBox="1"/>
          <p:nvPr/>
        </p:nvSpPr>
        <p:spPr>
          <a:xfrm>
            <a:off x="1223427" y="3822700"/>
            <a:ext cx="3992040" cy="461665"/>
          </a:xfrm>
          <a:prstGeom prst="rect">
            <a:avLst/>
          </a:prstGeom>
          <a:noFill/>
        </p:spPr>
        <p:txBody>
          <a:bodyPr wrap="square" rtlCol="0">
            <a:spAutoFit/>
          </a:bodyPr>
          <a:lstStyle/>
          <a:p>
            <a:r>
              <a:rPr lang="en-US" sz="2400" b="1" dirty="0" smtClean="0">
                <a:solidFill>
                  <a:srgbClr val="0432FF"/>
                </a:solidFill>
                <a:latin typeface="Book Antiqua"/>
                <a:cs typeface="Book Antiqua"/>
              </a:rPr>
              <a:t>Goal Three</a:t>
            </a:r>
            <a:endParaRPr lang="en-US" sz="2400" b="1" dirty="0">
              <a:solidFill>
                <a:srgbClr val="0432FF"/>
              </a:solidFill>
              <a:latin typeface="Book Antiqua"/>
              <a:cs typeface="Book Antiqua"/>
            </a:endParaRPr>
          </a:p>
        </p:txBody>
      </p:sp>
      <p:sp>
        <p:nvSpPr>
          <p:cNvPr id="2" name="TextBox 1"/>
          <p:cNvSpPr txBox="1"/>
          <p:nvPr/>
        </p:nvSpPr>
        <p:spPr>
          <a:xfrm>
            <a:off x="1214948" y="1380052"/>
            <a:ext cx="3627985" cy="461665"/>
          </a:xfrm>
          <a:prstGeom prst="rect">
            <a:avLst/>
          </a:prstGeom>
          <a:noFill/>
        </p:spPr>
        <p:txBody>
          <a:bodyPr wrap="square" rtlCol="0">
            <a:spAutoFit/>
          </a:bodyPr>
          <a:lstStyle/>
          <a:p>
            <a:r>
              <a:rPr lang="en-US" sz="2400" b="1" dirty="0" smtClean="0">
                <a:solidFill>
                  <a:srgbClr val="0432FF"/>
                </a:solidFill>
                <a:latin typeface="Book Antiqua"/>
                <a:cs typeface="Book Antiqua"/>
              </a:rPr>
              <a:t>Goal One </a:t>
            </a:r>
            <a:endParaRPr lang="en-US" sz="2400" b="1" dirty="0">
              <a:solidFill>
                <a:srgbClr val="0432FF"/>
              </a:solidFill>
              <a:latin typeface="Book Antiqua"/>
              <a:cs typeface="Book Antiqua"/>
            </a:endParaRPr>
          </a:p>
        </p:txBody>
      </p:sp>
      <p:cxnSp>
        <p:nvCxnSpPr>
          <p:cNvPr id="12" name="Straight Connector 11"/>
          <p:cNvCxnSpPr/>
          <p:nvPr/>
        </p:nvCxnSpPr>
        <p:spPr>
          <a:xfrm>
            <a:off x="8458200" y="1371600"/>
            <a:ext cx="8467" cy="4936067"/>
          </a:xfrm>
          <a:prstGeom prst="line">
            <a:avLst/>
          </a:prstGeom>
          <a:ln w="57150" cmpd="sng">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901710" y="1384300"/>
            <a:ext cx="7569190" cy="8463"/>
          </a:xfrm>
          <a:prstGeom prst="line">
            <a:avLst/>
          </a:prstGeom>
          <a:ln w="57150" cmpd="sng">
            <a:solidFill>
              <a:srgbClr val="595959"/>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39800" y="1333500"/>
            <a:ext cx="364202" cy="523220"/>
          </a:xfrm>
          <a:prstGeom prst="rect">
            <a:avLst/>
          </a:prstGeom>
          <a:noFill/>
        </p:spPr>
        <p:txBody>
          <a:bodyPr wrap="none" rtlCol="0">
            <a:spAutoFit/>
          </a:bodyPr>
          <a:lstStyle/>
          <a:p>
            <a:r>
              <a:rPr lang="en-US" sz="2800" b="1" dirty="0" smtClean="0">
                <a:latin typeface="Book Antiqua"/>
                <a:cs typeface="Book Antiqua"/>
              </a:rPr>
              <a:t>1</a:t>
            </a:r>
            <a:endParaRPr lang="en-US" sz="2800" b="1" dirty="0">
              <a:latin typeface="Book Antiqua"/>
              <a:cs typeface="Book Antiqua"/>
            </a:endParaRPr>
          </a:p>
        </p:txBody>
      </p:sp>
      <p:sp>
        <p:nvSpPr>
          <p:cNvPr id="4" name="TextBox 3"/>
          <p:cNvSpPr txBox="1"/>
          <p:nvPr/>
        </p:nvSpPr>
        <p:spPr>
          <a:xfrm>
            <a:off x="4800600" y="1346200"/>
            <a:ext cx="364202" cy="523220"/>
          </a:xfrm>
          <a:prstGeom prst="rect">
            <a:avLst/>
          </a:prstGeom>
          <a:noFill/>
        </p:spPr>
        <p:txBody>
          <a:bodyPr wrap="none" rtlCol="0">
            <a:spAutoFit/>
          </a:bodyPr>
          <a:lstStyle/>
          <a:p>
            <a:r>
              <a:rPr lang="en-US" sz="2800" b="1" dirty="0" smtClean="0">
                <a:solidFill>
                  <a:srgbClr val="000000"/>
                </a:solidFill>
                <a:latin typeface="Book Antiqua"/>
                <a:cs typeface="Book Antiqua"/>
              </a:rPr>
              <a:t>2</a:t>
            </a:r>
            <a:endParaRPr lang="en-US" sz="2800" b="1" dirty="0">
              <a:solidFill>
                <a:srgbClr val="000000"/>
              </a:solidFill>
              <a:latin typeface="Book Antiqua"/>
              <a:cs typeface="Book Antiqua"/>
            </a:endParaRPr>
          </a:p>
        </p:txBody>
      </p:sp>
      <p:sp>
        <p:nvSpPr>
          <p:cNvPr id="6" name="TextBox 5"/>
          <p:cNvSpPr txBox="1"/>
          <p:nvPr/>
        </p:nvSpPr>
        <p:spPr>
          <a:xfrm>
            <a:off x="952500" y="3784600"/>
            <a:ext cx="364202" cy="523220"/>
          </a:xfrm>
          <a:prstGeom prst="rect">
            <a:avLst/>
          </a:prstGeom>
          <a:noFill/>
        </p:spPr>
        <p:txBody>
          <a:bodyPr wrap="none" rtlCol="0">
            <a:spAutoFit/>
          </a:bodyPr>
          <a:lstStyle/>
          <a:p>
            <a:r>
              <a:rPr lang="en-US" sz="2800" b="1" dirty="0" smtClean="0">
                <a:latin typeface="Book Antiqua"/>
                <a:cs typeface="Book Antiqua"/>
              </a:rPr>
              <a:t>3</a:t>
            </a:r>
            <a:endParaRPr lang="en-US" sz="2800" b="1" dirty="0">
              <a:latin typeface="Book Antiqua"/>
              <a:cs typeface="Book Antiqua"/>
            </a:endParaRPr>
          </a:p>
        </p:txBody>
      </p:sp>
      <p:sp>
        <p:nvSpPr>
          <p:cNvPr id="11" name="TextBox 10"/>
          <p:cNvSpPr txBox="1"/>
          <p:nvPr/>
        </p:nvSpPr>
        <p:spPr>
          <a:xfrm>
            <a:off x="4838700" y="3810000"/>
            <a:ext cx="364202" cy="523220"/>
          </a:xfrm>
          <a:prstGeom prst="rect">
            <a:avLst/>
          </a:prstGeom>
          <a:noFill/>
        </p:spPr>
        <p:txBody>
          <a:bodyPr wrap="none" rtlCol="0">
            <a:spAutoFit/>
          </a:bodyPr>
          <a:lstStyle/>
          <a:p>
            <a:r>
              <a:rPr lang="en-US" sz="2800" b="1" dirty="0" smtClean="0">
                <a:latin typeface="Book Antiqua"/>
                <a:cs typeface="Book Antiqua"/>
              </a:rPr>
              <a:t>4</a:t>
            </a:r>
            <a:endParaRPr lang="en-US" sz="2800" b="1" dirty="0">
              <a:latin typeface="Book Antiqua"/>
              <a:cs typeface="Book Antiqua"/>
            </a:endParaRPr>
          </a:p>
        </p:txBody>
      </p:sp>
      <p:sp>
        <p:nvSpPr>
          <p:cNvPr id="14" name="TextBox 13"/>
          <p:cNvSpPr txBox="1"/>
          <p:nvPr/>
        </p:nvSpPr>
        <p:spPr>
          <a:xfrm>
            <a:off x="5143500" y="3835400"/>
            <a:ext cx="2073003" cy="461665"/>
          </a:xfrm>
          <a:prstGeom prst="rect">
            <a:avLst/>
          </a:prstGeom>
          <a:noFill/>
        </p:spPr>
        <p:txBody>
          <a:bodyPr wrap="none" rtlCol="0">
            <a:spAutoFit/>
          </a:bodyPr>
          <a:lstStyle/>
          <a:p>
            <a:r>
              <a:rPr lang="en-US" sz="2400" b="1" dirty="0" smtClean="0">
                <a:solidFill>
                  <a:srgbClr val="0432FF"/>
                </a:solidFill>
                <a:latin typeface="Book Antiqua"/>
                <a:cs typeface="Book Antiqua"/>
              </a:rPr>
              <a:t>Other Things</a:t>
            </a:r>
            <a:endParaRPr lang="en-US" sz="2400" b="1" dirty="0">
              <a:solidFill>
                <a:srgbClr val="0432FF"/>
              </a:solidFill>
              <a:latin typeface="Book Antiqua"/>
              <a:cs typeface="Book Antiqua"/>
            </a:endParaRPr>
          </a:p>
        </p:txBody>
      </p:sp>
    </p:spTree>
    <p:extLst>
      <p:ext uri="{BB962C8B-B14F-4D97-AF65-F5344CB8AC3E}">
        <p14:creationId xmlns:p14="http://schemas.microsoft.com/office/powerpoint/2010/main" val="113419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2" grpId="0"/>
      <p:bldP spid="3" grpId="0"/>
      <p:bldP spid="4" grpId="0"/>
      <p:bldP spid="6" grpId="0"/>
      <p:bldP spid="11" grpId="0"/>
      <p:bldP spid="1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075281" y="1615217"/>
            <a:ext cx="7671514" cy="461665"/>
          </a:xfrm>
          <a:prstGeom prst="rect">
            <a:avLst/>
          </a:prstGeom>
          <a:noFill/>
          <a:ln w="9525">
            <a:noFill/>
            <a:miter lim="800000"/>
            <a:headEnd/>
            <a:tailEnd/>
          </a:ln>
        </p:spPr>
        <p:txBody>
          <a:bodyPr>
            <a:prstTxWarp prst="textNoShape">
              <a:avLst/>
            </a:prstTxWarp>
            <a:spAutoFit/>
          </a:bodyPr>
          <a:lstStyle/>
          <a:p>
            <a:r>
              <a:rPr lang="en-NZ" sz="2400" b="1" dirty="0" smtClean="0">
                <a:latin typeface="Book Antiqua"/>
                <a:cs typeface="Book Antiqua"/>
              </a:rPr>
              <a:t>Always use Next Action lists to schedule your tasks.</a:t>
            </a:r>
            <a:endParaRPr lang="en-NZ" sz="2400" b="1" dirty="0">
              <a:latin typeface="Book Antiqua"/>
              <a:cs typeface="Book Antiqua"/>
            </a:endParaRPr>
          </a:p>
        </p:txBody>
      </p:sp>
      <p:sp>
        <p:nvSpPr>
          <p:cNvPr id="8" name="TextBox 7"/>
          <p:cNvSpPr txBox="1">
            <a:spLocks noChangeArrowheads="1"/>
          </p:cNvSpPr>
          <p:nvPr/>
        </p:nvSpPr>
        <p:spPr bwMode="auto">
          <a:xfrm>
            <a:off x="1075281" y="4185793"/>
            <a:ext cx="7671514" cy="830997"/>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00"/>
                </a:solidFill>
                <a:latin typeface="Book Antiqua"/>
                <a:cs typeface="Book Antiqua"/>
              </a:rPr>
              <a:t>Decide on the one item that will have the greatest consequence to move your goals forward.</a:t>
            </a:r>
            <a:endParaRPr lang="en-NZ" sz="2400" b="1" dirty="0">
              <a:solidFill>
                <a:srgbClr val="000000"/>
              </a:solidFill>
              <a:latin typeface="Book Antiqua"/>
              <a:cs typeface="Book Antiqua"/>
            </a:endParaRPr>
          </a:p>
        </p:txBody>
      </p:sp>
      <p:sp>
        <p:nvSpPr>
          <p:cNvPr id="13" name="TextBox 12"/>
          <p:cNvSpPr txBox="1">
            <a:spLocks noChangeArrowheads="1"/>
          </p:cNvSpPr>
          <p:nvPr/>
        </p:nvSpPr>
        <p:spPr bwMode="auto">
          <a:xfrm>
            <a:off x="1075281" y="3056958"/>
            <a:ext cx="7671514" cy="461665"/>
          </a:xfrm>
          <a:prstGeom prst="rect">
            <a:avLst/>
          </a:prstGeom>
          <a:noFill/>
          <a:ln w="9525">
            <a:noFill/>
            <a:miter lim="800000"/>
            <a:headEnd/>
            <a:tailEnd/>
          </a:ln>
        </p:spPr>
        <p:txBody>
          <a:bodyPr>
            <a:prstTxWarp prst="textNoShape">
              <a:avLst/>
            </a:prstTxWarp>
            <a:spAutoFit/>
          </a:bodyPr>
          <a:lstStyle/>
          <a:p>
            <a:r>
              <a:rPr lang="en-NZ" sz="2400" b="1" dirty="0" smtClean="0">
                <a:latin typeface="Book Antiqua"/>
                <a:cs typeface="Book Antiqua"/>
              </a:rPr>
              <a:t>List everything you intend to finish during the day.</a:t>
            </a:r>
            <a:endParaRPr lang="en-NZ" sz="2400" b="1" dirty="0">
              <a:solidFill>
                <a:srgbClr val="000000"/>
              </a:solidFill>
              <a:latin typeface="Book Antiqua"/>
              <a:cs typeface="Book Antiqua"/>
            </a:endParaRPr>
          </a:p>
        </p:txBody>
      </p:sp>
      <p:sp>
        <p:nvSpPr>
          <p:cNvPr id="16" name="Rectangle 15"/>
          <p:cNvSpPr/>
          <p:nvPr/>
        </p:nvSpPr>
        <p:spPr>
          <a:xfrm>
            <a:off x="768764" y="1736713"/>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p:cNvSpPr/>
          <p:nvPr/>
        </p:nvSpPr>
        <p:spPr>
          <a:xfrm>
            <a:off x="768764" y="4304861"/>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p:cNvSpPr txBox="1"/>
          <p:nvPr/>
        </p:nvSpPr>
        <p:spPr>
          <a:xfrm>
            <a:off x="697832" y="215910"/>
            <a:ext cx="7748337" cy="707886"/>
          </a:xfrm>
          <a:prstGeom prst="rect">
            <a:avLst/>
          </a:prstGeom>
          <a:noFill/>
        </p:spPr>
        <p:txBody>
          <a:bodyPr wrap="square" rtlCol="0">
            <a:spAutoFit/>
          </a:bodyPr>
          <a:lstStyle/>
          <a:p>
            <a:r>
              <a:rPr lang="en-US" sz="4000" b="1" dirty="0" smtClean="0">
                <a:solidFill>
                  <a:srgbClr val="0000FF"/>
                </a:solidFill>
                <a:latin typeface="Book Antiqua"/>
                <a:cs typeface="Book Antiqua"/>
              </a:rPr>
              <a:t>How To Manage </a:t>
            </a:r>
            <a:r>
              <a:rPr lang="en-US" sz="4000" b="1" smtClean="0">
                <a:solidFill>
                  <a:srgbClr val="0000FF"/>
                </a:solidFill>
                <a:latin typeface="Book Antiqua"/>
                <a:cs typeface="Book Antiqua"/>
              </a:rPr>
              <a:t>Your Attention</a:t>
            </a:r>
            <a:endParaRPr lang="en-US" sz="4000" b="1" dirty="0">
              <a:solidFill>
                <a:srgbClr val="0000FF"/>
              </a:solidFill>
              <a:latin typeface="Book Antiqua"/>
              <a:cs typeface="Book Antiqua"/>
            </a:endParaRPr>
          </a:p>
        </p:txBody>
      </p:sp>
      <p:sp>
        <p:nvSpPr>
          <p:cNvPr id="3" name="TextBox 2"/>
          <p:cNvSpPr txBox="1"/>
          <p:nvPr/>
        </p:nvSpPr>
        <p:spPr>
          <a:xfrm>
            <a:off x="1155262" y="863606"/>
            <a:ext cx="6833477" cy="430887"/>
          </a:xfrm>
          <a:prstGeom prst="rect">
            <a:avLst/>
          </a:prstGeom>
          <a:noFill/>
        </p:spPr>
        <p:txBody>
          <a:bodyPr wrap="square" rtlCol="0">
            <a:spAutoFit/>
          </a:bodyPr>
          <a:lstStyle/>
          <a:p>
            <a:r>
              <a:rPr lang="en-US" sz="2200" b="1" dirty="0" smtClean="0">
                <a:solidFill>
                  <a:srgbClr val="008000"/>
                </a:solidFill>
                <a:latin typeface="Book Antiqua"/>
                <a:cs typeface="Book Antiqua"/>
              </a:rPr>
              <a:t>Learn the basic rules of good </a:t>
            </a:r>
            <a:r>
              <a:rPr lang="en-US" sz="2200" b="1" smtClean="0">
                <a:solidFill>
                  <a:srgbClr val="008000"/>
                </a:solidFill>
                <a:latin typeface="Book Antiqua"/>
                <a:cs typeface="Book Antiqua"/>
              </a:rPr>
              <a:t>attention management</a:t>
            </a:r>
            <a:endParaRPr lang="en-US" sz="2200" b="1" dirty="0">
              <a:solidFill>
                <a:srgbClr val="008000"/>
              </a:solidFill>
              <a:latin typeface="Book Antiqua"/>
              <a:cs typeface="Book Antiqua"/>
            </a:endParaRPr>
          </a:p>
        </p:txBody>
      </p:sp>
      <p:sp>
        <p:nvSpPr>
          <p:cNvPr id="4" name="TextBox 3"/>
          <p:cNvSpPr txBox="1"/>
          <p:nvPr/>
        </p:nvSpPr>
        <p:spPr>
          <a:xfrm>
            <a:off x="1075281" y="2184917"/>
            <a:ext cx="7157729" cy="830997"/>
          </a:xfrm>
          <a:prstGeom prst="rect">
            <a:avLst/>
          </a:prstGeom>
          <a:noFill/>
        </p:spPr>
        <p:txBody>
          <a:bodyPr wrap="none" rtlCol="0">
            <a:spAutoFit/>
          </a:bodyPr>
          <a:lstStyle/>
          <a:p>
            <a:r>
              <a:rPr lang="en-US" sz="2400" b="1" dirty="0" smtClean="0">
                <a:latin typeface="Book Antiqua" charset="0"/>
                <a:ea typeface="Book Antiqua" charset="0"/>
                <a:cs typeface="Book Antiqua" charset="0"/>
              </a:rPr>
              <a:t>Review your Next Actions for the next day before</a:t>
            </a:r>
          </a:p>
          <a:p>
            <a:r>
              <a:rPr lang="en-US" sz="2400" b="1" dirty="0">
                <a:latin typeface="Book Antiqua" charset="0"/>
                <a:ea typeface="Book Antiqua" charset="0"/>
                <a:cs typeface="Book Antiqua" charset="0"/>
              </a:rPr>
              <a:t>y</a:t>
            </a:r>
            <a:r>
              <a:rPr lang="en-US" sz="2400" b="1" dirty="0" smtClean="0">
                <a:latin typeface="Book Antiqua" charset="0"/>
                <a:ea typeface="Book Antiqua" charset="0"/>
                <a:cs typeface="Book Antiqua" charset="0"/>
              </a:rPr>
              <a:t>ou finish today.</a:t>
            </a:r>
            <a:endParaRPr lang="en-US" sz="2400" b="1" dirty="0">
              <a:latin typeface="Book Antiqua" charset="0"/>
              <a:ea typeface="Book Antiqua" charset="0"/>
              <a:cs typeface="Book Antiqua" charset="0"/>
            </a:endParaRPr>
          </a:p>
        </p:txBody>
      </p:sp>
      <p:sp>
        <p:nvSpPr>
          <p:cNvPr id="5" name="TextBox 4"/>
          <p:cNvSpPr txBox="1"/>
          <p:nvPr/>
        </p:nvSpPr>
        <p:spPr>
          <a:xfrm>
            <a:off x="1075281" y="3627155"/>
            <a:ext cx="7524817" cy="461665"/>
          </a:xfrm>
          <a:prstGeom prst="rect">
            <a:avLst/>
          </a:prstGeom>
          <a:noFill/>
        </p:spPr>
        <p:txBody>
          <a:bodyPr wrap="none" rtlCol="0">
            <a:spAutoFit/>
          </a:bodyPr>
          <a:lstStyle/>
          <a:p>
            <a:r>
              <a:rPr lang="en-US" sz="2400" b="1" dirty="0" smtClean="0">
                <a:latin typeface="Book Antiqua" charset="0"/>
                <a:ea typeface="Book Antiqua" charset="0"/>
                <a:cs typeface="Book Antiqua" charset="0"/>
              </a:rPr>
              <a:t>Learn to distinguish between Urgent and Important.</a:t>
            </a:r>
            <a:endParaRPr lang="en-US" sz="2400" b="1" dirty="0">
              <a:latin typeface="Book Antiqua" charset="0"/>
              <a:ea typeface="Book Antiqua" charset="0"/>
              <a:cs typeface="Book Antiqua" charset="0"/>
            </a:endParaRPr>
          </a:p>
        </p:txBody>
      </p:sp>
      <p:sp>
        <p:nvSpPr>
          <p:cNvPr id="7" name="TextBox 6"/>
          <p:cNvSpPr txBox="1"/>
          <p:nvPr/>
        </p:nvSpPr>
        <p:spPr>
          <a:xfrm>
            <a:off x="1075281" y="5058768"/>
            <a:ext cx="7370888" cy="1200329"/>
          </a:xfrm>
          <a:prstGeom prst="rect">
            <a:avLst/>
          </a:prstGeom>
          <a:noFill/>
        </p:spPr>
        <p:txBody>
          <a:bodyPr wrap="square" rtlCol="0">
            <a:spAutoFit/>
          </a:bodyPr>
          <a:lstStyle/>
          <a:p>
            <a:r>
              <a:rPr lang="en-US" sz="2400" b="1" dirty="0" smtClean="0">
                <a:latin typeface="Book Antiqua" charset="0"/>
                <a:ea typeface="Book Antiqua" charset="0"/>
                <a:cs typeface="Book Antiqua" charset="0"/>
              </a:rPr>
              <a:t>Don’t clear up “small things’ first but launch</a:t>
            </a:r>
          </a:p>
          <a:p>
            <a:r>
              <a:rPr lang="en-US" sz="2400" b="1" dirty="0">
                <a:latin typeface="Book Antiqua" charset="0"/>
                <a:ea typeface="Book Antiqua" charset="0"/>
                <a:cs typeface="Book Antiqua" charset="0"/>
              </a:rPr>
              <a:t>d</a:t>
            </a:r>
            <a:r>
              <a:rPr lang="en-US" sz="2400" b="1" dirty="0" smtClean="0">
                <a:latin typeface="Book Antiqua" charset="0"/>
                <a:ea typeface="Book Antiqua" charset="0"/>
                <a:cs typeface="Book Antiqua" charset="0"/>
              </a:rPr>
              <a:t>irectly into that major task as the first thing for every morning and get it done.</a:t>
            </a:r>
            <a:endParaRPr lang="en-US" sz="2400" b="1" dirty="0">
              <a:latin typeface="Book Antiqua" charset="0"/>
              <a:ea typeface="Book Antiqua" charset="0"/>
              <a:cs typeface="Book Antiqua" charset="0"/>
            </a:endParaRPr>
          </a:p>
        </p:txBody>
      </p:sp>
      <p:sp>
        <p:nvSpPr>
          <p:cNvPr id="21" name="Rectangle 20"/>
          <p:cNvSpPr/>
          <p:nvPr/>
        </p:nvSpPr>
        <p:spPr>
          <a:xfrm>
            <a:off x="768764" y="2306205"/>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Rectangle 21"/>
          <p:cNvSpPr/>
          <p:nvPr/>
        </p:nvSpPr>
        <p:spPr>
          <a:xfrm>
            <a:off x="768764" y="3180497"/>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Rectangle 22"/>
          <p:cNvSpPr/>
          <p:nvPr/>
        </p:nvSpPr>
        <p:spPr>
          <a:xfrm>
            <a:off x="768764" y="3749988"/>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Rectangle 23"/>
          <p:cNvSpPr/>
          <p:nvPr/>
        </p:nvSpPr>
        <p:spPr>
          <a:xfrm>
            <a:off x="768764" y="5169710"/>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82343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P spid="16" grpId="0" animBg="1"/>
      <p:bldP spid="18" grpId="0" animBg="1"/>
      <p:bldP spid="4" grpId="0"/>
      <p:bldP spid="5" grpId="0"/>
      <p:bldP spid="7" grpId="0"/>
      <p:bldP spid="21" grpId="0" animBg="1"/>
      <p:bldP spid="22"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1058348" y="1354029"/>
            <a:ext cx="7671514" cy="1569660"/>
          </a:xfrm>
          <a:prstGeom prst="rect">
            <a:avLst/>
          </a:prstGeom>
          <a:noFill/>
          <a:ln w="9525">
            <a:noFill/>
            <a:miter lim="800000"/>
            <a:headEnd/>
            <a:tailEnd/>
          </a:ln>
        </p:spPr>
        <p:txBody>
          <a:bodyPr>
            <a:prstTxWarp prst="textNoShape">
              <a:avLst/>
            </a:prstTxWarp>
            <a:spAutoFit/>
          </a:bodyPr>
          <a:lstStyle/>
          <a:p>
            <a:r>
              <a:rPr lang="en-NZ" sz="2400" b="1" dirty="0" smtClean="0">
                <a:solidFill>
                  <a:srgbClr val="FF0000"/>
                </a:solidFill>
                <a:latin typeface="Book Antiqua"/>
                <a:cs typeface="Book Antiqua"/>
              </a:rPr>
              <a:t>Pre Modernism </a:t>
            </a:r>
            <a:r>
              <a:rPr lang="en-NZ" sz="2400" b="1" dirty="0" smtClean="0">
                <a:solidFill>
                  <a:srgbClr val="000000"/>
                </a:solidFill>
                <a:latin typeface="Book Antiqua"/>
                <a:cs typeface="Book Antiqua"/>
              </a:rPr>
              <a:t>- </a:t>
            </a:r>
            <a:r>
              <a:rPr lang="en-NZ" sz="2400" b="1" dirty="0" smtClean="0">
                <a:solidFill>
                  <a:srgbClr val="0000FF"/>
                </a:solidFill>
                <a:latin typeface="Book Antiqua"/>
                <a:cs typeface="Book Antiqua"/>
              </a:rPr>
              <a:t>Truth</a:t>
            </a:r>
            <a:r>
              <a:rPr lang="en-NZ" sz="2400" b="1" dirty="0" smtClean="0">
                <a:solidFill>
                  <a:srgbClr val="000000"/>
                </a:solidFill>
                <a:latin typeface="Book Antiqua"/>
                <a:cs typeface="Book Antiqua"/>
              </a:rPr>
              <a:t> </a:t>
            </a:r>
            <a:r>
              <a:rPr lang="en-NZ" sz="2400" b="1" dirty="0">
                <a:latin typeface="Book Antiqua"/>
                <a:cs typeface="Book Antiqua"/>
              </a:rPr>
              <a:t>is imparted by </a:t>
            </a:r>
            <a:r>
              <a:rPr lang="en-NZ" sz="2400" b="1" dirty="0" smtClean="0">
                <a:latin typeface="Book Antiqua"/>
                <a:cs typeface="Book Antiqua"/>
              </a:rPr>
              <a:t>the </a:t>
            </a:r>
            <a:r>
              <a:rPr lang="en-NZ" sz="2400" b="1" dirty="0">
                <a:latin typeface="Book Antiqua"/>
                <a:cs typeface="Book Antiqua"/>
              </a:rPr>
              <a:t>clergy who interpret the revelation of God’s will. Based upon the dogma of doctrine and the response of faith, the watchword of </a:t>
            </a:r>
            <a:r>
              <a:rPr lang="en-NZ" sz="2400" b="1" dirty="0" smtClean="0">
                <a:latin typeface="Book Antiqua"/>
                <a:cs typeface="Book Antiqua"/>
              </a:rPr>
              <a:t>Pre Modernism </a:t>
            </a:r>
            <a:r>
              <a:rPr lang="en-NZ" sz="2400" b="1" dirty="0">
                <a:solidFill>
                  <a:srgbClr val="000000"/>
                </a:solidFill>
                <a:latin typeface="Book Antiqua"/>
                <a:cs typeface="Book Antiqua"/>
              </a:rPr>
              <a:t>is - </a:t>
            </a:r>
            <a:r>
              <a:rPr lang="en-NZ" sz="2400" b="1" dirty="0">
                <a:solidFill>
                  <a:srgbClr val="FF0000"/>
                </a:solidFill>
                <a:latin typeface="Book Antiqua"/>
                <a:cs typeface="Book Antiqua"/>
              </a:rPr>
              <a:t>I believe</a:t>
            </a:r>
          </a:p>
        </p:txBody>
      </p:sp>
      <p:sp>
        <p:nvSpPr>
          <p:cNvPr id="10" name="TextBox 9"/>
          <p:cNvSpPr txBox="1">
            <a:spLocks noChangeArrowheads="1"/>
          </p:cNvSpPr>
          <p:nvPr/>
        </p:nvSpPr>
        <p:spPr bwMode="auto">
          <a:xfrm>
            <a:off x="1058348" y="3041635"/>
            <a:ext cx="7671514" cy="1569660"/>
          </a:xfrm>
          <a:prstGeom prst="rect">
            <a:avLst/>
          </a:prstGeom>
          <a:noFill/>
          <a:ln w="9525">
            <a:noFill/>
            <a:miter lim="800000"/>
            <a:headEnd/>
            <a:tailEnd/>
          </a:ln>
        </p:spPr>
        <p:txBody>
          <a:bodyPr>
            <a:prstTxWarp prst="textNoShape">
              <a:avLst/>
            </a:prstTxWarp>
            <a:spAutoFit/>
          </a:bodyPr>
          <a:lstStyle/>
          <a:p>
            <a:r>
              <a:rPr lang="en-NZ" sz="2400" b="1" dirty="0">
                <a:solidFill>
                  <a:srgbClr val="FF0000"/>
                </a:solidFill>
                <a:latin typeface="Book Antiqua"/>
                <a:cs typeface="Book Antiqua"/>
              </a:rPr>
              <a:t>Modernism</a:t>
            </a:r>
            <a:r>
              <a:rPr lang="en-NZ" sz="2400" b="1" dirty="0">
                <a:solidFill>
                  <a:srgbClr val="16E321"/>
                </a:solidFill>
                <a:latin typeface="Book Antiqua"/>
                <a:cs typeface="Book Antiqua"/>
              </a:rPr>
              <a:t> </a:t>
            </a:r>
            <a:r>
              <a:rPr lang="en-NZ" sz="2400" b="1" dirty="0">
                <a:solidFill>
                  <a:srgbClr val="000000"/>
                </a:solidFill>
                <a:latin typeface="Book Antiqua"/>
                <a:cs typeface="Book Antiqua"/>
              </a:rPr>
              <a:t>-</a:t>
            </a:r>
            <a:r>
              <a:rPr lang="en-NZ" sz="2400" b="1" dirty="0" smtClean="0">
                <a:solidFill>
                  <a:srgbClr val="000000"/>
                </a:solidFill>
                <a:latin typeface="Book Antiqua"/>
                <a:cs typeface="Book Antiqua"/>
              </a:rPr>
              <a:t> </a:t>
            </a:r>
            <a:r>
              <a:rPr lang="en-NZ" sz="2400" b="1" dirty="0" smtClean="0">
                <a:solidFill>
                  <a:srgbClr val="0000FF"/>
                </a:solidFill>
                <a:latin typeface="Book Antiqua"/>
                <a:cs typeface="Book Antiqua"/>
              </a:rPr>
              <a:t>Truth</a:t>
            </a:r>
            <a:r>
              <a:rPr lang="en-NZ" sz="2400" b="1" dirty="0" smtClean="0">
                <a:solidFill>
                  <a:srgbClr val="000000"/>
                </a:solidFill>
                <a:latin typeface="Book Antiqua"/>
                <a:cs typeface="Book Antiqua"/>
              </a:rPr>
              <a:t> </a:t>
            </a:r>
            <a:r>
              <a:rPr lang="en-NZ" sz="2400" b="1" dirty="0">
                <a:solidFill>
                  <a:srgbClr val="000000"/>
                </a:solidFill>
                <a:latin typeface="Book Antiqua"/>
                <a:cs typeface="Book Antiqua"/>
              </a:rPr>
              <a:t>is established by the evidence of objective thought and rational order. Based upon the proof of science and the logic of reason, the  watchword of Modernism is - </a:t>
            </a:r>
            <a:r>
              <a:rPr lang="en-NZ" sz="2400" b="1" dirty="0">
                <a:solidFill>
                  <a:srgbClr val="FF0000"/>
                </a:solidFill>
                <a:latin typeface="Book Antiqua"/>
                <a:cs typeface="Book Antiqua"/>
              </a:rPr>
              <a:t>I know</a:t>
            </a:r>
            <a:r>
              <a:rPr lang="en-NZ" sz="2400" b="1" dirty="0">
                <a:solidFill>
                  <a:srgbClr val="0000CC"/>
                </a:solidFill>
                <a:latin typeface="Book Antiqua"/>
                <a:cs typeface="Book Antiqua"/>
              </a:rPr>
              <a:t> </a:t>
            </a:r>
            <a:endParaRPr lang="en-NZ" sz="2400" b="1" dirty="0">
              <a:solidFill>
                <a:srgbClr val="FF0000"/>
              </a:solidFill>
              <a:latin typeface="Book Antiqua"/>
              <a:cs typeface="Book Antiqua"/>
            </a:endParaRPr>
          </a:p>
        </p:txBody>
      </p:sp>
      <p:sp>
        <p:nvSpPr>
          <p:cNvPr id="12" name="TextBox 11"/>
          <p:cNvSpPr txBox="1">
            <a:spLocks noChangeArrowheads="1"/>
          </p:cNvSpPr>
          <p:nvPr/>
        </p:nvSpPr>
        <p:spPr bwMode="auto">
          <a:xfrm>
            <a:off x="1058349" y="4743975"/>
            <a:ext cx="7898050" cy="1569660"/>
          </a:xfrm>
          <a:prstGeom prst="rect">
            <a:avLst/>
          </a:prstGeom>
          <a:noFill/>
          <a:ln w="9525">
            <a:noFill/>
            <a:miter lim="800000"/>
            <a:headEnd/>
            <a:tailEnd/>
          </a:ln>
        </p:spPr>
        <p:txBody>
          <a:bodyPr>
            <a:prstTxWarp prst="textNoShape">
              <a:avLst/>
            </a:prstTxWarp>
            <a:spAutoFit/>
          </a:bodyPr>
          <a:lstStyle/>
          <a:p>
            <a:r>
              <a:rPr lang="en-NZ" sz="2400" b="1" dirty="0" smtClean="0">
                <a:solidFill>
                  <a:srgbClr val="FF0000"/>
                </a:solidFill>
                <a:latin typeface="Book Antiqua"/>
                <a:cs typeface="Book Antiqua"/>
              </a:rPr>
              <a:t>Post Modernism </a:t>
            </a:r>
            <a:r>
              <a:rPr lang="en-NZ" sz="2400" b="1" dirty="0">
                <a:solidFill>
                  <a:srgbClr val="000000"/>
                </a:solidFill>
                <a:latin typeface="Book Antiqua"/>
                <a:cs typeface="Book Antiqua"/>
              </a:rPr>
              <a:t>-</a:t>
            </a:r>
            <a:r>
              <a:rPr lang="en-NZ" sz="2400" b="1" dirty="0" smtClean="0">
                <a:solidFill>
                  <a:srgbClr val="000000"/>
                </a:solidFill>
                <a:latin typeface="Book Antiqua"/>
                <a:cs typeface="Book Antiqua"/>
              </a:rPr>
              <a:t> </a:t>
            </a:r>
            <a:r>
              <a:rPr lang="en-NZ" sz="2400" b="1" dirty="0" smtClean="0">
                <a:solidFill>
                  <a:srgbClr val="0000FF"/>
                </a:solidFill>
                <a:latin typeface="Book Antiqua"/>
                <a:cs typeface="Book Antiqua"/>
              </a:rPr>
              <a:t>Truth</a:t>
            </a:r>
            <a:r>
              <a:rPr lang="en-NZ" sz="2400" b="1" dirty="0" smtClean="0">
                <a:solidFill>
                  <a:srgbClr val="000000"/>
                </a:solidFill>
                <a:latin typeface="Book Antiqua"/>
                <a:cs typeface="Book Antiqua"/>
              </a:rPr>
              <a:t> </a:t>
            </a:r>
            <a:r>
              <a:rPr lang="en-NZ" sz="2400" b="1" dirty="0">
                <a:solidFill>
                  <a:srgbClr val="000000"/>
                </a:solidFill>
                <a:latin typeface="Book Antiqua"/>
                <a:cs typeface="Book Antiqua"/>
              </a:rPr>
              <a:t>is constructed by the the individual as a reality for themselves. Based upon the intuition of subjective opinion and personal experience, the watchword of Postmodernism is - </a:t>
            </a:r>
            <a:r>
              <a:rPr lang="en-NZ" sz="2400" b="1" dirty="0">
                <a:solidFill>
                  <a:srgbClr val="FF0000"/>
                </a:solidFill>
                <a:latin typeface="Book Antiqua"/>
                <a:cs typeface="Book Antiqua"/>
              </a:rPr>
              <a:t>I feel</a:t>
            </a:r>
          </a:p>
        </p:txBody>
      </p:sp>
      <p:grpSp>
        <p:nvGrpSpPr>
          <p:cNvPr id="2" name="Group 17"/>
          <p:cNvGrpSpPr>
            <a:grpSpLocks/>
          </p:cNvGrpSpPr>
          <p:nvPr/>
        </p:nvGrpSpPr>
        <p:grpSpPr bwMode="auto">
          <a:xfrm>
            <a:off x="820045" y="105653"/>
            <a:ext cx="271205" cy="845513"/>
            <a:chOff x="722413" y="357085"/>
            <a:chExt cx="224275" cy="1220339"/>
          </a:xfrm>
        </p:grpSpPr>
        <p:sp>
          <p:nvSpPr>
            <p:cNvPr id="17" name="TextBox 16"/>
            <p:cNvSpPr txBox="1"/>
            <p:nvPr/>
          </p:nvSpPr>
          <p:spPr>
            <a:xfrm>
              <a:off x="722413" y="378036"/>
              <a:ext cx="152711" cy="1199388"/>
            </a:xfrm>
            <a:prstGeom prst="rect">
              <a:avLst/>
            </a:prstGeom>
            <a:noFill/>
            <a:effectLst>
              <a:outerShdw dist="38100" dir="9000000" algn="ctr" rotWithShape="0">
                <a:schemeClr val="tx1"/>
              </a:outerShdw>
            </a:effectLst>
          </p:spPr>
          <p:txBody>
            <a:bodyPr wrap="none">
              <a:spAutoFit/>
            </a:bodyPr>
            <a:lstStyle/>
            <a:p>
              <a:pPr fontAlgn="auto">
                <a:spcBef>
                  <a:spcPts val="0"/>
                </a:spcBef>
                <a:spcAft>
                  <a:spcPts val="0"/>
                </a:spcAft>
                <a:defRPr/>
              </a:pPr>
              <a:endParaRPr lang="en-NZ" sz="4800" b="1" dirty="0">
                <a:gradFill>
                  <a:gsLst>
                    <a:gs pos="25000">
                      <a:srgbClr val="FFFF00"/>
                    </a:gs>
                    <a:gs pos="60000">
                      <a:srgbClr val="FF0000"/>
                    </a:gs>
                  </a:gsLst>
                  <a:lin ang="5400000" scaled="0"/>
                </a:gradFill>
                <a:latin typeface="ArtBrush" pitchFamily="34" charset="0"/>
              </a:endParaRPr>
            </a:p>
          </p:txBody>
        </p:sp>
        <p:sp>
          <p:nvSpPr>
            <p:cNvPr id="28685" name="TextBox 15"/>
            <p:cNvSpPr txBox="1">
              <a:spLocks noChangeArrowheads="1"/>
            </p:cNvSpPr>
            <p:nvPr/>
          </p:nvSpPr>
          <p:spPr bwMode="auto">
            <a:xfrm>
              <a:off x="793977" y="357085"/>
              <a:ext cx="152711" cy="1199388"/>
            </a:xfrm>
            <a:prstGeom prst="rect">
              <a:avLst/>
            </a:prstGeom>
            <a:noFill/>
            <a:ln w="9525">
              <a:noFill/>
              <a:miter lim="800000"/>
              <a:headEnd/>
              <a:tailEnd/>
            </a:ln>
          </p:spPr>
          <p:txBody>
            <a:bodyPr wrap="none">
              <a:prstTxWarp prst="textNoShape">
                <a:avLst/>
              </a:prstTxWarp>
              <a:spAutoFit/>
            </a:bodyPr>
            <a:lstStyle/>
            <a:p>
              <a:endParaRPr lang="en-NZ" sz="4800" b="1" dirty="0">
                <a:latin typeface="ArtBrush" charset="0"/>
              </a:endParaRPr>
            </a:p>
          </p:txBody>
        </p:sp>
      </p:grpSp>
      <p:sp>
        <p:nvSpPr>
          <p:cNvPr id="14" name="Rectangle 13"/>
          <p:cNvSpPr/>
          <p:nvPr/>
        </p:nvSpPr>
        <p:spPr>
          <a:xfrm>
            <a:off x="768764" y="1496105"/>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Rectangle 14"/>
          <p:cNvSpPr/>
          <p:nvPr/>
        </p:nvSpPr>
        <p:spPr>
          <a:xfrm>
            <a:off x="768764" y="3172475"/>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Rectangle 15"/>
          <p:cNvSpPr/>
          <p:nvPr/>
        </p:nvSpPr>
        <p:spPr>
          <a:xfrm>
            <a:off x="768764" y="4882711"/>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TextBox 2"/>
          <p:cNvSpPr txBox="1"/>
          <p:nvPr/>
        </p:nvSpPr>
        <p:spPr>
          <a:xfrm>
            <a:off x="524984" y="220141"/>
            <a:ext cx="8366393" cy="707886"/>
          </a:xfrm>
          <a:prstGeom prst="rect">
            <a:avLst/>
          </a:prstGeom>
          <a:noFill/>
        </p:spPr>
        <p:txBody>
          <a:bodyPr wrap="none" rtlCol="0">
            <a:spAutoFit/>
          </a:bodyPr>
          <a:lstStyle/>
          <a:p>
            <a:r>
              <a:rPr lang="en-US" sz="4000" b="1" dirty="0">
                <a:solidFill>
                  <a:srgbClr val="0000FF"/>
                </a:solidFill>
                <a:latin typeface="Book Antiqua"/>
                <a:cs typeface="Book Antiqua"/>
              </a:rPr>
              <a:t>The </a:t>
            </a:r>
            <a:r>
              <a:rPr lang="en-US" sz="4000" b="1" dirty="0" smtClean="0">
                <a:solidFill>
                  <a:srgbClr val="0000FF"/>
                </a:solidFill>
                <a:latin typeface="Book Antiqua"/>
                <a:cs typeface="Book Antiqua"/>
              </a:rPr>
              <a:t>Changing Face of Humanism</a:t>
            </a:r>
            <a:endParaRPr lang="en-US" sz="4000" b="1" dirty="0">
              <a:solidFill>
                <a:srgbClr val="0000FF"/>
              </a:solidFill>
              <a:latin typeface="Book Antiqua"/>
              <a:cs typeface="Book Antiqua"/>
            </a:endParaRPr>
          </a:p>
        </p:txBody>
      </p:sp>
    </p:spTree>
    <p:extLst>
      <p:ext uri="{BB962C8B-B14F-4D97-AF65-F5344CB8AC3E}">
        <p14:creationId xmlns:p14="http://schemas.microsoft.com/office/powerpoint/2010/main" val="174163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animBg="1"/>
      <p:bldP spid="15" grpId="0" animBg="1"/>
      <p:bldP spid="1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075281" y="1615217"/>
            <a:ext cx="7671514" cy="830997"/>
          </a:xfrm>
          <a:prstGeom prst="rect">
            <a:avLst/>
          </a:prstGeom>
          <a:noFill/>
          <a:ln w="9525">
            <a:noFill/>
            <a:miter lim="800000"/>
            <a:headEnd/>
            <a:tailEnd/>
          </a:ln>
        </p:spPr>
        <p:txBody>
          <a:bodyPr>
            <a:prstTxWarp prst="textNoShape">
              <a:avLst/>
            </a:prstTxWarp>
            <a:spAutoFit/>
          </a:bodyPr>
          <a:lstStyle/>
          <a:p>
            <a:r>
              <a:rPr lang="en-NZ" sz="2400" b="1" dirty="0">
                <a:solidFill>
                  <a:srgbClr val="000000"/>
                </a:solidFill>
                <a:latin typeface="Book Antiqua"/>
                <a:cs typeface="Book Antiqua"/>
              </a:rPr>
              <a:t>Human beings are hard-wired to pulse in rhythm with their energy </a:t>
            </a:r>
            <a:r>
              <a:rPr lang="en-NZ" sz="2400" b="1" dirty="0" smtClean="0">
                <a:solidFill>
                  <a:srgbClr val="000000"/>
                </a:solidFill>
                <a:latin typeface="Book Antiqua"/>
                <a:cs typeface="Book Antiqua"/>
              </a:rPr>
              <a:t>flows.</a:t>
            </a:r>
            <a:endParaRPr lang="en-NZ" sz="2400" b="1" dirty="0">
              <a:latin typeface="Book Antiqua"/>
              <a:cs typeface="Book Antiqua"/>
            </a:endParaRPr>
          </a:p>
        </p:txBody>
      </p:sp>
      <p:sp>
        <p:nvSpPr>
          <p:cNvPr id="8" name="TextBox 7"/>
          <p:cNvSpPr txBox="1">
            <a:spLocks noChangeArrowheads="1"/>
          </p:cNvSpPr>
          <p:nvPr/>
        </p:nvSpPr>
        <p:spPr bwMode="auto">
          <a:xfrm>
            <a:off x="1075281" y="3721613"/>
            <a:ext cx="7671514" cy="830997"/>
          </a:xfrm>
          <a:prstGeom prst="rect">
            <a:avLst/>
          </a:prstGeom>
          <a:noFill/>
          <a:ln w="9525">
            <a:noFill/>
            <a:miter lim="800000"/>
            <a:headEnd/>
            <a:tailEnd/>
          </a:ln>
        </p:spPr>
        <p:txBody>
          <a:bodyPr>
            <a:prstTxWarp prst="textNoShape">
              <a:avLst/>
            </a:prstTxWarp>
            <a:spAutoFit/>
          </a:bodyPr>
          <a:lstStyle/>
          <a:p>
            <a:r>
              <a:rPr lang="en-NZ" sz="2400" b="1" dirty="0">
                <a:solidFill>
                  <a:srgbClr val="000000"/>
                </a:solidFill>
                <a:latin typeface="Book Antiqua"/>
                <a:cs typeface="Book Antiqua"/>
              </a:rPr>
              <a:t>The same pattern operates during the day in </a:t>
            </a:r>
            <a:r>
              <a:rPr lang="en-NZ" sz="2400" b="1" dirty="0" smtClean="0">
                <a:solidFill>
                  <a:srgbClr val="000000"/>
                </a:solidFill>
                <a:latin typeface="Book Antiqua"/>
                <a:cs typeface="Book Antiqua"/>
              </a:rPr>
              <a:t>cycles of ‘ultradian </a:t>
            </a:r>
            <a:r>
              <a:rPr lang="en-NZ" sz="2400" b="1" dirty="0">
                <a:solidFill>
                  <a:srgbClr val="000000"/>
                </a:solidFill>
                <a:latin typeface="Book Antiqua"/>
                <a:cs typeface="Book Antiqua"/>
              </a:rPr>
              <a:t>rhythms</a:t>
            </a:r>
            <a:r>
              <a:rPr lang="en-NZ" sz="2400" b="1" dirty="0" smtClean="0">
                <a:solidFill>
                  <a:srgbClr val="000000"/>
                </a:solidFill>
                <a:latin typeface="Book Antiqua"/>
                <a:cs typeface="Book Antiqua"/>
              </a:rPr>
              <a:t>’.</a:t>
            </a:r>
            <a:endParaRPr lang="en-NZ" sz="2400" b="1" dirty="0">
              <a:solidFill>
                <a:srgbClr val="000000"/>
              </a:solidFill>
              <a:latin typeface="Book Antiqua"/>
              <a:cs typeface="Book Antiqua"/>
            </a:endParaRPr>
          </a:p>
        </p:txBody>
      </p:sp>
      <p:sp>
        <p:nvSpPr>
          <p:cNvPr id="13" name="TextBox 12"/>
          <p:cNvSpPr txBox="1">
            <a:spLocks noChangeArrowheads="1"/>
          </p:cNvSpPr>
          <p:nvPr/>
        </p:nvSpPr>
        <p:spPr bwMode="auto">
          <a:xfrm>
            <a:off x="1088719" y="2475909"/>
            <a:ext cx="7770977" cy="1200329"/>
          </a:xfrm>
          <a:prstGeom prst="rect">
            <a:avLst/>
          </a:prstGeom>
          <a:noFill/>
          <a:ln w="9525">
            <a:noFill/>
            <a:miter lim="800000"/>
            <a:headEnd/>
            <a:tailEnd/>
          </a:ln>
        </p:spPr>
        <p:txBody>
          <a:bodyPr wrap="square">
            <a:prstTxWarp prst="textNoShape">
              <a:avLst/>
            </a:prstTxWarp>
            <a:spAutoFit/>
          </a:bodyPr>
          <a:lstStyle/>
          <a:p>
            <a:r>
              <a:rPr lang="en-NZ" sz="2400" b="1" dirty="0">
                <a:solidFill>
                  <a:srgbClr val="000000"/>
                </a:solidFill>
                <a:latin typeface="Book Antiqua"/>
                <a:cs typeface="Book Antiqua"/>
              </a:rPr>
              <a:t>The basic rest-activity cycle of 90 minutes was first discovered in research on the five stages of sleep </a:t>
            </a:r>
            <a:r>
              <a:rPr lang="en-NZ" sz="2400" b="1" dirty="0" smtClean="0">
                <a:solidFill>
                  <a:srgbClr val="000000"/>
                </a:solidFill>
                <a:latin typeface="Book Antiqua"/>
                <a:cs typeface="Book Antiqua"/>
              </a:rPr>
              <a:t>patterns.</a:t>
            </a:r>
            <a:endParaRPr lang="en-NZ" sz="2400" b="1" dirty="0">
              <a:solidFill>
                <a:srgbClr val="000000"/>
              </a:solidFill>
              <a:latin typeface="Book Antiqua"/>
              <a:cs typeface="Book Antiqua"/>
            </a:endParaRPr>
          </a:p>
        </p:txBody>
      </p:sp>
      <p:sp>
        <p:nvSpPr>
          <p:cNvPr id="15" name="TextBox 14"/>
          <p:cNvSpPr txBox="1">
            <a:spLocks noChangeArrowheads="1"/>
          </p:cNvSpPr>
          <p:nvPr/>
        </p:nvSpPr>
        <p:spPr bwMode="auto">
          <a:xfrm>
            <a:off x="1088720" y="4591331"/>
            <a:ext cx="7671514" cy="1200329"/>
          </a:xfrm>
          <a:prstGeom prst="rect">
            <a:avLst/>
          </a:prstGeom>
          <a:noFill/>
          <a:ln w="9525">
            <a:noFill/>
            <a:miter lim="800000"/>
            <a:headEnd/>
            <a:tailEnd/>
          </a:ln>
        </p:spPr>
        <p:txBody>
          <a:bodyPr>
            <a:prstTxWarp prst="textNoShape">
              <a:avLst/>
            </a:prstTxWarp>
            <a:spAutoFit/>
          </a:bodyPr>
          <a:lstStyle/>
          <a:p>
            <a:r>
              <a:rPr lang="en-NZ" sz="2400" b="1" dirty="0">
                <a:solidFill>
                  <a:srgbClr val="000000"/>
                </a:solidFill>
                <a:latin typeface="Book Antiqua"/>
                <a:cs typeface="Book Antiqua"/>
              </a:rPr>
              <a:t>90 minute work burst cycles followed by a break provide for maximum </a:t>
            </a:r>
            <a:r>
              <a:rPr lang="en-NZ" sz="2400" b="1" dirty="0" smtClean="0">
                <a:solidFill>
                  <a:srgbClr val="000000"/>
                </a:solidFill>
                <a:latin typeface="Book Antiqua"/>
                <a:cs typeface="Book Antiqua"/>
              </a:rPr>
              <a:t>attentional focus </a:t>
            </a:r>
            <a:r>
              <a:rPr lang="en-NZ" sz="2400" b="1" dirty="0">
                <a:solidFill>
                  <a:srgbClr val="000000"/>
                </a:solidFill>
                <a:latin typeface="Book Antiqua"/>
                <a:cs typeface="Book Antiqua"/>
              </a:rPr>
              <a:t>and optimal </a:t>
            </a:r>
            <a:r>
              <a:rPr lang="en-NZ" sz="2400" b="1" dirty="0" smtClean="0">
                <a:solidFill>
                  <a:srgbClr val="000000"/>
                </a:solidFill>
                <a:latin typeface="Book Antiqua"/>
                <a:cs typeface="Book Antiqua"/>
              </a:rPr>
              <a:t>performance.</a:t>
            </a:r>
          </a:p>
        </p:txBody>
      </p:sp>
      <p:sp>
        <p:nvSpPr>
          <p:cNvPr id="16" name="Rectangle 15"/>
          <p:cNvSpPr/>
          <p:nvPr/>
        </p:nvSpPr>
        <p:spPr>
          <a:xfrm>
            <a:off x="768764" y="1738467"/>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le 16"/>
          <p:cNvSpPr/>
          <p:nvPr/>
        </p:nvSpPr>
        <p:spPr>
          <a:xfrm>
            <a:off x="768764" y="2598391"/>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p:cNvSpPr/>
          <p:nvPr/>
        </p:nvSpPr>
        <p:spPr>
          <a:xfrm>
            <a:off x="768764" y="3840681"/>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ectangle 18"/>
          <p:cNvSpPr/>
          <p:nvPr/>
        </p:nvSpPr>
        <p:spPr>
          <a:xfrm>
            <a:off x="768764" y="4706985"/>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p:cNvSpPr txBox="1"/>
          <p:nvPr/>
        </p:nvSpPr>
        <p:spPr>
          <a:xfrm>
            <a:off x="708364" y="215909"/>
            <a:ext cx="8051870" cy="707886"/>
          </a:xfrm>
          <a:prstGeom prst="rect">
            <a:avLst/>
          </a:prstGeom>
          <a:noFill/>
        </p:spPr>
        <p:txBody>
          <a:bodyPr wrap="square" rtlCol="0">
            <a:spAutoFit/>
          </a:bodyPr>
          <a:lstStyle/>
          <a:p>
            <a:r>
              <a:rPr lang="en-US" sz="4000" b="1" dirty="0" smtClean="0">
                <a:solidFill>
                  <a:srgbClr val="0000FF"/>
                </a:solidFill>
                <a:latin typeface="Book Antiqua"/>
                <a:cs typeface="Book Antiqua"/>
              </a:rPr>
              <a:t>The Power Of Work </a:t>
            </a:r>
            <a:r>
              <a:rPr lang="en-US" sz="4000" b="1" smtClean="0">
                <a:solidFill>
                  <a:srgbClr val="0000FF"/>
                </a:solidFill>
                <a:latin typeface="Book Antiqua"/>
                <a:cs typeface="Book Antiqua"/>
              </a:rPr>
              <a:t>Burst Cycles</a:t>
            </a:r>
            <a:endParaRPr lang="en-US" sz="4000" b="1" dirty="0">
              <a:solidFill>
                <a:srgbClr val="0000FF"/>
              </a:solidFill>
              <a:latin typeface="Book Antiqua"/>
              <a:cs typeface="Book Antiqua"/>
            </a:endParaRPr>
          </a:p>
        </p:txBody>
      </p:sp>
      <p:sp>
        <p:nvSpPr>
          <p:cNvPr id="3" name="TextBox 2"/>
          <p:cNvSpPr txBox="1"/>
          <p:nvPr/>
        </p:nvSpPr>
        <p:spPr>
          <a:xfrm>
            <a:off x="822488" y="863606"/>
            <a:ext cx="7499025" cy="430887"/>
          </a:xfrm>
          <a:prstGeom prst="rect">
            <a:avLst/>
          </a:prstGeom>
          <a:noFill/>
        </p:spPr>
        <p:txBody>
          <a:bodyPr wrap="square" rtlCol="0">
            <a:spAutoFit/>
          </a:bodyPr>
          <a:lstStyle/>
          <a:p>
            <a:r>
              <a:rPr lang="en-US" sz="2200" b="1" dirty="0" smtClean="0">
                <a:solidFill>
                  <a:srgbClr val="008000"/>
                </a:solidFill>
                <a:latin typeface="Book Antiqua"/>
                <a:cs typeface="Book Antiqua"/>
              </a:rPr>
              <a:t>Using cycles to sustain attention to </a:t>
            </a:r>
            <a:r>
              <a:rPr lang="en-US" sz="2200" b="1" smtClean="0">
                <a:solidFill>
                  <a:srgbClr val="008000"/>
                </a:solidFill>
                <a:latin typeface="Book Antiqua"/>
                <a:cs typeface="Book Antiqua"/>
              </a:rPr>
              <a:t>optimal effectiveness</a:t>
            </a:r>
            <a:endParaRPr lang="en-US" sz="2200" b="1" dirty="0">
              <a:solidFill>
                <a:srgbClr val="008000"/>
              </a:solidFill>
              <a:latin typeface="Book Antiqua"/>
              <a:cs typeface="Book Antiqua"/>
            </a:endParaRPr>
          </a:p>
        </p:txBody>
      </p:sp>
    </p:spTree>
    <p:extLst>
      <p:ext uri="{BB962C8B-B14F-4D97-AF65-F5344CB8AC3E}">
        <p14:creationId xmlns:p14="http://schemas.microsoft.com/office/powerpoint/2010/main" val="115651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P spid="15" grpId="0"/>
      <p:bldP spid="16" grpId="0" animBg="1"/>
      <p:bldP spid="17" grpId="0" animBg="1"/>
      <p:bldP spid="18" grpId="0" animBg="1"/>
      <p:bldP spid="1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866" y="-2531"/>
            <a:ext cx="9973733" cy="1143000"/>
          </a:xfrm>
        </p:spPr>
        <p:txBody>
          <a:bodyPr>
            <a:noAutofit/>
          </a:bodyPr>
          <a:lstStyle/>
          <a:p>
            <a:r>
              <a:rPr lang="en-NZ" sz="4000" b="1" dirty="0" smtClean="0">
                <a:solidFill>
                  <a:srgbClr val="0432FF"/>
                </a:solidFill>
                <a:latin typeface="Book Antiqua" charset="0"/>
                <a:ea typeface="Book Antiqua" charset="0"/>
                <a:cs typeface="Book Antiqua" charset="0"/>
              </a:rPr>
              <a:t>Schedule Your Work Burst Cycles</a:t>
            </a:r>
            <a:endParaRPr lang="en-US" sz="4000" b="1" dirty="0">
              <a:solidFill>
                <a:srgbClr val="0432FF"/>
              </a:solidFill>
              <a:latin typeface="Book Antiqua" charset="0"/>
              <a:ea typeface="Book Antiqua" charset="0"/>
              <a:cs typeface="Book Antiqua" charset="0"/>
            </a:endParaRPr>
          </a:p>
        </p:txBody>
      </p:sp>
      <p:pic>
        <p:nvPicPr>
          <p:cNvPr id="4" name="Content Placeholder 3" descr="timers.jp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p:pic>
    </p:spTree>
    <p:extLst>
      <p:ext uri="{BB962C8B-B14F-4D97-AF65-F5344CB8AC3E}">
        <p14:creationId xmlns:p14="http://schemas.microsoft.com/office/powerpoint/2010/main" val="139333726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1" y="-18573"/>
            <a:ext cx="9168063" cy="1143000"/>
          </a:xfrm>
        </p:spPr>
        <p:txBody>
          <a:bodyPr>
            <a:normAutofit fontScale="90000"/>
          </a:bodyPr>
          <a:lstStyle/>
          <a:p>
            <a:r>
              <a:rPr lang="en-NZ" b="1" dirty="0" smtClean="0">
                <a:solidFill>
                  <a:srgbClr val="0432FF"/>
                </a:solidFill>
                <a:latin typeface="Book Antiqua" charset="0"/>
                <a:ea typeface="Book Antiqua" charset="0"/>
                <a:cs typeface="Book Antiqua" charset="0"/>
              </a:rPr>
              <a:t>Using A Timer To Focus </a:t>
            </a:r>
            <a:r>
              <a:rPr lang="en-NZ" b="1" smtClean="0">
                <a:solidFill>
                  <a:srgbClr val="0432FF"/>
                </a:solidFill>
                <a:latin typeface="Book Antiqua" charset="0"/>
                <a:ea typeface="Book Antiqua" charset="0"/>
                <a:cs typeface="Book Antiqua" charset="0"/>
              </a:rPr>
              <a:t>Work Bursts</a:t>
            </a:r>
            <a:endParaRPr lang="en-US" b="1" dirty="0">
              <a:solidFill>
                <a:srgbClr val="0432FF"/>
              </a:solidFill>
              <a:latin typeface="Book Antiqua" charset="0"/>
              <a:ea typeface="Book Antiqua" charset="0"/>
              <a:cs typeface="Book Antiqua" charset="0"/>
            </a:endParaRPr>
          </a:p>
        </p:txBody>
      </p:sp>
      <p:pic>
        <p:nvPicPr>
          <p:cNvPr id="4" name="Content Placeholder 3" descr="time-timer.jpg"/>
          <p:cNvPicPr>
            <a:picLocks noGrp="1" noChangeAspect="1"/>
          </p:cNvPicPr>
          <p:nvPr>
            <p:ph idx="1"/>
          </p:nvPr>
        </p:nvPicPr>
        <p:blipFill>
          <a:blip r:embed="rId2">
            <a:extLst>
              <a:ext uri="{28A0092B-C50C-407E-A947-70E740481C1C}">
                <a14:useLocalDpi xmlns:a14="http://schemas.microsoft.com/office/drawing/2010/main" val="0"/>
              </a:ext>
            </a:extLst>
          </a:blip>
          <a:srcRect l="-24005" r="-24005"/>
          <a:stretch>
            <a:fillRect/>
          </a:stretch>
        </p:blipFill>
        <p:spPr/>
      </p:pic>
    </p:spTree>
    <p:extLst>
      <p:ext uri="{BB962C8B-B14F-4D97-AF65-F5344CB8AC3E}">
        <p14:creationId xmlns:p14="http://schemas.microsoft.com/office/powerpoint/2010/main" val="165775958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075281" y="1615217"/>
            <a:ext cx="7908298" cy="830997"/>
          </a:xfrm>
          <a:prstGeom prst="rect">
            <a:avLst/>
          </a:prstGeom>
          <a:noFill/>
          <a:ln w="9525">
            <a:noFill/>
            <a:miter lim="800000"/>
            <a:headEnd/>
            <a:tailEnd/>
          </a:ln>
        </p:spPr>
        <p:txBody>
          <a:bodyPr wrap="square">
            <a:prstTxWarp prst="textNoShape">
              <a:avLst/>
            </a:prstTxWarp>
            <a:spAutoFit/>
          </a:bodyPr>
          <a:lstStyle/>
          <a:p>
            <a:r>
              <a:rPr lang="en-NZ" sz="2400" b="1" dirty="0" smtClean="0">
                <a:solidFill>
                  <a:srgbClr val="FF0000"/>
                </a:solidFill>
                <a:latin typeface="Book Antiqua" charset="0"/>
                <a:ea typeface="Book Antiqua" charset="0"/>
                <a:cs typeface="Book Antiqua" charset="0"/>
              </a:rPr>
              <a:t>Judges 6:36-40, 1 Samuel 14:8-10 </a:t>
            </a:r>
            <a:r>
              <a:rPr lang="en-NZ" sz="2400" b="1" dirty="0" smtClean="0">
                <a:latin typeface="Book Antiqua" charset="0"/>
                <a:ea typeface="Book Antiqua" charset="0"/>
                <a:cs typeface="Book Antiqua" charset="0"/>
              </a:rPr>
              <a:t>- They both proposed </a:t>
            </a:r>
          </a:p>
          <a:p>
            <a:r>
              <a:rPr lang="en-NZ" sz="2400" b="1" dirty="0" smtClean="0">
                <a:latin typeface="Book Antiqua" charset="0"/>
                <a:ea typeface="Book Antiqua" charset="0"/>
                <a:cs typeface="Book Antiqua" charset="0"/>
              </a:rPr>
              <a:t>a sign to show whether God would fight for them.</a:t>
            </a:r>
            <a:endParaRPr lang="en-NZ" sz="2400" b="1" dirty="0">
              <a:latin typeface="Book Antiqua"/>
              <a:cs typeface="Book Antiqua"/>
            </a:endParaRPr>
          </a:p>
        </p:txBody>
      </p:sp>
      <p:sp>
        <p:nvSpPr>
          <p:cNvPr id="8" name="TextBox 7"/>
          <p:cNvSpPr txBox="1">
            <a:spLocks noChangeArrowheads="1"/>
          </p:cNvSpPr>
          <p:nvPr/>
        </p:nvSpPr>
        <p:spPr bwMode="auto">
          <a:xfrm>
            <a:off x="1075281" y="3354653"/>
            <a:ext cx="7671514" cy="830997"/>
          </a:xfrm>
          <a:prstGeom prst="rect">
            <a:avLst/>
          </a:prstGeom>
          <a:noFill/>
          <a:ln w="9525">
            <a:noFill/>
            <a:miter lim="800000"/>
            <a:headEnd/>
            <a:tailEnd/>
          </a:ln>
        </p:spPr>
        <p:txBody>
          <a:bodyPr>
            <a:prstTxWarp prst="textNoShape">
              <a:avLst/>
            </a:prstTxWarp>
            <a:spAutoFit/>
          </a:bodyPr>
          <a:lstStyle/>
          <a:p>
            <a:r>
              <a:rPr lang="en-NZ" sz="2400" b="1" dirty="0" smtClean="0">
                <a:solidFill>
                  <a:srgbClr val="FF0000"/>
                </a:solidFill>
                <a:latin typeface="Book Antiqua" charset="0"/>
                <a:ea typeface="Book Antiqua" charset="0"/>
                <a:cs typeface="Book Antiqua" charset="0"/>
              </a:rPr>
              <a:t>Judges 7:11, 1 Samuel 14:6  </a:t>
            </a:r>
            <a:r>
              <a:rPr lang="en-NZ" sz="2400" b="1" dirty="0" smtClean="0">
                <a:latin typeface="Book Antiqua" charset="0"/>
                <a:ea typeface="Book Antiqua" charset="0"/>
                <a:cs typeface="Book Antiqua" charset="0"/>
              </a:rPr>
              <a:t>- They both took their faithful servant with them into the enemies lair.</a:t>
            </a:r>
            <a:endParaRPr lang="en-NZ" sz="2400" b="1" dirty="0">
              <a:solidFill>
                <a:srgbClr val="000000"/>
              </a:solidFill>
              <a:latin typeface="Book Antiqua"/>
              <a:cs typeface="Book Antiqua"/>
            </a:endParaRPr>
          </a:p>
        </p:txBody>
      </p:sp>
      <p:sp>
        <p:nvSpPr>
          <p:cNvPr id="10" name="TextBox 9"/>
          <p:cNvSpPr txBox="1">
            <a:spLocks noChangeArrowheads="1"/>
          </p:cNvSpPr>
          <p:nvPr/>
        </p:nvSpPr>
        <p:spPr bwMode="auto">
          <a:xfrm>
            <a:off x="1075281" y="5207274"/>
            <a:ext cx="7671514" cy="830997"/>
          </a:xfrm>
          <a:prstGeom prst="rect">
            <a:avLst/>
          </a:prstGeom>
          <a:noFill/>
          <a:ln w="9525">
            <a:noFill/>
            <a:miter lim="800000"/>
            <a:headEnd/>
            <a:tailEnd/>
          </a:ln>
        </p:spPr>
        <p:txBody>
          <a:bodyPr>
            <a:prstTxWarp prst="textNoShape">
              <a:avLst/>
            </a:prstTxWarp>
            <a:spAutoFit/>
          </a:bodyPr>
          <a:lstStyle/>
          <a:p>
            <a:r>
              <a:rPr lang="en-NZ" sz="2400" b="1" dirty="0" smtClean="0">
                <a:solidFill>
                  <a:srgbClr val="FF0000"/>
                </a:solidFill>
                <a:latin typeface="Book Antiqua" charset="0"/>
                <a:ea typeface="Book Antiqua" charset="0"/>
                <a:cs typeface="Book Antiqua" charset="0"/>
              </a:rPr>
              <a:t>Judges 7:23, 1 Samuel 14:21-22 </a:t>
            </a:r>
            <a:r>
              <a:rPr lang="en-NZ" sz="2400" b="1" dirty="0" smtClean="0">
                <a:latin typeface="Book Antiqua" charset="0"/>
                <a:ea typeface="Book Antiqua" charset="0"/>
                <a:cs typeface="Book Antiqua" charset="0"/>
              </a:rPr>
              <a:t>- They </a:t>
            </a:r>
            <a:r>
              <a:rPr lang="en-NZ" sz="2400" b="1" dirty="0">
                <a:latin typeface="Book Antiqua" charset="0"/>
                <a:ea typeface="Book Antiqua" charset="0"/>
                <a:cs typeface="Book Antiqua" charset="0"/>
              </a:rPr>
              <a:t>both </a:t>
            </a:r>
            <a:r>
              <a:rPr lang="en-NZ" sz="2400" b="1" dirty="0" smtClean="0">
                <a:latin typeface="Book Antiqua" charset="0"/>
                <a:ea typeface="Book Antiqua" charset="0"/>
                <a:cs typeface="Book Antiqua" charset="0"/>
              </a:rPr>
              <a:t>galvanised others into joining the battle by their heroic action.</a:t>
            </a:r>
            <a:endParaRPr lang="en-NZ" sz="2400" b="1" dirty="0">
              <a:solidFill>
                <a:srgbClr val="000000"/>
              </a:solidFill>
              <a:latin typeface="Book Antiqua"/>
              <a:cs typeface="Book Antiqua"/>
            </a:endParaRPr>
          </a:p>
        </p:txBody>
      </p:sp>
      <p:sp>
        <p:nvSpPr>
          <p:cNvPr id="13" name="TextBox 12"/>
          <p:cNvSpPr txBox="1">
            <a:spLocks noChangeArrowheads="1"/>
          </p:cNvSpPr>
          <p:nvPr/>
        </p:nvSpPr>
        <p:spPr bwMode="auto">
          <a:xfrm>
            <a:off x="1088720" y="2484935"/>
            <a:ext cx="7671514" cy="830997"/>
          </a:xfrm>
          <a:prstGeom prst="rect">
            <a:avLst/>
          </a:prstGeom>
          <a:noFill/>
          <a:ln w="9525">
            <a:noFill/>
            <a:miter lim="800000"/>
            <a:headEnd/>
            <a:tailEnd/>
          </a:ln>
        </p:spPr>
        <p:txBody>
          <a:bodyPr>
            <a:prstTxWarp prst="textNoShape">
              <a:avLst/>
            </a:prstTxWarp>
            <a:spAutoFit/>
          </a:bodyPr>
          <a:lstStyle/>
          <a:p>
            <a:r>
              <a:rPr lang="en-NZ" sz="2400" b="1" dirty="0" smtClean="0">
                <a:solidFill>
                  <a:srgbClr val="FF0000"/>
                </a:solidFill>
                <a:latin typeface="Book Antiqua" charset="0"/>
                <a:ea typeface="Book Antiqua" charset="0"/>
                <a:cs typeface="Book Antiqua" charset="0"/>
              </a:rPr>
              <a:t>Judges 7:4,7, 1 Samuel 14:6 </a:t>
            </a:r>
            <a:r>
              <a:rPr lang="en-NZ" sz="2400" b="1" dirty="0" smtClean="0">
                <a:latin typeface="Book Antiqua" charset="0"/>
                <a:ea typeface="Book Antiqua" charset="0"/>
                <a:cs typeface="Book Antiqua" charset="0"/>
              </a:rPr>
              <a:t>- They </a:t>
            </a:r>
            <a:r>
              <a:rPr lang="en-NZ" sz="2400" b="1" dirty="0">
                <a:latin typeface="Book Antiqua" charset="0"/>
                <a:ea typeface="Book Antiqua" charset="0"/>
                <a:cs typeface="Book Antiqua" charset="0"/>
              </a:rPr>
              <a:t>both </a:t>
            </a:r>
            <a:r>
              <a:rPr lang="en-NZ" sz="2400" b="1" dirty="0" smtClean="0">
                <a:latin typeface="Book Antiqua" charset="0"/>
                <a:ea typeface="Book Antiqua" charset="0"/>
                <a:cs typeface="Book Antiqua" charset="0"/>
              </a:rPr>
              <a:t>appreciated that God could deliver by many or by few.</a:t>
            </a:r>
            <a:endParaRPr lang="en-NZ" sz="2400" b="1" dirty="0">
              <a:solidFill>
                <a:srgbClr val="000000"/>
              </a:solidFill>
              <a:latin typeface="Book Antiqua"/>
              <a:cs typeface="Book Antiqua"/>
            </a:endParaRPr>
          </a:p>
        </p:txBody>
      </p:sp>
      <p:sp>
        <p:nvSpPr>
          <p:cNvPr id="15" name="TextBox 14"/>
          <p:cNvSpPr txBox="1">
            <a:spLocks noChangeArrowheads="1"/>
          </p:cNvSpPr>
          <p:nvPr/>
        </p:nvSpPr>
        <p:spPr bwMode="auto">
          <a:xfrm>
            <a:off x="1088720" y="4272497"/>
            <a:ext cx="7671514" cy="830997"/>
          </a:xfrm>
          <a:prstGeom prst="rect">
            <a:avLst/>
          </a:prstGeom>
          <a:noFill/>
          <a:ln w="9525">
            <a:noFill/>
            <a:miter lim="800000"/>
            <a:headEnd/>
            <a:tailEnd/>
          </a:ln>
        </p:spPr>
        <p:txBody>
          <a:bodyPr>
            <a:prstTxWarp prst="textNoShape">
              <a:avLst/>
            </a:prstTxWarp>
            <a:spAutoFit/>
          </a:bodyPr>
          <a:lstStyle/>
          <a:p>
            <a:r>
              <a:rPr lang="en-NZ" sz="2400" b="1" dirty="0" smtClean="0">
                <a:solidFill>
                  <a:srgbClr val="FF0000"/>
                </a:solidFill>
                <a:latin typeface="Book Antiqua" charset="0"/>
                <a:ea typeface="Book Antiqua" charset="0"/>
                <a:cs typeface="Book Antiqua" charset="0"/>
              </a:rPr>
              <a:t>Judges 7:22, 1 Samuel 14:20 </a:t>
            </a:r>
            <a:r>
              <a:rPr lang="en-NZ" sz="2400" b="1" dirty="0" smtClean="0">
                <a:latin typeface="Book Antiqua" charset="0"/>
                <a:ea typeface="Book Antiqua" charset="0"/>
                <a:cs typeface="Book Antiqua" charset="0"/>
              </a:rPr>
              <a:t>- They were both saved by God setting every man’s sword against his fellow.</a:t>
            </a:r>
            <a:endParaRPr lang="en-NZ" sz="2400" b="1" dirty="0" smtClean="0">
              <a:solidFill>
                <a:srgbClr val="000000"/>
              </a:solidFill>
              <a:latin typeface="Book Antiqua"/>
              <a:cs typeface="Book Antiqua"/>
            </a:endParaRPr>
          </a:p>
        </p:txBody>
      </p:sp>
      <p:sp>
        <p:nvSpPr>
          <p:cNvPr id="16" name="Rectangle 15"/>
          <p:cNvSpPr/>
          <p:nvPr/>
        </p:nvSpPr>
        <p:spPr>
          <a:xfrm>
            <a:off x="768764" y="1734959"/>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le 16"/>
          <p:cNvSpPr/>
          <p:nvPr/>
        </p:nvSpPr>
        <p:spPr>
          <a:xfrm>
            <a:off x="768764" y="2602155"/>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p:cNvSpPr/>
          <p:nvPr/>
        </p:nvSpPr>
        <p:spPr>
          <a:xfrm>
            <a:off x="768764" y="3468459"/>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ectangle 18"/>
          <p:cNvSpPr/>
          <p:nvPr/>
        </p:nvSpPr>
        <p:spPr>
          <a:xfrm>
            <a:off x="768764" y="4398931"/>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Rectangle 19"/>
          <p:cNvSpPr/>
          <p:nvPr/>
        </p:nvSpPr>
        <p:spPr>
          <a:xfrm>
            <a:off x="768764" y="5321827"/>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p:cNvSpPr txBox="1"/>
          <p:nvPr/>
        </p:nvSpPr>
        <p:spPr>
          <a:xfrm>
            <a:off x="502229" y="215909"/>
            <a:ext cx="8139542" cy="707886"/>
          </a:xfrm>
          <a:prstGeom prst="rect">
            <a:avLst/>
          </a:prstGeom>
          <a:noFill/>
        </p:spPr>
        <p:txBody>
          <a:bodyPr wrap="square" rtlCol="0">
            <a:spAutoFit/>
          </a:bodyPr>
          <a:lstStyle/>
          <a:p>
            <a:r>
              <a:rPr lang="en-US" sz="4000" b="1" dirty="0" smtClean="0">
                <a:solidFill>
                  <a:srgbClr val="0000FF"/>
                </a:solidFill>
                <a:latin typeface="Book Antiqua"/>
                <a:cs typeface="Book Antiqua"/>
              </a:rPr>
              <a:t>Jonathan Was Inspired By Gideon</a:t>
            </a:r>
            <a:endParaRPr lang="en-US" sz="4000" b="1" dirty="0">
              <a:solidFill>
                <a:srgbClr val="0000FF"/>
              </a:solidFill>
              <a:latin typeface="Book Antiqua"/>
              <a:cs typeface="Book Antiqua"/>
            </a:endParaRPr>
          </a:p>
        </p:txBody>
      </p:sp>
      <p:sp>
        <p:nvSpPr>
          <p:cNvPr id="3" name="TextBox 2"/>
          <p:cNvSpPr txBox="1"/>
          <p:nvPr/>
        </p:nvSpPr>
        <p:spPr>
          <a:xfrm>
            <a:off x="1320351" y="863606"/>
            <a:ext cx="6710491" cy="430887"/>
          </a:xfrm>
          <a:prstGeom prst="rect">
            <a:avLst/>
          </a:prstGeom>
          <a:noFill/>
        </p:spPr>
        <p:txBody>
          <a:bodyPr wrap="none" rtlCol="0">
            <a:spAutoFit/>
          </a:bodyPr>
          <a:lstStyle/>
          <a:p>
            <a:r>
              <a:rPr lang="en-US" sz="2200" b="1" dirty="0" smtClean="0">
                <a:solidFill>
                  <a:srgbClr val="008000"/>
                </a:solidFill>
                <a:latin typeface="Book Antiqua"/>
                <a:cs typeface="Book Antiqua"/>
              </a:rPr>
              <a:t>Why Bible characters are outstanding role models</a:t>
            </a:r>
            <a:endParaRPr lang="en-US" sz="2200" b="1" dirty="0">
              <a:solidFill>
                <a:srgbClr val="008000"/>
              </a:solidFill>
              <a:latin typeface="Book Antiqua"/>
              <a:cs typeface="Book Antiqua"/>
            </a:endParaRPr>
          </a:p>
        </p:txBody>
      </p:sp>
    </p:spTree>
    <p:extLst>
      <p:ext uri="{BB962C8B-B14F-4D97-AF65-F5344CB8AC3E}">
        <p14:creationId xmlns:p14="http://schemas.microsoft.com/office/powerpoint/2010/main" val="47745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3" grpId="0"/>
      <p:bldP spid="15" grpId="0"/>
      <p:bldP spid="16" grpId="0" animBg="1"/>
      <p:bldP spid="17" grpId="0" animBg="1"/>
      <p:bldP spid="18" grpId="0" animBg="1"/>
      <p:bldP spid="19" grpId="0" animBg="1"/>
      <p:bldP spid="20" grpId="0" animBg="1"/>
      <p:bldP spid="2" grpId="0"/>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075281" y="1615217"/>
            <a:ext cx="7908298" cy="830997"/>
          </a:xfrm>
          <a:prstGeom prst="rect">
            <a:avLst/>
          </a:prstGeom>
          <a:noFill/>
          <a:ln w="9525">
            <a:noFill/>
            <a:miter lim="800000"/>
            <a:headEnd/>
            <a:tailEnd/>
          </a:ln>
        </p:spPr>
        <p:txBody>
          <a:bodyPr wrap="square">
            <a:prstTxWarp prst="textNoShape">
              <a:avLst/>
            </a:prstTxWarp>
            <a:spAutoFit/>
          </a:bodyPr>
          <a:lstStyle/>
          <a:p>
            <a:r>
              <a:rPr lang="en-NZ" sz="2400" b="1" dirty="0">
                <a:solidFill>
                  <a:srgbClr val="FF0000"/>
                </a:solidFill>
                <a:latin typeface="Book Antiqua" charset="0"/>
                <a:ea typeface="Book Antiqua" charset="0"/>
                <a:cs typeface="Book Antiqua" charset="0"/>
              </a:rPr>
              <a:t>Exodus 15:20, Judges </a:t>
            </a:r>
            <a:r>
              <a:rPr lang="en-NZ" sz="2400" b="1" dirty="0" smtClean="0">
                <a:solidFill>
                  <a:srgbClr val="FF0000"/>
                </a:solidFill>
                <a:latin typeface="Book Antiqua" charset="0"/>
                <a:ea typeface="Book Antiqua" charset="0"/>
                <a:cs typeface="Book Antiqua" charset="0"/>
              </a:rPr>
              <a:t>4:4 </a:t>
            </a:r>
            <a:r>
              <a:rPr lang="en-NZ" sz="2400" b="1" dirty="0" smtClean="0">
                <a:latin typeface="Book Antiqua" charset="0"/>
                <a:ea typeface="Book Antiqua" charset="0"/>
                <a:cs typeface="Book Antiqua" charset="0"/>
              </a:rPr>
              <a:t>- They </a:t>
            </a:r>
            <a:r>
              <a:rPr lang="en-NZ" sz="2400" b="1" dirty="0">
                <a:latin typeface="Book Antiqua" charset="0"/>
                <a:ea typeface="Book Antiqua" charset="0"/>
                <a:cs typeface="Book Antiqua" charset="0"/>
              </a:rPr>
              <a:t>were both prophetesses who saw wider issues in the enemies </a:t>
            </a:r>
            <a:r>
              <a:rPr lang="en-NZ" sz="2400" b="1" dirty="0" smtClean="0">
                <a:latin typeface="Book Antiqua" charset="0"/>
                <a:ea typeface="Book Antiqua" charset="0"/>
                <a:cs typeface="Book Antiqua" charset="0"/>
              </a:rPr>
              <a:t>overthrow.</a:t>
            </a:r>
            <a:endParaRPr lang="en-NZ" sz="2400" b="1" dirty="0">
              <a:latin typeface="Book Antiqua"/>
              <a:cs typeface="Book Antiqua"/>
            </a:endParaRPr>
          </a:p>
        </p:txBody>
      </p:sp>
      <p:sp>
        <p:nvSpPr>
          <p:cNvPr id="8" name="TextBox 7"/>
          <p:cNvSpPr txBox="1">
            <a:spLocks noChangeArrowheads="1"/>
          </p:cNvSpPr>
          <p:nvPr/>
        </p:nvSpPr>
        <p:spPr bwMode="auto">
          <a:xfrm>
            <a:off x="1075281" y="3354653"/>
            <a:ext cx="7671514" cy="830997"/>
          </a:xfrm>
          <a:prstGeom prst="rect">
            <a:avLst/>
          </a:prstGeom>
          <a:noFill/>
          <a:ln w="9525">
            <a:noFill/>
            <a:miter lim="800000"/>
            <a:headEnd/>
            <a:tailEnd/>
          </a:ln>
        </p:spPr>
        <p:txBody>
          <a:bodyPr>
            <a:prstTxWarp prst="textNoShape">
              <a:avLst/>
            </a:prstTxWarp>
            <a:spAutoFit/>
          </a:bodyPr>
          <a:lstStyle/>
          <a:p>
            <a:r>
              <a:rPr lang="en-NZ" sz="2400" b="1" dirty="0">
                <a:solidFill>
                  <a:srgbClr val="FF0000"/>
                </a:solidFill>
                <a:latin typeface="Book Antiqua" charset="0"/>
                <a:ea typeface="Book Antiqua" charset="0"/>
                <a:cs typeface="Book Antiqua" charset="0"/>
              </a:rPr>
              <a:t>Micah 6:4, Judges 5:7 </a:t>
            </a:r>
            <a:r>
              <a:rPr lang="en-NZ" sz="2400" b="1" dirty="0" smtClean="0">
                <a:solidFill>
                  <a:srgbClr val="FF0000"/>
                </a:solidFill>
                <a:latin typeface="Book Antiqua" charset="0"/>
                <a:ea typeface="Book Antiqua" charset="0"/>
                <a:cs typeface="Book Antiqua" charset="0"/>
              </a:rPr>
              <a:t> </a:t>
            </a:r>
            <a:r>
              <a:rPr lang="en-NZ" sz="2400" b="1" dirty="0" smtClean="0">
                <a:latin typeface="Book Antiqua" charset="0"/>
                <a:ea typeface="Book Antiqua" charset="0"/>
                <a:cs typeface="Book Antiqua" charset="0"/>
              </a:rPr>
              <a:t>- They </a:t>
            </a:r>
            <a:r>
              <a:rPr lang="en-NZ" sz="2400" b="1" dirty="0">
                <a:latin typeface="Book Antiqua" charset="0"/>
                <a:ea typeface="Book Antiqua" charset="0"/>
                <a:cs typeface="Book Antiqua" charset="0"/>
              </a:rPr>
              <a:t>were both sent before the nation for </a:t>
            </a:r>
            <a:r>
              <a:rPr lang="en-NZ" sz="2400" b="1" dirty="0" smtClean="0">
                <a:latin typeface="Book Antiqua" charset="0"/>
                <a:ea typeface="Book Antiqua" charset="0"/>
                <a:cs typeface="Book Antiqua" charset="0"/>
              </a:rPr>
              <a:t>deliverance.</a:t>
            </a:r>
            <a:endParaRPr lang="en-NZ" sz="2400" b="1" dirty="0">
              <a:solidFill>
                <a:srgbClr val="000000"/>
              </a:solidFill>
              <a:latin typeface="Book Antiqua"/>
              <a:cs typeface="Book Antiqua"/>
            </a:endParaRPr>
          </a:p>
        </p:txBody>
      </p:sp>
      <p:sp>
        <p:nvSpPr>
          <p:cNvPr id="10" name="TextBox 9"/>
          <p:cNvSpPr txBox="1">
            <a:spLocks noChangeArrowheads="1"/>
          </p:cNvSpPr>
          <p:nvPr/>
        </p:nvSpPr>
        <p:spPr bwMode="auto">
          <a:xfrm>
            <a:off x="1075281" y="5207274"/>
            <a:ext cx="7671514" cy="830997"/>
          </a:xfrm>
          <a:prstGeom prst="rect">
            <a:avLst/>
          </a:prstGeom>
          <a:noFill/>
          <a:ln w="9525">
            <a:noFill/>
            <a:miter lim="800000"/>
            <a:headEnd/>
            <a:tailEnd/>
          </a:ln>
        </p:spPr>
        <p:txBody>
          <a:bodyPr>
            <a:prstTxWarp prst="textNoShape">
              <a:avLst/>
            </a:prstTxWarp>
            <a:spAutoFit/>
          </a:bodyPr>
          <a:lstStyle/>
          <a:p>
            <a:r>
              <a:rPr lang="en-NZ" sz="2400" b="1" dirty="0">
                <a:solidFill>
                  <a:srgbClr val="FF0000"/>
                </a:solidFill>
                <a:latin typeface="Book Antiqua" charset="0"/>
                <a:ea typeface="Book Antiqua" charset="0"/>
                <a:cs typeface="Book Antiqua" charset="0"/>
              </a:rPr>
              <a:t>Exodus 15:21, Judges </a:t>
            </a:r>
            <a:r>
              <a:rPr lang="en-NZ" sz="2400" b="1" dirty="0" smtClean="0">
                <a:solidFill>
                  <a:srgbClr val="FF0000"/>
                </a:solidFill>
                <a:latin typeface="Book Antiqua" charset="0"/>
                <a:ea typeface="Book Antiqua" charset="0"/>
                <a:cs typeface="Book Antiqua" charset="0"/>
              </a:rPr>
              <a:t>5:3 </a:t>
            </a:r>
            <a:r>
              <a:rPr lang="en-NZ" sz="2400" b="1" dirty="0" smtClean="0">
                <a:latin typeface="Book Antiqua" charset="0"/>
                <a:ea typeface="Book Antiqua" charset="0"/>
                <a:cs typeface="Book Antiqua" charset="0"/>
              </a:rPr>
              <a:t>- They </a:t>
            </a:r>
            <a:r>
              <a:rPr lang="en-NZ" sz="2400" b="1" dirty="0">
                <a:latin typeface="Book Antiqua" charset="0"/>
                <a:ea typeface="Book Antiqua" charset="0"/>
                <a:cs typeface="Book Antiqua" charset="0"/>
              </a:rPr>
              <a:t>both sang the song of praise to God for the </a:t>
            </a:r>
            <a:r>
              <a:rPr lang="en-NZ" sz="2400" b="1" dirty="0" smtClean="0">
                <a:latin typeface="Book Antiqua" charset="0"/>
                <a:ea typeface="Book Antiqua" charset="0"/>
                <a:cs typeface="Book Antiqua" charset="0"/>
              </a:rPr>
              <a:t>nation’s deliverance.</a:t>
            </a:r>
            <a:endParaRPr lang="en-NZ" sz="2400" b="1" dirty="0">
              <a:solidFill>
                <a:srgbClr val="000000"/>
              </a:solidFill>
              <a:latin typeface="Book Antiqua"/>
              <a:cs typeface="Book Antiqua"/>
            </a:endParaRPr>
          </a:p>
        </p:txBody>
      </p:sp>
      <p:sp>
        <p:nvSpPr>
          <p:cNvPr id="13" name="TextBox 12"/>
          <p:cNvSpPr txBox="1">
            <a:spLocks noChangeArrowheads="1"/>
          </p:cNvSpPr>
          <p:nvPr/>
        </p:nvSpPr>
        <p:spPr bwMode="auto">
          <a:xfrm>
            <a:off x="1088720" y="2484935"/>
            <a:ext cx="7671514" cy="830997"/>
          </a:xfrm>
          <a:prstGeom prst="rect">
            <a:avLst/>
          </a:prstGeom>
          <a:noFill/>
          <a:ln w="9525">
            <a:noFill/>
            <a:miter lim="800000"/>
            <a:headEnd/>
            <a:tailEnd/>
          </a:ln>
        </p:spPr>
        <p:txBody>
          <a:bodyPr>
            <a:prstTxWarp prst="textNoShape">
              <a:avLst/>
            </a:prstTxWarp>
            <a:spAutoFit/>
          </a:bodyPr>
          <a:lstStyle/>
          <a:p>
            <a:r>
              <a:rPr lang="en-NZ" sz="2400" b="1" dirty="0">
                <a:solidFill>
                  <a:srgbClr val="FF0000"/>
                </a:solidFill>
                <a:latin typeface="Book Antiqua" charset="0"/>
                <a:ea typeface="Book Antiqua" charset="0"/>
                <a:cs typeface="Book Antiqua" charset="0"/>
              </a:rPr>
              <a:t>Exodus 14:7, Judges </a:t>
            </a:r>
            <a:r>
              <a:rPr lang="en-NZ" sz="2400" b="1" dirty="0" smtClean="0">
                <a:solidFill>
                  <a:srgbClr val="FF0000"/>
                </a:solidFill>
                <a:latin typeface="Book Antiqua" charset="0"/>
                <a:ea typeface="Book Antiqua" charset="0"/>
                <a:cs typeface="Book Antiqua" charset="0"/>
              </a:rPr>
              <a:t>4:13 </a:t>
            </a:r>
            <a:r>
              <a:rPr lang="en-NZ" sz="2400" b="1" dirty="0" smtClean="0">
                <a:latin typeface="Book Antiqua" charset="0"/>
                <a:ea typeface="Book Antiqua" charset="0"/>
                <a:cs typeface="Book Antiqua" charset="0"/>
              </a:rPr>
              <a:t>- They </a:t>
            </a:r>
            <a:r>
              <a:rPr lang="en-NZ" sz="2400" b="1" dirty="0">
                <a:latin typeface="Book Antiqua" charset="0"/>
                <a:ea typeface="Book Antiqua" charset="0"/>
                <a:cs typeface="Book Antiqua" charset="0"/>
              </a:rPr>
              <a:t>both faced an enemy that </a:t>
            </a:r>
            <a:r>
              <a:rPr lang="en-NZ" sz="2400" b="1" dirty="0" smtClean="0">
                <a:latin typeface="Book Antiqua" charset="0"/>
                <a:ea typeface="Book Antiqua" charset="0"/>
                <a:cs typeface="Book Antiqua" charset="0"/>
              </a:rPr>
              <a:t>was </a:t>
            </a:r>
            <a:r>
              <a:rPr lang="en-NZ" sz="2400" b="1" dirty="0">
                <a:latin typeface="Book Antiqua" charset="0"/>
                <a:ea typeface="Book Antiqua" charset="0"/>
                <a:cs typeface="Book Antiqua" charset="0"/>
              </a:rPr>
              <a:t>mighty in horses and </a:t>
            </a:r>
            <a:r>
              <a:rPr lang="en-NZ" sz="2400" b="1" dirty="0" smtClean="0">
                <a:latin typeface="Book Antiqua" charset="0"/>
                <a:ea typeface="Book Antiqua" charset="0"/>
                <a:cs typeface="Book Antiqua" charset="0"/>
              </a:rPr>
              <a:t>chariots.</a:t>
            </a:r>
            <a:endParaRPr lang="en-NZ" sz="2400" b="1" dirty="0">
              <a:solidFill>
                <a:srgbClr val="000000"/>
              </a:solidFill>
              <a:latin typeface="Book Antiqua"/>
              <a:cs typeface="Book Antiqua"/>
            </a:endParaRPr>
          </a:p>
        </p:txBody>
      </p:sp>
      <p:sp>
        <p:nvSpPr>
          <p:cNvPr id="15" name="TextBox 14"/>
          <p:cNvSpPr txBox="1">
            <a:spLocks noChangeArrowheads="1"/>
          </p:cNvSpPr>
          <p:nvPr/>
        </p:nvSpPr>
        <p:spPr bwMode="auto">
          <a:xfrm>
            <a:off x="1088720" y="4272497"/>
            <a:ext cx="7671514" cy="830997"/>
          </a:xfrm>
          <a:prstGeom prst="rect">
            <a:avLst/>
          </a:prstGeom>
          <a:noFill/>
          <a:ln w="9525">
            <a:noFill/>
            <a:miter lim="800000"/>
            <a:headEnd/>
            <a:tailEnd/>
          </a:ln>
        </p:spPr>
        <p:txBody>
          <a:bodyPr>
            <a:prstTxWarp prst="textNoShape">
              <a:avLst/>
            </a:prstTxWarp>
            <a:spAutoFit/>
          </a:bodyPr>
          <a:lstStyle/>
          <a:p>
            <a:r>
              <a:rPr lang="en-NZ" sz="2400" b="1" dirty="0">
                <a:solidFill>
                  <a:srgbClr val="FF0000"/>
                </a:solidFill>
                <a:latin typeface="Book Antiqua" charset="0"/>
                <a:ea typeface="Book Antiqua" charset="0"/>
                <a:cs typeface="Book Antiqua" charset="0"/>
              </a:rPr>
              <a:t>Exodus 14:27, Judges </a:t>
            </a:r>
            <a:r>
              <a:rPr lang="en-NZ" sz="2400" b="1" dirty="0" smtClean="0">
                <a:solidFill>
                  <a:srgbClr val="FF0000"/>
                </a:solidFill>
                <a:latin typeface="Book Antiqua" charset="0"/>
                <a:ea typeface="Book Antiqua" charset="0"/>
                <a:cs typeface="Book Antiqua" charset="0"/>
              </a:rPr>
              <a:t>5:21 </a:t>
            </a:r>
            <a:r>
              <a:rPr lang="en-NZ" sz="2400" b="1" dirty="0" smtClean="0">
                <a:latin typeface="Book Antiqua" charset="0"/>
                <a:ea typeface="Book Antiqua" charset="0"/>
                <a:cs typeface="Book Antiqua" charset="0"/>
              </a:rPr>
              <a:t>- They </a:t>
            </a:r>
            <a:r>
              <a:rPr lang="en-NZ" sz="2400" b="1" dirty="0">
                <a:latin typeface="Book Antiqua" charset="0"/>
                <a:ea typeface="Book Antiqua" charset="0"/>
                <a:cs typeface="Book Antiqua" charset="0"/>
              </a:rPr>
              <a:t>both witnessed a victory by the onrush of </a:t>
            </a:r>
            <a:r>
              <a:rPr lang="en-NZ" sz="2400" b="1" dirty="0" smtClean="0">
                <a:latin typeface="Book Antiqua" charset="0"/>
                <a:ea typeface="Book Antiqua" charset="0"/>
                <a:cs typeface="Book Antiqua" charset="0"/>
              </a:rPr>
              <a:t>water.</a:t>
            </a:r>
            <a:endParaRPr lang="en-NZ" sz="2400" b="1" dirty="0" smtClean="0">
              <a:solidFill>
                <a:srgbClr val="000000"/>
              </a:solidFill>
              <a:latin typeface="Book Antiqua"/>
              <a:cs typeface="Book Antiqua"/>
            </a:endParaRPr>
          </a:p>
        </p:txBody>
      </p:sp>
      <p:sp>
        <p:nvSpPr>
          <p:cNvPr id="16" name="Rectangle 15"/>
          <p:cNvSpPr/>
          <p:nvPr/>
        </p:nvSpPr>
        <p:spPr>
          <a:xfrm>
            <a:off x="768764" y="1734959"/>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le 16"/>
          <p:cNvSpPr/>
          <p:nvPr/>
        </p:nvSpPr>
        <p:spPr>
          <a:xfrm>
            <a:off x="768764" y="2602155"/>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p:cNvSpPr/>
          <p:nvPr/>
        </p:nvSpPr>
        <p:spPr>
          <a:xfrm>
            <a:off x="768764" y="3468459"/>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ectangle 18"/>
          <p:cNvSpPr/>
          <p:nvPr/>
        </p:nvSpPr>
        <p:spPr>
          <a:xfrm>
            <a:off x="768764" y="4398931"/>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Rectangle 19"/>
          <p:cNvSpPr/>
          <p:nvPr/>
        </p:nvSpPr>
        <p:spPr>
          <a:xfrm>
            <a:off x="768764" y="5321827"/>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p:cNvSpPr txBox="1"/>
          <p:nvPr/>
        </p:nvSpPr>
        <p:spPr>
          <a:xfrm>
            <a:off x="518271" y="215909"/>
            <a:ext cx="8139542" cy="707886"/>
          </a:xfrm>
          <a:prstGeom prst="rect">
            <a:avLst/>
          </a:prstGeom>
          <a:noFill/>
        </p:spPr>
        <p:txBody>
          <a:bodyPr wrap="square" rtlCol="0">
            <a:spAutoFit/>
          </a:bodyPr>
          <a:lstStyle/>
          <a:p>
            <a:r>
              <a:rPr lang="en-US" sz="4000" b="1" dirty="0" smtClean="0">
                <a:solidFill>
                  <a:srgbClr val="0000FF"/>
                </a:solidFill>
                <a:latin typeface="Book Antiqua"/>
                <a:cs typeface="Book Antiqua"/>
              </a:rPr>
              <a:t>Deborah Was Inspired By Miriam</a:t>
            </a:r>
            <a:endParaRPr lang="en-US" sz="4000" b="1" dirty="0">
              <a:solidFill>
                <a:srgbClr val="0000FF"/>
              </a:solidFill>
              <a:latin typeface="Book Antiqua"/>
              <a:cs typeface="Book Antiqua"/>
            </a:endParaRPr>
          </a:p>
        </p:txBody>
      </p:sp>
      <p:sp>
        <p:nvSpPr>
          <p:cNvPr id="3" name="TextBox 2"/>
          <p:cNvSpPr txBox="1"/>
          <p:nvPr/>
        </p:nvSpPr>
        <p:spPr>
          <a:xfrm>
            <a:off x="1320351" y="863606"/>
            <a:ext cx="6710491" cy="430887"/>
          </a:xfrm>
          <a:prstGeom prst="rect">
            <a:avLst/>
          </a:prstGeom>
          <a:noFill/>
        </p:spPr>
        <p:txBody>
          <a:bodyPr wrap="none" rtlCol="0">
            <a:spAutoFit/>
          </a:bodyPr>
          <a:lstStyle/>
          <a:p>
            <a:r>
              <a:rPr lang="en-US" sz="2200" b="1" dirty="0" smtClean="0">
                <a:solidFill>
                  <a:srgbClr val="008000"/>
                </a:solidFill>
                <a:latin typeface="Book Antiqua"/>
                <a:cs typeface="Book Antiqua"/>
              </a:rPr>
              <a:t>Why Bible characters are outstanding role models</a:t>
            </a:r>
            <a:endParaRPr lang="en-US" sz="2200" b="1" dirty="0">
              <a:solidFill>
                <a:srgbClr val="008000"/>
              </a:solidFill>
              <a:latin typeface="Book Antiqua"/>
              <a:cs typeface="Book Antiqua"/>
            </a:endParaRPr>
          </a:p>
        </p:txBody>
      </p:sp>
    </p:spTree>
    <p:extLst>
      <p:ext uri="{BB962C8B-B14F-4D97-AF65-F5344CB8AC3E}">
        <p14:creationId xmlns:p14="http://schemas.microsoft.com/office/powerpoint/2010/main" val="11403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3" grpId="0"/>
      <p:bldP spid="15" grpId="0"/>
      <p:bldP spid="16" grpId="0" animBg="1"/>
      <p:bldP spid="17" grpId="0" animBg="1"/>
      <p:bldP spid="18" grpId="0" animBg="1"/>
      <p:bldP spid="19" grpId="0" animBg="1"/>
      <p:bldP spid="2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075281" y="1615217"/>
            <a:ext cx="7671514" cy="1938992"/>
          </a:xfrm>
          <a:prstGeom prst="rect">
            <a:avLst/>
          </a:prstGeom>
          <a:noFill/>
          <a:ln w="9525">
            <a:noFill/>
            <a:miter lim="800000"/>
            <a:headEnd/>
            <a:tailEnd/>
          </a:ln>
        </p:spPr>
        <p:txBody>
          <a:bodyPr>
            <a:prstTxWarp prst="textNoShape">
              <a:avLst/>
            </a:prstTxWarp>
            <a:spAutoFit/>
          </a:bodyPr>
          <a:lstStyle/>
          <a:p>
            <a:r>
              <a:rPr lang="en-NZ" sz="2400" b="1" dirty="0" smtClean="0">
                <a:latin typeface="Book Antiqua" charset="0"/>
                <a:ea typeface="Book Antiqua" charset="0"/>
                <a:cs typeface="Book Antiqua" charset="0"/>
              </a:rPr>
              <a:t>Who </a:t>
            </a:r>
            <a:r>
              <a:rPr lang="en-NZ" sz="2400" b="1" dirty="0">
                <a:latin typeface="Book Antiqua" charset="0"/>
                <a:ea typeface="Book Antiqua" charset="0"/>
                <a:cs typeface="Book Antiqua" charset="0"/>
              </a:rPr>
              <a:t>could Deborah have as a role model?  She was a prophetess which was unusual, and she was a </a:t>
            </a:r>
            <a:r>
              <a:rPr lang="en-NZ" sz="2400" b="1" dirty="0" smtClean="0">
                <a:latin typeface="Book Antiqua" charset="0"/>
                <a:ea typeface="Book Antiqua" charset="0"/>
                <a:cs typeface="Book Antiqua" charset="0"/>
              </a:rPr>
              <a:t>also spiritual </a:t>
            </a:r>
            <a:r>
              <a:rPr lang="en-NZ" sz="2400" b="1" dirty="0">
                <a:latin typeface="Book Antiqua" charset="0"/>
                <a:ea typeface="Book Antiqua" charset="0"/>
                <a:cs typeface="Book Antiqua" charset="0"/>
              </a:rPr>
              <a:t>leader of the nation which was unique. She looked up to the one woman who had matched her experience in the </a:t>
            </a:r>
            <a:r>
              <a:rPr lang="en-NZ" sz="2400" b="1" dirty="0" smtClean="0">
                <a:latin typeface="Book Antiqua" charset="0"/>
                <a:ea typeface="Book Antiqua" charset="0"/>
                <a:cs typeface="Book Antiqua" charset="0"/>
              </a:rPr>
              <a:t>nation.</a:t>
            </a:r>
            <a:endParaRPr lang="en-NZ" sz="2400" b="1" dirty="0">
              <a:latin typeface="Book Antiqua"/>
              <a:cs typeface="Book Antiqua"/>
            </a:endParaRPr>
          </a:p>
        </p:txBody>
      </p:sp>
      <p:sp>
        <p:nvSpPr>
          <p:cNvPr id="8" name="TextBox 7"/>
          <p:cNvSpPr txBox="1">
            <a:spLocks noChangeArrowheads="1"/>
          </p:cNvSpPr>
          <p:nvPr/>
        </p:nvSpPr>
        <p:spPr bwMode="auto">
          <a:xfrm>
            <a:off x="1075281" y="5193246"/>
            <a:ext cx="7671514" cy="1200329"/>
          </a:xfrm>
          <a:prstGeom prst="rect">
            <a:avLst/>
          </a:prstGeom>
          <a:noFill/>
          <a:ln w="9525">
            <a:noFill/>
            <a:miter lim="800000"/>
            <a:headEnd/>
            <a:tailEnd/>
          </a:ln>
        </p:spPr>
        <p:txBody>
          <a:bodyPr>
            <a:prstTxWarp prst="textNoShape">
              <a:avLst/>
            </a:prstTxWarp>
            <a:spAutoFit/>
          </a:bodyPr>
          <a:lstStyle/>
          <a:p>
            <a:r>
              <a:rPr lang="en-NZ" sz="2400" b="1" dirty="0" smtClean="0">
                <a:latin typeface="Book Antiqua" charset="0"/>
                <a:ea typeface="Book Antiqua" charset="0"/>
                <a:cs typeface="Book Antiqua" charset="0"/>
              </a:rPr>
              <a:t>Did </a:t>
            </a:r>
            <a:r>
              <a:rPr lang="en-NZ" sz="2400" b="1" dirty="0">
                <a:latin typeface="Book Antiqua" charset="0"/>
                <a:ea typeface="Book Antiqua" charset="0"/>
                <a:cs typeface="Book Antiqua" charset="0"/>
              </a:rPr>
              <a:t>Deborah see the deliverance of the nation from Sisera, as a repetition of Israel’s deliverance from Pharaoh, with a similar opportunity to begin </a:t>
            </a:r>
            <a:r>
              <a:rPr lang="en-NZ" sz="2400" b="1" dirty="0" smtClean="0">
                <a:latin typeface="Book Antiqua" charset="0"/>
                <a:ea typeface="Book Antiqua" charset="0"/>
                <a:cs typeface="Book Antiqua" charset="0"/>
              </a:rPr>
              <a:t>afresh?</a:t>
            </a:r>
            <a:endParaRPr lang="en-NZ" sz="2400" b="1" dirty="0">
              <a:solidFill>
                <a:srgbClr val="000000"/>
              </a:solidFill>
              <a:latin typeface="Book Antiqua"/>
              <a:cs typeface="Book Antiqua"/>
            </a:endParaRPr>
          </a:p>
        </p:txBody>
      </p:sp>
      <p:sp>
        <p:nvSpPr>
          <p:cNvPr id="13" name="TextBox 12"/>
          <p:cNvSpPr txBox="1">
            <a:spLocks noChangeArrowheads="1"/>
          </p:cNvSpPr>
          <p:nvPr/>
        </p:nvSpPr>
        <p:spPr bwMode="auto">
          <a:xfrm>
            <a:off x="1088719" y="3587839"/>
            <a:ext cx="7770977" cy="1569660"/>
          </a:xfrm>
          <a:prstGeom prst="rect">
            <a:avLst/>
          </a:prstGeom>
          <a:noFill/>
          <a:ln w="9525">
            <a:noFill/>
            <a:miter lim="800000"/>
            <a:headEnd/>
            <a:tailEnd/>
          </a:ln>
        </p:spPr>
        <p:txBody>
          <a:bodyPr wrap="square">
            <a:prstTxWarp prst="textNoShape">
              <a:avLst/>
            </a:prstTxWarp>
            <a:spAutoFit/>
          </a:bodyPr>
          <a:lstStyle/>
          <a:p>
            <a:r>
              <a:rPr lang="en-NZ" sz="2400" b="1" dirty="0">
                <a:latin typeface="Book Antiqua" charset="0"/>
                <a:ea typeface="Book Antiqua" charset="0"/>
                <a:cs typeface="Book Antiqua" charset="0"/>
              </a:rPr>
              <a:t>In Miriam’s day there were faithful men that led the congregation.  In Deborah’s day there were none, since even Barak had to be urged to his role. </a:t>
            </a:r>
            <a:r>
              <a:rPr lang="en-NZ" sz="2400" b="1" dirty="0" smtClean="0">
                <a:latin typeface="Book Antiqua" charset="0"/>
                <a:ea typeface="Book Antiqua" charset="0"/>
                <a:cs typeface="Book Antiqua" charset="0"/>
              </a:rPr>
              <a:t>Yet did she did not seek to supplant him.  </a:t>
            </a:r>
            <a:r>
              <a:rPr lang="en-NZ" sz="2000" b="1" dirty="0" smtClean="0">
                <a:latin typeface="Book Antiqua" charset="0"/>
                <a:ea typeface="Book Antiqua" charset="0"/>
                <a:cs typeface="Book Antiqua" charset="0"/>
              </a:rPr>
              <a:t>Cp</a:t>
            </a:r>
            <a:r>
              <a:rPr lang="en-NZ" sz="2400" b="1" dirty="0" smtClean="0">
                <a:latin typeface="Book Antiqua" charset="0"/>
                <a:ea typeface="Book Antiqua" charset="0"/>
                <a:cs typeface="Book Antiqua" charset="0"/>
              </a:rPr>
              <a:t>. </a:t>
            </a:r>
            <a:r>
              <a:rPr lang="en-NZ" sz="2400" b="1" dirty="0" smtClean="0">
                <a:solidFill>
                  <a:srgbClr val="FF0000"/>
                </a:solidFill>
                <a:latin typeface="Book Antiqua" charset="0"/>
                <a:ea typeface="Book Antiqua" charset="0"/>
                <a:cs typeface="Book Antiqua" charset="0"/>
              </a:rPr>
              <a:t>Numbers 12:1,11</a:t>
            </a:r>
            <a:endParaRPr lang="en-NZ" sz="2400" b="1" dirty="0">
              <a:solidFill>
                <a:srgbClr val="FF0000"/>
              </a:solidFill>
              <a:latin typeface="Book Antiqua"/>
              <a:cs typeface="Book Antiqua"/>
            </a:endParaRPr>
          </a:p>
        </p:txBody>
      </p:sp>
      <p:sp>
        <p:nvSpPr>
          <p:cNvPr id="16" name="Rectangle 15"/>
          <p:cNvSpPr/>
          <p:nvPr/>
        </p:nvSpPr>
        <p:spPr>
          <a:xfrm>
            <a:off x="768764" y="1734959"/>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le 16"/>
          <p:cNvSpPr/>
          <p:nvPr/>
        </p:nvSpPr>
        <p:spPr>
          <a:xfrm>
            <a:off x="768764" y="3694279"/>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p:cNvSpPr/>
          <p:nvPr/>
        </p:nvSpPr>
        <p:spPr>
          <a:xfrm>
            <a:off x="768764" y="5310560"/>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p:cNvSpPr txBox="1"/>
          <p:nvPr/>
        </p:nvSpPr>
        <p:spPr>
          <a:xfrm>
            <a:off x="516186" y="215909"/>
            <a:ext cx="8111628" cy="707886"/>
          </a:xfrm>
          <a:prstGeom prst="rect">
            <a:avLst/>
          </a:prstGeom>
          <a:noFill/>
        </p:spPr>
        <p:txBody>
          <a:bodyPr wrap="square" rtlCol="0">
            <a:spAutoFit/>
          </a:bodyPr>
          <a:lstStyle/>
          <a:p>
            <a:r>
              <a:rPr lang="en-US" sz="4000" b="1" dirty="0" smtClean="0">
                <a:solidFill>
                  <a:srgbClr val="0000FF"/>
                </a:solidFill>
                <a:latin typeface="Book Antiqua"/>
                <a:cs typeface="Book Antiqua"/>
              </a:rPr>
              <a:t>Deborah Was Inspired </a:t>
            </a:r>
            <a:r>
              <a:rPr lang="en-US" sz="4000" b="1" smtClean="0">
                <a:solidFill>
                  <a:srgbClr val="0000FF"/>
                </a:solidFill>
                <a:latin typeface="Book Antiqua"/>
                <a:cs typeface="Book Antiqua"/>
              </a:rPr>
              <a:t>By Miriam</a:t>
            </a:r>
            <a:endParaRPr lang="en-US" sz="4000" b="1" dirty="0">
              <a:solidFill>
                <a:srgbClr val="0000FF"/>
              </a:solidFill>
              <a:latin typeface="Book Antiqua"/>
              <a:cs typeface="Book Antiqua"/>
            </a:endParaRPr>
          </a:p>
        </p:txBody>
      </p:sp>
      <p:sp>
        <p:nvSpPr>
          <p:cNvPr id="3" name="TextBox 2"/>
          <p:cNvSpPr txBox="1"/>
          <p:nvPr/>
        </p:nvSpPr>
        <p:spPr>
          <a:xfrm>
            <a:off x="1315048" y="863606"/>
            <a:ext cx="6545989" cy="430887"/>
          </a:xfrm>
          <a:prstGeom prst="rect">
            <a:avLst/>
          </a:prstGeom>
          <a:noFill/>
        </p:spPr>
        <p:txBody>
          <a:bodyPr wrap="square" rtlCol="0">
            <a:spAutoFit/>
          </a:bodyPr>
          <a:lstStyle/>
          <a:p>
            <a:r>
              <a:rPr lang="en-US" sz="2200" b="1" dirty="0">
                <a:solidFill>
                  <a:srgbClr val="008000"/>
                </a:solidFill>
                <a:latin typeface="Book Antiqua"/>
                <a:cs typeface="Book Antiqua"/>
              </a:rPr>
              <a:t>Why Bible characters are outstanding </a:t>
            </a:r>
            <a:r>
              <a:rPr lang="en-US" sz="2200" b="1">
                <a:solidFill>
                  <a:srgbClr val="008000"/>
                </a:solidFill>
                <a:latin typeface="Book Antiqua"/>
                <a:cs typeface="Book Antiqua"/>
              </a:rPr>
              <a:t>role </a:t>
            </a:r>
            <a:r>
              <a:rPr lang="en-US" sz="2200" b="1" smtClean="0">
                <a:solidFill>
                  <a:srgbClr val="008000"/>
                </a:solidFill>
                <a:latin typeface="Book Antiqua"/>
                <a:cs typeface="Book Antiqua"/>
              </a:rPr>
              <a:t>models</a:t>
            </a:r>
            <a:endParaRPr lang="en-US" sz="2200" b="1" dirty="0">
              <a:solidFill>
                <a:srgbClr val="008000"/>
              </a:solidFill>
              <a:latin typeface="Book Antiqua"/>
              <a:cs typeface="Book Antiqua"/>
            </a:endParaRPr>
          </a:p>
        </p:txBody>
      </p:sp>
    </p:spTree>
    <p:extLst>
      <p:ext uri="{BB962C8B-B14F-4D97-AF65-F5344CB8AC3E}">
        <p14:creationId xmlns:p14="http://schemas.microsoft.com/office/powerpoint/2010/main" val="126658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P spid="16" grpId="0" animBg="1"/>
      <p:bldP spid="17" grpId="0" animBg="1"/>
      <p:bldP spid="1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075281" y="1615217"/>
            <a:ext cx="7671514" cy="830997"/>
          </a:xfrm>
          <a:prstGeom prst="rect">
            <a:avLst/>
          </a:prstGeom>
          <a:noFill/>
          <a:ln w="9525">
            <a:noFill/>
            <a:miter lim="800000"/>
            <a:headEnd/>
            <a:tailEnd/>
          </a:ln>
        </p:spPr>
        <p:txBody>
          <a:bodyPr>
            <a:prstTxWarp prst="textNoShape">
              <a:avLst/>
            </a:prstTxWarp>
            <a:spAutoFit/>
          </a:bodyPr>
          <a:lstStyle/>
          <a:p>
            <a:r>
              <a:rPr lang="en-NZ" sz="2400" b="1" dirty="0" smtClean="0">
                <a:latin typeface="Book Antiqua"/>
                <a:cs typeface="Book Antiqua"/>
              </a:rPr>
              <a:t>Who is your special Bible hero whose example you admire?</a:t>
            </a:r>
            <a:endParaRPr lang="en-NZ" sz="2400" b="1" dirty="0">
              <a:latin typeface="Book Antiqua"/>
              <a:cs typeface="Book Antiqua"/>
            </a:endParaRPr>
          </a:p>
        </p:txBody>
      </p:sp>
      <p:sp>
        <p:nvSpPr>
          <p:cNvPr id="8" name="TextBox 7"/>
          <p:cNvSpPr txBox="1">
            <a:spLocks noChangeArrowheads="1"/>
          </p:cNvSpPr>
          <p:nvPr/>
        </p:nvSpPr>
        <p:spPr bwMode="auto">
          <a:xfrm>
            <a:off x="1075281" y="3049855"/>
            <a:ext cx="7671514" cy="830997"/>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00"/>
                </a:solidFill>
                <a:latin typeface="Book Antiqua"/>
                <a:cs typeface="Book Antiqua"/>
              </a:rPr>
              <a:t>What role consistent with this example do you wish to fulfil in the Kingdom?</a:t>
            </a:r>
            <a:endParaRPr lang="en-NZ" sz="2400" b="1" dirty="0">
              <a:solidFill>
                <a:srgbClr val="000000"/>
              </a:solidFill>
              <a:latin typeface="Book Antiqua"/>
              <a:cs typeface="Book Antiqua"/>
            </a:endParaRPr>
          </a:p>
        </p:txBody>
      </p:sp>
      <p:sp>
        <p:nvSpPr>
          <p:cNvPr id="10" name="TextBox 9"/>
          <p:cNvSpPr txBox="1">
            <a:spLocks noChangeArrowheads="1"/>
          </p:cNvSpPr>
          <p:nvPr/>
        </p:nvSpPr>
        <p:spPr bwMode="auto">
          <a:xfrm>
            <a:off x="1075281" y="4902476"/>
            <a:ext cx="7671514" cy="830997"/>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00"/>
                </a:solidFill>
                <a:latin typeface="Book Antiqua"/>
                <a:cs typeface="Book Antiqua"/>
              </a:rPr>
              <a:t>What steps are you taking now to develop those special abilities for possible future service?</a:t>
            </a:r>
            <a:endParaRPr lang="en-NZ" sz="2400" b="1" dirty="0">
              <a:solidFill>
                <a:srgbClr val="000000"/>
              </a:solidFill>
              <a:latin typeface="Book Antiqua"/>
              <a:cs typeface="Book Antiqua"/>
            </a:endParaRPr>
          </a:p>
        </p:txBody>
      </p:sp>
      <p:sp>
        <p:nvSpPr>
          <p:cNvPr id="13" name="TextBox 12"/>
          <p:cNvSpPr txBox="1">
            <a:spLocks noChangeArrowheads="1"/>
          </p:cNvSpPr>
          <p:nvPr/>
        </p:nvSpPr>
        <p:spPr bwMode="auto">
          <a:xfrm>
            <a:off x="1088720" y="2517019"/>
            <a:ext cx="7671514" cy="461665"/>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00"/>
                </a:solidFill>
                <a:latin typeface="Book Antiqua"/>
                <a:cs typeface="Book Antiqua"/>
              </a:rPr>
              <a:t>Why does this particular Bible character inspire you?</a:t>
            </a:r>
            <a:endParaRPr lang="en-NZ" sz="2400" b="1" dirty="0">
              <a:solidFill>
                <a:srgbClr val="000000"/>
              </a:solidFill>
              <a:latin typeface="Book Antiqua"/>
              <a:cs typeface="Book Antiqua"/>
            </a:endParaRPr>
          </a:p>
        </p:txBody>
      </p:sp>
      <p:sp>
        <p:nvSpPr>
          <p:cNvPr id="15" name="TextBox 14"/>
          <p:cNvSpPr txBox="1">
            <a:spLocks noChangeArrowheads="1"/>
          </p:cNvSpPr>
          <p:nvPr/>
        </p:nvSpPr>
        <p:spPr bwMode="auto">
          <a:xfrm>
            <a:off x="1088720" y="3967699"/>
            <a:ext cx="7671514" cy="830997"/>
          </a:xfrm>
          <a:prstGeom prst="rect">
            <a:avLst/>
          </a:prstGeom>
          <a:noFill/>
          <a:ln w="9525">
            <a:noFill/>
            <a:miter lim="800000"/>
            <a:headEnd/>
            <a:tailEnd/>
          </a:ln>
        </p:spPr>
        <p:txBody>
          <a:bodyPr>
            <a:prstTxWarp prst="textNoShape">
              <a:avLst/>
            </a:prstTxWarp>
            <a:spAutoFit/>
          </a:bodyPr>
          <a:lstStyle/>
          <a:p>
            <a:r>
              <a:rPr lang="en-NZ" sz="2400" b="1" dirty="0" smtClean="0">
                <a:solidFill>
                  <a:srgbClr val="000000"/>
                </a:solidFill>
                <a:latin typeface="Book Antiqua"/>
                <a:cs typeface="Book Antiqua"/>
              </a:rPr>
              <a:t>What skills would you need, to accomplish that task to Yahweh’s honour?</a:t>
            </a:r>
          </a:p>
        </p:txBody>
      </p:sp>
      <p:sp>
        <p:nvSpPr>
          <p:cNvPr id="16" name="Rectangle 15"/>
          <p:cNvSpPr/>
          <p:nvPr/>
        </p:nvSpPr>
        <p:spPr>
          <a:xfrm>
            <a:off x="768764" y="1734959"/>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le 16"/>
          <p:cNvSpPr/>
          <p:nvPr/>
        </p:nvSpPr>
        <p:spPr>
          <a:xfrm>
            <a:off x="768764" y="2634239"/>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p:cNvSpPr/>
          <p:nvPr/>
        </p:nvSpPr>
        <p:spPr>
          <a:xfrm>
            <a:off x="768764" y="3163661"/>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ectangle 18"/>
          <p:cNvSpPr/>
          <p:nvPr/>
        </p:nvSpPr>
        <p:spPr>
          <a:xfrm>
            <a:off x="768764" y="4094133"/>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Rectangle 19"/>
          <p:cNvSpPr/>
          <p:nvPr/>
        </p:nvSpPr>
        <p:spPr>
          <a:xfrm>
            <a:off x="768764" y="5017029"/>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p:cNvSpPr txBox="1"/>
          <p:nvPr/>
        </p:nvSpPr>
        <p:spPr>
          <a:xfrm>
            <a:off x="779869" y="215909"/>
            <a:ext cx="7584262" cy="707886"/>
          </a:xfrm>
          <a:prstGeom prst="rect">
            <a:avLst/>
          </a:prstGeom>
          <a:noFill/>
        </p:spPr>
        <p:txBody>
          <a:bodyPr wrap="square" rtlCol="0">
            <a:spAutoFit/>
          </a:bodyPr>
          <a:lstStyle/>
          <a:p>
            <a:r>
              <a:rPr lang="en-US" sz="4000" b="1" dirty="0" smtClean="0">
                <a:solidFill>
                  <a:srgbClr val="0000FF"/>
                </a:solidFill>
                <a:latin typeface="Book Antiqua"/>
                <a:cs typeface="Book Antiqua"/>
              </a:rPr>
              <a:t>Being Inspired By A </a:t>
            </a:r>
            <a:r>
              <a:rPr lang="en-US" sz="4000" b="1" smtClean="0">
                <a:solidFill>
                  <a:srgbClr val="0000FF"/>
                </a:solidFill>
                <a:latin typeface="Book Antiqua"/>
                <a:cs typeface="Book Antiqua"/>
              </a:rPr>
              <a:t>Bible Hero</a:t>
            </a:r>
            <a:endParaRPr lang="en-US" sz="4000" b="1" dirty="0">
              <a:solidFill>
                <a:srgbClr val="0000FF"/>
              </a:solidFill>
              <a:latin typeface="Book Antiqua"/>
              <a:cs typeface="Book Antiqua"/>
            </a:endParaRPr>
          </a:p>
        </p:txBody>
      </p:sp>
      <p:sp>
        <p:nvSpPr>
          <p:cNvPr id="3" name="TextBox 2"/>
          <p:cNvSpPr txBox="1"/>
          <p:nvPr/>
        </p:nvSpPr>
        <p:spPr>
          <a:xfrm>
            <a:off x="1384519" y="863606"/>
            <a:ext cx="6710491" cy="430887"/>
          </a:xfrm>
          <a:prstGeom prst="rect">
            <a:avLst/>
          </a:prstGeom>
          <a:noFill/>
        </p:spPr>
        <p:txBody>
          <a:bodyPr wrap="none" rtlCol="0">
            <a:spAutoFit/>
          </a:bodyPr>
          <a:lstStyle/>
          <a:p>
            <a:r>
              <a:rPr lang="en-US" sz="2200" b="1" dirty="0" smtClean="0">
                <a:solidFill>
                  <a:srgbClr val="008000"/>
                </a:solidFill>
                <a:latin typeface="Book Antiqua"/>
                <a:cs typeface="Book Antiqua"/>
              </a:rPr>
              <a:t>Why Bible characters are outstanding role models</a:t>
            </a:r>
            <a:endParaRPr lang="en-US" sz="2200" b="1" dirty="0">
              <a:solidFill>
                <a:srgbClr val="008000"/>
              </a:solidFill>
              <a:latin typeface="Book Antiqua"/>
              <a:cs typeface="Book Antiqua"/>
            </a:endParaRPr>
          </a:p>
        </p:txBody>
      </p:sp>
    </p:spTree>
    <p:extLst>
      <p:ext uri="{BB962C8B-B14F-4D97-AF65-F5344CB8AC3E}">
        <p14:creationId xmlns:p14="http://schemas.microsoft.com/office/powerpoint/2010/main" val="125894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3" grpId="0"/>
      <p:bldP spid="15" grpId="0"/>
      <p:bldP spid="16" grpId="0" animBg="1"/>
      <p:bldP spid="17" grpId="0" animBg="1"/>
      <p:bldP spid="18" grpId="0" animBg="1"/>
      <p:bldP spid="19" grpId="0" animBg="1"/>
      <p:bldP spid="2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075281" y="1615217"/>
            <a:ext cx="7671514" cy="1938992"/>
          </a:xfrm>
          <a:prstGeom prst="rect">
            <a:avLst/>
          </a:prstGeom>
          <a:noFill/>
          <a:ln w="9525">
            <a:noFill/>
            <a:miter lim="800000"/>
            <a:headEnd/>
            <a:tailEnd/>
          </a:ln>
        </p:spPr>
        <p:txBody>
          <a:bodyPr>
            <a:prstTxWarp prst="textNoShape">
              <a:avLst/>
            </a:prstTxWarp>
            <a:spAutoFit/>
          </a:bodyPr>
          <a:lstStyle/>
          <a:p>
            <a:r>
              <a:rPr lang="en-NZ" sz="2400" b="1" dirty="0" smtClean="0">
                <a:latin typeface="Book Antiqua" charset="0"/>
                <a:ea typeface="Book Antiqua" charset="0"/>
                <a:cs typeface="Book Antiqua" charset="0"/>
              </a:rPr>
              <a:t>I am inspired by Asaph because he was able to set a flame in the hearts and minds of his family, which burned with passion for the Truth throughout their generations for over 600 years.  This is an astounding example of faithful family life in the Truth.</a:t>
            </a:r>
            <a:endParaRPr lang="en-NZ" sz="2400" b="1" dirty="0">
              <a:latin typeface="Book Antiqua"/>
              <a:cs typeface="Book Antiqua"/>
            </a:endParaRPr>
          </a:p>
        </p:txBody>
      </p:sp>
      <p:sp>
        <p:nvSpPr>
          <p:cNvPr id="8" name="TextBox 7"/>
          <p:cNvSpPr txBox="1">
            <a:spLocks noChangeArrowheads="1"/>
          </p:cNvSpPr>
          <p:nvPr/>
        </p:nvSpPr>
        <p:spPr bwMode="auto">
          <a:xfrm>
            <a:off x="1075281" y="5193246"/>
            <a:ext cx="7671514" cy="1200329"/>
          </a:xfrm>
          <a:prstGeom prst="rect">
            <a:avLst/>
          </a:prstGeom>
          <a:noFill/>
          <a:ln w="9525">
            <a:noFill/>
            <a:miter lim="800000"/>
            <a:headEnd/>
            <a:tailEnd/>
          </a:ln>
        </p:spPr>
        <p:txBody>
          <a:bodyPr>
            <a:prstTxWarp prst="textNoShape">
              <a:avLst/>
            </a:prstTxWarp>
            <a:spAutoFit/>
          </a:bodyPr>
          <a:lstStyle/>
          <a:p>
            <a:r>
              <a:rPr lang="en-NZ" sz="2400" b="1" dirty="0" smtClean="0">
                <a:latin typeface="Book Antiqua" charset="0"/>
                <a:ea typeface="Book Antiqua" charset="0"/>
                <a:cs typeface="Book Antiqua" charset="0"/>
              </a:rPr>
              <a:t>I am inspired by Asaph because his family in their successive generations received divine revelation, and always held the Truth on high to the nation.</a:t>
            </a:r>
            <a:endParaRPr lang="en-NZ" sz="2400" b="1" dirty="0">
              <a:solidFill>
                <a:srgbClr val="000000"/>
              </a:solidFill>
              <a:latin typeface="Book Antiqua"/>
              <a:cs typeface="Book Antiqua"/>
            </a:endParaRPr>
          </a:p>
        </p:txBody>
      </p:sp>
      <p:sp>
        <p:nvSpPr>
          <p:cNvPr id="13" name="TextBox 12"/>
          <p:cNvSpPr txBox="1">
            <a:spLocks noChangeArrowheads="1"/>
          </p:cNvSpPr>
          <p:nvPr/>
        </p:nvSpPr>
        <p:spPr bwMode="auto">
          <a:xfrm>
            <a:off x="1088719" y="3587839"/>
            <a:ext cx="7770977" cy="1569660"/>
          </a:xfrm>
          <a:prstGeom prst="rect">
            <a:avLst/>
          </a:prstGeom>
          <a:noFill/>
          <a:ln w="9525">
            <a:noFill/>
            <a:miter lim="800000"/>
            <a:headEnd/>
            <a:tailEnd/>
          </a:ln>
        </p:spPr>
        <p:txBody>
          <a:bodyPr wrap="square">
            <a:prstTxWarp prst="textNoShape">
              <a:avLst/>
            </a:prstTxWarp>
            <a:spAutoFit/>
          </a:bodyPr>
          <a:lstStyle/>
          <a:p>
            <a:r>
              <a:rPr lang="en-NZ" sz="2400" b="1" dirty="0" smtClean="0">
                <a:latin typeface="Book Antiqua" charset="0"/>
                <a:ea typeface="Book Antiqua" charset="0"/>
                <a:cs typeface="Book Antiqua" charset="0"/>
              </a:rPr>
              <a:t>I am inspired by Asaph, because he knew the spirit of acceptable praise before God.  The music of this godly family and its principles should be our benchmark for the offering of praise in our own day.</a:t>
            </a:r>
            <a:endParaRPr lang="en-NZ" sz="2400" b="1" dirty="0">
              <a:solidFill>
                <a:srgbClr val="FF0000"/>
              </a:solidFill>
              <a:latin typeface="Book Antiqua"/>
              <a:cs typeface="Book Antiqua"/>
            </a:endParaRPr>
          </a:p>
        </p:txBody>
      </p:sp>
      <p:sp>
        <p:nvSpPr>
          <p:cNvPr id="16" name="Rectangle 15"/>
          <p:cNvSpPr/>
          <p:nvPr/>
        </p:nvSpPr>
        <p:spPr>
          <a:xfrm>
            <a:off x="768764" y="1734959"/>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le 16"/>
          <p:cNvSpPr/>
          <p:nvPr/>
        </p:nvSpPr>
        <p:spPr>
          <a:xfrm>
            <a:off x="768764" y="3694279"/>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p:cNvSpPr/>
          <p:nvPr/>
        </p:nvSpPr>
        <p:spPr>
          <a:xfrm>
            <a:off x="768764" y="5310560"/>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p:cNvSpPr txBox="1"/>
          <p:nvPr/>
        </p:nvSpPr>
        <p:spPr>
          <a:xfrm>
            <a:off x="627062" y="215909"/>
            <a:ext cx="7889877" cy="707886"/>
          </a:xfrm>
          <a:prstGeom prst="rect">
            <a:avLst/>
          </a:prstGeom>
          <a:noFill/>
        </p:spPr>
        <p:txBody>
          <a:bodyPr wrap="square" rtlCol="0">
            <a:spAutoFit/>
          </a:bodyPr>
          <a:lstStyle/>
          <a:p>
            <a:r>
              <a:rPr lang="en-US" sz="4000" b="1" dirty="0" smtClean="0">
                <a:solidFill>
                  <a:srgbClr val="0000FF"/>
                </a:solidFill>
                <a:latin typeface="Book Antiqua"/>
                <a:cs typeface="Book Antiqua"/>
              </a:rPr>
              <a:t>Being Inspired By Asaph’s Spirit</a:t>
            </a:r>
            <a:endParaRPr lang="en-US" sz="4000" b="1" dirty="0">
              <a:solidFill>
                <a:srgbClr val="0000FF"/>
              </a:solidFill>
              <a:latin typeface="Book Antiqua"/>
              <a:cs typeface="Book Antiqua"/>
            </a:endParaRPr>
          </a:p>
        </p:txBody>
      </p:sp>
      <p:sp>
        <p:nvSpPr>
          <p:cNvPr id="3" name="TextBox 2"/>
          <p:cNvSpPr txBox="1"/>
          <p:nvPr/>
        </p:nvSpPr>
        <p:spPr>
          <a:xfrm>
            <a:off x="1018472" y="863606"/>
            <a:ext cx="7042889" cy="430887"/>
          </a:xfrm>
          <a:prstGeom prst="rect">
            <a:avLst/>
          </a:prstGeom>
          <a:noFill/>
        </p:spPr>
        <p:txBody>
          <a:bodyPr wrap="square" rtlCol="0">
            <a:spAutoFit/>
          </a:bodyPr>
          <a:lstStyle/>
          <a:p>
            <a:r>
              <a:rPr lang="en-US" sz="2200" b="1" dirty="0">
                <a:solidFill>
                  <a:srgbClr val="008000"/>
                </a:solidFill>
                <a:latin typeface="Book Antiqua"/>
                <a:cs typeface="Book Antiqua"/>
              </a:rPr>
              <a:t>Understanding the implications of a Bible role </a:t>
            </a:r>
            <a:r>
              <a:rPr lang="en-US" sz="2200" b="1" dirty="0" smtClean="0">
                <a:solidFill>
                  <a:srgbClr val="008000"/>
                </a:solidFill>
                <a:latin typeface="Book Antiqua"/>
                <a:cs typeface="Book Antiqua"/>
              </a:rPr>
              <a:t>model</a:t>
            </a:r>
            <a:endParaRPr lang="en-US" sz="2200" b="1" dirty="0">
              <a:solidFill>
                <a:srgbClr val="008000"/>
              </a:solidFill>
              <a:latin typeface="Book Antiqua"/>
              <a:cs typeface="Book Antiqua"/>
            </a:endParaRPr>
          </a:p>
        </p:txBody>
      </p:sp>
    </p:spTree>
    <p:extLst>
      <p:ext uri="{BB962C8B-B14F-4D97-AF65-F5344CB8AC3E}">
        <p14:creationId xmlns:p14="http://schemas.microsoft.com/office/powerpoint/2010/main" val="140409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P spid="16" grpId="0" animBg="1"/>
      <p:bldP spid="17" grpId="0" animBg="1"/>
      <p:bldP spid="1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075280" y="1615217"/>
            <a:ext cx="7784415" cy="830997"/>
          </a:xfrm>
          <a:prstGeom prst="rect">
            <a:avLst/>
          </a:prstGeom>
          <a:noFill/>
          <a:ln w="9525">
            <a:noFill/>
            <a:miter lim="800000"/>
            <a:headEnd/>
            <a:tailEnd/>
          </a:ln>
        </p:spPr>
        <p:txBody>
          <a:bodyPr wrap="square">
            <a:prstTxWarp prst="textNoShape">
              <a:avLst/>
            </a:prstTxWarp>
            <a:spAutoFit/>
          </a:bodyPr>
          <a:lstStyle/>
          <a:p>
            <a:r>
              <a:rPr lang="en-NZ" sz="2400" b="1" dirty="0" smtClean="0">
                <a:latin typeface="Book Antiqua" charset="0"/>
                <a:ea typeface="Book Antiqua" charset="0"/>
                <a:cs typeface="Book Antiqua" charset="0"/>
              </a:rPr>
              <a:t>I respond to the range of noble emotions stirred up by special music, and feel that music as a physical tide.</a:t>
            </a:r>
            <a:endParaRPr lang="en-NZ" sz="2400" b="1" dirty="0">
              <a:latin typeface="Book Antiqua"/>
              <a:cs typeface="Book Antiqua"/>
            </a:endParaRPr>
          </a:p>
        </p:txBody>
      </p:sp>
      <p:sp>
        <p:nvSpPr>
          <p:cNvPr id="13" name="TextBox 12"/>
          <p:cNvSpPr txBox="1">
            <a:spLocks noChangeArrowheads="1"/>
          </p:cNvSpPr>
          <p:nvPr/>
        </p:nvSpPr>
        <p:spPr bwMode="auto">
          <a:xfrm>
            <a:off x="1088719" y="5240180"/>
            <a:ext cx="7770977" cy="1200329"/>
          </a:xfrm>
          <a:prstGeom prst="rect">
            <a:avLst/>
          </a:prstGeom>
          <a:noFill/>
          <a:ln w="9525">
            <a:noFill/>
            <a:miter lim="800000"/>
            <a:headEnd/>
            <a:tailEnd/>
          </a:ln>
        </p:spPr>
        <p:txBody>
          <a:bodyPr wrap="square">
            <a:prstTxWarp prst="textNoShape">
              <a:avLst/>
            </a:prstTxWarp>
            <a:spAutoFit/>
          </a:bodyPr>
          <a:lstStyle/>
          <a:p>
            <a:r>
              <a:rPr lang="en-NZ" sz="2400" b="1" dirty="0">
                <a:latin typeface="Book Antiqua" charset="0"/>
                <a:ea typeface="Book Antiqua" charset="0"/>
                <a:cs typeface="Book Antiqua" charset="0"/>
              </a:rPr>
              <a:t>I have to know that all the feelings brought forth within me by such music are totally consistent with all that is good and wholesome and pure in the </a:t>
            </a:r>
            <a:r>
              <a:rPr lang="en-NZ" sz="2400" b="1" dirty="0" smtClean="0">
                <a:latin typeface="Book Antiqua" charset="0"/>
                <a:ea typeface="Book Antiqua" charset="0"/>
                <a:cs typeface="Book Antiqua" charset="0"/>
              </a:rPr>
              <a:t>Truth.</a:t>
            </a:r>
            <a:endParaRPr lang="en-NZ" sz="2400" b="1" dirty="0">
              <a:solidFill>
                <a:srgbClr val="000000"/>
              </a:solidFill>
              <a:latin typeface="Book Antiqua"/>
              <a:cs typeface="Book Antiqua"/>
            </a:endParaRPr>
          </a:p>
        </p:txBody>
      </p:sp>
      <p:sp>
        <p:nvSpPr>
          <p:cNvPr id="16" name="Rectangle 15"/>
          <p:cNvSpPr/>
          <p:nvPr/>
        </p:nvSpPr>
        <p:spPr>
          <a:xfrm>
            <a:off x="768764" y="1751001"/>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le 16"/>
          <p:cNvSpPr/>
          <p:nvPr/>
        </p:nvSpPr>
        <p:spPr>
          <a:xfrm>
            <a:off x="768764" y="5346620"/>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p:cNvSpPr txBox="1"/>
          <p:nvPr/>
        </p:nvSpPr>
        <p:spPr>
          <a:xfrm>
            <a:off x="635167" y="215909"/>
            <a:ext cx="7873666" cy="707886"/>
          </a:xfrm>
          <a:prstGeom prst="rect">
            <a:avLst/>
          </a:prstGeom>
          <a:noFill/>
        </p:spPr>
        <p:txBody>
          <a:bodyPr wrap="square" rtlCol="0">
            <a:spAutoFit/>
          </a:bodyPr>
          <a:lstStyle/>
          <a:p>
            <a:r>
              <a:rPr lang="en-US" sz="4000" b="1" dirty="0" smtClean="0">
                <a:solidFill>
                  <a:srgbClr val="0000FF"/>
                </a:solidFill>
                <a:latin typeface="Book Antiqua"/>
                <a:cs typeface="Book Antiqua"/>
              </a:rPr>
              <a:t>Being Inspired By </a:t>
            </a:r>
            <a:r>
              <a:rPr lang="en-US" sz="4000" b="1" smtClean="0">
                <a:solidFill>
                  <a:srgbClr val="0000FF"/>
                </a:solidFill>
                <a:latin typeface="Book Antiqua"/>
                <a:cs typeface="Book Antiqua"/>
              </a:rPr>
              <a:t>Asaph’s Spirit</a:t>
            </a:r>
            <a:endParaRPr lang="en-US" sz="4000" b="1" dirty="0">
              <a:solidFill>
                <a:srgbClr val="0000FF"/>
              </a:solidFill>
              <a:latin typeface="Book Antiqua"/>
              <a:cs typeface="Book Antiqua"/>
            </a:endParaRPr>
          </a:p>
        </p:txBody>
      </p:sp>
      <p:sp>
        <p:nvSpPr>
          <p:cNvPr id="3" name="TextBox 2"/>
          <p:cNvSpPr txBox="1"/>
          <p:nvPr/>
        </p:nvSpPr>
        <p:spPr>
          <a:xfrm>
            <a:off x="1025885" y="863606"/>
            <a:ext cx="7124314" cy="430887"/>
          </a:xfrm>
          <a:prstGeom prst="rect">
            <a:avLst/>
          </a:prstGeom>
          <a:noFill/>
        </p:spPr>
        <p:txBody>
          <a:bodyPr wrap="square" rtlCol="0">
            <a:spAutoFit/>
          </a:bodyPr>
          <a:lstStyle/>
          <a:p>
            <a:r>
              <a:rPr lang="en-US" sz="2200" b="1" dirty="0" smtClean="0">
                <a:solidFill>
                  <a:srgbClr val="008000"/>
                </a:solidFill>
                <a:latin typeface="Book Antiqua"/>
                <a:cs typeface="Book Antiqua"/>
              </a:rPr>
              <a:t>Understanding the implications of a Bible role model</a:t>
            </a:r>
            <a:endParaRPr lang="en-US" sz="2200" b="1" dirty="0">
              <a:solidFill>
                <a:srgbClr val="008000"/>
              </a:solidFill>
              <a:latin typeface="Book Antiqua"/>
              <a:cs typeface="Book Antiqua"/>
            </a:endParaRPr>
          </a:p>
        </p:txBody>
      </p:sp>
      <p:sp>
        <p:nvSpPr>
          <p:cNvPr id="4" name="TextBox 3"/>
          <p:cNvSpPr txBox="1"/>
          <p:nvPr/>
        </p:nvSpPr>
        <p:spPr>
          <a:xfrm>
            <a:off x="1251285" y="2460920"/>
            <a:ext cx="6106159" cy="400110"/>
          </a:xfrm>
          <a:prstGeom prst="rect">
            <a:avLst/>
          </a:prstGeom>
          <a:noFill/>
        </p:spPr>
        <p:txBody>
          <a:bodyPr wrap="none" rtlCol="0">
            <a:spAutoFit/>
          </a:bodyPr>
          <a:lstStyle/>
          <a:p>
            <a:pPr marL="342900" indent="-342900">
              <a:buFont typeface="Arial" charset="0"/>
              <a:buChar char="•"/>
            </a:pPr>
            <a:r>
              <a:rPr lang="en-US" sz="2000" b="1" dirty="0" smtClean="0">
                <a:solidFill>
                  <a:srgbClr val="0432FF"/>
                </a:solidFill>
                <a:latin typeface="Book Antiqua" charset="0"/>
                <a:ea typeface="Book Antiqua" charset="0"/>
                <a:cs typeface="Book Antiqua" charset="0"/>
              </a:rPr>
              <a:t>The mathematical precision of a partita by Bach</a:t>
            </a:r>
            <a:endParaRPr lang="en-US" sz="2000" b="1" dirty="0">
              <a:solidFill>
                <a:srgbClr val="0432FF"/>
              </a:solidFill>
              <a:latin typeface="Book Antiqua" charset="0"/>
              <a:ea typeface="Book Antiqua" charset="0"/>
              <a:cs typeface="Book Antiqua" charset="0"/>
            </a:endParaRPr>
          </a:p>
        </p:txBody>
      </p:sp>
      <p:sp>
        <p:nvSpPr>
          <p:cNvPr id="5" name="TextBox 4"/>
          <p:cNvSpPr txBox="1"/>
          <p:nvPr/>
        </p:nvSpPr>
        <p:spPr>
          <a:xfrm>
            <a:off x="1251285" y="2777478"/>
            <a:ext cx="6324167" cy="400110"/>
          </a:xfrm>
          <a:prstGeom prst="rect">
            <a:avLst/>
          </a:prstGeom>
          <a:noFill/>
        </p:spPr>
        <p:txBody>
          <a:bodyPr wrap="none" rtlCol="0">
            <a:spAutoFit/>
          </a:bodyPr>
          <a:lstStyle/>
          <a:p>
            <a:pPr marL="342900" indent="-342900">
              <a:buFont typeface="Arial" charset="0"/>
              <a:buChar char="•"/>
            </a:pPr>
            <a:r>
              <a:rPr lang="en-US" sz="2000" b="1" dirty="0" smtClean="0">
                <a:solidFill>
                  <a:srgbClr val="0432FF"/>
                </a:solidFill>
                <a:latin typeface="Book Antiqua" charset="0"/>
                <a:ea typeface="Book Antiqua" charset="0"/>
                <a:cs typeface="Book Antiqua" charset="0"/>
              </a:rPr>
              <a:t>The singing cantabile of a song by Mendelssohn</a:t>
            </a:r>
            <a:endParaRPr lang="en-US" sz="2000" b="1" dirty="0">
              <a:solidFill>
                <a:srgbClr val="0432FF"/>
              </a:solidFill>
              <a:latin typeface="Book Antiqua" charset="0"/>
              <a:ea typeface="Book Antiqua" charset="0"/>
              <a:cs typeface="Book Antiqua" charset="0"/>
            </a:endParaRPr>
          </a:p>
        </p:txBody>
      </p:sp>
      <p:sp>
        <p:nvSpPr>
          <p:cNvPr id="7" name="TextBox 6"/>
          <p:cNvSpPr txBox="1"/>
          <p:nvPr/>
        </p:nvSpPr>
        <p:spPr>
          <a:xfrm>
            <a:off x="1251285" y="3094036"/>
            <a:ext cx="6380273" cy="400110"/>
          </a:xfrm>
          <a:prstGeom prst="rect">
            <a:avLst/>
          </a:prstGeom>
          <a:noFill/>
        </p:spPr>
        <p:txBody>
          <a:bodyPr wrap="none" rtlCol="0">
            <a:spAutoFit/>
          </a:bodyPr>
          <a:lstStyle/>
          <a:p>
            <a:pPr marL="342900" indent="-342900">
              <a:buFont typeface="Arial" charset="0"/>
              <a:buChar char="•"/>
            </a:pPr>
            <a:r>
              <a:rPr lang="en-US" sz="2000" b="1" dirty="0" smtClean="0">
                <a:solidFill>
                  <a:srgbClr val="0432FF"/>
                </a:solidFill>
                <a:latin typeface="Book Antiqua" charset="0"/>
                <a:ea typeface="Book Antiqua" charset="0"/>
                <a:cs typeface="Book Antiqua" charset="0"/>
              </a:rPr>
              <a:t>The brilliant harmonic of an etude by Schumann</a:t>
            </a:r>
            <a:endParaRPr lang="en-US" sz="2000" b="1" dirty="0">
              <a:solidFill>
                <a:srgbClr val="0432FF"/>
              </a:solidFill>
              <a:latin typeface="Book Antiqua" charset="0"/>
              <a:ea typeface="Book Antiqua" charset="0"/>
              <a:cs typeface="Book Antiqua" charset="0"/>
            </a:endParaRPr>
          </a:p>
        </p:txBody>
      </p:sp>
      <p:sp>
        <p:nvSpPr>
          <p:cNvPr id="10" name="TextBox 9"/>
          <p:cNvSpPr txBox="1"/>
          <p:nvPr/>
        </p:nvSpPr>
        <p:spPr>
          <a:xfrm>
            <a:off x="1251285" y="3419788"/>
            <a:ext cx="6016391" cy="400110"/>
          </a:xfrm>
          <a:prstGeom prst="rect">
            <a:avLst/>
          </a:prstGeom>
          <a:noFill/>
        </p:spPr>
        <p:txBody>
          <a:bodyPr wrap="none" rtlCol="0">
            <a:spAutoFit/>
          </a:bodyPr>
          <a:lstStyle/>
          <a:p>
            <a:pPr marL="342900" indent="-342900">
              <a:buFont typeface="Arial" charset="0"/>
              <a:buChar char="•"/>
            </a:pPr>
            <a:r>
              <a:rPr lang="en-US" sz="2000" b="1" dirty="0" smtClean="0">
                <a:solidFill>
                  <a:srgbClr val="0432FF"/>
                </a:solidFill>
                <a:latin typeface="Book Antiqua" charset="0"/>
                <a:ea typeface="Book Antiqua" charset="0"/>
                <a:cs typeface="Book Antiqua" charset="0"/>
              </a:rPr>
              <a:t>The strong stirring of a polonaise by Chopin </a:t>
            </a:r>
            <a:endParaRPr lang="en-US" sz="2000" b="1" dirty="0">
              <a:solidFill>
                <a:srgbClr val="0432FF"/>
              </a:solidFill>
              <a:latin typeface="Book Antiqua" charset="0"/>
              <a:ea typeface="Book Antiqua" charset="0"/>
              <a:cs typeface="Book Antiqua" charset="0"/>
            </a:endParaRPr>
          </a:p>
        </p:txBody>
      </p:sp>
      <p:sp>
        <p:nvSpPr>
          <p:cNvPr id="11" name="TextBox 10"/>
          <p:cNvSpPr txBox="1"/>
          <p:nvPr/>
        </p:nvSpPr>
        <p:spPr>
          <a:xfrm>
            <a:off x="1251285" y="3742491"/>
            <a:ext cx="5439310" cy="400110"/>
          </a:xfrm>
          <a:prstGeom prst="rect">
            <a:avLst/>
          </a:prstGeom>
          <a:noFill/>
        </p:spPr>
        <p:txBody>
          <a:bodyPr wrap="none" rtlCol="0">
            <a:spAutoFit/>
          </a:bodyPr>
          <a:lstStyle/>
          <a:p>
            <a:pPr marL="342900" indent="-342900">
              <a:buFont typeface="Arial" charset="0"/>
              <a:buChar char="•"/>
            </a:pPr>
            <a:r>
              <a:rPr lang="en-US" sz="2000" b="1" dirty="0" smtClean="0">
                <a:solidFill>
                  <a:srgbClr val="0432FF"/>
                </a:solidFill>
                <a:latin typeface="Book Antiqua" charset="0"/>
                <a:ea typeface="Book Antiqua" charset="0"/>
                <a:cs typeface="Book Antiqua" charset="0"/>
              </a:rPr>
              <a:t>The bright elegance of a sonata by Mozart</a:t>
            </a:r>
            <a:endParaRPr lang="en-US" sz="2000" b="1" dirty="0">
              <a:solidFill>
                <a:srgbClr val="0432FF"/>
              </a:solidFill>
              <a:latin typeface="Book Antiqua" charset="0"/>
              <a:ea typeface="Book Antiqua" charset="0"/>
              <a:cs typeface="Book Antiqua" charset="0"/>
            </a:endParaRPr>
          </a:p>
        </p:txBody>
      </p:sp>
      <p:sp>
        <p:nvSpPr>
          <p:cNvPr id="12" name="TextBox 11"/>
          <p:cNvSpPr txBox="1"/>
          <p:nvPr/>
        </p:nvSpPr>
        <p:spPr>
          <a:xfrm>
            <a:off x="1251285" y="4071749"/>
            <a:ext cx="6014788" cy="400110"/>
          </a:xfrm>
          <a:prstGeom prst="rect">
            <a:avLst/>
          </a:prstGeom>
          <a:noFill/>
        </p:spPr>
        <p:txBody>
          <a:bodyPr wrap="none" rtlCol="0">
            <a:spAutoFit/>
          </a:bodyPr>
          <a:lstStyle/>
          <a:p>
            <a:pPr marL="342900" indent="-342900">
              <a:buFont typeface="Arial" charset="0"/>
              <a:buChar char="•"/>
            </a:pPr>
            <a:r>
              <a:rPr lang="en-US" sz="2000" b="1" dirty="0" smtClean="0">
                <a:solidFill>
                  <a:srgbClr val="0432FF"/>
                </a:solidFill>
                <a:latin typeface="Book Antiqua" charset="0"/>
                <a:ea typeface="Book Antiqua" charset="0"/>
                <a:cs typeface="Book Antiqua" charset="0"/>
              </a:rPr>
              <a:t>The stern exalted spirit of a hymn by Brahms</a:t>
            </a:r>
            <a:endParaRPr lang="en-US" sz="2000" b="1" dirty="0">
              <a:solidFill>
                <a:srgbClr val="0432FF"/>
              </a:solidFill>
              <a:latin typeface="Book Antiqua" charset="0"/>
              <a:ea typeface="Book Antiqua" charset="0"/>
              <a:cs typeface="Book Antiqua" charset="0"/>
            </a:endParaRPr>
          </a:p>
        </p:txBody>
      </p:sp>
      <p:sp>
        <p:nvSpPr>
          <p:cNvPr id="14" name="TextBox 13"/>
          <p:cNvSpPr txBox="1"/>
          <p:nvPr/>
        </p:nvSpPr>
        <p:spPr>
          <a:xfrm>
            <a:off x="1251285" y="4401007"/>
            <a:ext cx="6152646" cy="400110"/>
          </a:xfrm>
          <a:prstGeom prst="rect">
            <a:avLst/>
          </a:prstGeom>
          <a:noFill/>
        </p:spPr>
        <p:txBody>
          <a:bodyPr wrap="none" rtlCol="0">
            <a:spAutoFit/>
          </a:bodyPr>
          <a:lstStyle/>
          <a:p>
            <a:pPr marL="342900" indent="-342900">
              <a:buFont typeface="Arial" charset="0"/>
              <a:buChar char="•"/>
            </a:pPr>
            <a:r>
              <a:rPr lang="en-US" sz="2000" b="1" dirty="0" smtClean="0">
                <a:solidFill>
                  <a:srgbClr val="0432FF"/>
                </a:solidFill>
                <a:latin typeface="Book Antiqua" charset="0"/>
                <a:ea typeface="Book Antiqua" charset="0"/>
                <a:cs typeface="Book Antiqua" charset="0"/>
              </a:rPr>
              <a:t>The tragic majesty of a symphony by Beethoven</a:t>
            </a:r>
            <a:endParaRPr lang="en-US" sz="2000" b="1" dirty="0">
              <a:solidFill>
                <a:srgbClr val="0432FF"/>
              </a:solidFill>
              <a:latin typeface="Book Antiqua" charset="0"/>
              <a:ea typeface="Book Antiqua" charset="0"/>
              <a:cs typeface="Book Antiqua" charset="0"/>
            </a:endParaRPr>
          </a:p>
        </p:txBody>
      </p:sp>
      <p:sp>
        <p:nvSpPr>
          <p:cNvPr id="15" name="TextBox 14"/>
          <p:cNvSpPr txBox="1"/>
          <p:nvPr/>
        </p:nvSpPr>
        <p:spPr>
          <a:xfrm>
            <a:off x="1251285" y="4730265"/>
            <a:ext cx="6053260" cy="400110"/>
          </a:xfrm>
          <a:prstGeom prst="rect">
            <a:avLst/>
          </a:prstGeom>
          <a:noFill/>
        </p:spPr>
        <p:txBody>
          <a:bodyPr wrap="none" rtlCol="0">
            <a:spAutoFit/>
          </a:bodyPr>
          <a:lstStyle/>
          <a:p>
            <a:pPr marL="342900" indent="-342900">
              <a:buFont typeface="Arial" charset="0"/>
              <a:buChar char="•"/>
            </a:pPr>
            <a:r>
              <a:rPr lang="en-US" sz="2000" b="1" dirty="0" smtClean="0">
                <a:solidFill>
                  <a:srgbClr val="0432FF"/>
                </a:solidFill>
                <a:latin typeface="Book Antiqua" charset="0"/>
                <a:ea typeface="Book Antiqua" charset="0"/>
                <a:cs typeface="Book Antiqua" charset="0"/>
              </a:rPr>
              <a:t>The sad pathos of a concerto by Rachmaninoff</a:t>
            </a:r>
            <a:endParaRPr lang="en-US" sz="2000" b="1" dirty="0">
              <a:solidFill>
                <a:srgbClr val="0432FF"/>
              </a:solidFill>
              <a:latin typeface="Book Antiqua" charset="0"/>
              <a:ea typeface="Book Antiqua" charset="0"/>
              <a:cs typeface="Book Antiqua" charset="0"/>
            </a:endParaRPr>
          </a:p>
        </p:txBody>
      </p:sp>
    </p:spTree>
    <p:extLst>
      <p:ext uri="{BB962C8B-B14F-4D97-AF65-F5344CB8AC3E}">
        <p14:creationId xmlns:p14="http://schemas.microsoft.com/office/powerpoint/2010/main" val="107905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6" grpId="0" animBg="1"/>
      <p:bldP spid="17" grpId="0" animBg="1"/>
      <p:bldP spid="4" grpId="0"/>
      <p:bldP spid="5" grpId="0"/>
      <p:bldP spid="7" grpId="0"/>
      <p:bldP spid="10" grpId="0"/>
      <p:bldP spid="11" grpId="0"/>
      <p:bldP spid="12" grpId="0"/>
      <p:bldP spid="14" grpId="0"/>
      <p:bldP spid="1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075281" y="1615217"/>
            <a:ext cx="7671514" cy="1569660"/>
          </a:xfrm>
          <a:prstGeom prst="rect">
            <a:avLst/>
          </a:prstGeom>
          <a:noFill/>
          <a:ln w="9525">
            <a:noFill/>
            <a:miter lim="800000"/>
            <a:headEnd/>
            <a:tailEnd/>
          </a:ln>
        </p:spPr>
        <p:txBody>
          <a:bodyPr>
            <a:prstTxWarp prst="textNoShape">
              <a:avLst/>
            </a:prstTxWarp>
            <a:spAutoFit/>
          </a:bodyPr>
          <a:lstStyle/>
          <a:p>
            <a:r>
              <a:rPr lang="en-NZ" sz="2400" b="1" dirty="0" smtClean="0">
                <a:latin typeface="Book Antiqua" charset="0"/>
                <a:ea typeface="Book Antiqua" charset="0"/>
                <a:cs typeface="Book Antiqua" charset="0"/>
              </a:rPr>
              <a:t>I </a:t>
            </a:r>
            <a:r>
              <a:rPr lang="en-NZ" sz="2400" b="1" dirty="0">
                <a:latin typeface="Book Antiqua" charset="0"/>
                <a:ea typeface="Book Antiqua" charset="0"/>
                <a:cs typeface="Book Antiqua" charset="0"/>
              </a:rPr>
              <a:t>absolutely love the range of colour and light and excellence and mastery in outstanding music.  I am astounded by the weaving of multitudinous threads of sound into the tapestry of </a:t>
            </a:r>
            <a:r>
              <a:rPr lang="en-NZ" sz="2400" b="1" dirty="0" smtClean="0">
                <a:latin typeface="Book Antiqua" charset="0"/>
                <a:ea typeface="Book Antiqua" charset="0"/>
                <a:cs typeface="Book Antiqua" charset="0"/>
              </a:rPr>
              <a:t>music.</a:t>
            </a:r>
            <a:endParaRPr lang="en-NZ" sz="2400" b="1" dirty="0">
              <a:latin typeface="Book Antiqua"/>
              <a:cs typeface="Book Antiqua"/>
            </a:endParaRPr>
          </a:p>
        </p:txBody>
      </p:sp>
      <p:sp>
        <p:nvSpPr>
          <p:cNvPr id="8" name="TextBox 7"/>
          <p:cNvSpPr txBox="1">
            <a:spLocks noChangeArrowheads="1"/>
          </p:cNvSpPr>
          <p:nvPr/>
        </p:nvSpPr>
        <p:spPr bwMode="auto">
          <a:xfrm>
            <a:off x="1075281" y="4840317"/>
            <a:ext cx="7671514" cy="1569660"/>
          </a:xfrm>
          <a:prstGeom prst="rect">
            <a:avLst/>
          </a:prstGeom>
          <a:noFill/>
          <a:ln w="9525">
            <a:noFill/>
            <a:miter lim="800000"/>
            <a:headEnd/>
            <a:tailEnd/>
          </a:ln>
        </p:spPr>
        <p:txBody>
          <a:bodyPr>
            <a:prstTxWarp prst="textNoShape">
              <a:avLst/>
            </a:prstTxWarp>
            <a:spAutoFit/>
          </a:bodyPr>
          <a:lstStyle/>
          <a:p>
            <a:r>
              <a:rPr lang="en-NZ" sz="2400" b="1" dirty="0" smtClean="0">
                <a:latin typeface="Book Antiqua" charset="0"/>
                <a:ea typeface="Book Antiqua" charset="0"/>
                <a:cs typeface="Book Antiqua" charset="0"/>
              </a:rPr>
              <a:t>I </a:t>
            </a:r>
            <a:r>
              <a:rPr lang="en-NZ" sz="2400" b="1" dirty="0">
                <a:latin typeface="Book Antiqua" charset="0"/>
                <a:ea typeface="Book Antiqua" charset="0"/>
                <a:cs typeface="Book Antiqua" charset="0"/>
              </a:rPr>
              <a:t>have studied to understand how music affects both the body and the mind, so as to decide on the key principles </a:t>
            </a:r>
            <a:r>
              <a:rPr lang="en-NZ" sz="2400" b="1" dirty="0" smtClean="0">
                <a:latin typeface="Book Antiqua" charset="0"/>
                <a:ea typeface="Book Antiqua" charset="0"/>
                <a:cs typeface="Book Antiqua" charset="0"/>
              </a:rPr>
              <a:t>behind what types </a:t>
            </a:r>
            <a:r>
              <a:rPr lang="en-NZ" sz="2400" b="1" dirty="0">
                <a:latin typeface="Book Antiqua" charset="0"/>
                <a:ea typeface="Book Antiqua" charset="0"/>
                <a:cs typeface="Book Antiqua" charset="0"/>
              </a:rPr>
              <a:t>of music will best </a:t>
            </a:r>
            <a:r>
              <a:rPr lang="en-NZ" sz="2400" b="1" dirty="0" smtClean="0">
                <a:latin typeface="Book Antiqua" charset="0"/>
                <a:ea typeface="Book Antiqua" charset="0"/>
                <a:cs typeface="Book Antiqua" charset="0"/>
              </a:rPr>
              <a:t>fulfil </a:t>
            </a:r>
            <a:r>
              <a:rPr lang="en-NZ" sz="2400" b="1" dirty="0">
                <a:latin typeface="Book Antiqua" charset="0"/>
                <a:ea typeface="Book Antiqua" charset="0"/>
                <a:cs typeface="Book Antiqua" charset="0"/>
              </a:rPr>
              <a:t>the spiritual objectives of our </a:t>
            </a:r>
            <a:r>
              <a:rPr lang="en-NZ" sz="2400" b="1" dirty="0" smtClean="0">
                <a:latin typeface="Book Antiqua" charset="0"/>
                <a:ea typeface="Book Antiqua" charset="0"/>
                <a:cs typeface="Book Antiqua" charset="0"/>
              </a:rPr>
              <a:t>praise.</a:t>
            </a:r>
            <a:endParaRPr lang="en-NZ" sz="2400" b="1" dirty="0">
              <a:solidFill>
                <a:srgbClr val="000000"/>
              </a:solidFill>
              <a:latin typeface="Book Antiqua"/>
              <a:cs typeface="Book Antiqua"/>
            </a:endParaRPr>
          </a:p>
        </p:txBody>
      </p:sp>
      <p:sp>
        <p:nvSpPr>
          <p:cNvPr id="13" name="TextBox 12"/>
          <p:cNvSpPr txBox="1">
            <a:spLocks noChangeArrowheads="1"/>
          </p:cNvSpPr>
          <p:nvPr/>
        </p:nvSpPr>
        <p:spPr bwMode="auto">
          <a:xfrm>
            <a:off x="1088719" y="3218873"/>
            <a:ext cx="7770977" cy="1569660"/>
          </a:xfrm>
          <a:prstGeom prst="rect">
            <a:avLst/>
          </a:prstGeom>
          <a:noFill/>
          <a:ln w="9525">
            <a:noFill/>
            <a:miter lim="800000"/>
            <a:headEnd/>
            <a:tailEnd/>
          </a:ln>
        </p:spPr>
        <p:txBody>
          <a:bodyPr wrap="square">
            <a:prstTxWarp prst="textNoShape">
              <a:avLst/>
            </a:prstTxWarp>
            <a:spAutoFit/>
          </a:bodyPr>
          <a:lstStyle/>
          <a:p>
            <a:r>
              <a:rPr lang="en-NZ" sz="2400" b="1" dirty="0">
                <a:latin typeface="Book Antiqua" charset="0"/>
                <a:ea typeface="Book Antiqua" charset="0"/>
                <a:cs typeface="Book Antiqua" charset="0"/>
              </a:rPr>
              <a:t>I have chosen never to listen to music that I believe to be inconsistent with the principles of </a:t>
            </a:r>
            <a:r>
              <a:rPr lang="en-NZ" sz="2400" b="1" dirty="0" smtClean="0">
                <a:latin typeface="Book Antiqua" charset="0"/>
                <a:ea typeface="Book Antiqua" charset="0"/>
                <a:cs typeface="Book Antiqua" charset="0"/>
              </a:rPr>
              <a:t>melody in </a:t>
            </a:r>
            <a:r>
              <a:rPr lang="en-NZ" sz="2400" b="1" dirty="0">
                <a:latin typeface="Book Antiqua" charset="0"/>
                <a:ea typeface="Book Antiqua" charset="0"/>
                <a:cs typeface="Book Antiqua" charset="0"/>
              </a:rPr>
              <a:t>the kingdom, </a:t>
            </a:r>
            <a:r>
              <a:rPr lang="en-NZ" sz="2400" b="1" dirty="0" smtClean="0">
                <a:latin typeface="Book Antiqua" charset="0"/>
                <a:ea typeface="Book Antiqua" charset="0"/>
                <a:cs typeface="Book Antiqua" charset="0"/>
              </a:rPr>
              <a:t>or to </a:t>
            </a:r>
            <a:r>
              <a:rPr lang="en-NZ" sz="2400" b="1" dirty="0">
                <a:latin typeface="Book Antiqua" charset="0"/>
                <a:ea typeface="Book Antiqua" charset="0"/>
                <a:cs typeface="Book Antiqua" charset="0"/>
              </a:rPr>
              <a:t>music that </a:t>
            </a:r>
            <a:r>
              <a:rPr lang="en-NZ" sz="2400" b="1" dirty="0" smtClean="0">
                <a:latin typeface="Book Antiqua" charset="0"/>
                <a:ea typeface="Book Antiqua" charset="0"/>
                <a:cs typeface="Book Antiqua" charset="0"/>
              </a:rPr>
              <a:t>might </a:t>
            </a:r>
            <a:r>
              <a:rPr lang="en-NZ" sz="2400" b="1" dirty="0">
                <a:latin typeface="Book Antiqua" charset="0"/>
                <a:ea typeface="Book Antiqua" charset="0"/>
                <a:cs typeface="Book Antiqua" charset="0"/>
              </a:rPr>
              <a:t>give me a distaste for the </a:t>
            </a:r>
            <a:r>
              <a:rPr lang="en-NZ" sz="2400" b="1" dirty="0" smtClean="0">
                <a:latin typeface="Book Antiqua" charset="0"/>
                <a:ea typeface="Book Antiqua" charset="0"/>
                <a:cs typeface="Book Antiqua" charset="0"/>
              </a:rPr>
              <a:t>hymns </a:t>
            </a:r>
            <a:r>
              <a:rPr lang="en-NZ" sz="2400" b="1" dirty="0">
                <a:latin typeface="Book Antiqua" charset="0"/>
                <a:ea typeface="Book Antiqua" charset="0"/>
                <a:cs typeface="Book Antiqua" charset="0"/>
              </a:rPr>
              <a:t>which we sing within our </a:t>
            </a:r>
            <a:r>
              <a:rPr lang="en-NZ" sz="2400" b="1" dirty="0" smtClean="0">
                <a:latin typeface="Book Antiqua" charset="0"/>
                <a:ea typeface="Book Antiqua" charset="0"/>
                <a:cs typeface="Book Antiqua" charset="0"/>
              </a:rPr>
              <a:t>community</a:t>
            </a:r>
            <a:r>
              <a:rPr lang="en-NZ" altLang="en-US" sz="2400" b="1" dirty="0" smtClean="0">
                <a:latin typeface="Book Antiqua" charset="0"/>
                <a:ea typeface="Book Antiqua" charset="0"/>
                <a:cs typeface="Book Antiqua" charset="0"/>
              </a:rPr>
              <a:t>.</a:t>
            </a:r>
            <a:endParaRPr lang="en-NZ" sz="2400" b="1" dirty="0">
              <a:solidFill>
                <a:srgbClr val="000000"/>
              </a:solidFill>
              <a:latin typeface="Book Antiqua"/>
              <a:cs typeface="Book Antiqua"/>
            </a:endParaRPr>
          </a:p>
        </p:txBody>
      </p:sp>
      <p:sp>
        <p:nvSpPr>
          <p:cNvPr id="16" name="Rectangle 15"/>
          <p:cNvSpPr/>
          <p:nvPr/>
        </p:nvSpPr>
        <p:spPr>
          <a:xfrm>
            <a:off x="768764" y="1751001"/>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le 16"/>
          <p:cNvSpPr/>
          <p:nvPr/>
        </p:nvSpPr>
        <p:spPr>
          <a:xfrm>
            <a:off x="768764" y="3325313"/>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p:cNvSpPr/>
          <p:nvPr/>
        </p:nvSpPr>
        <p:spPr>
          <a:xfrm>
            <a:off x="768764" y="4957631"/>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p:cNvSpPr txBox="1"/>
          <p:nvPr/>
        </p:nvSpPr>
        <p:spPr>
          <a:xfrm>
            <a:off x="635167" y="215909"/>
            <a:ext cx="7873666" cy="707886"/>
          </a:xfrm>
          <a:prstGeom prst="rect">
            <a:avLst/>
          </a:prstGeom>
          <a:noFill/>
        </p:spPr>
        <p:txBody>
          <a:bodyPr wrap="square" rtlCol="0">
            <a:spAutoFit/>
          </a:bodyPr>
          <a:lstStyle/>
          <a:p>
            <a:r>
              <a:rPr lang="en-US" sz="4000" b="1" dirty="0" smtClean="0">
                <a:solidFill>
                  <a:srgbClr val="0000FF"/>
                </a:solidFill>
                <a:latin typeface="Book Antiqua"/>
                <a:cs typeface="Book Antiqua"/>
              </a:rPr>
              <a:t>Being Inspired By </a:t>
            </a:r>
            <a:r>
              <a:rPr lang="en-US" sz="4000" b="1" smtClean="0">
                <a:solidFill>
                  <a:srgbClr val="0000FF"/>
                </a:solidFill>
                <a:latin typeface="Book Antiqua"/>
                <a:cs typeface="Book Antiqua"/>
              </a:rPr>
              <a:t>Asaph’s Spirit</a:t>
            </a:r>
            <a:endParaRPr lang="en-US" sz="4000" b="1" dirty="0">
              <a:solidFill>
                <a:srgbClr val="0000FF"/>
              </a:solidFill>
              <a:latin typeface="Book Antiqua"/>
              <a:cs typeface="Book Antiqua"/>
            </a:endParaRPr>
          </a:p>
        </p:txBody>
      </p:sp>
      <p:sp>
        <p:nvSpPr>
          <p:cNvPr id="3" name="TextBox 2"/>
          <p:cNvSpPr txBox="1"/>
          <p:nvPr/>
        </p:nvSpPr>
        <p:spPr>
          <a:xfrm>
            <a:off x="1025885" y="863606"/>
            <a:ext cx="7124314" cy="430887"/>
          </a:xfrm>
          <a:prstGeom prst="rect">
            <a:avLst/>
          </a:prstGeom>
          <a:noFill/>
        </p:spPr>
        <p:txBody>
          <a:bodyPr wrap="square" rtlCol="0">
            <a:spAutoFit/>
          </a:bodyPr>
          <a:lstStyle/>
          <a:p>
            <a:r>
              <a:rPr lang="en-US" sz="2200" b="1" dirty="0" smtClean="0">
                <a:solidFill>
                  <a:srgbClr val="008000"/>
                </a:solidFill>
                <a:latin typeface="Book Antiqua"/>
                <a:cs typeface="Book Antiqua"/>
              </a:rPr>
              <a:t>Understanding the implications of a Bible </a:t>
            </a:r>
            <a:r>
              <a:rPr lang="en-US" sz="2200" b="1" smtClean="0">
                <a:solidFill>
                  <a:srgbClr val="008000"/>
                </a:solidFill>
                <a:latin typeface="Book Antiqua"/>
                <a:cs typeface="Book Antiqua"/>
              </a:rPr>
              <a:t>role model</a:t>
            </a:r>
            <a:endParaRPr lang="en-US" sz="2200" b="1" dirty="0">
              <a:solidFill>
                <a:srgbClr val="008000"/>
              </a:solidFill>
              <a:latin typeface="Book Antiqua"/>
              <a:cs typeface="Book Antiqua"/>
            </a:endParaRPr>
          </a:p>
        </p:txBody>
      </p:sp>
    </p:spTree>
    <p:extLst>
      <p:ext uri="{BB962C8B-B14F-4D97-AF65-F5344CB8AC3E}">
        <p14:creationId xmlns:p14="http://schemas.microsoft.com/office/powerpoint/2010/main" val="173885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075280" y="1359724"/>
            <a:ext cx="7865520" cy="1569660"/>
          </a:xfrm>
          <a:prstGeom prst="rect">
            <a:avLst/>
          </a:prstGeom>
          <a:noFill/>
          <a:ln w="9525">
            <a:noFill/>
            <a:miter lim="800000"/>
            <a:headEnd/>
            <a:tailEnd/>
          </a:ln>
        </p:spPr>
        <p:txBody>
          <a:bodyPr wrap="square">
            <a:prstTxWarp prst="textNoShape">
              <a:avLst/>
            </a:prstTxWarp>
            <a:spAutoFit/>
          </a:bodyPr>
          <a:lstStyle/>
          <a:p>
            <a:r>
              <a:rPr lang="en-NZ" sz="2400" b="1" dirty="0" smtClean="0">
                <a:solidFill>
                  <a:srgbClr val="008000"/>
                </a:solidFill>
                <a:latin typeface="Book Antiqua"/>
                <a:cs typeface="Book Antiqua"/>
              </a:rPr>
              <a:t>Religion</a:t>
            </a:r>
            <a:r>
              <a:rPr lang="en-NZ" sz="2400" b="1" dirty="0" smtClean="0">
                <a:solidFill>
                  <a:srgbClr val="000000"/>
                </a:solidFill>
                <a:latin typeface="Book Antiqua"/>
                <a:cs typeface="Book Antiqua"/>
              </a:rPr>
              <a:t> – Since reality is not fixed, religion is not </a:t>
            </a:r>
          </a:p>
          <a:p>
            <a:r>
              <a:rPr lang="en-NZ" sz="2400" b="1" dirty="0" smtClean="0">
                <a:solidFill>
                  <a:srgbClr val="000000"/>
                </a:solidFill>
                <a:latin typeface="Book Antiqua"/>
                <a:cs typeface="Book Antiqua"/>
              </a:rPr>
              <a:t>about conformity to doctrines, but about subjective, personal, mystical experience.  Religion is a framework for personal discovery.</a:t>
            </a:r>
            <a:endParaRPr lang="en-NZ" sz="2400" b="1" dirty="0">
              <a:solidFill>
                <a:srgbClr val="000000"/>
              </a:solidFill>
              <a:latin typeface="Book Antiqua"/>
              <a:cs typeface="Book Antiqua"/>
            </a:endParaRPr>
          </a:p>
        </p:txBody>
      </p:sp>
      <p:sp>
        <p:nvSpPr>
          <p:cNvPr id="10" name="TextBox 9"/>
          <p:cNvSpPr txBox="1">
            <a:spLocks noChangeArrowheads="1"/>
          </p:cNvSpPr>
          <p:nvPr/>
        </p:nvSpPr>
        <p:spPr bwMode="auto">
          <a:xfrm>
            <a:off x="1075280" y="3008887"/>
            <a:ext cx="7876914" cy="1569660"/>
          </a:xfrm>
          <a:prstGeom prst="rect">
            <a:avLst/>
          </a:prstGeom>
          <a:noFill/>
          <a:ln w="9525">
            <a:noFill/>
            <a:miter lim="800000"/>
            <a:headEnd/>
            <a:tailEnd/>
          </a:ln>
        </p:spPr>
        <p:txBody>
          <a:bodyPr wrap="square">
            <a:prstTxWarp prst="textNoShape">
              <a:avLst/>
            </a:prstTxWarp>
            <a:spAutoFit/>
          </a:bodyPr>
          <a:lstStyle/>
          <a:p>
            <a:r>
              <a:rPr lang="en-NZ" sz="2400" b="1" dirty="0" smtClean="0">
                <a:solidFill>
                  <a:srgbClr val="008000"/>
                </a:solidFill>
                <a:latin typeface="Book Antiqua"/>
                <a:cs typeface="Book Antiqua"/>
              </a:rPr>
              <a:t>History </a:t>
            </a:r>
            <a:r>
              <a:rPr lang="en-NZ" sz="2400" b="1" dirty="0" smtClean="0">
                <a:solidFill>
                  <a:srgbClr val="000000"/>
                </a:solidFill>
                <a:latin typeface="Book Antiqua"/>
                <a:cs typeface="Book Antiqua"/>
              </a:rPr>
              <a:t>– Texts never tell us what happened. A thing is always important to some people but not to others, therefore a history only tells of that historian’s cultural bias. </a:t>
            </a:r>
            <a:endParaRPr lang="en-NZ" sz="2400" b="1" dirty="0">
              <a:solidFill>
                <a:srgbClr val="000000"/>
              </a:solidFill>
              <a:latin typeface="Book Antiqua"/>
              <a:cs typeface="Book Antiqua"/>
            </a:endParaRPr>
          </a:p>
        </p:txBody>
      </p:sp>
      <p:sp>
        <p:nvSpPr>
          <p:cNvPr id="12" name="TextBox 11"/>
          <p:cNvSpPr txBox="1">
            <a:spLocks noChangeArrowheads="1"/>
          </p:cNvSpPr>
          <p:nvPr/>
        </p:nvSpPr>
        <p:spPr bwMode="auto">
          <a:xfrm>
            <a:off x="1075282" y="4746437"/>
            <a:ext cx="7898050" cy="1569660"/>
          </a:xfrm>
          <a:prstGeom prst="rect">
            <a:avLst/>
          </a:prstGeom>
          <a:noFill/>
          <a:ln w="9525">
            <a:noFill/>
            <a:miter lim="800000"/>
            <a:headEnd/>
            <a:tailEnd/>
          </a:ln>
        </p:spPr>
        <p:txBody>
          <a:bodyPr>
            <a:prstTxWarp prst="textNoShape">
              <a:avLst/>
            </a:prstTxWarp>
            <a:spAutoFit/>
          </a:bodyPr>
          <a:lstStyle/>
          <a:p>
            <a:r>
              <a:rPr lang="en-NZ" sz="2400" b="1" dirty="0" smtClean="0">
                <a:solidFill>
                  <a:srgbClr val="008000"/>
                </a:solidFill>
                <a:latin typeface="Book Antiqua"/>
                <a:cs typeface="Book Antiqua"/>
              </a:rPr>
              <a:t>Education</a:t>
            </a:r>
            <a:r>
              <a:rPr lang="en-NZ" sz="2400" b="1" dirty="0" smtClean="0">
                <a:solidFill>
                  <a:srgbClr val="000000"/>
                </a:solidFill>
                <a:latin typeface="Book Antiqua"/>
                <a:cs typeface="Book Antiqua"/>
              </a:rPr>
              <a:t> – Educators are biased facilitators of knowledge.  Education should help students construct useful values for themselves.  Efforts to teach children to conform to established rules is domination.</a:t>
            </a:r>
            <a:endParaRPr lang="en-NZ" sz="2400" b="1" dirty="0">
              <a:solidFill>
                <a:srgbClr val="000000"/>
              </a:solidFill>
              <a:latin typeface="Book Antiqua"/>
              <a:cs typeface="Book Antiqua"/>
            </a:endParaRPr>
          </a:p>
        </p:txBody>
      </p:sp>
      <p:grpSp>
        <p:nvGrpSpPr>
          <p:cNvPr id="2" name="Group 17"/>
          <p:cNvGrpSpPr>
            <a:grpSpLocks/>
          </p:cNvGrpSpPr>
          <p:nvPr/>
        </p:nvGrpSpPr>
        <p:grpSpPr bwMode="auto">
          <a:xfrm>
            <a:off x="820045" y="105653"/>
            <a:ext cx="271205" cy="845513"/>
            <a:chOff x="722413" y="357085"/>
            <a:chExt cx="224275" cy="1220339"/>
          </a:xfrm>
        </p:grpSpPr>
        <p:sp>
          <p:nvSpPr>
            <p:cNvPr id="17" name="TextBox 16"/>
            <p:cNvSpPr txBox="1"/>
            <p:nvPr/>
          </p:nvSpPr>
          <p:spPr>
            <a:xfrm>
              <a:off x="722413" y="378036"/>
              <a:ext cx="152711" cy="1199388"/>
            </a:xfrm>
            <a:prstGeom prst="rect">
              <a:avLst/>
            </a:prstGeom>
            <a:noFill/>
            <a:effectLst>
              <a:outerShdw dist="38100" dir="9000000" algn="ctr" rotWithShape="0">
                <a:schemeClr val="tx1"/>
              </a:outerShdw>
            </a:effectLst>
          </p:spPr>
          <p:txBody>
            <a:bodyPr wrap="none">
              <a:spAutoFit/>
            </a:bodyPr>
            <a:lstStyle/>
            <a:p>
              <a:pPr fontAlgn="auto">
                <a:spcBef>
                  <a:spcPts val="0"/>
                </a:spcBef>
                <a:spcAft>
                  <a:spcPts val="0"/>
                </a:spcAft>
                <a:defRPr/>
              </a:pPr>
              <a:endParaRPr lang="en-NZ" sz="4800" b="1" dirty="0">
                <a:gradFill>
                  <a:gsLst>
                    <a:gs pos="25000">
                      <a:srgbClr val="FFFF00"/>
                    </a:gs>
                    <a:gs pos="60000">
                      <a:srgbClr val="FF0000"/>
                    </a:gs>
                  </a:gsLst>
                  <a:lin ang="5400000" scaled="0"/>
                </a:gradFill>
                <a:latin typeface="ArtBrush" pitchFamily="34" charset="0"/>
              </a:endParaRPr>
            </a:p>
          </p:txBody>
        </p:sp>
        <p:sp>
          <p:nvSpPr>
            <p:cNvPr id="28685" name="TextBox 15"/>
            <p:cNvSpPr txBox="1">
              <a:spLocks noChangeArrowheads="1"/>
            </p:cNvSpPr>
            <p:nvPr/>
          </p:nvSpPr>
          <p:spPr bwMode="auto">
            <a:xfrm>
              <a:off x="793977" y="357085"/>
              <a:ext cx="152711" cy="1199388"/>
            </a:xfrm>
            <a:prstGeom prst="rect">
              <a:avLst/>
            </a:prstGeom>
            <a:noFill/>
            <a:ln w="9525">
              <a:noFill/>
              <a:miter lim="800000"/>
              <a:headEnd/>
              <a:tailEnd/>
            </a:ln>
          </p:spPr>
          <p:txBody>
            <a:bodyPr wrap="none">
              <a:prstTxWarp prst="textNoShape">
                <a:avLst/>
              </a:prstTxWarp>
              <a:spAutoFit/>
            </a:bodyPr>
            <a:lstStyle/>
            <a:p>
              <a:endParaRPr lang="en-NZ" sz="4800" b="1" dirty="0">
                <a:latin typeface="ArtBrush" charset="0"/>
              </a:endParaRPr>
            </a:p>
          </p:txBody>
        </p:sp>
      </p:grpSp>
      <p:sp>
        <p:nvSpPr>
          <p:cNvPr id="14" name="Rectangle 13"/>
          <p:cNvSpPr/>
          <p:nvPr/>
        </p:nvSpPr>
        <p:spPr>
          <a:xfrm>
            <a:off x="768764" y="1513048"/>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Rectangle 14"/>
          <p:cNvSpPr/>
          <p:nvPr/>
        </p:nvSpPr>
        <p:spPr>
          <a:xfrm>
            <a:off x="768764" y="3172485"/>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Rectangle 15"/>
          <p:cNvSpPr/>
          <p:nvPr/>
        </p:nvSpPr>
        <p:spPr>
          <a:xfrm>
            <a:off x="768764" y="4916587"/>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TextBox 2"/>
          <p:cNvSpPr txBox="1"/>
          <p:nvPr/>
        </p:nvSpPr>
        <p:spPr>
          <a:xfrm>
            <a:off x="650499" y="220139"/>
            <a:ext cx="7892104" cy="707886"/>
          </a:xfrm>
          <a:prstGeom prst="rect">
            <a:avLst/>
          </a:prstGeom>
          <a:noFill/>
        </p:spPr>
        <p:txBody>
          <a:bodyPr wrap="none" rtlCol="0">
            <a:spAutoFit/>
          </a:bodyPr>
          <a:lstStyle/>
          <a:p>
            <a:pPr algn="ctr"/>
            <a:r>
              <a:rPr lang="en-NZ" sz="4000" b="1" dirty="0" smtClean="0">
                <a:solidFill>
                  <a:srgbClr val="0000FF"/>
                </a:solidFill>
                <a:latin typeface="Book Antiqua"/>
                <a:cs typeface="Book Antiqua"/>
              </a:rPr>
              <a:t>The Madness Of Postmodernism</a:t>
            </a:r>
            <a:endParaRPr lang="en-NZ" sz="4000" b="1" dirty="0">
              <a:solidFill>
                <a:srgbClr val="0000FF"/>
              </a:solidFill>
              <a:latin typeface="Book Antiqua"/>
              <a:cs typeface="Book Antiqua"/>
            </a:endParaRPr>
          </a:p>
        </p:txBody>
      </p:sp>
    </p:spTree>
    <p:extLst>
      <p:ext uri="{BB962C8B-B14F-4D97-AF65-F5344CB8AC3E}">
        <p14:creationId xmlns:p14="http://schemas.microsoft.com/office/powerpoint/2010/main" val="52559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P spid="14" grpId="0" animBg="1"/>
      <p:bldP spid="15" grpId="0" animBg="1"/>
      <p:bldP spid="1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075281" y="1615217"/>
            <a:ext cx="7671514" cy="1200329"/>
          </a:xfrm>
          <a:prstGeom prst="rect">
            <a:avLst/>
          </a:prstGeom>
          <a:noFill/>
          <a:ln w="9525">
            <a:noFill/>
            <a:miter lim="800000"/>
            <a:headEnd/>
            <a:tailEnd/>
          </a:ln>
        </p:spPr>
        <p:txBody>
          <a:bodyPr>
            <a:prstTxWarp prst="textNoShape">
              <a:avLst/>
            </a:prstTxWarp>
            <a:spAutoFit/>
          </a:bodyPr>
          <a:lstStyle/>
          <a:p>
            <a:r>
              <a:rPr lang="en-NZ" sz="2400" b="1" dirty="0" smtClean="0">
                <a:latin typeface="Book Antiqua" charset="0"/>
                <a:ea typeface="Book Antiqua" charset="0"/>
                <a:cs typeface="Book Antiqua" charset="0"/>
              </a:rPr>
              <a:t>I </a:t>
            </a:r>
            <a:r>
              <a:rPr lang="en-NZ" sz="2400" b="1" dirty="0">
                <a:latin typeface="Book Antiqua" charset="0"/>
                <a:ea typeface="Book Antiqua" charset="0"/>
                <a:cs typeface="Book Antiqua" charset="0"/>
              </a:rPr>
              <a:t>have studied </a:t>
            </a:r>
            <a:r>
              <a:rPr lang="en-NZ" sz="2400" b="1" dirty="0" smtClean="0">
                <a:latin typeface="Book Antiqua" charset="0"/>
                <a:ea typeface="Book Antiqua" charset="0"/>
                <a:cs typeface="Book Antiqua" charset="0"/>
              </a:rPr>
              <a:t>the House of Asaph to trace their story throughout the scriptural record, and to completely familiarise myself with every detail of that story.</a:t>
            </a:r>
            <a:endParaRPr lang="en-NZ" sz="2400" b="1" dirty="0">
              <a:latin typeface="Book Antiqua"/>
              <a:cs typeface="Book Antiqua"/>
            </a:endParaRPr>
          </a:p>
        </p:txBody>
      </p:sp>
      <p:sp>
        <p:nvSpPr>
          <p:cNvPr id="8" name="TextBox 7"/>
          <p:cNvSpPr txBox="1">
            <a:spLocks noChangeArrowheads="1"/>
          </p:cNvSpPr>
          <p:nvPr/>
        </p:nvSpPr>
        <p:spPr bwMode="auto">
          <a:xfrm>
            <a:off x="1075281" y="4503435"/>
            <a:ext cx="7671514" cy="1569660"/>
          </a:xfrm>
          <a:prstGeom prst="rect">
            <a:avLst/>
          </a:prstGeom>
          <a:noFill/>
          <a:ln w="9525">
            <a:noFill/>
            <a:miter lim="800000"/>
            <a:headEnd/>
            <a:tailEnd/>
          </a:ln>
        </p:spPr>
        <p:txBody>
          <a:bodyPr>
            <a:prstTxWarp prst="textNoShape">
              <a:avLst/>
            </a:prstTxWarp>
            <a:spAutoFit/>
          </a:bodyPr>
          <a:lstStyle/>
          <a:p>
            <a:r>
              <a:rPr lang="en-NZ" sz="2400" b="1" dirty="0" smtClean="0">
                <a:latin typeface="Book Antiqua" charset="0"/>
                <a:ea typeface="Book Antiqua" charset="0"/>
                <a:cs typeface="Book Antiqua" charset="0"/>
              </a:rPr>
              <a:t>I have studied the House of Asaph to understand what their secrets to extraordinary faithfulness were, and how those secrets might be employed in the service of the Truth in our own times.</a:t>
            </a:r>
            <a:endParaRPr lang="en-NZ" sz="2400" b="1" dirty="0">
              <a:solidFill>
                <a:srgbClr val="000000"/>
              </a:solidFill>
              <a:latin typeface="Book Antiqua"/>
              <a:cs typeface="Book Antiqua"/>
            </a:endParaRPr>
          </a:p>
        </p:txBody>
      </p:sp>
      <p:sp>
        <p:nvSpPr>
          <p:cNvPr id="13" name="TextBox 12"/>
          <p:cNvSpPr txBox="1">
            <a:spLocks noChangeArrowheads="1"/>
          </p:cNvSpPr>
          <p:nvPr/>
        </p:nvSpPr>
        <p:spPr bwMode="auto">
          <a:xfrm>
            <a:off x="1088719" y="2881991"/>
            <a:ext cx="7770977" cy="1569660"/>
          </a:xfrm>
          <a:prstGeom prst="rect">
            <a:avLst/>
          </a:prstGeom>
          <a:noFill/>
          <a:ln w="9525">
            <a:noFill/>
            <a:miter lim="800000"/>
            <a:headEnd/>
            <a:tailEnd/>
          </a:ln>
        </p:spPr>
        <p:txBody>
          <a:bodyPr wrap="square">
            <a:prstTxWarp prst="textNoShape">
              <a:avLst/>
            </a:prstTxWarp>
            <a:spAutoFit/>
          </a:bodyPr>
          <a:lstStyle/>
          <a:p>
            <a:r>
              <a:rPr lang="en-NZ" sz="2400" b="1" dirty="0" smtClean="0">
                <a:latin typeface="Book Antiqua" charset="0"/>
                <a:ea typeface="Book Antiqua" charset="0"/>
                <a:cs typeface="Book Antiqua" charset="0"/>
              </a:rPr>
              <a:t>I have studied the House of Asaph to understand their hymns and the key tenets and guiding standards that made their offerings of praise acceptable before God as a fragrant incense over many generations.</a:t>
            </a:r>
            <a:endParaRPr lang="en-NZ" sz="2400" b="1" dirty="0">
              <a:solidFill>
                <a:srgbClr val="000000"/>
              </a:solidFill>
              <a:latin typeface="Book Antiqua"/>
              <a:cs typeface="Book Antiqua"/>
            </a:endParaRPr>
          </a:p>
        </p:txBody>
      </p:sp>
      <p:sp>
        <p:nvSpPr>
          <p:cNvPr id="16" name="Rectangle 15"/>
          <p:cNvSpPr/>
          <p:nvPr/>
        </p:nvSpPr>
        <p:spPr>
          <a:xfrm>
            <a:off x="768764" y="1751001"/>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le 16"/>
          <p:cNvSpPr/>
          <p:nvPr/>
        </p:nvSpPr>
        <p:spPr>
          <a:xfrm>
            <a:off x="768764" y="2988431"/>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p:cNvSpPr/>
          <p:nvPr/>
        </p:nvSpPr>
        <p:spPr>
          <a:xfrm>
            <a:off x="768764" y="4620749"/>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p:cNvSpPr txBox="1"/>
          <p:nvPr/>
        </p:nvSpPr>
        <p:spPr>
          <a:xfrm>
            <a:off x="635167" y="215909"/>
            <a:ext cx="7873666" cy="707886"/>
          </a:xfrm>
          <a:prstGeom prst="rect">
            <a:avLst/>
          </a:prstGeom>
          <a:noFill/>
        </p:spPr>
        <p:txBody>
          <a:bodyPr wrap="square" rtlCol="0">
            <a:spAutoFit/>
          </a:bodyPr>
          <a:lstStyle/>
          <a:p>
            <a:r>
              <a:rPr lang="en-US" sz="4000" b="1" dirty="0" smtClean="0">
                <a:solidFill>
                  <a:srgbClr val="0000FF"/>
                </a:solidFill>
                <a:latin typeface="Book Antiqua"/>
                <a:cs typeface="Book Antiqua"/>
              </a:rPr>
              <a:t>Being Inspired By </a:t>
            </a:r>
            <a:r>
              <a:rPr lang="en-US" sz="4000" b="1" smtClean="0">
                <a:solidFill>
                  <a:srgbClr val="0000FF"/>
                </a:solidFill>
                <a:latin typeface="Book Antiqua"/>
                <a:cs typeface="Book Antiqua"/>
              </a:rPr>
              <a:t>Asaph’s Spirit</a:t>
            </a:r>
            <a:endParaRPr lang="en-US" sz="4000" b="1" dirty="0">
              <a:solidFill>
                <a:srgbClr val="0000FF"/>
              </a:solidFill>
              <a:latin typeface="Book Antiqua"/>
              <a:cs typeface="Book Antiqua"/>
            </a:endParaRPr>
          </a:p>
        </p:txBody>
      </p:sp>
      <p:sp>
        <p:nvSpPr>
          <p:cNvPr id="3" name="TextBox 2"/>
          <p:cNvSpPr txBox="1"/>
          <p:nvPr/>
        </p:nvSpPr>
        <p:spPr>
          <a:xfrm>
            <a:off x="1025885" y="863606"/>
            <a:ext cx="7124314" cy="430887"/>
          </a:xfrm>
          <a:prstGeom prst="rect">
            <a:avLst/>
          </a:prstGeom>
          <a:noFill/>
        </p:spPr>
        <p:txBody>
          <a:bodyPr wrap="square" rtlCol="0">
            <a:spAutoFit/>
          </a:bodyPr>
          <a:lstStyle/>
          <a:p>
            <a:r>
              <a:rPr lang="en-US" sz="2200" b="1" dirty="0" smtClean="0">
                <a:solidFill>
                  <a:srgbClr val="008000"/>
                </a:solidFill>
                <a:latin typeface="Book Antiqua"/>
                <a:cs typeface="Book Antiqua"/>
              </a:rPr>
              <a:t>Understanding the implications of a Bible </a:t>
            </a:r>
            <a:r>
              <a:rPr lang="en-US" sz="2200" b="1" smtClean="0">
                <a:solidFill>
                  <a:srgbClr val="008000"/>
                </a:solidFill>
                <a:latin typeface="Book Antiqua"/>
                <a:cs typeface="Book Antiqua"/>
              </a:rPr>
              <a:t>role model</a:t>
            </a:r>
            <a:endParaRPr lang="en-US" sz="2200" b="1" dirty="0">
              <a:solidFill>
                <a:srgbClr val="008000"/>
              </a:solidFill>
              <a:latin typeface="Book Antiqua"/>
              <a:cs typeface="Book Antiqua"/>
            </a:endParaRPr>
          </a:p>
        </p:txBody>
      </p:sp>
    </p:spTree>
    <p:extLst>
      <p:ext uri="{BB962C8B-B14F-4D97-AF65-F5344CB8AC3E}">
        <p14:creationId xmlns:p14="http://schemas.microsoft.com/office/powerpoint/2010/main" val="95200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P spid="16" grpId="0" animBg="1"/>
      <p:bldP spid="17" grpId="0" animBg="1"/>
      <p:bldP spid="1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075281" y="1615217"/>
            <a:ext cx="7671514" cy="1200329"/>
          </a:xfrm>
          <a:prstGeom prst="rect">
            <a:avLst/>
          </a:prstGeom>
          <a:noFill/>
          <a:ln w="9525">
            <a:noFill/>
            <a:miter lim="800000"/>
            <a:headEnd/>
            <a:tailEnd/>
          </a:ln>
        </p:spPr>
        <p:txBody>
          <a:bodyPr>
            <a:prstTxWarp prst="textNoShape">
              <a:avLst/>
            </a:prstTxWarp>
            <a:spAutoFit/>
          </a:bodyPr>
          <a:lstStyle/>
          <a:p>
            <a:r>
              <a:rPr lang="en-NZ" sz="2400" b="1" dirty="0" smtClean="0">
                <a:latin typeface="Book Antiqua" charset="0"/>
                <a:ea typeface="Book Antiqua" charset="0"/>
                <a:cs typeface="Book Antiqua" charset="0"/>
              </a:rPr>
              <a:t>I </a:t>
            </a:r>
            <a:r>
              <a:rPr lang="en-NZ" sz="2400" b="1" dirty="0">
                <a:latin typeface="Book Antiqua" charset="0"/>
                <a:ea typeface="Book Antiqua" charset="0"/>
                <a:cs typeface="Book Antiqua" charset="0"/>
              </a:rPr>
              <a:t>have studied to understand the scriptural </a:t>
            </a:r>
            <a:r>
              <a:rPr lang="en-NZ" sz="2400" b="1" dirty="0" smtClean="0">
                <a:latin typeface="Book Antiqua" charset="0"/>
                <a:ea typeface="Book Antiqua" charset="0"/>
                <a:cs typeface="Book Antiqua" charset="0"/>
              </a:rPr>
              <a:t>basis and the spiritual </a:t>
            </a:r>
            <a:r>
              <a:rPr lang="en-NZ" sz="2400" b="1" dirty="0">
                <a:latin typeface="Book Antiqua" charset="0"/>
                <a:ea typeface="Book Antiqua" charset="0"/>
                <a:cs typeface="Book Antiqua" charset="0"/>
              </a:rPr>
              <a:t>depth of the hymn book, so that I can sing </a:t>
            </a:r>
            <a:r>
              <a:rPr lang="en-NZ" sz="2400" b="1" dirty="0" smtClean="0">
                <a:latin typeface="Book Antiqua" charset="0"/>
                <a:ea typeface="Book Antiqua" charset="0"/>
                <a:cs typeface="Book Antiqua" charset="0"/>
              </a:rPr>
              <a:t>with </a:t>
            </a:r>
            <a:r>
              <a:rPr lang="en-NZ" sz="2400" b="1" dirty="0">
                <a:latin typeface="Book Antiqua" charset="0"/>
                <a:ea typeface="Book Antiqua" charset="0"/>
                <a:cs typeface="Book Antiqua" charset="0"/>
              </a:rPr>
              <a:t>deep </a:t>
            </a:r>
            <a:r>
              <a:rPr lang="en-NZ" sz="2400" b="1" dirty="0" smtClean="0">
                <a:latin typeface="Book Antiqua" charset="0"/>
                <a:ea typeface="Book Antiqua" charset="0"/>
                <a:cs typeface="Book Antiqua" charset="0"/>
              </a:rPr>
              <a:t>understanding.</a:t>
            </a:r>
            <a:endParaRPr lang="en-NZ" sz="2400" b="1" dirty="0">
              <a:latin typeface="Book Antiqua"/>
              <a:cs typeface="Book Antiqua"/>
            </a:endParaRPr>
          </a:p>
        </p:txBody>
      </p:sp>
      <p:sp>
        <p:nvSpPr>
          <p:cNvPr id="8" name="TextBox 7"/>
          <p:cNvSpPr txBox="1">
            <a:spLocks noChangeArrowheads="1"/>
          </p:cNvSpPr>
          <p:nvPr/>
        </p:nvSpPr>
        <p:spPr bwMode="auto">
          <a:xfrm>
            <a:off x="1075281" y="4503435"/>
            <a:ext cx="7671514" cy="1938992"/>
          </a:xfrm>
          <a:prstGeom prst="rect">
            <a:avLst/>
          </a:prstGeom>
          <a:noFill/>
          <a:ln w="9525">
            <a:noFill/>
            <a:miter lim="800000"/>
            <a:headEnd/>
            <a:tailEnd/>
          </a:ln>
        </p:spPr>
        <p:txBody>
          <a:bodyPr>
            <a:prstTxWarp prst="textNoShape">
              <a:avLst/>
            </a:prstTxWarp>
            <a:spAutoFit/>
          </a:bodyPr>
          <a:lstStyle/>
          <a:p>
            <a:r>
              <a:rPr lang="en-NZ" sz="2400" b="1" dirty="0" smtClean="0">
                <a:latin typeface="Book Antiqua" charset="0"/>
                <a:ea typeface="Book Antiqua" charset="0"/>
                <a:cs typeface="Book Antiqua" charset="0"/>
              </a:rPr>
              <a:t>I </a:t>
            </a:r>
            <a:r>
              <a:rPr lang="en-NZ" sz="2400" b="1" dirty="0">
                <a:latin typeface="Book Antiqua" charset="0"/>
                <a:ea typeface="Book Antiqua" charset="0"/>
                <a:cs typeface="Book Antiqua" charset="0"/>
              </a:rPr>
              <a:t>always seek to find and use hymns that will be special for each occasion, that will capture the spirit of the study, </a:t>
            </a:r>
            <a:r>
              <a:rPr lang="en-NZ" sz="2400" b="1" dirty="0" smtClean="0">
                <a:latin typeface="Book Antiqua" charset="0"/>
                <a:ea typeface="Book Antiqua" charset="0"/>
                <a:cs typeface="Book Antiqua" charset="0"/>
              </a:rPr>
              <a:t>and that will </a:t>
            </a:r>
            <a:r>
              <a:rPr lang="en-NZ" sz="2400" b="1" dirty="0">
                <a:latin typeface="Book Antiqua" charset="0"/>
                <a:ea typeface="Book Antiqua" charset="0"/>
                <a:cs typeface="Book Antiqua" charset="0"/>
              </a:rPr>
              <a:t>help </a:t>
            </a:r>
            <a:r>
              <a:rPr lang="en-NZ" sz="2400" b="1" dirty="0" smtClean="0">
                <a:latin typeface="Book Antiqua" charset="0"/>
                <a:ea typeface="Book Antiqua" charset="0"/>
                <a:cs typeface="Book Antiqua" charset="0"/>
              </a:rPr>
              <a:t>to exalt </a:t>
            </a:r>
            <a:r>
              <a:rPr lang="en-NZ" sz="2400" b="1" dirty="0">
                <a:latin typeface="Book Antiqua" charset="0"/>
                <a:ea typeface="Book Antiqua" charset="0"/>
                <a:cs typeface="Book Antiqua" charset="0"/>
              </a:rPr>
              <a:t>the </a:t>
            </a:r>
            <a:r>
              <a:rPr lang="en-NZ" sz="2400" b="1" dirty="0" smtClean="0">
                <a:latin typeface="Book Antiqua" charset="0"/>
                <a:ea typeface="Book Antiqua" charset="0"/>
                <a:cs typeface="Book Antiqua" charset="0"/>
              </a:rPr>
              <a:t>thinking of the ecclesia, </a:t>
            </a:r>
            <a:r>
              <a:rPr lang="en-NZ" sz="2400" b="1" dirty="0">
                <a:latin typeface="Book Antiqua" charset="0"/>
                <a:ea typeface="Book Antiqua" charset="0"/>
                <a:cs typeface="Book Antiqua" charset="0"/>
              </a:rPr>
              <a:t>to bring us all into the presence of the Father in a final incense of </a:t>
            </a:r>
            <a:r>
              <a:rPr lang="en-NZ" sz="2400" b="1" dirty="0" smtClean="0">
                <a:latin typeface="Book Antiqua" charset="0"/>
                <a:ea typeface="Book Antiqua" charset="0"/>
                <a:cs typeface="Book Antiqua" charset="0"/>
              </a:rPr>
              <a:t>prayer through praise.</a:t>
            </a:r>
            <a:endParaRPr lang="en-NZ" sz="2400" b="1" dirty="0">
              <a:solidFill>
                <a:srgbClr val="000000"/>
              </a:solidFill>
              <a:latin typeface="Book Antiqua"/>
              <a:cs typeface="Book Antiqua"/>
            </a:endParaRPr>
          </a:p>
        </p:txBody>
      </p:sp>
      <p:sp>
        <p:nvSpPr>
          <p:cNvPr id="13" name="TextBox 12"/>
          <p:cNvSpPr txBox="1">
            <a:spLocks noChangeArrowheads="1"/>
          </p:cNvSpPr>
          <p:nvPr/>
        </p:nvSpPr>
        <p:spPr bwMode="auto">
          <a:xfrm>
            <a:off x="1088719" y="2881991"/>
            <a:ext cx="7770977" cy="1569660"/>
          </a:xfrm>
          <a:prstGeom prst="rect">
            <a:avLst/>
          </a:prstGeom>
          <a:noFill/>
          <a:ln w="9525">
            <a:noFill/>
            <a:miter lim="800000"/>
            <a:headEnd/>
            <a:tailEnd/>
          </a:ln>
        </p:spPr>
        <p:txBody>
          <a:bodyPr wrap="square">
            <a:prstTxWarp prst="textNoShape">
              <a:avLst/>
            </a:prstTxWarp>
            <a:spAutoFit/>
          </a:bodyPr>
          <a:lstStyle/>
          <a:p>
            <a:r>
              <a:rPr lang="en-NZ" sz="2400" b="1" dirty="0" smtClean="0">
                <a:latin typeface="Book Antiqua" charset="0"/>
                <a:ea typeface="Book Antiqua" charset="0"/>
                <a:cs typeface="Book Antiqua" charset="0"/>
              </a:rPr>
              <a:t>I </a:t>
            </a:r>
            <a:r>
              <a:rPr lang="en-NZ" sz="2400" b="1" dirty="0">
                <a:latin typeface="Book Antiqua" charset="0"/>
                <a:ea typeface="Book Antiqua" charset="0"/>
                <a:cs typeface="Book Antiqua" charset="0"/>
              </a:rPr>
              <a:t>focus on every closing voluntary at the meetings to a) recognise the hymn, b</a:t>
            </a:r>
            <a:r>
              <a:rPr lang="en-NZ" sz="2400" b="1" dirty="0" smtClean="0">
                <a:latin typeface="Book Antiqua" charset="0"/>
                <a:ea typeface="Book Antiqua" charset="0"/>
                <a:cs typeface="Book Antiqua" charset="0"/>
              </a:rPr>
              <a:t>) know </a:t>
            </a:r>
            <a:r>
              <a:rPr lang="en-NZ" sz="2400" b="1" dirty="0">
                <a:latin typeface="Book Antiqua" charset="0"/>
                <a:ea typeface="Book Antiqua" charset="0"/>
                <a:cs typeface="Book Antiqua" charset="0"/>
              </a:rPr>
              <a:t>before it finishes why the organist has chosen it, c) decide which particular verse they were </a:t>
            </a:r>
            <a:r>
              <a:rPr lang="en-NZ" sz="2400" b="1" dirty="0" smtClean="0">
                <a:latin typeface="Book Antiqua" charset="0"/>
                <a:ea typeface="Book Antiqua" charset="0"/>
                <a:cs typeface="Book Antiqua" charset="0"/>
              </a:rPr>
              <a:t>playing and why.</a:t>
            </a:r>
            <a:endParaRPr lang="en-NZ" sz="2400" b="1" dirty="0">
              <a:solidFill>
                <a:srgbClr val="000000"/>
              </a:solidFill>
              <a:latin typeface="Book Antiqua"/>
              <a:cs typeface="Book Antiqua"/>
            </a:endParaRPr>
          </a:p>
        </p:txBody>
      </p:sp>
      <p:sp>
        <p:nvSpPr>
          <p:cNvPr id="16" name="Rectangle 15"/>
          <p:cNvSpPr/>
          <p:nvPr/>
        </p:nvSpPr>
        <p:spPr>
          <a:xfrm>
            <a:off x="768764" y="1751001"/>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le 16"/>
          <p:cNvSpPr/>
          <p:nvPr/>
        </p:nvSpPr>
        <p:spPr>
          <a:xfrm>
            <a:off x="768764" y="2988431"/>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p:cNvSpPr/>
          <p:nvPr/>
        </p:nvSpPr>
        <p:spPr>
          <a:xfrm>
            <a:off x="768764" y="4620749"/>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p:cNvSpPr txBox="1"/>
          <p:nvPr/>
        </p:nvSpPr>
        <p:spPr>
          <a:xfrm>
            <a:off x="635167" y="215909"/>
            <a:ext cx="7873666" cy="707886"/>
          </a:xfrm>
          <a:prstGeom prst="rect">
            <a:avLst/>
          </a:prstGeom>
          <a:noFill/>
        </p:spPr>
        <p:txBody>
          <a:bodyPr wrap="square" rtlCol="0">
            <a:spAutoFit/>
          </a:bodyPr>
          <a:lstStyle/>
          <a:p>
            <a:r>
              <a:rPr lang="en-US" sz="4000" b="1" dirty="0" smtClean="0">
                <a:solidFill>
                  <a:srgbClr val="0000FF"/>
                </a:solidFill>
                <a:latin typeface="Book Antiqua"/>
                <a:cs typeface="Book Antiqua"/>
              </a:rPr>
              <a:t>Being Inspired By </a:t>
            </a:r>
            <a:r>
              <a:rPr lang="en-US" sz="4000" b="1" smtClean="0">
                <a:solidFill>
                  <a:srgbClr val="0000FF"/>
                </a:solidFill>
                <a:latin typeface="Book Antiqua"/>
                <a:cs typeface="Book Antiqua"/>
              </a:rPr>
              <a:t>Asaph’s Spirit</a:t>
            </a:r>
            <a:endParaRPr lang="en-US" sz="4000" b="1" dirty="0">
              <a:solidFill>
                <a:srgbClr val="0000FF"/>
              </a:solidFill>
              <a:latin typeface="Book Antiqua"/>
              <a:cs typeface="Book Antiqua"/>
            </a:endParaRPr>
          </a:p>
        </p:txBody>
      </p:sp>
      <p:sp>
        <p:nvSpPr>
          <p:cNvPr id="3" name="TextBox 2"/>
          <p:cNvSpPr txBox="1"/>
          <p:nvPr/>
        </p:nvSpPr>
        <p:spPr>
          <a:xfrm>
            <a:off x="1025885" y="863606"/>
            <a:ext cx="7124314" cy="430887"/>
          </a:xfrm>
          <a:prstGeom prst="rect">
            <a:avLst/>
          </a:prstGeom>
          <a:noFill/>
        </p:spPr>
        <p:txBody>
          <a:bodyPr wrap="square" rtlCol="0">
            <a:spAutoFit/>
          </a:bodyPr>
          <a:lstStyle/>
          <a:p>
            <a:r>
              <a:rPr lang="en-US" sz="2200" b="1" dirty="0" smtClean="0">
                <a:solidFill>
                  <a:srgbClr val="008000"/>
                </a:solidFill>
                <a:latin typeface="Book Antiqua"/>
                <a:cs typeface="Book Antiqua"/>
              </a:rPr>
              <a:t>Understanding the implications of a Bible </a:t>
            </a:r>
            <a:r>
              <a:rPr lang="en-US" sz="2200" b="1" smtClean="0">
                <a:solidFill>
                  <a:srgbClr val="008000"/>
                </a:solidFill>
                <a:latin typeface="Book Antiqua"/>
                <a:cs typeface="Book Antiqua"/>
              </a:rPr>
              <a:t>role model</a:t>
            </a:r>
            <a:endParaRPr lang="en-US" sz="2200" b="1" dirty="0">
              <a:solidFill>
                <a:srgbClr val="008000"/>
              </a:solidFill>
              <a:latin typeface="Book Antiqua"/>
              <a:cs typeface="Book Antiqua"/>
            </a:endParaRPr>
          </a:p>
        </p:txBody>
      </p:sp>
    </p:spTree>
    <p:extLst>
      <p:ext uri="{BB962C8B-B14F-4D97-AF65-F5344CB8AC3E}">
        <p14:creationId xmlns:p14="http://schemas.microsoft.com/office/powerpoint/2010/main" val="53777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P spid="16" grpId="0" animBg="1"/>
      <p:bldP spid="17" grpId="0" animBg="1"/>
      <p:bldP spid="1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990616" y="1339802"/>
            <a:ext cx="7671514" cy="3785652"/>
          </a:xfrm>
          <a:prstGeom prst="rect">
            <a:avLst/>
          </a:prstGeom>
          <a:noFill/>
          <a:ln w="9525">
            <a:noFill/>
            <a:miter lim="800000"/>
            <a:headEnd/>
            <a:tailEnd/>
          </a:ln>
        </p:spPr>
        <p:txBody>
          <a:bodyPr>
            <a:prstTxWarp prst="textNoShape">
              <a:avLst/>
            </a:prstTxWarp>
            <a:spAutoFit/>
          </a:bodyPr>
          <a:lstStyle/>
          <a:p>
            <a:r>
              <a:rPr lang="en-NZ" sz="2400" b="1" dirty="0" smtClean="0">
                <a:latin typeface="Book Antiqua"/>
                <a:cs typeface="Book Antiqua"/>
              </a:rPr>
              <a:t>“</a:t>
            </a:r>
            <a:r>
              <a:rPr lang="en-NZ" sz="2400" b="1" dirty="0" smtClean="0">
                <a:latin typeface="Book Antiqua"/>
                <a:ea typeface="Comic Sans MS" charset="0"/>
                <a:cs typeface="Book Antiqua"/>
              </a:rPr>
              <a:t>When </a:t>
            </a:r>
            <a:r>
              <a:rPr lang="en-NZ" sz="2400" b="1" dirty="0">
                <a:latin typeface="Book Antiqua"/>
                <a:ea typeface="Comic Sans MS" charset="0"/>
                <a:cs typeface="Book Antiqua"/>
              </a:rPr>
              <a:t>someone is deeply and continuously engaged in an atmosphere of divine thoughts, they have neither the time nor inclination to plot mischief or play the fool.  </a:t>
            </a:r>
            <a:endParaRPr lang="en-NZ" sz="2400" b="1" dirty="0" smtClean="0">
              <a:latin typeface="Book Antiqua"/>
              <a:ea typeface="Comic Sans MS" charset="0"/>
              <a:cs typeface="Book Antiqua"/>
            </a:endParaRPr>
          </a:p>
          <a:p>
            <a:endParaRPr lang="en-NZ" sz="2400" b="1" dirty="0">
              <a:latin typeface="Book Antiqua"/>
              <a:ea typeface="Comic Sans MS" charset="0"/>
              <a:cs typeface="Book Antiqua"/>
            </a:endParaRPr>
          </a:p>
          <a:p>
            <a:r>
              <a:rPr lang="en-NZ" sz="2400" b="1" dirty="0" smtClean="0">
                <a:latin typeface="Book Antiqua"/>
                <a:ea typeface="Comic Sans MS" charset="0"/>
                <a:cs typeface="Book Antiqua"/>
              </a:rPr>
              <a:t>This </a:t>
            </a:r>
            <a:r>
              <a:rPr lang="en-NZ" sz="2400" b="1" dirty="0">
                <a:latin typeface="Book Antiqua"/>
                <a:ea typeface="Comic Sans MS" charset="0"/>
                <a:cs typeface="Book Antiqua"/>
              </a:rPr>
              <a:t>is the vocation of vacant minds and idle hands, </a:t>
            </a:r>
            <a:r>
              <a:rPr lang="en-NZ" sz="2400" b="1" dirty="0">
                <a:solidFill>
                  <a:srgbClr val="0000FF"/>
                </a:solidFill>
                <a:latin typeface="Book Antiqua"/>
                <a:ea typeface="Comic Sans MS" charset="0"/>
                <a:cs typeface="Book Antiqua"/>
              </a:rPr>
              <a:t>who know not what it is to enter within the veil</a:t>
            </a:r>
            <a:r>
              <a:rPr lang="en-NZ" sz="2400" b="1" dirty="0">
                <a:latin typeface="Book Antiqua"/>
                <a:ea typeface="Comic Sans MS" charset="0"/>
                <a:cs typeface="Book Antiqua"/>
              </a:rPr>
              <a:t>.  It is essential to contentment, if not to happiness to be engaged in something for oneself or for an object dearer than self”</a:t>
            </a:r>
            <a:r>
              <a:rPr lang="en-NZ" sz="2400" b="1" dirty="0" smtClean="0">
                <a:latin typeface="Book Antiqua"/>
                <a:ea typeface="Comic Sans MS" charset="0"/>
                <a:cs typeface="Book Antiqua"/>
              </a:rPr>
              <a:t>.</a:t>
            </a:r>
            <a:endParaRPr lang="en-NZ" sz="2400" b="1" dirty="0">
              <a:latin typeface="Book Antiqua"/>
              <a:ea typeface="Comic Sans MS" charset="0"/>
              <a:cs typeface="Book Antiqua"/>
            </a:endParaRPr>
          </a:p>
        </p:txBody>
      </p:sp>
      <p:sp>
        <p:nvSpPr>
          <p:cNvPr id="8" name="TextBox 7"/>
          <p:cNvSpPr txBox="1">
            <a:spLocks noChangeArrowheads="1"/>
          </p:cNvSpPr>
          <p:nvPr/>
        </p:nvSpPr>
        <p:spPr bwMode="auto">
          <a:xfrm>
            <a:off x="6850325" y="6302354"/>
            <a:ext cx="2209784" cy="461665"/>
          </a:xfrm>
          <a:prstGeom prst="rect">
            <a:avLst/>
          </a:prstGeom>
          <a:noFill/>
          <a:ln w="9525">
            <a:noFill/>
            <a:miter lim="800000"/>
            <a:headEnd/>
            <a:tailEnd/>
          </a:ln>
        </p:spPr>
        <p:txBody>
          <a:bodyPr wrap="square">
            <a:prstTxWarp prst="textNoShape">
              <a:avLst/>
            </a:prstTxWarp>
            <a:spAutoFit/>
          </a:bodyPr>
          <a:lstStyle/>
          <a:p>
            <a:r>
              <a:rPr lang="en-NZ" sz="2400" b="1" dirty="0" smtClean="0">
                <a:solidFill>
                  <a:srgbClr val="FF0000"/>
                </a:solidFill>
                <a:latin typeface="Book Antiqua" charset="0"/>
                <a:ea typeface="Book Antiqua" charset="0"/>
                <a:cs typeface="Book Antiqua" charset="0"/>
              </a:rPr>
              <a:t>John Thomas</a:t>
            </a:r>
            <a:endParaRPr lang="en-NZ" sz="2400" b="1" dirty="0">
              <a:solidFill>
                <a:srgbClr val="FF0000"/>
              </a:solidFill>
              <a:latin typeface="Book Antiqua" charset="0"/>
              <a:ea typeface="Book Antiqua" charset="0"/>
              <a:cs typeface="Book Antiqua" charset="0"/>
            </a:endParaRPr>
          </a:p>
        </p:txBody>
      </p:sp>
      <p:grpSp>
        <p:nvGrpSpPr>
          <p:cNvPr id="2" name="Group 17"/>
          <p:cNvGrpSpPr>
            <a:grpSpLocks/>
          </p:cNvGrpSpPr>
          <p:nvPr/>
        </p:nvGrpSpPr>
        <p:grpSpPr bwMode="auto">
          <a:xfrm>
            <a:off x="4393590" y="182600"/>
            <a:ext cx="257846" cy="716539"/>
            <a:chOff x="4464170" y="365547"/>
            <a:chExt cx="213233" cy="1034193"/>
          </a:xfrm>
        </p:grpSpPr>
        <p:sp>
          <p:nvSpPr>
            <p:cNvPr id="17" name="TextBox 16"/>
            <p:cNvSpPr txBox="1"/>
            <p:nvPr/>
          </p:nvSpPr>
          <p:spPr>
            <a:xfrm>
              <a:off x="4464170" y="378036"/>
              <a:ext cx="152715" cy="1021704"/>
            </a:xfrm>
            <a:prstGeom prst="rect">
              <a:avLst/>
            </a:prstGeom>
            <a:noFill/>
            <a:effectLst>
              <a:outerShdw dist="38100" dir="9000000" algn="ctr" rotWithShape="0">
                <a:schemeClr val="tx1"/>
              </a:outerShdw>
            </a:effectLst>
          </p:spPr>
          <p:txBody>
            <a:bodyPr wrap="none">
              <a:spAutoFit/>
            </a:bodyPr>
            <a:lstStyle/>
            <a:p>
              <a:pPr algn="ctr" fontAlgn="auto">
                <a:spcBef>
                  <a:spcPts val="0"/>
                </a:spcBef>
                <a:spcAft>
                  <a:spcPts val="0"/>
                </a:spcAft>
                <a:defRPr/>
              </a:pPr>
              <a:endParaRPr lang="en-NZ" sz="4000" b="1" dirty="0">
                <a:gradFill>
                  <a:gsLst>
                    <a:gs pos="25000">
                      <a:srgbClr val="FFFF00"/>
                    </a:gs>
                    <a:gs pos="60000">
                      <a:srgbClr val="FF0000"/>
                    </a:gs>
                  </a:gsLst>
                  <a:lin ang="5400000" scaled="0"/>
                </a:gradFill>
                <a:latin typeface="ArtBrush" pitchFamily="34" charset="0"/>
              </a:endParaRPr>
            </a:p>
          </p:txBody>
        </p:sp>
        <p:sp>
          <p:nvSpPr>
            <p:cNvPr id="20493" name="TextBox 15"/>
            <p:cNvSpPr txBox="1">
              <a:spLocks noChangeArrowheads="1"/>
            </p:cNvSpPr>
            <p:nvPr/>
          </p:nvSpPr>
          <p:spPr bwMode="auto">
            <a:xfrm>
              <a:off x="4524688" y="365547"/>
              <a:ext cx="152715" cy="1021704"/>
            </a:xfrm>
            <a:prstGeom prst="rect">
              <a:avLst/>
            </a:prstGeom>
            <a:noFill/>
            <a:ln w="9525">
              <a:noFill/>
              <a:miter lim="800000"/>
              <a:headEnd/>
              <a:tailEnd/>
            </a:ln>
          </p:spPr>
          <p:txBody>
            <a:bodyPr wrap="none">
              <a:prstTxWarp prst="textNoShape">
                <a:avLst/>
              </a:prstTxWarp>
              <a:spAutoFit/>
            </a:bodyPr>
            <a:lstStyle/>
            <a:p>
              <a:pPr algn="ctr"/>
              <a:endParaRPr lang="en-NZ" sz="4000" b="1" dirty="0">
                <a:latin typeface="ArtBrush" charset="0"/>
              </a:endParaRPr>
            </a:p>
          </p:txBody>
        </p:sp>
      </p:grpSp>
      <p:sp>
        <p:nvSpPr>
          <p:cNvPr id="9" name="Rectangle 8"/>
          <p:cNvSpPr/>
          <p:nvPr/>
        </p:nvSpPr>
        <p:spPr>
          <a:xfrm>
            <a:off x="745052" y="1463130"/>
            <a:ext cx="193615" cy="180753"/>
          </a:xfrm>
          <a:prstGeom prst="rect">
            <a:avLst/>
          </a:prstGeom>
          <a:pattFill prst="solidDmnd">
            <a:fgClr>
              <a:srgbClr val="0000FF"/>
            </a:fgClr>
            <a:bgClr>
              <a:prstClr val="white"/>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extBox 6"/>
          <p:cNvSpPr txBox="1"/>
          <p:nvPr/>
        </p:nvSpPr>
        <p:spPr>
          <a:xfrm>
            <a:off x="67764" y="215910"/>
            <a:ext cx="9332302" cy="707886"/>
          </a:xfrm>
          <a:prstGeom prst="rect">
            <a:avLst/>
          </a:prstGeom>
          <a:noFill/>
        </p:spPr>
        <p:txBody>
          <a:bodyPr wrap="none" rtlCol="0">
            <a:spAutoFit/>
          </a:bodyPr>
          <a:lstStyle/>
          <a:p>
            <a:r>
              <a:rPr lang="en-US" sz="4000" b="1" dirty="0" smtClean="0">
                <a:solidFill>
                  <a:srgbClr val="0000FF"/>
                </a:solidFill>
                <a:latin typeface="Book Antiqua"/>
                <a:cs typeface="Book Antiqua"/>
              </a:rPr>
              <a:t>The Things That Lie Beyond The Veil</a:t>
            </a:r>
            <a:endParaRPr lang="en-US" sz="4000" b="1" dirty="0">
              <a:solidFill>
                <a:srgbClr val="0000FF"/>
              </a:solidFill>
              <a:latin typeface="Book Antiqua"/>
              <a:cs typeface="Book Antiqua"/>
            </a:endParaRPr>
          </a:p>
        </p:txBody>
      </p:sp>
    </p:spTree>
    <p:extLst>
      <p:ext uri="{BB962C8B-B14F-4D97-AF65-F5344CB8AC3E}">
        <p14:creationId xmlns:p14="http://schemas.microsoft.com/office/powerpoint/2010/main" val="203066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075280" y="1349309"/>
            <a:ext cx="7831651" cy="1569660"/>
          </a:xfrm>
          <a:prstGeom prst="rect">
            <a:avLst/>
          </a:prstGeom>
          <a:noFill/>
          <a:ln w="9525">
            <a:noFill/>
            <a:miter lim="800000"/>
            <a:headEnd/>
            <a:tailEnd/>
          </a:ln>
        </p:spPr>
        <p:txBody>
          <a:bodyPr wrap="square">
            <a:prstTxWarp prst="textNoShape">
              <a:avLst/>
            </a:prstTxWarp>
            <a:spAutoFit/>
          </a:bodyPr>
          <a:lstStyle/>
          <a:p>
            <a:r>
              <a:rPr lang="en-NZ" sz="2400" b="1" dirty="0" smtClean="0">
                <a:solidFill>
                  <a:srgbClr val="008000"/>
                </a:solidFill>
                <a:latin typeface="Book Antiqua"/>
                <a:cs typeface="Book Antiqua"/>
              </a:rPr>
              <a:t>Literature</a:t>
            </a:r>
            <a:r>
              <a:rPr lang="en-NZ" sz="2400" b="1" dirty="0" smtClean="0">
                <a:solidFill>
                  <a:srgbClr val="000000"/>
                </a:solidFill>
                <a:latin typeface="Book Antiqua"/>
                <a:cs typeface="Book Antiqua"/>
              </a:rPr>
              <a:t> – The author is irrelevant to the meaning.  The reader becomes the centre of learning.  Texts are to be deconstructed to unveil their cultural bias, leaving the reader free to give the texts their own meaning.</a:t>
            </a:r>
            <a:endParaRPr lang="en-NZ" sz="2400" b="1" dirty="0">
              <a:solidFill>
                <a:srgbClr val="000000"/>
              </a:solidFill>
              <a:latin typeface="Book Antiqua"/>
              <a:cs typeface="Book Antiqua"/>
            </a:endParaRPr>
          </a:p>
        </p:txBody>
      </p:sp>
      <p:sp>
        <p:nvSpPr>
          <p:cNvPr id="8" name="TextBox 7"/>
          <p:cNvSpPr txBox="1">
            <a:spLocks noChangeArrowheads="1"/>
          </p:cNvSpPr>
          <p:nvPr/>
        </p:nvSpPr>
        <p:spPr bwMode="auto">
          <a:xfrm>
            <a:off x="1075281" y="3007873"/>
            <a:ext cx="7671514" cy="1569660"/>
          </a:xfrm>
          <a:prstGeom prst="rect">
            <a:avLst/>
          </a:prstGeom>
          <a:noFill/>
          <a:ln w="9525">
            <a:noFill/>
            <a:miter lim="800000"/>
            <a:headEnd/>
            <a:tailEnd/>
          </a:ln>
        </p:spPr>
        <p:txBody>
          <a:bodyPr>
            <a:prstTxWarp prst="textNoShape">
              <a:avLst/>
            </a:prstTxWarp>
            <a:spAutoFit/>
          </a:bodyPr>
          <a:lstStyle/>
          <a:p>
            <a:r>
              <a:rPr lang="en-NZ" sz="2400" b="1" dirty="0" smtClean="0">
                <a:solidFill>
                  <a:srgbClr val="008000"/>
                </a:solidFill>
                <a:latin typeface="Book Antiqua"/>
                <a:cs typeface="Book Antiqua"/>
              </a:rPr>
              <a:t>Science</a:t>
            </a:r>
            <a:r>
              <a:rPr lang="en-NZ" sz="2400" b="1" dirty="0" smtClean="0">
                <a:solidFill>
                  <a:srgbClr val="000000"/>
                </a:solidFill>
                <a:latin typeface="Book Antiqua"/>
                <a:cs typeface="Book Antiqua"/>
              </a:rPr>
              <a:t> – Science arrives at its ‘truths’ in response to social forces both within and without the scientific community. The apparent process of rational thought is therefore still biased.</a:t>
            </a:r>
            <a:endParaRPr lang="en-NZ" sz="2400" b="1" dirty="0">
              <a:solidFill>
                <a:srgbClr val="000000"/>
              </a:solidFill>
              <a:latin typeface="Book Antiqua"/>
              <a:cs typeface="Book Antiqua"/>
            </a:endParaRPr>
          </a:p>
        </p:txBody>
      </p:sp>
      <p:sp>
        <p:nvSpPr>
          <p:cNvPr id="12" name="TextBox 11"/>
          <p:cNvSpPr txBox="1">
            <a:spLocks noChangeArrowheads="1"/>
          </p:cNvSpPr>
          <p:nvPr/>
        </p:nvSpPr>
        <p:spPr bwMode="auto">
          <a:xfrm>
            <a:off x="1075282" y="4752347"/>
            <a:ext cx="7898050" cy="1569660"/>
          </a:xfrm>
          <a:prstGeom prst="rect">
            <a:avLst/>
          </a:prstGeom>
          <a:noFill/>
          <a:ln w="9525">
            <a:noFill/>
            <a:miter lim="800000"/>
            <a:headEnd/>
            <a:tailEnd/>
          </a:ln>
        </p:spPr>
        <p:txBody>
          <a:bodyPr>
            <a:prstTxWarp prst="textNoShape">
              <a:avLst/>
            </a:prstTxWarp>
            <a:spAutoFit/>
          </a:bodyPr>
          <a:lstStyle/>
          <a:p>
            <a:r>
              <a:rPr lang="en-NZ" sz="2400" b="1" dirty="0" smtClean="0">
                <a:solidFill>
                  <a:srgbClr val="008000"/>
                </a:solidFill>
                <a:latin typeface="Book Antiqua"/>
                <a:cs typeface="Book Antiqua"/>
              </a:rPr>
              <a:t>Psychology</a:t>
            </a:r>
            <a:r>
              <a:rPr lang="en-NZ" sz="2400" b="1" dirty="0" smtClean="0">
                <a:solidFill>
                  <a:srgbClr val="000000"/>
                </a:solidFill>
                <a:latin typeface="Book Antiqua"/>
                <a:cs typeface="Book Antiqua"/>
              </a:rPr>
              <a:t> </a:t>
            </a:r>
            <a:r>
              <a:rPr lang="en-NZ" sz="2400" b="1" dirty="0">
                <a:solidFill>
                  <a:srgbClr val="000000"/>
                </a:solidFill>
                <a:latin typeface="Book Antiqua"/>
                <a:cs typeface="Book Antiqua"/>
              </a:rPr>
              <a:t>-</a:t>
            </a:r>
            <a:r>
              <a:rPr lang="en-NZ" sz="2400" b="1" dirty="0" smtClean="0">
                <a:solidFill>
                  <a:srgbClr val="000000"/>
                </a:solidFill>
                <a:latin typeface="Book Antiqua"/>
                <a:cs typeface="Book Antiqua"/>
              </a:rPr>
              <a:t> Reality for each individual is valid in its context. The therapist should never seek to correct the patient’s view by comparing it to any standard of truth, since nothing is right or wrong, or true or untrue.</a:t>
            </a:r>
            <a:endParaRPr lang="en-NZ" sz="2400" b="1" dirty="0">
              <a:solidFill>
                <a:srgbClr val="000000"/>
              </a:solidFill>
              <a:latin typeface="Book Antiqua"/>
              <a:cs typeface="Book Antiqua"/>
            </a:endParaRPr>
          </a:p>
        </p:txBody>
      </p:sp>
      <p:sp>
        <p:nvSpPr>
          <p:cNvPr id="4" name="TextBox 3"/>
          <p:cNvSpPr txBox="1"/>
          <p:nvPr/>
        </p:nvSpPr>
        <p:spPr>
          <a:xfrm>
            <a:off x="633566" y="220138"/>
            <a:ext cx="7892104" cy="707886"/>
          </a:xfrm>
          <a:prstGeom prst="rect">
            <a:avLst/>
          </a:prstGeom>
          <a:noFill/>
        </p:spPr>
        <p:txBody>
          <a:bodyPr wrap="none" rtlCol="0">
            <a:spAutoFit/>
          </a:bodyPr>
          <a:lstStyle/>
          <a:p>
            <a:pPr algn="ctr"/>
            <a:r>
              <a:rPr lang="en-NZ" sz="4000" b="1" dirty="0" smtClean="0">
                <a:solidFill>
                  <a:srgbClr val="0000FF"/>
                </a:solidFill>
                <a:latin typeface="Book Antiqua"/>
                <a:cs typeface="Book Antiqua"/>
              </a:rPr>
              <a:t>The Madness Of Postmodernism</a:t>
            </a:r>
            <a:endParaRPr lang="en-NZ" sz="4000" b="1" dirty="0">
              <a:solidFill>
                <a:srgbClr val="0000FF"/>
              </a:solidFill>
              <a:latin typeface="Book Antiqua"/>
              <a:cs typeface="Book Antiqua"/>
            </a:endParaRPr>
          </a:p>
        </p:txBody>
      </p:sp>
      <p:sp>
        <p:nvSpPr>
          <p:cNvPr id="16" name="Rectangle 15"/>
          <p:cNvSpPr/>
          <p:nvPr/>
        </p:nvSpPr>
        <p:spPr>
          <a:xfrm>
            <a:off x="768764" y="1513048"/>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p:cNvSpPr/>
          <p:nvPr/>
        </p:nvSpPr>
        <p:spPr>
          <a:xfrm>
            <a:off x="768764" y="3172485"/>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ectangle 18"/>
          <p:cNvSpPr/>
          <p:nvPr/>
        </p:nvSpPr>
        <p:spPr>
          <a:xfrm>
            <a:off x="768764" y="4916587"/>
            <a:ext cx="193615" cy="180753"/>
          </a:xfrm>
          <a:prstGeom prst="rect">
            <a:avLst/>
          </a:prstGeom>
          <a:pattFill prst="solidDmnd">
            <a:fgClr>
              <a:srgbClr val="0000FF"/>
            </a:fgClr>
            <a:bgClr>
              <a:schemeClr val="bg1"/>
            </a:bgClr>
          </a:pattFill>
          <a:ln w="3175">
            <a:noFill/>
          </a:ln>
          <a:effectLst>
            <a:outerShdw dist="25400" dir="7800000" algn="ctr" rotWithShape="0">
              <a:schemeClr val="tx1"/>
            </a:outerShdw>
          </a:effectLst>
          <a:scene3d>
            <a:camera prst="orthographicFront"/>
            <a:lightRig rig="threePt" dir="t"/>
          </a:scene3d>
          <a:sp3d contourW="12700">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60097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P spid="16"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201516</TotalTime>
  <Words>6528</Words>
  <Application>Microsoft Macintosh PowerPoint</Application>
  <PresentationFormat>On-screen Show (4:3)</PresentationFormat>
  <Paragraphs>855</Paragraphs>
  <Slides>82</Slides>
  <Notes>66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82</vt:i4>
      </vt:variant>
    </vt:vector>
  </HeadingPairs>
  <TitlesOfParts>
    <vt:vector size="89" baseType="lpstr">
      <vt:lpstr>ArtBrush</vt:lpstr>
      <vt:lpstr>Book Antiqua</vt:lpstr>
      <vt:lpstr>Calibri</vt:lpstr>
      <vt:lpstr>Comic Sans MS</vt:lpstr>
      <vt:lpstr>ＭＳ Ｐゴシック</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Seven Steps For Goal Achievement</vt:lpstr>
      <vt:lpstr>PowerPoint Presentation</vt:lpstr>
      <vt:lpstr>PowerPoint Presentation</vt:lpstr>
      <vt:lpstr>PowerPoint Presentation</vt:lpstr>
      <vt:lpstr>Schedule Your Work Burst Cycles</vt:lpstr>
      <vt:lpstr>Using A Timer To Focus Work Bursts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GRANT &amp; CATHIE</dc:creator>
  <cp:lastModifiedBy>Roger Lewis</cp:lastModifiedBy>
  <cp:revision>1809</cp:revision>
  <cp:lastPrinted>2016-06-09T05:38:21Z</cp:lastPrinted>
  <dcterms:created xsi:type="dcterms:W3CDTF">2011-06-07T21:55:09Z</dcterms:created>
  <dcterms:modified xsi:type="dcterms:W3CDTF">2016-09-25T22:26:34Z</dcterms:modified>
</cp:coreProperties>
</file>