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slideLayouts/slideLayout13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60" r:id="rId3"/>
    <p:sldMasterId id="2147483719" r:id="rId4"/>
    <p:sldMasterId id="2147483744" r:id="rId5"/>
    <p:sldMasterId id="2147483756" r:id="rId6"/>
    <p:sldMasterId id="2147483769" r:id="rId7"/>
    <p:sldMasterId id="2147483781" r:id="rId8"/>
    <p:sldMasterId id="2147483818" r:id="rId9"/>
    <p:sldMasterId id="2147483831" r:id="rId10"/>
    <p:sldMasterId id="2147483843" r:id="rId11"/>
    <p:sldMasterId id="2147483855" r:id="rId12"/>
  </p:sldMasterIdLst>
  <p:sldIdLst>
    <p:sldId id="364" r:id="rId13"/>
    <p:sldId id="455" r:id="rId14"/>
    <p:sldId id="454" r:id="rId15"/>
    <p:sldId id="452" r:id="rId16"/>
    <p:sldId id="433" r:id="rId17"/>
    <p:sldId id="405" r:id="rId18"/>
    <p:sldId id="434" r:id="rId19"/>
    <p:sldId id="407" r:id="rId20"/>
    <p:sldId id="436" r:id="rId21"/>
    <p:sldId id="437" r:id="rId22"/>
    <p:sldId id="453" r:id="rId23"/>
    <p:sldId id="438" r:id="rId24"/>
    <p:sldId id="439" r:id="rId25"/>
    <p:sldId id="440" r:id="rId26"/>
    <p:sldId id="442" r:id="rId27"/>
    <p:sldId id="444" r:id="rId28"/>
    <p:sldId id="445" r:id="rId29"/>
    <p:sldId id="446" r:id="rId30"/>
    <p:sldId id="447" r:id="rId31"/>
    <p:sldId id="448" r:id="rId32"/>
    <p:sldId id="449" r:id="rId33"/>
    <p:sldId id="428" r:id="rId34"/>
    <p:sldId id="412" r:id="rId35"/>
  </p:sldIdLst>
  <p:sldSz cx="9144000" cy="6858000" type="screen4x3"/>
  <p:notesSz cx="6858000" cy="9144000"/>
  <p:defaultTextStyle>
    <a:defPPr>
      <a:defRPr lang="en-AU"/>
    </a:defPPr>
    <a:lvl1pPr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33CC"/>
    <a:srgbClr val="00FF00"/>
    <a:srgbClr val="FFFF00"/>
    <a:srgbClr val="66FFFF"/>
    <a:srgbClr val="FF00FF"/>
    <a:srgbClr val="FF0000"/>
    <a:srgbClr val="FF9900"/>
    <a:srgbClr val="66FF33"/>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4723" autoAdjust="0"/>
    <p:restoredTop sz="98208" autoAdjust="0"/>
  </p:normalViewPr>
  <p:slideViewPr>
    <p:cSldViewPr>
      <p:cViewPr varScale="1">
        <p:scale>
          <a:sx n="69" d="100"/>
          <a:sy n="69" d="100"/>
        </p:scale>
        <p:origin x="-1098" y="-10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6" name="Arc 2"/>
          <p:cNvSpPr>
            <a:spLocks/>
          </p:cNvSpPr>
          <p:nvPr userDrawn="1"/>
        </p:nvSpPr>
        <p:spPr bwMode="auto">
          <a:xfrm>
            <a:off x="0" y="6237288"/>
            <a:ext cx="5580112" cy="6207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31EC95F-FDD5-46C4-AA0C-B8D01B4770EA}" type="slidenum">
              <a:rPr lang="en-AU"/>
              <a:pPr/>
              <a:t>‹#›</a:t>
            </a:fld>
            <a:endParaRPr lang="en-A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C943D27-F092-4908-9E06-06FD2AB5179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114F55C-3BBF-4F91-BDB4-883198BE5E2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728821-B437-48AD-800F-A1F79AFA3EF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5643301-8FC1-46A2-AB59-B22E634FB27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4B60B03-88E1-422D-BF90-D1085CCB310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5060" name="Rectangle 4"/>
          <p:cNvSpPr>
            <a:spLocks noGrp="1" noChangeArrowheads="1"/>
          </p:cNvSpPr>
          <p:nvPr>
            <p:ph type="ctrTitle" sz="quarter"/>
          </p:nvPr>
        </p:nvSpPr>
        <p:spPr>
          <a:xfrm>
            <a:off x="0" y="188913"/>
            <a:ext cx="2843213" cy="6669087"/>
          </a:xfrm>
        </p:spPr>
        <p:txBody>
          <a:bodyPr anchor="b"/>
          <a:lstStyle>
            <a:lvl1pPr>
              <a:lnSpc>
                <a:spcPct val="80000"/>
              </a:lnSpc>
              <a:defRPr sz="6600">
                <a:effectLst>
                  <a:outerShdw blurRad="38100" dist="38100" dir="2700000" algn="tl">
                    <a:srgbClr val="FFFFFF"/>
                  </a:outerShdw>
                </a:effectLst>
              </a:defRPr>
            </a:lvl1pPr>
          </a:lstStyle>
          <a:p>
            <a:r>
              <a:rPr lang="en-AU" dirty="0"/>
              <a:t>Click to edit Master title style</a:t>
            </a:r>
          </a:p>
        </p:txBody>
      </p:sp>
      <p:sp>
        <p:nvSpPr>
          <p:cNvPr id="45061" name="Rectangle 5"/>
          <p:cNvSpPr>
            <a:spLocks noGrp="1" noChangeArrowheads="1"/>
          </p:cNvSpPr>
          <p:nvPr>
            <p:ph type="subTitle" sz="quarter" idx="1"/>
          </p:nvPr>
        </p:nvSpPr>
        <p:spPr>
          <a:xfrm>
            <a:off x="4572000" y="0"/>
            <a:ext cx="4572000" cy="1752600"/>
          </a:xfrm>
        </p:spPr>
        <p:txBody>
          <a:bodyPr/>
          <a:lstStyle>
            <a:lvl1pPr marL="0" indent="0">
              <a:buFont typeface="Wingdings" pitchFamily="2" charset="2"/>
              <a:buNone/>
              <a:defRPr sz="2400"/>
            </a:lvl1pPr>
          </a:lstStyle>
          <a:p>
            <a:r>
              <a:rPr lang="en-AU"/>
              <a:t>Click to edit Master subtitle style</a:t>
            </a:r>
          </a:p>
        </p:txBody>
      </p:sp>
    </p:spTree>
  </p:cSld>
  <p:clrMapOvr>
    <a:masterClrMapping/>
  </p:clrMapOvr>
  <p:transition spd="med" advClick="0" advTm="10800"/>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1EE8DD3E-0E3A-4927-B762-94F3F7390E56}"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13B36002-A080-41C9-B6A1-6F49EC97D29D}"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04B664FD-4554-4B54-964D-82F0F19AE039}"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800000"/>
              </a:buClr>
            </a:pPr>
            <a:fld id="{C2CCEDDF-0686-4202-A0D2-F3185239C4B6}"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6CA2FBB-8813-4B4F-8D3D-8EE6F0A81DA8}" type="slidenum">
              <a:rPr lang="en-AU"/>
              <a:pPr/>
              <a:t>‹#›</a:t>
            </a:fld>
            <a:endParaRPr lang="en-A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800000"/>
              </a:buClr>
            </a:pPr>
            <a:fld id="{3BFCF973-8A1C-4F47-8B3F-F12A05452B43}"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800000"/>
              </a:buClr>
            </a:pPr>
            <a:fld id="{317BF6B8-2399-431A-83D9-963EDB66F32D}"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5E99C704-EACB-4A0C-AFF8-4066111E68D1}"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0A412921-8EA8-4404-8971-DB22CE2E4B02}"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A7E15155-D521-42DD-8E76-67FAA9C08CDC}"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95773AF7-EE63-4969-A161-2D2C8F948798}" type="slidenum">
              <a:rPr lang="en-AU">
                <a:solidFill>
                  <a:srgbClr val="FFFFFF"/>
                </a:solidFill>
              </a:rPr>
              <a:pPr>
                <a:buClr>
                  <a:srgbClr val="800000"/>
                </a:buClr>
              </a:pPr>
              <a:t>‹#›</a:t>
            </a:fld>
            <a:endParaRPr lang="en-AU">
              <a:solidFill>
                <a:srgbClr val="FFFFFF"/>
              </a:solidFill>
            </a:endParaRPr>
          </a:p>
        </p:txBody>
      </p:sp>
    </p:spTree>
  </p:cSld>
  <p:clrMapOvr>
    <a:masterClrMapping/>
  </p:clrMapOvr>
  <p:transition spd="med" advClick="0" advTm="1080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userDrawn="1"/>
        </p:nvSpPr>
        <p:spPr bwMode="auto">
          <a:xfrm>
            <a:off x="0" y="6237288"/>
            <a:ext cx="4716016" cy="6207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62E2185C-3771-4516-8814-56F4753BC12A}"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9C0ADCE5-BF69-40E2-8203-8DF639A3B645}"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386CBFE2-43D6-4BB2-A73C-1D29A0CEA618}"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471FA89-5E09-4A9A-800B-F85CE97B9846}" type="slidenum">
              <a:rPr lang="en-AU"/>
              <a:pPr/>
              <a:t>‹#›</a:t>
            </a:fld>
            <a:endParaRPr lang="en-A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800000"/>
              </a:buClr>
            </a:pPr>
            <a:fld id="{A2615FA5-47C5-46CC-AEE9-7EAA2BE46EDE}"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800000"/>
              </a:buClr>
            </a:pPr>
            <a:fld id="{F1F9C24B-3F31-4226-9896-C3174314AE25}"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800000"/>
              </a:buClr>
            </a:pPr>
            <a:fld id="{727BD874-9AFB-455F-9BC6-09B0A6EB8F53}"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DDE64386-AA12-4E6A-AA7A-637022877A3B}"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88C0422B-7FD7-4A85-9E37-2E6FF845DC6C}"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1DFFAEFC-3E6B-4120-9E6D-FD17CB1ECF38}"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1984E49D-64BA-4A0F-98E2-79ED727A3CDC}"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092825"/>
            <a:ext cx="827088" cy="765175"/>
            <a:chOff x="0" y="2458"/>
            <a:chExt cx="2142" cy="1858"/>
          </a:xfrm>
        </p:grpSpPr>
        <p:sp>
          <p:nvSpPr>
            <p:cNvPr id="15462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462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5462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463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463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5463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5463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54634" name="Rectangle 10"/>
          <p:cNvSpPr>
            <a:spLocks noGrp="1" noChangeArrowheads="1"/>
          </p:cNvSpPr>
          <p:nvPr>
            <p:ph type="ctrTitle" sz="quarter"/>
          </p:nvPr>
        </p:nvSpPr>
        <p:spPr>
          <a:xfrm>
            <a:off x="0" y="0"/>
            <a:ext cx="9144000" cy="1052513"/>
          </a:xfrm>
        </p:spPr>
        <p:txBody>
          <a:bodyPr/>
          <a:lstStyle>
            <a:lvl1pPr>
              <a:defRPr/>
            </a:lvl1pPr>
          </a:lstStyle>
          <a:p>
            <a:r>
              <a:rPr lang="en-AU"/>
              <a:t>Click to edit Master title style</a:t>
            </a:r>
          </a:p>
        </p:txBody>
      </p:sp>
      <p:sp>
        <p:nvSpPr>
          <p:cNvPr id="154635" name="Rectangle 11"/>
          <p:cNvSpPr>
            <a:spLocks noGrp="1" noChangeArrowheads="1"/>
          </p:cNvSpPr>
          <p:nvPr>
            <p:ph type="subTitle" sz="quarter" idx="1"/>
          </p:nvPr>
        </p:nvSpPr>
        <p:spPr>
          <a:xfrm>
            <a:off x="468313" y="1052513"/>
            <a:ext cx="8280400" cy="5805487"/>
          </a:xfrm>
        </p:spPr>
        <p:txBody>
          <a:bodyPr/>
          <a:lstStyle>
            <a:lvl1pPr marL="0" indent="0">
              <a:buFont typeface="Wingdings" pitchFamily="2" charset="2"/>
              <a:buNone/>
              <a:defRPr/>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52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52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FBC8D05-83AD-46E4-9586-C640FD33FE12}" type="slidenum">
              <a:rPr lang="en-AU"/>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2C59321-A137-47E2-B523-788B65700CD1}" type="slidenum">
              <a:rPr lang="en-AU"/>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4400" b="1">
                <a:solidFill>
                  <a:srgbClr val="FFFF00"/>
                </a:solidFill>
                <a:latin typeface="Arial" pitchFamily="34" charset="0"/>
                <a:cs typeface="Arial" pitchFamily="34" charset="0"/>
              </a:defRPr>
            </a:lvl1pPr>
          </a:lstStyle>
          <a:p>
            <a:r>
              <a:rPr lang="en-AU" dirty="0"/>
              <a:t>Click to edit Master title style</a:t>
            </a:r>
          </a:p>
        </p:txBody>
      </p:sp>
      <p:sp>
        <p:nvSpPr>
          <p:cNvPr id="14347" name="Rectangle 11"/>
          <p:cNvSpPr>
            <a:spLocks noGrp="1" noChangeArrowheads="1"/>
          </p:cNvSpPr>
          <p:nvPr>
            <p:ph type="subTitle" sz="quarter" idx="1"/>
          </p:nvPr>
        </p:nvSpPr>
        <p:spPr>
          <a:xfrm>
            <a:off x="285720" y="908050"/>
            <a:ext cx="8643998" cy="5449908"/>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A9DA517-4845-4976-BCD2-397BEFE111CC}" type="slidenum">
              <a:rPr lang="en-AU"/>
              <a:pPr/>
              <a:t>‹#›</a:t>
            </a:fld>
            <a:endParaRPr lang="en-A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83DEE34-392A-465D-972E-13F402FFB592}" type="slidenum">
              <a:rPr lang="en-AU"/>
              <a:pPr/>
              <a:t>‹#›</a:t>
            </a:fld>
            <a:endParaRPr lang="en-A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24E20EBD-BABF-46C9-ACF1-8873C8E1B460}" type="slidenum">
              <a:rPr lang="en-AU"/>
              <a:pPr/>
              <a:t>‹#›</a:t>
            </a:fld>
            <a:endParaRPr lang="en-A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ADD72AD-22C3-4ED0-9814-B3A7D4B83295}"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049DA8A4-0CF2-4DEC-8C04-F5ED7C61AA7A}" type="slidenum">
              <a:rPr lang="en-AU"/>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AD115CD3-63C4-4AC9-B7F5-BC129940B531}" type="slidenum">
              <a:rPr lang="en-AU"/>
              <a:pPr/>
              <a:t>‹#›</a:t>
            </a:fld>
            <a:endParaRPr lang="en-A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27160A43-3CC1-456E-9784-007E1823A13A}" type="slidenum">
              <a:rPr lang="en-AU"/>
              <a:pPr/>
              <a:t>‹#›</a:t>
            </a:fld>
            <a:endParaRPr lang="en-A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1C943D27-F092-4908-9E06-06FD2AB51799}" type="slidenum">
              <a:rPr lang="en-AU"/>
              <a:pPr/>
              <a:t>‹#›</a:t>
            </a:fld>
            <a:endParaRPr lang="en-A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114F55C-3BBF-4F91-BDB4-883198BE5E21}" type="slidenum">
              <a:rPr lang="en-AU"/>
              <a:pPr/>
              <a:t>‹#›</a:t>
            </a:fld>
            <a:endParaRPr lang="en-A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46728821-B437-48AD-800F-A1F79AFA3EF1}" type="slidenum">
              <a:rPr lang="en-AU"/>
              <a:pPr/>
              <a:t>‹#›</a:t>
            </a:fld>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5643301-8FC1-46A2-AB59-B22E634FB27B}" type="slidenum">
              <a:rPr lang="en-AU"/>
              <a:pPr/>
              <a:t>‹#›</a:t>
            </a:fld>
            <a:endParaRPr lang="en-A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4B60B03-88E1-422D-BF90-D1085CCB310D}" type="slidenum">
              <a:rPr lang="en-AU"/>
              <a:pPr/>
              <a:t>‹#›</a:t>
            </a:fld>
            <a:endParaRPr lang="en-A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5373688"/>
            <a:ext cx="1331913" cy="1484312"/>
          </a:xfrm>
        </p:spPr>
        <p:txBody>
          <a:bodyPr/>
          <a:lstStyle>
            <a:lvl1pPr algn="l">
              <a:defRPr sz="1800">
                <a:solidFill>
                  <a:srgbClr val="FFFF66"/>
                </a:solidFill>
                <a:effectLst/>
                <a:latin typeface="Impact" pitchFamily="34" charset="0"/>
              </a:defRPr>
            </a:lvl1pPr>
          </a:lstStyle>
          <a:p>
            <a:r>
              <a:rPr lang="en-AU"/>
              <a:t>Events Subsequent to the Return of Christ</a:t>
            </a:r>
          </a:p>
        </p:txBody>
      </p:sp>
      <p:sp>
        <p:nvSpPr>
          <p:cNvPr id="14350" name="Rectangle 14"/>
          <p:cNvSpPr>
            <a:spLocks noGrp="1" noChangeArrowheads="1"/>
          </p:cNvSpPr>
          <p:nvPr>
            <p:ph type="sldNum" sz="quarter" idx="4"/>
          </p:nvPr>
        </p:nvSpPr>
        <p:spPr>
          <a:xfrm>
            <a:off x="827088" y="6524625"/>
            <a:ext cx="514350" cy="333375"/>
          </a:xfrm>
        </p:spPr>
        <p:txBody>
          <a:bodyPr/>
          <a:lstStyle>
            <a:lvl1pPr>
              <a:defRPr sz="1400"/>
            </a:lvl1pPr>
          </a:lstStyle>
          <a:p>
            <a:fld id="{CAC7A294-BFF0-4582-B0E5-00F68D1A8506}" type="slidenum">
              <a:rPr lang="en-AU"/>
              <a:pPr/>
              <a:t>‹#›</a:t>
            </a:fld>
            <a:endParaRPr lang="en-AU"/>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AB4085D-3F9F-4037-98CB-9C8492B95DA9}" type="slidenum">
              <a:rPr lang="en-AU"/>
              <a:pPr/>
              <a:t>‹#›</a:t>
            </a:fld>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8411A54-779C-4057-9B6A-8272AD87E2AB}"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50A56CA-07E4-43EA-958E-E644AAFB8ECB}" type="slidenum">
              <a:rPr lang="en-AU"/>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8236549-6A40-49A8-98AC-2A795ED9DF67}" type="slidenum">
              <a:rPr lang="en-AU"/>
              <a:pPr/>
              <a:t>‹#›</a:t>
            </a:fld>
            <a:endParaRPr lang="en-A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778AF208-5D29-4911-B789-A4AA268F0414}" type="slidenum">
              <a:rPr lang="en-AU"/>
              <a:pPr/>
              <a:t>‹#›</a:t>
            </a:fld>
            <a:endParaRPr lang="en-A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7C5E1EE-4288-4957-8B5E-1293C17CC12B}" type="slidenum">
              <a:rPr lang="en-AU"/>
              <a:pPr/>
              <a:t>‹#›</a:t>
            </a:fld>
            <a:endParaRPr lang="en-A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59478A03-17F6-4F69-8CD3-E4C5E86B7BAB}" type="slidenum">
              <a:rPr lang="en-AU"/>
              <a:pPr/>
              <a:t>‹#›</a:t>
            </a:fld>
            <a:endParaRPr lang="en-A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E658CDAC-CBEA-4D94-AD04-178FA186834A}" type="slidenum">
              <a:rPr lang="en-AU"/>
              <a:pPr/>
              <a:t>‹#›</a:t>
            </a:fld>
            <a:endParaRPr lang="en-A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94C4B5D-9AE1-4C00-B438-4A9A13DF6D29}" type="slidenum">
              <a:rPr lang="en-AU"/>
              <a:pPr/>
              <a:t>‹#›</a:t>
            </a:fld>
            <a:endParaRPr lang="en-A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1AAE81CD-EE30-46AE-8CA1-DA7E34D5336B}" type="slidenum">
              <a:rPr lang="en-AU"/>
              <a:pPr/>
              <a:t>‹#›</a:t>
            </a:fld>
            <a:endParaRPr lang="en-A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4959D24-6B66-4208-9963-E957E34646AA}" type="slidenum">
              <a:rPr lang="en-AU"/>
              <a:pPr/>
              <a:t>‹#›</a:t>
            </a:fld>
            <a:endParaRPr lang="en-A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 y="5949280"/>
            <a:ext cx="971600" cy="908720"/>
            <a:chOff x="0" y="2458"/>
            <a:chExt cx="2142" cy="185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34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5373688"/>
            <a:ext cx="1331913" cy="1484312"/>
          </a:xfrm>
        </p:spPr>
        <p:txBody>
          <a:bodyPr/>
          <a:lstStyle>
            <a:lvl1pPr algn="l">
              <a:defRPr sz="1800">
                <a:solidFill>
                  <a:srgbClr val="FFFF66"/>
                </a:solidFill>
                <a:effectLst/>
                <a:latin typeface="Impact" pitchFamily="34" charset="0"/>
              </a:defRPr>
            </a:lvl1pPr>
          </a:lstStyle>
          <a:p>
            <a:r>
              <a:rPr lang="en-AU"/>
              <a:t>Events Subsequent to the Return of Christ</a:t>
            </a:r>
          </a:p>
        </p:txBody>
      </p:sp>
      <p:sp>
        <p:nvSpPr>
          <p:cNvPr id="14350" name="Rectangle 14"/>
          <p:cNvSpPr>
            <a:spLocks noGrp="1" noChangeArrowheads="1"/>
          </p:cNvSpPr>
          <p:nvPr>
            <p:ph type="sldNum" sz="quarter" idx="4"/>
          </p:nvPr>
        </p:nvSpPr>
        <p:spPr>
          <a:xfrm>
            <a:off x="827088" y="6524625"/>
            <a:ext cx="514350" cy="333375"/>
          </a:xfrm>
        </p:spPr>
        <p:txBody>
          <a:bodyPr/>
          <a:lstStyle>
            <a:lvl1pPr>
              <a:defRPr sz="1400"/>
            </a:lvl1pPr>
          </a:lstStyle>
          <a:p>
            <a:fld id="{5376D8C4-14B8-4770-92F2-FA6286031562}" type="slidenum">
              <a:rPr lang="en-AU">
                <a:solidFill>
                  <a:srgbClr val="FFFFFF"/>
                </a:solidFill>
              </a:rPr>
              <a:pPr/>
              <a:t>‹#›</a:t>
            </a:fld>
            <a:endParaRPr lang="en-AU">
              <a:solidFill>
                <a:srgbClr val="FFFFFF"/>
              </a:solidFill>
            </a:endParaRP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253E079-AD76-45C5-92A0-2BDADBCC216E}"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DE34784-6E99-450C-9DB4-3A573EDA6C52}" type="slidenum">
              <a:rPr lang="en-AU"/>
              <a:pPr/>
              <a:t>‹#›</a:t>
            </a:fld>
            <a:endParaRPr lang="en-A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2D816D-EEAC-448D-BEA5-B66ED872AF6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FAB210-C998-4870-AFE0-FE95C2D0F03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5AD5D61-E6D6-4E96-B250-F8DAF1831FA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A416479-D198-4EE1-8D5D-CF529DF0B2BF}"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D8E2ECD-A148-45DD-854E-74049E7D39C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2E5EA9-3826-455E-8690-3BD63286589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93578ED-64B6-471D-8BCB-FD4C592546C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47495C-E117-4434-A1FA-D79B5740000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72B58A-7F28-4407-AF72-3BCEF30688A4}"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AF5A549B-8295-43C0-8776-375FD001EDE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D17F2169-17FF-4E8A-97B9-FFF77838CBB1}" type="slidenum">
              <a:rPr lang="en-AU"/>
              <a:pPr/>
              <a:t>‹#›</a:t>
            </a:fld>
            <a:endParaRPr lang="en-A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8" name="Rectangle 10"/>
          <p:cNvSpPr>
            <a:spLocks noGrp="1" noChangeArrowheads="1"/>
          </p:cNvSpPr>
          <p:nvPr>
            <p:ph type="ctrTitle" sz="quarter"/>
          </p:nvPr>
        </p:nvSpPr>
        <p:spPr>
          <a:xfrm>
            <a:off x="0" y="0"/>
            <a:ext cx="9144000" cy="836613"/>
          </a:xfrm>
        </p:spPr>
        <p:txBody>
          <a:bodyPr/>
          <a:lstStyle>
            <a:lvl1pPr>
              <a:defRPr sz="4000" b="1">
                <a:solidFill>
                  <a:srgbClr val="FFFF00"/>
                </a:solidFill>
              </a:defRPr>
            </a:lvl1pPr>
          </a:lstStyle>
          <a:p>
            <a:r>
              <a:rPr lang="en-AU"/>
              <a:t>Click to edit Master title style</a:t>
            </a:r>
          </a:p>
        </p:txBody>
      </p:sp>
      <p:sp>
        <p:nvSpPr>
          <p:cNvPr id="58379" name="Rectangle 11"/>
          <p:cNvSpPr>
            <a:spLocks noGrp="1" noChangeArrowheads="1"/>
          </p:cNvSpPr>
          <p:nvPr>
            <p:ph type="subTitle" sz="quarter" idx="1"/>
          </p:nvPr>
        </p:nvSpPr>
        <p:spPr>
          <a:xfrm>
            <a:off x="285720" y="908050"/>
            <a:ext cx="8643998" cy="5735660"/>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FFFFCC"/>
              </a:buClr>
              <a:defRPr/>
            </a:pPr>
            <a:fld id="{A2499D33-21E7-4B52-9546-D8587A4FDA1C}"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FFFFCC"/>
              </a:buClr>
              <a:defRPr/>
            </a:pPr>
            <a:fld id="{BC749684-512E-4B9B-A645-B5C8E193DD15}"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FFFFCC"/>
              </a:buClr>
              <a:defRPr/>
            </a:pPr>
            <a:fld id="{BC3E9EDB-A68D-4216-B5D6-71B34C09CC03}"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buClr>
                <a:srgbClr val="FFFFCC"/>
              </a:buClr>
              <a:defRPr/>
            </a:pPr>
            <a:fld id="{4F4241DD-691E-4209-ABAC-A841312480A7}"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buClr>
                <a:srgbClr val="FFFFCC"/>
              </a:buClr>
              <a:defRPr/>
            </a:pPr>
            <a:fld id="{286B34AD-6B95-4AB2-A55A-7CF5C32B7CEE}"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buClr>
                <a:srgbClr val="FFFFCC"/>
              </a:buClr>
              <a:defRPr/>
            </a:pPr>
            <a:fld id="{F954AF81-1D48-41E4-91F1-FE898ACEA417}"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FFFFCC"/>
              </a:buClr>
              <a:defRPr/>
            </a:pPr>
            <a:fld id="{77761D16-203B-453F-8587-B3F381CB713E}"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buClr>
                <a:srgbClr val="FFFFCC"/>
              </a:buClr>
              <a:defRPr/>
            </a:pPr>
            <a:fld id="{63E008D7-FD78-4ED0-91B1-F742581895AD}"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FFFFCC"/>
              </a:buClr>
              <a:defRPr/>
            </a:pPr>
            <a:fld id="{6DDE487B-7749-4D70-B32D-2CF5161C07A8}"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47A4F12-E314-492A-804F-11E8FBEF0627}" type="slidenum">
              <a:rPr lang="en-AU"/>
              <a:pPr/>
              <a:t>‹#›</a:t>
            </a:fld>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buClr>
                <a:srgbClr val="FFFFCC"/>
              </a:buClr>
              <a:defRPr/>
            </a:pPr>
            <a:endParaRPr lang="en-AU">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buClr>
                <a:srgbClr val="FFFFCC"/>
              </a:buClr>
              <a:defRPr/>
            </a:pPr>
            <a:endParaRPr lang="en-AU">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buClr>
                <a:srgbClr val="FFFFCC"/>
              </a:buClr>
              <a:defRPr/>
            </a:pPr>
            <a:fld id="{F0ADCC98-0D0C-4D9C-A58E-EC3752752057}" type="slidenum">
              <a:rPr lang="en-AU">
                <a:solidFill>
                  <a:srgbClr val="FFFFFF"/>
                </a:solidFill>
              </a:rPr>
              <a:pPr>
                <a:buClr>
                  <a:srgbClr val="FFFFCC"/>
                </a:buClr>
                <a:defRPr/>
              </a:pPr>
              <a:t>‹#›</a:t>
            </a:fld>
            <a:endParaRPr lang="en-AU">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dirty="0"/>
              <a:t>Click to edit Master title style</a:t>
            </a:r>
          </a:p>
        </p:txBody>
      </p:sp>
      <p:sp>
        <p:nvSpPr>
          <p:cNvPr id="14347" name="Rectangle 11"/>
          <p:cNvSpPr>
            <a:spLocks noGrp="1" noChangeArrowheads="1"/>
          </p:cNvSpPr>
          <p:nvPr>
            <p:ph type="subTitle" sz="quarter" idx="1"/>
          </p:nvPr>
        </p:nvSpPr>
        <p:spPr>
          <a:xfrm>
            <a:off x="285720" y="908050"/>
            <a:ext cx="8572560" cy="5592784"/>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6429396"/>
            <a:ext cx="3571868" cy="428604"/>
          </a:xfrm>
        </p:spPr>
        <p:txBody>
          <a:bodyPr/>
          <a:lstStyle>
            <a:lvl1pPr algn="l">
              <a:lnSpc>
                <a:spcPct val="80000"/>
              </a:lnSpc>
              <a:defRPr sz="2400" b="1">
                <a:ln>
                  <a:solidFill>
                    <a:schemeClr val="tx1"/>
                  </a:solidFill>
                </a:ln>
                <a:solidFill>
                  <a:srgbClr val="FFFF66"/>
                </a:solidFill>
                <a:effectLst>
                  <a:outerShdw blurRad="38100" dist="38100" dir="2700000" algn="tl">
                    <a:srgbClr val="000000">
                      <a:alpha val="43137"/>
                    </a:srgbClr>
                  </a:outerShdw>
                </a:effectLst>
                <a:latin typeface="Monotype Corsiva" pitchFamily="66" charset="0"/>
              </a:defRPr>
            </a:lvl1pPr>
          </a:lstStyle>
          <a:p>
            <a:r>
              <a:rPr lang="en-AU" dirty="0" smtClean="0">
                <a:ln>
                  <a:solidFill>
                    <a:srgbClr val="FFFFFF"/>
                  </a:solidFill>
                </a:ln>
              </a:rPr>
              <a:t>The Second Exodus of Israel</a:t>
            </a:r>
            <a:endParaRPr lang="en-AU" dirty="0">
              <a:ln>
                <a:solidFill>
                  <a:srgbClr val="FFFFFF"/>
                </a:solidFill>
              </a:ln>
            </a:endParaRPr>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FBC8D05-83AD-46E4-9586-C640FD33FE1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2C59321-A137-47E2-B523-788B65700CD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49DA8A4-0CF2-4DEC-8C04-F5ED7C61AA7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50A56CA-07E4-43EA-958E-E644AAFB8EC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DE34784-6E99-450C-9DB4-3A573EDA6C5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17F2169-17FF-4E8A-97B9-FFF77838CBB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47A4F12-E314-492A-804F-11E8FBEF062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F88F6CF-13CB-4279-8FF5-469BDA942EF7}"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F88F6CF-13CB-4279-8FF5-469BDA942EF7}" type="slidenum">
              <a:rPr lang="en-AU"/>
              <a:pPr/>
              <a:t>‹#›</a:t>
            </a:fld>
            <a:endParaRPr lang="en-A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31EC95F-FDD5-46C4-AA0C-B8D01B4770E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6CA2FBB-8813-4B4F-8D3D-8EE6F0A81DA8}"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471FA89-5E09-4A9A-800B-F85CE97B984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4400" b="1">
                <a:solidFill>
                  <a:srgbClr val="FFFF00"/>
                </a:solidFill>
                <a:latin typeface="Arial" pitchFamily="34" charset="0"/>
                <a:cs typeface="Arial" pitchFamily="34" charset="0"/>
              </a:defRPr>
            </a:lvl1pPr>
          </a:lstStyle>
          <a:p>
            <a:r>
              <a:rPr lang="en-AU" dirty="0"/>
              <a:t>Click to edit Master title style</a:t>
            </a:r>
          </a:p>
        </p:txBody>
      </p:sp>
      <p:sp>
        <p:nvSpPr>
          <p:cNvPr id="14347" name="Rectangle 11"/>
          <p:cNvSpPr>
            <a:spLocks noGrp="1" noChangeArrowheads="1"/>
          </p:cNvSpPr>
          <p:nvPr>
            <p:ph type="subTitle" sz="quarter" idx="1"/>
          </p:nvPr>
        </p:nvSpPr>
        <p:spPr>
          <a:xfrm>
            <a:off x="285720" y="908050"/>
            <a:ext cx="8643998" cy="5449908"/>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A9DA517-4845-4976-BCD2-397BEFE111C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3DEE34-392A-465D-972E-13F402FFB59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E20EBD-BABF-46C9-ACF1-8873C8E1B460}"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ADD72AD-22C3-4ED0-9814-B3A7D4B8329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D115CD3-63C4-4AC9-B7F5-BC129940B53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7160A43-3CC1-456E-9784-007E1823A13A}" type="slidenum">
              <a:rPr lang="en-AU">
                <a:solidFill>
                  <a:srgbClr val="FFFFFF"/>
                </a:solidFill>
              </a:rPr>
              <a:pPr/>
              <a:t>‹#›</a:t>
            </a:fld>
            <a:endParaRPr lang="en-AU">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B81B1D2-CEB1-455B-BAF7-5E6F19068D95}"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9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rgbClr val="000066"/>
              </a:gs>
            </a:gsLst>
            <a:lin ang="0" scaled="1"/>
          </a:gradFill>
          <a:ln w="9525">
            <a:noFill/>
            <a:round/>
            <a:headEnd type="none" w="sm" len="sm"/>
            <a:tailEnd type="none" w="sm" len="sm"/>
          </a:ln>
        </p:spPr>
        <p:txBody>
          <a:bodyPr/>
          <a:lstStyle/>
          <a:p>
            <a:pPr>
              <a:buClr>
                <a:srgbClr val="800000"/>
              </a:buClr>
            </a:pPr>
            <a:endParaRPr kumimoji="1" lang="en-US" sz="2400">
              <a:solidFill>
                <a:srgbClr val="FFFFFF"/>
              </a:solidFill>
            </a:endParaRPr>
          </a:p>
        </p:txBody>
      </p:sp>
      <p:sp>
        <p:nvSpPr>
          <p:cNvPr id="4403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4403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4037"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atin typeface="+mn-lt"/>
              </a:defRPr>
            </a:lvl1pPr>
          </a:lstStyle>
          <a:p>
            <a:pPr>
              <a:buClr>
                <a:srgbClr val="800000"/>
              </a:buClr>
            </a:pPr>
            <a:endParaRPr lang="en-AU">
              <a:solidFill>
                <a:srgbClr val="FFFFFF"/>
              </a:solidFill>
            </a:endParaRPr>
          </a:p>
        </p:txBody>
      </p:sp>
      <p:sp>
        <p:nvSpPr>
          <p:cNvPr id="44038"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defRPr>
            </a:lvl1pPr>
          </a:lstStyle>
          <a:p>
            <a:pPr>
              <a:buClr>
                <a:srgbClr val="800000"/>
              </a:buClr>
            </a:pPr>
            <a:endParaRPr lang="en-AU">
              <a:solidFill>
                <a:srgbClr val="FFFFFF"/>
              </a:solidFill>
            </a:endParaRPr>
          </a:p>
        </p:txBody>
      </p:sp>
      <p:sp>
        <p:nvSpPr>
          <p:cNvPr id="4403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atin typeface="+mn-lt"/>
              </a:defRPr>
            </a:lvl1pPr>
          </a:lstStyle>
          <a:p>
            <a:pPr>
              <a:buClr>
                <a:srgbClr val="800000"/>
              </a:buClr>
            </a:pPr>
            <a:fld id="{4A8CF235-6EDC-47D5-985B-88288B0CA45B}" type="slidenum">
              <a:rPr lang="en-AU">
                <a:solidFill>
                  <a:srgbClr val="FFFFFF"/>
                </a:solidFill>
              </a:rPr>
              <a:pPr>
                <a:buClr>
                  <a:srgbClr val="800000"/>
                </a:buCl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advClick="0" advTm="1080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a:spcBef>
                <a:spcPct val="0"/>
              </a:spcBef>
              <a:buClrTx/>
              <a:buSzTx/>
              <a:buFontTx/>
              <a:buNone/>
            </a:pPr>
            <a:endParaRPr lang="en-AU" b="0">
              <a:solidFill>
                <a:srgbClr val="FFFFFF"/>
              </a:solidFill>
              <a:latin typeface="Arial" charset="0"/>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a:spcBef>
                <a:spcPct val="0"/>
              </a:spcBef>
              <a:buClrTx/>
              <a:buSzTx/>
              <a:buFontTx/>
              <a:buNone/>
            </a:pPr>
            <a:endParaRPr lang="en-AU" b="0">
              <a:solidFill>
                <a:srgbClr val="FFFFFF"/>
              </a:solidFill>
              <a:latin typeface="Arial" charset="0"/>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a:spcBef>
                <a:spcPct val="0"/>
              </a:spcBef>
              <a:buClrTx/>
              <a:buSzTx/>
              <a:buFontTx/>
              <a:buNone/>
            </a:pPr>
            <a:fld id="{860993B6-C40A-4DF1-B269-7896EDF1AAB4}" type="slidenum">
              <a:rPr lang="en-AU" b="0">
                <a:solidFill>
                  <a:srgbClr val="FFFFFF"/>
                </a:solidFill>
                <a:latin typeface="Arial" charset="0"/>
              </a:rPr>
              <a:pPr>
                <a:spcBef>
                  <a:spcPct val="0"/>
                </a:spcBef>
                <a:buClrTx/>
                <a:buSzTx/>
                <a:buFontTx/>
                <a:buNone/>
              </a:pPr>
              <a:t>‹#›</a:t>
            </a:fld>
            <a:endParaRPr lang="en-AU" b="0">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ftr="0" dt="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53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3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53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3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3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53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53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53610" name="Rectangle 10"/>
          <p:cNvSpPr>
            <a:spLocks noGrp="1" noChangeArrowheads="1"/>
          </p:cNvSpPr>
          <p:nvPr>
            <p:ph type="title"/>
          </p:nvPr>
        </p:nvSpPr>
        <p:spPr bwMode="auto">
          <a:xfrm>
            <a:off x="457200" y="0"/>
            <a:ext cx="8229600" cy="9080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53611" name="Rectangle 11"/>
          <p:cNvSpPr>
            <a:spLocks noGrp="1" noChangeArrowheads="1"/>
          </p:cNvSpPr>
          <p:nvPr>
            <p:ph type="body" idx="1"/>
          </p:nvPr>
        </p:nvSpPr>
        <p:spPr bwMode="auto">
          <a:xfrm>
            <a:off x="457200" y="908050"/>
            <a:ext cx="822960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0"/>
            <a:r>
              <a:rPr lang="en-AU" smtClean="0"/>
              <a:t>Fourth level</a:t>
            </a:r>
          </a:p>
          <a:p>
            <a:pPr lvl="1"/>
            <a:r>
              <a:rPr lang="en-AU" smtClean="0"/>
              <a:t>Fifth level</a:t>
            </a:r>
          </a:p>
        </p:txBody>
      </p:sp>
      <p:sp>
        <p:nvSpPr>
          <p:cNvPr id="153612" name="Rectangle 12"/>
          <p:cNvSpPr>
            <a:spLocks noGrp="1" noChangeArrowheads="1"/>
          </p:cNvSpPr>
          <p:nvPr>
            <p:ph type="ftr" sz="quarter" idx="3"/>
          </p:nvPr>
        </p:nvSpPr>
        <p:spPr bwMode="auto">
          <a:xfrm>
            <a:off x="-38100" y="64738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2000" b="0">
                <a:solidFill>
                  <a:srgbClr val="FFFF66"/>
                </a:solidFill>
                <a:effectLst>
                  <a:outerShdw blurRad="38100" dist="38100" dir="2700000" algn="tl">
                    <a:srgbClr val="FFFFFF"/>
                  </a:outerShdw>
                </a:effectLst>
                <a:latin typeface="Monotype Corsiva" pitchFamily="66" charset="0"/>
                <a:cs typeface="+mn-cs"/>
              </a:defRPr>
            </a:lvl1pPr>
          </a:lstStyle>
          <a:p>
            <a:r>
              <a:rPr lang="en-AU"/>
              <a:t>Cameos of the Kingdom</a:t>
            </a:r>
          </a:p>
        </p:txBody>
      </p:sp>
    </p:spTree>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hf sldNum="0" hdr="0" dt="0"/>
  <p:txStyles>
    <p:titleStyle>
      <a:lvl1pPr algn="ctr" rtl="0" fontAlgn="base">
        <a:spcBef>
          <a:spcPct val="0"/>
        </a:spcBef>
        <a:spcAft>
          <a:spcPct val="0"/>
        </a:spcAft>
        <a:defRPr sz="4000" b="1">
          <a:solidFill>
            <a:srgbClr val="FFFF00"/>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b="1">
          <a:solidFill>
            <a:schemeClr val="tx1"/>
          </a:solidFill>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800" b="1">
          <a:solidFill>
            <a:schemeClr val="tx1"/>
          </a:solidFill>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800" b="1">
          <a:solidFill>
            <a:schemeClr val="tx1"/>
          </a:solidFill>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D6C71291-1500-458D-BA24-EFBC9121B3C3}"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ED3F396A-03F0-4BE2-ACC3-87045BA32832}"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378F435-3CD1-401E-90ED-517077B00767}" type="slidenum">
              <a:rPr lang="en-AU">
                <a:solidFill>
                  <a:srgbClr val="FFFFFF"/>
                </a:solidFill>
              </a: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5734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5734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defRPr/>
              </a:pPr>
              <a:endParaRPr lang="en-US">
                <a:solidFill>
                  <a:srgbClr val="FFFFFF"/>
                </a:solidFill>
              </a:endParaRPr>
            </a:p>
          </p:txBody>
        </p:sp>
        <p:sp>
          <p:nvSpPr>
            <p:cNvPr id="5734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5735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defRPr/>
              </a:pPr>
              <a:endParaRPr lang="en-US">
                <a:solidFill>
                  <a:srgbClr val="FFFFFF"/>
                </a:solidFill>
              </a:endParaRPr>
            </a:p>
          </p:txBody>
        </p:sp>
        <p:sp>
          <p:nvSpPr>
            <p:cNvPr id="5735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defRPr/>
              </a:pPr>
              <a:endParaRPr lang="en-US">
                <a:solidFill>
                  <a:srgbClr val="FFFFFF"/>
                </a:solidFill>
              </a:endParaRPr>
            </a:p>
          </p:txBody>
        </p:sp>
        <p:sp>
          <p:nvSpPr>
            <p:cNvPr id="5735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defRPr/>
              </a:pPr>
              <a:endParaRPr lang="en-US">
                <a:solidFill>
                  <a:srgbClr val="FFFFFF"/>
                </a:solidFill>
              </a:endParaRPr>
            </a:p>
          </p:txBody>
        </p:sp>
        <p:sp>
          <p:nvSpPr>
            <p:cNvPr id="5735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defRPr/>
              </a:pPr>
              <a:endParaRPr lang="en-US">
                <a:solidFill>
                  <a:srgbClr val="FFFFFF"/>
                </a:solidFill>
              </a:endParaRPr>
            </a:p>
          </p:txBody>
        </p:sp>
      </p:grpSp>
      <p:sp>
        <p:nvSpPr>
          <p:cNvPr id="5735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5735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735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defRPr>
            </a:lvl1pPr>
          </a:lstStyle>
          <a:p>
            <a:pPr>
              <a:buClr>
                <a:srgbClr val="FFFFCC"/>
              </a:buClr>
              <a:defRPr/>
            </a:pPr>
            <a:endParaRPr lang="en-AU">
              <a:solidFill>
                <a:srgbClr val="FFFFFF"/>
              </a:solidFill>
            </a:endParaRPr>
          </a:p>
        </p:txBody>
      </p:sp>
      <p:sp>
        <p:nvSpPr>
          <p:cNvPr id="5735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defRPr>
            </a:lvl1pPr>
          </a:lstStyle>
          <a:p>
            <a:pPr>
              <a:buClr>
                <a:srgbClr val="FFFFCC"/>
              </a:buClr>
              <a:defRPr/>
            </a:pPr>
            <a:endParaRPr lang="en-AU">
              <a:solidFill>
                <a:srgbClr val="FFFFFF"/>
              </a:solidFill>
            </a:endParaRPr>
          </a:p>
        </p:txBody>
      </p:sp>
      <p:sp>
        <p:nvSpPr>
          <p:cNvPr id="5735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10199"/>
                  </a:outerShdw>
                </a:effectLst>
              </a:defRPr>
            </a:lvl1pPr>
          </a:lstStyle>
          <a:p>
            <a:pPr>
              <a:buClr>
                <a:srgbClr val="FFFFCC"/>
              </a:buClr>
              <a:defRPr/>
            </a:pPr>
            <a:fld id="{296CE705-19BD-4829-B940-59D77F1EF3E6}" type="slidenum">
              <a:rPr lang="en-AU">
                <a:solidFill>
                  <a:srgbClr val="FFFFFF"/>
                </a:solidFill>
              </a:rPr>
              <a:pPr>
                <a:buClr>
                  <a:srgbClr val="FFFFCC"/>
                </a:buClr>
                <a:def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B81B1D2-CEB1-455B-BAF7-5E6F19068D95}" type="slidenum">
              <a:rPr lang="en-AU">
                <a:solidFill>
                  <a:srgbClr val="FFFFFF"/>
                </a:solidFill>
              </a: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D6C71291-1500-458D-BA24-EFBC9121B3C3}" type="slidenum">
              <a:rPr lang="en-AU">
                <a:solidFill>
                  <a:srgbClr val="FFFFFF"/>
                </a:solidFill>
              </a: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subTitle" idx="1"/>
          </p:nvPr>
        </p:nvSpPr>
        <p:spPr>
          <a:xfrm>
            <a:off x="453475" y="546392"/>
            <a:ext cx="8208913" cy="5594964"/>
          </a:xfrm>
        </p:spPr>
        <p:txBody>
          <a:bodyPr anchor="ctr" anchorCtr="0"/>
          <a:lstStyle/>
          <a:p>
            <a:pPr algn="ctr">
              <a:lnSpc>
                <a:spcPct val="80000"/>
              </a:lnSpc>
              <a:buClr>
                <a:srgbClr val="FFFF00"/>
              </a:buClr>
              <a:buSzTx/>
            </a:pPr>
            <a:r>
              <a:rPr lang="en-AU" sz="8000" dirty="0" smtClean="0">
                <a:ln>
                  <a:solidFill>
                    <a:schemeClr val="tx1"/>
                  </a:solidFill>
                </a:ln>
                <a:solidFill>
                  <a:srgbClr val="FF3399"/>
                </a:solidFill>
                <a:effectLst>
                  <a:outerShdw blurRad="38100" dist="38100" dir="2700000" algn="tl">
                    <a:srgbClr val="FFFFFF"/>
                  </a:outerShdw>
                </a:effectLst>
                <a:latin typeface="Monotype Corsiva" pitchFamily="66" charset="0"/>
              </a:rPr>
              <a:t>The work of Elijah and the Second Exodus of Israel</a:t>
            </a:r>
          </a:p>
          <a:p>
            <a:pPr algn="ctr">
              <a:lnSpc>
                <a:spcPct val="85000"/>
              </a:lnSpc>
              <a:spcBef>
                <a:spcPts val="3600"/>
              </a:spcBef>
              <a:buFontTx/>
              <a:buNone/>
            </a:pPr>
            <a:r>
              <a:rPr lang="en-AU" sz="4800" b="0" dirty="0" smtClean="0">
                <a:solidFill>
                  <a:srgbClr val="FFFF00"/>
                </a:solidFill>
                <a:effectLst/>
                <a:latin typeface="Arial Black" pitchFamily="34" charset="0"/>
              </a:rPr>
              <a:t>Study 2</a:t>
            </a:r>
            <a:endParaRPr lang="en-AU" sz="4800" b="0" dirty="0">
              <a:solidFill>
                <a:srgbClr val="FFFF00"/>
              </a:solidFill>
              <a:effectLst/>
              <a:latin typeface="Arial Black" pitchFamily="34" charset="0"/>
            </a:endParaRPr>
          </a:p>
          <a:p>
            <a:pPr algn="ctr">
              <a:lnSpc>
                <a:spcPct val="95000"/>
              </a:lnSpc>
              <a:spcBef>
                <a:spcPct val="0"/>
              </a:spcBef>
              <a:buFontTx/>
              <a:buNone/>
            </a:pPr>
            <a:r>
              <a:rPr lang="en-AU" sz="4800" b="0" dirty="0" smtClean="0">
                <a:solidFill>
                  <a:srgbClr val="FFFF00"/>
                </a:solidFill>
                <a:effectLst/>
                <a:latin typeface="Arial Black" pitchFamily="34" charset="0"/>
              </a:rPr>
              <a:t>“The work of Elijah and the saints”</a:t>
            </a:r>
            <a:endParaRPr lang="en-AU" sz="4800" b="0" dirty="0">
              <a:solidFill>
                <a:srgbClr val="FFFF00"/>
              </a:solidFill>
              <a:effectLst/>
              <a:latin typeface="Arial Black" pitchFamily="34" charset="0"/>
            </a:endParaRPr>
          </a:p>
        </p:txBody>
      </p:sp>
      <p:sp>
        <p:nvSpPr>
          <p:cNvPr id="5"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908720"/>
          </a:xfrm>
        </p:spPr>
        <p:txBody>
          <a:bodyPr/>
          <a:lstStyle/>
          <a:p>
            <a:r>
              <a:rPr lang="en-AU" sz="4400" b="1" dirty="0" err="1" smtClean="0">
                <a:latin typeface="+mj-lt"/>
              </a:rPr>
              <a:t>Herodian</a:t>
            </a:r>
            <a:r>
              <a:rPr lang="en-AU" sz="4400" b="1" dirty="0" smtClean="0">
                <a:latin typeface="+mj-lt"/>
              </a:rPr>
              <a:t> doctrine repudiated</a:t>
            </a:r>
            <a:endParaRPr lang="en-AU" sz="4400" b="1" dirty="0">
              <a:solidFill>
                <a:srgbClr val="FF0000"/>
              </a:solidFill>
              <a:latin typeface="+mj-lt"/>
            </a:endParaRPr>
          </a:p>
        </p:txBody>
      </p:sp>
      <p:sp>
        <p:nvSpPr>
          <p:cNvPr id="55299" name="Rectangle 3"/>
          <p:cNvSpPr>
            <a:spLocks noGrp="1" noChangeArrowheads="1"/>
          </p:cNvSpPr>
          <p:nvPr>
            <p:ph type="subTitle" idx="1"/>
          </p:nvPr>
        </p:nvSpPr>
        <p:spPr>
          <a:xfrm>
            <a:off x="395536" y="852630"/>
            <a:ext cx="8424936" cy="5240666"/>
          </a:xfrm>
        </p:spPr>
        <p:txBody>
          <a:bodyPr/>
          <a:lstStyle/>
          <a:p>
            <a:pPr algn="just">
              <a:lnSpc>
                <a:spcPct val="85000"/>
              </a:lnSpc>
              <a:spcBef>
                <a:spcPts val="0"/>
              </a:spcBef>
              <a:spcAft>
                <a:spcPts val="600"/>
              </a:spcAft>
            </a:pPr>
            <a:r>
              <a:rPr lang="en-US" sz="3200" b="0" dirty="0" smtClean="0">
                <a:ln w="19050">
                  <a:solidFill>
                    <a:schemeClr val="tx1"/>
                  </a:solidFill>
                </a:ln>
                <a:solidFill>
                  <a:srgbClr val="FF0000"/>
                </a:solidFill>
                <a:effectLst/>
                <a:latin typeface="Arial Black" pitchFamily="34" charset="0"/>
              </a:rPr>
              <a:t>Mark 6:14-16 </a:t>
            </a:r>
            <a:r>
              <a:rPr lang="en-US" sz="3200" dirty="0" smtClean="0">
                <a:effectLst/>
              </a:rPr>
              <a:t>- </a:t>
            </a:r>
            <a:r>
              <a:rPr lang="en-US" sz="3200" dirty="0" smtClean="0">
                <a:effectLst/>
                <a:latin typeface="Bookman Old Style" pitchFamily="18" charset="0"/>
              </a:rPr>
              <a:t>And </a:t>
            </a:r>
            <a:r>
              <a:rPr lang="en-US" sz="3200" dirty="0" smtClean="0">
                <a:ln>
                  <a:solidFill>
                    <a:schemeClr val="tx1"/>
                  </a:solidFill>
                </a:ln>
                <a:solidFill>
                  <a:srgbClr val="FFC000"/>
                </a:solidFill>
                <a:effectLst/>
                <a:latin typeface="Bookman Old Style" pitchFamily="18" charset="0"/>
              </a:rPr>
              <a:t>king Herod </a:t>
            </a:r>
            <a:r>
              <a:rPr lang="en-US" sz="3200" dirty="0" smtClean="0">
                <a:effectLst/>
                <a:latin typeface="Bookman Old Style" pitchFamily="18" charset="0"/>
              </a:rPr>
              <a:t>heard of him; (for his name was spread abroad:) and he said, </a:t>
            </a:r>
            <a:r>
              <a:rPr lang="en-US" sz="3200" dirty="0" smtClean="0">
                <a:solidFill>
                  <a:srgbClr val="FFFF00"/>
                </a:solidFill>
                <a:effectLst/>
                <a:latin typeface="Bookman Old Style" pitchFamily="18" charset="0"/>
              </a:rPr>
              <a:t>That John the Baptist was risen from the dead, and therefore mighty works do </a:t>
            </a:r>
            <a:r>
              <a:rPr lang="en-US" sz="3200" dirty="0" err="1" smtClean="0">
                <a:solidFill>
                  <a:srgbClr val="FFFF00"/>
                </a:solidFill>
                <a:effectLst/>
                <a:latin typeface="Bookman Old Style" pitchFamily="18" charset="0"/>
              </a:rPr>
              <a:t>shew</a:t>
            </a:r>
            <a:r>
              <a:rPr lang="en-US" sz="3200" dirty="0" smtClean="0">
                <a:solidFill>
                  <a:srgbClr val="FFFF00"/>
                </a:solidFill>
                <a:effectLst/>
                <a:latin typeface="Bookman Old Style" pitchFamily="18" charset="0"/>
              </a:rPr>
              <a:t> forth themselves in him</a:t>
            </a:r>
            <a:r>
              <a:rPr lang="en-US" sz="3200" dirty="0" smtClean="0">
                <a:effectLst/>
                <a:latin typeface="Bookman Old Style" pitchFamily="18" charset="0"/>
              </a:rPr>
              <a:t>. </a:t>
            </a:r>
          </a:p>
          <a:p>
            <a:pPr algn="just">
              <a:lnSpc>
                <a:spcPct val="85000"/>
              </a:lnSpc>
              <a:spcBef>
                <a:spcPts val="0"/>
              </a:spcBef>
              <a:spcAft>
                <a:spcPts val="600"/>
              </a:spcAft>
            </a:pPr>
            <a:r>
              <a:rPr lang="en-US" sz="3200" dirty="0" smtClean="0">
                <a:effectLst/>
                <a:latin typeface="Bookman Old Style" pitchFamily="18" charset="0"/>
              </a:rPr>
              <a:t>Others said, </a:t>
            </a:r>
            <a:r>
              <a:rPr lang="en-US" sz="3200" dirty="0" smtClean="0">
                <a:solidFill>
                  <a:srgbClr val="FFFF00"/>
                </a:solidFill>
                <a:effectLst/>
                <a:latin typeface="Bookman Old Style" pitchFamily="18" charset="0"/>
              </a:rPr>
              <a:t>That it is Elias</a:t>
            </a:r>
            <a:r>
              <a:rPr lang="en-US" sz="3200" dirty="0" smtClean="0">
                <a:effectLst/>
                <a:latin typeface="Bookman Old Style" pitchFamily="18" charset="0"/>
              </a:rPr>
              <a:t>. And others said, That it is a prophet, or as one of the prophets. </a:t>
            </a:r>
          </a:p>
          <a:p>
            <a:pPr algn="just">
              <a:lnSpc>
                <a:spcPct val="85000"/>
              </a:lnSpc>
              <a:spcBef>
                <a:spcPts val="0"/>
              </a:spcBef>
              <a:spcAft>
                <a:spcPts val="600"/>
              </a:spcAft>
            </a:pPr>
            <a:r>
              <a:rPr lang="en-US" sz="3200" dirty="0" smtClean="0">
                <a:effectLst/>
                <a:latin typeface="Bookman Old Style" pitchFamily="18" charset="0"/>
              </a:rPr>
              <a:t>But when Herod heard thereof, he said, </a:t>
            </a:r>
            <a:r>
              <a:rPr lang="en-US" sz="3200" dirty="0" smtClean="0">
                <a:solidFill>
                  <a:srgbClr val="FFFF00"/>
                </a:solidFill>
                <a:effectLst/>
                <a:latin typeface="Bookman Old Style" pitchFamily="18" charset="0"/>
              </a:rPr>
              <a:t>It is John, whom I beheaded: he is risen from the dead</a:t>
            </a:r>
            <a:r>
              <a:rPr lang="en-US" sz="3200" dirty="0" smtClean="0">
                <a:effectLst/>
                <a:latin typeface="Bookman Old Style" pitchFamily="18" charset="0"/>
              </a:rPr>
              <a:t>. </a:t>
            </a:r>
          </a:p>
        </p:txBody>
      </p:sp>
      <p:sp>
        <p:nvSpPr>
          <p:cNvPr id="4" name="TextBox 3"/>
          <p:cNvSpPr txBox="1"/>
          <p:nvPr/>
        </p:nvSpPr>
        <p:spPr>
          <a:xfrm>
            <a:off x="306940" y="6065586"/>
            <a:ext cx="8568952" cy="553998"/>
          </a:xfrm>
          <a:prstGeom prst="rect">
            <a:avLst/>
          </a:prstGeom>
          <a:noFill/>
        </p:spPr>
        <p:txBody>
          <a:bodyPr wrap="square" rtlCol="0">
            <a:spAutoFit/>
          </a:bodyPr>
          <a:lstStyle/>
          <a:p>
            <a:pPr algn="ctr">
              <a:buClr>
                <a:srgbClr val="FFFFCC"/>
              </a:buClr>
              <a:buFont typeface="Wingdings" pitchFamily="2" charset="2"/>
              <a:buNone/>
            </a:pPr>
            <a:r>
              <a:rPr lang="en-US" sz="3000" dirty="0" smtClean="0">
                <a:solidFill>
                  <a:srgbClr val="00FF00"/>
                </a:solidFill>
                <a:latin typeface="Arial Narrow" pitchFamily="34" charset="0"/>
              </a:rPr>
              <a:t>Unlike the Sadducees, Herod believed in resurrection. </a:t>
            </a:r>
            <a:endParaRPr lang="en-US" sz="3000" dirty="0">
              <a:solidFill>
                <a:srgbClr val="00FF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par>
                          <p:cTn id="11" fill="hold">
                            <p:stCondLst>
                              <p:cond delay="0"/>
                            </p:stCondLst>
                            <p:childTnLst>
                              <p:par>
                                <p:cTn id="12" presetID="53" presetClass="entr" presetSubtype="0" fill="hold" grpId="0" nodeType="afterEffect">
                                  <p:stCondLst>
                                    <p:cond delay="200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1916113"/>
            <a:ext cx="3924300" cy="4752975"/>
          </a:xfrm>
        </p:spPr>
        <p:txBody>
          <a:bodyPr/>
          <a:lstStyle/>
          <a:p>
            <a:r>
              <a:rPr lang="en-AU" sz="6000" dirty="0">
                <a:solidFill>
                  <a:srgbClr val="00FF00"/>
                </a:solidFill>
                <a:effectLst/>
              </a:rPr>
              <a:t>AD 70</a:t>
            </a:r>
            <a:br>
              <a:rPr lang="en-AU" sz="6000" dirty="0">
                <a:solidFill>
                  <a:srgbClr val="00FF00"/>
                </a:solidFill>
                <a:effectLst/>
              </a:rPr>
            </a:br>
            <a:r>
              <a:rPr lang="en-AU" sz="6000" dirty="0">
                <a:solidFill>
                  <a:srgbClr val="00FF00"/>
                </a:solidFill>
                <a:effectLst/>
              </a:rPr>
              <a:t>Jerusalem falls to Titus and the Temple is destroyed</a:t>
            </a:r>
          </a:p>
        </p:txBody>
      </p:sp>
      <p:sp>
        <p:nvSpPr>
          <p:cNvPr id="47107" name="Rectangle 3"/>
          <p:cNvSpPr>
            <a:spLocks noGrp="1" noChangeArrowheads="1"/>
          </p:cNvSpPr>
          <p:nvPr>
            <p:ph type="subTitle" idx="1"/>
          </p:nvPr>
        </p:nvSpPr>
        <p:spPr/>
        <p:txBody>
          <a:bodyPr/>
          <a:lstStyle/>
          <a:p>
            <a:endParaRPr lang="en-US"/>
          </a:p>
        </p:txBody>
      </p:sp>
      <p:pic>
        <p:nvPicPr>
          <p:cNvPr id="47108" name="Picture 4" descr="Titus captures Jerusalem AD70"/>
          <p:cNvPicPr>
            <a:picLocks noChangeAspect="1" noChangeArrowheads="1"/>
          </p:cNvPicPr>
          <p:nvPr/>
        </p:nvPicPr>
        <p:blipFill>
          <a:blip r:embed="rId2" cstate="print"/>
          <a:srcRect/>
          <a:stretch>
            <a:fillRect/>
          </a:stretch>
        </p:blipFill>
        <p:spPr bwMode="auto">
          <a:xfrm>
            <a:off x="3925888" y="3175"/>
            <a:ext cx="5218112" cy="6854825"/>
          </a:xfrm>
          <a:prstGeom prst="rect">
            <a:avLst/>
          </a:prstGeom>
          <a:noFill/>
        </p:spPr>
      </p:pic>
      <p:sp>
        <p:nvSpPr>
          <p:cNvPr id="47109" name="Text Box 5"/>
          <p:cNvSpPr txBox="1">
            <a:spLocks noChangeArrowheads="1"/>
          </p:cNvSpPr>
          <p:nvPr/>
        </p:nvSpPr>
        <p:spPr bwMode="auto">
          <a:xfrm>
            <a:off x="0" y="0"/>
            <a:ext cx="9144000" cy="1569660"/>
          </a:xfrm>
          <a:prstGeom prst="rect">
            <a:avLst/>
          </a:prstGeom>
          <a:solidFill>
            <a:schemeClr val="bg1"/>
          </a:solidFill>
          <a:ln w="12700" cap="sq">
            <a:noFill/>
            <a:miter lim="800000"/>
            <a:headEnd type="none" w="sm" len="sm"/>
            <a:tailEnd type="none" w="sm" len="sm"/>
          </a:ln>
          <a:effectLst/>
        </p:spPr>
        <p:txBody>
          <a:bodyPr>
            <a:spAutoFit/>
          </a:bodyPr>
          <a:lstStyle/>
          <a:p>
            <a:pPr algn="just">
              <a:buClr>
                <a:srgbClr val="800000"/>
              </a:buClr>
              <a:buFont typeface="Wingdings" pitchFamily="2" charset="2"/>
              <a:buNone/>
            </a:pPr>
            <a:r>
              <a:rPr lang="en-US" sz="2400" dirty="0">
                <a:solidFill>
                  <a:srgbClr val="FFFF00"/>
                </a:solidFill>
                <a:latin typeface="Bookman Old Style" pitchFamily="18" charset="0"/>
              </a:rPr>
              <a:t>And they shall fall by the edge of the sword, and shall be led away captive into all nations: and Jerusalem shall be trodden down of the Gentiles, until the times of the Gentiles be fulfilled. – </a:t>
            </a:r>
            <a:r>
              <a:rPr lang="en-US" sz="2400" dirty="0">
                <a:ln w="12700">
                  <a:solidFill>
                    <a:srgbClr val="FFFFFF"/>
                  </a:solidFill>
                </a:ln>
                <a:solidFill>
                  <a:srgbClr val="FF0000"/>
                </a:solidFill>
                <a:latin typeface="Arial"/>
              </a:rPr>
              <a:t>Luke 21:24</a:t>
            </a:r>
            <a:endParaRPr lang="en-AU" sz="2400" dirty="0">
              <a:ln w="12700">
                <a:solidFill>
                  <a:srgbClr val="FFFFFF"/>
                </a:solidFill>
              </a:ln>
              <a:solidFill>
                <a:srgbClr val="FF0000"/>
              </a:solidFill>
              <a:latin typeface="Arial"/>
            </a:endParaRPr>
          </a:p>
        </p:txBody>
      </p:sp>
      <p:sp>
        <p:nvSpPr>
          <p:cNvPr id="6" name="TextBox 5"/>
          <p:cNvSpPr txBox="1"/>
          <p:nvPr/>
        </p:nvSpPr>
        <p:spPr>
          <a:xfrm>
            <a:off x="511416" y="1556792"/>
            <a:ext cx="8136904" cy="1034129"/>
          </a:xfrm>
          <a:prstGeom prst="rect">
            <a:avLst/>
          </a:prstGeom>
          <a:noFill/>
        </p:spPr>
        <p:txBody>
          <a:bodyPr wrap="square" rtlCol="0">
            <a:spAutoFit/>
          </a:bodyPr>
          <a:lstStyle/>
          <a:p>
            <a:pPr algn="ctr">
              <a:lnSpc>
                <a:spcPct val="85000"/>
              </a:lnSpc>
              <a:spcBef>
                <a:spcPts val="0"/>
              </a:spcBef>
              <a:buNone/>
            </a:pPr>
            <a:r>
              <a:rPr lang="en-US" sz="3600" dirty="0" smtClean="0">
                <a:ln w="19050">
                  <a:solidFill>
                    <a:schemeClr val="tx1"/>
                  </a:solidFill>
                </a:ln>
                <a:solidFill>
                  <a:schemeClr val="accent6">
                    <a:lumMod val="75000"/>
                  </a:schemeClr>
                </a:solidFill>
                <a:latin typeface="+mn-lt"/>
              </a:rPr>
              <a:t>The events of AD 70 the subject of </a:t>
            </a:r>
            <a:r>
              <a:rPr lang="en-US" sz="3600" dirty="0" smtClean="0">
                <a:ln w="19050">
                  <a:solidFill>
                    <a:schemeClr val="tx1"/>
                  </a:solidFill>
                </a:ln>
                <a:solidFill>
                  <a:srgbClr val="FF0000"/>
                </a:solidFill>
                <a:latin typeface="+mn-lt"/>
              </a:rPr>
              <a:t>Matt. </a:t>
            </a:r>
            <a:r>
              <a:rPr lang="en-US" sz="3600" dirty="0" smtClean="0">
                <a:ln w="19050">
                  <a:solidFill>
                    <a:sysClr val="windowText" lastClr="000000"/>
                  </a:solidFill>
                </a:ln>
                <a:solidFill>
                  <a:srgbClr val="FF0000"/>
                </a:solidFill>
                <a:latin typeface="+mn-lt"/>
              </a:rPr>
              <a:t>24:4-29a</a:t>
            </a:r>
            <a:endParaRPr lang="en-AU" sz="3600" dirty="0">
              <a:ln w="19050">
                <a:solidFill>
                  <a:sysClr val="windowText" lastClr="000000"/>
                </a:solidFill>
              </a:ln>
              <a:solidFill>
                <a:srgbClr val="FF0000"/>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136871" y="692235"/>
            <a:ext cx="8710991" cy="2953032"/>
            <a:chOff x="-281" y="300"/>
            <a:chExt cx="5403" cy="1860"/>
          </a:xfrm>
        </p:grpSpPr>
        <p:pic>
          <p:nvPicPr>
            <p:cNvPr id="31768" name="Picture 24" descr="Rainbowed Angel"/>
            <p:cNvPicPr>
              <a:picLocks noChangeAspect="1" noChangeArrowheads="1"/>
            </p:cNvPicPr>
            <p:nvPr/>
          </p:nvPicPr>
          <p:blipFill>
            <a:blip r:embed="rId2" cstate="print"/>
            <a:srcRect/>
            <a:stretch>
              <a:fillRect/>
            </a:stretch>
          </p:blipFill>
          <p:spPr bwMode="auto">
            <a:xfrm>
              <a:off x="131" y="482"/>
              <a:ext cx="1615" cy="1678"/>
            </a:xfrm>
            <a:prstGeom prst="rect">
              <a:avLst/>
            </a:prstGeom>
            <a:noFill/>
          </p:spPr>
        </p:pic>
        <p:sp>
          <p:nvSpPr>
            <p:cNvPr id="31769" name="Rectangle 25"/>
            <p:cNvSpPr>
              <a:spLocks noChangeArrowheads="1"/>
            </p:cNvSpPr>
            <p:nvPr/>
          </p:nvSpPr>
          <p:spPr bwMode="auto">
            <a:xfrm>
              <a:off x="-281" y="311"/>
              <a:ext cx="4037" cy="1814"/>
            </a:xfrm>
            <a:prstGeom prst="rect">
              <a:avLst/>
            </a:prstGeom>
            <a:solidFill>
              <a:schemeClr val="bg1"/>
            </a:solidFill>
            <a:ln w="9525" algn="ctr">
              <a:noFill/>
              <a:miter lim="800000"/>
              <a:headEnd/>
              <a:tailEnd/>
            </a:ln>
            <a:effectLst/>
          </p:spPr>
          <p:txBody>
            <a:bodyPr wrap="none" anchor="ctr"/>
            <a:lstStyle/>
            <a:p>
              <a:pPr marL="342900" indent="-342900" algn="ctr">
                <a:buClr>
                  <a:srgbClr val="FFFFCC"/>
                </a:buClr>
                <a:buFont typeface="Wingdings" pitchFamily="2" charset="2"/>
                <a:buNone/>
              </a:pPr>
              <a:endParaRPr lang="en-US">
                <a:solidFill>
                  <a:srgbClr val="FFFFFF"/>
                </a:solidFill>
              </a:endParaRPr>
            </a:p>
          </p:txBody>
        </p:sp>
        <p:sp>
          <p:nvSpPr>
            <p:cNvPr id="31770" name="WordArt 26"/>
            <p:cNvSpPr>
              <a:spLocks noChangeArrowheads="1" noChangeShapeType="1" noTextEdit="1"/>
            </p:cNvSpPr>
            <p:nvPr/>
          </p:nvSpPr>
          <p:spPr bwMode="auto">
            <a:xfrm>
              <a:off x="2229" y="300"/>
              <a:ext cx="2893" cy="590"/>
            </a:xfrm>
            <a:prstGeom prst="rect">
              <a:avLst/>
            </a:prstGeom>
          </p:spPr>
          <p:txBody>
            <a:bodyPr wrap="none" fromWordArt="1">
              <a:prstTxWarp prst="textPlain">
                <a:avLst>
                  <a:gd name="adj" fmla="val 50347"/>
                </a:avLst>
              </a:prstTxWarp>
            </a:bodyPr>
            <a:lstStyle/>
            <a:p>
              <a:pPr algn="ctr">
                <a:lnSpc>
                  <a:spcPct val="85000"/>
                </a:lnSpc>
                <a:spcBef>
                  <a:spcPts val="0"/>
                </a:spcBef>
                <a:buClr>
                  <a:srgbClr val="FFFFCC"/>
                </a:buClr>
                <a:buFont typeface="Wingdings" pitchFamily="2" charset="2"/>
                <a:buNone/>
              </a:pPr>
              <a:r>
                <a:rPr lang="en-US"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The March of</a:t>
              </a:r>
            </a:p>
            <a:p>
              <a:pPr algn="ctr">
                <a:lnSpc>
                  <a:spcPct val="85000"/>
                </a:lnSpc>
                <a:spcBef>
                  <a:spcPts val="0"/>
                </a:spcBef>
                <a:buClr>
                  <a:srgbClr val="FFFFCC"/>
                </a:buClr>
                <a:buFont typeface="Wingdings" pitchFamily="2" charset="2"/>
                <a:buNone/>
              </a:pPr>
              <a:r>
                <a:rPr lang="en-US"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the </a:t>
              </a:r>
              <a:r>
                <a:rPr lang="en-US" sz="32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Rainbowed</a:t>
              </a:r>
              <a:r>
                <a:rPr lang="en-US" sz="32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Angel</a:t>
              </a:r>
            </a:p>
          </p:txBody>
        </p:sp>
      </p:grpSp>
      <p:sp>
        <p:nvSpPr>
          <p:cNvPr id="31747" name="Rectangle 3"/>
          <p:cNvSpPr>
            <a:spLocks noGrp="1" noChangeArrowheads="1"/>
          </p:cNvSpPr>
          <p:nvPr>
            <p:ph type="subTitle" idx="1"/>
          </p:nvPr>
        </p:nvSpPr>
        <p:spPr>
          <a:xfrm>
            <a:off x="395288" y="1700213"/>
            <a:ext cx="8497887" cy="3673475"/>
          </a:xfrm>
        </p:spPr>
        <p:txBody>
          <a:bodyPr/>
          <a:lstStyle/>
          <a:p>
            <a:pPr algn="just">
              <a:lnSpc>
                <a:spcPct val="85000"/>
              </a:lnSpc>
              <a:spcBef>
                <a:spcPts val="0"/>
              </a:spcBef>
              <a:spcAft>
                <a:spcPts val="400"/>
              </a:spcAft>
            </a:pPr>
            <a:r>
              <a:rPr lang="en-US" baseline="30000" dirty="0">
                <a:effectLst/>
                <a:latin typeface="Bookman Old Style" pitchFamily="18" charset="0"/>
              </a:rPr>
              <a:t>29</a:t>
            </a:r>
            <a:r>
              <a:rPr lang="en-US" dirty="0">
                <a:effectLst/>
                <a:latin typeface="Times New Roman" pitchFamily="18" charset="0"/>
              </a:rPr>
              <a:t> </a:t>
            </a:r>
            <a:r>
              <a:rPr lang="en-US" dirty="0">
                <a:solidFill>
                  <a:srgbClr val="00FF00"/>
                </a:solidFill>
                <a:effectLst/>
                <a:latin typeface="Bookman Old Style" pitchFamily="18" charset="0"/>
              </a:rPr>
              <a:t>Immediately</a:t>
            </a:r>
            <a:r>
              <a:rPr lang="en-US" dirty="0">
                <a:effectLst/>
                <a:latin typeface="Bookman Old Style" pitchFamily="18" charset="0"/>
              </a:rPr>
              <a:t> after the tribulation of those days shall the </a:t>
            </a:r>
            <a:r>
              <a:rPr lang="en-US" dirty="0">
                <a:solidFill>
                  <a:srgbClr val="FFFF00"/>
                </a:solidFill>
                <a:effectLst/>
                <a:latin typeface="Bookman Old Style" pitchFamily="18" charset="0"/>
              </a:rPr>
              <a:t>sun</a:t>
            </a:r>
            <a:r>
              <a:rPr lang="en-US" dirty="0">
                <a:effectLst/>
                <a:latin typeface="Bookman Old Style" pitchFamily="18" charset="0"/>
              </a:rPr>
              <a:t> be darkened, and the </a:t>
            </a:r>
            <a:r>
              <a:rPr lang="en-US" dirty="0">
                <a:ln>
                  <a:solidFill>
                    <a:schemeClr val="tx1"/>
                  </a:solidFill>
                </a:ln>
                <a:solidFill>
                  <a:srgbClr val="FF00FF"/>
                </a:solidFill>
                <a:effectLst/>
                <a:latin typeface="Bookman Old Style" pitchFamily="18" charset="0"/>
              </a:rPr>
              <a:t>moon</a:t>
            </a:r>
            <a:r>
              <a:rPr lang="en-US" dirty="0">
                <a:effectLst/>
                <a:latin typeface="Bookman Old Style" pitchFamily="18" charset="0"/>
              </a:rPr>
              <a:t> shall not give her light, and the </a:t>
            </a:r>
            <a:r>
              <a:rPr lang="en-US" dirty="0">
                <a:solidFill>
                  <a:schemeClr val="folHlink"/>
                </a:solidFill>
                <a:effectLst/>
                <a:latin typeface="Bookman Old Style" pitchFamily="18" charset="0"/>
              </a:rPr>
              <a:t>stars</a:t>
            </a:r>
            <a:r>
              <a:rPr lang="en-US" dirty="0">
                <a:effectLst/>
                <a:latin typeface="Bookman Old Style" pitchFamily="18" charset="0"/>
              </a:rPr>
              <a:t> shall fall from heaven, and the powers of the heavens shall be shaken:</a:t>
            </a:r>
          </a:p>
          <a:p>
            <a:pPr algn="just">
              <a:lnSpc>
                <a:spcPct val="85000"/>
              </a:lnSpc>
              <a:spcBef>
                <a:spcPts val="0"/>
              </a:spcBef>
            </a:pPr>
            <a:r>
              <a:rPr lang="en-US" baseline="30000" dirty="0">
                <a:effectLst/>
                <a:latin typeface="Bookman Old Style" pitchFamily="18" charset="0"/>
              </a:rPr>
              <a:t>30</a:t>
            </a:r>
            <a:r>
              <a:rPr lang="en-US" dirty="0">
                <a:effectLst/>
                <a:latin typeface="Bookman Old Style" pitchFamily="18" charset="0"/>
              </a:rPr>
              <a:t> And then shall appear </a:t>
            </a:r>
            <a:r>
              <a:rPr lang="en-US" dirty="0">
                <a:ln>
                  <a:solidFill>
                    <a:schemeClr val="tx1"/>
                  </a:solidFill>
                </a:ln>
                <a:solidFill>
                  <a:srgbClr val="FF0066"/>
                </a:solidFill>
                <a:effectLst/>
                <a:latin typeface="Bookman Old Style" pitchFamily="18" charset="0"/>
              </a:rPr>
              <a:t>the sign of the Son of man in heaven</a:t>
            </a:r>
            <a:r>
              <a:rPr lang="en-US" dirty="0">
                <a:effectLst/>
                <a:latin typeface="Bookman Old Style" pitchFamily="18" charset="0"/>
              </a:rPr>
              <a:t>: and then shall all </a:t>
            </a:r>
            <a:r>
              <a:rPr lang="en-US" dirty="0">
                <a:solidFill>
                  <a:srgbClr val="00FF00"/>
                </a:solidFill>
                <a:effectLst/>
                <a:latin typeface="Bookman Old Style" pitchFamily="18" charset="0"/>
              </a:rPr>
              <a:t>the tribes of the earth</a:t>
            </a:r>
            <a:r>
              <a:rPr lang="en-US" dirty="0">
                <a:effectLst/>
                <a:latin typeface="Bookman Old Style" pitchFamily="18" charset="0"/>
              </a:rPr>
              <a:t> mourn, and they shall see the Son of man </a:t>
            </a:r>
            <a:r>
              <a:rPr lang="en-US" dirty="0">
                <a:solidFill>
                  <a:srgbClr val="FFFF00"/>
                </a:solidFill>
                <a:effectLst/>
                <a:latin typeface="Bookman Old Style" pitchFamily="18" charset="0"/>
              </a:rPr>
              <a:t>coming</a:t>
            </a:r>
            <a:r>
              <a:rPr lang="en-US" dirty="0">
                <a:effectLst/>
                <a:latin typeface="Bookman Old Style" pitchFamily="18" charset="0"/>
              </a:rPr>
              <a:t> in </a:t>
            </a:r>
            <a:r>
              <a:rPr lang="en-US" dirty="0">
                <a:ln>
                  <a:solidFill>
                    <a:schemeClr val="tx1"/>
                  </a:solidFill>
                </a:ln>
                <a:solidFill>
                  <a:srgbClr val="33CCFF"/>
                </a:solidFill>
                <a:effectLst/>
                <a:latin typeface="Bookman Old Style" pitchFamily="18" charset="0"/>
              </a:rPr>
              <a:t>the clouds of heaven</a:t>
            </a:r>
            <a:r>
              <a:rPr lang="en-US" dirty="0">
                <a:effectLst/>
                <a:latin typeface="Bookman Old Style" pitchFamily="18" charset="0"/>
              </a:rPr>
              <a:t> with power and great glory.</a:t>
            </a:r>
            <a:endParaRPr lang="en-AU" dirty="0">
              <a:latin typeface="Bookman Old Style" pitchFamily="18" charset="0"/>
            </a:endParaRPr>
          </a:p>
        </p:txBody>
      </p:sp>
      <p:sp>
        <p:nvSpPr>
          <p:cNvPr id="31746" name="Rectangle 2"/>
          <p:cNvSpPr>
            <a:spLocks noGrp="1" noChangeArrowheads="1"/>
          </p:cNvSpPr>
          <p:nvPr>
            <p:ph type="ctrTitle"/>
          </p:nvPr>
        </p:nvSpPr>
        <p:spPr/>
        <p:txBody>
          <a:bodyPr/>
          <a:lstStyle/>
          <a:p>
            <a:r>
              <a:rPr lang="en-AU" sz="4400" dirty="0">
                <a:ln w="19050">
                  <a:solidFill>
                    <a:schemeClr val="tx1"/>
                  </a:solidFill>
                </a:ln>
                <a:solidFill>
                  <a:srgbClr val="FF0000"/>
                </a:solidFill>
                <a:effectLst/>
              </a:rPr>
              <a:t>Matt. 24:29-30</a:t>
            </a:r>
          </a:p>
        </p:txBody>
      </p:sp>
      <p:sp>
        <p:nvSpPr>
          <p:cNvPr id="31748" name="Text Box 4"/>
          <p:cNvSpPr txBox="1">
            <a:spLocks noChangeArrowheads="1"/>
          </p:cNvSpPr>
          <p:nvPr/>
        </p:nvSpPr>
        <p:spPr bwMode="auto">
          <a:xfrm>
            <a:off x="879475" y="1196973"/>
            <a:ext cx="2141538" cy="519113"/>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dirty="0">
                <a:solidFill>
                  <a:srgbClr val="00FF00"/>
                </a:solidFill>
                <a:latin typeface="Arial" charset="0"/>
              </a:rPr>
              <a:t>“Suddenly”</a:t>
            </a:r>
          </a:p>
        </p:txBody>
      </p:sp>
      <p:sp>
        <p:nvSpPr>
          <p:cNvPr id="31749" name="Line 5"/>
          <p:cNvSpPr>
            <a:spLocks noChangeShapeType="1"/>
          </p:cNvSpPr>
          <p:nvPr/>
        </p:nvSpPr>
        <p:spPr bwMode="auto">
          <a:xfrm>
            <a:off x="1835150" y="1657349"/>
            <a:ext cx="0" cy="144462"/>
          </a:xfrm>
          <a:prstGeom prst="line">
            <a:avLst/>
          </a:prstGeom>
          <a:noFill/>
          <a:ln w="38100">
            <a:solidFill>
              <a:srgbClr val="00FF00"/>
            </a:solidFill>
            <a:round/>
            <a:headEnd/>
            <a:tailEnd/>
          </a:ln>
          <a:effectLst/>
        </p:spPr>
        <p:txBody>
          <a:bodyPr/>
          <a:lstStyle/>
          <a:p>
            <a:pPr>
              <a:buClr>
                <a:srgbClr val="FFFFCC"/>
              </a:buClr>
            </a:pPr>
            <a:endParaRPr lang="en-US">
              <a:solidFill>
                <a:srgbClr val="FFFFFF"/>
              </a:solidFill>
            </a:endParaRPr>
          </a:p>
        </p:txBody>
      </p:sp>
      <p:sp>
        <p:nvSpPr>
          <p:cNvPr id="31750" name="Text Box 6"/>
          <p:cNvSpPr txBox="1">
            <a:spLocks noChangeArrowheads="1"/>
          </p:cNvSpPr>
          <p:nvPr/>
        </p:nvSpPr>
        <p:spPr bwMode="auto">
          <a:xfrm>
            <a:off x="4884610" y="754658"/>
            <a:ext cx="3979862" cy="946150"/>
          </a:xfrm>
          <a:prstGeom prst="rect">
            <a:avLst/>
          </a:prstGeom>
          <a:noFill/>
          <a:ln w="9525" algn="ctr">
            <a:noFill/>
            <a:miter lim="800000"/>
            <a:headEnd/>
            <a:tailEnd/>
          </a:ln>
          <a:effectLst/>
        </p:spPr>
        <p:txBody>
          <a:bodyPr>
            <a:spAutoFit/>
          </a:bodyPr>
          <a:lstStyle/>
          <a:p>
            <a:pPr>
              <a:buClr>
                <a:srgbClr val="FFFFCC"/>
              </a:buClr>
              <a:buFont typeface="Wingdings" pitchFamily="2" charset="2"/>
              <a:buNone/>
            </a:pPr>
            <a:r>
              <a:rPr lang="en-AU" dirty="0">
                <a:solidFill>
                  <a:srgbClr val="FFFF00"/>
                </a:solidFill>
                <a:latin typeface="Arial" charset="0"/>
              </a:rPr>
              <a:t>Political powers – </a:t>
            </a:r>
            <a:r>
              <a:rPr lang="en-AU" dirty="0">
                <a:ln w="19050">
                  <a:solidFill>
                    <a:srgbClr val="FFFFFF"/>
                  </a:solidFill>
                </a:ln>
                <a:solidFill>
                  <a:srgbClr val="FF0000"/>
                </a:solidFill>
                <a:latin typeface="Arial" charset="0"/>
              </a:rPr>
              <a:t>Isa. 24:21-23; Joel 2:10, 31</a:t>
            </a:r>
          </a:p>
        </p:txBody>
      </p:sp>
      <p:sp>
        <p:nvSpPr>
          <p:cNvPr id="31753" name="Line 9"/>
          <p:cNvSpPr>
            <a:spLocks noChangeShapeType="1"/>
          </p:cNvSpPr>
          <p:nvPr/>
        </p:nvSpPr>
        <p:spPr bwMode="auto">
          <a:xfrm flipV="1">
            <a:off x="4211960" y="1124744"/>
            <a:ext cx="720080" cy="1080120"/>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31754" name="Text Box 10"/>
          <p:cNvSpPr txBox="1">
            <a:spLocks noChangeArrowheads="1"/>
          </p:cNvSpPr>
          <p:nvPr/>
        </p:nvSpPr>
        <p:spPr bwMode="auto">
          <a:xfrm>
            <a:off x="208540" y="3615880"/>
            <a:ext cx="8712200" cy="1581150"/>
          </a:xfrm>
          <a:prstGeom prst="rect">
            <a:avLst/>
          </a:prstGeom>
          <a:noFill/>
          <a:ln w="28575" algn="ctr">
            <a:solidFill>
              <a:srgbClr val="FFFF00"/>
            </a:solidFill>
            <a:miter lim="800000"/>
            <a:headEnd/>
            <a:tailEnd/>
          </a:ln>
          <a:effectLst/>
        </p:spPr>
        <p:txBody>
          <a:bodyPr>
            <a:spAutoFit/>
          </a:bodyPr>
          <a:lstStyle/>
          <a:p>
            <a:pPr>
              <a:buClr>
                <a:srgbClr val="FFFFCC"/>
              </a:buClr>
              <a:buFont typeface="Wingdings" pitchFamily="2" charset="2"/>
              <a:buNone/>
            </a:pPr>
            <a:r>
              <a:rPr lang="en-AU" sz="2400" dirty="0">
                <a:ln w="19050">
                  <a:solidFill>
                    <a:srgbClr val="FFFFFF"/>
                  </a:solidFill>
                </a:ln>
                <a:solidFill>
                  <a:srgbClr val="FF0000"/>
                </a:solidFill>
                <a:latin typeface="Arial" charset="0"/>
              </a:rPr>
              <a:t>V.29</a:t>
            </a:r>
            <a:r>
              <a:rPr lang="en-AU" sz="2400" dirty="0">
                <a:solidFill>
                  <a:srgbClr val="FFFFFF"/>
                </a:solidFill>
                <a:latin typeface="Arial" charset="0"/>
              </a:rPr>
              <a:t> </a:t>
            </a:r>
            <a:r>
              <a:rPr lang="en-AU" sz="2400" dirty="0">
                <a:ln>
                  <a:solidFill>
                    <a:srgbClr val="FFFFFF"/>
                  </a:solidFill>
                </a:ln>
                <a:solidFill>
                  <a:srgbClr val="33CCFF"/>
                </a:solidFill>
                <a:latin typeface="Arial" charset="0"/>
              </a:rPr>
              <a:t>bridges the period between AD 70 which saw the eclipse of Judah’s Commonwealth and our times when political powers are being shaken prior to Armageddon –</a:t>
            </a:r>
            <a:r>
              <a:rPr lang="en-AU" sz="2400" dirty="0">
                <a:ln>
                  <a:solidFill>
                    <a:srgbClr val="FFFFFF"/>
                  </a:solidFill>
                </a:ln>
                <a:solidFill>
                  <a:srgbClr val="FFFFFF"/>
                </a:solidFill>
                <a:latin typeface="Arial" charset="0"/>
              </a:rPr>
              <a:t> </a:t>
            </a:r>
            <a:r>
              <a:rPr lang="en-AU" sz="2400" dirty="0">
                <a:ln w="19050">
                  <a:solidFill>
                    <a:srgbClr val="FFFFFF"/>
                  </a:solidFill>
                </a:ln>
                <a:solidFill>
                  <a:srgbClr val="FF0000"/>
                </a:solidFill>
                <a:latin typeface="Arial" charset="0"/>
              </a:rPr>
              <a:t>Luke 21:25-27</a:t>
            </a:r>
          </a:p>
        </p:txBody>
      </p:sp>
      <p:sp>
        <p:nvSpPr>
          <p:cNvPr id="31755" name="Text Box 11"/>
          <p:cNvSpPr txBox="1">
            <a:spLocks noChangeArrowheads="1"/>
          </p:cNvSpPr>
          <p:nvPr/>
        </p:nvSpPr>
        <p:spPr bwMode="auto">
          <a:xfrm>
            <a:off x="250952" y="725514"/>
            <a:ext cx="4249737" cy="946150"/>
          </a:xfrm>
          <a:prstGeom prst="rect">
            <a:avLst/>
          </a:prstGeom>
          <a:noFill/>
          <a:ln w="9525" algn="ctr">
            <a:noFill/>
            <a:miter lim="800000"/>
            <a:headEnd/>
            <a:tailEnd/>
          </a:ln>
          <a:effectLst/>
        </p:spPr>
        <p:txBody>
          <a:bodyPr>
            <a:spAutoFit/>
          </a:bodyPr>
          <a:lstStyle/>
          <a:p>
            <a:pPr>
              <a:buClr>
                <a:srgbClr val="FFFFCC"/>
              </a:buClr>
              <a:buFont typeface="Wingdings" pitchFamily="2" charset="2"/>
              <a:buNone/>
            </a:pPr>
            <a:r>
              <a:rPr lang="en-AU" dirty="0">
                <a:ln>
                  <a:solidFill>
                    <a:srgbClr val="FFFFFF"/>
                  </a:solidFill>
                </a:ln>
                <a:solidFill>
                  <a:srgbClr val="FF00FF"/>
                </a:solidFill>
                <a:latin typeface="Arial" charset="0"/>
              </a:rPr>
              <a:t>Ecclesiastical powers –</a:t>
            </a:r>
            <a:r>
              <a:rPr lang="en-AU" dirty="0">
                <a:ln w="19050">
                  <a:solidFill>
                    <a:srgbClr val="FFFFFF"/>
                  </a:solidFill>
                </a:ln>
                <a:solidFill>
                  <a:srgbClr val="FF00FF"/>
                </a:solidFill>
                <a:latin typeface="Arial" charset="0"/>
              </a:rPr>
              <a:t> </a:t>
            </a:r>
            <a:r>
              <a:rPr lang="en-AU" dirty="0">
                <a:ln w="19050">
                  <a:solidFill>
                    <a:srgbClr val="FFFFFF"/>
                  </a:solidFill>
                </a:ln>
                <a:solidFill>
                  <a:srgbClr val="FF0000"/>
                </a:solidFill>
                <a:latin typeface="Arial" charset="0"/>
              </a:rPr>
              <a:t>Gen. 1:16; Acts 2:20</a:t>
            </a:r>
          </a:p>
        </p:txBody>
      </p:sp>
      <p:sp>
        <p:nvSpPr>
          <p:cNvPr id="31756" name="Line 12"/>
          <p:cNvSpPr>
            <a:spLocks noChangeShapeType="1"/>
          </p:cNvSpPr>
          <p:nvPr/>
        </p:nvSpPr>
        <p:spPr bwMode="auto">
          <a:xfrm flipH="1" flipV="1">
            <a:off x="179512" y="980727"/>
            <a:ext cx="0" cy="1728192"/>
          </a:xfrm>
          <a:prstGeom prst="line">
            <a:avLst/>
          </a:prstGeom>
          <a:noFill/>
          <a:ln w="38100">
            <a:solidFill>
              <a:srgbClr val="FF00FF"/>
            </a:solidFill>
            <a:round/>
            <a:headEnd/>
            <a:tailEnd/>
          </a:ln>
          <a:effectLst/>
        </p:spPr>
        <p:txBody>
          <a:bodyPr/>
          <a:lstStyle/>
          <a:p>
            <a:pPr>
              <a:buClr>
                <a:srgbClr val="FFFFCC"/>
              </a:buClr>
            </a:pPr>
            <a:endParaRPr lang="en-US">
              <a:solidFill>
                <a:srgbClr val="FFFFFF"/>
              </a:solidFill>
            </a:endParaRPr>
          </a:p>
        </p:txBody>
      </p:sp>
      <p:sp>
        <p:nvSpPr>
          <p:cNvPr id="31757" name="Text Box 13"/>
          <p:cNvSpPr txBox="1">
            <a:spLocks noChangeArrowheads="1"/>
          </p:cNvSpPr>
          <p:nvPr/>
        </p:nvSpPr>
        <p:spPr bwMode="auto">
          <a:xfrm>
            <a:off x="4441704" y="736778"/>
            <a:ext cx="4608512" cy="954107"/>
          </a:xfrm>
          <a:prstGeom prst="rect">
            <a:avLst/>
          </a:prstGeom>
          <a:noFill/>
          <a:ln w="9525" algn="ctr">
            <a:noFill/>
            <a:miter lim="800000"/>
            <a:headEnd/>
            <a:tailEnd/>
          </a:ln>
          <a:effectLst/>
        </p:spPr>
        <p:txBody>
          <a:bodyPr wrap="square">
            <a:spAutoFit/>
          </a:bodyPr>
          <a:lstStyle/>
          <a:p>
            <a:pPr marL="342900" indent="-342900">
              <a:buClr>
                <a:srgbClr val="FFFFCC"/>
              </a:buClr>
              <a:buFont typeface="Wingdings" pitchFamily="2" charset="2"/>
              <a:buNone/>
            </a:pPr>
            <a:r>
              <a:rPr lang="en-AU" dirty="0">
                <a:solidFill>
                  <a:srgbClr val="FFCC66"/>
                </a:solidFill>
                <a:latin typeface="Arial" charset="0"/>
              </a:rPr>
              <a:t>Political rulers –</a:t>
            </a:r>
            <a:r>
              <a:rPr lang="en-AU" dirty="0">
                <a:solidFill>
                  <a:srgbClr val="FFFFFF"/>
                </a:solidFill>
                <a:latin typeface="Arial" charset="0"/>
              </a:rPr>
              <a:t> </a:t>
            </a:r>
            <a:r>
              <a:rPr lang="en-AU" dirty="0">
                <a:ln w="19050">
                  <a:solidFill>
                    <a:srgbClr val="FFFFFF"/>
                  </a:solidFill>
                </a:ln>
                <a:solidFill>
                  <a:srgbClr val="FF0000"/>
                </a:solidFill>
                <a:latin typeface="Arial" charset="0"/>
              </a:rPr>
              <a:t>Dan. 12:3; Isa. 14:13</a:t>
            </a:r>
          </a:p>
        </p:txBody>
      </p:sp>
      <p:sp>
        <p:nvSpPr>
          <p:cNvPr id="31759" name="Line 15"/>
          <p:cNvSpPr>
            <a:spLocks noChangeShapeType="1"/>
          </p:cNvSpPr>
          <p:nvPr/>
        </p:nvSpPr>
        <p:spPr bwMode="auto">
          <a:xfrm flipH="1" flipV="1">
            <a:off x="7020272" y="1628800"/>
            <a:ext cx="864095" cy="936104"/>
          </a:xfrm>
          <a:prstGeom prst="line">
            <a:avLst/>
          </a:prstGeom>
          <a:noFill/>
          <a:ln w="38100">
            <a:solidFill>
              <a:schemeClr val="folHlink"/>
            </a:solidFill>
            <a:round/>
            <a:headEnd/>
            <a:tailEnd/>
          </a:ln>
          <a:effectLst/>
        </p:spPr>
        <p:txBody>
          <a:bodyPr/>
          <a:lstStyle/>
          <a:p>
            <a:pPr>
              <a:buClr>
                <a:srgbClr val="FFFFCC"/>
              </a:buClr>
            </a:pPr>
            <a:endParaRPr lang="en-US">
              <a:solidFill>
                <a:srgbClr val="FFFFFF"/>
              </a:solidFill>
            </a:endParaRPr>
          </a:p>
        </p:txBody>
      </p:sp>
      <p:sp>
        <p:nvSpPr>
          <p:cNvPr id="31763" name="Line 19"/>
          <p:cNvSpPr>
            <a:spLocks noChangeShapeType="1"/>
          </p:cNvSpPr>
          <p:nvPr/>
        </p:nvSpPr>
        <p:spPr bwMode="auto">
          <a:xfrm flipH="1">
            <a:off x="8870208" y="3789040"/>
            <a:ext cx="108000" cy="0"/>
          </a:xfrm>
          <a:prstGeom prst="line">
            <a:avLst/>
          </a:prstGeom>
          <a:noFill/>
          <a:ln w="38100">
            <a:solidFill>
              <a:srgbClr val="FF0066"/>
            </a:solidFill>
            <a:round/>
            <a:headEnd/>
            <a:tailEnd/>
          </a:ln>
          <a:effectLst/>
        </p:spPr>
        <p:txBody>
          <a:bodyPr/>
          <a:lstStyle/>
          <a:p>
            <a:pPr>
              <a:buClr>
                <a:srgbClr val="FFFFCC"/>
              </a:buClr>
            </a:pPr>
            <a:endParaRPr lang="en-US">
              <a:solidFill>
                <a:srgbClr val="FFFFFF"/>
              </a:solidFill>
            </a:endParaRPr>
          </a:p>
        </p:txBody>
      </p:sp>
      <p:sp>
        <p:nvSpPr>
          <p:cNvPr id="31764" name="Text Box 20"/>
          <p:cNvSpPr txBox="1">
            <a:spLocks noChangeArrowheads="1"/>
          </p:cNvSpPr>
          <p:nvPr/>
        </p:nvSpPr>
        <p:spPr bwMode="auto">
          <a:xfrm>
            <a:off x="3851275" y="5757863"/>
            <a:ext cx="5276850" cy="984250"/>
          </a:xfrm>
          <a:prstGeom prst="rect">
            <a:avLst/>
          </a:prstGeom>
          <a:noFill/>
          <a:ln w="38100" algn="ctr">
            <a:solidFill>
              <a:srgbClr val="FFFF00"/>
            </a:solidFill>
            <a:miter lim="800000"/>
            <a:headEnd/>
            <a:tailEnd/>
          </a:ln>
          <a:effectLst/>
        </p:spPr>
        <p:txBody>
          <a:bodyPr>
            <a:spAutoFit/>
          </a:bodyPr>
          <a:lstStyle/>
          <a:p>
            <a:pPr>
              <a:buClr>
                <a:srgbClr val="FFFFCC"/>
              </a:buClr>
              <a:buFont typeface="Wingdings" pitchFamily="2" charset="2"/>
              <a:buNone/>
            </a:pPr>
            <a:r>
              <a:rPr lang="en-AU">
                <a:solidFill>
                  <a:srgbClr val="FFFF00"/>
                </a:solidFill>
                <a:latin typeface="Arial" charset="0"/>
              </a:rPr>
              <a:t>Gr. </a:t>
            </a:r>
            <a:r>
              <a:rPr lang="en-AU" i="1">
                <a:solidFill>
                  <a:srgbClr val="FFFF00"/>
                </a:solidFill>
                <a:latin typeface="Arial" charset="0"/>
              </a:rPr>
              <a:t>erchomai</a:t>
            </a:r>
            <a:r>
              <a:rPr lang="en-AU">
                <a:solidFill>
                  <a:srgbClr val="FFFF00"/>
                </a:solidFill>
                <a:latin typeface="Arial" charset="0"/>
              </a:rPr>
              <a:t> – to move from one place to another</a:t>
            </a:r>
          </a:p>
        </p:txBody>
      </p:sp>
      <p:sp>
        <p:nvSpPr>
          <p:cNvPr id="31765" name="Line 21"/>
          <p:cNvSpPr>
            <a:spLocks noChangeShapeType="1"/>
          </p:cNvSpPr>
          <p:nvPr/>
        </p:nvSpPr>
        <p:spPr bwMode="auto">
          <a:xfrm flipV="1">
            <a:off x="3967361" y="5013175"/>
            <a:ext cx="72008" cy="720081"/>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31766" name="Text Box 22"/>
          <p:cNvSpPr txBox="1">
            <a:spLocks noChangeArrowheads="1"/>
          </p:cNvSpPr>
          <p:nvPr/>
        </p:nvSpPr>
        <p:spPr bwMode="auto">
          <a:xfrm>
            <a:off x="5148064" y="5584957"/>
            <a:ext cx="3979788" cy="954107"/>
          </a:xfrm>
          <a:prstGeom prst="rect">
            <a:avLst/>
          </a:prstGeom>
          <a:noFill/>
          <a:ln w="9525" algn="ctr">
            <a:noFill/>
            <a:miter lim="800000"/>
            <a:headEnd/>
            <a:tailEnd/>
          </a:ln>
          <a:effectLst/>
        </p:spPr>
        <p:txBody>
          <a:bodyPr wrap="square">
            <a:spAutoFit/>
          </a:bodyPr>
          <a:lstStyle/>
          <a:p>
            <a:pPr>
              <a:buClr>
                <a:srgbClr val="FFFFCC"/>
              </a:buClr>
              <a:buFont typeface="Wingdings" pitchFamily="2" charset="2"/>
              <a:buNone/>
            </a:pPr>
            <a:r>
              <a:rPr lang="en-AU" dirty="0">
                <a:solidFill>
                  <a:srgbClr val="33CCFF"/>
                </a:solidFill>
                <a:latin typeface="Arial" charset="0"/>
              </a:rPr>
              <a:t>The glorified saints – </a:t>
            </a:r>
            <a:r>
              <a:rPr lang="en-AU" dirty="0">
                <a:ln w="19050">
                  <a:solidFill>
                    <a:srgbClr val="FFFFFF"/>
                  </a:solidFill>
                </a:ln>
                <a:solidFill>
                  <a:srgbClr val="FF0000"/>
                </a:solidFill>
                <a:latin typeface="Arial" charset="0"/>
              </a:rPr>
              <a:t>Heb. 12:1</a:t>
            </a:r>
          </a:p>
        </p:txBody>
      </p:sp>
      <p:sp>
        <p:nvSpPr>
          <p:cNvPr id="31767" name="Line 23"/>
          <p:cNvSpPr>
            <a:spLocks noChangeShapeType="1"/>
          </p:cNvSpPr>
          <p:nvPr/>
        </p:nvSpPr>
        <p:spPr bwMode="auto">
          <a:xfrm>
            <a:off x="7596336" y="5070328"/>
            <a:ext cx="144016" cy="590920"/>
          </a:xfrm>
          <a:prstGeom prst="line">
            <a:avLst/>
          </a:prstGeom>
          <a:noFill/>
          <a:ln w="38100">
            <a:solidFill>
              <a:srgbClr val="33CCFF"/>
            </a:solidFill>
            <a:round/>
            <a:headEnd/>
            <a:tailEnd/>
          </a:ln>
          <a:effectLst/>
        </p:spPr>
        <p:txBody>
          <a:bodyPr/>
          <a:lstStyle/>
          <a:p>
            <a:pPr>
              <a:buClr>
                <a:srgbClr val="FFFFCC"/>
              </a:buClr>
            </a:pPr>
            <a:endParaRPr lang="en-US">
              <a:solidFill>
                <a:srgbClr val="FFFFFF"/>
              </a:solidFill>
            </a:endParaRPr>
          </a:p>
        </p:txBody>
      </p:sp>
      <p:sp>
        <p:nvSpPr>
          <p:cNvPr id="31772" name="Text Box 28"/>
          <p:cNvSpPr txBox="1">
            <a:spLocks noChangeArrowheads="1"/>
          </p:cNvSpPr>
          <p:nvPr/>
        </p:nvSpPr>
        <p:spPr bwMode="auto">
          <a:xfrm>
            <a:off x="135970" y="5589240"/>
            <a:ext cx="8915273" cy="978729"/>
          </a:xfrm>
          <a:prstGeom prst="rect">
            <a:avLst/>
          </a:prstGeom>
          <a:noFill/>
          <a:ln w="9525" algn="ctr">
            <a:noFill/>
            <a:miter lim="800000"/>
            <a:headEnd/>
            <a:tailEnd/>
          </a:ln>
          <a:effectLst/>
        </p:spPr>
        <p:txBody>
          <a:bodyPr wrap="square">
            <a:spAutoFit/>
          </a:bodyPr>
          <a:lstStyle/>
          <a:p>
            <a:pPr algn="just">
              <a:lnSpc>
                <a:spcPct val="80000"/>
              </a:lnSpc>
              <a:spcBef>
                <a:spcPts val="0"/>
              </a:spcBef>
              <a:buClr>
                <a:srgbClr val="FFFFCC"/>
              </a:buClr>
              <a:buFont typeface="Wingdings" pitchFamily="2" charset="2"/>
              <a:buNone/>
            </a:pPr>
            <a:r>
              <a:rPr lang="en-US" sz="2400" baseline="30000" dirty="0">
                <a:ln>
                  <a:solidFill>
                    <a:srgbClr val="FFFFFF"/>
                  </a:solidFill>
                </a:ln>
                <a:solidFill>
                  <a:srgbClr val="FF3399"/>
                </a:solidFill>
                <a:latin typeface="Bookman Old Style" pitchFamily="18" charset="0"/>
              </a:rPr>
              <a:t>7</a:t>
            </a:r>
            <a:r>
              <a:rPr lang="en-US" sz="2400" dirty="0">
                <a:ln>
                  <a:solidFill>
                    <a:srgbClr val="FFFFFF"/>
                  </a:solidFill>
                </a:ln>
                <a:solidFill>
                  <a:srgbClr val="FF3399"/>
                </a:solidFill>
                <a:latin typeface="Bookman Old Style" pitchFamily="18" charset="0"/>
              </a:rPr>
              <a:t> Behold, he cometh with clouds; and every eye shall see him, and they </a:t>
            </a:r>
            <a:r>
              <a:rPr lang="en-US" sz="2400" i="1" dirty="0">
                <a:ln>
                  <a:solidFill>
                    <a:srgbClr val="FFFFFF"/>
                  </a:solidFill>
                </a:ln>
                <a:solidFill>
                  <a:srgbClr val="FF3399"/>
                </a:solidFill>
                <a:latin typeface="Bookman Old Style" pitchFamily="18" charset="0"/>
              </a:rPr>
              <a:t>also</a:t>
            </a:r>
            <a:r>
              <a:rPr lang="en-US" sz="2400" dirty="0">
                <a:ln>
                  <a:solidFill>
                    <a:srgbClr val="FFFFFF"/>
                  </a:solidFill>
                </a:ln>
                <a:solidFill>
                  <a:srgbClr val="FF3399"/>
                </a:solidFill>
                <a:latin typeface="Bookman Old Style" pitchFamily="18" charset="0"/>
              </a:rPr>
              <a:t> which pierced him: and all </a:t>
            </a:r>
            <a:r>
              <a:rPr lang="en-US" sz="2400" dirty="0" err="1">
                <a:ln>
                  <a:solidFill>
                    <a:srgbClr val="FFFFFF"/>
                  </a:solidFill>
                </a:ln>
                <a:solidFill>
                  <a:srgbClr val="FF3399"/>
                </a:solidFill>
                <a:latin typeface="Bookman Old Style" pitchFamily="18" charset="0"/>
              </a:rPr>
              <a:t>kindreds</a:t>
            </a:r>
            <a:r>
              <a:rPr lang="en-US" sz="2400" dirty="0">
                <a:ln>
                  <a:solidFill>
                    <a:srgbClr val="FFFFFF"/>
                  </a:solidFill>
                </a:ln>
                <a:solidFill>
                  <a:srgbClr val="FF3399"/>
                </a:solidFill>
                <a:latin typeface="Bookman Old Style" pitchFamily="18" charset="0"/>
              </a:rPr>
              <a:t> of the earth shall wail because of him.</a:t>
            </a:r>
            <a:endParaRPr lang="en-AU" sz="2400" dirty="0">
              <a:ln>
                <a:solidFill>
                  <a:srgbClr val="FFFFFF"/>
                </a:solidFill>
              </a:ln>
              <a:solidFill>
                <a:srgbClr val="FF3399"/>
              </a:solidFill>
              <a:latin typeface="Bookman Old Style" pitchFamily="18" charset="0"/>
            </a:endParaRPr>
          </a:p>
        </p:txBody>
      </p:sp>
      <p:cxnSp>
        <p:nvCxnSpPr>
          <p:cNvPr id="31" name="Straight Connector 30"/>
          <p:cNvCxnSpPr/>
          <p:nvPr/>
        </p:nvCxnSpPr>
        <p:spPr bwMode="auto">
          <a:xfrm>
            <a:off x="165224" y="2708919"/>
            <a:ext cx="216024" cy="1"/>
          </a:xfrm>
          <a:prstGeom prst="line">
            <a:avLst/>
          </a:prstGeom>
          <a:noFill/>
          <a:ln w="38100" cap="flat" cmpd="sng" algn="ctr">
            <a:solidFill>
              <a:srgbClr val="FF33CC"/>
            </a:solidFill>
            <a:prstDash val="solid"/>
            <a:round/>
            <a:headEnd type="none" w="med" len="med"/>
            <a:tailEnd type="none" w="med" len="med"/>
          </a:ln>
          <a:effectLst/>
        </p:spPr>
      </p:cxnSp>
      <p:cxnSp>
        <p:nvCxnSpPr>
          <p:cNvPr id="32" name="Straight Connector 31"/>
          <p:cNvCxnSpPr/>
          <p:nvPr/>
        </p:nvCxnSpPr>
        <p:spPr bwMode="auto">
          <a:xfrm>
            <a:off x="189032" y="995016"/>
            <a:ext cx="108000" cy="0"/>
          </a:xfrm>
          <a:prstGeom prst="line">
            <a:avLst/>
          </a:prstGeom>
          <a:noFill/>
          <a:ln w="38100" cap="flat" cmpd="sng" algn="ctr">
            <a:solidFill>
              <a:srgbClr val="FF33CC"/>
            </a:solidFill>
            <a:prstDash val="solid"/>
            <a:round/>
            <a:headEnd type="none" w="med" len="med"/>
            <a:tailEnd type="none" w="med" len="med"/>
          </a:ln>
          <a:effectLst/>
        </p:spPr>
      </p:cxnSp>
      <p:sp>
        <p:nvSpPr>
          <p:cNvPr id="31760" name="Text Box 16"/>
          <p:cNvSpPr txBox="1">
            <a:spLocks noChangeArrowheads="1"/>
          </p:cNvSpPr>
          <p:nvPr/>
        </p:nvSpPr>
        <p:spPr bwMode="auto">
          <a:xfrm>
            <a:off x="5465517" y="3111824"/>
            <a:ext cx="3354387" cy="519113"/>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b="0" dirty="0">
                <a:ln>
                  <a:solidFill>
                    <a:srgbClr val="FFFFFF"/>
                  </a:solidFill>
                </a:ln>
                <a:solidFill>
                  <a:srgbClr val="FF0066"/>
                </a:solidFill>
                <a:latin typeface="Impact" pitchFamily="34" charset="0"/>
              </a:rPr>
              <a:t>Armageddon –</a:t>
            </a:r>
            <a:r>
              <a:rPr lang="en-AU" b="0" dirty="0">
                <a:solidFill>
                  <a:srgbClr val="FF0066"/>
                </a:solidFill>
                <a:latin typeface="Impact" pitchFamily="34" charset="0"/>
              </a:rPr>
              <a:t> </a:t>
            </a:r>
            <a:r>
              <a:rPr lang="en-AU" b="0" dirty="0">
                <a:ln w="19050">
                  <a:solidFill>
                    <a:srgbClr val="FFFFFF"/>
                  </a:solidFill>
                </a:ln>
                <a:solidFill>
                  <a:srgbClr val="FF0000"/>
                </a:solidFill>
                <a:latin typeface="Impact" pitchFamily="34" charset="0"/>
              </a:rPr>
              <a:t>Rev. 1:7</a:t>
            </a:r>
          </a:p>
        </p:txBody>
      </p:sp>
      <p:sp>
        <p:nvSpPr>
          <p:cNvPr id="31761" name="Line 17"/>
          <p:cNvSpPr>
            <a:spLocks noChangeShapeType="1"/>
          </p:cNvSpPr>
          <p:nvPr/>
        </p:nvSpPr>
        <p:spPr bwMode="auto">
          <a:xfrm>
            <a:off x="8820150" y="3386704"/>
            <a:ext cx="144463" cy="0"/>
          </a:xfrm>
          <a:prstGeom prst="line">
            <a:avLst/>
          </a:prstGeom>
          <a:noFill/>
          <a:ln w="38100">
            <a:solidFill>
              <a:srgbClr val="FF0066"/>
            </a:solidFill>
            <a:round/>
            <a:headEnd/>
            <a:tailEnd/>
          </a:ln>
          <a:effectLst/>
        </p:spPr>
        <p:txBody>
          <a:bodyPr/>
          <a:lstStyle/>
          <a:p>
            <a:pPr>
              <a:buClr>
                <a:srgbClr val="FFFFCC"/>
              </a:buClr>
            </a:pPr>
            <a:endParaRPr lang="en-US">
              <a:solidFill>
                <a:srgbClr val="FFFFFF"/>
              </a:solidFill>
            </a:endParaRPr>
          </a:p>
        </p:txBody>
      </p:sp>
      <p:sp>
        <p:nvSpPr>
          <p:cNvPr id="31762" name="Line 18"/>
          <p:cNvSpPr>
            <a:spLocks noChangeShapeType="1"/>
          </p:cNvSpPr>
          <p:nvPr/>
        </p:nvSpPr>
        <p:spPr bwMode="auto">
          <a:xfrm>
            <a:off x="8964613" y="3371280"/>
            <a:ext cx="0" cy="417760"/>
          </a:xfrm>
          <a:prstGeom prst="line">
            <a:avLst/>
          </a:prstGeom>
          <a:noFill/>
          <a:ln w="38100">
            <a:solidFill>
              <a:srgbClr val="FF0066"/>
            </a:solidFill>
            <a:round/>
            <a:headEnd/>
            <a:tailEnd/>
          </a:ln>
          <a:effectLst/>
        </p:spPr>
        <p:txBody>
          <a:bodyPr/>
          <a:lstStyle/>
          <a:p>
            <a:pPr>
              <a:buClr>
                <a:srgbClr val="FFFFCC"/>
              </a:buClr>
            </a:pPr>
            <a:endParaRPr lang="en-US">
              <a:solidFill>
                <a:srgbClr val="FFFFFF"/>
              </a:solidFill>
            </a:endParaRPr>
          </a:p>
        </p:txBody>
      </p:sp>
      <p:cxnSp>
        <p:nvCxnSpPr>
          <p:cNvPr id="33" name="Straight Connector 32"/>
          <p:cNvCxnSpPr/>
          <p:nvPr/>
        </p:nvCxnSpPr>
        <p:spPr bwMode="auto">
          <a:xfrm flipH="1">
            <a:off x="4644008" y="2780928"/>
            <a:ext cx="144016" cy="432048"/>
          </a:xfrm>
          <a:prstGeom prst="line">
            <a:avLst/>
          </a:prstGeom>
          <a:noFill/>
          <a:ln w="76200" cap="flat" cmpd="sng" algn="ctr">
            <a:solidFill>
              <a:srgbClr val="FFFF00"/>
            </a:solidFill>
            <a:prstDash val="solid"/>
            <a:round/>
            <a:headEnd type="none" w="med" len="med"/>
            <a:tailEnd type="none" w="med" len="med"/>
          </a:ln>
          <a:effectLst/>
        </p:spPr>
      </p:cxnSp>
      <p:sp>
        <p:nvSpPr>
          <p:cNvPr id="29" name="TextBox 28"/>
          <p:cNvSpPr txBox="1"/>
          <p:nvPr/>
        </p:nvSpPr>
        <p:spPr>
          <a:xfrm rot="21423210">
            <a:off x="384414" y="1083238"/>
            <a:ext cx="8390736" cy="5139869"/>
          </a:xfrm>
          <a:prstGeom prst="rect">
            <a:avLst/>
          </a:prstGeom>
          <a:solidFill>
            <a:srgbClr val="FFFF00"/>
          </a:solidFill>
          <a:ln w="57150">
            <a:solidFill>
              <a:srgbClr val="FF0000"/>
            </a:solidFill>
          </a:ln>
        </p:spPr>
        <p:txBody>
          <a:bodyPr wrap="square" rtlCol="0">
            <a:spAutoFit/>
          </a:bodyPr>
          <a:lstStyle/>
          <a:p>
            <a:pPr>
              <a:lnSpc>
                <a:spcPct val="85000"/>
              </a:lnSpc>
              <a:spcBef>
                <a:spcPts val="0"/>
              </a:spcBef>
              <a:spcAft>
                <a:spcPts val="600"/>
              </a:spcAft>
              <a:buClr>
                <a:srgbClr val="FFFF00"/>
              </a:buClr>
              <a:buSzPct val="100000"/>
              <a:buNone/>
            </a:pPr>
            <a:r>
              <a:rPr lang="en-US" sz="3000" dirty="0" smtClean="0">
                <a:ln w="22225">
                  <a:solidFill>
                    <a:sysClr val="windowText" lastClr="000000"/>
                  </a:solidFill>
                </a:ln>
                <a:solidFill>
                  <a:srgbClr val="FF33CC"/>
                </a:solidFill>
                <a:latin typeface="+mn-lt"/>
              </a:rPr>
              <a:t>Bro. Thomas </a:t>
            </a:r>
            <a:r>
              <a:rPr lang="en-AU" sz="3000" dirty="0" smtClean="0">
                <a:ln w="22225">
                  <a:solidFill>
                    <a:sysClr val="windowText" lastClr="000000"/>
                  </a:solidFill>
                </a:ln>
                <a:solidFill>
                  <a:srgbClr val="FF33CC"/>
                </a:solidFill>
                <a:latin typeface="+mn-lt"/>
              </a:rPr>
              <a:t>–</a:t>
            </a:r>
            <a:r>
              <a:rPr lang="en-US" sz="3000" dirty="0" smtClean="0">
                <a:ln w="22225">
                  <a:solidFill>
                    <a:sysClr val="windowText" lastClr="000000"/>
                  </a:solidFill>
                </a:ln>
                <a:solidFill>
                  <a:srgbClr val="FF33CC"/>
                </a:solidFill>
                <a:latin typeface="+mn-lt"/>
              </a:rPr>
              <a:t> </a:t>
            </a:r>
            <a:r>
              <a:rPr lang="en-AU" sz="3000" dirty="0" smtClean="0">
                <a:ln w="22225">
                  <a:solidFill>
                    <a:sysClr val="windowText" lastClr="000000"/>
                  </a:solidFill>
                </a:ln>
                <a:solidFill>
                  <a:srgbClr val="FF33CC"/>
                </a:solidFill>
                <a:latin typeface="+mn-lt"/>
              </a:rPr>
              <a:t>Herald of the Kingdom and Age to Come </a:t>
            </a:r>
            <a:r>
              <a:rPr lang="en-AU" sz="2000" dirty="0" smtClean="0">
                <a:ln w="19050">
                  <a:solidFill>
                    <a:sysClr val="windowText" lastClr="000000"/>
                  </a:solidFill>
                </a:ln>
                <a:solidFill>
                  <a:srgbClr val="FF33CC"/>
                </a:solidFill>
                <a:latin typeface="+mn-lt"/>
              </a:rPr>
              <a:t>- February, 1853— Volume 3—No. 2 - Page 1353</a:t>
            </a:r>
          </a:p>
          <a:p>
            <a:pPr algn="just">
              <a:lnSpc>
                <a:spcPct val="85000"/>
              </a:lnSpc>
              <a:spcBef>
                <a:spcPts val="0"/>
              </a:spcBef>
              <a:spcAft>
                <a:spcPts val="600"/>
              </a:spcAft>
              <a:buClr>
                <a:srgbClr val="FFFF00"/>
              </a:buClr>
              <a:buSzPct val="100000"/>
              <a:buNone/>
            </a:pPr>
            <a:r>
              <a:rPr lang="en-AU" sz="3200" dirty="0" smtClean="0">
                <a:solidFill>
                  <a:schemeClr val="bg1"/>
                </a:solidFill>
                <a:latin typeface="Bookman Old Style" pitchFamily="18" charset="0"/>
                <a:cs typeface="Times New Roman" pitchFamily="18" charset="0"/>
              </a:rPr>
              <a:t>Between the events of the 29th and 30th verses, 1800 years have nearly elapsed. ...We await with Israel “the sign,” whose signification will work commotion in the Jewish mind.... Then looking upon Him whom they have pierced, will Israel mourn and be in bitterness for him as the first-born of God and his nation</a:t>
            </a:r>
            <a:r>
              <a:rPr lang="en-AU" sz="3200" dirty="0" smtClean="0">
                <a:solidFill>
                  <a:schemeClr val="bg1"/>
                </a:solidFill>
                <a:latin typeface="Bookman Old Style" pitchFamily="18" charset="0"/>
              </a:rPr>
              <a:t>—</a:t>
            </a:r>
            <a:r>
              <a:rPr lang="en-AU" sz="3200" dirty="0" smtClean="0">
                <a:ln w="19050">
                  <a:solidFill>
                    <a:sysClr val="windowText" lastClr="000000"/>
                  </a:solidFill>
                </a:ln>
                <a:solidFill>
                  <a:srgbClr val="FF0000"/>
                </a:solidFill>
                <a:latin typeface="+mj-lt"/>
              </a:rPr>
              <a:t>Zechariah 12:10; Revelation 1:7</a:t>
            </a:r>
            <a:r>
              <a:rPr lang="en-AU" sz="3200" dirty="0" smtClean="0">
                <a:solidFill>
                  <a:schemeClr val="bg1"/>
                </a:solidFill>
                <a:latin typeface="+mn-lt"/>
              </a:rPr>
              <a:t>. </a:t>
            </a:r>
            <a:endParaRPr lang="en-US" sz="32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childTnLst>
                                  <p:subTnLst>
                                    <p:set>
                                      <p:cBhvr override="childStyle">
                                        <p:cTn dur="1" fill="hold" display="0" masterRel="nextClick" afterEffect="1"/>
                                        <p:tgtEl>
                                          <p:spTgt spid="3174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1748"/>
                                        </p:tgtEl>
                                        <p:attrNameLst>
                                          <p:attrName>style.visibility</p:attrName>
                                        </p:attrNameLst>
                                      </p:cBhvr>
                                      <p:to>
                                        <p:strVal val="visible"/>
                                      </p:to>
                                    </p:set>
                                  </p:childTnLst>
                                  <p:subTnLst>
                                    <p:set>
                                      <p:cBhvr override="childStyle">
                                        <p:cTn dur="1" fill="hold" display="0" masterRel="nextClick" afterEffect="1"/>
                                        <p:tgtEl>
                                          <p:spTgt spid="3174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759"/>
                                        </p:tgtEl>
                                        <p:attrNameLst>
                                          <p:attrName>style.visibility</p:attrName>
                                        </p:attrNameLst>
                                      </p:cBhvr>
                                      <p:to>
                                        <p:strVal val="visible"/>
                                      </p:to>
                                    </p:set>
                                  </p:childTnLst>
                                  <p:subTnLst>
                                    <p:set>
                                      <p:cBhvr override="childStyle">
                                        <p:cTn dur="1" fill="hold" display="0" masterRel="nextClick" afterEffect="1"/>
                                        <p:tgtEl>
                                          <p:spTgt spid="31759"/>
                                        </p:tgtEl>
                                        <p:attrNameLst>
                                          <p:attrName>style.visibility</p:attrName>
                                        </p:attrNameLst>
                                      </p:cBhvr>
                                      <p:to>
                                        <p:strVal val="hidden"/>
                                      </p:to>
                                    </p:set>
                                  </p:subTnLst>
                                </p:cTn>
                              </p:par>
                              <p:par>
                                <p:cTn id="29" presetID="1" presetClass="exit" presetSubtype="0" fill="hold" grpId="1" nodeType="withEffect">
                                  <p:stCondLst>
                                    <p:cond delay="0"/>
                                  </p:stCondLst>
                                  <p:childTnLst>
                                    <p:set>
                                      <p:cBhvr>
                                        <p:cTn id="30" dur="1" fill="hold">
                                          <p:stCondLst>
                                            <p:cond delay="0"/>
                                          </p:stCondLst>
                                        </p:cTn>
                                        <p:tgtEl>
                                          <p:spTgt spid="3175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175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1757"/>
                                        </p:tgtEl>
                                        <p:attrNameLst>
                                          <p:attrName>style.visibility</p:attrName>
                                        </p:attrNameLst>
                                      </p:cBhvr>
                                      <p:to>
                                        <p:strVal val="visible"/>
                                      </p:to>
                                    </p:set>
                                  </p:childTnLst>
                                  <p:subTnLst>
                                    <p:set>
                                      <p:cBhvr override="childStyle">
                                        <p:cTn dur="1" fill="hold" display="0" masterRel="nextClick" afterEffect="1"/>
                                        <p:tgtEl>
                                          <p:spTgt spid="3175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54"/>
                                        </p:tgtEl>
                                        <p:attrNameLst>
                                          <p:attrName>style.visibility</p:attrName>
                                        </p:attrNameLst>
                                      </p:cBhvr>
                                      <p:to>
                                        <p:strVal val="visible"/>
                                      </p:to>
                                    </p:set>
                                  </p:childTnLst>
                                  <p:subTnLst>
                                    <p:set>
                                      <p:cBhvr override="childStyle">
                                        <p:cTn dur="1" fill="hold" display="0" masterRel="nextClick" afterEffect="1"/>
                                        <p:tgtEl>
                                          <p:spTgt spid="31754"/>
                                        </p:tgtEl>
                                        <p:attrNameLst>
                                          <p:attrName>style.visibility</p:attrName>
                                        </p:attrNameLst>
                                      </p:cBhvr>
                                      <p:to>
                                        <p:strVal val="hidden"/>
                                      </p:to>
                                    </p:set>
                                  </p:subTnLst>
                                </p:cTn>
                              </p:par>
                              <p:par>
                                <p:cTn id="39" presetID="1" presetClass="exit" presetSubtype="0" fill="hold"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175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175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7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7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7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772"/>
                                        </p:tgtEl>
                                        <p:attrNameLst>
                                          <p:attrName>style.visibility</p:attrName>
                                        </p:attrNameLst>
                                      </p:cBhvr>
                                      <p:to>
                                        <p:strVal val="visible"/>
                                      </p:to>
                                    </p:set>
                                  </p:childTnLst>
                                  <p:subTnLst>
                                    <p:set>
                                      <p:cBhvr override="childStyle">
                                        <p:cTn dur="1" fill="hold" display="0" masterRel="nextClick" afterEffect="1"/>
                                        <p:tgtEl>
                                          <p:spTgt spid="31772"/>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1000" fill="hold"/>
                                        <p:tgtEl>
                                          <p:spTgt spid="29"/>
                                        </p:tgtEl>
                                        <p:attrNameLst>
                                          <p:attrName>ppt_w</p:attrName>
                                        </p:attrNameLst>
                                      </p:cBhvr>
                                      <p:tavLst>
                                        <p:tav tm="0">
                                          <p:val>
                                            <p:fltVal val="0"/>
                                          </p:val>
                                        </p:tav>
                                        <p:tav tm="100000">
                                          <p:val>
                                            <p:strVal val="#ppt_w"/>
                                          </p:val>
                                        </p:tav>
                                      </p:tavLst>
                                    </p:anim>
                                    <p:anim calcmode="lin" valueType="num">
                                      <p:cBhvr>
                                        <p:cTn id="70" dur="1000" fill="hold"/>
                                        <p:tgtEl>
                                          <p:spTgt spid="29"/>
                                        </p:tgtEl>
                                        <p:attrNameLst>
                                          <p:attrName>ppt_h</p:attrName>
                                        </p:attrNameLst>
                                      </p:cBhvr>
                                      <p:tavLst>
                                        <p:tav tm="0">
                                          <p:val>
                                            <p:fltVal val="0"/>
                                          </p:val>
                                        </p:tav>
                                        <p:tav tm="100000">
                                          <p:val>
                                            <p:strVal val="#ppt_h"/>
                                          </p:val>
                                        </p:tav>
                                      </p:tavLst>
                                    </p:anim>
                                    <p:animEffect transition="in" filter="fade">
                                      <p:cBhvr>
                                        <p:cTn id="71"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1765"/>
                                        </p:tgtEl>
                                        <p:attrNameLst>
                                          <p:attrName>style.visibility</p:attrName>
                                        </p:attrNameLst>
                                      </p:cBhvr>
                                      <p:to>
                                        <p:strVal val="visible"/>
                                      </p:to>
                                    </p:set>
                                  </p:childTnLst>
                                  <p:subTnLst>
                                    <p:set>
                                      <p:cBhvr override="childStyle">
                                        <p:cTn dur="1" fill="hold" display="0" masterRel="nextClick" afterEffect="1"/>
                                        <p:tgtEl>
                                          <p:spTgt spid="31765"/>
                                        </p:tgtEl>
                                        <p:attrNameLst>
                                          <p:attrName>style.visibility</p:attrName>
                                        </p:attrNameLst>
                                      </p:cBhvr>
                                      <p:to>
                                        <p:strVal val="hidden"/>
                                      </p:to>
                                    </p:set>
                                  </p:subTnLst>
                                </p:cTn>
                              </p:par>
                              <p:par>
                                <p:cTn id="76" presetID="1" presetClass="entr" presetSubtype="0" fill="hold" grpId="0" nodeType="withEffect">
                                  <p:stCondLst>
                                    <p:cond delay="0"/>
                                  </p:stCondLst>
                                  <p:childTnLst>
                                    <p:set>
                                      <p:cBhvr>
                                        <p:cTn id="77" dur="1" fill="hold">
                                          <p:stCondLst>
                                            <p:cond delay="0"/>
                                          </p:stCondLst>
                                        </p:cTn>
                                        <p:tgtEl>
                                          <p:spTgt spid="31764"/>
                                        </p:tgtEl>
                                        <p:attrNameLst>
                                          <p:attrName>style.visibility</p:attrName>
                                        </p:attrNameLst>
                                      </p:cBhvr>
                                      <p:to>
                                        <p:strVal val="visible"/>
                                      </p:to>
                                    </p:set>
                                  </p:childTnLst>
                                  <p:subTnLst>
                                    <p:set>
                                      <p:cBhvr override="childStyle">
                                        <p:cTn dur="1" fill="hold" display="0" masterRel="nextClick" afterEffect="1"/>
                                        <p:tgtEl>
                                          <p:spTgt spid="31764"/>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176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1766"/>
                                        </p:tgtEl>
                                        <p:attrNameLst>
                                          <p:attrName>style.visibility</p:attrName>
                                        </p:attrNameLst>
                                      </p:cBhvr>
                                      <p:to>
                                        <p:strVal val="visible"/>
                                      </p:to>
                                    </p:set>
                                  </p:childTnLst>
                                </p:cTn>
                              </p:par>
                            </p:childTnLst>
                          </p:cTn>
                        </p:par>
                        <p:par>
                          <p:cTn id="84" fill="hold">
                            <p:stCondLst>
                              <p:cond delay="0"/>
                            </p:stCondLst>
                            <p:childTnLst>
                              <p:par>
                                <p:cTn id="85" presetID="30" presetClass="entr" presetSubtype="0" fill="hold"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800" decel="100000"/>
                                        <p:tgtEl>
                                          <p:spTgt spid="2"/>
                                        </p:tgtEl>
                                      </p:cBhvr>
                                    </p:animEffect>
                                    <p:anim calcmode="lin" valueType="num">
                                      <p:cBhvr>
                                        <p:cTn id="88" dur="800" decel="100000" fill="hold"/>
                                        <p:tgtEl>
                                          <p:spTgt spid="2"/>
                                        </p:tgtEl>
                                        <p:attrNameLst>
                                          <p:attrName>style.rotation</p:attrName>
                                        </p:attrNameLst>
                                      </p:cBhvr>
                                      <p:tavLst>
                                        <p:tav tm="0">
                                          <p:val>
                                            <p:fltVal val="-90"/>
                                          </p:val>
                                        </p:tav>
                                        <p:tav tm="100000">
                                          <p:val>
                                            <p:fltVal val="0"/>
                                          </p:val>
                                        </p:tav>
                                      </p:tavLst>
                                    </p:anim>
                                    <p:anim calcmode="lin" valueType="num">
                                      <p:cBhvr>
                                        <p:cTn id="89" dur="800" decel="100000" fill="hold"/>
                                        <p:tgtEl>
                                          <p:spTgt spid="2"/>
                                        </p:tgtEl>
                                        <p:attrNameLst>
                                          <p:attrName>ppt_x</p:attrName>
                                        </p:attrNameLst>
                                      </p:cBhvr>
                                      <p:tavLst>
                                        <p:tav tm="0">
                                          <p:val>
                                            <p:strVal val="#ppt_x+0.4"/>
                                          </p:val>
                                        </p:tav>
                                        <p:tav tm="100000">
                                          <p:val>
                                            <p:strVal val="#ppt_x-0.05"/>
                                          </p:val>
                                        </p:tav>
                                      </p:tavLst>
                                    </p:anim>
                                    <p:anim calcmode="lin" valueType="num">
                                      <p:cBhvr>
                                        <p:cTn id="90" dur="800" decel="100000" fill="hold"/>
                                        <p:tgtEl>
                                          <p:spTgt spid="2"/>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animBg="1"/>
      <p:bldP spid="31750" grpId="0"/>
      <p:bldP spid="31750" grpId="1"/>
      <p:bldP spid="31753" grpId="0" animBg="1"/>
      <p:bldP spid="31753" grpId="1" animBg="1"/>
      <p:bldP spid="31754" grpId="0" animBg="1"/>
      <p:bldP spid="31755" grpId="0"/>
      <p:bldP spid="31755" grpId="1"/>
      <p:bldP spid="31756" grpId="0" animBg="1"/>
      <p:bldP spid="31756" grpId="1" animBg="1"/>
      <p:bldP spid="31757" grpId="0"/>
      <p:bldP spid="31759" grpId="0" animBg="1"/>
      <p:bldP spid="31763" grpId="0" animBg="1"/>
      <p:bldP spid="31764" grpId="0" animBg="1"/>
      <p:bldP spid="31765" grpId="0" animBg="1"/>
      <p:bldP spid="31766" grpId="0"/>
      <p:bldP spid="31767" grpId="0" animBg="1"/>
      <p:bldP spid="31772" grpId="0"/>
      <p:bldP spid="31760" grpId="0"/>
      <p:bldP spid="31761" grpId="0" animBg="1"/>
      <p:bldP spid="31762"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3203848" y="1628800"/>
            <a:ext cx="2808312" cy="432048"/>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FFFFCC"/>
              </a:buClr>
            </a:pPr>
            <a:endParaRPr lang="en-US" smtClean="0">
              <a:solidFill>
                <a:srgbClr val="FFFFFF"/>
              </a:solidFill>
            </a:endParaRPr>
          </a:p>
        </p:txBody>
      </p:sp>
      <p:sp>
        <p:nvSpPr>
          <p:cNvPr id="32770" name="Rectangle 2"/>
          <p:cNvSpPr>
            <a:spLocks noGrp="1" noChangeArrowheads="1"/>
          </p:cNvSpPr>
          <p:nvPr>
            <p:ph type="ctrTitle"/>
          </p:nvPr>
        </p:nvSpPr>
        <p:spPr>
          <a:xfrm>
            <a:off x="0" y="-1"/>
            <a:ext cx="9144000" cy="836713"/>
          </a:xfrm>
        </p:spPr>
        <p:txBody>
          <a:bodyPr/>
          <a:lstStyle/>
          <a:p>
            <a:r>
              <a:rPr lang="en-AU" sz="4400" b="1" dirty="0">
                <a:latin typeface="+mj-lt"/>
              </a:rPr>
              <a:t>The </a:t>
            </a:r>
            <a:r>
              <a:rPr lang="en-AU" sz="4400" b="1" dirty="0" smtClean="0">
                <a:latin typeface="+mj-lt"/>
              </a:rPr>
              <a:t>mission </a:t>
            </a:r>
            <a:r>
              <a:rPr lang="en-AU" sz="4400" b="1" dirty="0">
                <a:latin typeface="+mj-lt"/>
              </a:rPr>
              <a:t>of Elijah</a:t>
            </a:r>
          </a:p>
        </p:txBody>
      </p:sp>
      <p:sp>
        <p:nvSpPr>
          <p:cNvPr id="32771" name="Rectangle 3"/>
          <p:cNvSpPr>
            <a:spLocks noGrp="1" noChangeArrowheads="1"/>
          </p:cNvSpPr>
          <p:nvPr>
            <p:ph type="subTitle" idx="1"/>
          </p:nvPr>
        </p:nvSpPr>
        <p:spPr>
          <a:xfrm>
            <a:off x="395288" y="1585911"/>
            <a:ext cx="8497887" cy="4105275"/>
          </a:xfrm>
        </p:spPr>
        <p:txBody>
          <a:bodyPr/>
          <a:lstStyle/>
          <a:p>
            <a:pPr algn="ctr">
              <a:lnSpc>
                <a:spcPct val="90000"/>
              </a:lnSpc>
              <a:spcBef>
                <a:spcPts val="0"/>
              </a:spcBef>
            </a:pPr>
            <a:r>
              <a:rPr lang="en-US" sz="3200" dirty="0">
                <a:ln w="19050">
                  <a:solidFill>
                    <a:schemeClr val="tx1"/>
                  </a:solidFill>
                </a:ln>
                <a:solidFill>
                  <a:srgbClr val="FF0000"/>
                </a:solidFill>
                <a:effectLst/>
              </a:rPr>
              <a:t>Matt. 24:31-32</a:t>
            </a:r>
          </a:p>
          <a:p>
            <a:pPr algn="just">
              <a:lnSpc>
                <a:spcPct val="80000"/>
              </a:lnSpc>
              <a:spcBef>
                <a:spcPts val="400"/>
              </a:spcBef>
              <a:spcAft>
                <a:spcPts val="400"/>
              </a:spcAft>
            </a:pPr>
            <a:r>
              <a:rPr lang="en-US" sz="3200" baseline="20000" dirty="0">
                <a:effectLst/>
                <a:latin typeface="Bookman Old Style" pitchFamily="18" charset="0"/>
              </a:rPr>
              <a:t>31</a:t>
            </a:r>
            <a:r>
              <a:rPr lang="en-US" sz="3200" dirty="0">
                <a:effectLst/>
                <a:latin typeface="Bookman Old Style" pitchFamily="18" charset="0"/>
              </a:rPr>
              <a:t> And he shall send </a:t>
            </a:r>
            <a:r>
              <a:rPr lang="en-US" sz="3200" dirty="0">
                <a:ln>
                  <a:solidFill>
                    <a:schemeClr val="tx1"/>
                  </a:solidFill>
                </a:ln>
                <a:solidFill>
                  <a:srgbClr val="33CCFF"/>
                </a:solidFill>
                <a:effectLst/>
                <a:latin typeface="Bookman Old Style" pitchFamily="18" charset="0"/>
              </a:rPr>
              <a:t>his angels</a:t>
            </a:r>
            <a:r>
              <a:rPr lang="en-US" sz="3200" dirty="0">
                <a:ln>
                  <a:solidFill>
                    <a:schemeClr val="tx1"/>
                  </a:solidFill>
                </a:ln>
                <a:effectLst/>
                <a:latin typeface="Bookman Old Style" pitchFamily="18" charset="0"/>
              </a:rPr>
              <a:t> </a:t>
            </a:r>
            <a:r>
              <a:rPr lang="en-US" sz="3200" dirty="0">
                <a:effectLst/>
                <a:latin typeface="Bookman Old Style" pitchFamily="18" charset="0"/>
              </a:rPr>
              <a:t>with </a:t>
            </a:r>
            <a:r>
              <a:rPr lang="en-US" sz="3200" dirty="0">
                <a:ln>
                  <a:solidFill>
                    <a:schemeClr val="tx1"/>
                  </a:solidFill>
                </a:ln>
                <a:solidFill>
                  <a:srgbClr val="FF00FF"/>
                </a:solidFill>
                <a:effectLst/>
                <a:latin typeface="Bookman Old Style" pitchFamily="18" charset="0"/>
              </a:rPr>
              <a:t>a great sound of a trumpet</a:t>
            </a:r>
            <a:r>
              <a:rPr lang="en-US" sz="3200" dirty="0">
                <a:effectLst/>
                <a:latin typeface="Bookman Old Style" pitchFamily="18" charset="0"/>
              </a:rPr>
              <a:t>, and they shall gather together </a:t>
            </a:r>
            <a:r>
              <a:rPr lang="en-US" sz="3200" dirty="0">
                <a:solidFill>
                  <a:srgbClr val="FFFF00"/>
                </a:solidFill>
                <a:effectLst/>
                <a:latin typeface="Bookman Old Style" pitchFamily="18" charset="0"/>
              </a:rPr>
              <a:t>his elect from the four winds, from one end of heaven to the other</a:t>
            </a:r>
            <a:r>
              <a:rPr lang="en-US" sz="3200" dirty="0">
                <a:effectLst/>
                <a:latin typeface="Bookman Old Style" pitchFamily="18" charset="0"/>
              </a:rPr>
              <a:t>.  </a:t>
            </a:r>
          </a:p>
          <a:p>
            <a:pPr algn="just">
              <a:lnSpc>
                <a:spcPct val="80000"/>
              </a:lnSpc>
              <a:spcBef>
                <a:spcPts val="0"/>
              </a:spcBef>
              <a:spcAft>
                <a:spcPts val="400"/>
              </a:spcAft>
            </a:pPr>
            <a:r>
              <a:rPr lang="en-US" sz="3200" baseline="20000" dirty="0">
                <a:effectLst/>
                <a:latin typeface="Bookman Old Style" pitchFamily="18" charset="0"/>
              </a:rPr>
              <a:t>32</a:t>
            </a:r>
            <a:r>
              <a:rPr lang="en-US" sz="3200" dirty="0">
                <a:effectLst/>
                <a:latin typeface="Bookman Old Style" pitchFamily="18" charset="0"/>
              </a:rPr>
              <a:t> Now learn a parable of the </a:t>
            </a:r>
            <a:r>
              <a:rPr lang="en-US" sz="3200" dirty="0">
                <a:solidFill>
                  <a:srgbClr val="00FF00"/>
                </a:solidFill>
                <a:effectLst/>
                <a:latin typeface="Bookman Old Style" pitchFamily="18" charset="0"/>
              </a:rPr>
              <a:t>fig tree</a:t>
            </a:r>
            <a:r>
              <a:rPr lang="en-US" sz="3200" dirty="0">
                <a:effectLst/>
                <a:latin typeface="Bookman Old Style" pitchFamily="18" charset="0"/>
              </a:rPr>
              <a:t>; When his branch is yet tender, and </a:t>
            </a:r>
            <a:r>
              <a:rPr lang="en-US" sz="3200" dirty="0" err="1">
                <a:effectLst/>
                <a:latin typeface="Bookman Old Style" pitchFamily="18" charset="0"/>
              </a:rPr>
              <a:t>putteth</a:t>
            </a:r>
            <a:r>
              <a:rPr lang="en-US" sz="3200" dirty="0">
                <a:effectLst/>
                <a:latin typeface="Bookman Old Style" pitchFamily="18" charset="0"/>
              </a:rPr>
              <a:t> forth leaves, ye know that </a:t>
            </a:r>
            <a:r>
              <a:rPr lang="en-US" sz="3200" dirty="0">
                <a:solidFill>
                  <a:schemeClr val="folHlink"/>
                </a:solidFill>
                <a:effectLst/>
                <a:latin typeface="Bookman Old Style" pitchFamily="18" charset="0"/>
              </a:rPr>
              <a:t>summer</a:t>
            </a:r>
            <a:r>
              <a:rPr lang="en-US" sz="3200" dirty="0">
                <a:effectLst/>
                <a:latin typeface="Bookman Old Style" pitchFamily="18" charset="0"/>
              </a:rPr>
              <a:t> </a:t>
            </a:r>
            <a:r>
              <a:rPr lang="en-US" sz="3200" i="1" dirty="0">
                <a:effectLst/>
                <a:latin typeface="Bookman Old Style" pitchFamily="18" charset="0"/>
              </a:rPr>
              <a:t>is</a:t>
            </a:r>
            <a:r>
              <a:rPr lang="en-US" sz="3200" dirty="0">
                <a:effectLst/>
                <a:latin typeface="Bookman Old Style" pitchFamily="18" charset="0"/>
              </a:rPr>
              <a:t> nigh:</a:t>
            </a:r>
            <a:endParaRPr lang="en-AU" sz="3200" dirty="0">
              <a:latin typeface="Bookman Old Style" pitchFamily="18" charset="0"/>
            </a:endParaRPr>
          </a:p>
          <a:p>
            <a:pPr algn="just">
              <a:lnSpc>
                <a:spcPct val="90000"/>
              </a:lnSpc>
            </a:pPr>
            <a:endParaRPr lang="en-AU" sz="3200" dirty="0">
              <a:latin typeface="Times New Roman" pitchFamily="18" charset="0"/>
            </a:endParaRPr>
          </a:p>
        </p:txBody>
      </p:sp>
      <p:sp>
        <p:nvSpPr>
          <p:cNvPr id="32772" name="Text Box 4"/>
          <p:cNvSpPr txBox="1">
            <a:spLocks noChangeArrowheads="1"/>
          </p:cNvSpPr>
          <p:nvPr/>
        </p:nvSpPr>
        <p:spPr bwMode="auto">
          <a:xfrm>
            <a:off x="4284660" y="620713"/>
            <a:ext cx="4824413" cy="1373187"/>
          </a:xfrm>
          <a:prstGeom prst="rect">
            <a:avLst/>
          </a:prstGeom>
          <a:noFill/>
          <a:ln w="9525" algn="ctr">
            <a:noFill/>
            <a:miter lim="800000"/>
            <a:headEnd/>
            <a:tailEnd/>
          </a:ln>
          <a:effectLst/>
        </p:spPr>
        <p:txBody>
          <a:bodyPr>
            <a:spAutoFit/>
          </a:bodyPr>
          <a:lstStyle/>
          <a:p>
            <a:pPr algn="r">
              <a:spcBef>
                <a:spcPct val="50000"/>
              </a:spcBef>
              <a:buClr>
                <a:srgbClr val="FFFFCC"/>
              </a:buClr>
              <a:buFont typeface="Wingdings" pitchFamily="2" charset="2"/>
              <a:buNone/>
            </a:pPr>
            <a:r>
              <a:rPr lang="en-AU" dirty="0">
                <a:ln>
                  <a:solidFill>
                    <a:srgbClr val="FFFFFF"/>
                  </a:solidFill>
                </a:ln>
                <a:solidFill>
                  <a:srgbClr val="33CCFF"/>
                </a:solidFill>
                <a:latin typeface="Arial" charset="0"/>
              </a:rPr>
              <a:t>Messengers – The saints </a:t>
            </a:r>
            <a:r>
              <a:rPr lang="en-AU" dirty="0">
                <a:ln w="19050">
                  <a:solidFill>
                    <a:srgbClr val="FFFFFF"/>
                  </a:solidFill>
                </a:ln>
                <a:solidFill>
                  <a:srgbClr val="FF0000"/>
                </a:solidFill>
                <a:latin typeface="Arial" charset="0"/>
              </a:rPr>
              <a:t>Heb. 2:5</a:t>
            </a:r>
            <a:r>
              <a:rPr lang="en-AU" dirty="0">
                <a:ln w="19050">
                  <a:solidFill>
                    <a:srgbClr val="FFFFFF"/>
                  </a:solidFill>
                </a:ln>
                <a:solidFill>
                  <a:srgbClr val="33CCFF"/>
                </a:solidFill>
                <a:latin typeface="Arial" charset="0"/>
              </a:rPr>
              <a:t> </a:t>
            </a:r>
            <a:r>
              <a:rPr lang="en-AU" dirty="0">
                <a:ln>
                  <a:solidFill>
                    <a:srgbClr val="FFFFFF"/>
                  </a:solidFill>
                </a:ln>
                <a:solidFill>
                  <a:srgbClr val="33CCFF"/>
                </a:solidFill>
                <a:latin typeface="Arial" charset="0"/>
              </a:rPr>
              <a:t>(led by Elijah the prophet </a:t>
            </a:r>
            <a:r>
              <a:rPr lang="en-AU" dirty="0">
                <a:ln w="19050">
                  <a:solidFill>
                    <a:srgbClr val="FFFFFF"/>
                  </a:solidFill>
                </a:ln>
                <a:solidFill>
                  <a:srgbClr val="FF0000"/>
                </a:solidFill>
                <a:latin typeface="Arial" charset="0"/>
              </a:rPr>
              <a:t>Mal. 4:5</a:t>
            </a:r>
            <a:r>
              <a:rPr lang="en-AU" dirty="0">
                <a:ln>
                  <a:solidFill>
                    <a:srgbClr val="FFFFFF"/>
                  </a:solidFill>
                </a:ln>
                <a:solidFill>
                  <a:srgbClr val="33CCFF"/>
                </a:solidFill>
                <a:latin typeface="Arial" charset="0"/>
              </a:rPr>
              <a:t>).</a:t>
            </a:r>
          </a:p>
        </p:txBody>
      </p:sp>
      <p:sp>
        <p:nvSpPr>
          <p:cNvPr id="32773" name="Line 5"/>
          <p:cNvSpPr>
            <a:spLocks noChangeShapeType="1"/>
          </p:cNvSpPr>
          <p:nvPr/>
        </p:nvSpPr>
        <p:spPr bwMode="auto">
          <a:xfrm flipV="1">
            <a:off x="6372200" y="1916830"/>
            <a:ext cx="216024" cy="216025"/>
          </a:xfrm>
          <a:prstGeom prst="line">
            <a:avLst/>
          </a:prstGeom>
          <a:noFill/>
          <a:ln w="38100">
            <a:solidFill>
              <a:srgbClr val="33CCFF"/>
            </a:solidFill>
            <a:round/>
            <a:headEnd/>
            <a:tailEnd/>
          </a:ln>
          <a:effectLst/>
        </p:spPr>
        <p:txBody>
          <a:bodyPr/>
          <a:lstStyle/>
          <a:p>
            <a:pPr>
              <a:buClr>
                <a:srgbClr val="FFFFCC"/>
              </a:buClr>
            </a:pPr>
            <a:endParaRPr lang="en-US">
              <a:solidFill>
                <a:srgbClr val="FFFFFF"/>
              </a:solidFill>
            </a:endParaRPr>
          </a:p>
        </p:txBody>
      </p:sp>
      <p:sp>
        <p:nvSpPr>
          <p:cNvPr id="32774" name="Text Box 6"/>
          <p:cNvSpPr txBox="1">
            <a:spLocks noChangeArrowheads="1"/>
          </p:cNvSpPr>
          <p:nvPr/>
        </p:nvSpPr>
        <p:spPr bwMode="auto">
          <a:xfrm>
            <a:off x="231775" y="773315"/>
            <a:ext cx="3188097" cy="824841"/>
          </a:xfrm>
          <a:prstGeom prst="rect">
            <a:avLst/>
          </a:prstGeom>
          <a:noFill/>
          <a:ln w="38100" algn="ctr">
            <a:solidFill>
              <a:srgbClr val="FFFF00"/>
            </a:solidFill>
            <a:miter lim="800000"/>
            <a:headEnd/>
            <a:tailEnd/>
          </a:ln>
          <a:effectLst/>
        </p:spPr>
        <p:txBody>
          <a:bodyPr wrap="square" anchor="ctr">
            <a:spAutoFit/>
          </a:bodyPr>
          <a:lstStyle/>
          <a:p>
            <a:pPr>
              <a:lnSpc>
                <a:spcPct val="85000"/>
              </a:lnSpc>
              <a:spcBef>
                <a:spcPts val="0"/>
              </a:spcBef>
              <a:buClr>
                <a:srgbClr val="FFFFCC"/>
              </a:buClr>
              <a:buFont typeface="Wingdings" pitchFamily="2" charset="2"/>
              <a:buNone/>
            </a:pPr>
            <a:r>
              <a:rPr lang="en-AU" dirty="0">
                <a:solidFill>
                  <a:srgbClr val="FFFF00"/>
                </a:solidFill>
                <a:latin typeface="Arial" charset="0"/>
              </a:rPr>
              <a:t>Scattered Israel – </a:t>
            </a:r>
            <a:r>
              <a:rPr lang="en-AU" dirty="0">
                <a:ln w="19050">
                  <a:solidFill>
                    <a:srgbClr val="FFFFFF"/>
                  </a:solidFill>
                </a:ln>
                <a:solidFill>
                  <a:srgbClr val="FF0000"/>
                </a:solidFill>
                <a:latin typeface="Arial" charset="0"/>
              </a:rPr>
              <a:t>Isa. 45:4; </a:t>
            </a:r>
            <a:r>
              <a:rPr lang="en-AU" dirty="0" smtClean="0">
                <a:ln w="19050">
                  <a:solidFill>
                    <a:srgbClr val="FFFFFF"/>
                  </a:solidFill>
                </a:ln>
                <a:solidFill>
                  <a:srgbClr val="FF0000"/>
                </a:solidFill>
                <a:latin typeface="Arial" charset="0"/>
              </a:rPr>
              <a:t>65:22</a:t>
            </a:r>
            <a:endParaRPr lang="en-AU" dirty="0">
              <a:ln w="19050">
                <a:solidFill>
                  <a:srgbClr val="FFFFFF"/>
                </a:solidFill>
              </a:ln>
              <a:solidFill>
                <a:srgbClr val="FF0000"/>
              </a:solidFill>
              <a:latin typeface="Arial" charset="0"/>
            </a:endParaRPr>
          </a:p>
        </p:txBody>
      </p:sp>
      <p:sp>
        <p:nvSpPr>
          <p:cNvPr id="32775" name="Line 7"/>
          <p:cNvSpPr>
            <a:spLocks noChangeShapeType="1"/>
          </p:cNvSpPr>
          <p:nvPr/>
        </p:nvSpPr>
        <p:spPr bwMode="auto">
          <a:xfrm>
            <a:off x="2195736" y="1700808"/>
            <a:ext cx="3311946" cy="1296863"/>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32776" name="Text Box 8"/>
          <p:cNvSpPr txBox="1">
            <a:spLocks noChangeArrowheads="1"/>
          </p:cNvSpPr>
          <p:nvPr/>
        </p:nvSpPr>
        <p:spPr bwMode="auto">
          <a:xfrm>
            <a:off x="5796135" y="5445224"/>
            <a:ext cx="3312939" cy="1384995"/>
          </a:xfrm>
          <a:prstGeom prst="rect">
            <a:avLst/>
          </a:prstGeom>
          <a:noFill/>
          <a:ln w="9525" algn="ctr">
            <a:noFill/>
            <a:miter lim="800000"/>
            <a:headEnd/>
            <a:tailEnd/>
          </a:ln>
          <a:effectLst/>
        </p:spPr>
        <p:txBody>
          <a:bodyPr wrap="square">
            <a:spAutoFit/>
          </a:bodyPr>
          <a:lstStyle/>
          <a:p>
            <a:pPr>
              <a:buClr>
                <a:srgbClr val="FFFFCC"/>
              </a:buClr>
              <a:buFont typeface="Wingdings" pitchFamily="2" charset="2"/>
              <a:buNone/>
            </a:pPr>
            <a:r>
              <a:rPr lang="en-AU" dirty="0">
                <a:solidFill>
                  <a:srgbClr val="00FF00"/>
                </a:solidFill>
                <a:latin typeface="Arial" charset="0"/>
              </a:rPr>
              <a:t>Israel – </a:t>
            </a:r>
            <a:r>
              <a:rPr lang="en-AU" dirty="0">
                <a:ln w="19050">
                  <a:solidFill>
                    <a:srgbClr val="FFFFFF"/>
                  </a:solidFill>
                </a:ln>
                <a:solidFill>
                  <a:srgbClr val="FF0000"/>
                </a:solidFill>
                <a:latin typeface="Arial" charset="0"/>
              </a:rPr>
              <a:t>Joel 1:7, 12; Hos. 9:10; Jer. 24</a:t>
            </a:r>
          </a:p>
        </p:txBody>
      </p:sp>
      <p:sp>
        <p:nvSpPr>
          <p:cNvPr id="32777" name="Line 9"/>
          <p:cNvSpPr>
            <a:spLocks noChangeShapeType="1"/>
          </p:cNvSpPr>
          <p:nvPr/>
        </p:nvSpPr>
        <p:spPr bwMode="auto">
          <a:xfrm flipV="1">
            <a:off x="7596336" y="4437112"/>
            <a:ext cx="288032" cy="1080120"/>
          </a:xfrm>
          <a:prstGeom prst="line">
            <a:avLst/>
          </a:prstGeom>
          <a:noFill/>
          <a:ln w="38100">
            <a:solidFill>
              <a:srgbClr val="00FF00"/>
            </a:solidFill>
            <a:round/>
            <a:headEnd/>
            <a:tailEnd/>
          </a:ln>
          <a:effectLst/>
        </p:spPr>
        <p:txBody>
          <a:bodyPr/>
          <a:lstStyle/>
          <a:p>
            <a:pPr>
              <a:buClr>
                <a:srgbClr val="FFFFCC"/>
              </a:buClr>
            </a:pPr>
            <a:endParaRPr lang="en-US">
              <a:solidFill>
                <a:srgbClr val="FFFFFF"/>
              </a:solidFill>
            </a:endParaRPr>
          </a:p>
        </p:txBody>
      </p:sp>
      <p:sp>
        <p:nvSpPr>
          <p:cNvPr id="32778" name="Text Box 10"/>
          <p:cNvSpPr txBox="1">
            <a:spLocks noChangeArrowheads="1"/>
          </p:cNvSpPr>
          <p:nvPr/>
        </p:nvSpPr>
        <p:spPr bwMode="auto">
          <a:xfrm>
            <a:off x="1331640" y="5787261"/>
            <a:ext cx="4392488" cy="954107"/>
          </a:xfrm>
          <a:prstGeom prst="rect">
            <a:avLst/>
          </a:prstGeom>
          <a:noFill/>
          <a:ln w="28575" algn="ctr">
            <a:solidFill>
              <a:srgbClr val="FF00FF"/>
            </a:solidFill>
            <a:miter lim="800000"/>
            <a:headEnd/>
            <a:tailEnd/>
          </a:ln>
          <a:effectLst/>
        </p:spPr>
        <p:txBody>
          <a:bodyPr wrap="square">
            <a:spAutoFit/>
          </a:bodyPr>
          <a:lstStyle/>
          <a:p>
            <a:pPr>
              <a:buClr>
                <a:srgbClr val="FFFFCC"/>
              </a:buClr>
              <a:buFont typeface="Wingdings" pitchFamily="2" charset="2"/>
              <a:buNone/>
            </a:pPr>
            <a:r>
              <a:rPr lang="en-AU" dirty="0">
                <a:ln>
                  <a:solidFill>
                    <a:srgbClr val="FFFFFF"/>
                  </a:solidFill>
                </a:ln>
                <a:solidFill>
                  <a:srgbClr val="FF00FF"/>
                </a:solidFill>
                <a:latin typeface="Arial" charset="0"/>
              </a:rPr>
              <a:t>To call Israel home – </a:t>
            </a:r>
            <a:r>
              <a:rPr lang="en-AU" dirty="0">
                <a:ln w="19050">
                  <a:solidFill>
                    <a:srgbClr val="FFFFFF"/>
                  </a:solidFill>
                </a:ln>
                <a:solidFill>
                  <a:srgbClr val="FF0000"/>
                </a:solidFill>
                <a:latin typeface="Arial" charset="0"/>
              </a:rPr>
              <a:t>Isa. 18:3; 27:13; Zech. 9:14</a:t>
            </a:r>
          </a:p>
        </p:txBody>
      </p:sp>
      <p:grpSp>
        <p:nvGrpSpPr>
          <p:cNvPr id="2" name="Group 14"/>
          <p:cNvGrpSpPr>
            <a:grpSpLocks/>
          </p:cNvGrpSpPr>
          <p:nvPr/>
        </p:nvGrpSpPr>
        <p:grpSpPr bwMode="auto">
          <a:xfrm>
            <a:off x="250825" y="2680777"/>
            <a:ext cx="1296839" cy="3096000"/>
            <a:chOff x="158" y="1797"/>
            <a:chExt cx="726" cy="1588"/>
          </a:xfrm>
        </p:grpSpPr>
        <p:sp>
          <p:nvSpPr>
            <p:cNvPr id="32779" name="Line 11"/>
            <p:cNvSpPr>
              <a:spLocks noChangeShapeType="1"/>
            </p:cNvSpPr>
            <p:nvPr/>
          </p:nvSpPr>
          <p:spPr bwMode="auto">
            <a:xfrm flipH="1">
              <a:off x="158" y="1797"/>
              <a:ext cx="91" cy="0"/>
            </a:xfrm>
            <a:prstGeom prst="line">
              <a:avLst/>
            </a:prstGeom>
            <a:noFill/>
            <a:ln w="28575">
              <a:solidFill>
                <a:srgbClr val="FF00FF"/>
              </a:solidFill>
              <a:round/>
              <a:headEnd/>
              <a:tailEnd/>
            </a:ln>
            <a:effectLst/>
          </p:spPr>
          <p:txBody>
            <a:bodyPr/>
            <a:lstStyle/>
            <a:p>
              <a:pPr>
                <a:buClr>
                  <a:srgbClr val="FFFFCC"/>
                </a:buClr>
              </a:pPr>
              <a:endParaRPr lang="en-US">
                <a:solidFill>
                  <a:srgbClr val="FFFFFF"/>
                </a:solidFill>
              </a:endParaRPr>
            </a:p>
          </p:txBody>
        </p:sp>
        <p:sp>
          <p:nvSpPr>
            <p:cNvPr id="32780" name="Line 12"/>
            <p:cNvSpPr>
              <a:spLocks noChangeShapeType="1"/>
            </p:cNvSpPr>
            <p:nvPr/>
          </p:nvSpPr>
          <p:spPr bwMode="auto">
            <a:xfrm>
              <a:off x="158" y="1797"/>
              <a:ext cx="0" cy="1588"/>
            </a:xfrm>
            <a:prstGeom prst="line">
              <a:avLst/>
            </a:prstGeom>
            <a:noFill/>
            <a:ln w="28575">
              <a:solidFill>
                <a:srgbClr val="FF00FF"/>
              </a:solidFill>
              <a:round/>
              <a:headEnd/>
              <a:tailEnd/>
            </a:ln>
            <a:effectLst/>
          </p:spPr>
          <p:txBody>
            <a:bodyPr/>
            <a:lstStyle/>
            <a:p>
              <a:pPr>
                <a:buClr>
                  <a:srgbClr val="FFFFCC"/>
                </a:buClr>
              </a:pPr>
              <a:endParaRPr lang="en-US">
                <a:solidFill>
                  <a:srgbClr val="FFFFFF"/>
                </a:solidFill>
              </a:endParaRPr>
            </a:p>
          </p:txBody>
        </p:sp>
        <p:sp>
          <p:nvSpPr>
            <p:cNvPr id="32781" name="Line 13"/>
            <p:cNvSpPr>
              <a:spLocks noChangeShapeType="1"/>
            </p:cNvSpPr>
            <p:nvPr/>
          </p:nvSpPr>
          <p:spPr bwMode="auto">
            <a:xfrm>
              <a:off x="158" y="3385"/>
              <a:ext cx="726" cy="0"/>
            </a:xfrm>
            <a:prstGeom prst="line">
              <a:avLst/>
            </a:prstGeom>
            <a:noFill/>
            <a:ln w="28575">
              <a:solidFill>
                <a:srgbClr val="FF00FF"/>
              </a:solidFill>
              <a:round/>
              <a:headEnd/>
              <a:tailEnd/>
            </a:ln>
            <a:effectLst/>
          </p:spPr>
          <p:txBody>
            <a:bodyPr/>
            <a:lstStyle/>
            <a:p>
              <a:pPr>
                <a:buClr>
                  <a:srgbClr val="FFFFCC"/>
                </a:buClr>
              </a:pPr>
              <a:endParaRPr lang="en-US">
                <a:solidFill>
                  <a:srgbClr val="FFFFFF"/>
                </a:solidFill>
              </a:endParaRPr>
            </a:p>
          </p:txBody>
        </p:sp>
      </p:grpSp>
      <p:sp>
        <p:nvSpPr>
          <p:cNvPr id="32783" name="Text Box 15"/>
          <p:cNvSpPr txBox="1">
            <a:spLocks noChangeArrowheads="1"/>
          </p:cNvSpPr>
          <p:nvPr/>
        </p:nvSpPr>
        <p:spPr bwMode="auto">
          <a:xfrm>
            <a:off x="1311275" y="6710363"/>
            <a:ext cx="184150" cy="519112"/>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endParaRPr lang="en-US">
              <a:solidFill>
                <a:srgbClr val="FFFFFF"/>
              </a:solidFill>
            </a:endParaRPr>
          </a:p>
        </p:txBody>
      </p:sp>
      <p:sp>
        <p:nvSpPr>
          <p:cNvPr id="32784" name="Text Box 16"/>
          <p:cNvSpPr txBox="1">
            <a:spLocks noChangeArrowheads="1"/>
          </p:cNvSpPr>
          <p:nvPr/>
        </p:nvSpPr>
        <p:spPr bwMode="auto">
          <a:xfrm>
            <a:off x="5911008" y="5344072"/>
            <a:ext cx="2828925" cy="946150"/>
          </a:xfrm>
          <a:prstGeom prst="rect">
            <a:avLst/>
          </a:prstGeom>
          <a:noFill/>
          <a:ln w="9525" algn="ctr">
            <a:noFill/>
            <a:miter lim="800000"/>
            <a:headEnd/>
            <a:tailEnd/>
          </a:ln>
          <a:effectLst/>
        </p:spPr>
        <p:txBody>
          <a:bodyPr>
            <a:spAutoFit/>
          </a:bodyPr>
          <a:lstStyle/>
          <a:p>
            <a:pPr>
              <a:buClr>
                <a:srgbClr val="FFFFCC"/>
              </a:buClr>
              <a:buFont typeface="Wingdings" pitchFamily="2" charset="2"/>
              <a:buNone/>
            </a:pPr>
            <a:r>
              <a:rPr lang="en-AU" dirty="0">
                <a:solidFill>
                  <a:srgbClr val="FFCC66"/>
                </a:solidFill>
                <a:latin typeface="Arial" charset="0"/>
              </a:rPr>
              <a:t>Time of harvest = Armageddon</a:t>
            </a:r>
          </a:p>
        </p:txBody>
      </p:sp>
      <p:sp>
        <p:nvSpPr>
          <p:cNvPr id="32785" name="Line 17"/>
          <p:cNvSpPr>
            <a:spLocks noChangeShapeType="1"/>
          </p:cNvSpPr>
          <p:nvPr/>
        </p:nvSpPr>
        <p:spPr bwMode="auto">
          <a:xfrm>
            <a:off x="510409" y="5661248"/>
            <a:ext cx="5429743" cy="0"/>
          </a:xfrm>
          <a:prstGeom prst="line">
            <a:avLst/>
          </a:prstGeom>
          <a:noFill/>
          <a:ln w="38100">
            <a:solidFill>
              <a:schemeClr val="folHlink"/>
            </a:solidFill>
            <a:round/>
            <a:headEnd/>
            <a:tailEnd/>
          </a:ln>
          <a:effectLst/>
        </p:spPr>
        <p:txBody>
          <a:bodyPr/>
          <a:lstStyle/>
          <a:p>
            <a:pPr>
              <a:buClr>
                <a:srgbClr val="FFFFCC"/>
              </a:buClr>
            </a:pPr>
            <a:endParaRPr lang="en-US">
              <a:solidFill>
                <a:srgbClr val="FFFFFF"/>
              </a:solidFill>
            </a:endParaRPr>
          </a:p>
        </p:txBody>
      </p:sp>
      <p:sp>
        <p:nvSpPr>
          <p:cNvPr id="32786" name="Text Box 18"/>
          <p:cNvSpPr txBox="1">
            <a:spLocks noChangeArrowheads="1"/>
          </p:cNvSpPr>
          <p:nvPr/>
        </p:nvSpPr>
        <p:spPr bwMode="auto">
          <a:xfrm>
            <a:off x="5228271" y="3601392"/>
            <a:ext cx="3684022" cy="523220"/>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dirty="0" smtClean="0">
                <a:ln w="22225">
                  <a:solidFill>
                    <a:srgbClr val="FFFFFF"/>
                  </a:solidFill>
                </a:ln>
                <a:solidFill>
                  <a:srgbClr val="FF0000"/>
                </a:solidFill>
                <a:latin typeface="Arial" charset="0"/>
              </a:rPr>
              <a:t>Deut. 30:4; Zech</a:t>
            </a:r>
            <a:r>
              <a:rPr lang="en-AU" dirty="0">
                <a:ln w="22225">
                  <a:solidFill>
                    <a:srgbClr val="FFFFFF"/>
                  </a:solidFill>
                </a:ln>
                <a:solidFill>
                  <a:srgbClr val="FF0000"/>
                </a:solidFill>
                <a:latin typeface="Arial" charset="0"/>
              </a:rPr>
              <a:t>. 2:6</a:t>
            </a:r>
          </a:p>
        </p:txBody>
      </p:sp>
      <p:sp>
        <p:nvSpPr>
          <p:cNvPr id="32788" name="Line 20"/>
          <p:cNvSpPr>
            <a:spLocks noChangeShapeType="1"/>
          </p:cNvSpPr>
          <p:nvPr/>
        </p:nvSpPr>
        <p:spPr bwMode="auto">
          <a:xfrm>
            <a:off x="4816601" y="3860480"/>
            <a:ext cx="403472" cy="0"/>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21" name="TextBox 20"/>
          <p:cNvSpPr txBox="1"/>
          <p:nvPr/>
        </p:nvSpPr>
        <p:spPr>
          <a:xfrm rot="21447581">
            <a:off x="234932" y="907440"/>
            <a:ext cx="8640960" cy="5649033"/>
          </a:xfrm>
          <a:prstGeom prst="rect">
            <a:avLst/>
          </a:prstGeom>
          <a:solidFill>
            <a:srgbClr val="FFFF00"/>
          </a:solidFill>
          <a:ln w="57150">
            <a:solidFill>
              <a:srgbClr val="FF0000"/>
            </a:solidFill>
          </a:ln>
        </p:spPr>
        <p:txBody>
          <a:bodyPr wrap="square" tIns="108000" rtlCol="0">
            <a:spAutoFit/>
          </a:bodyPr>
          <a:lstStyle/>
          <a:p>
            <a:pPr algn="just">
              <a:lnSpc>
                <a:spcPct val="85000"/>
              </a:lnSpc>
              <a:spcBef>
                <a:spcPts val="0"/>
              </a:spcBef>
              <a:buNone/>
            </a:pPr>
            <a:r>
              <a:rPr lang="en-US" dirty="0" smtClean="0">
                <a:ln w="22225">
                  <a:solidFill>
                    <a:sysClr val="windowText" lastClr="000000"/>
                  </a:solidFill>
                </a:ln>
                <a:solidFill>
                  <a:srgbClr val="FF33CC"/>
                </a:solidFill>
                <a:latin typeface="+mj-lt"/>
              </a:rPr>
              <a:t>Bro. Thomas </a:t>
            </a:r>
            <a:r>
              <a:rPr lang="en-AU" dirty="0" smtClean="0">
                <a:ln w="22225">
                  <a:solidFill>
                    <a:sysClr val="windowText" lastClr="000000"/>
                  </a:solidFill>
                </a:ln>
                <a:solidFill>
                  <a:srgbClr val="FF33CC"/>
                </a:solidFill>
                <a:latin typeface="+mj-lt"/>
              </a:rPr>
              <a:t>–</a:t>
            </a:r>
            <a:r>
              <a:rPr lang="en-US" dirty="0" smtClean="0">
                <a:ln w="22225">
                  <a:solidFill>
                    <a:sysClr val="windowText" lastClr="000000"/>
                  </a:solidFill>
                </a:ln>
                <a:solidFill>
                  <a:srgbClr val="FF33CC"/>
                </a:solidFill>
                <a:latin typeface="+mj-lt"/>
              </a:rPr>
              <a:t> </a:t>
            </a:r>
            <a:r>
              <a:rPr lang="en-AU" dirty="0" smtClean="0">
                <a:ln w="22225">
                  <a:solidFill>
                    <a:sysClr val="windowText" lastClr="000000"/>
                  </a:solidFill>
                </a:ln>
                <a:solidFill>
                  <a:srgbClr val="FF33CC"/>
                </a:solidFill>
                <a:latin typeface="+mj-lt"/>
              </a:rPr>
              <a:t>Herald of the Kingdom and Age to Come </a:t>
            </a:r>
            <a:r>
              <a:rPr lang="en-AU" sz="2400" dirty="0" smtClean="0">
                <a:ln w="19050">
                  <a:solidFill>
                    <a:sysClr val="windowText" lastClr="000000"/>
                  </a:solidFill>
                </a:ln>
                <a:solidFill>
                  <a:srgbClr val="FF33CC"/>
                </a:solidFill>
                <a:latin typeface="+mj-lt"/>
              </a:rPr>
              <a:t>- February, 1853— Volume 3—No. 2 - Page 1353</a:t>
            </a:r>
            <a:endParaRPr lang="en-AU" sz="2400" dirty="0" smtClean="0">
              <a:solidFill>
                <a:schemeClr val="bg1"/>
              </a:solidFill>
              <a:latin typeface="+mj-lt"/>
            </a:endParaRPr>
          </a:p>
          <a:p>
            <a:pPr algn="ctr">
              <a:lnSpc>
                <a:spcPct val="85000"/>
              </a:lnSpc>
              <a:spcBef>
                <a:spcPts val="0"/>
              </a:spcBef>
              <a:buNone/>
            </a:pPr>
            <a:r>
              <a:rPr lang="en-AU" dirty="0" smtClean="0">
                <a:solidFill>
                  <a:schemeClr val="bg1"/>
                </a:solidFill>
                <a:latin typeface="Bookman Old Style" pitchFamily="18" charset="0"/>
              </a:rPr>
              <a:t>He will then gather the still dispersed from all the nations; and if any of them have been driven to the utmost parts of the heaven, he will send his angels (or messengers) with a great sound of a trumpet (making loud and general proclamation) and they shall gather his elect (people even all Israel) from the four winds, from one end of heaven to the other, and </a:t>
            </a:r>
            <a:r>
              <a:rPr lang="en-AU" i="1" dirty="0" smtClean="0">
                <a:solidFill>
                  <a:schemeClr val="bg1"/>
                </a:solidFill>
                <a:latin typeface="Bookman Old Style" pitchFamily="18" charset="0"/>
              </a:rPr>
              <a:t>“bring them into the land which their fathers possessed, and they shall possess it,” </a:t>
            </a:r>
            <a:r>
              <a:rPr lang="en-AU" dirty="0" smtClean="0">
                <a:solidFill>
                  <a:schemeClr val="bg1"/>
                </a:solidFill>
                <a:latin typeface="Bookman Old Style" pitchFamily="18" charset="0"/>
              </a:rPr>
              <a:t>as the Lord has said by his servant Moses</a:t>
            </a:r>
            <a:r>
              <a:rPr lang="en-AU" dirty="0" smtClean="0">
                <a:solidFill>
                  <a:schemeClr val="bg1"/>
                </a:solidFill>
              </a:rPr>
              <a:t>—</a:t>
            </a:r>
            <a:r>
              <a:rPr lang="en-AU" dirty="0" smtClean="0">
                <a:solidFill>
                  <a:schemeClr val="bg1"/>
                </a:solidFill>
                <a:latin typeface="Bookman Old Style" pitchFamily="18" charset="0"/>
              </a:rPr>
              <a:t>Compare </a:t>
            </a:r>
            <a:r>
              <a:rPr lang="en-AU" dirty="0" smtClean="0">
                <a:ln w="19050">
                  <a:solidFill>
                    <a:sysClr val="windowText" lastClr="000000"/>
                  </a:solidFill>
                </a:ln>
                <a:solidFill>
                  <a:srgbClr val="FF0000"/>
                </a:solidFill>
                <a:latin typeface="+mj-lt"/>
              </a:rPr>
              <a:t>Matthew 24:31 with Deuteronomy 30:1-5</a:t>
            </a:r>
            <a:r>
              <a:rPr lang="en-AU" dirty="0" smtClean="0">
                <a:solidFill>
                  <a:schemeClr val="bg1"/>
                </a:solid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Effect transition="in" filter="fade">
                                      <p:cBhvr>
                                        <p:cTn id="15"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77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77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7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777"/>
                                        </p:tgtEl>
                                        <p:attrNameLst>
                                          <p:attrName>style.visibility</p:attrName>
                                        </p:attrNameLst>
                                      </p:cBhvr>
                                      <p:to>
                                        <p:strVal val="visible"/>
                                      </p:to>
                                    </p:set>
                                  </p:childTnLst>
                                  <p:subTnLst>
                                    <p:set>
                                      <p:cBhvr override="childStyle">
                                        <p:cTn dur="1" fill="hold" display="0" masterRel="nextClick" afterEffect="1"/>
                                        <p:tgtEl>
                                          <p:spTgt spid="32777"/>
                                        </p:tgtEl>
                                        <p:attrNameLst>
                                          <p:attrName>style.visibility</p:attrName>
                                        </p:attrNameLst>
                                      </p:cBhvr>
                                      <p:to>
                                        <p:strVal val="hidden"/>
                                      </p:to>
                                    </p:set>
                                  </p:subTnLst>
                                </p:cTn>
                              </p:par>
                              <p:par>
                                <p:cTn id="32" presetID="1" presetClass="entr" presetSubtype="0" fill="hold" grpId="0" nodeType="withEffect">
                                  <p:stCondLst>
                                    <p:cond delay="0"/>
                                  </p:stCondLst>
                                  <p:childTnLst>
                                    <p:set>
                                      <p:cBhvr>
                                        <p:cTn id="33" dur="1" fill="hold">
                                          <p:stCondLst>
                                            <p:cond delay="0"/>
                                          </p:stCondLst>
                                        </p:cTn>
                                        <p:tgtEl>
                                          <p:spTgt spid="32776"/>
                                        </p:tgtEl>
                                        <p:attrNameLst>
                                          <p:attrName>style.visibility</p:attrName>
                                        </p:attrNameLst>
                                      </p:cBhvr>
                                      <p:to>
                                        <p:strVal val="visible"/>
                                      </p:to>
                                    </p:set>
                                  </p:childTnLst>
                                  <p:subTnLst>
                                    <p:set>
                                      <p:cBhvr override="childStyle">
                                        <p:cTn dur="1" fill="hold" display="0" masterRel="nextClick" afterEffect="1"/>
                                        <p:tgtEl>
                                          <p:spTgt spid="32776"/>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278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2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animBg="1"/>
      <p:bldP spid="32774" grpId="0" animBg="1"/>
      <p:bldP spid="32775" grpId="0" animBg="1"/>
      <p:bldP spid="32776" grpId="0"/>
      <p:bldP spid="32777" grpId="0" animBg="1"/>
      <p:bldP spid="32778" grpId="0" animBg="1"/>
      <p:bldP spid="32784" grpId="0"/>
      <p:bldP spid="32785"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0" y="72107"/>
            <a:ext cx="9144000" cy="836613"/>
          </a:xfrm>
        </p:spPr>
        <p:txBody>
          <a:bodyPr/>
          <a:lstStyle/>
          <a:p>
            <a:r>
              <a:rPr lang="en-AU" sz="4400" b="1" dirty="0">
                <a:latin typeface="+mj-lt"/>
              </a:rPr>
              <a:t>The Kingdom is </a:t>
            </a:r>
            <a:r>
              <a:rPr lang="en-AU" sz="4400" b="1" dirty="0" smtClean="0">
                <a:latin typeface="+mj-lt"/>
              </a:rPr>
              <a:t>near</a:t>
            </a:r>
            <a:r>
              <a:rPr lang="en-AU" sz="4400" b="1" dirty="0">
                <a:latin typeface="+mj-lt"/>
              </a:rPr>
              <a:t>!</a:t>
            </a:r>
          </a:p>
        </p:txBody>
      </p:sp>
      <p:sp>
        <p:nvSpPr>
          <p:cNvPr id="33795" name="Rectangle 3"/>
          <p:cNvSpPr>
            <a:spLocks noGrp="1" noChangeArrowheads="1"/>
          </p:cNvSpPr>
          <p:nvPr>
            <p:ph type="subTitle" idx="1"/>
          </p:nvPr>
        </p:nvSpPr>
        <p:spPr>
          <a:xfrm>
            <a:off x="323850" y="790326"/>
            <a:ext cx="8569325" cy="3887787"/>
          </a:xfrm>
        </p:spPr>
        <p:txBody>
          <a:bodyPr/>
          <a:lstStyle/>
          <a:p>
            <a:pPr algn="ctr">
              <a:spcBef>
                <a:spcPts val="0"/>
              </a:spcBef>
              <a:spcAft>
                <a:spcPts val="600"/>
              </a:spcAft>
            </a:pPr>
            <a:r>
              <a:rPr lang="en-US" sz="3600" dirty="0">
                <a:ln w="19050">
                  <a:solidFill>
                    <a:schemeClr val="tx1"/>
                  </a:solidFill>
                </a:ln>
                <a:solidFill>
                  <a:srgbClr val="FF0000"/>
                </a:solidFill>
                <a:effectLst/>
                <a:cs typeface="Arial" charset="0"/>
              </a:rPr>
              <a:t>Matt. 24:33-35</a:t>
            </a:r>
          </a:p>
          <a:p>
            <a:pPr algn="just">
              <a:lnSpc>
                <a:spcPct val="85000"/>
              </a:lnSpc>
              <a:spcBef>
                <a:spcPts val="0"/>
              </a:spcBef>
              <a:spcAft>
                <a:spcPts val="600"/>
              </a:spcAft>
            </a:pPr>
            <a:r>
              <a:rPr lang="en-US" sz="3200" baseline="20000" dirty="0">
                <a:effectLst/>
                <a:latin typeface="Bookman Old Style" pitchFamily="18" charset="0"/>
              </a:rPr>
              <a:t>33</a:t>
            </a:r>
            <a:r>
              <a:rPr lang="en-US" sz="3200" dirty="0">
                <a:effectLst/>
                <a:latin typeface="Bookman Old Style" pitchFamily="18" charset="0"/>
              </a:rPr>
              <a:t> So likewise ye, when ye shall see all these things, know that </a:t>
            </a:r>
            <a:r>
              <a:rPr lang="en-US" sz="3200" dirty="0">
                <a:solidFill>
                  <a:srgbClr val="FFFF00"/>
                </a:solidFill>
                <a:effectLst/>
                <a:latin typeface="Bookman Old Style" pitchFamily="18" charset="0"/>
              </a:rPr>
              <a:t>it</a:t>
            </a:r>
            <a:r>
              <a:rPr lang="en-US" sz="3200" dirty="0">
                <a:effectLst/>
                <a:latin typeface="Bookman Old Style" pitchFamily="18" charset="0"/>
              </a:rPr>
              <a:t> is near, </a:t>
            </a:r>
            <a:r>
              <a:rPr lang="en-US" sz="3200" i="1" dirty="0">
                <a:effectLst/>
                <a:latin typeface="Bookman Old Style" pitchFamily="18" charset="0"/>
              </a:rPr>
              <a:t>even</a:t>
            </a:r>
            <a:r>
              <a:rPr lang="en-US" sz="3200" dirty="0">
                <a:effectLst/>
                <a:latin typeface="Bookman Old Style" pitchFamily="18" charset="0"/>
              </a:rPr>
              <a:t> at the doors.  </a:t>
            </a:r>
          </a:p>
          <a:p>
            <a:pPr algn="just">
              <a:lnSpc>
                <a:spcPct val="85000"/>
              </a:lnSpc>
              <a:spcBef>
                <a:spcPts val="0"/>
              </a:spcBef>
              <a:spcAft>
                <a:spcPts val="600"/>
              </a:spcAft>
            </a:pPr>
            <a:r>
              <a:rPr lang="en-US" sz="3200" baseline="20000" dirty="0">
                <a:effectLst/>
                <a:latin typeface="Bookman Old Style" pitchFamily="18" charset="0"/>
              </a:rPr>
              <a:t>34</a:t>
            </a:r>
            <a:r>
              <a:rPr lang="en-US" sz="3200" dirty="0">
                <a:effectLst/>
                <a:latin typeface="Bookman Old Style" pitchFamily="18" charset="0"/>
              </a:rPr>
              <a:t> Verily I say unto you, This generation shall not pass, </a:t>
            </a:r>
            <a:r>
              <a:rPr lang="en-US" sz="3200" dirty="0">
                <a:ln>
                  <a:solidFill>
                    <a:schemeClr val="tx1"/>
                  </a:solidFill>
                </a:ln>
                <a:solidFill>
                  <a:srgbClr val="FF0066"/>
                </a:solidFill>
                <a:effectLst/>
                <a:latin typeface="Bookman Old Style" pitchFamily="18" charset="0"/>
              </a:rPr>
              <a:t>till all these things be fulfilled</a:t>
            </a:r>
            <a:r>
              <a:rPr lang="en-US" sz="3200" dirty="0">
                <a:effectLst/>
                <a:latin typeface="Bookman Old Style" pitchFamily="18" charset="0"/>
              </a:rPr>
              <a:t>. </a:t>
            </a:r>
          </a:p>
          <a:p>
            <a:pPr algn="just">
              <a:lnSpc>
                <a:spcPct val="85000"/>
              </a:lnSpc>
              <a:spcBef>
                <a:spcPts val="0"/>
              </a:spcBef>
              <a:spcAft>
                <a:spcPts val="600"/>
              </a:spcAft>
            </a:pPr>
            <a:r>
              <a:rPr lang="en-US" sz="3200" baseline="20000" dirty="0">
                <a:effectLst/>
                <a:latin typeface="Bookman Old Style" pitchFamily="18" charset="0"/>
              </a:rPr>
              <a:t>35</a:t>
            </a:r>
            <a:r>
              <a:rPr lang="en-US" sz="3200" dirty="0">
                <a:effectLst/>
                <a:latin typeface="Bookman Old Style" pitchFamily="18" charset="0"/>
              </a:rPr>
              <a:t> </a:t>
            </a:r>
            <a:r>
              <a:rPr lang="en-US" sz="3200" dirty="0">
                <a:ln>
                  <a:solidFill>
                    <a:schemeClr val="tx1"/>
                  </a:solidFill>
                </a:ln>
                <a:solidFill>
                  <a:schemeClr val="accent1"/>
                </a:solidFill>
                <a:effectLst/>
                <a:latin typeface="Bookman Old Style" pitchFamily="18" charset="0"/>
              </a:rPr>
              <a:t>Heaven</a:t>
            </a:r>
            <a:r>
              <a:rPr lang="en-US" sz="3200" dirty="0">
                <a:effectLst/>
                <a:latin typeface="Bookman Old Style" pitchFamily="18" charset="0"/>
              </a:rPr>
              <a:t> and </a:t>
            </a:r>
            <a:r>
              <a:rPr lang="en-US" sz="3200" dirty="0">
                <a:ln>
                  <a:solidFill>
                    <a:schemeClr val="tx1"/>
                  </a:solidFill>
                </a:ln>
                <a:solidFill>
                  <a:srgbClr val="FF9900"/>
                </a:solidFill>
                <a:effectLst/>
                <a:latin typeface="Bookman Old Style" pitchFamily="18" charset="0"/>
              </a:rPr>
              <a:t>earth</a:t>
            </a:r>
            <a:r>
              <a:rPr lang="en-US" sz="3200" dirty="0">
                <a:effectLst/>
                <a:latin typeface="Bookman Old Style" pitchFamily="18" charset="0"/>
              </a:rPr>
              <a:t> shall pass away, but my words shall not pass away.</a:t>
            </a:r>
            <a:endParaRPr lang="en-AU" sz="3200" dirty="0">
              <a:latin typeface="Bookman Old Style" pitchFamily="18" charset="0"/>
            </a:endParaRPr>
          </a:p>
        </p:txBody>
      </p:sp>
      <p:sp>
        <p:nvSpPr>
          <p:cNvPr id="33796" name="Oval 4"/>
          <p:cNvSpPr>
            <a:spLocks noChangeArrowheads="1"/>
          </p:cNvSpPr>
          <p:nvPr/>
        </p:nvSpPr>
        <p:spPr bwMode="auto">
          <a:xfrm>
            <a:off x="5541675" y="1749568"/>
            <a:ext cx="528638" cy="544512"/>
          </a:xfrm>
          <a:prstGeom prst="ellipse">
            <a:avLst/>
          </a:prstGeom>
          <a:noFill/>
          <a:ln w="28575" algn="ctr">
            <a:solidFill>
              <a:srgbClr val="FFFF00"/>
            </a:solidFill>
            <a:round/>
            <a:headEnd/>
            <a:tailEnd/>
          </a:ln>
          <a:effectLst/>
        </p:spPr>
        <p:txBody>
          <a:bodyPr wrap="none" anchor="ctr"/>
          <a:lstStyle/>
          <a:p>
            <a:pPr>
              <a:buClr>
                <a:srgbClr val="FFFFCC"/>
              </a:buClr>
            </a:pPr>
            <a:endParaRPr lang="en-US">
              <a:solidFill>
                <a:srgbClr val="FFFFFF"/>
              </a:solidFill>
            </a:endParaRPr>
          </a:p>
        </p:txBody>
      </p:sp>
      <p:sp>
        <p:nvSpPr>
          <p:cNvPr id="33797" name="Text Box 5"/>
          <p:cNvSpPr txBox="1">
            <a:spLocks noChangeArrowheads="1"/>
          </p:cNvSpPr>
          <p:nvPr/>
        </p:nvSpPr>
        <p:spPr bwMode="auto">
          <a:xfrm>
            <a:off x="3123456" y="4911824"/>
            <a:ext cx="4760912" cy="519112"/>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dirty="0">
                <a:solidFill>
                  <a:srgbClr val="FFFF00"/>
                </a:solidFill>
                <a:latin typeface="Arial" charset="0"/>
              </a:rPr>
              <a:t>i.e. summer = Armageddon</a:t>
            </a:r>
          </a:p>
        </p:txBody>
      </p:sp>
      <p:sp>
        <p:nvSpPr>
          <p:cNvPr id="33799" name="Line 7"/>
          <p:cNvSpPr>
            <a:spLocks noChangeShapeType="1"/>
          </p:cNvSpPr>
          <p:nvPr/>
        </p:nvSpPr>
        <p:spPr bwMode="auto">
          <a:xfrm flipH="1" flipV="1">
            <a:off x="5796136" y="2276872"/>
            <a:ext cx="648072" cy="2736304"/>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33800" name="Text Box 8"/>
          <p:cNvSpPr txBox="1">
            <a:spLocks noChangeArrowheads="1"/>
          </p:cNvSpPr>
          <p:nvPr/>
        </p:nvSpPr>
        <p:spPr bwMode="auto">
          <a:xfrm>
            <a:off x="1301197" y="5516563"/>
            <a:ext cx="7258050" cy="984250"/>
          </a:xfrm>
          <a:prstGeom prst="rect">
            <a:avLst/>
          </a:prstGeom>
          <a:noFill/>
          <a:ln w="38100" algn="ctr">
            <a:solidFill>
              <a:schemeClr val="folHlink"/>
            </a:solidFill>
            <a:miter lim="800000"/>
            <a:headEnd/>
            <a:tailEnd/>
          </a:ln>
          <a:effectLst/>
        </p:spPr>
        <p:txBody>
          <a:bodyPr>
            <a:spAutoFit/>
          </a:bodyPr>
          <a:lstStyle/>
          <a:p>
            <a:pPr>
              <a:buClr>
                <a:srgbClr val="FFFFCC"/>
              </a:buClr>
              <a:buFont typeface="Wingdings" pitchFamily="2" charset="2"/>
              <a:buNone/>
            </a:pPr>
            <a:r>
              <a:rPr lang="en-AU" dirty="0">
                <a:ln>
                  <a:solidFill>
                    <a:srgbClr val="FFFFFF"/>
                  </a:solidFill>
                </a:ln>
                <a:solidFill>
                  <a:srgbClr val="33CCFF"/>
                </a:solidFill>
                <a:latin typeface="Arial" charset="0"/>
              </a:rPr>
              <a:t>Rulers/governments</a:t>
            </a:r>
            <a:r>
              <a:rPr lang="en-AU" dirty="0">
                <a:solidFill>
                  <a:srgbClr val="FFFFFF"/>
                </a:solidFill>
                <a:latin typeface="Arial" charset="0"/>
              </a:rPr>
              <a:t> and </a:t>
            </a:r>
            <a:r>
              <a:rPr lang="en-AU" dirty="0">
                <a:ln>
                  <a:solidFill>
                    <a:srgbClr val="FFFFFF"/>
                  </a:solidFill>
                </a:ln>
                <a:solidFill>
                  <a:srgbClr val="FF9900"/>
                </a:solidFill>
                <a:latin typeface="Arial" charset="0"/>
              </a:rPr>
              <a:t>ruled/peoples</a:t>
            </a:r>
            <a:r>
              <a:rPr lang="en-AU" dirty="0">
                <a:solidFill>
                  <a:srgbClr val="FFFFFF"/>
                </a:solidFill>
                <a:latin typeface="Arial" charset="0"/>
              </a:rPr>
              <a:t> of the present to pass away.</a:t>
            </a:r>
          </a:p>
        </p:txBody>
      </p:sp>
      <p:grpSp>
        <p:nvGrpSpPr>
          <p:cNvPr id="2" name="Group 12"/>
          <p:cNvGrpSpPr>
            <a:grpSpLocks/>
          </p:cNvGrpSpPr>
          <p:nvPr/>
        </p:nvGrpSpPr>
        <p:grpSpPr bwMode="auto">
          <a:xfrm>
            <a:off x="250825" y="4509120"/>
            <a:ext cx="4753223" cy="1153493"/>
            <a:chOff x="158" y="2478"/>
            <a:chExt cx="4174" cy="1113"/>
          </a:xfrm>
        </p:grpSpPr>
        <p:sp>
          <p:nvSpPr>
            <p:cNvPr id="33801" name="Line 9"/>
            <p:cNvSpPr>
              <a:spLocks noChangeShapeType="1"/>
            </p:cNvSpPr>
            <p:nvPr/>
          </p:nvSpPr>
          <p:spPr bwMode="auto">
            <a:xfrm flipH="1">
              <a:off x="158" y="2478"/>
              <a:ext cx="4174" cy="0"/>
            </a:xfrm>
            <a:prstGeom prst="line">
              <a:avLst/>
            </a:prstGeom>
            <a:noFill/>
            <a:ln w="28575">
              <a:solidFill>
                <a:schemeClr val="folHlink"/>
              </a:solidFill>
              <a:round/>
              <a:headEnd/>
              <a:tailEnd/>
            </a:ln>
            <a:effectLst/>
          </p:spPr>
          <p:txBody>
            <a:bodyPr/>
            <a:lstStyle/>
            <a:p>
              <a:pPr>
                <a:buClr>
                  <a:srgbClr val="FFFFCC"/>
                </a:buClr>
              </a:pPr>
              <a:endParaRPr lang="en-US">
                <a:solidFill>
                  <a:srgbClr val="FFFFFF"/>
                </a:solidFill>
              </a:endParaRPr>
            </a:p>
          </p:txBody>
        </p:sp>
        <p:sp>
          <p:nvSpPr>
            <p:cNvPr id="33802" name="Line 10"/>
            <p:cNvSpPr>
              <a:spLocks noChangeShapeType="1"/>
            </p:cNvSpPr>
            <p:nvPr/>
          </p:nvSpPr>
          <p:spPr bwMode="auto">
            <a:xfrm>
              <a:off x="158" y="2478"/>
              <a:ext cx="0" cy="589"/>
            </a:xfrm>
            <a:prstGeom prst="line">
              <a:avLst/>
            </a:prstGeom>
            <a:noFill/>
            <a:ln w="28575">
              <a:solidFill>
                <a:schemeClr val="folHlink"/>
              </a:solidFill>
              <a:round/>
              <a:headEnd/>
              <a:tailEnd/>
            </a:ln>
            <a:effectLst/>
          </p:spPr>
          <p:txBody>
            <a:bodyPr/>
            <a:lstStyle/>
            <a:p>
              <a:pPr>
                <a:buClr>
                  <a:srgbClr val="FFFFCC"/>
                </a:buClr>
              </a:pPr>
              <a:endParaRPr lang="en-US">
                <a:solidFill>
                  <a:srgbClr val="FFFFFF"/>
                </a:solidFill>
              </a:endParaRPr>
            </a:p>
          </p:txBody>
        </p:sp>
        <p:sp>
          <p:nvSpPr>
            <p:cNvPr id="33803" name="Line 11"/>
            <p:cNvSpPr>
              <a:spLocks noChangeShapeType="1"/>
            </p:cNvSpPr>
            <p:nvPr/>
          </p:nvSpPr>
          <p:spPr bwMode="auto">
            <a:xfrm>
              <a:off x="158" y="3067"/>
              <a:ext cx="908" cy="524"/>
            </a:xfrm>
            <a:prstGeom prst="line">
              <a:avLst/>
            </a:prstGeom>
            <a:noFill/>
            <a:ln w="28575">
              <a:solidFill>
                <a:schemeClr val="folHlink"/>
              </a:solidFill>
              <a:round/>
              <a:headEnd/>
              <a:tailEnd/>
            </a:ln>
            <a:effectLst/>
          </p:spPr>
          <p:txBody>
            <a:bodyPr/>
            <a:lstStyle/>
            <a:p>
              <a:pPr>
                <a:buClr>
                  <a:srgbClr val="FFFFCC"/>
                </a:buClr>
              </a:pPr>
              <a:endParaRPr lang="en-US">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childTnLst>
                                  <p:subTnLst>
                                    <p:set>
                                      <p:cBhvr override="childStyle">
                                        <p:cTn dur="1" fill="hold" display="0" masterRel="nextClick" afterEffect="1"/>
                                        <p:tgtEl>
                                          <p:spTgt spid="3379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37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p:bldP spid="33799" grpId="0" animBg="1"/>
      <p:bldP spid="338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89595"/>
            <a:ext cx="9144000" cy="769441"/>
          </a:xfrm>
          <a:prstGeom prst="rect">
            <a:avLst/>
          </a:prstGeom>
          <a:noFill/>
        </p:spPr>
        <p:txBody>
          <a:bodyPr wrap="square" rtlCol="0">
            <a:spAutoFit/>
          </a:bodyPr>
          <a:lstStyle/>
          <a:p>
            <a:pPr algn="ctr">
              <a:buClr>
                <a:srgbClr val="FFFFCC"/>
              </a:buClr>
              <a:buFont typeface="Wingdings" pitchFamily="2" charset="2"/>
              <a:buNone/>
            </a:pPr>
            <a:r>
              <a:rPr lang="en-AU" sz="4400" dirty="0" smtClean="0">
                <a:ln>
                  <a:solidFill>
                    <a:srgbClr val="FFFFFF"/>
                  </a:solidFill>
                </a:ln>
                <a:solidFill>
                  <a:srgbClr val="FFFF00"/>
                </a:solidFill>
                <a:effectLst>
                  <a:outerShdw blurRad="38100" dist="38100" dir="2700000" algn="tl">
                    <a:srgbClr val="000000">
                      <a:alpha val="43137"/>
                    </a:srgbClr>
                  </a:outerShdw>
                </a:effectLst>
                <a:latin typeface="Arial"/>
              </a:rPr>
              <a:t>Elijah’s call to Israel</a:t>
            </a:r>
            <a:endParaRPr lang="en-US" sz="4400" dirty="0">
              <a:ln>
                <a:solidFill>
                  <a:srgbClr val="FFFFFF"/>
                </a:solidFill>
              </a:ln>
              <a:solidFill>
                <a:srgbClr val="FFFF00"/>
              </a:solidFill>
              <a:effectLst>
                <a:outerShdw blurRad="38100" dist="38100" dir="2700000" algn="tl">
                  <a:srgbClr val="000000">
                    <a:alpha val="43137"/>
                  </a:srgbClr>
                </a:outerShdw>
              </a:effectLst>
              <a:latin typeface="Arial"/>
            </a:endParaRPr>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
        <p:nvSpPr>
          <p:cNvPr id="9" name="TextBox 8"/>
          <p:cNvSpPr txBox="1"/>
          <p:nvPr/>
        </p:nvSpPr>
        <p:spPr>
          <a:xfrm>
            <a:off x="172717" y="836712"/>
            <a:ext cx="8643998" cy="5863144"/>
          </a:xfrm>
          <a:prstGeom prst="rect">
            <a:avLst/>
          </a:prstGeom>
          <a:noFill/>
        </p:spPr>
        <p:txBody>
          <a:bodyPr wrap="square" rtlCol="0">
            <a:spAutoFit/>
          </a:bodyPr>
          <a:lstStyle/>
          <a:p>
            <a:pPr marL="534988" indent="-534988" algn="just">
              <a:lnSpc>
                <a:spcPct val="90000"/>
              </a:lnSpc>
              <a:spcBef>
                <a:spcPts val="0"/>
              </a:spcBef>
              <a:spcAft>
                <a:spcPts val="600"/>
              </a:spcAft>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Rev. 18:4 </a:t>
            </a:r>
            <a:r>
              <a:rPr lang="en-AU" sz="3200" dirty="0" smtClean="0">
                <a:solidFill>
                  <a:srgbClr val="FFFFFF"/>
                </a:solidFill>
                <a:latin typeface="Bookman Old Style" pitchFamily="18" charset="0"/>
              </a:rPr>
              <a:t>- </a:t>
            </a:r>
            <a:r>
              <a:rPr lang="en-US" sz="3200" dirty="0" smtClean="0">
                <a:solidFill>
                  <a:srgbClr val="FFFFFF"/>
                </a:solidFill>
                <a:latin typeface="Bookman Old Style" pitchFamily="18" charset="0"/>
              </a:rPr>
              <a:t>And I heard another voice from heaven, saying, </a:t>
            </a:r>
            <a:r>
              <a:rPr lang="en-US" sz="3200" dirty="0" smtClean="0">
                <a:solidFill>
                  <a:srgbClr val="00FF00"/>
                </a:solidFill>
                <a:latin typeface="Bookman Old Style" pitchFamily="18" charset="0"/>
              </a:rPr>
              <a:t>Come out of her, my people</a:t>
            </a:r>
            <a:r>
              <a:rPr lang="en-US" sz="3200" dirty="0" smtClean="0">
                <a:solidFill>
                  <a:srgbClr val="FFFFFF"/>
                </a:solidFill>
                <a:latin typeface="Bookman Old Style" pitchFamily="18" charset="0"/>
              </a:rPr>
              <a:t>, that ye be not partakers of her sins, and that ye receive not of her plagues. </a:t>
            </a:r>
          </a:p>
          <a:p>
            <a:pPr marL="539750" indent="-539750" algn="just">
              <a:lnSpc>
                <a:spcPct val="90000"/>
              </a:lnSpc>
              <a:spcBef>
                <a:spcPts val="600"/>
              </a:spcBef>
              <a:buClr>
                <a:srgbClr val="FFFF00"/>
              </a:buClr>
              <a:buSzPct val="100000"/>
              <a:buFont typeface="Wingdings" pitchFamily="2" charset="2"/>
              <a:buChar char="v"/>
            </a:pPr>
            <a:r>
              <a:rPr lang="en-AU" sz="3200" dirty="0" smtClean="0">
                <a:solidFill>
                  <a:srgbClr val="FFFF00"/>
                </a:solidFill>
                <a:latin typeface="Arial"/>
              </a:rPr>
              <a:t>Bro. Thomas </a:t>
            </a:r>
            <a:r>
              <a:rPr lang="en-AU" sz="3200" dirty="0" smtClean="0">
                <a:solidFill>
                  <a:srgbClr val="FFFFFF"/>
                </a:solidFill>
                <a:latin typeface="Arial"/>
              </a:rPr>
              <a:t>– </a:t>
            </a:r>
            <a:r>
              <a:rPr lang="en-US" sz="3000" dirty="0" smtClean="0">
                <a:solidFill>
                  <a:srgbClr val="FFFFFF"/>
                </a:solidFill>
                <a:latin typeface="Bookman Old Style" pitchFamily="18" charset="0"/>
              </a:rPr>
              <a:t>The people here addressed are </a:t>
            </a:r>
            <a:r>
              <a:rPr lang="en-US" sz="3000" dirty="0" smtClean="0">
                <a:solidFill>
                  <a:srgbClr val="00FF00"/>
                </a:solidFill>
                <a:latin typeface="Bookman Old Style" pitchFamily="18" charset="0"/>
              </a:rPr>
              <a:t>the eight thousand Jews in Rome, and the tens of thousands in the kingdoms of the Beast</a:t>
            </a:r>
            <a:r>
              <a:rPr lang="en-US" sz="3000" dirty="0" smtClean="0">
                <a:solidFill>
                  <a:srgbClr val="FFFFFF"/>
                </a:solidFill>
                <a:latin typeface="Bookman Old Style" pitchFamily="18" charset="0"/>
              </a:rPr>
              <a:t>; who, if they remain in her, are  warned, that they will be treated as the enemies of the Great Shepherd of the Sheep.</a:t>
            </a:r>
            <a:r>
              <a:rPr lang="en-US" dirty="0" smtClean="0">
                <a:solidFill>
                  <a:srgbClr val="FFFFFF"/>
                </a:solidFill>
                <a:latin typeface="Bookman Old Style" pitchFamily="18" charset="0"/>
              </a:rPr>
              <a:t>	</a:t>
            </a:r>
          </a:p>
          <a:p>
            <a:pPr marL="539750" indent="-539750" algn="r">
              <a:lnSpc>
                <a:spcPct val="90000"/>
              </a:lnSpc>
              <a:spcBef>
                <a:spcPts val="600"/>
              </a:spcBef>
              <a:buClr>
                <a:srgbClr val="FFFF00"/>
              </a:buClr>
              <a:buSzPct val="100000"/>
              <a:buNone/>
            </a:pPr>
            <a:r>
              <a:rPr lang="en-US" sz="2400" dirty="0" smtClean="0">
                <a:ln>
                  <a:solidFill>
                    <a:srgbClr val="FFFFFF"/>
                  </a:solidFill>
                </a:ln>
                <a:solidFill>
                  <a:srgbClr val="FF00FF"/>
                </a:solidFill>
                <a:latin typeface="Arial"/>
              </a:rPr>
              <a:t>Eureka Vol. 5 pg. 45</a:t>
            </a:r>
            <a:endParaRPr lang="en-US" sz="2400" dirty="0">
              <a:ln>
                <a:solidFill>
                  <a:srgbClr val="FFFFFF"/>
                </a:solidFill>
              </a:ln>
              <a:solidFill>
                <a:srgbClr val="FF00FF"/>
              </a:solidFill>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0" y="4302"/>
            <a:ext cx="9144000" cy="836613"/>
          </a:xfrm>
        </p:spPr>
        <p:txBody>
          <a:bodyPr/>
          <a:lstStyle/>
          <a:p>
            <a:r>
              <a:rPr lang="en-AU" sz="4400" b="1" dirty="0">
                <a:ln>
                  <a:solidFill>
                    <a:schemeClr val="tx1"/>
                  </a:solidFill>
                </a:ln>
                <a:latin typeface="+mj-lt"/>
              </a:rPr>
              <a:t>Elijah’s </a:t>
            </a:r>
            <a:r>
              <a:rPr lang="en-AU" sz="4400" b="1" dirty="0" smtClean="0">
                <a:ln>
                  <a:solidFill>
                    <a:schemeClr val="tx1"/>
                  </a:solidFill>
                </a:ln>
                <a:latin typeface="+mj-lt"/>
              </a:rPr>
              <a:t>message </a:t>
            </a:r>
            <a:r>
              <a:rPr lang="en-AU" sz="4400" b="1" dirty="0">
                <a:ln>
                  <a:solidFill>
                    <a:schemeClr val="tx1"/>
                  </a:solidFill>
                </a:ln>
                <a:latin typeface="+mj-lt"/>
              </a:rPr>
              <a:t>to Israel</a:t>
            </a:r>
          </a:p>
        </p:txBody>
      </p:sp>
      <p:sp>
        <p:nvSpPr>
          <p:cNvPr id="112643" name="Rectangle 3"/>
          <p:cNvSpPr>
            <a:spLocks noGrp="1" noChangeArrowheads="1"/>
          </p:cNvSpPr>
          <p:nvPr>
            <p:ph type="subTitle" idx="1"/>
          </p:nvPr>
        </p:nvSpPr>
        <p:spPr>
          <a:xfrm>
            <a:off x="117296" y="861558"/>
            <a:ext cx="8847191" cy="5500726"/>
          </a:xfrm>
        </p:spPr>
        <p:txBody>
          <a:bodyPr/>
          <a:lstStyle/>
          <a:p>
            <a:pPr marL="450850" indent="-450850">
              <a:lnSpc>
                <a:spcPct val="90000"/>
              </a:lnSpc>
              <a:spcBef>
                <a:spcPts val="0"/>
              </a:spcBef>
              <a:spcAft>
                <a:spcPts val="800"/>
              </a:spcAft>
              <a:buClr>
                <a:srgbClr val="FFFF00"/>
              </a:buClr>
              <a:buSzPct val="100000"/>
              <a:buFont typeface="Wingdings" pitchFamily="2" charset="2"/>
              <a:buChar char="v"/>
            </a:pPr>
            <a:r>
              <a:rPr lang="en-AU" sz="3000" b="0" dirty="0">
                <a:ln w="19050">
                  <a:solidFill>
                    <a:schemeClr val="tx1"/>
                  </a:solidFill>
                </a:ln>
                <a:solidFill>
                  <a:srgbClr val="FF0000"/>
                </a:solidFill>
                <a:effectLst/>
                <a:latin typeface="Arial Black" pitchFamily="34" charset="0"/>
              </a:rPr>
              <a:t>Jer. 3:12-15</a:t>
            </a:r>
            <a:r>
              <a:rPr lang="en-AU" sz="3000" dirty="0">
                <a:ln w="19050">
                  <a:solidFill>
                    <a:schemeClr val="tx1"/>
                  </a:solidFill>
                </a:ln>
                <a:effectLst/>
              </a:rPr>
              <a:t> </a:t>
            </a:r>
            <a:r>
              <a:rPr lang="en-AU" sz="3000" dirty="0">
                <a:effectLst/>
              </a:rPr>
              <a:t>is to “backsliding </a:t>
            </a:r>
            <a:r>
              <a:rPr lang="en-AU" sz="3000" dirty="0">
                <a:solidFill>
                  <a:srgbClr val="00FF00"/>
                </a:solidFill>
                <a:effectLst/>
              </a:rPr>
              <a:t>Israel</a:t>
            </a:r>
            <a:r>
              <a:rPr lang="en-AU" sz="3000" dirty="0">
                <a:effectLst/>
              </a:rPr>
              <a:t>” (i.e. scattered Israel) – not </a:t>
            </a:r>
            <a:r>
              <a:rPr lang="en-AU" sz="3000" dirty="0">
                <a:solidFill>
                  <a:srgbClr val="FFFF00"/>
                </a:solidFill>
                <a:effectLst/>
              </a:rPr>
              <a:t>Judah</a:t>
            </a:r>
            <a:r>
              <a:rPr lang="en-AU" sz="3000" dirty="0">
                <a:effectLst/>
              </a:rPr>
              <a:t> (Jews in the Land at Armageddon).</a:t>
            </a:r>
          </a:p>
          <a:p>
            <a:pPr marL="450850" indent="-450850">
              <a:lnSpc>
                <a:spcPct val="90000"/>
              </a:lnSpc>
              <a:spcBef>
                <a:spcPts val="0"/>
              </a:spcBef>
              <a:spcAft>
                <a:spcPts val="800"/>
              </a:spcAft>
              <a:buClr>
                <a:srgbClr val="FFFF00"/>
              </a:buClr>
              <a:buSzTx/>
              <a:buFont typeface="Wingdings" pitchFamily="2" charset="2"/>
              <a:buChar char="v"/>
            </a:pPr>
            <a:r>
              <a:rPr lang="en-AU" sz="3000" dirty="0" smtClean="0">
                <a:effectLst/>
              </a:rPr>
              <a:t>Some </a:t>
            </a:r>
            <a:r>
              <a:rPr lang="en-AU" sz="3000" dirty="0">
                <a:effectLst/>
              </a:rPr>
              <a:t>of the latter become ambassadors to their scattered brethren </a:t>
            </a:r>
            <a:r>
              <a:rPr lang="en-AU" sz="3000" dirty="0"/>
              <a:t>– </a:t>
            </a:r>
            <a:r>
              <a:rPr lang="en-AU" sz="3000" dirty="0" smtClean="0">
                <a:ln w="19050">
                  <a:solidFill>
                    <a:schemeClr val="tx1"/>
                  </a:solidFill>
                </a:ln>
                <a:solidFill>
                  <a:srgbClr val="FF0000"/>
                </a:solidFill>
                <a:effectLst/>
              </a:rPr>
              <a:t>V.18</a:t>
            </a:r>
            <a:r>
              <a:rPr lang="en-AU" sz="3000" dirty="0" smtClean="0"/>
              <a:t>.</a:t>
            </a:r>
            <a:endParaRPr lang="en-AU" sz="3000" dirty="0"/>
          </a:p>
          <a:p>
            <a:pPr marL="450850" indent="-450850">
              <a:lnSpc>
                <a:spcPct val="90000"/>
              </a:lnSpc>
              <a:spcBef>
                <a:spcPts val="0"/>
              </a:spcBef>
              <a:spcAft>
                <a:spcPts val="800"/>
              </a:spcAft>
              <a:buClr>
                <a:srgbClr val="FFFF00"/>
              </a:buClr>
              <a:buSzTx/>
              <a:buFont typeface="Wingdings" pitchFamily="2" charset="2"/>
              <a:buChar char="v"/>
            </a:pPr>
            <a:r>
              <a:rPr lang="en-AU" sz="3000" dirty="0" smtClean="0">
                <a:effectLst/>
              </a:rPr>
              <a:t>Yahweh’s </a:t>
            </a:r>
            <a:r>
              <a:rPr lang="en-AU" sz="3000" dirty="0">
                <a:effectLst/>
              </a:rPr>
              <a:t>appeal to scattered Israel through Elijah is based on their past treachery as His wife –</a:t>
            </a:r>
            <a:r>
              <a:rPr lang="en-AU" sz="3000" dirty="0"/>
              <a:t> </a:t>
            </a:r>
            <a:r>
              <a:rPr lang="en-AU" sz="3000" dirty="0">
                <a:ln w="19050">
                  <a:solidFill>
                    <a:schemeClr val="tx1"/>
                  </a:solidFill>
                </a:ln>
                <a:solidFill>
                  <a:srgbClr val="FF0000"/>
                </a:solidFill>
                <a:effectLst/>
              </a:rPr>
              <a:t>Vv.19-22</a:t>
            </a:r>
            <a:r>
              <a:rPr lang="en-AU" sz="3000" dirty="0"/>
              <a:t> </a:t>
            </a:r>
            <a:r>
              <a:rPr lang="en-AU" sz="3000" dirty="0">
                <a:effectLst/>
              </a:rPr>
              <a:t>(part).</a:t>
            </a:r>
          </a:p>
          <a:p>
            <a:pPr marL="450850" indent="-450850">
              <a:lnSpc>
                <a:spcPct val="90000"/>
              </a:lnSpc>
              <a:spcBef>
                <a:spcPts val="0"/>
              </a:spcBef>
              <a:spcAft>
                <a:spcPts val="800"/>
              </a:spcAft>
              <a:buClr>
                <a:srgbClr val="FFFF00"/>
              </a:buClr>
              <a:buSzTx/>
              <a:buFont typeface="Wingdings" pitchFamily="2" charset="2"/>
              <a:buChar char="v"/>
            </a:pPr>
            <a:r>
              <a:rPr lang="en-AU" sz="3000" dirty="0" smtClean="0">
                <a:effectLst/>
              </a:rPr>
              <a:t>Israel’s </a:t>
            </a:r>
            <a:r>
              <a:rPr lang="en-AU" sz="3000" dirty="0">
                <a:effectLst/>
              </a:rPr>
              <a:t>future humble response comes in </a:t>
            </a:r>
            <a:r>
              <a:rPr lang="en-AU" sz="3000" dirty="0" smtClean="0">
                <a:ln w="19050">
                  <a:solidFill>
                    <a:schemeClr val="tx1"/>
                  </a:solidFill>
                </a:ln>
                <a:solidFill>
                  <a:srgbClr val="FF0000"/>
                </a:solidFill>
                <a:effectLst/>
              </a:rPr>
              <a:t>Vv.22-25</a:t>
            </a:r>
            <a:r>
              <a:rPr lang="en-AU" sz="3000" dirty="0" smtClean="0"/>
              <a:t>.</a:t>
            </a:r>
            <a:endParaRPr lang="en-AU" sz="3000" dirty="0"/>
          </a:p>
          <a:p>
            <a:pPr marL="450850" indent="-450850">
              <a:lnSpc>
                <a:spcPct val="90000"/>
              </a:lnSpc>
              <a:spcBef>
                <a:spcPts val="0"/>
              </a:spcBef>
              <a:spcAft>
                <a:spcPts val="800"/>
              </a:spcAft>
              <a:buClr>
                <a:srgbClr val="FFFF00"/>
              </a:buClr>
              <a:buSzTx/>
              <a:buFont typeface="Wingdings" pitchFamily="2" charset="2"/>
              <a:buChar char="v"/>
            </a:pPr>
            <a:r>
              <a:rPr lang="en-AU" sz="3000" dirty="0" smtClean="0">
                <a:effectLst/>
              </a:rPr>
              <a:t>The </a:t>
            </a:r>
            <a:r>
              <a:rPr lang="en-AU" sz="3000" dirty="0">
                <a:effectLst/>
              </a:rPr>
              <a:t>terms of Israel’s restitution is spelt out in </a:t>
            </a:r>
            <a:r>
              <a:rPr lang="en-AU" sz="3000" dirty="0">
                <a:ln w="19050">
                  <a:solidFill>
                    <a:schemeClr val="tx1"/>
                  </a:solidFill>
                </a:ln>
                <a:solidFill>
                  <a:srgbClr val="FF0000"/>
                </a:solidFill>
                <a:effectLst/>
              </a:rPr>
              <a:t>Jer. 4:1-2</a:t>
            </a:r>
            <a:r>
              <a:rPr lang="en-AU" sz="3000" dirty="0"/>
              <a:t>.</a:t>
            </a:r>
          </a:p>
          <a:p>
            <a:pPr>
              <a:lnSpc>
                <a:spcPct val="90000"/>
              </a:lnSpc>
              <a:spcBef>
                <a:spcPts val="0"/>
              </a:spcBef>
              <a:spcAft>
                <a:spcPts val="800"/>
              </a:spcAft>
              <a:buClr>
                <a:srgbClr val="FFFF00"/>
              </a:buClr>
              <a:buFont typeface="Wingdings" pitchFamily="2" charset="2"/>
              <a:buChar char="v"/>
            </a:pPr>
            <a:endParaRPr lang="en-AU" sz="3000" dirty="0"/>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0" y="-40074"/>
            <a:ext cx="9144000" cy="1557338"/>
          </a:xfrm>
        </p:spPr>
        <p:txBody>
          <a:bodyPr/>
          <a:lstStyle/>
          <a:p>
            <a:r>
              <a:rPr lang="en-AU" sz="4400" b="1" dirty="0">
                <a:ln>
                  <a:solidFill>
                    <a:schemeClr val="tx1"/>
                  </a:solidFill>
                </a:ln>
                <a:latin typeface="+mj-lt"/>
              </a:rPr>
              <a:t>Terms of Israel’s </a:t>
            </a:r>
            <a:r>
              <a:rPr lang="en-AU" sz="4400" b="1" dirty="0" smtClean="0">
                <a:ln>
                  <a:solidFill>
                    <a:schemeClr val="tx1"/>
                  </a:solidFill>
                </a:ln>
                <a:latin typeface="+mj-lt"/>
              </a:rPr>
              <a:t>restitution</a:t>
            </a:r>
            <a:r>
              <a:rPr lang="en-AU" dirty="0"/>
              <a:t/>
            </a:r>
            <a:br>
              <a:rPr lang="en-AU" dirty="0"/>
            </a:br>
            <a:r>
              <a:rPr lang="en-AU" dirty="0">
                <a:ln w="19050">
                  <a:solidFill>
                    <a:schemeClr val="tx1"/>
                  </a:solidFill>
                </a:ln>
                <a:solidFill>
                  <a:srgbClr val="FF0000"/>
                </a:solidFill>
                <a:effectLst/>
              </a:rPr>
              <a:t>Jeremiah 4:1-2</a:t>
            </a:r>
          </a:p>
        </p:txBody>
      </p:sp>
      <p:sp>
        <p:nvSpPr>
          <p:cNvPr id="111619" name="Rectangle 3"/>
          <p:cNvSpPr>
            <a:spLocks noGrp="1" noChangeArrowheads="1"/>
          </p:cNvSpPr>
          <p:nvPr>
            <p:ph type="subTitle" idx="1"/>
          </p:nvPr>
        </p:nvSpPr>
        <p:spPr>
          <a:xfrm>
            <a:off x="285720" y="1360952"/>
            <a:ext cx="8715404" cy="4879093"/>
          </a:xfrm>
        </p:spPr>
        <p:txBody>
          <a:bodyPr/>
          <a:lstStyle/>
          <a:p>
            <a:pPr marL="533400" indent="-533400">
              <a:buClr>
                <a:srgbClr val="FFFF00"/>
              </a:buClr>
              <a:buSzTx/>
              <a:buFont typeface="Wingdings" pitchFamily="2" charset="2"/>
              <a:buAutoNum type="arabicPeriod"/>
            </a:pPr>
            <a:r>
              <a:rPr lang="en-AU" sz="3200" dirty="0">
                <a:ln>
                  <a:solidFill>
                    <a:schemeClr val="tx1"/>
                  </a:solidFill>
                </a:ln>
                <a:solidFill>
                  <a:srgbClr val="FF0066"/>
                </a:solidFill>
                <a:effectLst/>
              </a:rPr>
              <a:t>Must</a:t>
            </a:r>
            <a:r>
              <a:rPr lang="en-AU" sz="3200" dirty="0"/>
              <a:t> </a:t>
            </a:r>
            <a:r>
              <a:rPr lang="en-AU" sz="3200" dirty="0">
                <a:effectLst/>
              </a:rPr>
              <a:t>recognise Yahweh by </a:t>
            </a:r>
            <a:r>
              <a:rPr lang="en-AU" sz="3200" dirty="0" err="1" smtClean="0">
                <a:effectLst/>
              </a:rPr>
              <a:t>acknowledg-ing</a:t>
            </a:r>
            <a:r>
              <a:rPr lang="en-AU" sz="3200" dirty="0" smtClean="0">
                <a:effectLst/>
              </a:rPr>
              <a:t> </a:t>
            </a:r>
            <a:r>
              <a:rPr lang="en-AU" sz="3200" dirty="0">
                <a:effectLst/>
              </a:rPr>
              <a:t>His existence.</a:t>
            </a:r>
          </a:p>
          <a:p>
            <a:pPr marL="533400" indent="-533400">
              <a:buClr>
                <a:srgbClr val="FFFF00"/>
              </a:buClr>
              <a:buSzTx/>
              <a:buFont typeface="Wingdings" pitchFamily="2" charset="2"/>
              <a:buAutoNum type="arabicPeriod"/>
            </a:pPr>
            <a:r>
              <a:rPr lang="en-AU" sz="3200" dirty="0">
                <a:ln>
                  <a:solidFill>
                    <a:schemeClr val="tx1"/>
                  </a:solidFill>
                </a:ln>
                <a:solidFill>
                  <a:srgbClr val="FF0066"/>
                </a:solidFill>
                <a:effectLst/>
              </a:rPr>
              <a:t>Must</a:t>
            </a:r>
            <a:r>
              <a:rPr lang="en-AU" sz="3200" dirty="0"/>
              <a:t> </a:t>
            </a:r>
            <a:r>
              <a:rPr lang="en-AU" sz="3200" dirty="0">
                <a:effectLst/>
              </a:rPr>
              <a:t>abandon all abominations and confess their sin.</a:t>
            </a:r>
          </a:p>
          <a:p>
            <a:pPr marL="533400" indent="-533400">
              <a:buClr>
                <a:srgbClr val="FFFF00"/>
              </a:buClr>
              <a:buSzTx/>
              <a:buFont typeface="Wingdings" pitchFamily="2" charset="2"/>
              <a:buAutoNum type="arabicPeriod"/>
            </a:pPr>
            <a:r>
              <a:rPr lang="en-AU" sz="3200" dirty="0">
                <a:ln>
                  <a:solidFill>
                    <a:schemeClr val="tx1"/>
                  </a:solidFill>
                </a:ln>
                <a:solidFill>
                  <a:srgbClr val="FF0066"/>
                </a:solidFill>
                <a:effectLst/>
              </a:rPr>
              <a:t>Must</a:t>
            </a:r>
            <a:r>
              <a:rPr lang="en-AU" sz="3200" dirty="0"/>
              <a:t> </a:t>
            </a:r>
            <a:r>
              <a:rPr lang="en-AU" sz="3200" dirty="0">
                <a:effectLst/>
              </a:rPr>
              <a:t>swear that Yahweh lives and is the epitome of truth, judgement and </a:t>
            </a:r>
            <a:r>
              <a:rPr lang="en-AU" sz="3200" dirty="0" smtClean="0">
                <a:effectLst/>
              </a:rPr>
              <a:t>right-</a:t>
            </a:r>
            <a:r>
              <a:rPr lang="en-AU" sz="3200" dirty="0" err="1" smtClean="0">
                <a:effectLst/>
              </a:rPr>
              <a:t>eousness</a:t>
            </a:r>
            <a:r>
              <a:rPr lang="en-AU" sz="3200" dirty="0">
                <a:effectLst/>
              </a:rPr>
              <a:t>, and was just in punishing them.</a:t>
            </a:r>
          </a:p>
          <a:p>
            <a:pPr marL="533400" indent="-533400">
              <a:buClr>
                <a:srgbClr val="FFFF00"/>
              </a:buClr>
              <a:buSzTx/>
              <a:buFont typeface="Wingdings" pitchFamily="2" charset="2"/>
              <a:buAutoNum type="arabicPeriod"/>
            </a:pPr>
            <a:r>
              <a:rPr lang="en-AU" sz="3200" dirty="0">
                <a:ln>
                  <a:solidFill>
                    <a:schemeClr val="tx1"/>
                  </a:solidFill>
                </a:ln>
                <a:solidFill>
                  <a:srgbClr val="FF0066"/>
                </a:solidFill>
                <a:effectLst/>
              </a:rPr>
              <a:t>Must</a:t>
            </a:r>
            <a:r>
              <a:rPr lang="en-AU" sz="3200" dirty="0"/>
              <a:t> </a:t>
            </a:r>
            <a:r>
              <a:rPr lang="en-AU" sz="3200" dirty="0">
                <a:effectLst/>
              </a:rPr>
              <a:t>become an example for all </a:t>
            </a:r>
            <a:r>
              <a:rPr lang="en-AU" sz="3200" dirty="0" smtClean="0">
                <a:effectLst/>
              </a:rPr>
              <a:t>nations</a:t>
            </a:r>
            <a:r>
              <a:rPr lang="en-AU" sz="3200" dirty="0">
                <a:effectLst/>
              </a:rPr>
              <a:t>.</a:t>
            </a:r>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52585"/>
            <a:ext cx="9144000" cy="1311128"/>
          </a:xfrm>
          <a:prstGeom prst="rect">
            <a:avLst/>
          </a:prstGeom>
          <a:noFill/>
        </p:spPr>
        <p:txBody>
          <a:bodyPr wrap="square" rtlCol="0">
            <a:spAutoFit/>
          </a:bodyPr>
          <a:lstStyle/>
          <a:p>
            <a:pPr algn="ctr">
              <a:lnSpc>
                <a:spcPct val="90000"/>
              </a:lnSpc>
              <a:spcBef>
                <a:spcPts val="0"/>
              </a:spcBef>
              <a:buClr>
                <a:srgbClr val="FFFFCC"/>
              </a:buClr>
              <a:buFont typeface="Wingdings" pitchFamily="2" charset="2"/>
              <a:buNone/>
            </a:pPr>
            <a:r>
              <a:rPr lang="en-AU" sz="4400" dirty="0" smtClean="0">
                <a:ln>
                  <a:solidFill>
                    <a:schemeClr val="tx1"/>
                  </a:solidFill>
                </a:ln>
                <a:solidFill>
                  <a:srgbClr val="FFFF00"/>
                </a:solidFill>
                <a:effectLst>
                  <a:outerShdw blurRad="38100" dist="38100" dir="2700000" algn="tl">
                    <a:srgbClr val="FFFFFF"/>
                  </a:outerShdw>
                </a:effectLst>
                <a:latin typeface="+mj-lt"/>
                <a:ea typeface="+mj-ea"/>
                <a:cs typeface="+mj-cs"/>
              </a:rPr>
              <a:t>Israel’s response to Elijah’s call</a:t>
            </a:r>
          </a:p>
          <a:p>
            <a:pPr algn="ctr">
              <a:lnSpc>
                <a:spcPct val="90000"/>
              </a:lnSpc>
              <a:spcBef>
                <a:spcPts val="0"/>
              </a:spcBef>
              <a:buClr>
                <a:srgbClr val="FFFFCC"/>
              </a:buClr>
              <a:buFont typeface="Wingdings" pitchFamily="2" charset="2"/>
              <a:buNone/>
            </a:pPr>
            <a:r>
              <a:rPr lang="en-AU" sz="4400" dirty="0" smtClean="0">
                <a:ln w="19050">
                  <a:solidFill>
                    <a:srgbClr val="FFFFFF"/>
                  </a:solidFill>
                </a:ln>
                <a:solidFill>
                  <a:srgbClr val="FF0000"/>
                </a:solidFill>
                <a:effectLst>
                  <a:outerShdw blurRad="38100" dist="38100" dir="2700000" algn="tl">
                    <a:srgbClr val="000000">
                      <a:alpha val="43137"/>
                    </a:srgbClr>
                  </a:outerShdw>
                </a:effectLst>
                <a:latin typeface="Arial"/>
              </a:rPr>
              <a:t>Hos. 6:1-3</a:t>
            </a:r>
            <a:endParaRPr lang="en-US" sz="4400" dirty="0">
              <a:ln w="19050">
                <a:solidFill>
                  <a:srgbClr val="FFFFFF"/>
                </a:solidFill>
              </a:ln>
              <a:solidFill>
                <a:srgbClr val="FF0000"/>
              </a:solidFill>
              <a:effectLst>
                <a:outerShdw blurRad="38100" dist="38100" dir="2700000" algn="tl">
                  <a:srgbClr val="000000">
                    <a:alpha val="43137"/>
                  </a:srgbClr>
                </a:outerShdw>
              </a:effectLst>
              <a:latin typeface="Arial"/>
            </a:endParaRPr>
          </a:p>
        </p:txBody>
      </p:sp>
      <p:sp>
        <p:nvSpPr>
          <p:cNvPr id="9" name="TextBox 8"/>
          <p:cNvSpPr txBox="1"/>
          <p:nvPr/>
        </p:nvSpPr>
        <p:spPr>
          <a:xfrm>
            <a:off x="214282" y="1516736"/>
            <a:ext cx="8643998" cy="4626908"/>
          </a:xfrm>
          <a:prstGeom prst="rect">
            <a:avLst/>
          </a:prstGeom>
          <a:noFill/>
        </p:spPr>
        <p:txBody>
          <a:bodyPr wrap="square" rtlCol="0">
            <a:spAutoFit/>
          </a:bodyPr>
          <a:lstStyle/>
          <a:p>
            <a:pPr marL="534988" indent="-534988">
              <a:spcBef>
                <a:spcPts val="400"/>
              </a:spcBef>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V.1</a:t>
            </a:r>
            <a:r>
              <a:rPr lang="en-AU" sz="3200" dirty="0" smtClean="0">
                <a:solidFill>
                  <a:srgbClr val="FFFFFF"/>
                </a:solidFill>
                <a:latin typeface="Arial"/>
              </a:rPr>
              <a:t> – </a:t>
            </a:r>
            <a:r>
              <a:rPr lang="en-AU" sz="3200" dirty="0" smtClean="0">
                <a:solidFill>
                  <a:srgbClr val="00FF00"/>
                </a:solidFill>
                <a:latin typeface="Arial"/>
              </a:rPr>
              <a:t>“Come, and let us return unto Yahweh” </a:t>
            </a:r>
            <a:r>
              <a:rPr lang="en-AU" sz="3200" dirty="0" smtClean="0">
                <a:solidFill>
                  <a:srgbClr val="FFFFFF"/>
                </a:solidFill>
                <a:latin typeface="Arial"/>
              </a:rPr>
              <a:t>– This call follows on from </a:t>
            </a:r>
            <a:r>
              <a:rPr lang="en-AU" sz="3200" dirty="0" smtClean="0">
                <a:ln w="19050">
                  <a:solidFill>
                    <a:srgbClr val="FFFFFF"/>
                  </a:solidFill>
                </a:ln>
                <a:solidFill>
                  <a:srgbClr val="FF0000"/>
                </a:solidFill>
                <a:latin typeface="Arial"/>
              </a:rPr>
              <a:t>Jer. 3:22(b)-25</a:t>
            </a:r>
            <a:r>
              <a:rPr lang="en-AU" sz="3200" dirty="0" smtClean="0">
                <a:solidFill>
                  <a:srgbClr val="FFFFFF"/>
                </a:solidFill>
                <a:latin typeface="Arial"/>
              </a:rPr>
              <a:t>. Yahweh’s response is laid out in </a:t>
            </a:r>
            <a:r>
              <a:rPr lang="en-AU" sz="3200" dirty="0" smtClean="0">
                <a:ln w="19050">
                  <a:solidFill>
                    <a:srgbClr val="FFFFFF"/>
                  </a:solidFill>
                </a:ln>
                <a:solidFill>
                  <a:srgbClr val="FF0000"/>
                </a:solidFill>
                <a:latin typeface="Arial"/>
              </a:rPr>
              <a:t>Jer. 4:1-2</a:t>
            </a:r>
            <a:r>
              <a:rPr lang="en-AU" sz="3200" dirty="0" smtClean="0">
                <a:solidFill>
                  <a:srgbClr val="FFFFFF"/>
                </a:solidFill>
                <a:latin typeface="Arial"/>
              </a:rPr>
              <a:t>.</a:t>
            </a:r>
          </a:p>
          <a:p>
            <a:pPr marL="534988" indent="-534988">
              <a:spcBef>
                <a:spcPts val="400"/>
              </a:spcBef>
              <a:buClr>
                <a:srgbClr val="FFFF00"/>
              </a:buClr>
              <a:buSzPct val="100000"/>
              <a:buFont typeface="Wingdings" pitchFamily="2" charset="2"/>
              <a:buChar char="v"/>
            </a:pPr>
            <a:r>
              <a:rPr lang="en-AU" sz="3200" dirty="0" smtClean="0">
                <a:solidFill>
                  <a:srgbClr val="00FF00"/>
                </a:solidFill>
                <a:latin typeface="Arial"/>
              </a:rPr>
              <a:t>“torn” </a:t>
            </a:r>
            <a:r>
              <a:rPr lang="en-AU" sz="3200" dirty="0" smtClean="0">
                <a:solidFill>
                  <a:srgbClr val="FFFFFF"/>
                </a:solidFill>
                <a:latin typeface="Arial"/>
              </a:rPr>
              <a:t>– </a:t>
            </a:r>
            <a:r>
              <a:rPr lang="en-AU" sz="3200" i="1" dirty="0" err="1" smtClean="0">
                <a:solidFill>
                  <a:srgbClr val="FFFFFF"/>
                </a:solidFill>
                <a:latin typeface="Arial"/>
              </a:rPr>
              <a:t>taraph</a:t>
            </a:r>
            <a:r>
              <a:rPr lang="en-AU" sz="3200" dirty="0" smtClean="0">
                <a:solidFill>
                  <a:srgbClr val="FFFFFF"/>
                </a:solidFill>
                <a:latin typeface="Arial"/>
              </a:rPr>
              <a:t> – tear, rend. The word is used </a:t>
            </a:r>
            <a:r>
              <a:rPr lang="en-AU" sz="3200" dirty="0" smtClean="0">
                <a:ln w="19050">
                  <a:solidFill>
                    <a:srgbClr val="FFFFFF"/>
                  </a:solidFill>
                </a:ln>
                <a:solidFill>
                  <a:srgbClr val="FF0000"/>
                </a:solidFill>
                <a:latin typeface="Arial"/>
              </a:rPr>
              <a:t>Mic. 5:8 </a:t>
            </a:r>
            <a:r>
              <a:rPr lang="en-AU" sz="3200" dirty="0" smtClean="0">
                <a:solidFill>
                  <a:srgbClr val="FFFFFF"/>
                </a:solidFill>
                <a:latin typeface="Arial"/>
              </a:rPr>
              <a:t>of Israel tearing in pieces their enemies during the 2nd Exodus.</a:t>
            </a:r>
          </a:p>
          <a:p>
            <a:pPr marL="534988" indent="-534988">
              <a:spcBef>
                <a:spcPts val="400"/>
              </a:spcBef>
              <a:buClr>
                <a:srgbClr val="FFFF00"/>
              </a:buClr>
              <a:buSzPct val="100000"/>
              <a:buFont typeface="Wingdings" pitchFamily="2" charset="2"/>
              <a:buChar char="v"/>
            </a:pPr>
            <a:r>
              <a:rPr lang="en-AU" sz="3200" dirty="0" smtClean="0">
                <a:solidFill>
                  <a:srgbClr val="00FF00"/>
                </a:solidFill>
                <a:latin typeface="Arial"/>
              </a:rPr>
              <a:t>“heal” </a:t>
            </a:r>
            <a:r>
              <a:rPr lang="en-AU" sz="3200" dirty="0" smtClean="0">
                <a:solidFill>
                  <a:srgbClr val="FFFFFF"/>
                </a:solidFill>
                <a:latin typeface="Arial"/>
              </a:rPr>
              <a:t>– </a:t>
            </a:r>
            <a:r>
              <a:rPr lang="en-AU" sz="3200" i="1" dirty="0" err="1" smtClean="0">
                <a:solidFill>
                  <a:srgbClr val="FFFFFF"/>
                </a:solidFill>
                <a:latin typeface="Arial"/>
              </a:rPr>
              <a:t>rapha</a:t>
            </a:r>
            <a:r>
              <a:rPr lang="en-AU" sz="3200" dirty="0" smtClean="0">
                <a:solidFill>
                  <a:srgbClr val="FFFFFF"/>
                </a:solidFill>
                <a:latin typeface="Arial"/>
              </a:rPr>
              <a:t> – to heal. Basis of the Divine title – Yahweh </a:t>
            </a:r>
            <a:r>
              <a:rPr lang="en-AU" sz="3200" dirty="0" err="1" smtClean="0">
                <a:solidFill>
                  <a:srgbClr val="FFFFFF"/>
                </a:solidFill>
                <a:latin typeface="Arial"/>
              </a:rPr>
              <a:t>Ropheka</a:t>
            </a:r>
            <a:r>
              <a:rPr lang="en-AU" sz="3200" dirty="0" smtClean="0">
                <a:solidFill>
                  <a:srgbClr val="FFFFFF"/>
                </a:solidFill>
                <a:latin typeface="Arial"/>
              </a:rPr>
              <a:t>.</a:t>
            </a:r>
            <a:endParaRPr lang="en-US" sz="3200" dirty="0">
              <a:solidFill>
                <a:srgbClr val="FFFFFF"/>
              </a:solidFill>
              <a:latin typeface="Arial"/>
            </a:endParaRPr>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9541"/>
            <a:ext cx="9144000" cy="1311128"/>
          </a:xfrm>
          <a:prstGeom prst="rect">
            <a:avLst/>
          </a:prstGeom>
          <a:noFill/>
        </p:spPr>
        <p:txBody>
          <a:bodyPr wrap="square" rtlCol="0">
            <a:spAutoFit/>
          </a:bodyPr>
          <a:lstStyle/>
          <a:p>
            <a:pPr algn="ctr">
              <a:lnSpc>
                <a:spcPct val="90000"/>
              </a:lnSpc>
              <a:spcBef>
                <a:spcPts val="0"/>
              </a:spcBef>
              <a:buClr>
                <a:srgbClr val="FFFFCC"/>
              </a:buClr>
              <a:buFont typeface="Wingdings" pitchFamily="2" charset="2"/>
              <a:buNone/>
            </a:pPr>
            <a:r>
              <a:rPr lang="en-AU" sz="4400" dirty="0" smtClean="0">
                <a:ln>
                  <a:solidFill>
                    <a:schemeClr val="tx1"/>
                  </a:solidFill>
                </a:ln>
                <a:solidFill>
                  <a:srgbClr val="FFFF00"/>
                </a:solidFill>
                <a:effectLst>
                  <a:outerShdw blurRad="38100" dist="38100" dir="2700000" algn="tl">
                    <a:srgbClr val="FFFFFF"/>
                  </a:outerShdw>
                </a:effectLst>
                <a:latin typeface="+mj-lt"/>
                <a:ea typeface="+mj-ea"/>
                <a:cs typeface="+mj-cs"/>
              </a:rPr>
              <a:t>Israel’s cry for redemption</a:t>
            </a:r>
          </a:p>
          <a:p>
            <a:pPr algn="ctr">
              <a:lnSpc>
                <a:spcPct val="90000"/>
              </a:lnSpc>
              <a:spcBef>
                <a:spcPts val="0"/>
              </a:spcBef>
              <a:buClr>
                <a:srgbClr val="FFFFCC"/>
              </a:buClr>
              <a:buFont typeface="Wingdings" pitchFamily="2" charset="2"/>
              <a:buNone/>
            </a:pPr>
            <a:r>
              <a:rPr lang="en-AU" sz="4400" dirty="0" smtClean="0">
                <a:ln w="19050">
                  <a:solidFill>
                    <a:srgbClr val="FFFFFF"/>
                  </a:solidFill>
                </a:ln>
                <a:solidFill>
                  <a:srgbClr val="FF0000"/>
                </a:solidFill>
                <a:effectLst>
                  <a:outerShdw blurRad="38100" dist="38100" dir="2700000" algn="tl">
                    <a:srgbClr val="000000">
                      <a:alpha val="43137"/>
                    </a:srgbClr>
                  </a:outerShdw>
                </a:effectLst>
                <a:latin typeface="Arial"/>
              </a:rPr>
              <a:t>Hos. 6:1-2</a:t>
            </a:r>
            <a:endParaRPr lang="en-US" sz="4400" dirty="0">
              <a:ln w="19050">
                <a:solidFill>
                  <a:srgbClr val="FFFFFF"/>
                </a:solidFill>
              </a:ln>
              <a:solidFill>
                <a:srgbClr val="FF0000"/>
              </a:solidFill>
              <a:effectLst>
                <a:outerShdw blurRad="38100" dist="38100" dir="2700000" algn="tl">
                  <a:srgbClr val="000000">
                    <a:alpha val="43137"/>
                  </a:srgbClr>
                </a:outerShdw>
              </a:effectLst>
              <a:latin typeface="Arial"/>
            </a:endParaRPr>
          </a:p>
        </p:txBody>
      </p:sp>
      <p:sp>
        <p:nvSpPr>
          <p:cNvPr id="9" name="TextBox 8"/>
          <p:cNvSpPr txBox="1"/>
          <p:nvPr/>
        </p:nvSpPr>
        <p:spPr>
          <a:xfrm>
            <a:off x="214282" y="1290186"/>
            <a:ext cx="8643998" cy="5119350"/>
          </a:xfrm>
          <a:prstGeom prst="rect">
            <a:avLst/>
          </a:prstGeom>
          <a:noFill/>
        </p:spPr>
        <p:txBody>
          <a:bodyPr wrap="square" rtlCol="0">
            <a:spAutoFit/>
          </a:bodyPr>
          <a:lstStyle/>
          <a:p>
            <a:pPr marL="534988" indent="-534988">
              <a:spcBef>
                <a:spcPts val="400"/>
              </a:spcBef>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V.1</a:t>
            </a:r>
            <a:r>
              <a:rPr lang="en-AU" sz="3200" dirty="0" smtClean="0">
                <a:solidFill>
                  <a:srgbClr val="FFFFFF"/>
                </a:solidFill>
                <a:latin typeface="Arial"/>
              </a:rPr>
              <a:t> – </a:t>
            </a:r>
            <a:r>
              <a:rPr lang="en-AU" sz="3200" dirty="0" smtClean="0">
                <a:solidFill>
                  <a:srgbClr val="00FF00"/>
                </a:solidFill>
                <a:latin typeface="Arial"/>
              </a:rPr>
              <a:t>“bind us up” </a:t>
            </a:r>
            <a:r>
              <a:rPr lang="en-AU" sz="3200" dirty="0" smtClean="0">
                <a:solidFill>
                  <a:srgbClr val="FFFFFF"/>
                </a:solidFill>
                <a:latin typeface="Arial"/>
              </a:rPr>
              <a:t>– The word is sometimes translated “saddled”.</a:t>
            </a:r>
          </a:p>
          <a:p>
            <a:pPr marL="534988" indent="-534988">
              <a:spcBef>
                <a:spcPts val="400"/>
              </a:spcBef>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V.2</a:t>
            </a:r>
            <a:r>
              <a:rPr lang="en-AU" sz="3200" dirty="0" smtClean="0">
                <a:ln>
                  <a:solidFill>
                    <a:srgbClr val="FFFFFF"/>
                  </a:solidFill>
                </a:ln>
                <a:solidFill>
                  <a:srgbClr val="FF0000"/>
                </a:solidFill>
                <a:latin typeface="Arial"/>
              </a:rPr>
              <a:t> </a:t>
            </a:r>
            <a:r>
              <a:rPr lang="en-AU" sz="3200" dirty="0" smtClean="0">
                <a:solidFill>
                  <a:srgbClr val="FFFFFF"/>
                </a:solidFill>
                <a:latin typeface="Arial"/>
              </a:rPr>
              <a:t>– </a:t>
            </a:r>
            <a:r>
              <a:rPr lang="en-AU" sz="3200" dirty="0" smtClean="0">
                <a:solidFill>
                  <a:srgbClr val="00FF00"/>
                </a:solidFill>
                <a:latin typeface="Arial"/>
              </a:rPr>
              <a:t>“After two days” </a:t>
            </a:r>
            <a:r>
              <a:rPr lang="en-AU" sz="3200" dirty="0" smtClean="0">
                <a:solidFill>
                  <a:srgbClr val="FFFFFF"/>
                </a:solidFill>
                <a:latin typeface="Arial"/>
              </a:rPr>
              <a:t>– Millennial ‘days’ – </a:t>
            </a:r>
            <a:r>
              <a:rPr lang="en-AU" sz="3200" dirty="0" smtClean="0">
                <a:ln w="19050">
                  <a:solidFill>
                    <a:srgbClr val="FFFFFF"/>
                  </a:solidFill>
                </a:ln>
                <a:solidFill>
                  <a:srgbClr val="FF0000"/>
                </a:solidFill>
                <a:latin typeface="Arial"/>
              </a:rPr>
              <a:t>2 Pet. 3:8</a:t>
            </a:r>
            <a:r>
              <a:rPr lang="en-AU" sz="3200" dirty="0" smtClean="0">
                <a:solidFill>
                  <a:srgbClr val="FFFFFF"/>
                </a:solidFill>
                <a:latin typeface="Arial"/>
              </a:rPr>
              <a:t>. The Assyrian captivity of </a:t>
            </a:r>
            <a:r>
              <a:rPr lang="en-AU" sz="3200" dirty="0" smtClean="0">
                <a:solidFill>
                  <a:srgbClr val="FFFF00"/>
                </a:solidFill>
                <a:latin typeface="Arial"/>
              </a:rPr>
              <a:t>722 BC </a:t>
            </a:r>
            <a:r>
              <a:rPr lang="en-AU" sz="3200" dirty="0" smtClean="0">
                <a:solidFill>
                  <a:srgbClr val="FFFFFF"/>
                </a:solidFill>
                <a:latin typeface="Arial"/>
              </a:rPr>
              <a:t>is the starting point. During the Middle Ages God began the processes which led to the restoration of Israel as a nation state – </a:t>
            </a:r>
            <a:r>
              <a:rPr lang="en-AU" sz="3200" dirty="0" smtClean="0">
                <a:solidFill>
                  <a:srgbClr val="FFFF00"/>
                </a:solidFill>
                <a:latin typeface="Arial"/>
              </a:rPr>
              <a:t>1948</a:t>
            </a:r>
            <a:r>
              <a:rPr lang="en-AU" sz="3200" dirty="0" smtClean="0">
                <a:solidFill>
                  <a:srgbClr val="FFFFFF"/>
                </a:solidFill>
                <a:latin typeface="Arial"/>
              </a:rPr>
              <a:t>.</a:t>
            </a:r>
          </a:p>
          <a:p>
            <a:pPr marL="534988" indent="-534988">
              <a:spcBef>
                <a:spcPts val="400"/>
              </a:spcBef>
              <a:buClr>
                <a:srgbClr val="FFFF00"/>
              </a:buClr>
              <a:buSzPct val="100000"/>
              <a:buFont typeface="Wingdings" pitchFamily="2" charset="2"/>
              <a:buChar char="v"/>
            </a:pPr>
            <a:r>
              <a:rPr lang="en-AU" sz="3200" dirty="0" smtClean="0">
                <a:solidFill>
                  <a:srgbClr val="00FF00"/>
                </a:solidFill>
                <a:latin typeface="Arial"/>
              </a:rPr>
              <a:t>“revive” </a:t>
            </a:r>
            <a:r>
              <a:rPr lang="en-AU" sz="3200" dirty="0" smtClean="0">
                <a:solidFill>
                  <a:srgbClr val="FFFFFF"/>
                </a:solidFill>
                <a:latin typeface="Arial"/>
              </a:rPr>
              <a:t>– </a:t>
            </a:r>
            <a:r>
              <a:rPr lang="en-AU" sz="3200" i="1" dirty="0" err="1" smtClean="0">
                <a:solidFill>
                  <a:srgbClr val="FFFFFF"/>
                </a:solidFill>
                <a:latin typeface="Arial"/>
              </a:rPr>
              <a:t>chayah</a:t>
            </a:r>
            <a:r>
              <a:rPr lang="en-AU" sz="3200" dirty="0" smtClean="0">
                <a:solidFill>
                  <a:srgbClr val="FFFFFF"/>
                </a:solidFill>
                <a:latin typeface="Arial"/>
              </a:rPr>
              <a:t> (</a:t>
            </a:r>
            <a:r>
              <a:rPr lang="en-AU" sz="3200" dirty="0" err="1" smtClean="0">
                <a:solidFill>
                  <a:srgbClr val="FFFFFF"/>
                </a:solidFill>
                <a:latin typeface="Arial"/>
              </a:rPr>
              <a:t>Piel</a:t>
            </a:r>
            <a:r>
              <a:rPr lang="en-AU" sz="3200" dirty="0" smtClean="0">
                <a:solidFill>
                  <a:srgbClr val="FFFFFF"/>
                </a:solidFill>
                <a:latin typeface="Arial"/>
              </a:rPr>
              <a:t>) – to restore to life.</a:t>
            </a:r>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0" y="83131"/>
            <a:ext cx="9144000" cy="980728"/>
          </a:xfrm>
        </p:spPr>
        <p:txBody>
          <a:bodyPr/>
          <a:lstStyle/>
          <a:p>
            <a:pPr>
              <a:lnSpc>
                <a:spcPct val="90000"/>
              </a:lnSpc>
            </a:pPr>
            <a:r>
              <a:rPr lang="en-AU" dirty="0">
                <a:latin typeface="Arial Narrow" pitchFamily="34" charset="0"/>
              </a:rPr>
              <a:t>Timeline for </a:t>
            </a:r>
            <a:r>
              <a:rPr lang="en-AU" dirty="0" smtClean="0">
                <a:latin typeface="Arial Narrow" pitchFamily="34" charset="0"/>
              </a:rPr>
              <a:t>10 years prior to Armageddon</a:t>
            </a:r>
            <a:endParaRPr lang="en-AU" dirty="0">
              <a:latin typeface="Arial Narrow" pitchFamily="34" charset="0"/>
            </a:endParaRPr>
          </a:p>
        </p:txBody>
      </p:sp>
      <p:sp>
        <p:nvSpPr>
          <p:cNvPr id="155651" name="Text Box 3"/>
          <p:cNvSpPr txBox="1">
            <a:spLocks noChangeArrowheads="1"/>
          </p:cNvSpPr>
          <p:nvPr/>
        </p:nvSpPr>
        <p:spPr bwMode="auto">
          <a:xfrm>
            <a:off x="250825" y="908050"/>
            <a:ext cx="8642350" cy="4125913"/>
          </a:xfrm>
          <a:prstGeom prst="rect">
            <a:avLst/>
          </a:prstGeom>
          <a:noFill/>
          <a:ln w="9525" algn="ctr">
            <a:noFill/>
            <a:miter lim="800000"/>
            <a:headEnd/>
            <a:tailEnd/>
          </a:ln>
          <a:effectLst/>
        </p:spPr>
        <p:txBody>
          <a:bodyPr>
            <a:spAutoFit/>
          </a:bodyPr>
          <a:lstStyle/>
          <a:p>
            <a:pPr marL="533400" indent="-533400">
              <a:spcBef>
                <a:spcPct val="0"/>
              </a:spcBef>
              <a:spcAft>
                <a:spcPct val="15000"/>
              </a:spcAft>
              <a:buClr>
                <a:srgbClr val="FFFF00"/>
              </a:buClr>
              <a:buSzTx/>
              <a:buFont typeface="Wingdings" pitchFamily="2" charset="2"/>
              <a:buChar char="v"/>
            </a:pPr>
            <a:r>
              <a:rPr lang="en-AU" dirty="0" smtClean="0">
                <a:ln w="19050">
                  <a:solidFill>
                    <a:srgbClr val="FFFFFF"/>
                  </a:solidFill>
                </a:ln>
                <a:solidFill>
                  <a:srgbClr val="FF0000"/>
                </a:solidFill>
                <a:latin typeface="Arial" charset="0"/>
              </a:rPr>
              <a:t>Isa. 26:20 </a:t>
            </a:r>
            <a:r>
              <a:rPr lang="en-AU" dirty="0" smtClean="0">
                <a:solidFill>
                  <a:srgbClr val="FFFFFF"/>
                </a:solidFill>
                <a:latin typeface="Arial" charset="0"/>
              </a:rPr>
              <a:t>- privacy </a:t>
            </a:r>
            <a:r>
              <a:rPr lang="en-AU" dirty="0">
                <a:solidFill>
                  <a:srgbClr val="FFFFFF"/>
                </a:solidFill>
                <a:latin typeface="Arial" charset="0"/>
              </a:rPr>
              <a:t>and security of the marriage chamber – </a:t>
            </a:r>
            <a:r>
              <a:rPr lang="en-AU" dirty="0">
                <a:ln>
                  <a:solidFill>
                    <a:srgbClr val="FFFFFF"/>
                  </a:solidFill>
                </a:ln>
                <a:solidFill>
                  <a:srgbClr val="00FFFF"/>
                </a:solidFill>
                <a:latin typeface="Arial" charset="0"/>
              </a:rPr>
              <a:t>Christ takes his bride</a:t>
            </a:r>
            <a:r>
              <a:rPr lang="en-AU" dirty="0">
                <a:solidFill>
                  <a:srgbClr val="FFFFFF"/>
                </a:solidFill>
                <a:latin typeface="Arial" charset="0"/>
              </a:rPr>
              <a:t>.</a:t>
            </a:r>
          </a:p>
          <a:p>
            <a:pPr marL="533400" indent="-533400">
              <a:spcBef>
                <a:spcPct val="0"/>
              </a:spcBef>
              <a:spcAft>
                <a:spcPct val="15000"/>
              </a:spcAft>
              <a:buClr>
                <a:srgbClr val="FFFF00"/>
              </a:buClr>
              <a:buSzTx/>
              <a:buFont typeface="Wingdings" pitchFamily="2" charset="2"/>
              <a:buChar char="v"/>
            </a:pPr>
            <a:r>
              <a:rPr lang="en-AU" dirty="0">
                <a:ln w="22225">
                  <a:solidFill>
                    <a:srgbClr val="FFFFFF"/>
                  </a:solidFill>
                </a:ln>
                <a:solidFill>
                  <a:srgbClr val="FF0000"/>
                </a:solidFill>
                <a:latin typeface="Arial" charset="0"/>
              </a:rPr>
              <a:t>Deut. 24:5</a:t>
            </a:r>
            <a:r>
              <a:rPr lang="en-AU" dirty="0">
                <a:ln w="22225">
                  <a:solidFill>
                    <a:srgbClr val="FFFFFF"/>
                  </a:solidFill>
                </a:ln>
                <a:solidFill>
                  <a:srgbClr val="FFFFFF"/>
                </a:solidFill>
                <a:latin typeface="Arial" charset="0"/>
              </a:rPr>
              <a:t> </a:t>
            </a:r>
            <a:r>
              <a:rPr lang="en-AU" dirty="0">
                <a:solidFill>
                  <a:srgbClr val="FFFFFF"/>
                </a:solidFill>
                <a:latin typeface="Arial" charset="0"/>
              </a:rPr>
              <a:t>– No war or external activity for one year – </a:t>
            </a:r>
            <a:r>
              <a:rPr lang="en-AU" dirty="0">
                <a:ln>
                  <a:solidFill>
                    <a:srgbClr val="FFFFFF"/>
                  </a:solidFill>
                </a:ln>
                <a:solidFill>
                  <a:srgbClr val="00FFFF"/>
                </a:solidFill>
                <a:latin typeface="Arial" charset="0"/>
              </a:rPr>
              <a:t>Christ rejoices with his bride</a:t>
            </a:r>
            <a:r>
              <a:rPr lang="en-AU" dirty="0">
                <a:solidFill>
                  <a:srgbClr val="FFFFFF"/>
                </a:solidFill>
                <a:latin typeface="Arial" charset="0"/>
              </a:rPr>
              <a:t>.</a:t>
            </a:r>
          </a:p>
          <a:p>
            <a:pPr marL="533400" indent="-533400">
              <a:spcBef>
                <a:spcPct val="0"/>
              </a:spcBef>
              <a:spcAft>
                <a:spcPct val="15000"/>
              </a:spcAft>
              <a:buClr>
                <a:srgbClr val="FFFF00"/>
              </a:buClr>
              <a:buSzTx/>
              <a:buFont typeface="Wingdings" pitchFamily="2" charset="2"/>
              <a:buChar char="v"/>
            </a:pPr>
            <a:r>
              <a:rPr lang="en-AU" dirty="0">
                <a:ln w="19050">
                  <a:solidFill>
                    <a:srgbClr val="FFFFFF"/>
                  </a:solidFill>
                </a:ln>
                <a:solidFill>
                  <a:srgbClr val="FF0000"/>
                </a:solidFill>
                <a:latin typeface="Arial" charset="0"/>
              </a:rPr>
              <a:t>Mal. 4:5-6</a:t>
            </a:r>
            <a:r>
              <a:rPr lang="en-AU" dirty="0">
                <a:ln w="22225">
                  <a:solidFill>
                    <a:srgbClr val="FFFFFF"/>
                  </a:solidFill>
                </a:ln>
                <a:solidFill>
                  <a:srgbClr val="FF0000"/>
                </a:solidFill>
                <a:latin typeface="Arial" charset="0"/>
              </a:rPr>
              <a:t> </a:t>
            </a:r>
            <a:r>
              <a:rPr lang="en-AU" dirty="0">
                <a:solidFill>
                  <a:srgbClr val="FFFFFF"/>
                </a:solidFill>
                <a:latin typeface="Arial" charset="0"/>
              </a:rPr>
              <a:t>(</a:t>
            </a:r>
            <a:r>
              <a:rPr lang="en-AU" dirty="0">
                <a:ln w="19050">
                  <a:solidFill>
                    <a:srgbClr val="FFFFFF"/>
                  </a:solidFill>
                </a:ln>
                <a:solidFill>
                  <a:srgbClr val="FF0000"/>
                </a:solidFill>
                <a:latin typeface="Arial" charset="0"/>
              </a:rPr>
              <a:t>Luke 1:13-17</a:t>
            </a:r>
            <a:r>
              <a:rPr lang="en-AU" dirty="0">
                <a:solidFill>
                  <a:srgbClr val="FFFFFF"/>
                </a:solidFill>
                <a:latin typeface="Arial" charset="0"/>
              </a:rPr>
              <a:t>) – Elijah sent as a forerunner to Jews outside the Land – </a:t>
            </a:r>
            <a:r>
              <a:rPr lang="en-AU" dirty="0" smtClean="0">
                <a:solidFill>
                  <a:srgbClr val="FFFF00"/>
                </a:solidFill>
                <a:latin typeface="Arial" charset="0"/>
              </a:rPr>
              <a:t>Probable </a:t>
            </a:r>
            <a:r>
              <a:rPr lang="en-AU" dirty="0">
                <a:solidFill>
                  <a:srgbClr val="FFFF00"/>
                </a:solidFill>
                <a:latin typeface="Arial" charset="0"/>
              </a:rPr>
              <a:t>3.5 year ministry</a:t>
            </a:r>
            <a:r>
              <a:rPr lang="en-AU" dirty="0">
                <a:solidFill>
                  <a:srgbClr val="FFFFFF"/>
                </a:solidFill>
                <a:latin typeface="Arial" charset="0"/>
              </a:rPr>
              <a:t>.</a:t>
            </a:r>
          </a:p>
          <a:p>
            <a:pPr marL="533400" indent="-533400">
              <a:spcBef>
                <a:spcPct val="0"/>
              </a:spcBef>
              <a:spcAft>
                <a:spcPct val="15000"/>
              </a:spcAft>
              <a:buClr>
                <a:srgbClr val="FFFF00"/>
              </a:buClr>
              <a:buSzTx/>
              <a:buFont typeface="Wingdings" pitchFamily="2" charset="2"/>
              <a:buChar char="v"/>
            </a:pPr>
            <a:r>
              <a:rPr lang="en-AU" dirty="0">
                <a:ln w="19050">
                  <a:solidFill>
                    <a:srgbClr val="FFFFFF"/>
                  </a:solidFill>
                </a:ln>
                <a:solidFill>
                  <a:srgbClr val="FF0000"/>
                </a:solidFill>
                <a:latin typeface="Arial" charset="0"/>
              </a:rPr>
              <a:t>Hab. 3:7-8; Isa. 19</a:t>
            </a:r>
            <a:r>
              <a:rPr lang="en-AU" dirty="0">
                <a:ln w="22225">
                  <a:solidFill>
                    <a:srgbClr val="FFFFFF"/>
                  </a:solidFill>
                </a:ln>
                <a:solidFill>
                  <a:srgbClr val="FF0000"/>
                </a:solidFill>
                <a:latin typeface="Arial" charset="0"/>
              </a:rPr>
              <a:t> </a:t>
            </a:r>
            <a:r>
              <a:rPr lang="en-AU" dirty="0">
                <a:solidFill>
                  <a:srgbClr val="FFFFFF"/>
                </a:solidFill>
                <a:latin typeface="Arial" charset="0"/>
              </a:rPr>
              <a:t>– Sinai Arabs and Egypt dealt with prior to Armageddon.</a:t>
            </a:r>
          </a:p>
        </p:txBody>
      </p:sp>
      <p:sp>
        <p:nvSpPr>
          <p:cNvPr id="155652" name="Line 4"/>
          <p:cNvSpPr>
            <a:spLocks noChangeShapeType="1"/>
          </p:cNvSpPr>
          <p:nvPr/>
        </p:nvSpPr>
        <p:spPr bwMode="auto">
          <a:xfrm>
            <a:off x="468313" y="6140450"/>
            <a:ext cx="8351837" cy="0"/>
          </a:xfrm>
          <a:prstGeom prst="line">
            <a:avLst/>
          </a:prstGeom>
          <a:noFill/>
          <a:ln w="76200">
            <a:solidFill>
              <a:srgbClr val="FFFF00"/>
            </a:solidFill>
            <a:round/>
            <a:headEnd/>
            <a:tailEnd/>
          </a:ln>
          <a:effectLst/>
        </p:spPr>
        <p:txBody>
          <a:bodyPr/>
          <a:lstStyle/>
          <a:p>
            <a:pPr>
              <a:buClr>
                <a:srgbClr val="FFFFCC"/>
              </a:buClr>
            </a:pPr>
            <a:endParaRPr lang="en-US">
              <a:solidFill>
                <a:srgbClr val="FFFFFF"/>
              </a:solidFill>
            </a:endParaRPr>
          </a:p>
        </p:txBody>
      </p:sp>
      <p:sp>
        <p:nvSpPr>
          <p:cNvPr id="155653" name="Text Box 5"/>
          <p:cNvSpPr txBox="1">
            <a:spLocks noChangeArrowheads="1"/>
          </p:cNvSpPr>
          <p:nvPr/>
        </p:nvSpPr>
        <p:spPr bwMode="auto">
          <a:xfrm>
            <a:off x="95250" y="5089525"/>
            <a:ext cx="2098675" cy="476250"/>
          </a:xfrm>
          <a:prstGeom prst="rect">
            <a:avLst/>
          </a:prstGeom>
          <a:noFill/>
          <a:ln w="9525" algn="ctr">
            <a:noFill/>
            <a:miter lim="800000"/>
            <a:headEnd/>
            <a:tailEnd/>
          </a:ln>
          <a:effectLst/>
        </p:spPr>
        <p:txBody>
          <a:bodyPr wrap="none">
            <a:spAutoFit/>
          </a:bodyPr>
          <a:lstStyle/>
          <a:p>
            <a:pPr algn="just">
              <a:lnSpc>
                <a:spcPct val="90000"/>
              </a:lnSpc>
              <a:buClr>
                <a:srgbClr val="FFFFCC"/>
              </a:buClr>
              <a:buFont typeface="Wingdings" pitchFamily="2" charset="2"/>
              <a:buNone/>
            </a:pPr>
            <a:r>
              <a:rPr lang="en-AU" b="0">
                <a:solidFill>
                  <a:srgbClr val="00FF00"/>
                </a:solidFill>
                <a:latin typeface="Impact" pitchFamily="34" charset="0"/>
              </a:rPr>
              <a:t>Resurrection</a:t>
            </a:r>
          </a:p>
        </p:txBody>
      </p:sp>
      <p:sp>
        <p:nvSpPr>
          <p:cNvPr id="155654" name="Line 6"/>
          <p:cNvSpPr>
            <a:spLocks noChangeShapeType="1"/>
          </p:cNvSpPr>
          <p:nvPr/>
        </p:nvSpPr>
        <p:spPr bwMode="auto">
          <a:xfrm>
            <a:off x="684213" y="5565775"/>
            <a:ext cx="0" cy="574675"/>
          </a:xfrm>
          <a:prstGeom prst="line">
            <a:avLst/>
          </a:prstGeom>
          <a:noFill/>
          <a:ln w="57150">
            <a:solidFill>
              <a:srgbClr val="FFFF00"/>
            </a:solidFill>
            <a:round/>
            <a:headEnd/>
            <a:tailEnd/>
          </a:ln>
          <a:effectLst/>
        </p:spPr>
        <p:txBody>
          <a:bodyPr/>
          <a:lstStyle/>
          <a:p>
            <a:pPr>
              <a:buClr>
                <a:srgbClr val="FFFFCC"/>
              </a:buClr>
            </a:pPr>
            <a:endParaRPr lang="en-US">
              <a:solidFill>
                <a:srgbClr val="FFFFFF"/>
              </a:solidFill>
            </a:endParaRPr>
          </a:p>
        </p:txBody>
      </p:sp>
      <p:sp>
        <p:nvSpPr>
          <p:cNvPr id="155655" name="Freeform 7"/>
          <p:cNvSpPr>
            <a:spLocks/>
          </p:cNvSpPr>
          <p:nvPr/>
        </p:nvSpPr>
        <p:spPr bwMode="auto">
          <a:xfrm>
            <a:off x="8343900" y="5013325"/>
            <a:ext cx="419100" cy="1468438"/>
          </a:xfrm>
          <a:custGeom>
            <a:avLst/>
            <a:gdLst/>
            <a:ahLst/>
            <a:cxnLst>
              <a:cxn ang="0">
                <a:pos x="136" y="0"/>
              </a:cxn>
              <a:cxn ang="0">
                <a:pos x="232" y="56"/>
              </a:cxn>
              <a:cxn ang="0">
                <a:pos x="192" y="72"/>
              </a:cxn>
              <a:cxn ang="0">
                <a:pos x="168" y="96"/>
              </a:cxn>
              <a:cxn ang="0">
                <a:pos x="88" y="120"/>
              </a:cxn>
              <a:cxn ang="0">
                <a:pos x="0" y="160"/>
              </a:cxn>
              <a:cxn ang="0">
                <a:pos x="48" y="216"/>
              </a:cxn>
              <a:cxn ang="0">
                <a:pos x="72" y="240"/>
              </a:cxn>
              <a:cxn ang="0">
                <a:pos x="96" y="248"/>
              </a:cxn>
              <a:cxn ang="0">
                <a:pos x="136" y="296"/>
              </a:cxn>
              <a:cxn ang="0">
                <a:pos x="168" y="304"/>
              </a:cxn>
              <a:cxn ang="0">
                <a:pos x="248" y="336"/>
              </a:cxn>
              <a:cxn ang="0">
                <a:pos x="176" y="416"/>
              </a:cxn>
              <a:cxn ang="0">
                <a:pos x="152" y="440"/>
              </a:cxn>
              <a:cxn ang="0">
                <a:pos x="96" y="488"/>
              </a:cxn>
              <a:cxn ang="0">
                <a:pos x="104" y="512"/>
              </a:cxn>
              <a:cxn ang="0">
                <a:pos x="128" y="528"/>
              </a:cxn>
              <a:cxn ang="0">
                <a:pos x="104" y="576"/>
              </a:cxn>
              <a:cxn ang="0">
                <a:pos x="120" y="600"/>
              </a:cxn>
              <a:cxn ang="0">
                <a:pos x="144" y="624"/>
              </a:cxn>
              <a:cxn ang="0">
                <a:pos x="128" y="672"/>
              </a:cxn>
              <a:cxn ang="0">
                <a:pos x="136" y="744"/>
              </a:cxn>
              <a:cxn ang="0">
                <a:pos x="224" y="792"/>
              </a:cxn>
              <a:cxn ang="0">
                <a:pos x="128" y="872"/>
              </a:cxn>
              <a:cxn ang="0">
                <a:pos x="104" y="888"/>
              </a:cxn>
              <a:cxn ang="0">
                <a:pos x="48" y="896"/>
              </a:cxn>
              <a:cxn ang="0">
                <a:pos x="56" y="920"/>
              </a:cxn>
              <a:cxn ang="0">
                <a:pos x="80" y="920"/>
              </a:cxn>
            </a:cxnLst>
            <a:rect l="0" t="0" r="r" b="b"/>
            <a:pathLst>
              <a:path w="264" h="925">
                <a:moveTo>
                  <a:pt x="136" y="0"/>
                </a:moveTo>
                <a:cubicBezTo>
                  <a:pt x="168" y="32"/>
                  <a:pt x="190" y="42"/>
                  <a:pt x="232" y="56"/>
                </a:cubicBezTo>
                <a:cubicBezTo>
                  <a:pt x="219" y="61"/>
                  <a:pt x="204" y="64"/>
                  <a:pt x="192" y="72"/>
                </a:cubicBezTo>
                <a:cubicBezTo>
                  <a:pt x="182" y="78"/>
                  <a:pt x="178" y="91"/>
                  <a:pt x="168" y="96"/>
                </a:cubicBezTo>
                <a:cubicBezTo>
                  <a:pt x="152" y="105"/>
                  <a:pt x="109" y="115"/>
                  <a:pt x="88" y="120"/>
                </a:cubicBezTo>
                <a:cubicBezTo>
                  <a:pt x="60" y="139"/>
                  <a:pt x="32" y="149"/>
                  <a:pt x="0" y="160"/>
                </a:cubicBezTo>
                <a:cubicBezTo>
                  <a:pt x="10" y="191"/>
                  <a:pt x="16" y="205"/>
                  <a:pt x="48" y="216"/>
                </a:cubicBezTo>
                <a:cubicBezTo>
                  <a:pt x="56" y="224"/>
                  <a:pt x="63" y="234"/>
                  <a:pt x="72" y="240"/>
                </a:cubicBezTo>
                <a:cubicBezTo>
                  <a:pt x="79" y="245"/>
                  <a:pt x="89" y="243"/>
                  <a:pt x="96" y="248"/>
                </a:cubicBezTo>
                <a:cubicBezTo>
                  <a:pt x="137" y="281"/>
                  <a:pt x="83" y="266"/>
                  <a:pt x="136" y="296"/>
                </a:cubicBezTo>
                <a:cubicBezTo>
                  <a:pt x="146" y="301"/>
                  <a:pt x="158" y="300"/>
                  <a:pt x="168" y="304"/>
                </a:cubicBezTo>
                <a:cubicBezTo>
                  <a:pt x="264" y="343"/>
                  <a:pt x="175" y="318"/>
                  <a:pt x="248" y="336"/>
                </a:cubicBezTo>
                <a:cubicBezTo>
                  <a:pt x="210" y="386"/>
                  <a:pt x="233" y="359"/>
                  <a:pt x="176" y="416"/>
                </a:cubicBezTo>
                <a:cubicBezTo>
                  <a:pt x="168" y="424"/>
                  <a:pt x="152" y="440"/>
                  <a:pt x="152" y="440"/>
                </a:cubicBezTo>
                <a:cubicBezTo>
                  <a:pt x="140" y="477"/>
                  <a:pt x="128" y="467"/>
                  <a:pt x="96" y="488"/>
                </a:cubicBezTo>
                <a:cubicBezTo>
                  <a:pt x="99" y="496"/>
                  <a:pt x="99" y="505"/>
                  <a:pt x="104" y="512"/>
                </a:cubicBezTo>
                <a:cubicBezTo>
                  <a:pt x="110" y="520"/>
                  <a:pt x="124" y="519"/>
                  <a:pt x="128" y="528"/>
                </a:cubicBezTo>
                <a:cubicBezTo>
                  <a:pt x="132" y="538"/>
                  <a:pt x="107" y="571"/>
                  <a:pt x="104" y="576"/>
                </a:cubicBezTo>
                <a:cubicBezTo>
                  <a:pt x="109" y="584"/>
                  <a:pt x="114" y="593"/>
                  <a:pt x="120" y="600"/>
                </a:cubicBezTo>
                <a:cubicBezTo>
                  <a:pt x="127" y="609"/>
                  <a:pt x="143" y="613"/>
                  <a:pt x="144" y="624"/>
                </a:cubicBezTo>
                <a:cubicBezTo>
                  <a:pt x="146" y="641"/>
                  <a:pt x="128" y="672"/>
                  <a:pt x="128" y="672"/>
                </a:cubicBezTo>
                <a:cubicBezTo>
                  <a:pt x="142" y="714"/>
                  <a:pt x="162" y="704"/>
                  <a:pt x="136" y="744"/>
                </a:cubicBezTo>
                <a:cubicBezTo>
                  <a:pt x="207" y="788"/>
                  <a:pt x="176" y="776"/>
                  <a:pt x="224" y="792"/>
                </a:cubicBezTo>
                <a:cubicBezTo>
                  <a:pt x="190" y="843"/>
                  <a:pt x="199" y="858"/>
                  <a:pt x="128" y="872"/>
                </a:cubicBezTo>
                <a:cubicBezTo>
                  <a:pt x="120" y="877"/>
                  <a:pt x="113" y="885"/>
                  <a:pt x="104" y="888"/>
                </a:cubicBezTo>
                <a:cubicBezTo>
                  <a:pt x="86" y="893"/>
                  <a:pt x="64" y="886"/>
                  <a:pt x="48" y="896"/>
                </a:cubicBezTo>
                <a:cubicBezTo>
                  <a:pt x="41" y="901"/>
                  <a:pt x="49" y="915"/>
                  <a:pt x="56" y="920"/>
                </a:cubicBezTo>
                <a:cubicBezTo>
                  <a:pt x="62" y="925"/>
                  <a:pt x="72" y="920"/>
                  <a:pt x="80" y="920"/>
                </a:cubicBezTo>
              </a:path>
            </a:pathLst>
          </a:custGeom>
          <a:noFill/>
          <a:ln w="76200" cap="flat" cmpd="sng">
            <a:solidFill>
              <a:srgbClr val="FF0000"/>
            </a:solidFill>
            <a:prstDash val="solid"/>
            <a:round/>
            <a:headEnd/>
            <a:tailEnd/>
          </a:ln>
          <a:effectLst/>
        </p:spPr>
        <p:txBody>
          <a:bodyPr/>
          <a:lstStyle/>
          <a:p>
            <a:pPr>
              <a:buClr>
                <a:srgbClr val="FFFFCC"/>
              </a:buClr>
            </a:pPr>
            <a:endParaRPr lang="en-US">
              <a:solidFill>
                <a:srgbClr val="FFFFFF"/>
              </a:solidFill>
            </a:endParaRPr>
          </a:p>
        </p:txBody>
      </p:sp>
      <p:sp>
        <p:nvSpPr>
          <p:cNvPr id="155656" name="Text Box 8"/>
          <p:cNvSpPr txBox="1">
            <a:spLocks noChangeArrowheads="1"/>
          </p:cNvSpPr>
          <p:nvPr/>
        </p:nvSpPr>
        <p:spPr bwMode="auto">
          <a:xfrm>
            <a:off x="7059613" y="5132388"/>
            <a:ext cx="2049462" cy="476250"/>
          </a:xfrm>
          <a:prstGeom prst="rect">
            <a:avLst/>
          </a:prstGeom>
          <a:noFill/>
          <a:ln w="9525" algn="ctr">
            <a:noFill/>
            <a:miter lim="800000"/>
            <a:headEnd/>
            <a:tailEnd/>
          </a:ln>
          <a:effectLst/>
        </p:spPr>
        <p:txBody>
          <a:bodyPr wrap="none">
            <a:spAutoFit/>
          </a:bodyPr>
          <a:lstStyle/>
          <a:p>
            <a:pPr algn="just">
              <a:lnSpc>
                <a:spcPct val="90000"/>
              </a:lnSpc>
              <a:buClr>
                <a:srgbClr val="FFFFCC"/>
              </a:buClr>
              <a:buFont typeface="Wingdings" pitchFamily="2" charset="2"/>
              <a:buNone/>
            </a:pPr>
            <a:r>
              <a:rPr lang="en-AU" b="0">
                <a:solidFill>
                  <a:srgbClr val="FFFF00"/>
                </a:solidFill>
                <a:latin typeface="Impact" pitchFamily="34" charset="0"/>
              </a:rPr>
              <a:t>Armageddon</a:t>
            </a:r>
          </a:p>
        </p:txBody>
      </p:sp>
      <p:sp>
        <p:nvSpPr>
          <p:cNvPr id="155657" name="Rectangle 9"/>
          <p:cNvSpPr>
            <a:spLocks noChangeArrowheads="1"/>
          </p:cNvSpPr>
          <p:nvPr/>
        </p:nvSpPr>
        <p:spPr bwMode="auto">
          <a:xfrm>
            <a:off x="722313" y="5734050"/>
            <a:ext cx="1328737" cy="360363"/>
          </a:xfrm>
          <a:prstGeom prst="rect">
            <a:avLst/>
          </a:prstGeom>
          <a:solidFill>
            <a:srgbClr val="FF9900"/>
          </a:solidFill>
          <a:ln w="9525" algn="ctr">
            <a:solidFill>
              <a:schemeClr val="bg1"/>
            </a:solidFill>
            <a:miter lim="800000"/>
            <a:headEnd/>
            <a:tailEnd/>
          </a:ln>
          <a:effectLst/>
        </p:spPr>
        <p:txBody>
          <a:bodyPr wrap="none" anchor="ctr"/>
          <a:lstStyle/>
          <a:p>
            <a:pPr algn="ctr">
              <a:lnSpc>
                <a:spcPct val="90000"/>
              </a:lnSpc>
              <a:buClr>
                <a:srgbClr val="FFFFCC"/>
              </a:buClr>
              <a:buFont typeface="Wingdings" pitchFamily="2" charset="2"/>
              <a:buNone/>
            </a:pPr>
            <a:r>
              <a:rPr lang="en-AU" sz="2000" b="0">
                <a:solidFill>
                  <a:srgbClr val="000000"/>
                </a:solidFill>
                <a:latin typeface="Impact" pitchFamily="34" charset="0"/>
              </a:rPr>
              <a:t>Judgement</a:t>
            </a:r>
          </a:p>
        </p:txBody>
      </p:sp>
      <p:sp>
        <p:nvSpPr>
          <p:cNvPr id="155658" name="Rectangle 10"/>
          <p:cNvSpPr>
            <a:spLocks noChangeArrowheads="1"/>
          </p:cNvSpPr>
          <p:nvPr/>
        </p:nvSpPr>
        <p:spPr bwMode="auto">
          <a:xfrm>
            <a:off x="2051050" y="5734050"/>
            <a:ext cx="1366838" cy="360363"/>
          </a:xfrm>
          <a:prstGeom prst="rect">
            <a:avLst/>
          </a:prstGeom>
          <a:solidFill>
            <a:srgbClr val="00FFFF"/>
          </a:solidFill>
          <a:ln w="9525" algn="ctr">
            <a:solidFill>
              <a:schemeClr val="bg1"/>
            </a:solidFill>
            <a:miter lim="800000"/>
            <a:headEnd/>
            <a:tailEnd/>
          </a:ln>
          <a:effectLst/>
        </p:spPr>
        <p:txBody>
          <a:bodyPr wrap="none" anchor="ctr"/>
          <a:lstStyle/>
          <a:p>
            <a:pPr algn="ctr">
              <a:lnSpc>
                <a:spcPct val="90000"/>
              </a:lnSpc>
              <a:buClr>
                <a:srgbClr val="FFFFCC"/>
              </a:buClr>
              <a:buFont typeface="Wingdings" pitchFamily="2" charset="2"/>
              <a:buNone/>
            </a:pPr>
            <a:r>
              <a:rPr lang="en-AU" sz="2000" b="0">
                <a:solidFill>
                  <a:srgbClr val="000000"/>
                </a:solidFill>
                <a:latin typeface="Impact" pitchFamily="34" charset="0"/>
              </a:rPr>
              <a:t>Marriage</a:t>
            </a:r>
          </a:p>
        </p:txBody>
      </p:sp>
      <p:sp>
        <p:nvSpPr>
          <p:cNvPr id="155659" name="Rectangle 11"/>
          <p:cNvSpPr>
            <a:spLocks noChangeArrowheads="1"/>
          </p:cNvSpPr>
          <p:nvPr/>
        </p:nvSpPr>
        <p:spPr bwMode="auto">
          <a:xfrm>
            <a:off x="3416300" y="5734050"/>
            <a:ext cx="2905125" cy="360363"/>
          </a:xfrm>
          <a:prstGeom prst="rect">
            <a:avLst/>
          </a:prstGeom>
          <a:solidFill>
            <a:srgbClr val="00FF00"/>
          </a:solidFill>
          <a:ln w="9525" algn="ctr">
            <a:solidFill>
              <a:schemeClr val="bg1"/>
            </a:solidFill>
            <a:miter lim="800000"/>
            <a:headEnd/>
            <a:tailEnd/>
          </a:ln>
          <a:effectLst/>
        </p:spPr>
        <p:txBody>
          <a:bodyPr wrap="none" anchor="ctr"/>
          <a:lstStyle/>
          <a:p>
            <a:pPr algn="ctr">
              <a:lnSpc>
                <a:spcPct val="90000"/>
              </a:lnSpc>
              <a:buClr>
                <a:srgbClr val="FFFFCC"/>
              </a:buClr>
              <a:buFont typeface="Wingdings" pitchFamily="2" charset="2"/>
              <a:buNone/>
            </a:pPr>
            <a:r>
              <a:rPr lang="en-AU" sz="2000" b="0">
                <a:solidFill>
                  <a:srgbClr val="000000"/>
                </a:solidFill>
                <a:latin typeface="Impact" pitchFamily="34" charset="0"/>
              </a:rPr>
              <a:t>Preparation for work</a:t>
            </a:r>
          </a:p>
        </p:txBody>
      </p:sp>
      <p:sp>
        <p:nvSpPr>
          <p:cNvPr id="155660" name="Rectangle 12"/>
          <p:cNvSpPr>
            <a:spLocks noChangeArrowheads="1"/>
          </p:cNvSpPr>
          <p:nvPr/>
        </p:nvSpPr>
        <p:spPr bwMode="auto">
          <a:xfrm>
            <a:off x="6335713" y="5734050"/>
            <a:ext cx="2124075" cy="360363"/>
          </a:xfrm>
          <a:prstGeom prst="rect">
            <a:avLst/>
          </a:prstGeom>
          <a:solidFill>
            <a:srgbClr val="FFFF00"/>
          </a:solidFill>
          <a:ln w="9525" algn="ctr">
            <a:solidFill>
              <a:schemeClr val="bg1"/>
            </a:solidFill>
            <a:miter lim="800000"/>
            <a:headEnd/>
            <a:tailEnd/>
          </a:ln>
          <a:effectLst/>
        </p:spPr>
        <p:txBody>
          <a:bodyPr wrap="none" anchor="ctr"/>
          <a:lstStyle/>
          <a:p>
            <a:pPr algn="ctr">
              <a:lnSpc>
                <a:spcPct val="90000"/>
              </a:lnSpc>
              <a:buClr>
                <a:srgbClr val="FFFFCC"/>
              </a:buClr>
              <a:buFont typeface="Wingdings" pitchFamily="2" charset="2"/>
              <a:buNone/>
            </a:pPr>
            <a:r>
              <a:rPr lang="en-AU" sz="2000" b="0">
                <a:solidFill>
                  <a:srgbClr val="000000"/>
                </a:solidFill>
                <a:latin typeface="Impact" pitchFamily="34" charset="0"/>
              </a:rPr>
              <a:t>Elijah &amp; pre-Arm.</a:t>
            </a:r>
          </a:p>
        </p:txBody>
      </p:sp>
      <p:sp>
        <p:nvSpPr>
          <p:cNvPr id="155661" name="Text Box 13"/>
          <p:cNvSpPr txBox="1">
            <a:spLocks noChangeArrowheads="1"/>
          </p:cNvSpPr>
          <p:nvPr/>
        </p:nvSpPr>
        <p:spPr bwMode="auto">
          <a:xfrm>
            <a:off x="755650" y="6153150"/>
            <a:ext cx="7632700" cy="476250"/>
          </a:xfrm>
          <a:prstGeom prst="rect">
            <a:avLst/>
          </a:prstGeom>
          <a:noFill/>
          <a:ln w="9525" algn="ctr">
            <a:noFill/>
            <a:miter lim="800000"/>
            <a:headEnd/>
            <a:tailEnd/>
          </a:ln>
          <a:effectLst/>
        </p:spPr>
        <p:txBody>
          <a:bodyPr>
            <a:spAutoFit/>
          </a:bodyPr>
          <a:lstStyle/>
          <a:p>
            <a:pPr algn="just">
              <a:lnSpc>
                <a:spcPct val="90000"/>
              </a:lnSpc>
              <a:spcBef>
                <a:spcPct val="50000"/>
              </a:spcBef>
              <a:buClr>
                <a:srgbClr val="FFFFCC"/>
              </a:buClr>
              <a:buFont typeface="Wingdings" pitchFamily="2" charset="2"/>
              <a:buNone/>
            </a:pPr>
            <a:r>
              <a:rPr lang="en-AU" b="0">
                <a:solidFill>
                  <a:srgbClr val="FFFFFF"/>
                </a:solidFill>
                <a:latin typeface="Impact" pitchFamily="34" charset="0"/>
              </a:rPr>
              <a:t>1 year        1 year                 4-5 years                      3.5 years</a:t>
            </a:r>
          </a:p>
        </p:txBody>
      </p:sp>
      <p:sp>
        <p:nvSpPr>
          <p:cNvPr id="155662" name="Line 14"/>
          <p:cNvSpPr>
            <a:spLocks noChangeShapeType="1"/>
          </p:cNvSpPr>
          <p:nvPr/>
        </p:nvSpPr>
        <p:spPr bwMode="auto">
          <a:xfrm flipV="1">
            <a:off x="684213" y="5516563"/>
            <a:ext cx="1366837" cy="73025"/>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155663" name="Line 15"/>
          <p:cNvSpPr>
            <a:spLocks noChangeShapeType="1"/>
          </p:cNvSpPr>
          <p:nvPr/>
        </p:nvSpPr>
        <p:spPr bwMode="auto">
          <a:xfrm flipH="1" flipV="1">
            <a:off x="179388" y="5516563"/>
            <a:ext cx="504825" cy="73025"/>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155664" name="Line 16"/>
          <p:cNvSpPr>
            <a:spLocks noChangeShapeType="1"/>
          </p:cNvSpPr>
          <p:nvPr/>
        </p:nvSpPr>
        <p:spPr bwMode="auto">
          <a:xfrm flipH="1">
            <a:off x="2051050" y="1773238"/>
            <a:ext cx="4033838" cy="3887787"/>
          </a:xfrm>
          <a:prstGeom prst="line">
            <a:avLst/>
          </a:prstGeom>
          <a:noFill/>
          <a:ln w="76200">
            <a:solidFill>
              <a:srgbClr val="00FFFF"/>
            </a:solidFill>
            <a:round/>
            <a:headEnd/>
            <a:tailEnd type="triangle" w="med" len="med"/>
          </a:ln>
          <a:effectLst/>
        </p:spPr>
        <p:txBody>
          <a:bodyPr/>
          <a:lstStyle/>
          <a:p>
            <a:pPr>
              <a:buClr>
                <a:srgbClr val="FFFFCC"/>
              </a:buClr>
            </a:pPr>
            <a:endParaRPr lang="en-US">
              <a:solidFill>
                <a:srgbClr val="FFFFFF"/>
              </a:solidFill>
            </a:endParaRPr>
          </a:p>
        </p:txBody>
      </p:sp>
      <p:sp>
        <p:nvSpPr>
          <p:cNvPr id="155665" name="Line 17"/>
          <p:cNvSpPr>
            <a:spLocks noChangeShapeType="1"/>
          </p:cNvSpPr>
          <p:nvPr/>
        </p:nvSpPr>
        <p:spPr bwMode="auto">
          <a:xfrm flipH="1">
            <a:off x="2916238" y="2708275"/>
            <a:ext cx="1150937" cy="2952750"/>
          </a:xfrm>
          <a:prstGeom prst="line">
            <a:avLst/>
          </a:prstGeom>
          <a:noFill/>
          <a:ln w="76200">
            <a:solidFill>
              <a:srgbClr val="00FFFF"/>
            </a:solidFill>
            <a:round/>
            <a:headEnd/>
            <a:tailEnd type="triangle" w="med" len="med"/>
          </a:ln>
          <a:effectLst/>
        </p:spPr>
        <p:txBody>
          <a:bodyPr/>
          <a:lstStyle/>
          <a:p>
            <a:pPr>
              <a:buClr>
                <a:srgbClr val="FFFFCC"/>
              </a:buClr>
            </a:pPr>
            <a:endParaRPr lang="en-US">
              <a:solidFill>
                <a:srgbClr val="FFFFFF"/>
              </a:solidFill>
            </a:endParaRPr>
          </a:p>
        </p:txBody>
      </p:sp>
      <p:sp>
        <p:nvSpPr>
          <p:cNvPr id="155666" name="Line 18"/>
          <p:cNvSpPr>
            <a:spLocks noChangeShapeType="1"/>
          </p:cNvSpPr>
          <p:nvPr/>
        </p:nvSpPr>
        <p:spPr bwMode="auto">
          <a:xfrm>
            <a:off x="4716463" y="4076700"/>
            <a:ext cx="1943100" cy="1584325"/>
          </a:xfrm>
          <a:prstGeom prst="line">
            <a:avLst/>
          </a:prstGeom>
          <a:noFill/>
          <a:ln w="76200">
            <a:solidFill>
              <a:srgbClr val="FFFF00"/>
            </a:solidFill>
            <a:round/>
            <a:headEnd/>
            <a:tailEnd type="triangle" w="med" len="med"/>
          </a:ln>
          <a:effectLst/>
        </p:spPr>
        <p:txBody>
          <a:bodyPr/>
          <a:lstStyle/>
          <a:p>
            <a:pPr>
              <a:buClr>
                <a:srgbClr val="FFFFCC"/>
              </a:buClr>
            </a:pPr>
            <a:endParaRPr lang="en-US">
              <a:solidFill>
                <a:srgbClr val="FFFFFF"/>
              </a:solidFill>
            </a:endParaRPr>
          </a:p>
        </p:txBody>
      </p:sp>
      <p:sp>
        <p:nvSpPr>
          <p:cNvPr id="155667" name="AutoShape 19"/>
          <p:cNvSpPr>
            <a:spLocks noChangeArrowheads="1"/>
          </p:cNvSpPr>
          <p:nvPr/>
        </p:nvSpPr>
        <p:spPr bwMode="auto">
          <a:xfrm>
            <a:off x="7524750" y="4641850"/>
            <a:ext cx="574675" cy="576263"/>
          </a:xfrm>
          <a:prstGeom prst="downArrow">
            <a:avLst>
              <a:gd name="adj1" fmla="val 50000"/>
              <a:gd name="adj2" fmla="val 25069"/>
            </a:avLst>
          </a:prstGeom>
          <a:solidFill>
            <a:srgbClr val="FF0000"/>
          </a:solidFill>
          <a:ln w="9525">
            <a:solidFill>
              <a:schemeClr val="tx1"/>
            </a:solidFill>
            <a:miter lim="800000"/>
            <a:headEnd/>
            <a:tailEnd/>
          </a:ln>
          <a:effectLst/>
        </p:spPr>
        <p:txBody>
          <a:bodyPr vert="eaVert" wrap="none" anchor="ctr"/>
          <a:lstStyle/>
          <a:p>
            <a:pPr>
              <a:buClr>
                <a:srgbClr val="FFFFCC"/>
              </a:buClr>
            </a:pPr>
            <a:endParaRPr lang="en-US">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52585"/>
            <a:ext cx="9144000" cy="1311128"/>
          </a:xfrm>
          <a:prstGeom prst="rect">
            <a:avLst/>
          </a:prstGeom>
          <a:noFill/>
        </p:spPr>
        <p:txBody>
          <a:bodyPr wrap="square" rtlCol="0">
            <a:spAutoFit/>
          </a:bodyPr>
          <a:lstStyle/>
          <a:p>
            <a:pPr algn="ctr">
              <a:lnSpc>
                <a:spcPct val="90000"/>
              </a:lnSpc>
              <a:spcBef>
                <a:spcPts val="0"/>
              </a:spcBef>
              <a:buClr>
                <a:srgbClr val="FFFFCC"/>
              </a:buClr>
              <a:buFont typeface="Wingdings" pitchFamily="2" charset="2"/>
              <a:buNone/>
            </a:pPr>
            <a:r>
              <a:rPr lang="en-AU" sz="4400" dirty="0" smtClean="0">
                <a:ln>
                  <a:solidFill>
                    <a:schemeClr val="tx1"/>
                  </a:solidFill>
                </a:ln>
                <a:solidFill>
                  <a:srgbClr val="FFFF00"/>
                </a:solidFill>
                <a:effectLst>
                  <a:outerShdw blurRad="38100" dist="38100" dir="2700000" algn="tl">
                    <a:srgbClr val="FFFFFF"/>
                  </a:outerShdw>
                </a:effectLst>
                <a:latin typeface="+mj-lt"/>
                <a:ea typeface="+mj-ea"/>
                <a:cs typeface="+mj-cs"/>
              </a:rPr>
              <a:t>Israel’s appeal for a new life</a:t>
            </a:r>
          </a:p>
          <a:p>
            <a:pPr algn="ctr">
              <a:lnSpc>
                <a:spcPct val="90000"/>
              </a:lnSpc>
              <a:spcBef>
                <a:spcPts val="0"/>
              </a:spcBef>
              <a:buClr>
                <a:srgbClr val="FFFFCC"/>
              </a:buClr>
              <a:buFont typeface="Wingdings" pitchFamily="2" charset="2"/>
              <a:buNone/>
            </a:pPr>
            <a:r>
              <a:rPr lang="en-AU" sz="4400" dirty="0" smtClean="0">
                <a:ln w="19050">
                  <a:solidFill>
                    <a:srgbClr val="FFFFFF"/>
                  </a:solidFill>
                </a:ln>
                <a:solidFill>
                  <a:srgbClr val="FF0000"/>
                </a:solidFill>
                <a:effectLst>
                  <a:outerShdw blurRad="38100" dist="38100" dir="2700000" algn="tl">
                    <a:srgbClr val="000000">
                      <a:alpha val="43137"/>
                    </a:srgbClr>
                  </a:outerShdw>
                </a:effectLst>
                <a:latin typeface="Arial"/>
              </a:rPr>
              <a:t>Hos. 6:2</a:t>
            </a:r>
            <a:endParaRPr lang="en-US" sz="4400" dirty="0">
              <a:ln w="19050">
                <a:solidFill>
                  <a:srgbClr val="FFFFFF"/>
                </a:solidFill>
              </a:ln>
              <a:solidFill>
                <a:srgbClr val="FF0000"/>
              </a:solidFill>
              <a:effectLst>
                <a:outerShdw blurRad="38100" dist="38100" dir="2700000" algn="tl">
                  <a:srgbClr val="000000">
                    <a:alpha val="43137"/>
                  </a:srgbClr>
                </a:outerShdw>
              </a:effectLst>
              <a:latin typeface="Arial"/>
            </a:endParaRPr>
          </a:p>
        </p:txBody>
      </p:sp>
      <p:sp>
        <p:nvSpPr>
          <p:cNvPr id="9" name="TextBox 8"/>
          <p:cNvSpPr txBox="1"/>
          <p:nvPr/>
        </p:nvSpPr>
        <p:spPr>
          <a:xfrm>
            <a:off x="214282" y="1500174"/>
            <a:ext cx="8643998" cy="4626908"/>
          </a:xfrm>
          <a:prstGeom prst="rect">
            <a:avLst/>
          </a:prstGeom>
          <a:noFill/>
        </p:spPr>
        <p:txBody>
          <a:bodyPr wrap="square" rtlCol="0">
            <a:spAutoFit/>
          </a:bodyPr>
          <a:lstStyle/>
          <a:p>
            <a:pPr marL="534988" indent="-534988">
              <a:spcBef>
                <a:spcPts val="400"/>
              </a:spcBef>
              <a:buClr>
                <a:srgbClr val="FFFF00"/>
              </a:buClr>
              <a:buSzPct val="100000"/>
              <a:buFont typeface="Wingdings" pitchFamily="2" charset="2"/>
              <a:buChar char="v"/>
            </a:pPr>
            <a:r>
              <a:rPr lang="en-AU" sz="3200" dirty="0" smtClean="0">
                <a:ln w="19050">
                  <a:solidFill>
                    <a:srgbClr val="FFFFFF"/>
                  </a:solidFill>
                </a:ln>
                <a:solidFill>
                  <a:srgbClr val="FF0000"/>
                </a:solidFill>
                <a:latin typeface="Arial"/>
              </a:rPr>
              <a:t>V.2</a:t>
            </a:r>
            <a:r>
              <a:rPr lang="en-AU" sz="3200" dirty="0" smtClean="0">
                <a:solidFill>
                  <a:srgbClr val="FFFFFF"/>
                </a:solidFill>
                <a:latin typeface="Arial"/>
              </a:rPr>
              <a:t> – </a:t>
            </a:r>
            <a:r>
              <a:rPr lang="en-AU" sz="3200" dirty="0" smtClean="0">
                <a:solidFill>
                  <a:srgbClr val="00FF00"/>
                </a:solidFill>
                <a:latin typeface="Arial"/>
              </a:rPr>
              <a:t>“in the third day” </a:t>
            </a:r>
            <a:r>
              <a:rPr lang="en-AU" sz="3200" dirty="0" smtClean="0">
                <a:solidFill>
                  <a:srgbClr val="FFFFFF"/>
                </a:solidFill>
                <a:latin typeface="Arial"/>
              </a:rPr>
              <a:t>– This is the era of the second advent of Christ and the establishment of the Kingdom.</a:t>
            </a:r>
          </a:p>
          <a:p>
            <a:pPr marL="534988" indent="-534988">
              <a:spcBef>
                <a:spcPts val="400"/>
              </a:spcBef>
              <a:buClr>
                <a:srgbClr val="FFFF00"/>
              </a:buClr>
              <a:buSzPct val="100000"/>
              <a:buFont typeface="Wingdings" pitchFamily="2" charset="2"/>
              <a:buChar char="v"/>
            </a:pPr>
            <a:r>
              <a:rPr lang="en-AU" sz="3200" dirty="0" smtClean="0">
                <a:solidFill>
                  <a:srgbClr val="00FF00"/>
                </a:solidFill>
                <a:latin typeface="Arial"/>
              </a:rPr>
              <a:t>“raise us up” </a:t>
            </a:r>
            <a:r>
              <a:rPr lang="en-AU" sz="3200" dirty="0" smtClean="0">
                <a:solidFill>
                  <a:srgbClr val="FFFFFF"/>
                </a:solidFill>
                <a:latin typeface="Arial"/>
              </a:rPr>
              <a:t>– </a:t>
            </a:r>
            <a:r>
              <a:rPr lang="en-AU" sz="3200" i="1" dirty="0" err="1" smtClean="0">
                <a:solidFill>
                  <a:srgbClr val="FFFFFF"/>
                </a:solidFill>
                <a:latin typeface="Arial"/>
              </a:rPr>
              <a:t>qum</a:t>
            </a:r>
            <a:r>
              <a:rPr lang="en-AU" sz="3200" dirty="0" smtClean="0">
                <a:solidFill>
                  <a:srgbClr val="FFFFFF"/>
                </a:solidFill>
                <a:latin typeface="Arial"/>
              </a:rPr>
              <a:t> (</a:t>
            </a:r>
            <a:r>
              <a:rPr lang="en-AU" sz="3200" dirty="0" err="1" smtClean="0">
                <a:solidFill>
                  <a:srgbClr val="FFFFFF"/>
                </a:solidFill>
                <a:latin typeface="Arial"/>
              </a:rPr>
              <a:t>Hiphil</a:t>
            </a:r>
            <a:r>
              <a:rPr lang="en-AU" sz="3200" dirty="0" smtClean="0">
                <a:solidFill>
                  <a:srgbClr val="FFFFFF"/>
                </a:solidFill>
                <a:latin typeface="Arial"/>
              </a:rPr>
              <a:t>) – to cause to arise. Israel is to undergo a political and spiritual resurrection.</a:t>
            </a:r>
          </a:p>
          <a:p>
            <a:pPr marL="534988" indent="-534988">
              <a:spcBef>
                <a:spcPts val="400"/>
              </a:spcBef>
              <a:buClr>
                <a:srgbClr val="FFFF00"/>
              </a:buClr>
              <a:buSzPct val="100000"/>
              <a:buFont typeface="Wingdings" pitchFamily="2" charset="2"/>
              <a:buChar char="v"/>
            </a:pPr>
            <a:r>
              <a:rPr lang="en-AU" sz="3200" dirty="0" smtClean="0">
                <a:solidFill>
                  <a:srgbClr val="00FF00"/>
                </a:solidFill>
                <a:latin typeface="Arial"/>
              </a:rPr>
              <a:t>“and we shall live in his sight” </a:t>
            </a:r>
            <a:r>
              <a:rPr lang="en-AU" sz="3200" dirty="0" smtClean="0">
                <a:solidFill>
                  <a:srgbClr val="FFFFFF"/>
                </a:solidFill>
                <a:latin typeface="Arial"/>
              </a:rPr>
              <a:t>– </a:t>
            </a:r>
            <a:r>
              <a:rPr lang="en-AU" sz="3200" dirty="0" smtClean="0">
                <a:solidFill>
                  <a:srgbClr val="00FF00"/>
                </a:solidFill>
                <a:latin typeface="Arial"/>
              </a:rPr>
              <a:t>“live” </a:t>
            </a:r>
            <a:r>
              <a:rPr lang="en-AU" sz="3200" dirty="0" smtClean="0">
                <a:solidFill>
                  <a:srgbClr val="FFFFFF"/>
                </a:solidFill>
                <a:latin typeface="Arial"/>
              </a:rPr>
              <a:t>is </a:t>
            </a:r>
            <a:r>
              <a:rPr lang="en-AU" sz="3200" i="1" dirty="0" err="1" smtClean="0">
                <a:solidFill>
                  <a:srgbClr val="FFFFFF"/>
                </a:solidFill>
                <a:latin typeface="Arial"/>
              </a:rPr>
              <a:t>chayah</a:t>
            </a:r>
            <a:r>
              <a:rPr lang="en-AU" sz="3200" dirty="0" smtClean="0">
                <a:solidFill>
                  <a:srgbClr val="FFFFFF"/>
                </a:solidFill>
                <a:latin typeface="Arial"/>
              </a:rPr>
              <a:t> - </a:t>
            </a:r>
            <a:r>
              <a:rPr lang="en-AU" sz="3200" dirty="0" smtClean="0">
                <a:ln>
                  <a:solidFill>
                    <a:schemeClr val="tx1"/>
                  </a:solidFill>
                </a:ln>
                <a:solidFill>
                  <a:srgbClr val="FF66FF"/>
                </a:solidFill>
                <a:latin typeface="Arial"/>
              </a:rPr>
              <a:t>Roth. &amp; RSV</a:t>
            </a:r>
            <a:r>
              <a:rPr lang="en-AU" sz="3200" dirty="0" smtClean="0">
                <a:ln>
                  <a:solidFill>
                    <a:schemeClr val="tx1"/>
                  </a:solidFill>
                </a:ln>
                <a:solidFill>
                  <a:srgbClr val="FFFFFF"/>
                </a:solidFill>
                <a:latin typeface="Arial"/>
              </a:rPr>
              <a:t> </a:t>
            </a:r>
            <a:r>
              <a:rPr lang="en-AU" sz="3200" dirty="0" smtClean="0">
                <a:solidFill>
                  <a:srgbClr val="FFFFFF"/>
                </a:solidFill>
                <a:latin typeface="Arial"/>
              </a:rPr>
              <a:t>– </a:t>
            </a:r>
            <a:r>
              <a:rPr lang="en-AU" sz="3200" dirty="0" smtClean="0">
                <a:solidFill>
                  <a:srgbClr val="FFFF00"/>
                </a:solidFill>
                <a:latin typeface="Bookman Old Style" pitchFamily="18" charset="0"/>
              </a:rPr>
              <a:t>“</a:t>
            </a:r>
            <a:r>
              <a:rPr lang="en-US" sz="3200" dirty="0" smtClean="0">
                <a:solidFill>
                  <a:srgbClr val="FFFF00"/>
                </a:solidFill>
                <a:latin typeface="Bookman Old Style" pitchFamily="18" charset="0"/>
              </a:rPr>
              <a:t>that we may live before him.”</a:t>
            </a:r>
            <a:endParaRPr lang="en-US" sz="3200" dirty="0">
              <a:solidFill>
                <a:srgbClr val="FFFFFF"/>
              </a:solidFill>
              <a:latin typeface="Arial"/>
            </a:endParaRPr>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4282" y="1346190"/>
            <a:ext cx="8572560" cy="4847481"/>
          </a:xfrm>
          <a:prstGeom prst="rect">
            <a:avLst/>
          </a:prstGeom>
          <a:noFill/>
        </p:spPr>
        <p:txBody>
          <a:bodyPr wrap="square" rtlCol="0">
            <a:spAutoFit/>
          </a:bodyPr>
          <a:lstStyle/>
          <a:p>
            <a:pPr marL="534988" indent="-534988" algn="just">
              <a:lnSpc>
                <a:spcPct val="95000"/>
              </a:lnSpc>
              <a:spcBef>
                <a:spcPts val="0"/>
              </a:spcBef>
              <a:spcAft>
                <a:spcPts val="600"/>
              </a:spcAft>
              <a:buClr>
                <a:srgbClr val="FFFF00"/>
              </a:buClr>
              <a:buSzPct val="100000"/>
              <a:buFont typeface="Wingdings" pitchFamily="2" charset="2"/>
              <a:buChar char="v"/>
            </a:pPr>
            <a:r>
              <a:rPr lang="en-AU" sz="3200" dirty="0" smtClean="0">
                <a:ln>
                  <a:solidFill>
                    <a:srgbClr val="FFFFFF"/>
                  </a:solidFill>
                </a:ln>
                <a:solidFill>
                  <a:srgbClr val="FF0000"/>
                </a:solidFill>
                <a:latin typeface="Arial"/>
              </a:rPr>
              <a:t>V.3</a:t>
            </a:r>
            <a:r>
              <a:rPr lang="en-AU" sz="3200" dirty="0" smtClean="0">
                <a:solidFill>
                  <a:srgbClr val="FFFFFF"/>
                </a:solidFill>
                <a:latin typeface="Arial"/>
              </a:rPr>
              <a:t> – </a:t>
            </a:r>
            <a:r>
              <a:rPr lang="en-AU" sz="3200" dirty="0" smtClean="0">
                <a:ln>
                  <a:solidFill>
                    <a:schemeClr val="tx1"/>
                  </a:solidFill>
                </a:ln>
                <a:solidFill>
                  <a:srgbClr val="FF66FF"/>
                </a:solidFill>
                <a:latin typeface="Arial"/>
              </a:rPr>
              <a:t>Roth.</a:t>
            </a:r>
            <a:r>
              <a:rPr lang="en-AU" sz="3200" dirty="0" smtClean="0">
                <a:solidFill>
                  <a:srgbClr val="FFFFFF"/>
                </a:solidFill>
                <a:latin typeface="Arial"/>
              </a:rPr>
              <a:t> (and </a:t>
            </a:r>
            <a:r>
              <a:rPr lang="en-AU" sz="3200" dirty="0" smtClean="0">
                <a:ln>
                  <a:solidFill>
                    <a:schemeClr val="tx1"/>
                  </a:solidFill>
                </a:ln>
                <a:solidFill>
                  <a:srgbClr val="FF66FF"/>
                </a:solidFill>
                <a:latin typeface="Arial"/>
              </a:rPr>
              <a:t>RSV</a:t>
            </a:r>
            <a:r>
              <a:rPr lang="en-AU" sz="3200" dirty="0" smtClean="0">
                <a:solidFill>
                  <a:srgbClr val="FFFFFF"/>
                </a:solidFill>
                <a:latin typeface="Arial"/>
              </a:rPr>
              <a:t>) – </a:t>
            </a:r>
            <a:r>
              <a:rPr lang="en-AU" sz="3200" dirty="0" smtClean="0">
                <a:solidFill>
                  <a:srgbClr val="FFFF00"/>
                </a:solidFill>
                <a:latin typeface="Bookman Old Style" pitchFamily="18" charset="0"/>
              </a:rPr>
              <a:t>“</a:t>
            </a:r>
            <a:r>
              <a:rPr lang="en-US" sz="3200" dirty="0" smtClean="0">
                <a:solidFill>
                  <a:srgbClr val="FFFF00"/>
                </a:solidFill>
                <a:latin typeface="Bookman Old Style" pitchFamily="18" charset="0"/>
              </a:rPr>
              <a:t>Then let us know—let us press on to know—Yahweh, Like the dawn, is his coming forth assured,—that he may come like a down-pour upon us, like the harvest-rain, and the seed-rain of the land.”</a:t>
            </a:r>
          </a:p>
          <a:p>
            <a:pPr marL="534988" indent="-534988">
              <a:lnSpc>
                <a:spcPct val="95000"/>
              </a:lnSpc>
              <a:spcBef>
                <a:spcPts val="0"/>
              </a:spcBef>
              <a:spcAft>
                <a:spcPts val="600"/>
              </a:spcAft>
              <a:buClr>
                <a:srgbClr val="FFFF00"/>
              </a:buClr>
              <a:buSzPct val="100000"/>
              <a:buFont typeface="Wingdings" pitchFamily="2" charset="2"/>
              <a:buChar char="v"/>
            </a:pPr>
            <a:r>
              <a:rPr lang="en-AU" sz="3200" dirty="0" smtClean="0">
                <a:solidFill>
                  <a:srgbClr val="FFFFFF"/>
                </a:solidFill>
                <a:latin typeface="Arial"/>
              </a:rPr>
              <a:t>There is determination in Israel to seek their God in truth – according to His Spirit word.</a:t>
            </a:r>
            <a:endParaRPr lang="en-US" sz="3200" dirty="0">
              <a:solidFill>
                <a:srgbClr val="FFFFFF"/>
              </a:solidFill>
              <a:latin typeface="Arial"/>
            </a:endParaRPr>
          </a:p>
        </p:txBody>
      </p:sp>
      <p:sp>
        <p:nvSpPr>
          <p:cNvPr id="5" name="TextBox 4"/>
          <p:cNvSpPr txBox="1"/>
          <p:nvPr/>
        </p:nvSpPr>
        <p:spPr>
          <a:xfrm>
            <a:off x="0" y="156707"/>
            <a:ext cx="9144000" cy="1311128"/>
          </a:xfrm>
          <a:prstGeom prst="rect">
            <a:avLst/>
          </a:prstGeom>
          <a:noFill/>
        </p:spPr>
        <p:txBody>
          <a:bodyPr wrap="square" rtlCol="0">
            <a:spAutoFit/>
          </a:bodyPr>
          <a:lstStyle/>
          <a:p>
            <a:pPr algn="ctr">
              <a:lnSpc>
                <a:spcPct val="90000"/>
              </a:lnSpc>
              <a:spcBef>
                <a:spcPts val="0"/>
              </a:spcBef>
              <a:buClr>
                <a:srgbClr val="FFFFCC"/>
              </a:buClr>
              <a:buNone/>
            </a:pPr>
            <a:r>
              <a:rPr lang="en-AU" sz="4400" dirty="0" smtClean="0">
                <a:ln>
                  <a:solidFill>
                    <a:schemeClr val="tx1"/>
                  </a:solidFill>
                </a:ln>
                <a:solidFill>
                  <a:srgbClr val="FFFF00"/>
                </a:solidFill>
                <a:effectLst>
                  <a:outerShdw blurRad="38100" dist="38100" dir="2700000" algn="tl">
                    <a:srgbClr val="FFFFFF"/>
                  </a:outerShdw>
                </a:effectLst>
                <a:latin typeface="+mj-lt"/>
                <a:ea typeface="+mj-ea"/>
                <a:cs typeface="+mj-cs"/>
              </a:rPr>
              <a:t>Israel’s determination to reform</a:t>
            </a:r>
          </a:p>
          <a:p>
            <a:pPr algn="ctr">
              <a:lnSpc>
                <a:spcPct val="90000"/>
              </a:lnSpc>
              <a:spcBef>
                <a:spcPts val="0"/>
              </a:spcBef>
              <a:buClr>
                <a:srgbClr val="FFFFCC"/>
              </a:buClr>
              <a:buFont typeface="Wingdings" pitchFamily="2" charset="2"/>
              <a:buNone/>
            </a:pPr>
            <a:r>
              <a:rPr lang="en-AU" sz="4400" dirty="0" smtClean="0">
                <a:ln w="19050">
                  <a:solidFill>
                    <a:srgbClr val="FFFFFF"/>
                  </a:solidFill>
                </a:ln>
                <a:solidFill>
                  <a:srgbClr val="FF0000"/>
                </a:solidFill>
                <a:effectLst>
                  <a:outerShdw blurRad="38100" dist="38100" dir="2700000" algn="tl">
                    <a:srgbClr val="000000">
                      <a:alpha val="43137"/>
                    </a:srgbClr>
                  </a:outerShdw>
                </a:effectLst>
                <a:latin typeface="Arial"/>
              </a:rPr>
              <a:t>Hos. 6:3</a:t>
            </a:r>
            <a:endParaRPr lang="en-US" sz="4400" dirty="0">
              <a:ln w="19050">
                <a:solidFill>
                  <a:srgbClr val="FFFFFF"/>
                </a:solidFill>
              </a:ln>
              <a:solidFill>
                <a:srgbClr val="FF0000"/>
              </a:solidFill>
              <a:effectLst>
                <a:outerShdw blurRad="38100" dist="38100" dir="2700000" algn="tl">
                  <a:srgbClr val="000000">
                    <a:alpha val="43137"/>
                  </a:srgbClr>
                </a:outerShdw>
              </a:effectLst>
              <a:latin typeface="Arial"/>
            </a:endParaRPr>
          </a:p>
        </p:txBody>
      </p:sp>
      <p:sp>
        <p:nvSpPr>
          <p:cNvPr id="6"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8"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5013325"/>
            <a:ext cx="1547813" cy="1844675"/>
          </a:xfrm>
          <a:prstGeom prst="rect">
            <a:avLst/>
          </a:prstGeom>
          <a:solidFill>
            <a:schemeClr val="bg1"/>
          </a:solidFill>
          <a:ln w="9525" algn="ctr">
            <a:noFill/>
            <a:miter lim="800000"/>
            <a:headEnd/>
            <a:tailEnd/>
          </a:ln>
          <a:effectLst/>
        </p:spPr>
        <p:txBody>
          <a:bodyPr wrap="none" anchor="ctr"/>
          <a:lstStyle/>
          <a:p>
            <a:endParaRPr lang="en-US" dirty="0"/>
          </a:p>
        </p:txBody>
      </p:sp>
      <p:sp>
        <p:nvSpPr>
          <p:cNvPr id="141315" name="Rectangle 3"/>
          <p:cNvSpPr>
            <a:spLocks noGrp="1" noChangeArrowheads="1"/>
          </p:cNvSpPr>
          <p:nvPr>
            <p:ph type="subTitle" idx="1"/>
          </p:nvPr>
        </p:nvSpPr>
        <p:spPr>
          <a:xfrm>
            <a:off x="428596" y="664672"/>
            <a:ext cx="8141185" cy="5175400"/>
          </a:xfrm>
        </p:spPr>
        <p:txBody>
          <a:bodyPr/>
          <a:lstStyle/>
          <a:p>
            <a:pPr marL="531813" indent="-531813" algn="ctr">
              <a:lnSpc>
                <a:spcPct val="85000"/>
              </a:lnSpc>
              <a:spcBef>
                <a:spcPts val="0"/>
              </a:spcBef>
              <a:buClr>
                <a:srgbClr val="FFFF00"/>
              </a:buClr>
              <a:buSzTx/>
            </a:pPr>
            <a:r>
              <a:rPr lang="en-AU" sz="6000" dirty="0" smtClean="0">
                <a:ln>
                  <a:solidFill>
                    <a:schemeClr val="tx1"/>
                  </a:solidFill>
                </a:ln>
                <a:solidFill>
                  <a:srgbClr val="FF3399"/>
                </a:solidFill>
                <a:effectLst>
                  <a:outerShdw blurRad="38100" dist="38100" dir="2700000" algn="tl">
                    <a:srgbClr val="FFFFFF"/>
                  </a:outerShdw>
                </a:effectLst>
                <a:latin typeface="Monotype Corsiva" pitchFamily="66" charset="0"/>
              </a:rPr>
              <a:t>The work of Elijah and the Second Exodus of Israel</a:t>
            </a:r>
          </a:p>
          <a:p>
            <a:pPr algn="ctr">
              <a:spcBef>
                <a:spcPct val="35000"/>
              </a:spcBef>
              <a:buFontTx/>
              <a:buNone/>
            </a:pPr>
            <a:r>
              <a:rPr lang="en-AU" sz="4000" b="0" dirty="0" smtClean="0">
                <a:solidFill>
                  <a:srgbClr val="FFFF00"/>
                </a:solidFill>
                <a:effectLst/>
                <a:latin typeface="Arial Black" pitchFamily="34" charset="0"/>
              </a:rPr>
              <a:t>Next study (God willing)</a:t>
            </a:r>
          </a:p>
          <a:p>
            <a:pPr algn="ctr">
              <a:spcBef>
                <a:spcPct val="35000"/>
              </a:spcBef>
              <a:buFontTx/>
              <a:buNone/>
            </a:pPr>
            <a:endParaRPr lang="en-AU" sz="1400" b="0" dirty="0" smtClean="0">
              <a:solidFill>
                <a:srgbClr val="FFFF00"/>
              </a:solidFill>
              <a:effectLst/>
              <a:latin typeface="Arial Black" pitchFamily="34" charset="0"/>
            </a:endParaRPr>
          </a:p>
          <a:p>
            <a:pPr algn="ctr">
              <a:spcBef>
                <a:spcPct val="35000"/>
              </a:spcBef>
              <a:buFontTx/>
              <a:buNone/>
            </a:pPr>
            <a:r>
              <a:rPr lang="en-AU" sz="4800" b="0" dirty="0" smtClean="0">
                <a:solidFill>
                  <a:srgbClr val="FFFF00"/>
                </a:solidFill>
                <a:effectLst/>
                <a:latin typeface="Arial Black" pitchFamily="34" charset="0"/>
              </a:rPr>
              <a:t>Study 3</a:t>
            </a:r>
            <a:endParaRPr lang="en-AU" sz="4800" b="0" dirty="0">
              <a:solidFill>
                <a:srgbClr val="FFFF00"/>
              </a:solidFill>
              <a:effectLst/>
              <a:latin typeface="Arial Black" pitchFamily="34" charset="0"/>
            </a:endParaRPr>
          </a:p>
          <a:p>
            <a:pPr algn="ctr">
              <a:lnSpc>
                <a:spcPct val="95000"/>
              </a:lnSpc>
              <a:spcBef>
                <a:spcPct val="0"/>
              </a:spcBef>
              <a:buFontTx/>
              <a:buNone/>
            </a:pPr>
            <a:r>
              <a:rPr lang="en-AU" sz="4800" b="0" dirty="0" smtClean="0">
                <a:solidFill>
                  <a:srgbClr val="FFFF00"/>
                </a:solidFill>
                <a:effectLst/>
                <a:latin typeface="Arial Black" pitchFamily="34" charset="0"/>
              </a:rPr>
              <a:t>“Stirring in a valley of dry bones”</a:t>
            </a:r>
            <a:endParaRPr lang="en-AU" sz="4800" b="0" dirty="0">
              <a:solidFill>
                <a:srgbClr val="FFFF00"/>
              </a:solidFill>
              <a:effectLst/>
              <a:latin typeface="Arial Black" pitchFamily="34" charset="0"/>
            </a:endParaRPr>
          </a:p>
        </p:txBody>
      </p:sp>
      <p:sp>
        <p:nvSpPr>
          <p:cNvPr id="4"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5"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1020"/>
            <a:ext cx="9144000" cy="769441"/>
          </a:xfrm>
          <a:prstGeom prst="rect">
            <a:avLst/>
          </a:prstGeom>
          <a:noFill/>
        </p:spPr>
        <p:txBody>
          <a:bodyPr wrap="square" rtlCol="0">
            <a:spAutoFit/>
          </a:bodyPr>
          <a:lstStyle/>
          <a:p>
            <a:pPr algn="ctr">
              <a:buNone/>
            </a:pPr>
            <a:r>
              <a:rPr lang="en-AU" sz="4400" dirty="0" smtClean="0">
                <a:solidFill>
                  <a:srgbClr val="FFFF00"/>
                </a:solidFill>
                <a:effectLst>
                  <a:outerShdw blurRad="38100" dist="38100" dir="2700000" algn="tl">
                    <a:srgbClr val="000000">
                      <a:alpha val="43137"/>
                    </a:srgbClr>
                  </a:outerShdw>
                </a:effectLst>
                <a:latin typeface="+mj-lt"/>
              </a:rPr>
              <a:t>....</a:t>
            </a:r>
            <a:endParaRPr lang="en-US" sz="4400" dirty="0">
              <a:solidFill>
                <a:srgbClr val="FFFF00"/>
              </a:solidFill>
              <a:effectLst>
                <a:outerShdw blurRad="38100" dist="38100" dir="2700000" algn="tl">
                  <a:srgbClr val="000000">
                    <a:alpha val="43137"/>
                  </a:srgbClr>
                </a:outerShdw>
              </a:effectLst>
              <a:latin typeface="+mj-lt"/>
            </a:endParaRPr>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571473" y="188913"/>
            <a:ext cx="8001056" cy="1439862"/>
          </a:xfrm>
        </p:spPr>
        <p:txBody>
          <a:bodyPr/>
          <a:lstStyle/>
          <a:p>
            <a:pPr>
              <a:lnSpc>
                <a:spcPct val="90000"/>
              </a:lnSpc>
            </a:pPr>
            <a:r>
              <a:rPr lang="en-AU" sz="4800" dirty="0"/>
              <a:t>Israel and Judah in the Prophetic Scriptures</a:t>
            </a:r>
          </a:p>
        </p:txBody>
      </p:sp>
      <p:sp>
        <p:nvSpPr>
          <p:cNvPr id="129027" name="Rectangle 3"/>
          <p:cNvSpPr>
            <a:spLocks noGrp="1" noChangeArrowheads="1"/>
          </p:cNvSpPr>
          <p:nvPr>
            <p:ph type="subTitle" idx="1"/>
          </p:nvPr>
        </p:nvSpPr>
        <p:spPr>
          <a:xfrm>
            <a:off x="107950" y="1693884"/>
            <a:ext cx="8748713" cy="4735512"/>
          </a:xfrm>
        </p:spPr>
        <p:txBody>
          <a:bodyPr/>
          <a:lstStyle/>
          <a:p>
            <a:pPr marL="723900" indent="-723900"/>
            <a:r>
              <a:rPr lang="en-AU" sz="3600" b="0" dirty="0">
                <a:solidFill>
                  <a:srgbClr val="00FF00"/>
                </a:solidFill>
                <a:latin typeface="Arial Black" pitchFamily="34" charset="0"/>
              </a:rPr>
              <a:t>‘Israel’, ‘Ephraim’</a:t>
            </a:r>
            <a:r>
              <a:rPr lang="en-AU" sz="3600" dirty="0">
                <a:solidFill>
                  <a:srgbClr val="00FF00"/>
                </a:solidFill>
              </a:rPr>
              <a:t> </a:t>
            </a:r>
            <a:r>
              <a:rPr lang="en-AU" sz="3600" dirty="0"/>
              <a:t>and</a:t>
            </a:r>
            <a:r>
              <a:rPr lang="en-AU" sz="3600" dirty="0">
                <a:solidFill>
                  <a:srgbClr val="00FF00"/>
                </a:solidFill>
              </a:rPr>
              <a:t> </a:t>
            </a:r>
            <a:r>
              <a:rPr lang="en-AU" sz="3600" b="0" dirty="0">
                <a:solidFill>
                  <a:srgbClr val="00FF00"/>
                </a:solidFill>
                <a:latin typeface="Arial Black" pitchFamily="34" charset="0"/>
              </a:rPr>
              <a:t>‘the remnant of Jacob’</a:t>
            </a:r>
            <a:r>
              <a:rPr lang="en-AU" sz="3600" dirty="0"/>
              <a:t> – Refers to scattered Jewry worldwide – </a:t>
            </a:r>
            <a:r>
              <a:rPr lang="en-AU" sz="3600" dirty="0">
                <a:ln w="19050">
                  <a:solidFill>
                    <a:schemeClr val="tx1"/>
                  </a:solidFill>
                </a:ln>
                <a:solidFill>
                  <a:srgbClr val="FF0000"/>
                </a:solidFill>
              </a:rPr>
              <a:t>Zech. 9:13; Ezek. 20:27,30,39; Mic. 5:7-8</a:t>
            </a:r>
            <a:r>
              <a:rPr lang="en-AU" sz="3600" dirty="0"/>
              <a:t>.</a:t>
            </a:r>
          </a:p>
          <a:p>
            <a:pPr marL="723900" indent="-723900"/>
            <a:r>
              <a:rPr lang="en-AU" sz="3600" b="0" dirty="0">
                <a:ln>
                  <a:solidFill>
                    <a:schemeClr val="tx1"/>
                  </a:solidFill>
                </a:ln>
                <a:solidFill>
                  <a:srgbClr val="33CCFF"/>
                </a:solidFill>
                <a:latin typeface="Arial Black" pitchFamily="34" charset="0"/>
              </a:rPr>
              <a:t>‘Judah’</a:t>
            </a:r>
            <a:r>
              <a:rPr lang="en-AU" sz="3600" dirty="0">
                <a:ln>
                  <a:solidFill>
                    <a:schemeClr val="tx1"/>
                  </a:solidFill>
                </a:ln>
                <a:solidFill>
                  <a:srgbClr val="FF0000"/>
                </a:solidFill>
              </a:rPr>
              <a:t> </a:t>
            </a:r>
            <a:r>
              <a:rPr lang="en-AU" sz="3600" dirty="0"/>
              <a:t>– Refers to the Jews in the Land at Christ’s return –</a:t>
            </a:r>
            <a:r>
              <a:rPr lang="en-AU" sz="3600" dirty="0">
                <a:solidFill>
                  <a:srgbClr val="FF0000"/>
                </a:solidFill>
              </a:rPr>
              <a:t> </a:t>
            </a:r>
            <a:r>
              <a:rPr lang="en-AU" sz="3600" dirty="0">
                <a:ln w="19050">
                  <a:solidFill>
                    <a:schemeClr val="tx1"/>
                  </a:solidFill>
                </a:ln>
                <a:solidFill>
                  <a:srgbClr val="FF0000"/>
                </a:solidFill>
              </a:rPr>
              <a:t>Zech. 12:7</a:t>
            </a:r>
            <a:r>
              <a:rPr lang="en-AU" sz="3600" dirty="0"/>
              <a:t>.</a:t>
            </a:r>
          </a:p>
        </p:txBody>
      </p:sp>
      <p:sp>
        <p:nvSpPr>
          <p:cNvPr id="129028" name="Text Box 4"/>
          <p:cNvSpPr txBox="1">
            <a:spLocks noChangeArrowheads="1"/>
          </p:cNvSpPr>
          <p:nvPr/>
        </p:nvSpPr>
        <p:spPr bwMode="auto">
          <a:xfrm>
            <a:off x="395288" y="5341808"/>
            <a:ext cx="8353425" cy="1038041"/>
          </a:xfrm>
          <a:prstGeom prst="rect">
            <a:avLst/>
          </a:prstGeom>
          <a:noFill/>
          <a:ln w="9525">
            <a:noFill/>
            <a:miter lim="800000"/>
            <a:headEnd/>
            <a:tailEnd/>
          </a:ln>
          <a:effectLst/>
        </p:spPr>
        <p:txBody>
          <a:bodyPr>
            <a:spAutoFit/>
          </a:bodyPr>
          <a:lstStyle/>
          <a:p>
            <a:pPr algn="ctr">
              <a:lnSpc>
                <a:spcPct val="85000"/>
              </a:lnSpc>
              <a:spcBef>
                <a:spcPts val="0"/>
              </a:spcBef>
              <a:buClrTx/>
              <a:buSzTx/>
              <a:buFontTx/>
              <a:buNone/>
            </a:pPr>
            <a:r>
              <a:rPr lang="en-AU" sz="3600" b="0" dirty="0">
                <a:solidFill>
                  <a:srgbClr val="FFFF00"/>
                </a:solidFill>
                <a:latin typeface="Arial Black" pitchFamily="34" charset="0"/>
              </a:rPr>
              <a:t>When the people are the subject – not the Land!</a:t>
            </a:r>
          </a:p>
        </p:txBody>
      </p:sp>
      <p:sp>
        <p:nvSpPr>
          <p:cNvPr id="7" name="Rectangle 24"/>
          <p:cNvSpPr txBox="1">
            <a:spLocks noChangeArrowheads="1"/>
          </p:cNvSpPr>
          <p:nvPr/>
        </p:nvSpPr>
        <p:spPr>
          <a:xfrm>
            <a:off x="-27296" y="6387831"/>
            <a:ext cx="4095240"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800000"/>
              </a:buClr>
              <a:defRPr/>
            </a:pPr>
            <a:r>
              <a:rPr lang="en-AU" dirty="0" smtClean="0">
                <a:effectLst/>
              </a:rPr>
              <a:t>The Second Exodus of Israel</a:t>
            </a:r>
            <a:endParaRPr lang="en-AU" dirty="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Yahwehs Weapons War"/>
          <p:cNvPicPr>
            <a:picLocks noChangeAspect="1" noChangeArrowheads="1"/>
          </p:cNvPicPr>
          <p:nvPr/>
        </p:nvPicPr>
        <p:blipFill>
          <a:blip r:embed="rId2" cstate="print"/>
          <a:srcRect/>
          <a:stretch>
            <a:fillRect/>
          </a:stretch>
        </p:blipFill>
        <p:spPr bwMode="auto">
          <a:xfrm>
            <a:off x="3163260" y="-287777"/>
            <a:ext cx="5880100" cy="7029451"/>
          </a:xfrm>
          <a:prstGeom prst="rect">
            <a:avLst/>
          </a:prstGeom>
          <a:noFill/>
        </p:spPr>
      </p:pic>
      <p:sp>
        <p:nvSpPr>
          <p:cNvPr id="16386" name="Rectangle 2"/>
          <p:cNvSpPr>
            <a:spLocks noGrp="1" noChangeArrowheads="1"/>
          </p:cNvSpPr>
          <p:nvPr>
            <p:ph type="ctrTitle"/>
          </p:nvPr>
        </p:nvSpPr>
        <p:spPr>
          <a:xfrm>
            <a:off x="71406" y="227003"/>
            <a:ext cx="3241675" cy="1916113"/>
          </a:xfrm>
        </p:spPr>
        <p:txBody>
          <a:bodyPr/>
          <a:lstStyle/>
          <a:p>
            <a:pPr>
              <a:lnSpc>
                <a:spcPct val="90000"/>
              </a:lnSpc>
            </a:pPr>
            <a:r>
              <a:rPr lang="en-AU" dirty="0" smtClean="0"/>
              <a:t>Divine </a:t>
            </a:r>
            <a:r>
              <a:rPr lang="en-AU" dirty="0"/>
              <a:t>w</a:t>
            </a:r>
            <a:r>
              <a:rPr lang="en-AU" dirty="0" smtClean="0"/>
              <a:t>eapons </a:t>
            </a:r>
            <a:r>
              <a:rPr lang="en-AU" dirty="0"/>
              <a:t>of </a:t>
            </a:r>
            <a:r>
              <a:rPr lang="en-AU" dirty="0" smtClean="0"/>
              <a:t>war</a:t>
            </a:r>
            <a:endParaRPr lang="en-AU" dirty="0"/>
          </a:p>
        </p:txBody>
      </p:sp>
      <p:sp>
        <p:nvSpPr>
          <p:cNvPr id="16389" name="Freeform 5"/>
          <p:cNvSpPr>
            <a:spLocks/>
          </p:cNvSpPr>
          <p:nvPr/>
        </p:nvSpPr>
        <p:spPr bwMode="auto">
          <a:xfrm>
            <a:off x="6024593" y="1125538"/>
            <a:ext cx="1512888" cy="4895850"/>
          </a:xfrm>
          <a:custGeom>
            <a:avLst/>
            <a:gdLst/>
            <a:ahLst/>
            <a:cxnLst>
              <a:cxn ang="0">
                <a:pos x="76" y="0"/>
              </a:cxn>
              <a:cxn ang="0">
                <a:pos x="167" y="136"/>
              </a:cxn>
              <a:cxn ang="0">
                <a:pos x="485" y="453"/>
              </a:cxn>
              <a:cxn ang="0">
                <a:pos x="757" y="680"/>
              </a:cxn>
              <a:cxn ang="0">
                <a:pos x="802" y="771"/>
              </a:cxn>
              <a:cxn ang="0">
                <a:pos x="848" y="816"/>
              </a:cxn>
              <a:cxn ang="0">
                <a:pos x="938" y="907"/>
              </a:cxn>
              <a:cxn ang="0">
                <a:pos x="938" y="997"/>
              </a:cxn>
              <a:cxn ang="0">
                <a:pos x="938" y="1088"/>
              </a:cxn>
              <a:cxn ang="0">
                <a:pos x="938" y="1496"/>
              </a:cxn>
              <a:cxn ang="0">
                <a:pos x="938" y="1587"/>
              </a:cxn>
              <a:cxn ang="0">
                <a:pos x="938" y="1678"/>
              </a:cxn>
              <a:cxn ang="0">
                <a:pos x="938" y="1814"/>
              </a:cxn>
              <a:cxn ang="0">
                <a:pos x="938" y="1905"/>
              </a:cxn>
              <a:cxn ang="0">
                <a:pos x="848" y="2131"/>
              </a:cxn>
              <a:cxn ang="0">
                <a:pos x="757" y="2358"/>
              </a:cxn>
              <a:cxn ang="0">
                <a:pos x="666" y="2404"/>
              </a:cxn>
              <a:cxn ang="0">
                <a:pos x="575" y="2404"/>
              </a:cxn>
              <a:cxn ang="0">
                <a:pos x="485" y="2540"/>
              </a:cxn>
              <a:cxn ang="0">
                <a:pos x="76" y="2948"/>
              </a:cxn>
              <a:cxn ang="0">
                <a:pos x="31" y="3084"/>
              </a:cxn>
            </a:cxnLst>
            <a:rect l="0" t="0" r="r" b="b"/>
            <a:pathLst>
              <a:path w="953" h="3084">
                <a:moveTo>
                  <a:pt x="76" y="0"/>
                </a:moveTo>
                <a:cubicBezTo>
                  <a:pt x="87" y="30"/>
                  <a:pt x="99" y="61"/>
                  <a:pt x="167" y="136"/>
                </a:cubicBezTo>
                <a:cubicBezTo>
                  <a:pt x="235" y="211"/>
                  <a:pt x="387" y="362"/>
                  <a:pt x="485" y="453"/>
                </a:cubicBezTo>
                <a:cubicBezTo>
                  <a:pt x="583" y="544"/>
                  <a:pt x="704" y="627"/>
                  <a:pt x="757" y="680"/>
                </a:cubicBezTo>
                <a:cubicBezTo>
                  <a:pt x="810" y="733"/>
                  <a:pt x="787" y="748"/>
                  <a:pt x="802" y="771"/>
                </a:cubicBezTo>
                <a:cubicBezTo>
                  <a:pt x="817" y="794"/>
                  <a:pt x="825" y="793"/>
                  <a:pt x="848" y="816"/>
                </a:cubicBezTo>
                <a:cubicBezTo>
                  <a:pt x="871" y="839"/>
                  <a:pt x="923" y="877"/>
                  <a:pt x="938" y="907"/>
                </a:cubicBezTo>
                <a:cubicBezTo>
                  <a:pt x="953" y="937"/>
                  <a:pt x="938" y="967"/>
                  <a:pt x="938" y="997"/>
                </a:cubicBezTo>
                <a:cubicBezTo>
                  <a:pt x="938" y="1027"/>
                  <a:pt x="938" y="1005"/>
                  <a:pt x="938" y="1088"/>
                </a:cubicBezTo>
                <a:cubicBezTo>
                  <a:pt x="938" y="1171"/>
                  <a:pt x="938" y="1413"/>
                  <a:pt x="938" y="1496"/>
                </a:cubicBezTo>
                <a:cubicBezTo>
                  <a:pt x="938" y="1579"/>
                  <a:pt x="938" y="1557"/>
                  <a:pt x="938" y="1587"/>
                </a:cubicBezTo>
                <a:cubicBezTo>
                  <a:pt x="938" y="1617"/>
                  <a:pt x="938" y="1640"/>
                  <a:pt x="938" y="1678"/>
                </a:cubicBezTo>
                <a:cubicBezTo>
                  <a:pt x="938" y="1716"/>
                  <a:pt x="938" y="1776"/>
                  <a:pt x="938" y="1814"/>
                </a:cubicBezTo>
                <a:cubicBezTo>
                  <a:pt x="938" y="1852"/>
                  <a:pt x="953" y="1852"/>
                  <a:pt x="938" y="1905"/>
                </a:cubicBezTo>
                <a:cubicBezTo>
                  <a:pt x="923" y="1958"/>
                  <a:pt x="878" y="2056"/>
                  <a:pt x="848" y="2131"/>
                </a:cubicBezTo>
                <a:cubicBezTo>
                  <a:pt x="818" y="2206"/>
                  <a:pt x="787" y="2312"/>
                  <a:pt x="757" y="2358"/>
                </a:cubicBezTo>
                <a:cubicBezTo>
                  <a:pt x="727" y="2404"/>
                  <a:pt x="696" y="2396"/>
                  <a:pt x="666" y="2404"/>
                </a:cubicBezTo>
                <a:cubicBezTo>
                  <a:pt x="636" y="2412"/>
                  <a:pt x="605" y="2381"/>
                  <a:pt x="575" y="2404"/>
                </a:cubicBezTo>
                <a:cubicBezTo>
                  <a:pt x="545" y="2427"/>
                  <a:pt x="568" y="2449"/>
                  <a:pt x="485" y="2540"/>
                </a:cubicBezTo>
                <a:cubicBezTo>
                  <a:pt x="402" y="2631"/>
                  <a:pt x="152" y="2857"/>
                  <a:pt x="76" y="2948"/>
                </a:cubicBezTo>
                <a:cubicBezTo>
                  <a:pt x="0" y="3039"/>
                  <a:pt x="38" y="3061"/>
                  <a:pt x="31" y="3084"/>
                </a:cubicBezTo>
              </a:path>
            </a:pathLst>
          </a:custGeom>
          <a:noFill/>
          <a:ln w="9525">
            <a:solidFill>
              <a:schemeClr val="tx1"/>
            </a:solidFill>
            <a:round/>
            <a:headEnd/>
            <a:tailEnd/>
          </a:ln>
          <a:effectLst/>
        </p:spPr>
        <p:txBody>
          <a:bodyPr/>
          <a:lstStyle/>
          <a:p>
            <a:pPr>
              <a:buClr>
                <a:srgbClr val="FFFFCC"/>
              </a:buClr>
            </a:pPr>
            <a:endParaRPr lang="en-US">
              <a:solidFill>
                <a:srgbClr val="FFFFFF"/>
              </a:solidFill>
            </a:endParaRPr>
          </a:p>
        </p:txBody>
      </p:sp>
      <p:sp>
        <p:nvSpPr>
          <p:cNvPr id="16391" name="WordArt 7"/>
          <p:cNvSpPr>
            <a:spLocks noChangeArrowheads="1" noChangeShapeType="1" noTextEdit="1"/>
          </p:cNvSpPr>
          <p:nvPr/>
        </p:nvSpPr>
        <p:spPr bwMode="auto">
          <a:xfrm rot="1821834">
            <a:off x="6693968" y="923859"/>
            <a:ext cx="1475874" cy="83185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buClr>
                <a:srgbClr val="FFFFCC"/>
              </a:buClr>
              <a:buFont typeface="Wingdings" pitchFamily="2" charset="2"/>
              <a:buNone/>
            </a:pPr>
            <a:r>
              <a:rPr lang="en-US" sz="3600" kern="10" dirty="0">
                <a:ln w="9525">
                  <a:round/>
                  <a:headEnd/>
                  <a:tailEnd/>
                </a:ln>
                <a:gradFill rotWithShape="0">
                  <a:gsLst>
                    <a:gs pos="0">
                      <a:srgbClr val="707070"/>
                    </a:gs>
                    <a:gs pos="50000">
                      <a:srgbClr val="FFFFFF"/>
                    </a:gs>
                    <a:gs pos="100000">
                      <a:srgbClr val="707070"/>
                    </a:gs>
                  </a:gsLst>
                  <a:lin ang="878166" scaled="1"/>
                </a:gradFill>
                <a:latin typeface="Impact"/>
              </a:rPr>
              <a:t>Judah</a:t>
            </a:r>
          </a:p>
        </p:txBody>
      </p:sp>
      <p:sp>
        <p:nvSpPr>
          <p:cNvPr id="16392" name="WordArt 8"/>
          <p:cNvSpPr>
            <a:spLocks noChangeArrowheads="1" noChangeShapeType="1" noTextEdit="1"/>
          </p:cNvSpPr>
          <p:nvPr/>
        </p:nvSpPr>
        <p:spPr bwMode="auto">
          <a:xfrm rot="7793331">
            <a:off x="6806929" y="4862516"/>
            <a:ext cx="1578844" cy="83185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buClr>
                <a:srgbClr val="FFFFCC"/>
              </a:buClr>
              <a:buFont typeface="Wingdings" pitchFamily="2" charset="2"/>
              <a:buNone/>
            </a:pPr>
            <a:r>
              <a:rPr lang="en-US" sz="3600" kern="10" dirty="0">
                <a:ln w="9525">
                  <a:round/>
                  <a:headEnd/>
                  <a:tailEnd/>
                </a:ln>
                <a:gradFill rotWithShape="0">
                  <a:gsLst>
                    <a:gs pos="0">
                      <a:srgbClr val="707070"/>
                    </a:gs>
                    <a:gs pos="50000">
                      <a:srgbClr val="FFFFFF"/>
                    </a:gs>
                    <a:gs pos="100000">
                      <a:srgbClr val="707070"/>
                    </a:gs>
                  </a:gsLst>
                  <a:lin ang="16695530" scaled="1"/>
                </a:gradFill>
                <a:latin typeface="Impact"/>
              </a:rPr>
              <a:t>Judah</a:t>
            </a:r>
          </a:p>
        </p:txBody>
      </p:sp>
      <p:sp>
        <p:nvSpPr>
          <p:cNvPr id="16393" name="Line 9"/>
          <p:cNvSpPr>
            <a:spLocks noChangeShapeType="1"/>
          </p:cNvSpPr>
          <p:nvPr/>
        </p:nvSpPr>
        <p:spPr bwMode="auto">
          <a:xfrm>
            <a:off x="3554443" y="3475038"/>
            <a:ext cx="5256213" cy="0"/>
          </a:xfrm>
          <a:prstGeom prst="line">
            <a:avLst/>
          </a:prstGeom>
          <a:noFill/>
          <a:ln w="101600">
            <a:solidFill>
              <a:schemeClr val="folHlink"/>
            </a:solidFill>
            <a:round/>
            <a:headEnd/>
            <a:tailEnd type="triangle" w="med" len="med"/>
          </a:ln>
          <a:effectLst/>
        </p:spPr>
        <p:txBody>
          <a:bodyPr/>
          <a:lstStyle/>
          <a:p>
            <a:pPr>
              <a:buClr>
                <a:srgbClr val="FFFFCC"/>
              </a:buClr>
            </a:pPr>
            <a:endParaRPr lang="en-US">
              <a:solidFill>
                <a:srgbClr val="FFFFFF"/>
              </a:solidFill>
            </a:endParaRPr>
          </a:p>
        </p:txBody>
      </p:sp>
      <p:sp>
        <p:nvSpPr>
          <p:cNvPr id="16394" name="AutoShape 10"/>
          <p:cNvSpPr>
            <a:spLocks noChangeArrowheads="1"/>
          </p:cNvSpPr>
          <p:nvPr/>
        </p:nvSpPr>
        <p:spPr bwMode="auto">
          <a:xfrm>
            <a:off x="3770343" y="3500438"/>
            <a:ext cx="863600" cy="288925"/>
          </a:xfrm>
          <a:prstGeom prst="parallelogram">
            <a:avLst>
              <a:gd name="adj" fmla="val 74725"/>
            </a:avLst>
          </a:prstGeom>
          <a:solidFill>
            <a:srgbClr val="FF9900"/>
          </a:solidFill>
          <a:ln w="9525">
            <a:solidFill>
              <a:schemeClr val="tx1"/>
            </a:solidFill>
            <a:miter lim="800000"/>
            <a:headEnd/>
            <a:tailEnd/>
          </a:ln>
          <a:effectLst/>
        </p:spPr>
        <p:txBody>
          <a:bodyPr wrap="none" anchor="ctr"/>
          <a:lstStyle/>
          <a:p>
            <a:pPr>
              <a:buClr>
                <a:srgbClr val="FFFFCC"/>
              </a:buClr>
            </a:pPr>
            <a:endParaRPr lang="en-US">
              <a:solidFill>
                <a:srgbClr val="FFFFFF"/>
              </a:solidFill>
            </a:endParaRPr>
          </a:p>
        </p:txBody>
      </p:sp>
      <p:sp>
        <p:nvSpPr>
          <p:cNvPr id="16397" name="AutoShape 13"/>
          <p:cNvSpPr>
            <a:spLocks noChangeArrowheads="1"/>
          </p:cNvSpPr>
          <p:nvPr/>
        </p:nvSpPr>
        <p:spPr bwMode="auto">
          <a:xfrm flipV="1">
            <a:off x="3770343" y="3141663"/>
            <a:ext cx="863600" cy="288925"/>
          </a:xfrm>
          <a:prstGeom prst="parallelogram">
            <a:avLst>
              <a:gd name="adj" fmla="val 74725"/>
            </a:avLst>
          </a:prstGeom>
          <a:solidFill>
            <a:srgbClr val="FF9900"/>
          </a:solidFill>
          <a:ln w="9525">
            <a:solidFill>
              <a:schemeClr val="tx1"/>
            </a:solidFill>
            <a:miter lim="800000"/>
            <a:headEnd/>
            <a:tailEnd/>
          </a:ln>
          <a:effectLst/>
        </p:spPr>
        <p:txBody>
          <a:bodyPr wrap="none" anchor="ctr"/>
          <a:lstStyle/>
          <a:p>
            <a:pPr>
              <a:buClr>
                <a:srgbClr val="FFFFCC"/>
              </a:buClr>
            </a:pPr>
            <a:endParaRPr lang="en-US">
              <a:solidFill>
                <a:srgbClr val="FFFFFF"/>
              </a:solidFill>
            </a:endParaRPr>
          </a:p>
        </p:txBody>
      </p:sp>
      <p:sp>
        <p:nvSpPr>
          <p:cNvPr id="16398" name="Text Box 14"/>
          <p:cNvSpPr txBox="1">
            <a:spLocks noChangeArrowheads="1"/>
          </p:cNvSpPr>
          <p:nvPr/>
        </p:nvSpPr>
        <p:spPr bwMode="auto">
          <a:xfrm>
            <a:off x="4633943" y="2743200"/>
            <a:ext cx="2655888" cy="823913"/>
          </a:xfrm>
          <a:prstGeom prst="rect">
            <a:avLst/>
          </a:prstGeom>
          <a:noFill/>
          <a:ln w="9525">
            <a:noFill/>
            <a:miter lim="800000"/>
            <a:headEnd/>
            <a:tailEnd/>
          </a:ln>
          <a:effectLst/>
        </p:spPr>
        <p:txBody>
          <a:bodyPr wrap="none">
            <a:spAutoFit/>
          </a:bodyPr>
          <a:lstStyle/>
          <a:p>
            <a:pPr>
              <a:spcBef>
                <a:spcPct val="0"/>
              </a:spcBef>
              <a:buClrTx/>
              <a:buSzTx/>
              <a:buFontTx/>
              <a:buNone/>
            </a:pPr>
            <a:r>
              <a:rPr lang="en-AU" sz="4800" b="0" i="1" dirty="0">
                <a:ln>
                  <a:solidFill>
                    <a:srgbClr val="FFFFFF"/>
                  </a:solidFill>
                </a:ln>
                <a:solidFill>
                  <a:srgbClr val="FF0000"/>
                </a:solidFill>
                <a:effectLst>
                  <a:outerShdw blurRad="38100" dist="38100" dir="2700000" algn="tl">
                    <a:srgbClr val="FFFFFF"/>
                  </a:outerShdw>
                </a:effectLst>
                <a:latin typeface="Arial Black" pitchFamily="34" charset="0"/>
              </a:rPr>
              <a:t>ISRAEL</a:t>
            </a:r>
          </a:p>
        </p:txBody>
      </p:sp>
      <p:sp>
        <p:nvSpPr>
          <p:cNvPr id="16399" name="Text Box 15"/>
          <p:cNvSpPr txBox="1">
            <a:spLocks noChangeArrowheads="1"/>
          </p:cNvSpPr>
          <p:nvPr/>
        </p:nvSpPr>
        <p:spPr bwMode="auto">
          <a:xfrm>
            <a:off x="4689506" y="3459163"/>
            <a:ext cx="2595562" cy="579437"/>
          </a:xfrm>
          <a:prstGeom prst="rect">
            <a:avLst/>
          </a:prstGeom>
          <a:noFill/>
          <a:ln w="9525">
            <a:noFill/>
            <a:miter lim="800000"/>
            <a:headEnd/>
            <a:tailEnd/>
          </a:ln>
          <a:effectLst/>
        </p:spPr>
        <p:txBody>
          <a:bodyPr wrap="none">
            <a:spAutoFit/>
          </a:bodyPr>
          <a:lstStyle/>
          <a:p>
            <a:pPr>
              <a:spcBef>
                <a:spcPct val="0"/>
              </a:spcBef>
              <a:buClrTx/>
              <a:buSzTx/>
              <a:buFontTx/>
              <a:buNone/>
            </a:pPr>
            <a:r>
              <a:rPr lang="en-AU" sz="3200" i="1" dirty="0">
                <a:ln>
                  <a:solidFill>
                    <a:srgbClr val="FFFFFF"/>
                  </a:solidFill>
                </a:ln>
                <a:solidFill>
                  <a:srgbClr val="FF3300"/>
                </a:solidFill>
                <a:latin typeface="Arial" charset="0"/>
              </a:rPr>
              <a:t>The Weapon</a:t>
            </a:r>
          </a:p>
        </p:txBody>
      </p:sp>
      <p:sp>
        <p:nvSpPr>
          <p:cNvPr id="16400" name="WordArt 16"/>
          <p:cNvSpPr>
            <a:spLocks noChangeArrowheads="1" noChangeShapeType="1" noTextEdit="1"/>
          </p:cNvSpPr>
          <p:nvPr/>
        </p:nvSpPr>
        <p:spPr bwMode="auto">
          <a:xfrm rot="18486186">
            <a:off x="2771285" y="1375536"/>
            <a:ext cx="3192463" cy="4953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buClr>
                <a:srgbClr val="FFFFCC"/>
              </a:buClr>
              <a:buFont typeface="Wingdings" pitchFamily="2" charset="2"/>
              <a:buNone/>
            </a:pPr>
            <a:r>
              <a:rPr lang="en-US" kern="10" dirty="0">
                <a:ln w="9525">
                  <a:round/>
                  <a:headEnd/>
                  <a:tailEnd/>
                </a:ln>
                <a:gradFill rotWithShape="0">
                  <a:gsLst>
                    <a:gs pos="0">
                      <a:srgbClr val="DCEBF5"/>
                    </a:gs>
                    <a:gs pos="50000">
                      <a:srgbClr val="FFFFFF"/>
                    </a:gs>
                    <a:gs pos="100000">
                      <a:srgbClr val="DCEBF5"/>
                    </a:gs>
                  </a:gsLst>
                  <a:lin ang="5813814" scaled="1"/>
                </a:gradFill>
                <a:latin typeface="Arial Black"/>
              </a:rPr>
              <a:t>The motivation</a:t>
            </a:r>
          </a:p>
        </p:txBody>
      </p:sp>
      <p:sp>
        <p:nvSpPr>
          <p:cNvPr id="16401" name="Text Box 17"/>
          <p:cNvSpPr txBox="1">
            <a:spLocks noChangeArrowheads="1"/>
          </p:cNvSpPr>
          <p:nvPr/>
        </p:nvSpPr>
        <p:spPr bwMode="auto">
          <a:xfrm>
            <a:off x="71438" y="2859766"/>
            <a:ext cx="3500430" cy="1569660"/>
          </a:xfrm>
          <a:prstGeom prst="rect">
            <a:avLst/>
          </a:prstGeom>
          <a:noFill/>
          <a:ln w="9525">
            <a:noFill/>
            <a:miter lim="800000"/>
            <a:headEnd/>
            <a:tailEnd/>
          </a:ln>
          <a:effectLst/>
        </p:spPr>
        <p:txBody>
          <a:bodyPr wrap="square">
            <a:spAutoFit/>
          </a:bodyPr>
          <a:lstStyle/>
          <a:p>
            <a:pPr>
              <a:spcBef>
                <a:spcPct val="0"/>
              </a:spcBef>
              <a:buClrTx/>
              <a:buSzTx/>
              <a:buFontTx/>
              <a:buNone/>
            </a:pPr>
            <a:r>
              <a:rPr lang="en-US" sz="2400" dirty="0">
                <a:solidFill>
                  <a:srgbClr val="00FF00"/>
                </a:solidFill>
                <a:latin typeface="Bookman Old Style" pitchFamily="18" charset="0"/>
              </a:rPr>
              <a:t>“In those days the house of Judah shall walk with (</a:t>
            </a:r>
            <a:r>
              <a:rPr lang="en-US" sz="2400" dirty="0">
                <a:solidFill>
                  <a:srgbClr val="FFFF00"/>
                </a:solidFill>
                <a:latin typeface="Bookman Old Style" pitchFamily="18" charset="0"/>
              </a:rPr>
              <a:t>Roth. “go unto”</a:t>
            </a:r>
            <a:r>
              <a:rPr lang="en-US" sz="2400" dirty="0">
                <a:solidFill>
                  <a:srgbClr val="00FF00"/>
                </a:solidFill>
                <a:latin typeface="Bookman Old Style" pitchFamily="18" charset="0"/>
              </a:rPr>
              <a:t>) the house </a:t>
            </a:r>
            <a:r>
              <a:rPr lang="en-US" sz="2400" dirty="0" smtClean="0">
                <a:solidFill>
                  <a:srgbClr val="00FF00"/>
                </a:solidFill>
                <a:latin typeface="Bookman Old Style" pitchFamily="18" charset="0"/>
              </a:rPr>
              <a:t>of</a:t>
            </a:r>
            <a:endParaRPr lang="en-AU" sz="2400" dirty="0">
              <a:solidFill>
                <a:srgbClr val="FF0000"/>
              </a:solidFill>
              <a:latin typeface="Bookman Old Style" pitchFamily="18" charset="0"/>
            </a:endParaRPr>
          </a:p>
        </p:txBody>
      </p:sp>
      <p:sp>
        <p:nvSpPr>
          <p:cNvPr id="16387" name="Rectangle 3"/>
          <p:cNvSpPr>
            <a:spLocks noGrp="1" noChangeArrowheads="1"/>
          </p:cNvSpPr>
          <p:nvPr>
            <p:ph type="subTitle" idx="1"/>
          </p:nvPr>
        </p:nvSpPr>
        <p:spPr>
          <a:xfrm>
            <a:off x="214282" y="2138358"/>
            <a:ext cx="2928958" cy="719138"/>
          </a:xfrm>
        </p:spPr>
        <p:txBody>
          <a:bodyPr/>
          <a:lstStyle/>
          <a:p>
            <a:r>
              <a:rPr lang="en-AU" sz="3600" b="0" dirty="0">
                <a:ln w="19050">
                  <a:solidFill>
                    <a:schemeClr val="tx1"/>
                  </a:solidFill>
                </a:ln>
                <a:solidFill>
                  <a:srgbClr val="FF0000"/>
                </a:solidFill>
                <a:effectLst/>
                <a:latin typeface="Arial Black" pitchFamily="34" charset="0"/>
              </a:rPr>
              <a:t>Zech. 9:13</a:t>
            </a:r>
          </a:p>
        </p:txBody>
      </p:sp>
      <p:sp>
        <p:nvSpPr>
          <p:cNvPr id="16402" name="Text Box 18"/>
          <p:cNvSpPr txBox="1">
            <a:spLocks noChangeArrowheads="1"/>
          </p:cNvSpPr>
          <p:nvPr/>
        </p:nvSpPr>
        <p:spPr bwMode="auto">
          <a:xfrm>
            <a:off x="4997481" y="2276475"/>
            <a:ext cx="2012950" cy="641350"/>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sz="3600" i="1" dirty="0">
                <a:ln>
                  <a:solidFill>
                    <a:srgbClr val="FFFFFF"/>
                  </a:solidFill>
                </a:ln>
                <a:solidFill>
                  <a:srgbClr val="FF0000"/>
                </a:solidFill>
                <a:latin typeface="Arial" charset="0"/>
                <a:cs typeface="Arial" charset="0"/>
              </a:rPr>
              <a:t>Ephraim</a:t>
            </a:r>
          </a:p>
        </p:txBody>
      </p:sp>
      <p:sp>
        <p:nvSpPr>
          <p:cNvPr id="17" name="TextBox 16"/>
          <p:cNvSpPr txBox="1"/>
          <p:nvPr/>
        </p:nvSpPr>
        <p:spPr>
          <a:xfrm>
            <a:off x="71406" y="4335386"/>
            <a:ext cx="4214810" cy="2369880"/>
          </a:xfrm>
          <a:prstGeom prst="rect">
            <a:avLst/>
          </a:prstGeom>
          <a:noFill/>
        </p:spPr>
        <p:txBody>
          <a:bodyPr wrap="square" rtlCol="0">
            <a:spAutoFit/>
          </a:bodyPr>
          <a:lstStyle/>
          <a:p>
            <a:pPr>
              <a:buClr>
                <a:srgbClr val="FFFFCC"/>
              </a:buClr>
              <a:buFont typeface="Wingdings" pitchFamily="2" charset="2"/>
              <a:buNone/>
            </a:pPr>
            <a:r>
              <a:rPr lang="en-US" sz="2400" dirty="0" smtClean="0">
                <a:solidFill>
                  <a:srgbClr val="00FF00"/>
                </a:solidFill>
                <a:latin typeface="Bookman Old Style" pitchFamily="18" charset="0"/>
              </a:rPr>
              <a:t>Israel, and they shall come together out of the land of the north to the land that I have given for an inheritance unto your fathers.”</a:t>
            </a:r>
            <a:r>
              <a:rPr lang="en-US" sz="2400" dirty="0" smtClean="0">
                <a:solidFill>
                  <a:srgbClr val="FFFFFF"/>
                </a:solidFill>
                <a:latin typeface="Bookman Old Style" pitchFamily="18" charset="0"/>
              </a:rPr>
              <a:t> - </a:t>
            </a:r>
            <a:r>
              <a:rPr lang="en-US" b="0" dirty="0" smtClean="0">
                <a:ln w="19050">
                  <a:solidFill>
                    <a:srgbClr val="FFFFFF"/>
                  </a:solidFill>
                </a:ln>
                <a:solidFill>
                  <a:srgbClr val="FF0000"/>
                </a:solidFill>
                <a:latin typeface="Arial Black" pitchFamily="34" charset="0"/>
                <a:cs typeface="Arial" pitchFamily="34" charset="0"/>
              </a:rPr>
              <a:t>Jer. 3:18</a:t>
            </a:r>
            <a:endParaRPr lang="en-US" b="0" dirty="0">
              <a:ln w="19050">
                <a:solidFill>
                  <a:srgbClr val="FFFFFF"/>
                </a:solidFill>
              </a:ln>
              <a:solidFill>
                <a:srgbClr val="FFFFFF"/>
              </a:solidFill>
              <a:latin typeface="Arial Black" pitchFamily="34" charset="0"/>
              <a:cs typeface="Arial" pitchFamily="34" charset="0"/>
            </a:endParaRPr>
          </a:p>
        </p:txBody>
      </p:sp>
      <p:sp>
        <p:nvSpPr>
          <p:cNvPr id="18" name="TextBox 17"/>
          <p:cNvSpPr txBox="1"/>
          <p:nvPr/>
        </p:nvSpPr>
        <p:spPr>
          <a:xfrm>
            <a:off x="4714876" y="1493227"/>
            <a:ext cx="1928826" cy="935641"/>
          </a:xfrm>
          <a:prstGeom prst="rect">
            <a:avLst/>
          </a:prstGeom>
          <a:noFill/>
          <a:ln w="9525" algn="ctr">
            <a:noFill/>
            <a:miter lim="800000"/>
            <a:headEnd/>
            <a:tailEnd/>
          </a:ln>
          <a:effectLst/>
        </p:spPr>
        <p:txBody>
          <a:bodyPr wrap="square">
            <a:spAutoFit/>
          </a:bodyPr>
          <a:lstStyle/>
          <a:p>
            <a:pPr marL="342900" indent="-342900" algn="ctr">
              <a:lnSpc>
                <a:spcPts val="2000"/>
              </a:lnSpc>
              <a:buClr>
                <a:srgbClr val="FFFFCC"/>
              </a:buClr>
              <a:buFont typeface="Wingdings" pitchFamily="2" charset="2"/>
              <a:buNone/>
            </a:pPr>
            <a:r>
              <a:rPr lang="en-AU" sz="2400" i="1" dirty="0">
                <a:ln>
                  <a:solidFill>
                    <a:srgbClr val="FFFFFF"/>
                  </a:solidFill>
                </a:ln>
                <a:solidFill>
                  <a:srgbClr val="FF0000"/>
                </a:solidFill>
                <a:latin typeface="Arial" charset="0"/>
                <a:cs typeface="Arial" charset="0"/>
              </a:rPr>
              <a:t>The </a:t>
            </a:r>
            <a:r>
              <a:rPr lang="en-AU" sz="2400" i="1" dirty="0" smtClean="0">
                <a:ln>
                  <a:solidFill>
                    <a:srgbClr val="FFFFFF"/>
                  </a:solidFill>
                </a:ln>
                <a:solidFill>
                  <a:srgbClr val="FF0000"/>
                </a:solidFill>
                <a:latin typeface="Arial" charset="0"/>
                <a:cs typeface="Arial" charset="0"/>
              </a:rPr>
              <a:t>remnant</a:t>
            </a:r>
          </a:p>
          <a:p>
            <a:pPr marL="342900" indent="-342900" algn="ctr">
              <a:lnSpc>
                <a:spcPts val="2000"/>
              </a:lnSpc>
              <a:buClr>
                <a:srgbClr val="FFFFCC"/>
              </a:buClr>
              <a:buFont typeface="Wingdings" pitchFamily="2" charset="2"/>
              <a:buNone/>
            </a:pPr>
            <a:r>
              <a:rPr lang="en-AU" sz="2400" i="1" dirty="0" smtClean="0">
                <a:ln>
                  <a:solidFill>
                    <a:srgbClr val="FFFFFF"/>
                  </a:solidFill>
                </a:ln>
                <a:solidFill>
                  <a:srgbClr val="FF0000"/>
                </a:solidFill>
                <a:latin typeface="Arial" charset="0"/>
                <a:cs typeface="Arial" charset="0"/>
              </a:rPr>
              <a:t> </a:t>
            </a:r>
            <a:r>
              <a:rPr lang="en-AU" sz="2400" i="1" dirty="0">
                <a:ln>
                  <a:solidFill>
                    <a:srgbClr val="FFFFFF"/>
                  </a:solidFill>
                </a:ln>
                <a:solidFill>
                  <a:srgbClr val="FF0000"/>
                </a:solidFill>
                <a:latin typeface="Arial" charset="0"/>
                <a:cs typeface="Arial" charset="0"/>
              </a:rPr>
              <a:t>of Jacob</a:t>
            </a:r>
            <a:endParaRPr lang="en-US" sz="2400" i="1" dirty="0">
              <a:ln>
                <a:solidFill>
                  <a:srgbClr val="FFFFFF"/>
                </a:solidFill>
              </a:ln>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800" decel="100000"/>
                                        <p:tgtEl>
                                          <p:spTgt spid="16391"/>
                                        </p:tgtEl>
                                      </p:cBhvr>
                                    </p:animEffect>
                                    <p:anim calcmode="lin" valueType="num">
                                      <p:cBhvr>
                                        <p:cTn id="8" dur="800" decel="100000" fill="hold"/>
                                        <p:tgtEl>
                                          <p:spTgt spid="16391"/>
                                        </p:tgtEl>
                                        <p:attrNameLst>
                                          <p:attrName>style.rotation</p:attrName>
                                        </p:attrNameLst>
                                      </p:cBhvr>
                                      <p:tavLst>
                                        <p:tav tm="0">
                                          <p:val>
                                            <p:fltVal val="-90"/>
                                          </p:val>
                                        </p:tav>
                                        <p:tav tm="100000">
                                          <p:val>
                                            <p:fltVal val="0"/>
                                          </p:val>
                                        </p:tav>
                                      </p:tavLst>
                                    </p:anim>
                                    <p:anim calcmode="lin" valueType="num">
                                      <p:cBhvr>
                                        <p:cTn id="9" dur="800" decel="100000" fill="hold"/>
                                        <p:tgtEl>
                                          <p:spTgt spid="16391"/>
                                        </p:tgtEl>
                                        <p:attrNameLst>
                                          <p:attrName>ppt_x</p:attrName>
                                        </p:attrNameLst>
                                      </p:cBhvr>
                                      <p:tavLst>
                                        <p:tav tm="0">
                                          <p:val>
                                            <p:strVal val="#ppt_x+0.4"/>
                                          </p:val>
                                        </p:tav>
                                        <p:tav tm="100000">
                                          <p:val>
                                            <p:strVal val="#ppt_x-0.05"/>
                                          </p:val>
                                        </p:tav>
                                      </p:tavLst>
                                    </p:anim>
                                    <p:anim calcmode="lin" valueType="num">
                                      <p:cBhvr>
                                        <p:cTn id="10" dur="800" decel="100000" fill="hold"/>
                                        <p:tgtEl>
                                          <p:spTgt spid="1639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9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91"/>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fade">
                                      <p:cBhvr>
                                        <p:cTn id="15" dur="800" decel="100000"/>
                                        <p:tgtEl>
                                          <p:spTgt spid="16392"/>
                                        </p:tgtEl>
                                      </p:cBhvr>
                                    </p:animEffect>
                                    <p:anim calcmode="lin" valueType="num">
                                      <p:cBhvr>
                                        <p:cTn id="16" dur="800" decel="100000" fill="hold"/>
                                        <p:tgtEl>
                                          <p:spTgt spid="16392"/>
                                        </p:tgtEl>
                                        <p:attrNameLst>
                                          <p:attrName>style.rotation</p:attrName>
                                        </p:attrNameLst>
                                      </p:cBhvr>
                                      <p:tavLst>
                                        <p:tav tm="0">
                                          <p:val>
                                            <p:fltVal val="-90"/>
                                          </p:val>
                                        </p:tav>
                                        <p:tav tm="100000">
                                          <p:val>
                                            <p:fltVal val="0"/>
                                          </p:val>
                                        </p:tav>
                                      </p:tavLst>
                                    </p:anim>
                                    <p:anim calcmode="lin" valueType="num">
                                      <p:cBhvr>
                                        <p:cTn id="17" dur="800" decel="100000" fill="hold"/>
                                        <p:tgtEl>
                                          <p:spTgt spid="16392"/>
                                        </p:tgtEl>
                                        <p:attrNameLst>
                                          <p:attrName>ppt_x</p:attrName>
                                        </p:attrNameLst>
                                      </p:cBhvr>
                                      <p:tavLst>
                                        <p:tav tm="0">
                                          <p:val>
                                            <p:strVal val="#ppt_x+0.4"/>
                                          </p:val>
                                        </p:tav>
                                        <p:tav tm="100000">
                                          <p:val>
                                            <p:strVal val="#ppt_x-0.05"/>
                                          </p:val>
                                        </p:tav>
                                      </p:tavLst>
                                    </p:anim>
                                    <p:anim calcmode="lin" valueType="num">
                                      <p:cBhvr>
                                        <p:cTn id="18" dur="800" decel="100000" fill="hold"/>
                                        <p:tgtEl>
                                          <p:spTgt spid="1639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39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39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16400"/>
                                        </p:tgtEl>
                                        <p:attrNameLst>
                                          <p:attrName>style.visibility</p:attrName>
                                        </p:attrNameLst>
                                      </p:cBhvr>
                                      <p:to>
                                        <p:strVal val="visible"/>
                                      </p:to>
                                    </p:set>
                                    <p:anim calcmode="lin" valueType="num">
                                      <p:cBhvr>
                                        <p:cTn id="25" dur="1000" fill="hold"/>
                                        <p:tgtEl>
                                          <p:spTgt spid="1640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16400"/>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16400"/>
                                        </p:tgtEl>
                                        <p:attrNameLst>
                                          <p:attrName>ppt_y</p:attrName>
                                        </p:attrNameLst>
                                      </p:cBhvr>
                                      <p:tavLst>
                                        <p:tav tm="0">
                                          <p:val>
                                            <p:strVal val="#ppt_y"/>
                                          </p:val>
                                        </p:tav>
                                        <p:tav tm="100000">
                                          <p:val>
                                            <p:strVal val="#ppt_y"/>
                                          </p:val>
                                        </p:tav>
                                      </p:tavLst>
                                    </p:anim>
                                    <p:animEffect transition="in" filter="fade">
                                      <p:cBhvr>
                                        <p:cTn id="28" dur="1000"/>
                                        <p:tgtEl>
                                          <p:spTgt spid="16400"/>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32" fill="hold" grpId="0" nodeType="clickEffect">
                                  <p:stCondLst>
                                    <p:cond delay="0"/>
                                  </p:stCondLst>
                                  <p:childTnLst>
                                    <p:set>
                                      <p:cBhvr>
                                        <p:cTn id="32" dur="1" fill="hold">
                                          <p:stCondLst>
                                            <p:cond delay="0"/>
                                          </p:stCondLst>
                                        </p:cTn>
                                        <p:tgtEl>
                                          <p:spTgt spid="16398"/>
                                        </p:tgtEl>
                                        <p:attrNameLst>
                                          <p:attrName>style.visibility</p:attrName>
                                        </p:attrNameLst>
                                      </p:cBhvr>
                                      <p:to>
                                        <p:strVal val="visible"/>
                                      </p:to>
                                    </p:set>
                                    <p:animEffect transition="in" filter="diamond(out)">
                                      <p:cBhvr>
                                        <p:cTn id="33" dur="1000"/>
                                        <p:tgtEl>
                                          <p:spTgt spid="16398"/>
                                        </p:tgtEl>
                                      </p:cBhvr>
                                    </p:animEffect>
                                  </p:childTnLst>
                                </p:cTn>
                              </p:par>
                            </p:childTnLst>
                          </p:cTn>
                        </p:par>
                        <p:par>
                          <p:cTn id="34" fill="hold">
                            <p:stCondLst>
                              <p:cond delay="1000"/>
                            </p:stCondLst>
                            <p:childTnLst>
                              <p:par>
                                <p:cTn id="35" presetID="9" presetClass="entr" presetSubtype="0" fill="hold" grpId="0" nodeType="afterEffect">
                                  <p:stCondLst>
                                    <p:cond delay="1000"/>
                                  </p:stCondLst>
                                  <p:childTnLst>
                                    <p:set>
                                      <p:cBhvr>
                                        <p:cTn id="36" dur="1" fill="hold">
                                          <p:stCondLst>
                                            <p:cond delay="0"/>
                                          </p:stCondLst>
                                        </p:cTn>
                                        <p:tgtEl>
                                          <p:spTgt spid="16399"/>
                                        </p:tgtEl>
                                        <p:attrNameLst>
                                          <p:attrName>style.visibility</p:attrName>
                                        </p:attrNameLst>
                                      </p:cBhvr>
                                      <p:to>
                                        <p:strVal val="visible"/>
                                      </p:to>
                                    </p:set>
                                    <p:animEffect transition="in" filter="dissolve">
                                      <p:cBhvr>
                                        <p:cTn id="37" dur="500"/>
                                        <p:tgtEl>
                                          <p:spTgt spid="16399"/>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6402"/>
                                        </p:tgtEl>
                                        <p:attrNameLst>
                                          <p:attrName>style.visibility</p:attrName>
                                        </p:attrNameLst>
                                      </p:cBhvr>
                                      <p:to>
                                        <p:strVal val="visible"/>
                                      </p:to>
                                    </p:set>
                                    <p:animEffect transition="in" filter="fade">
                                      <p:cBhvr>
                                        <p:cTn id="41" dur="2000"/>
                                        <p:tgtEl>
                                          <p:spTgt spid="16402"/>
                                        </p:tgtEl>
                                      </p:cBhvr>
                                    </p:animEffect>
                                  </p:childTnLst>
                                </p:cTn>
                              </p:par>
                            </p:childTnLst>
                          </p:cTn>
                        </p:par>
                        <p:par>
                          <p:cTn id="42" fill="hold">
                            <p:stCondLst>
                              <p:cond delay="4500"/>
                            </p:stCondLst>
                            <p:childTnLst>
                              <p:par>
                                <p:cTn id="43" presetID="10" presetClass="entr" presetSubtype="0" fill="hold" grpId="0" nodeType="afterEffect">
                                  <p:stCondLst>
                                    <p:cond delay="5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40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P spid="16398" grpId="0"/>
      <p:bldP spid="16399" grpId="0"/>
      <p:bldP spid="16400" grpId="0" animBg="1"/>
      <p:bldP spid="16401" grpId="0"/>
      <p:bldP spid="16402"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0" y="41418"/>
            <a:ext cx="9144000" cy="811882"/>
          </a:xfrm>
        </p:spPr>
        <p:txBody>
          <a:bodyPr/>
          <a:lstStyle/>
          <a:p>
            <a:r>
              <a:rPr lang="en-AU" sz="4400" b="1" dirty="0">
                <a:latin typeface="+mj-lt"/>
              </a:rPr>
              <a:t>The </a:t>
            </a:r>
            <a:r>
              <a:rPr lang="en-AU" sz="4400" b="1" dirty="0" smtClean="0">
                <a:latin typeface="+mj-lt"/>
              </a:rPr>
              <a:t>work </a:t>
            </a:r>
            <a:r>
              <a:rPr lang="en-AU" sz="4400" b="1" dirty="0">
                <a:latin typeface="+mj-lt"/>
              </a:rPr>
              <a:t>of Elijah</a:t>
            </a:r>
          </a:p>
        </p:txBody>
      </p:sp>
      <p:sp>
        <p:nvSpPr>
          <p:cNvPr id="113667" name="Rectangle 3"/>
          <p:cNvSpPr>
            <a:spLocks noGrp="1" noChangeArrowheads="1"/>
          </p:cNvSpPr>
          <p:nvPr>
            <p:ph type="subTitle" idx="1"/>
          </p:nvPr>
        </p:nvSpPr>
        <p:spPr>
          <a:xfrm>
            <a:off x="323850" y="767338"/>
            <a:ext cx="8569325" cy="3741782"/>
          </a:xfrm>
        </p:spPr>
        <p:txBody>
          <a:bodyPr/>
          <a:lstStyle/>
          <a:p>
            <a:pPr algn="just">
              <a:lnSpc>
                <a:spcPts val="3600"/>
              </a:lnSpc>
            </a:pPr>
            <a:r>
              <a:rPr lang="en-AU" sz="3200" dirty="0">
                <a:ln w="19050">
                  <a:solidFill>
                    <a:schemeClr val="tx1"/>
                  </a:solidFill>
                </a:ln>
                <a:solidFill>
                  <a:srgbClr val="FF0000"/>
                </a:solidFill>
                <a:effectLst/>
                <a:latin typeface="Arial Black" pitchFamily="34" charset="0"/>
              </a:rPr>
              <a:t>Mal. 4:5-6</a:t>
            </a:r>
            <a:r>
              <a:rPr lang="en-AU" sz="3200" dirty="0">
                <a:ln w="19050">
                  <a:solidFill>
                    <a:schemeClr val="tx1"/>
                  </a:solidFill>
                </a:ln>
                <a:effectLst/>
                <a:latin typeface="Arial Black" pitchFamily="34" charset="0"/>
              </a:rPr>
              <a:t> </a:t>
            </a:r>
            <a:r>
              <a:rPr lang="en-AU" dirty="0"/>
              <a:t>– </a:t>
            </a:r>
            <a:r>
              <a:rPr lang="en-AU" sz="3200" dirty="0">
                <a:latin typeface="Bookman Old Style" pitchFamily="18" charset="0"/>
              </a:rPr>
              <a:t>“</a:t>
            </a:r>
            <a:r>
              <a:rPr lang="en-US" sz="3200" dirty="0">
                <a:effectLst/>
                <a:latin typeface="Bookman Old Style" pitchFamily="18" charset="0"/>
              </a:rPr>
              <a:t>Behold, I will send you Elijah the prophet </a:t>
            </a:r>
            <a:r>
              <a:rPr lang="en-US" sz="3200" dirty="0">
                <a:ln>
                  <a:solidFill>
                    <a:schemeClr val="tx1"/>
                  </a:solidFill>
                </a:ln>
                <a:solidFill>
                  <a:srgbClr val="FF33CC"/>
                </a:solidFill>
                <a:effectLst/>
                <a:latin typeface="Bookman Old Style" pitchFamily="18" charset="0"/>
              </a:rPr>
              <a:t>before</a:t>
            </a:r>
            <a:r>
              <a:rPr lang="en-US" sz="3200" dirty="0">
                <a:effectLst/>
                <a:latin typeface="Bookman Old Style" pitchFamily="18" charset="0"/>
              </a:rPr>
              <a:t> the coming of the great and dreadful day of the LORD: </a:t>
            </a:r>
            <a:r>
              <a:rPr lang="en-US" sz="3200" dirty="0">
                <a:solidFill>
                  <a:srgbClr val="00FF00"/>
                </a:solidFill>
                <a:effectLst/>
                <a:latin typeface="Bookman Old Style" pitchFamily="18" charset="0"/>
              </a:rPr>
              <a:t>And he shall turn the heart of the fathers to the children, and the heart of the children to their fathers</a:t>
            </a:r>
            <a:r>
              <a:rPr lang="en-US" sz="3200" dirty="0">
                <a:effectLst/>
                <a:latin typeface="Bookman Old Style" pitchFamily="18" charset="0"/>
              </a:rPr>
              <a:t>, lest I come and smite the earth with a curse.”</a:t>
            </a:r>
            <a:endParaRPr lang="en-AU" sz="3200" dirty="0">
              <a:latin typeface="Bookman Old Style" pitchFamily="18" charset="0"/>
            </a:endParaRPr>
          </a:p>
        </p:txBody>
      </p:sp>
      <p:sp>
        <p:nvSpPr>
          <p:cNvPr id="113668" name="Text Box 4"/>
          <p:cNvSpPr txBox="1">
            <a:spLocks noChangeArrowheads="1"/>
          </p:cNvSpPr>
          <p:nvPr/>
        </p:nvSpPr>
        <p:spPr bwMode="auto">
          <a:xfrm>
            <a:off x="2284444" y="3905346"/>
            <a:ext cx="6716712" cy="946150"/>
          </a:xfrm>
          <a:prstGeom prst="rect">
            <a:avLst/>
          </a:prstGeom>
          <a:noFill/>
          <a:ln w="9525" algn="ctr">
            <a:noFill/>
            <a:miter lim="800000"/>
            <a:headEnd/>
            <a:tailEnd/>
          </a:ln>
          <a:effectLst/>
        </p:spPr>
        <p:txBody>
          <a:bodyPr>
            <a:spAutoFit/>
          </a:bodyPr>
          <a:lstStyle/>
          <a:p>
            <a:pPr>
              <a:buClr>
                <a:srgbClr val="FFFFCC"/>
              </a:buClr>
              <a:buFont typeface="Wingdings" pitchFamily="2" charset="2"/>
              <a:buNone/>
            </a:pPr>
            <a:r>
              <a:rPr lang="en-AU" dirty="0">
                <a:ln>
                  <a:solidFill>
                    <a:srgbClr val="FFFFFF"/>
                  </a:solidFill>
                </a:ln>
                <a:solidFill>
                  <a:srgbClr val="FF33CC"/>
                </a:solidFill>
                <a:latin typeface="Arial" charset="0"/>
              </a:rPr>
              <a:t>Heb. </a:t>
            </a:r>
            <a:r>
              <a:rPr lang="en-AU" i="1" dirty="0" err="1">
                <a:ln>
                  <a:solidFill>
                    <a:srgbClr val="FFFFFF"/>
                  </a:solidFill>
                </a:ln>
                <a:solidFill>
                  <a:srgbClr val="FF33CC"/>
                </a:solidFill>
                <a:latin typeface="Arial" charset="0"/>
              </a:rPr>
              <a:t>paneh</a:t>
            </a:r>
            <a:r>
              <a:rPr lang="en-AU" dirty="0">
                <a:ln>
                  <a:solidFill>
                    <a:srgbClr val="FFFFFF"/>
                  </a:solidFill>
                </a:ln>
                <a:solidFill>
                  <a:srgbClr val="FF33CC"/>
                </a:solidFill>
                <a:latin typeface="Arial" charset="0"/>
              </a:rPr>
              <a:t> – the face (before) – see use</a:t>
            </a:r>
            <a:r>
              <a:rPr lang="en-AU" dirty="0">
                <a:solidFill>
                  <a:srgbClr val="FFFFFF"/>
                </a:solidFill>
                <a:latin typeface="Arial" charset="0"/>
              </a:rPr>
              <a:t> </a:t>
            </a:r>
            <a:r>
              <a:rPr lang="en-AU" dirty="0">
                <a:ln w="19050">
                  <a:solidFill>
                    <a:srgbClr val="FFFFFF"/>
                  </a:solidFill>
                </a:ln>
                <a:solidFill>
                  <a:srgbClr val="FF0000"/>
                </a:solidFill>
                <a:latin typeface="Arial" charset="0"/>
              </a:rPr>
              <a:t>Mal. 3:1; Amos 1:1</a:t>
            </a:r>
          </a:p>
        </p:txBody>
      </p:sp>
      <p:sp>
        <p:nvSpPr>
          <p:cNvPr id="113669" name="Oval 5"/>
          <p:cNvSpPr>
            <a:spLocks noChangeArrowheads="1"/>
          </p:cNvSpPr>
          <p:nvPr/>
        </p:nvSpPr>
        <p:spPr bwMode="auto">
          <a:xfrm>
            <a:off x="4572001" y="1196752"/>
            <a:ext cx="1643074" cy="630388"/>
          </a:xfrm>
          <a:prstGeom prst="ellipse">
            <a:avLst/>
          </a:prstGeom>
          <a:noFill/>
          <a:ln w="28575" algn="ctr">
            <a:solidFill>
              <a:srgbClr val="FF33CC"/>
            </a:solidFill>
            <a:round/>
            <a:headEnd/>
            <a:tailEnd/>
          </a:ln>
          <a:effectLst/>
        </p:spPr>
        <p:txBody>
          <a:bodyPr wrap="none" anchor="ctr"/>
          <a:lstStyle/>
          <a:p>
            <a:pPr>
              <a:buClr>
                <a:srgbClr val="FFFFCC"/>
              </a:buClr>
            </a:pPr>
            <a:endParaRPr lang="en-US">
              <a:solidFill>
                <a:srgbClr val="FFFFFF"/>
              </a:solidFill>
            </a:endParaRPr>
          </a:p>
        </p:txBody>
      </p:sp>
      <p:sp>
        <p:nvSpPr>
          <p:cNvPr id="113674" name="Text Box 10"/>
          <p:cNvSpPr txBox="1">
            <a:spLocks noChangeArrowheads="1"/>
          </p:cNvSpPr>
          <p:nvPr/>
        </p:nvSpPr>
        <p:spPr bwMode="auto">
          <a:xfrm>
            <a:off x="285721" y="4833153"/>
            <a:ext cx="8572560" cy="1908215"/>
          </a:xfrm>
          <a:prstGeom prst="rect">
            <a:avLst/>
          </a:prstGeom>
          <a:noFill/>
          <a:ln w="38100" algn="ctr">
            <a:solidFill>
              <a:srgbClr val="FFFF00"/>
            </a:solidFill>
            <a:miter lim="800000"/>
            <a:headEnd/>
            <a:tailEnd/>
          </a:ln>
          <a:effectLst/>
        </p:spPr>
        <p:txBody>
          <a:bodyPr wrap="square">
            <a:spAutoFit/>
          </a:bodyPr>
          <a:lstStyle/>
          <a:p>
            <a:pPr>
              <a:buClr>
                <a:srgbClr val="FFFFCC"/>
              </a:buClr>
              <a:buFont typeface="Wingdings" pitchFamily="2" charset="2"/>
              <a:buNone/>
            </a:pPr>
            <a:r>
              <a:rPr lang="en-AU" dirty="0">
                <a:solidFill>
                  <a:srgbClr val="00FF00"/>
                </a:solidFill>
                <a:latin typeface="Arial" charset="0"/>
              </a:rPr>
              <a:t>Cited</a:t>
            </a:r>
            <a:r>
              <a:rPr lang="en-AU" dirty="0">
                <a:solidFill>
                  <a:srgbClr val="FF0000"/>
                </a:solidFill>
                <a:latin typeface="Arial" charset="0"/>
              </a:rPr>
              <a:t> </a:t>
            </a:r>
            <a:r>
              <a:rPr lang="en-AU" dirty="0">
                <a:ln w="19050">
                  <a:solidFill>
                    <a:srgbClr val="FFFFFF"/>
                  </a:solidFill>
                </a:ln>
                <a:solidFill>
                  <a:srgbClr val="FF0000"/>
                </a:solidFill>
                <a:latin typeface="Arial" charset="0"/>
              </a:rPr>
              <a:t>Luke 1:17</a:t>
            </a:r>
            <a:r>
              <a:rPr lang="en-AU" dirty="0">
                <a:ln w="19050">
                  <a:solidFill>
                    <a:srgbClr val="FFFFFF"/>
                  </a:solidFill>
                </a:ln>
                <a:solidFill>
                  <a:srgbClr val="FFFFFF"/>
                </a:solidFill>
                <a:latin typeface="Arial" charset="0"/>
              </a:rPr>
              <a:t> </a:t>
            </a:r>
            <a:r>
              <a:rPr lang="en-AU" dirty="0">
                <a:solidFill>
                  <a:srgbClr val="00FF00"/>
                </a:solidFill>
                <a:latin typeface="Arial" charset="0"/>
              </a:rPr>
              <a:t>which Bro. Thomas translates –</a:t>
            </a:r>
            <a:r>
              <a:rPr lang="en-AU" dirty="0">
                <a:solidFill>
                  <a:srgbClr val="FFFFFF"/>
                </a:solidFill>
                <a:latin typeface="Arial" charset="0"/>
              </a:rPr>
              <a:t> </a:t>
            </a:r>
            <a:r>
              <a:rPr lang="en-AU" sz="3000" dirty="0">
                <a:ln w="6350">
                  <a:solidFill>
                    <a:srgbClr val="FFFFFF"/>
                  </a:solidFill>
                </a:ln>
                <a:solidFill>
                  <a:srgbClr val="FFCC66"/>
                </a:solidFill>
                <a:latin typeface="Bookman Old Style" pitchFamily="18" charset="0"/>
              </a:rPr>
              <a:t>“…to restore to the posterity the father’s dispositions and disobedient ones to just person’s mode of thinking</a:t>
            </a:r>
            <a:r>
              <a:rPr lang="en-AU" sz="3000" dirty="0" smtClean="0">
                <a:ln w="6350">
                  <a:solidFill>
                    <a:srgbClr val="FFFFFF"/>
                  </a:solidFill>
                </a:ln>
                <a:solidFill>
                  <a:srgbClr val="FFCC66"/>
                </a:solidFill>
                <a:latin typeface="Bookman Old Style" pitchFamily="18" charset="0"/>
              </a:rPr>
              <a:t>.”</a:t>
            </a:r>
            <a:r>
              <a:rPr lang="en-AU" sz="3000" dirty="0" smtClean="0">
                <a:ln>
                  <a:solidFill>
                    <a:srgbClr val="FFFFFF"/>
                  </a:solidFill>
                </a:ln>
                <a:solidFill>
                  <a:srgbClr val="FFCC66"/>
                </a:solidFill>
                <a:latin typeface="Bookman Old Style" pitchFamily="18" charset="0"/>
              </a:rPr>
              <a:t> </a:t>
            </a:r>
            <a:r>
              <a:rPr lang="en-AU" sz="3000" dirty="0" smtClean="0">
                <a:solidFill>
                  <a:srgbClr val="FFFF00"/>
                </a:solidFill>
                <a:effectLst>
                  <a:outerShdw blurRad="38100" dist="38100" dir="2700000" algn="tl">
                    <a:srgbClr val="000000">
                      <a:alpha val="43137"/>
                    </a:srgbClr>
                  </a:outerShdw>
                </a:effectLst>
                <a:latin typeface="Arial Narrow" pitchFamily="34" charset="0"/>
              </a:rPr>
              <a:t>See</a:t>
            </a:r>
            <a:r>
              <a:rPr lang="en-AU" sz="3000" dirty="0" smtClean="0">
                <a:ln>
                  <a:solidFill>
                    <a:srgbClr val="FFFFFF"/>
                  </a:solidFill>
                </a:ln>
                <a:solidFill>
                  <a:srgbClr val="FFCC66"/>
                </a:solidFill>
                <a:latin typeface="Bookman Old Style" pitchFamily="18" charset="0"/>
              </a:rPr>
              <a:t> </a:t>
            </a:r>
            <a:r>
              <a:rPr lang="en-AU" sz="3000" b="0" dirty="0" smtClean="0">
                <a:ln w="19050">
                  <a:solidFill>
                    <a:srgbClr val="FFFFFF"/>
                  </a:solidFill>
                </a:ln>
                <a:solidFill>
                  <a:srgbClr val="FF0000"/>
                </a:solidFill>
                <a:latin typeface="Impact" pitchFamily="34" charset="0"/>
              </a:rPr>
              <a:t>Isa. 29:22-23</a:t>
            </a:r>
            <a:endParaRPr lang="en-AU" sz="3000" b="0" dirty="0">
              <a:ln w="19050">
                <a:solidFill>
                  <a:srgbClr val="FFFFFF"/>
                </a:solidFill>
              </a:ln>
              <a:solidFill>
                <a:srgbClr val="FF0000"/>
              </a:solidFill>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childTnLst>
                                  <p:subTnLst>
                                    <p:set>
                                      <p:cBhvr override="childStyle">
                                        <p:cTn dur="1" fill="hold" display="0" masterRel="nextClick" afterEffect="1"/>
                                        <p:tgtEl>
                                          <p:spTgt spid="11366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13669"/>
                                        </p:tgtEl>
                                        <p:attrNameLst>
                                          <p:attrName>style.visibility</p:attrName>
                                        </p:attrNameLst>
                                      </p:cBhvr>
                                      <p:to>
                                        <p:strVal val="visible"/>
                                      </p:to>
                                    </p:set>
                                  </p:childTnLst>
                                  <p:subTnLst>
                                    <p:set>
                                      <p:cBhvr override="childStyle">
                                        <p:cTn dur="1" fill="hold" display="0" masterRel="nextClick" afterEffect="1"/>
                                        <p:tgtEl>
                                          <p:spTgt spid="11366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69" grpId="0" animBg="1"/>
      <p:bldP spid="1136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0" y="36637"/>
            <a:ext cx="9144000" cy="1550993"/>
          </a:xfrm>
        </p:spPr>
        <p:txBody>
          <a:bodyPr/>
          <a:lstStyle/>
          <a:p>
            <a:pPr>
              <a:lnSpc>
                <a:spcPct val="85000"/>
              </a:lnSpc>
            </a:pPr>
            <a:r>
              <a:rPr lang="en-AU" dirty="0" smtClean="0"/>
              <a:t>Jacob ashamed of Israel</a:t>
            </a:r>
            <a:br>
              <a:rPr lang="en-AU" dirty="0" smtClean="0"/>
            </a:br>
            <a:r>
              <a:rPr lang="en-AU" sz="4000" dirty="0" smtClean="0">
                <a:ln w="19050">
                  <a:solidFill>
                    <a:schemeClr val="tx1"/>
                  </a:solidFill>
                </a:ln>
                <a:solidFill>
                  <a:srgbClr val="FF0000"/>
                </a:solidFill>
                <a:effectLst/>
              </a:rPr>
              <a:t>Isa. 29:22-23</a:t>
            </a:r>
            <a:endParaRPr lang="en-AU" sz="4000" dirty="0">
              <a:ln w="19050">
                <a:solidFill>
                  <a:schemeClr val="tx1"/>
                </a:solidFill>
              </a:ln>
              <a:solidFill>
                <a:srgbClr val="FF0000"/>
              </a:solidFill>
              <a:effectLst/>
            </a:endParaRPr>
          </a:p>
        </p:txBody>
      </p:sp>
      <p:sp>
        <p:nvSpPr>
          <p:cNvPr id="112643" name="Rectangle 3"/>
          <p:cNvSpPr>
            <a:spLocks noGrp="1" noChangeArrowheads="1"/>
          </p:cNvSpPr>
          <p:nvPr>
            <p:ph type="subTitle" idx="1"/>
          </p:nvPr>
        </p:nvSpPr>
        <p:spPr>
          <a:xfrm>
            <a:off x="428596" y="1433062"/>
            <a:ext cx="8286808" cy="5072098"/>
          </a:xfrm>
        </p:spPr>
        <p:txBody>
          <a:bodyPr/>
          <a:lstStyle/>
          <a:p>
            <a:pPr algn="just">
              <a:lnSpc>
                <a:spcPts val="3600"/>
              </a:lnSpc>
            </a:pPr>
            <a:r>
              <a:rPr lang="en-US" sz="3200" dirty="0" smtClean="0">
                <a:effectLst/>
                <a:latin typeface="Bookman Old Style" pitchFamily="18" charset="0"/>
              </a:rPr>
              <a:t>Therefore thus </a:t>
            </a:r>
            <a:r>
              <a:rPr lang="en-US" sz="3200" dirty="0" err="1" smtClean="0">
                <a:effectLst/>
                <a:latin typeface="Bookman Old Style" pitchFamily="18" charset="0"/>
              </a:rPr>
              <a:t>saith</a:t>
            </a:r>
            <a:r>
              <a:rPr lang="en-US" sz="3200" dirty="0" smtClean="0">
                <a:effectLst/>
                <a:latin typeface="Bookman Old Style" pitchFamily="18" charset="0"/>
              </a:rPr>
              <a:t> the LORD, who redeemed Abraham, concerning the house of Jacob, </a:t>
            </a:r>
            <a:r>
              <a:rPr lang="en-US" sz="3200" dirty="0" smtClean="0">
                <a:solidFill>
                  <a:srgbClr val="00FF00"/>
                </a:solidFill>
                <a:effectLst/>
                <a:latin typeface="Bookman Old Style" pitchFamily="18" charset="0"/>
              </a:rPr>
              <a:t>Jacob shall not now be ashamed</a:t>
            </a:r>
            <a:r>
              <a:rPr lang="en-US" sz="3200" dirty="0" smtClean="0">
                <a:effectLst/>
                <a:latin typeface="Bookman Old Style" pitchFamily="18" charset="0"/>
              </a:rPr>
              <a:t>, neither shall his face now wax pale. </a:t>
            </a:r>
          </a:p>
          <a:p>
            <a:pPr algn="just">
              <a:lnSpc>
                <a:spcPts val="3600"/>
              </a:lnSpc>
            </a:pPr>
            <a:r>
              <a:rPr lang="en-US" sz="3200" dirty="0" smtClean="0">
                <a:effectLst/>
                <a:latin typeface="Bookman Old Style" pitchFamily="18" charset="0"/>
              </a:rPr>
              <a:t>But when he </a:t>
            </a:r>
            <a:r>
              <a:rPr lang="en-US" sz="3200" dirty="0" err="1" smtClean="0">
                <a:effectLst/>
                <a:latin typeface="Bookman Old Style" pitchFamily="18" charset="0"/>
              </a:rPr>
              <a:t>seeth</a:t>
            </a:r>
            <a:r>
              <a:rPr lang="en-US" sz="3200" dirty="0" smtClean="0">
                <a:effectLst/>
                <a:latin typeface="Bookman Old Style" pitchFamily="18" charset="0"/>
              </a:rPr>
              <a:t> his children, the work of mine hands, in the midst of him, they shall sanctify my name, and sanctify the Holy One of Jacob, and shall fear the God of Israel.</a:t>
            </a:r>
          </a:p>
        </p:txBody>
      </p:sp>
      <p:sp>
        <p:nvSpPr>
          <p:cNvPr id="5"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3"/>
          <p:cNvSpPr>
            <a:spLocks/>
          </p:cNvSpPr>
          <p:nvPr/>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fontAlgn="auto">
              <a:spcBef>
                <a:spcPts val="0"/>
              </a:spcBef>
              <a:spcAft>
                <a:spcPts val="0"/>
              </a:spcAft>
              <a:buClrTx/>
              <a:buSzTx/>
              <a:buFontTx/>
              <a:buNone/>
              <a:defRPr/>
            </a:pPr>
            <a:endParaRPr lang="en-US" sz="1800" b="0" kern="0">
              <a:solidFill>
                <a:sysClr val="windowText" lastClr="000000"/>
              </a:solidFill>
            </a:endParaRPr>
          </a:p>
        </p:txBody>
      </p:sp>
      <p:sp>
        <p:nvSpPr>
          <p:cNvPr id="112642" name="Rectangle 2"/>
          <p:cNvSpPr>
            <a:spLocks noGrp="1" noChangeArrowheads="1"/>
          </p:cNvSpPr>
          <p:nvPr>
            <p:ph type="ctrTitle"/>
          </p:nvPr>
        </p:nvSpPr>
        <p:spPr>
          <a:xfrm>
            <a:off x="0" y="22782"/>
            <a:ext cx="9144000" cy="836613"/>
          </a:xfrm>
        </p:spPr>
        <p:txBody>
          <a:bodyPr/>
          <a:lstStyle/>
          <a:p>
            <a:r>
              <a:rPr lang="en-AU" sz="4400" b="1" dirty="0" smtClean="0">
                <a:latin typeface="+mj-lt"/>
              </a:rPr>
              <a:t>Two phases to ‘Elijah’s’ work</a:t>
            </a:r>
            <a:endParaRPr lang="en-AU" sz="4400" b="1" dirty="0">
              <a:latin typeface="+mj-lt"/>
            </a:endParaRPr>
          </a:p>
        </p:txBody>
      </p:sp>
      <p:sp>
        <p:nvSpPr>
          <p:cNvPr id="4" name="Text Box 13"/>
          <p:cNvSpPr txBox="1">
            <a:spLocks noGrp="1" noChangeArrowheads="1"/>
          </p:cNvSpPr>
          <p:nvPr>
            <p:ph type="subTitle" idx="1"/>
          </p:nvPr>
        </p:nvSpPr>
        <p:spPr bwMode="auto">
          <a:xfrm>
            <a:off x="285720" y="764704"/>
            <a:ext cx="8572560" cy="5416868"/>
          </a:xfrm>
          <a:prstGeom prst="rect">
            <a:avLst/>
          </a:prstGeom>
          <a:noFill/>
          <a:ln w="38100" algn="ctr">
            <a:noFill/>
            <a:miter lim="800000"/>
            <a:headEnd/>
            <a:tailEnd/>
          </a:ln>
          <a:effectLst/>
        </p:spPr>
        <p:txBody>
          <a:bodyPr wrap="square">
            <a:spAutoFit/>
          </a:bodyPr>
          <a:lstStyle/>
          <a:p>
            <a:pPr marL="539750" indent="-539750">
              <a:buClr>
                <a:srgbClr val="FFFF00"/>
              </a:buClr>
              <a:buSzPct val="100000"/>
              <a:buFont typeface="Wingdings" pitchFamily="2" charset="2"/>
              <a:buChar char="v"/>
            </a:pPr>
            <a:r>
              <a:rPr lang="en-AU" sz="3200" dirty="0">
                <a:effectLst/>
                <a:latin typeface="Arial" charset="0"/>
              </a:rPr>
              <a:t>The citation in </a:t>
            </a:r>
            <a:r>
              <a:rPr lang="en-AU" sz="3200" dirty="0">
                <a:ln w="19050">
                  <a:solidFill>
                    <a:schemeClr val="tx1"/>
                  </a:solidFill>
                </a:ln>
                <a:solidFill>
                  <a:srgbClr val="FF0000"/>
                </a:solidFill>
                <a:effectLst/>
                <a:latin typeface="Arial" charset="0"/>
              </a:rPr>
              <a:t>Luke 1</a:t>
            </a:r>
            <a:r>
              <a:rPr lang="en-AU" sz="3200" dirty="0">
                <a:latin typeface="Arial" charset="0"/>
              </a:rPr>
              <a:t> </a:t>
            </a:r>
            <a:r>
              <a:rPr lang="en-AU" sz="3200" dirty="0">
                <a:effectLst/>
                <a:latin typeface="Arial" charset="0"/>
              </a:rPr>
              <a:t>is important – Malachi’s message was to </a:t>
            </a:r>
            <a:r>
              <a:rPr lang="en-AU" sz="3200" dirty="0">
                <a:solidFill>
                  <a:srgbClr val="FFFF00"/>
                </a:solidFill>
                <a:effectLst/>
                <a:latin typeface="Arial" charset="0"/>
              </a:rPr>
              <a:t>“all Israel” </a:t>
            </a:r>
            <a:r>
              <a:rPr lang="en-AU" sz="3200" dirty="0">
                <a:effectLst/>
                <a:latin typeface="Arial" charset="0"/>
              </a:rPr>
              <a:t>(</a:t>
            </a:r>
            <a:r>
              <a:rPr lang="en-AU" sz="3200" dirty="0">
                <a:ln w="19050">
                  <a:solidFill>
                    <a:schemeClr val="tx1"/>
                  </a:solidFill>
                </a:ln>
                <a:solidFill>
                  <a:srgbClr val="FF0000"/>
                </a:solidFill>
                <a:effectLst/>
                <a:latin typeface="Arial" charset="0"/>
              </a:rPr>
              <a:t>v.4</a:t>
            </a:r>
            <a:r>
              <a:rPr lang="en-AU" sz="3200" dirty="0">
                <a:effectLst/>
                <a:latin typeface="Arial" charset="0"/>
              </a:rPr>
              <a:t>) – </a:t>
            </a:r>
            <a:r>
              <a:rPr lang="en-AU" sz="3200" dirty="0">
                <a:solidFill>
                  <a:srgbClr val="00FF00"/>
                </a:solidFill>
                <a:effectLst/>
                <a:latin typeface="Arial" charset="0"/>
              </a:rPr>
              <a:t>John the Baptist was “Elijah” to Judah</a:t>
            </a:r>
            <a:r>
              <a:rPr lang="en-AU" sz="3200" dirty="0">
                <a:effectLst/>
                <a:latin typeface="Arial" charset="0"/>
              </a:rPr>
              <a:t> (</a:t>
            </a:r>
            <a:r>
              <a:rPr lang="en-AU" sz="3200" dirty="0">
                <a:ln w="19050">
                  <a:solidFill>
                    <a:schemeClr val="tx1"/>
                  </a:solidFill>
                </a:ln>
                <a:solidFill>
                  <a:srgbClr val="FF0000"/>
                </a:solidFill>
                <a:effectLst/>
                <a:latin typeface="Arial" charset="0"/>
              </a:rPr>
              <a:t>Matt. 11:14; 17:10-13</a:t>
            </a:r>
            <a:r>
              <a:rPr lang="en-AU" sz="3200" dirty="0">
                <a:effectLst/>
                <a:latin typeface="Arial" charset="0"/>
              </a:rPr>
              <a:t>) – all that remains is for Elijah to appear to scattered Israel</a:t>
            </a:r>
            <a:r>
              <a:rPr lang="en-AU" sz="3200" dirty="0" smtClean="0">
                <a:effectLst/>
                <a:latin typeface="Arial" charset="0"/>
              </a:rPr>
              <a:t>.</a:t>
            </a:r>
          </a:p>
          <a:p>
            <a:pPr algn="just">
              <a:lnSpc>
                <a:spcPct val="90000"/>
              </a:lnSpc>
              <a:spcBef>
                <a:spcPts val="1200"/>
              </a:spcBef>
            </a:pPr>
            <a:r>
              <a:rPr lang="en-US" sz="3200" b="0" dirty="0" smtClean="0">
                <a:ln w="19050">
                  <a:solidFill>
                    <a:schemeClr val="tx1"/>
                  </a:solidFill>
                </a:ln>
                <a:solidFill>
                  <a:srgbClr val="FF0000"/>
                </a:solidFill>
                <a:effectLst/>
                <a:latin typeface="Arial Black" pitchFamily="34" charset="0"/>
              </a:rPr>
              <a:t>Matt. 11:13-15 </a:t>
            </a:r>
            <a:r>
              <a:rPr lang="en-US" sz="3200" dirty="0" smtClean="0">
                <a:effectLst/>
                <a:latin typeface="Bookman Old Style" pitchFamily="18" charset="0"/>
              </a:rPr>
              <a:t>-</a:t>
            </a:r>
            <a:r>
              <a:rPr lang="en-US" sz="3200" dirty="0" smtClean="0">
                <a:ln>
                  <a:solidFill>
                    <a:schemeClr val="tx1"/>
                  </a:solidFill>
                </a:ln>
                <a:solidFill>
                  <a:srgbClr val="FF0000"/>
                </a:solidFill>
                <a:effectLst/>
              </a:rPr>
              <a:t> </a:t>
            </a:r>
            <a:r>
              <a:rPr lang="en-US" sz="3200" dirty="0" smtClean="0">
                <a:effectLst/>
                <a:latin typeface="Bookman Old Style" pitchFamily="18" charset="0"/>
              </a:rPr>
              <a:t>For, all the prophets and the law, until </a:t>
            </a:r>
            <a:r>
              <a:rPr lang="en-US" sz="3200" dirty="0" smtClean="0">
                <a:solidFill>
                  <a:srgbClr val="00FF00"/>
                </a:solidFill>
                <a:effectLst/>
                <a:latin typeface="Bookman Old Style" pitchFamily="18" charset="0"/>
              </a:rPr>
              <a:t>John</a:t>
            </a:r>
            <a:r>
              <a:rPr lang="en-US" sz="3200" dirty="0" smtClean="0">
                <a:effectLst/>
                <a:latin typeface="Bookman Old Style" pitchFamily="18" charset="0"/>
              </a:rPr>
              <a:t>, did prophesy; </a:t>
            </a:r>
            <a:r>
              <a:rPr lang="en-US" sz="3200" dirty="0" smtClean="0">
                <a:solidFill>
                  <a:srgbClr val="00FF00"/>
                </a:solidFill>
                <a:effectLst/>
                <a:latin typeface="Bookman Old Style" pitchFamily="18" charset="0"/>
              </a:rPr>
              <a:t>And, if ye are willing to accept it, he, is Elijah—the one destined to come</a:t>
            </a:r>
            <a:r>
              <a:rPr lang="en-US" sz="3200" dirty="0" smtClean="0">
                <a:effectLst/>
                <a:latin typeface="Bookman Old Style" pitchFamily="18" charset="0"/>
              </a:rPr>
              <a:t>. He that hath ears, let him hear! (</a:t>
            </a:r>
            <a:r>
              <a:rPr lang="en-US" sz="3200" dirty="0" smtClean="0">
                <a:ln w="15875">
                  <a:solidFill>
                    <a:schemeClr val="tx1"/>
                  </a:solidFill>
                </a:ln>
                <a:solidFill>
                  <a:srgbClr val="FF00FF"/>
                </a:solidFill>
                <a:effectLst/>
              </a:rPr>
              <a:t>Roth.</a:t>
            </a:r>
            <a:r>
              <a:rPr lang="en-US" sz="3200" dirty="0" smtClean="0">
                <a:effectLst/>
                <a:latin typeface="Bookman Old Style" pitchFamily="18" charset="0"/>
              </a:rPr>
              <a:t>)</a:t>
            </a:r>
            <a:endParaRPr lang="en-AU" sz="3200" dirty="0" smtClean="0">
              <a:solidFill>
                <a:srgbClr val="00FFFF"/>
              </a:solidFill>
              <a:effectLst/>
              <a:latin typeface="Bookman Old Style" pitchFamily="18" charset="0"/>
            </a:endParaRPr>
          </a:p>
        </p:txBody>
      </p:sp>
      <p:sp>
        <p:nvSpPr>
          <p:cNvPr id="6"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0" y="92057"/>
            <a:ext cx="9144000" cy="1408117"/>
          </a:xfrm>
        </p:spPr>
        <p:txBody>
          <a:bodyPr/>
          <a:lstStyle/>
          <a:p>
            <a:pPr>
              <a:lnSpc>
                <a:spcPct val="85000"/>
              </a:lnSpc>
            </a:pPr>
            <a:r>
              <a:rPr lang="en-AU" dirty="0" smtClean="0"/>
              <a:t>John the Baptist – Elijah to Judah – </a:t>
            </a:r>
            <a:r>
              <a:rPr lang="en-AU" dirty="0" smtClean="0">
                <a:ln w="19050">
                  <a:solidFill>
                    <a:schemeClr val="tx1"/>
                  </a:solidFill>
                </a:ln>
                <a:solidFill>
                  <a:srgbClr val="FF0000"/>
                </a:solidFill>
                <a:effectLst/>
              </a:rPr>
              <a:t>Matt. 17:10-13</a:t>
            </a:r>
            <a:endParaRPr lang="en-AU" dirty="0">
              <a:ln w="19050">
                <a:solidFill>
                  <a:schemeClr val="tx1"/>
                </a:solidFill>
              </a:ln>
              <a:solidFill>
                <a:srgbClr val="FF0000"/>
              </a:solidFill>
              <a:effectLst/>
            </a:endParaRPr>
          </a:p>
        </p:txBody>
      </p:sp>
      <p:sp>
        <p:nvSpPr>
          <p:cNvPr id="112643" name="Rectangle 3"/>
          <p:cNvSpPr>
            <a:spLocks noGrp="1" noChangeArrowheads="1"/>
          </p:cNvSpPr>
          <p:nvPr>
            <p:ph type="subTitle" idx="1"/>
          </p:nvPr>
        </p:nvSpPr>
        <p:spPr>
          <a:xfrm>
            <a:off x="357158" y="1414881"/>
            <a:ext cx="8429684" cy="5214974"/>
          </a:xfrm>
        </p:spPr>
        <p:txBody>
          <a:bodyPr/>
          <a:lstStyle/>
          <a:p>
            <a:pPr algn="just">
              <a:lnSpc>
                <a:spcPts val="3600"/>
              </a:lnSpc>
            </a:pPr>
            <a:r>
              <a:rPr lang="en-US" sz="3200" dirty="0" smtClean="0">
                <a:effectLst/>
                <a:latin typeface="Bookman Old Style" pitchFamily="18" charset="0"/>
              </a:rPr>
              <a:t>And his disciples asked him, saying, Why then say the scribes that Elijah must first come? And Jesus answered and said unto them, Elijah truly shall first come, and restore all things. </a:t>
            </a:r>
            <a:r>
              <a:rPr lang="en-US" sz="3200" dirty="0" smtClean="0">
                <a:solidFill>
                  <a:srgbClr val="00FF00"/>
                </a:solidFill>
                <a:effectLst/>
                <a:latin typeface="Bookman Old Style" pitchFamily="18" charset="0"/>
              </a:rPr>
              <a:t>But I say unto you, That Elijah is come already</a:t>
            </a:r>
            <a:r>
              <a:rPr lang="en-US" sz="3200" dirty="0" smtClean="0">
                <a:effectLst/>
                <a:latin typeface="Bookman Old Style" pitchFamily="18" charset="0"/>
              </a:rPr>
              <a:t>, and they knew him not, but have done unto him whatsoever they listed. </a:t>
            </a:r>
            <a:r>
              <a:rPr lang="en-US" sz="3200" dirty="0" smtClean="0">
                <a:solidFill>
                  <a:srgbClr val="FFFF00"/>
                </a:solidFill>
                <a:effectLst/>
                <a:latin typeface="Bookman Old Style" pitchFamily="18" charset="0"/>
              </a:rPr>
              <a:t>Then the disciples understood that he </a:t>
            </a:r>
            <a:r>
              <a:rPr lang="en-US" sz="3200" dirty="0" err="1" smtClean="0">
                <a:solidFill>
                  <a:srgbClr val="FFFF00"/>
                </a:solidFill>
                <a:effectLst/>
                <a:latin typeface="Bookman Old Style" pitchFamily="18" charset="0"/>
              </a:rPr>
              <a:t>spake</a:t>
            </a:r>
            <a:r>
              <a:rPr lang="en-US" sz="3200" dirty="0" smtClean="0">
                <a:solidFill>
                  <a:srgbClr val="FFFF00"/>
                </a:solidFill>
                <a:effectLst/>
                <a:latin typeface="Bookman Old Style" pitchFamily="18" charset="0"/>
              </a:rPr>
              <a:t> unto them of John the Baptist</a:t>
            </a:r>
            <a:r>
              <a:rPr lang="en-US" sz="3200" dirty="0" smtClean="0">
                <a:effectLst/>
                <a:latin typeface="Bookman Old Style" pitchFamily="18" charset="0"/>
              </a:rPr>
              <a:t>.</a:t>
            </a:r>
            <a:endParaRPr lang="en-AU" sz="3200" dirty="0">
              <a:effectLst/>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908720"/>
          </a:xfrm>
        </p:spPr>
        <p:txBody>
          <a:bodyPr/>
          <a:lstStyle/>
          <a:p>
            <a:r>
              <a:rPr lang="en-AU" sz="4400" b="1" dirty="0" smtClean="0">
                <a:latin typeface="+mj-lt"/>
              </a:rPr>
              <a:t>John – Elijah to Judah or not?</a:t>
            </a:r>
            <a:endParaRPr lang="en-AU" sz="4400" b="1" dirty="0">
              <a:solidFill>
                <a:srgbClr val="FF0000"/>
              </a:solidFill>
              <a:latin typeface="+mj-lt"/>
            </a:endParaRPr>
          </a:p>
        </p:txBody>
      </p:sp>
      <p:sp>
        <p:nvSpPr>
          <p:cNvPr id="55299" name="Rectangle 3"/>
          <p:cNvSpPr>
            <a:spLocks noGrp="1" noChangeArrowheads="1"/>
          </p:cNvSpPr>
          <p:nvPr>
            <p:ph type="subTitle" idx="1"/>
          </p:nvPr>
        </p:nvSpPr>
        <p:spPr>
          <a:xfrm>
            <a:off x="267413" y="791418"/>
            <a:ext cx="8638922" cy="5949950"/>
          </a:xfrm>
        </p:spPr>
        <p:txBody>
          <a:bodyPr/>
          <a:lstStyle/>
          <a:p>
            <a:pPr algn="just">
              <a:lnSpc>
                <a:spcPct val="90000"/>
              </a:lnSpc>
              <a:spcBef>
                <a:spcPts val="0"/>
              </a:spcBef>
              <a:spcAft>
                <a:spcPts val="600"/>
              </a:spcAft>
            </a:pPr>
            <a:r>
              <a:rPr lang="en-US" sz="3200" dirty="0" smtClean="0">
                <a:ln w="19050">
                  <a:solidFill>
                    <a:schemeClr val="tx1"/>
                  </a:solidFill>
                </a:ln>
                <a:solidFill>
                  <a:srgbClr val="FF0000"/>
                </a:solidFill>
                <a:effectLst/>
              </a:rPr>
              <a:t>John 1:19-23</a:t>
            </a:r>
            <a:r>
              <a:rPr lang="en-US" sz="3200" dirty="0" smtClean="0">
                <a:ln w="19050">
                  <a:solidFill>
                    <a:schemeClr val="tx1"/>
                  </a:solidFill>
                </a:ln>
                <a:effectLst/>
              </a:rPr>
              <a:t> </a:t>
            </a:r>
            <a:r>
              <a:rPr lang="en-US" sz="3200" dirty="0" smtClean="0">
                <a:effectLst/>
              </a:rPr>
              <a:t>- </a:t>
            </a:r>
            <a:r>
              <a:rPr lang="en-US" dirty="0" smtClean="0">
                <a:effectLst/>
                <a:latin typeface="Bookman Old Style" pitchFamily="18" charset="0"/>
              </a:rPr>
              <a:t>And this is the testimony of John, when the Jews sent priests and Levites from Jerusalem to ask him, </a:t>
            </a:r>
            <a:r>
              <a:rPr lang="en-US" dirty="0" smtClean="0">
                <a:solidFill>
                  <a:srgbClr val="FFFF00"/>
                </a:solidFill>
                <a:effectLst/>
                <a:latin typeface="Bookman Old Style" pitchFamily="18" charset="0"/>
              </a:rPr>
              <a:t>“Who are you?”</a:t>
            </a:r>
          </a:p>
          <a:p>
            <a:pPr algn="just">
              <a:lnSpc>
                <a:spcPct val="90000"/>
              </a:lnSpc>
              <a:spcBef>
                <a:spcPts val="0"/>
              </a:spcBef>
              <a:spcAft>
                <a:spcPts val="600"/>
              </a:spcAft>
            </a:pPr>
            <a:r>
              <a:rPr lang="en-US" dirty="0" smtClean="0">
                <a:effectLst/>
                <a:latin typeface="Bookman Old Style" pitchFamily="18" charset="0"/>
              </a:rPr>
              <a:t>He confessed, he did not deny, but confessed, </a:t>
            </a:r>
            <a:r>
              <a:rPr lang="en-US" dirty="0" smtClean="0">
                <a:solidFill>
                  <a:srgbClr val="00FF00"/>
                </a:solidFill>
                <a:effectLst/>
                <a:latin typeface="Bookman Old Style" pitchFamily="18" charset="0"/>
              </a:rPr>
              <a:t>“I am not the Christ.”</a:t>
            </a:r>
          </a:p>
          <a:p>
            <a:pPr algn="just">
              <a:lnSpc>
                <a:spcPct val="90000"/>
              </a:lnSpc>
              <a:spcBef>
                <a:spcPts val="0"/>
              </a:spcBef>
              <a:spcAft>
                <a:spcPts val="600"/>
              </a:spcAft>
            </a:pPr>
            <a:r>
              <a:rPr lang="en-US" dirty="0" smtClean="0">
                <a:effectLst/>
                <a:latin typeface="Bookman Old Style" pitchFamily="18" charset="0"/>
              </a:rPr>
              <a:t>And they asked him, </a:t>
            </a:r>
            <a:r>
              <a:rPr lang="en-US" dirty="0" smtClean="0">
                <a:solidFill>
                  <a:srgbClr val="FFFF00"/>
                </a:solidFill>
                <a:effectLst/>
                <a:latin typeface="Bookman Old Style" pitchFamily="18" charset="0"/>
              </a:rPr>
              <a:t>“What then? Are you Elijah?”</a:t>
            </a:r>
            <a:r>
              <a:rPr lang="en-US" dirty="0" smtClean="0">
                <a:effectLst/>
                <a:latin typeface="Bookman Old Style" pitchFamily="18" charset="0"/>
              </a:rPr>
              <a:t> He said, </a:t>
            </a:r>
            <a:r>
              <a:rPr lang="en-US" dirty="0" smtClean="0">
                <a:solidFill>
                  <a:srgbClr val="00FF00"/>
                </a:solidFill>
                <a:effectLst/>
                <a:latin typeface="Bookman Old Style" pitchFamily="18" charset="0"/>
              </a:rPr>
              <a:t>“I am not.” </a:t>
            </a:r>
            <a:r>
              <a:rPr lang="en-US" dirty="0" smtClean="0">
                <a:solidFill>
                  <a:srgbClr val="FFFF00"/>
                </a:solidFill>
                <a:effectLst/>
                <a:latin typeface="Bookman Old Style" pitchFamily="18" charset="0"/>
              </a:rPr>
              <a:t>“Are you the prophet?”</a:t>
            </a:r>
            <a:r>
              <a:rPr lang="en-US" dirty="0" smtClean="0">
                <a:effectLst/>
                <a:latin typeface="Bookman Old Style" pitchFamily="18" charset="0"/>
              </a:rPr>
              <a:t> And he answered, </a:t>
            </a:r>
            <a:r>
              <a:rPr lang="en-US" dirty="0" smtClean="0">
                <a:solidFill>
                  <a:srgbClr val="00FF00"/>
                </a:solidFill>
                <a:effectLst/>
                <a:latin typeface="Bookman Old Style" pitchFamily="18" charset="0"/>
              </a:rPr>
              <a:t>“No.”</a:t>
            </a:r>
          </a:p>
          <a:p>
            <a:pPr algn="just">
              <a:lnSpc>
                <a:spcPct val="90000"/>
              </a:lnSpc>
              <a:spcBef>
                <a:spcPts val="0"/>
              </a:spcBef>
              <a:spcAft>
                <a:spcPts val="600"/>
              </a:spcAft>
            </a:pPr>
            <a:r>
              <a:rPr lang="en-US" dirty="0" smtClean="0">
                <a:effectLst/>
                <a:latin typeface="Bookman Old Style" pitchFamily="18" charset="0"/>
              </a:rPr>
              <a:t>They said to him then, </a:t>
            </a:r>
            <a:r>
              <a:rPr lang="en-US" dirty="0" smtClean="0">
                <a:solidFill>
                  <a:srgbClr val="FFFF00"/>
                </a:solidFill>
                <a:effectLst/>
                <a:latin typeface="Bookman Old Style" pitchFamily="18" charset="0"/>
              </a:rPr>
              <a:t>“Who are you? Let us have an answer for those who sent us. What do you say about yourself?”</a:t>
            </a:r>
          </a:p>
          <a:p>
            <a:pPr algn="just">
              <a:lnSpc>
                <a:spcPct val="90000"/>
              </a:lnSpc>
              <a:spcBef>
                <a:spcPts val="0"/>
              </a:spcBef>
              <a:spcAft>
                <a:spcPts val="600"/>
              </a:spcAft>
            </a:pPr>
            <a:r>
              <a:rPr lang="en-US" dirty="0" smtClean="0">
                <a:effectLst/>
                <a:latin typeface="Bookman Old Style" pitchFamily="18" charset="0"/>
              </a:rPr>
              <a:t>He said, </a:t>
            </a:r>
            <a:r>
              <a:rPr lang="en-US" dirty="0" smtClean="0">
                <a:solidFill>
                  <a:srgbClr val="00FF00"/>
                </a:solidFill>
                <a:effectLst/>
                <a:latin typeface="Bookman Old Style" pitchFamily="18" charset="0"/>
              </a:rPr>
              <a:t>“I am the voice of one crying in the wilderness, ‘Make straight the way of the Lord,’ as the prophet Isaiah said.”</a:t>
            </a:r>
          </a:p>
          <a:p>
            <a:pPr marL="533400" indent="-533400" algn="just">
              <a:lnSpc>
                <a:spcPct val="90000"/>
              </a:lnSpc>
              <a:spcBef>
                <a:spcPts val="0"/>
              </a:spcBef>
              <a:spcAft>
                <a:spcPts val="600"/>
              </a:spcAft>
            </a:pPr>
            <a:endParaRPr lang="en-AU" sz="3200" dirty="0">
              <a:effectLst/>
            </a:endParaRPr>
          </a:p>
        </p:txBody>
      </p:sp>
      <p:sp>
        <p:nvSpPr>
          <p:cNvPr id="4" name="TextBox 3"/>
          <p:cNvSpPr txBox="1"/>
          <p:nvPr/>
        </p:nvSpPr>
        <p:spPr>
          <a:xfrm rot="21332982">
            <a:off x="420513" y="2665331"/>
            <a:ext cx="8208912" cy="1348061"/>
          </a:xfrm>
          <a:prstGeom prst="rect">
            <a:avLst/>
          </a:prstGeom>
          <a:solidFill>
            <a:srgbClr val="FFFF00"/>
          </a:solidFill>
          <a:ln w="57150">
            <a:solidFill>
              <a:srgbClr val="FF0000"/>
            </a:solidFill>
          </a:ln>
        </p:spPr>
        <p:txBody>
          <a:bodyPr wrap="square" rtlCol="0">
            <a:spAutoFit/>
          </a:bodyPr>
          <a:lstStyle/>
          <a:p>
            <a:pPr algn="ctr">
              <a:lnSpc>
                <a:spcPct val="85000"/>
              </a:lnSpc>
              <a:spcBef>
                <a:spcPts val="0"/>
              </a:spcBef>
              <a:buClr>
                <a:srgbClr val="FFFFCC"/>
              </a:buClr>
              <a:buFont typeface="Wingdings" pitchFamily="2" charset="2"/>
              <a:buNone/>
            </a:pPr>
            <a:r>
              <a:rPr lang="en-US" sz="4800" dirty="0" smtClean="0">
                <a:solidFill>
                  <a:srgbClr val="000000"/>
                </a:solidFill>
                <a:latin typeface="Arial"/>
              </a:rPr>
              <a:t>But how do we reconcile this declaration by John?</a:t>
            </a:r>
            <a:endParaRPr lang="en-US" sz="480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rbit">
  <a:themeElements>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2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2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2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2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2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2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2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rbit">
  <a:themeElements>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2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2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2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2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2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2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2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6842</TotalTime>
  <Words>2303</Words>
  <Application>Microsoft Office PowerPoint</Application>
  <PresentationFormat>On-screen Show (4:3)</PresentationFormat>
  <Paragraphs>146</Paragraphs>
  <Slides>23</Slides>
  <Notes>0</Notes>
  <HiddenSlides>0</HiddenSlides>
  <MMClips>0</MMClips>
  <ScaleCrop>false</ScaleCrop>
  <HeadingPairs>
    <vt:vector size="4" baseType="variant">
      <vt:variant>
        <vt:lpstr>Theme</vt:lpstr>
      </vt:variant>
      <vt:variant>
        <vt:i4>12</vt:i4>
      </vt:variant>
      <vt:variant>
        <vt:lpstr>Slide Titles</vt:lpstr>
      </vt:variant>
      <vt:variant>
        <vt:i4>23</vt:i4>
      </vt:variant>
    </vt:vector>
  </HeadingPairs>
  <TitlesOfParts>
    <vt:vector size="35" baseType="lpstr">
      <vt:lpstr>Orbit</vt:lpstr>
      <vt:lpstr>Custom Design</vt:lpstr>
      <vt:lpstr>1_Custom Design</vt:lpstr>
      <vt:lpstr>2_Orbit</vt:lpstr>
      <vt:lpstr>4_Orbit</vt:lpstr>
      <vt:lpstr>3_Orbit</vt:lpstr>
      <vt:lpstr>5_Orbit</vt:lpstr>
      <vt:lpstr>1_Orbit</vt:lpstr>
      <vt:lpstr>7_Orbit</vt:lpstr>
      <vt:lpstr>Generic</vt:lpstr>
      <vt:lpstr>2_Generic</vt:lpstr>
      <vt:lpstr>10_Orbit</vt:lpstr>
      <vt:lpstr>Slide 1</vt:lpstr>
      <vt:lpstr>Timeline for 10 years prior to Armageddon</vt:lpstr>
      <vt:lpstr>Israel and Judah in the Prophetic Scriptures</vt:lpstr>
      <vt:lpstr>Divine weapons of war</vt:lpstr>
      <vt:lpstr>The work of Elijah</vt:lpstr>
      <vt:lpstr>Jacob ashamed of Israel Isa. 29:22-23</vt:lpstr>
      <vt:lpstr>Two phases to ‘Elijah’s’ work</vt:lpstr>
      <vt:lpstr>John the Baptist – Elijah to Judah – Matt. 17:10-13</vt:lpstr>
      <vt:lpstr>John – Elijah to Judah or not?</vt:lpstr>
      <vt:lpstr>Herodian doctrine repudiated</vt:lpstr>
      <vt:lpstr>AD 70 Jerusalem falls to Titus and the Temple is destroyed</vt:lpstr>
      <vt:lpstr>Matt. 24:29-30</vt:lpstr>
      <vt:lpstr>The mission of Elijah</vt:lpstr>
      <vt:lpstr>The Kingdom is near!</vt:lpstr>
      <vt:lpstr>Slide 15</vt:lpstr>
      <vt:lpstr>Elijah’s message to Israel</vt:lpstr>
      <vt:lpstr>Terms of Israel’s restitution Jeremiah 4:1-2</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345</cp:revision>
  <dcterms:created xsi:type="dcterms:W3CDTF">2006-01-06T04:44:25Z</dcterms:created>
  <dcterms:modified xsi:type="dcterms:W3CDTF">2016-12-24T15:49:58Z</dcterms:modified>
</cp:coreProperties>
</file>