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9" r:id="rId2"/>
    <p:sldMasterId id="2147483660" r:id="rId3"/>
    <p:sldMasterId id="2147483706" r:id="rId4"/>
    <p:sldMasterId id="2147483719" r:id="rId5"/>
    <p:sldMasterId id="2147483732" r:id="rId6"/>
    <p:sldMasterId id="2147483744" r:id="rId7"/>
    <p:sldMasterId id="2147483757" r:id="rId8"/>
    <p:sldMasterId id="2147483781" r:id="rId9"/>
    <p:sldMasterId id="2147483818" r:id="rId10"/>
    <p:sldMasterId id="2147483842" r:id="rId11"/>
    <p:sldMasterId id="2147483855" r:id="rId12"/>
    <p:sldMasterId id="2147483867" r:id="rId13"/>
    <p:sldMasterId id="2147483880" r:id="rId14"/>
  </p:sldMasterIdLst>
  <p:sldIdLst>
    <p:sldId id="364" r:id="rId15"/>
    <p:sldId id="419" r:id="rId16"/>
    <p:sldId id="420" r:id="rId17"/>
    <p:sldId id="442" r:id="rId18"/>
    <p:sldId id="433" r:id="rId19"/>
    <p:sldId id="434" r:id="rId20"/>
    <p:sldId id="435" r:id="rId21"/>
    <p:sldId id="412" r:id="rId22"/>
    <p:sldId id="436" r:id="rId23"/>
    <p:sldId id="422" r:id="rId24"/>
    <p:sldId id="417" r:id="rId25"/>
    <p:sldId id="418" r:id="rId26"/>
    <p:sldId id="443" r:id="rId27"/>
    <p:sldId id="441" r:id="rId28"/>
    <p:sldId id="438" r:id="rId29"/>
    <p:sldId id="439" r:id="rId30"/>
    <p:sldId id="440" r:id="rId31"/>
    <p:sldId id="409" r:id="rId32"/>
    <p:sldId id="383" r:id="rId33"/>
    <p:sldId id="444" r:id="rId34"/>
    <p:sldId id="427" r:id="rId35"/>
    <p:sldId id="416" r:id="rId36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buChar char="l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buChar char="l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buChar char="l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buChar char="l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buChar char="l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FF00"/>
    <a:srgbClr val="00FFFF"/>
    <a:srgbClr val="FF33CC"/>
    <a:srgbClr val="FFFF00"/>
    <a:srgbClr val="FF99CC"/>
    <a:srgbClr val="66FF33"/>
    <a:srgbClr val="FF00FF"/>
    <a:srgbClr val="FF0000"/>
    <a:srgbClr val="FF9900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5142" autoAdjust="0"/>
    <p:restoredTop sz="98281" autoAdjust="0"/>
  </p:normalViewPr>
  <p:slideViewPr>
    <p:cSldViewPr>
      <p:cViewPr varScale="1">
        <p:scale>
          <a:sx n="69" d="100"/>
          <a:sy n="69" d="100"/>
        </p:scale>
        <p:origin x="-270" y="-10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4868863"/>
            <a:ext cx="1763713" cy="1989137"/>
            <a:chOff x="0" y="2458"/>
            <a:chExt cx="2142" cy="185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908050"/>
            <a:ext cx="7772400" cy="59499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5373688"/>
            <a:ext cx="1331913" cy="1484312"/>
          </a:xfrm>
        </p:spPr>
        <p:txBody>
          <a:bodyPr/>
          <a:lstStyle>
            <a:lvl1pPr algn="l">
              <a:defRPr sz="1800">
                <a:solidFill>
                  <a:srgbClr val="FFFF66"/>
                </a:solidFill>
                <a:effectLst/>
                <a:latin typeface="Impact" pitchFamily="34" charset="0"/>
              </a:defRPr>
            </a:lvl1pPr>
          </a:lstStyle>
          <a:p>
            <a:r>
              <a:rPr lang="en-AU"/>
              <a:t>Events Subsequent to the Return of Christ</a:t>
            </a:r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27088" y="6524625"/>
            <a:ext cx="514350" cy="333375"/>
          </a:xfrm>
        </p:spPr>
        <p:txBody>
          <a:bodyPr/>
          <a:lstStyle>
            <a:lvl1pPr>
              <a:defRPr sz="1400"/>
            </a:lvl1pPr>
          </a:lstStyle>
          <a:p>
            <a:fld id="{77951C8A-8003-4776-8778-18EB8AA5177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C95F-FDD5-46C4-AA0C-B8D01B4770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C6254-950A-4DCE-814F-555C4BC112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77743-4192-4DD7-AFCE-BCE00D0385F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CAD25-3C87-420A-9EF4-0BD6E64060C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4877E-BC14-439A-A895-ABEC4361802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6513" y="4941888"/>
            <a:ext cx="1944688" cy="1909762"/>
            <a:chOff x="0" y="2458"/>
            <a:chExt cx="2142" cy="185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908050"/>
            <a:ext cx="7772400" cy="59499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5373688"/>
            <a:ext cx="1331913" cy="1484312"/>
          </a:xfrm>
        </p:spPr>
        <p:txBody>
          <a:bodyPr/>
          <a:lstStyle>
            <a:lvl1pPr algn="l">
              <a:defRPr sz="1800">
                <a:solidFill>
                  <a:srgbClr val="FFFF66"/>
                </a:solidFill>
                <a:effectLst/>
                <a:latin typeface="Impact" pitchFamily="34" charset="0"/>
              </a:defRPr>
            </a:lvl1pPr>
          </a:lstStyle>
          <a:p>
            <a:r>
              <a:rPr lang="en-AU"/>
              <a:t>Events Subsequent to the Return of Christ</a:t>
            </a:r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27088" y="6524625"/>
            <a:ext cx="514350" cy="333375"/>
          </a:xfrm>
        </p:spPr>
        <p:txBody>
          <a:bodyPr/>
          <a:lstStyle>
            <a:lvl1pPr>
              <a:defRPr sz="1400"/>
            </a:lvl1pPr>
          </a:lstStyle>
          <a:p>
            <a:fld id="{CAC7A294-BFF0-4582-B0E5-00F68D1A850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085D-3F9F-4037-98CB-9C8492B95DA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11A54-779C-4057-9B6A-8272AD87E2A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36549-6A40-49A8-98AC-2A795ED9DF6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AF208-5D29-4911-B789-A4AA268F041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5E1EE-4288-4957-8B5E-1293C17CC12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A2FBB-8813-4B4F-8D3D-8EE6F0A81DA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78A03-17F6-4F69-8CD3-E4C5E86B7BA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8CDAC-CBEA-4D94-AD04-178FA186834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C4B5D-9AE1-4C00-B438-4A9A13DF6D2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E81CD-EE30-46AE-8CA1-DA7E34D5336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59D24-6B66-4208-9963-E957E34646A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286520"/>
            <a:ext cx="9144000" cy="571481"/>
            <a:chOff x="0" y="2508"/>
            <a:chExt cx="2142" cy="180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0" y="2965"/>
              <a:ext cx="1854" cy="1351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44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5720" y="908050"/>
            <a:ext cx="8643998" cy="544990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DA517-4845-4976-BCD2-397BEFE111CC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DEE34-392A-465D-972E-13F402FFB592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0EBD-BABF-46C9-ACF1-8873C8E1B460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D72AD-22C3-4ED0-9814-B3A7D4B83295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71FA89-5E09-4A9A-800B-F85CE97B984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CD3-63C4-4AC9-B7F5-BC129940B53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60A43-3CC1-456E-9784-007E1823A13A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43D27-F092-4908-9E06-06FD2AB51799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4F55C-3BBF-4F91-BDB4-883198BE5E2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28821-B437-48AD-800F-A1F79AFA3EF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3301-8FC1-46A2-AB59-B22E634FB27B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B60B03-88E1-422D-BF90-D1085CCB310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5720" y="908050"/>
            <a:ext cx="8643998" cy="573566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A2499D33-21E7-4B52-9546-D8587A4FDA1C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BC749684-512E-4B9B-A645-B5C8E193DD15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BC3E9EDB-A68D-4216-B5D6-71B34C09CC03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4F4241DD-691E-4209-ABAC-A841312480A7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286B34AD-6B95-4AB2-A55A-7CF5C32B7CEE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F954AF81-1D48-41E4-91F1-FE898ACEA417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77761D16-203B-453F-8587-B3F381CB713E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63E008D7-FD78-4ED0-91B1-F742581895AD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6DDE487B-7749-4D70-B32D-2CF5161C07A8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CC"/>
              </a:buClr>
              <a:defRPr/>
            </a:pPr>
            <a:fld id="{F0ADCC98-0D0C-4D9C-A58E-EC3752752057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5720" y="908050"/>
            <a:ext cx="8643998" cy="544990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429396"/>
            <a:ext cx="3428992" cy="428604"/>
          </a:xfrm>
        </p:spPr>
        <p:txBody>
          <a:bodyPr/>
          <a:lstStyle>
            <a:lvl1pPr algn="l">
              <a:lnSpc>
                <a:spcPct val="80000"/>
              </a:lnSpc>
              <a:defRPr sz="2400" b="1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 dirty="0" smtClean="0">
                <a:ln>
                  <a:solidFill>
                    <a:srgbClr val="FFFFFF"/>
                  </a:solidFill>
                </a:ln>
              </a:rPr>
              <a:t>The Second Exodus of Israel</a:t>
            </a:r>
            <a:endParaRPr lang="en-AU" dirty="0">
              <a:ln>
                <a:solidFill>
                  <a:srgbClr val="FFFFFF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C8D05-83AD-46E4-9586-C640FD33FE12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59321-A137-47E2-B523-788B65700CD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DA8A4-0CF2-4DEC-8C04-F5ED7C61AA7A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A56CA-07E4-43EA-958E-E644AAFB8ECB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4784-6E99-450C-9DB4-3A573EDA6C52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F2169-17FF-4E8A-97B9-FFF77838CBB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A4F12-E314-492A-804F-11E8FBEF0627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F6CF-13CB-4279-8FF5-469BDA942EF7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C95F-FDD5-46C4-AA0C-B8D01B4770EA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A2FBB-8813-4B4F-8D3D-8EE6F0A81DA8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71FA89-5E09-4A9A-800B-F85CE97B9846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1052513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37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1052513"/>
            <a:ext cx="8280400" cy="5805487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40386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0386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524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524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C8D05-83AD-46E4-9586-C640FD33FE1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59321-A137-47E2-B523-788B65700CD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5720" y="908050"/>
            <a:ext cx="8643998" cy="544990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429396"/>
            <a:ext cx="3428992" cy="428604"/>
          </a:xfrm>
        </p:spPr>
        <p:txBody>
          <a:bodyPr/>
          <a:lstStyle>
            <a:lvl1pPr algn="l">
              <a:lnSpc>
                <a:spcPct val="80000"/>
              </a:lnSpc>
              <a:defRPr sz="2400" b="1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 dirty="0" smtClean="0"/>
              <a:t>The Second Exodus of Israel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C8D05-83AD-46E4-9586-C640FD33FE1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59321-A137-47E2-B523-788B65700CD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DA8A4-0CF2-4DEC-8C04-F5ED7C61AA7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A56CA-07E4-43EA-958E-E644AAFB8E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DA8A4-0CF2-4DEC-8C04-F5ED7C61AA7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4784-6E99-450C-9DB4-3A573EDA6C5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F2169-17FF-4E8A-97B9-FFF77838CBB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A4F12-E314-492A-804F-11E8FBEF062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F6CF-13CB-4279-8FF5-469BDA942EF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C95F-FDD5-46C4-AA0C-B8D01B4770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A2FBB-8813-4B4F-8D3D-8EE6F0A81DA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71FA89-5E09-4A9A-800B-F85CE97B984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5667375"/>
            <a:ext cx="395288" cy="119062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3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8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6" cy="1576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5"/>
              <a:ext cx="1746" cy="17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6" y="2785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40" y="3885"/>
              <a:ext cx="86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0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288" y="908050"/>
            <a:ext cx="8424862" cy="5834063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6934A-0E9D-4129-A938-D28052AE4A6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034C6-52A6-4D5F-996C-97B65456819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A56CA-07E4-43EA-958E-E644AAFB8E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82EB8-31AB-4F75-B728-861F55C7B5F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68381-B4B9-4F82-9D61-7CDF8A981B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1A208-DBCA-43E9-B5AE-30834986899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3DD0-4683-4924-B490-0CA0D37F0C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11BFC-7114-4132-A0CF-4D7514D1C54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DFBD6-463F-496C-ABC6-DF307668AC0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3082B-F11A-4E3E-B5E7-937AB0FD3EA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3938-C001-4467-BC15-387829CB736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482BE-7085-46A8-B7F6-9195588D854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hidden">
          <a:xfrm>
            <a:off x="0" y="6248400"/>
            <a:ext cx="91440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6354763"/>
            <a:ext cx="8605838" cy="503237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7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60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4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2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0"/>
              <a:ext cx="245" cy="208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38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908050"/>
          </a:xfrm>
        </p:spPr>
        <p:txBody>
          <a:bodyPr/>
          <a:lstStyle>
            <a:lvl1pPr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1538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981075"/>
            <a:ext cx="8713788" cy="5256213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20000"/>
              </a:spcAft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4784-6E99-450C-9DB4-3A573EDA6C5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12F67-DE5A-4B91-81DA-8D279798F88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15213-AE3D-4697-8C97-F642AB29742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60D1-29BA-4FAD-8C46-740D2990759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70051-F911-4870-A07E-F27379EC725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26A0F-275B-46B3-BC3A-452493D0D04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006A2-952C-46B0-9B40-4A43894F85F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DBAE2-0CAA-451F-9F80-A53C89EC450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B54B7-A38F-494B-8B64-CB36D07215F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85A4A-B395-49AF-B87E-07700097C72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BF75-CAEF-40A3-90DA-336514E9EE6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F2169-17FF-4E8A-97B9-FFF77838CBB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5084763"/>
            <a:ext cx="1835150" cy="1766887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5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5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8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5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5" cy="8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3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0" cy="1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908050"/>
            <a:ext cx="7772400" cy="59499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0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7088" y="6524625"/>
            <a:ext cx="51435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68BF0DD5-2D08-4B8B-A172-215711D07A7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52513"/>
            <a:ext cx="424497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24497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A4F12-E314-492A-804F-11E8FBEF062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88913"/>
            <a:ext cx="2160587" cy="6480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329363" cy="6480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188913"/>
            <a:ext cx="8642350" cy="648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37362"/>
            <a:chOff x="0" y="0"/>
            <a:chExt cx="5760" cy="4320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3508"/>
              <a:ext cx="5760" cy="81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0"/>
              <a:ext cx="5760" cy="156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9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308725"/>
            <a:ext cx="7845426" cy="576263"/>
            <a:chOff x="0" y="3792"/>
            <a:chExt cx="4942" cy="536"/>
          </a:xfrm>
        </p:grpSpPr>
        <p:sp>
          <p:nvSpPr>
            <p:cNvPr id="61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615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6160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765175"/>
          </a:xfrm>
        </p:spPr>
        <p:txBody>
          <a:bodyPr/>
          <a:lstStyle>
            <a:lvl1pPr>
              <a:defRPr sz="36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836613"/>
            <a:ext cx="8713788" cy="5400675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2F3C7-C568-4550-A987-333DBC1333E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BAEC5-D44A-434D-8E1C-099A9AF62D1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51D57-2157-4E3D-8C7C-E9501DA35AC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48B12-5AD3-4400-A682-F3561508D3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39D5-D3A8-4365-966A-33AD43A14B1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59C69-B217-4B09-ACD9-491208D7C67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39F4B-11CE-48F7-A85D-D27E6DF609D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F6CF-13CB-4279-8FF5-469BDA942EF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29E0D-DE42-4429-B3B3-1BDB0B62314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67AB3-E7E0-4636-A359-91A27C0666D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C926D-734E-4F86-B953-884E157C077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5661025"/>
            <a:ext cx="1331913" cy="1190625"/>
            <a:chOff x="0" y="2458"/>
            <a:chExt cx="2142" cy="1858"/>
          </a:xfrm>
        </p:grpSpPr>
        <p:sp>
          <p:nvSpPr>
            <p:cNvPr id="3993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4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908050"/>
            <a:ext cx="7772400" cy="59499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87543-D3A4-41D2-9634-E3D8EE4D121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604D-40C2-4827-A4E1-ED06E628D84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B8716-DC17-4B58-9C69-5B4FD20A3E7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DA7D9-9884-425B-9B3C-B539B2DA5E3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E84F-2E7E-4FC5-B1A0-9FC05CE01EF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55F82-BF96-43E1-BAF5-1867AC54CC7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7B81B1D2-CEB1-455B-BAF7-5E6F19068D95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93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ED3F396A-03F0-4BE2-ACC3-87045BA32832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D6C71291-1500-458D-BA24-EFBC9121B3C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734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5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5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5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5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73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735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buClr>
                <a:srgbClr val="FFFFCC"/>
              </a:buClr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buClr>
                <a:srgbClr val="FFFFCC"/>
              </a:buClr>
              <a:defRPr/>
            </a:pPr>
            <a:fld id="{296CE705-19BD-4829-B940-59D77F1EF3E6}" type="slidenum">
              <a:rPr lang="en-AU">
                <a:solidFill>
                  <a:srgbClr val="FFFFFF"/>
                </a:solidFill>
              </a:rPr>
              <a:pPr>
                <a:buClr>
                  <a:srgbClr val="FFFFCC"/>
                </a:buClr>
                <a:defRPr/>
              </a:pPr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7B81B1D2-CEB1-455B-BAF7-5E6F19068D95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6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36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614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050"/>
            <a:ext cx="82296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6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8100" y="64738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b="0"/>
              <a:t>Cameos of the Kingdom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7B81B1D2-CEB1-455B-BAF7-5E6F19068D95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105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06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A2E6149D-DD75-4E71-9F96-6203F3787F7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34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434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434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35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435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5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5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35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07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436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436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436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pPr>
              <a:defRPr/>
            </a:pPr>
            <a:fld id="{3E523DEC-9BCA-413B-8C37-85CA424980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5373688"/>
            <a:ext cx="1331913" cy="1477962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4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4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3"/>
              <a:ext cx="87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7" y="3885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0" cy="1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819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6423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531813" indent="-531813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109220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</a:defRPr>
      </a:lvl2pPr>
      <a:lvl3pPr marL="1500188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400" b="1">
          <a:solidFill>
            <a:schemeClr val="tx1"/>
          </a:solidFill>
          <a:latin typeface="+mn-lt"/>
        </a:defRPr>
      </a:lvl3pPr>
      <a:lvl4pPr marL="1908175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316163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773363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3230563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687763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4144963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fld id="{05D7B4E8-D0D2-4CD5-A3DE-A6A5FEFB76D2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89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89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389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389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0D47B08E-9519-4129-B68A-B48C28431BB5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Events Subsequent to the Return of Christ</a:t>
            </a:r>
          </a:p>
        </p:txBody>
      </p: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0" y="5013325"/>
            <a:ext cx="1547813" cy="1844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7158" y="3717750"/>
            <a:ext cx="8212623" cy="2375546"/>
          </a:xfrm>
        </p:spPr>
        <p:txBody>
          <a:bodyPr/>
          <a:lstStyle/>
          <a:p>
            <a:pPr algn="ctr">
              <a:spcBef>
                <a:spcPts val="2400"/>
              </a:spcBef>
              <a:buFontTx/>
              <a:buNone/>
            </a:pPr>
            <a:r>
              <a:rPr lang="en-AU" sz="54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Study </a:t>
            </a:r>
            <a:r>
              <a:rPr lang="en-AU" sz="54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4</a:t>
            </a:r>
            <a:endParaRPr lang="en-AU" sz="5400" b="0" dirty="0">
              <a:solidFill>
                <a:srgbClr val="FFFF00"/>
              </a:solidFill>
              <a:effectLst/>
              <a:latin typeface="Arial Black" pitchFamily="34" charset="0"/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AU" sz="54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“The wilderness of the peoples”</a:t>
            </a:r>
            <a:endParaRPr lang="en-AU" sz="5400" b="0" dirty="0">
              <a:solidFill>
                <a:srgbClr val="FFFF00"/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4016" y="526042"/>
            <a:ext cx="8460432" cy="314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80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The work of Elijah and the Second Exodus of Israel</a:t>
            </a:r>
          </a:p>
        </p:txBody>
      </p:sp>
      <p:sp>
        <p:nvSpPr>
          <p:cNvPr id="6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14"/>
            <a:ext cx="3786182" cy="19161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4400" b="1" dirty="0" smtClean="0">
                <a:ln>
                  <a:solidFill>
                    <a:schemeClr val="tx1"/>
                  </a:solidFill>
                </a:ln>
                <a:latin typeface="+mj-lt"/>
              </a:rPr>
              <a:t>The woman of the wilderness</a:t>
            </a:r>
            <a:endParaRPr lang="en-AU" sz="4400" b="1" dirty="0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908050"/>
            <a:ext cx="8569325" cy="5689600"/>
          </a:xfrm>
        </p:spPr>
        <p:txBody>
          <a:bodyPr/>
          <a:lstStyle/>
          <a:p>
            <a:pPr algn="just"/>
            <a:endParaRPr lang="en-AU" b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/>
            <a:endParaRPr lang="en-AU"/>
          </a:p>
        </p:txBody>
      </p:sp>
      <p:pic>
        <p:nvPicPr>
          <p:cNvPr id="93188" name="Picture 4" descr="Woman Rev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25" y="0"/>
            <a:ext cx="5445125" cy="6858000"/>
          </a:xfrm>
          <a:prstGeom prst="rect">
            <a:avLst/>
          </a:prstGeom>
          <a:noFill/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7164388" y="-26988"/>
            <a:ext cx="1943100" cy="192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None/>
            </a:pPr>
            <a:r>
              <a:rPr lang="en-AU" sz="4000" b="0" dirty="0">
                <a:solidFill>
                  <a:schemeClr val="bg1"/>
                </a:solidFill>
                <a:latin typeface="Impact" pitchFamily="34" charset="0"/>
              </a:rPr>
              <a:t>The great whore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995738" y="2632075"/>
            <a:ext cx="18732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AU" sz="2800" b="0" dirty="0">
                <a:solidFill>
                  <a:schemeClr val="bg1"/>
                </a:solidFill>
                <a:latin typeface="Impact" pitchFamily="34" charset="0"/>
              </a:rPr>
              <a:t>Paramour of world rulers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9058" y="214290"/>
            <a:ext cx="2392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AU" sz="4400" b="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Rev. 17</a:t>
            </a:r>
            <a:endParaRPr lang="en-US" sz="4400" b="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14282" y="1889987"/>
            <a:ext cx="3500462" cy="437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32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V.1</a:t>
            </a:r>
            <a:r>
              <a:rPr lang="en-AU" sz="3200" b="1" dirty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en-AU" sz="3200" b="1" dirty="0" smtClean="0">
                <a:latin typeface="+mj-lt"/>
              </a:rPr>
              <a:t>- </a:t>
            </a:r>
            <a:r>
              <a:rPr lang="en-AU" sz="3200" b="1" dirty="0" smtClean="0">
                <a:solidFill>
                  <a:srgbClr val="00FF00"/>
                </a:solidFill>
                <a:latin typeface="+mj-lt"/>
              </a:rPr>
              <a:t>“</a:t>
            </a:r>
            <a:r>
              <a:rPr lang="en-AU" sz="3200" b="1" dirty="0">
                <a:solidFill>
                  <a:srgbClr val="00FF00"/>
                </a:solidFill>
                <a:latin typeface="+mj-lt"/>
              </a:rPr>
              <a:t>many waters”</a:t>
            </a:r>
            <a:r>
              <a:rPr lang="en-AU" sz="3200" b="1" dirty="0">
                <a:latin typeface="+mj-lt"/>
              </a:rPr>
              <a:t> – peoples, </a:t>
            </a:r>
            <a:r>
              <a:rPr lang="en-AU" sz="3200" b="1" dirty="0" smtClean="0">
                <a:latin typeface="+mj-lt"/>
              </a:rPr>
              <a:t>multi-</a:t>
            </a:r>
            <a:r>
              <a:rPr lang="en-AU" sz="3200" b="1" dirty="0" err="1" smtClean="0">
                <a:latin typeface="+mj-lt"/>
              </a:rPr>
              <a:t>tudes</a:t>
            </a:r>
            <a:r>
              <a:rPr lang="en-AU" sz="3200" b="1" dirty="0">
                <a:latin typeface="+mj-lt"/>
              </a:rPr>
              <a:t>, nations, tongues – </a:t>
            </a:r>
            <a:r>
              <a:rPr lang="en-AU" sz="32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V.15</a:t>
            </a:r>
            <a:r>
              <a:rPr lang="en-AU" sz="3200" b="1" dirty="0" smtClean="0">
                <a:latin typeface="+mj-lt"/>
              </a:rPr>
              <a:t>.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32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V.3</a:t>
            </a:r>
            <a:r>
              <a:rPr lang="en-AU" sz="3200" dirty="0" smtClean="0">
                <a:latin typeface="+mj-lt"/>
              </a:rPr>
              <a:t> – </a:t>
            </a:r>
            <a:r>
              <a:rPr lang="en-AU" sz="3200" dirty="0" smtClean="0">
                <a:solidFill>
                  <a:srgbClr val="00FF00"/>
                </a:solidFill>
                <a:latin typeface="+mj-lt"/>
              </a:rPr>
              <a:t>“the wilder-</a:t>
            </a:r>
            <a:r>
              <a:rPr lang="en-AU" sz="3200" dirty="0" err="1" smtClean="0">
                <a:solidFill>
                  <a:srgbClr val="00FF00"/>
                </a:solidFill>
                <a:latin typeface="+mj-lt"/>
              </a:rPr>
              <a:t>ness</a:t>
            </a:r>
            <a:r>
              <a:rPr lang="en-AU" sz="3200" dirty="0" smtClean="0">
                <a:solidFill>
                  <a:srgbClr val="00FF00"/>
                </a:solidFill>
                <a:latin typeface="+mj-lt"/>
              </a:rPr>
              <a:t>”</a:t>
            </a:r>
            <a:r>
              <a:rPr lang="en-AU" sz="3200" dirty="0" smtClean="0">
                <a:latin typeface="+mj-lt"/>
              </a:rPr>
              <a:t> – This is a wilderness of peoples.</a:t>
            </a:r>
            <a:endParaRPr lang="en-A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78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AU" sz="44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Peoples and nations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845540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Rev. 17:15 </a:t>
            </a:r>
            <a:r>
              <a:rPr lang="en-US" sz="3600" dirty="0" smtClean="0">
                <a:latin typeface="Bookman Old Style" pitchFamily="18" charset="0"/>
              </a:rPr>
              <a:t>– “And he </a:t>
            </a:r>
            <a:r>
              <a:rPr lang="en-US" sz="3600" dirty="0" err="1" smtClean="0">
                <a:latin typeface="Bookman Old Style" pitchFamily="18" charset="0"/>
              </a:rPr>
              <a:t>saith</a:t>
            </a:r>
            <a:r>
              <a:rPr lang="en-US" sz="3600" dirty="0" smtClean="0">
                <a:latin typeface="Bookman Old Style" pitchFamily="18" charset="0"/>
              </a:rPr>
              <a:t> unto me, 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Bookman Old Style" pitchFamily="18" charset="0"/>
              </a:rPr>
              <a:t>The waters </a:t>
            </a:r>
            <a:r>
              <a:rPr lang="en-US" sz="3600" dirty="0" smtClean="0">
                <a:latin typeface="Bookman Old Style" pitchFamily="18" charset="0"/>
              </a:rPr>
              <a:t>which thou </a:t>
            </a:r>
            <a:r>
              <a:rPr lang="en-US" sz="3600" dirty="0" err="1" smtClean="0">
                <a:latin typeface="Bookman Old Style" pitchFamily="18" charset="0"/>
              </a:rPr>
              <a:t>sawest</a:t>
            </a:r>
            <a:r>
              <a:rPr lang="en-US" sz="3600" dirty="0" smtClean="0">
                <a:latin typeface="Bookman Old Style" pitchFamily="18" charset="0"/>
              </a:rPr>
              <a:t>, where 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the whore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sitteth</a:t>
            </a:r>
            <a:r>
              <a:rPr lang="en-US" sz="3600" dirty="0" smtClean="0">
                <a:latin typeface="Bookman Old Style" pitchFamily="18" charset="0"/>
              </a:rPr>
              <a:t>, are 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Bookman Old Style" pitchFamily="18" charset="0"/>
              </a:rPr>
              <a:t>peoples, and multitudes, and nations, and tongues</a:t>
            </a:r>
            <a:r>
              <a:rPr lang="en-US" sz="3600" dirty="0" smtClean="0">
                <a:latin typeface="Bookman Old Style" pitchFamily="18" charset="0"/>
              </a:rPr>
              <a:t>.”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-27296" y="6322373"/>
            <a:ext cx="4500562" cy="5492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 dirty="0" smtClean="0">
                <a:ln>
                  <a:noFill/>
                </a:ln>
              </a:rPr>
              <a:t>The Second Exodus of Israel</a:t>
            </a:r>
            <a:endParaRPr lang="en-AU" dirty="0">
              <a:ln>
                <a:noFill/>
              </a:ln>
            </a:endParaRPr>
          </a:p>
        </p:txBody>
      </p:sp>
      <p:pic>
        <p:nvPicPr>
          <p:cNvPr id="14" name="Picture 13" descr="Europ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9066"/>
            <a:ext cx="9144000" cy="2928934"/>
          </a:xfrm>
          <a:prstGeom prst="rect">
            <a:avLst/>
          </a:prstGeom>
        </p:spPr>
      </p:pic>
      <p:graphicFrame>
        <p:nvGraphicFramePr>
          <p:cNvPr id="410625" name="Object 1"/>
          <p:cNvGraphicFramePr>
            <a:graphicFrameLocks noChangeAspect="1"/>
          </p:cNvGraphicFramePr>
          <p:nvPr/>
        </p:nvGraphicFramePr>
        <p:xfrm>
          <a:off x="1785918" y="4071942"/>
          <a:ext cx="1533525" cy="2419350"/>
        </p:xfrm>
        <a:graphic>
          <a:graphicData uri="http://schemas.openxmlformats.org/presentationml/2006/ole">
            <p:oleObj spid="_x0000_s410625" name="Photo Editor Photo" r:id="rId4" imgW="1533739" imgH="2419048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opy of REVELA~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3827" b="5808"/>
          <a:stretch>
            <a:fillRect/>
          </a:stretch>
        </p:blipFill>
        <p:spPr>
          <a:xfrm>
            <a:off x="0" y="1171120"/>
            <a:ext cx="9144000" cy="5715016"/>
          </a:xfrm>
          <a:noFill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6443663" y="6061075"/>
            <a:ext cx="27003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  <a:defRPr/>
            </a:pPr>
            <a:r>
              <a:rPr lang="en-AU" sz="48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Rev. 17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0" y="49212"/>
            <a:ext cx="9144000" cy="156966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MYSTERY, BABYLON THE GREAT, THE MOTHER OF HARLOTS AND ABOMINATIONS OF THE EARTH</a:t>
            </a:r>
            <a:endParaRPr lang="en-AU" sz="3200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5589240"/>
            <a:ext cx="3131840" cy="1268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tabLst/>
            </a:pPr>
            <a:endParaRPr kumimoji="0" lang="en-AU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619250" y="376238"/>
          <a:ext cx="7129463" cy="6481762"/>
        </p:xfrm>
        <a:graphic>
          <a:graphicData uri="http://schemas.openxmlformats.org/presentationml/2006/ole">
            <p:oleObj spid="_x0000_s428034" name="Photo Editor Photo" r:id="rId3" imgW="14603863" imgH="13276190" progId="">
              <p:embed/>
            </p:oleObj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The Second Exodus of Israel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69888" y="620713"/>
            <a:ext cx="849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AU" sz="3200">
                <a:solidFill>
                  <a:srgbClr val="00FF00"/>
                </a:solidFill>
                <a:latin typeface="Arial" charset="0"/>
              </a:rPr>
              <a:t>40 years under Elijah’s leadership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563938" y="2492375"/>
            <a:ext cx="3143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rial Black" pitchFamily="34" charset="0"/>
              </a:rPr>
              <a:t>Wilderness of the Peoples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</a:rPr>
              <a:t>(Rev. 17:3)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856413" y="1216025"/>
            <a:ext cx="2287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latin typeface="Bookman Old Style" pitchFamily="18" charset="0"/>
              </a:rPr>
              <a:t>“the land of the north”</a:t>
            </a:r>
            <a:r>
              <a:rPr lang="en-AU" sz="2400" dirty="0">
                <a:ln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</a:rPr>
              <a:t>(Jer. 3:18)</a:t>
            </a: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 rot="19539177">
            <a:off x="6041346" y="1943896"/>
            <a:ext cx="1086085" cy="466725"/>
          </a:xfrm>
          <a:prstGeom prst="leftArrow">
            <a:avLst>
              <a:gd name="adj1" fmla="val 50000"/>
              <a:gd name="adj2" fmla="val 65561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79388" y="1916113"/>
            <a:ext cx="1819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3200" dirty="0">
                <a:ln>
                  <a:solidFill>
                    <a:schemeClr val="tx1"/>
                  </a:solidFill>
                </a:ln>
                <a:solidFill>
                  <a:srgbClr val="00CCFF"/>
                </a:solidFill>
                <a:latin typeface="Arial" charset="0"/>
              </a:rPr>
              <a:t>Elijah’s mission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250825" y="2852738"/>
            <a:ext cx="3384550" cy="647700"/>
          </a:xfrm>
          <a:prstGeom prst="rightArrow">
            <a:avLst>
              <a:gd name="adj1" fmla="val 50000"/>
              <a:gd name="adj2" fmla="val 130637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9823" y="5756546"/>
            <a:ext cx="6380163" cy="10926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52000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Arial" charset="0"/>
              </a:rPr>
              <a:t>Roth. – </a:t>
            </a:r>
            <a:r>
              <a:rPr lang="en-AU" sz="2400" dirty="0">
                <a:solidFill>
                  <a:srgbClr val="00FF00"/>
                </a:solidFill>
                <a:latin typeface="Bookman Old Style" pitchFamily="18" charset="0"/>
              </a:rPr>
              <a:t>“and will contend (</a:t>
            </a:r>
            <a:r>
              <a:rPr lang="en-AU" sz="2400" i="1" dirty="0" err="1">
                <a:solidFill>
                  <a:srgbClr val="00FF00"/>
                </a:solidFill>
                <a:latin typeface="Bookman Old Style" pitchFamily="18" charset="0"/>
              </a:rPr>
              <a:t>shaphat</a:t>
            </a:r>
            <a:r>
              <a:rPr lang="en-AU" sz="2400" dirty="0">
                <a:solidFill>
                  <a:srgbClr val="00FF00"/>
                </a:solidFill>
                <a:latin typeface="Bookman Old Style" pitchFamily="18" charset="0"/>
              </a:rPr>
              <a:t> – to judge) with you there face to face”</a:t>
            </a: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00FF00"/>
                </a:solidFill>
                <a:latin typeface="Bookman Old Style" pitchFamily="18" charset="0"/>
              </a:rPr>
              <a:t> </a:t>
            </a: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00FF00"/>
                </a:solidFill>
                <a:latin typeface="Arial" charset="0"/>
              </a:rPr>
              <a:t>– </a:t>
            </a: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</a:rPr>
              <a:t>Ezek. 20:35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7446963" y="4056063"/>
            <a:ext cx="1487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" charset="0"/>
              </a:rPr>
              <a:t>Baptism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</a:rPr>
              <a:t>(Isa.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</a:rPr>
              <a:t>11:11-16)</a:t>
            </a:r>
          </a:p>
        </p:txBody>
      </p:sp>
      <p:sp>
        <p:nvSpPr>
          <p:cNvPr id="2066" name="Freeform 18"/>
          <p:cNvSpPr>
            <a:spLocks/>
          </p:cNvSpPr>
          <p:nvPr/>
        </p:nvSpPr>
        <p:spPr bwMode="auto">
          <a:xfrm>
            <a:off x="2003425" y="3068638"/>
            <a:ext cx="5257800" cy="2701925"/>
          </a:xfrm>
          <a:custGeom>
            <a:avLst/>
            <a:gdLst/>
            <a:ahLst/>
            <a:cxnLst>
              <a:cxn ang="0">
                <a:pos x="1346" y="0"/>
              </a:cxn>
              <a:cxn ang="0">
                <a:pos x="257" y="590"/>
              </a:cxn>
              <a:cxn ang="0">
                <a:pos x="212" y="1361"/>
              </a:cxn>
              <a:cxn ang="0">
                <a:pos x="1527" y="1633"/>
              </a:cxn>
              <a:cxn ang="0">
                <a:pos x="1981" y="1679"/>
              </a:cxn>
              <a:cxn ang="0">
                <a:pos x="2616" y="1679"/>
              </a:cxn>
              <a:cxn ang="0">
                <a:pos x="3206" y="1542"/>
              </a:cxn>
              <a:cxn ang="0">
                <a:pos x="3251" y="1497"/>
              </a:cxn>
            </a:cxnLst>
            <a:rect l="0" t="0" r="r" b="b"/>
            <a:pathLst>
              <a:path w="3312" h="1702">
                <a:moveTo>
                  <a:pt x="1346" y="0"/>
                </a:moveTo>
                <a:cubicBezTo>
                  <a:pt x="896" y="181"/>
                  <a:pt x="446" y="363"/>
                  <a:pt x="257" y="590"/>
                </a:cubicBezTo>
                <a:cubicBezTo>
                  <a:pt x="68" y="817"/>
                  <a:pt x="0" y="1187"/>
                  <a:pt x="212" y="1361"/>
                </a:cubicBezTo>
                <a:cubicBezTo>
                  <a:pt x="424" y="1535"/>
                  <a:pt x="1232" y="1580"/>
                  <a:pt x="1527" y="1633"/>
                </a:cubicBezTo>
                <a:cubicBezTo>
                  <a:pt x="1822" y="1686"/>
                  <a:pt x="1800" y="1671"/>
                  <a:pt x="1981" y="1679"/>
                </a:cubicBezTo>
                <a:cubicBezTo>
                  <a:pt x="2162" y="1687"/>
                  <a:pt x="2412" y="1702"/>
                  <a:pt x="2616" y="1679"/>
                </a:cubicBezTo>
                <a:cubicBezTo>
                  <a:pt x="2820" y="1656"/>
                  <a:pt x="3100" y="1572"/>
                  <a:pt x="3206" y="1542"/>
                </a:cubicBezTo>
                <a:cubicBezTo>
                  <a:pt x="3312" y="1512"/>
                  <a:pt x="3244" y="1504"/>
                  <a:pt x="3251" y="1497"/>
                </a:cubicBezTo>
              </a:path>
            </a:pathLst>
          </a:custGeom>
          <a:noFill/>
          <a:ln w="1016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216775" y="5321300"/>
            <a:ext cx="1892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0">
                <a:solidFill>
                  <a:schemeClr val="folHlink"/>
                </a:solidFill>
                <a:latin typeface="Impact" pitchFamily="34" charset="0"/>
              </a:rPr>
              <a:t>Bonds of the Covenant</a:t>
            </a:r>
          </a:p>
        </p:txBody>
      </p:sp>
      <p:sp>
        <p:nvSpPr>
          <p:cNvPr id="2071" name="WordArt 23" descr="Narrow vertical"/>
          <p:cNvSpPr>
            <a:spLocks noChangeArrowheads="1" noChangeShapeType="1" noTextEdit="1"/>
          </p:cNvSpPr>
          <p:nvPr/>
        </p:nvSpPr>
        <p:spPr bwMode="auto">
          <a:xfrm rot="558501">
            <a:off x="2411413" y="4797425"/>
            <a:ext cx="3009900" cy="7175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>
              <a:buNone/>
            </a:pPr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Rebels purged out</a:t>
            </a:r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3276600" y="1916609"/>
            <a:ext cx="3671888" cy="2376487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5400000" scaled="1"/>
          </a:gra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b="0" dirty="0">
                <a:ln>
                  <a:solidFill>
                    <a:schemeClr val="bg1"/>
                  </a:solidFill>
                </a:ln>
                <a:latin typeface="Impact" pitchFamily="34" charset="0"/>
              </a:rPr>
              <a:t>30 years conflict</a:t>
            </a:r>
          </a:p>
        </p:txBody>
      </p:sp>
      <p:sp>
        <p:nvSpPr>
          <p:cNvPr id="2073" name="Freeform 25"/>
          <p:cNvSpPr>
            <a:spLocks/>
          </p:cNvSpPr>
          <p:nvPr/>
        </p:nvSpPr>
        <p:spPr bwMode="auto">
          <a:xfrm>
            <a:off x="5862638" y="4087813"/>
            <a:ext cx="228600" cy="80962"/>
          </a:xfrm>
          <a:custGeom>
            <a:avLst/>
            <a:gdLst/>
            <a:ahLst/>
            <a:cxnLst>
              <a:cxn ang="0">
                <a:pos x="0" y="51"/>
              </a:cxn>
              <a:cxn ang="0">
                <a:pos x="144" y="0"/>
              </a:cxn>
            </a:cxnLst>
            <a:rect l="0" t="0" r="r" b="b"/>
            <a:pathLst>
              <a:path w="144" h="51">
                <a:moveTo>
                  <a:pt x="0" y="51"/>
                </a:moveTo>
                <a:cubicBezTo>
                  <a:pt x="46" y="36"/>
                  <a:pt x="95" y="0"/>
                  <a:pt x="144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5076825" y="3357563"/>
            <a:ext cx="2232025" cy="2016125"/>
          </a:xfrm>
          <a:custGeom>
            <a:avLst/>
            <a:gdLst/>
            <a:ahLst/>
            <a:cxnLst>
              <a:cxn ang="0">
                <a:pos x="1360" y="1270"/>
              </a:cxn>
              <a:cxn ang="0">
                <a:pos x="1406" y="1134"/>
              </a:cxn>
              <a:cxn ang="0">
                <a:pos x="1406" y="771"/>
              </a:cxn>
              <a:cxn ang="0">
                <a:pos x="1179" y="635"/>
              </a:cxn>
              <a:cxn ang="0">
                <a:pos x="907" y="589"/>
              </a:cxn>
              <a:cxn ang="0">
                <a:pos x="498" y="544"/>
              </a:cxn>
              <a:cxn ang="0">
                <a:pos x="317" y="408"/>
              </a:cxn>
              <a:cxn ang="0">
                <a:pos x="136" y="226"/>
              </a:cxn>
              <a:cxn ang="0">
                <a:pos x="45" y="45"/>
              </a:cxn>
              <a:cxn ang="0">
                <a:pos x="0" y="0"/>
              </a:cxn>
            </a:cxnLst>
            <a:rect l="0" t="0" r="r" b="b"/>
            <a:pathLst>
              <a:path w="1444" h="1270">
                <a:moveTo>
                  <a:pt x="1360" y="1270"/>
                </a:moveTo>
                <a:cubicBezTo>
                  <a:pt x="1379" y="1243"/>
                  <a:pt x="1398" y="1217"/>
                  <a:pt x="1406" y="1134"/>
                </a:cubicBezTo>
                <a:cubicBezTo>
                  <a:pt x="1414" y="1051"/>
                  <a:pt x="1444" y="854"/>
                  <a:pt x="1406" y="771"/>
                </a:cubicBezTo>
                <a:cubicBezTo>
                  <a:pt x="1368" y="688"/>
                  <a:pt x="1262" y="665"/>
                  <a:pt x="1179" y="635"/>
                </a:cubicBezTo>
                <a:cubicBezTo>
                  <a:pt x="1096" y="605"/>
                  <a:pt x="1020" y="604"/>
                  <a:pt x="907" y="589"/>
                </a:cubicBezTo>
                <a:cubicBezTo>
                  <a:pt x="794" y="574"/>
                  <a:pt x="596" y="574"/>
                  <a:pt x="498" y="544"/>
                </a:cubicBezTo>
                <a:cubicBezTo>
                  <a:pt x="400" y="514"/>
                  <a:pt x="377" y="461"/>
                  <a:pt x="317" y="408"/>
                </a:cubicBezTo>
                <a:cubicBezTo>
                  <a:pt x="257" y="355"/>
                  <a:pt x="181" y="286"/>
                  <a:pt x="136" y="226"/>
                </a:cubicBezTo>
                <a:cubicBezTo>
                  <a:pt x="91" y="166"/>
                  <a:pt x="68" y="82"/>
                  <a:pt x="45" y="45"/>
                </a:cubicBezTo>
                <a:cubicBezTo>
                  <a:pt x="22" y="8"/>
                  <a:pt x="7" y="7"/>
                  <a:pt x="0" y="0"/>
                </a:cubicBezTo>
              </a:path>
            </a:pathLst>
          </a:custGeom>
          <a:noFill/>
          <a:ln w="101600" cmpd="sng">
            <a:solidFill>
              <a:srgbClr val="FFFF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/>
      <p:bldP spid="2057" grpId="0" animBg="1"/>
      <p:bldP spid="2058" grpId="0"/>
      <p:bldP spid="2059" grpId="0" animBg="1"/>
      <p:bldP spid="2060" grpId="0" animBg="1"/>
      <p:bldP spid="2069" grpId="0"/>
      <p:bldP spid="2066" grpId="0" animBg="1"/>
      <p:bldP spid="2070" grpId="0"/>
      <p:bldP spid="2071" grpId="0" animBg="1"/>
      <p:bldP spid="2072" grpId="0" animBg="1"/>
      <p:bldP spid="20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102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2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Christ delivers Jacob – </a:t>
            </a:r>
            <a:r>
              <a:rPr lang="en-AU" sz="4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Mic. 5:5-6</a:t>
            </a:r>
            <a:endParaRPr lang="en-US" sz="42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572" y="928670"/>
            <a:ext cx="8750206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V.5</a:t>
            </a:r>
            <a:r>
              <a:rPr lang="en-AU" sz="3200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“this man”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The man of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V.1-4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Assyrian”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Title of latter day Gog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Isa. 10:5,24; 14:25; 30:31; 31:8; Zeph. 2:13; Zech. 10:11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“come into our land”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Cp.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Ezek. 38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“seven shepherds”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7 is the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spirit/covenant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number.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Saints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as priests.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“eight principal men”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Arial"/>
              </a:rPr>
              <a:t>RSV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</a:t>
            </a:r>
            <a:r>
              <a:rPr lang="en-AU" sz="3200" dirty="0" smtClean="0">
                <a:solidFill>
                  <a:srgbClr val="FFFF00"/>
                </a:solidFill>
                <a:latin typeface="Bookman Old Style" pitchFamily="18" charset="0"/>
              </a:rPr>
              <a:t>“eight princes of men”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= saints as kings. 8 is the number of immortality.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102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2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Christ </a:t>
            </a:r>
            <a:r>
              <a:rPr lang="en-AU" sz="42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deploys </a:t>
            </a:r>
            <a:r>
              <a:rPr lang="en-AU" sz="42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Jacob </a:t>
            </a:r>
            <a:r>
              <a:rPr lang="en-AU" sz="42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– </a:t>
            </a:r>
            <a:r>
              <a:rPr lang="en-AU" sz="4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Mic</a:t>
            </a:r>
            <a:r>
              <a:rPr lang="en-AU" sz="4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 5:5-6</a:t>
            </a:r>
            <a:endParaRPr lang="en-US" sz="42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427" y="970235"/>
            <a:ext cx="8643998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V.6</a:t>
            </a:r>
            <a:r>
              <a:rPr lang="en-AU" sz="3200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“waste the land of Assyria”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After Gog’s destruction in the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Land,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Christ will call on Russia to let the Jews go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Isa. 43:6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Israel will have to fight to escape.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land of Nimrod”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The second phase is the treading out of the wine-press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Rev. 14:20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Israel returning under Elijah is the means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Ezek. 20:35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“entrances thereof”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As the Jews come into Europe they will need to fight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V.8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018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2</a:t>
            </a:r>
            <a:r>
              <a:rPr lang="en-AU" sz="4400" baseline="300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nd</a:t>
            </a: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Exodus -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Mic. 5:7-8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847703"/>
            <a:ext cx="8643998" cy="546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V.7</a:t>
            </a:r>
            <a:r>
              <a:rPr lang="en-AU" sz="3200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remnant of Jacob”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Title of scattered Jewry (context)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Isa. 10:21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“people”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Roth.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&amp;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RSV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</a:t>
            </a:r>
            <a:r>
              <a:rPr lang="en-AU" sz="3200" dirty="0" smtClean="0">
                <a:solidFill>
                  <a:srgbClr val="FFFF00"/>
                </a:solidFill>
                <a:latin typeface="Bookman Old Style" pitchFamily="18" charset="0"/>
              </a:rPr>
              <a:t>“peoples”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“as a dew”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i.e. as a blessing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from heaven –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Gen. 27:28; Deut. 33:13; Zech. 8:12-13; Ps. 133:3; Prov. 19:12; Hos. 14:5; Mic. 5:7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 These are nations who will support the return of Jews to the Land.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“showers upon the grass”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Cp.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Ps. 72:6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Used of nations who submit to Christ’s rule after Armageddon.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8747" y="3356992"/>
            <a:ext cx="115212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1882" y="3816750"/>
            <a:ext cx="133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78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2</a:t>
            </a:r>
            <a:r>
              <a:rPr lang="en-AU" sz="4400" baseline="300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nd</a:t>
            </a: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Exodus -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Mic. 5:7-8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989" y="844078"/>
            <a:ext cx="8786874" cy="535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V.8</a:t>
            </a:r>
            <a:r>
              <a:rPr lang="en-AU" sz="3200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remnant of Jacob”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Title of scattered Jewry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Isa. 10:21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</a:t>
            </a:r>
            <a:r>
              <a:rPr lang="en-AU" sz="3200" dirty="0" err="1" smtClean="0">
                <a:solidFill>
                  <a:srgbClr val="00FF00"/>
                </a:solidFill>
                <a:latin typeface="Arial"/>
              </a:rPr>
              <a:t>tarrieth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 not for man”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i.e. entirely God’s work – independent of man.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“Gentiles”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1</a:t>
            </a:r>
            <a:r>
              <a:rPr lang="en-AU" sz="32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occ.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Gen. 10:5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</a:t>
            </a:r>
            <a:r>
              <a:rPr lang="en-AU" sz="3200" dirty="0" smtClean="0">
                <a:solidFill>
                  <a:srgbClr val="FFFF00"/>
                </a:solidFill>
                <a:latin typeface="Arial"/>
              </a:rPr>
              <a:t>Nations coming from Nimrod’s rebellion who will oppose the Jews return.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“lion”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Symbol for Israel returning to the Land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Num. 23:23-24; 24:8-9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“go through”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i="1" dirty="0" err="1" smtClean="0">
                <a:solidFill>
                  <a:srgbClr val="FFFFFF"/>
                </a:solidFill>
                <a:latin typeface="Arial"/>
              </a:rPr>
              <a:t>abar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root of Hebrew.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</a:t>
            </a:r>
            <a:r>
              <a:rPr lang="en-AU" sz="3200" dirty="0" err="1" smtClean="0">
                <a:solidFill>
                  <a:srgbClr val="00FF00"/>
                </a:solidFill>
                <a:latin typeface="Arial"/>
              </a:rPr>
              <a:t>teareth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 in pieces”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i="1" dirty="0" err="1" smtClean="0">
                <a:solidFill>
                  <a:srgbClr val="FFFFFF"/>
                </a:solidFill>
                <a:latin typeface="Arial"/>
              </a:rPr>
              <a:t>taraph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Hos. 6:1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95736" y="5085184"/>
            <a:ext cx="410445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/>
          </p:nvPr>
        </p:nvGraphicFramePr>
        <p:xfrm>
          <a:off x="222250" y="404664"/>
          <a:ext cx="8921750" cy="5983288"/>
        </p:xfrm>
        <a:graphic>
          <a:graphicData uri="http://schemas.openxmlformats.org/presentationml/2006/ole">
            <p:oleObj spid="_x0000_s8194" name="CorelDRAW! Graphic" r:id="rId3" imgW="9139320" imgH="6129000" progId="">
              <p:embed/>
            </p:oleObj>
          </a:graphicData>
        </a:graphic>
      </p:graphicFrame>
      <p:sp>
        <p:nvSpPr>
          <p:cNvPr id="1028" name="AutoShape 3"/>
          <p:cNvSpPr>
            <a:spLocks noChangeArrowheads="1"/>
          </p:cNvSpPr>
          <p:nvPr/>
        </p:nvSpPr>
        <p:spPr bwMode="auto">
          <a:xfrm>
            <a:off x="1760415" y="2409245"/>
            <a:ext cx="792162" cy="720725"/>
          </a:xfrm>
          <a:prstGeom prst="irregularSeal2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347864" y="2133600"/>
            <a:ext cx="381642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latin typeface="Arial Black" pitchFamily="34" charset="0"/>
              </a:rPr>
              <a:t>Harvest</a:t>
            </a:r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 flipH="1">
            <a:off x="611559" y="2781300"/>
            <a:ext cx="3131357" cy="2015852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3580482" y="2133600"/>
            <a:ext cx="3079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latin typeface="Arial Black" pitchFamily="34" charset="0"/>
              </a:rPr>
              <a:t>Vintage</a:t>
            </a:r>
          </a:p>
        </p:txBody>
      </p:sp>
      <p:sp>
        <p:nvSpPr>
          <p:cNvPr id="112647" name="AutoShape 7"/>
          <p:cNvSpPr>
            <a:spLocks/>
          </p:cNvSpPr>
          <p:nvPr/>
        </p:nvSpPr>
        <p:spPr bwMode="auto">
          <a:xfrm rot="-5400000" flipH="1" flipV="1">
            <a:off x="4535080" y="620713"/>
            <a:ext cx="1800225" cy="6696075"/>
          </a:xfrm>
          <a:prstGeom prst="leftBrace">
            <a:avLst>
              <a:gd name="adj1" fmla="val 30996"/>
              <a:gd name="adj2" fmla="val 50000"/>
            </a:avLst>
          </a:prstGeom>
          <a:noFill/>
          <a:ln w="2540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815942" y="2133600"/>
            <a:ext cx="2927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5400" dirty="0">
                <a:solidFill>
                  <a:srgbClr val="000000"/>
                </a:solidFill>
                <a:latin typeface="Arial Black" pitchFamily="34" charset="0"/>
              </a:rPr>
              <a:t>Papacy</a:t>
            </a:r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>
            <a:off x="6767105" y="2924175"/>
            <a:ext cx="1837343" cy="1872977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  <p:bldP spid="112645" grpId="0" animBg="1"/>
      <p:bldP spid="112646" grpId="0"/>
      <p:bldP spid="112647" grpId="0" animBg="1"/>
      <p:bldP spid="112648" grpId="0"/>
      <p:bldP spid="1126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588"/>
            <a:ext cx="3492500" cy="162877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AU" sz="4400" b="1" dirty="0">
                <a:latin typeface="+mj-lt"/>
              </a:rPr>
              <a:t>The Second Exodus of Israel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916832"/>
            <a:ext cx="3492500" cy="4726878"/>
          </a:xfrm>
        </p:spPr>
        <p:txBody>
          <a:bodyPr/>
          <a:lstStyle/>
          <a:p>
            <a:pPr marL="609600" indent="-609600">
              <a:buSzTx/>
              <a:buFont typeface="Wingdings" pitchFamily="2" charset="2"/>
              <a:buAutoNum type="arabicPeriod" startAt="14"/>
            </a:pPr>
            <a:r>
              <a:rPr lang="en-AU" sz="3200" dirty="0">
                <a:solidFill>
                  <a:srgbClr val="FFFF00"/>
                </a:solidFill>
                <a:effectLst/>
              </a:rPr>
              <a:t>Elijah returns with the purified remnant of scattered Jewry</a:t>
            </a:r>
          </a:p>
          <a:p>
            <a:pPr marL="609600" indent="-609600">
              <a:buSzTx/>
              <a:buFont typeface="Wingdings" pitchFamily="2" charset="2"/>
              <a:buAutoNum type="arabicPeriod" startAt="14"/>
            </a:pPr>
            <a:r>
              <a:rPr lang="en-AU" sz="3200" dirty="0">
                <a:solidFill>
                  <a:srgbClr val="00FF00"/>
                </a:solidFill>
                <a:effectLst/>
              </a:rPr>
              <a:t>All nations submit to Christ’s rule</a:t>
            </a:r>
          </a:p>
        </p:txBody>
      </p:sp>
      <p:pic>
        <p:nvPicPr>
          <p:cNvPr id="138244" name="Picture 4" descr="Cantons of the Trib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863" y="0"/>
            <a:ext cx="5672137" cy="7029450"/>
          </a:xfrm>
          <a:prstGeom prst="rect">
            <a:avLst/>
          </a:prstGeom>
          <a:noFill/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3492500" y="15875"/>
            <a:ext cx="5651500" cy="6858000"/>
          </a:xfrm>
          <a:prstGeom prst="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6" name="Freeform 6"/>
          <p:cNvSpPr>
            <a:spLocks/>
          </p:cNvSpPr>
          <p:nvPr/>
        </p:nvSpPr>
        <p:spPr bwMode="auto">
          <a:xfrm>
            <a:off x="6878638" y="3933825"/>
            <a:ext cx="725487" cy="104775"/>
          </a:xfrm>
          <a:custGeom>
            <a:avLst/>
            <a:gdLst/>
            <a:ahLst/>
            <a:cxnLst>
              <a:cxn ang="0">
                <a:pos x="457" y="66"/>
              </a:cxn>
              <a:cxn ang="0">
                <a:pos x="0" y="0"/>
              </a:cxn>
            </a:cxnLst>
            <a:rect l="0" t="0" r="r" b="b"/>
            <a:pathLst>
              <a:path w="457" h="66">
                <a:moveTo>
                  <a:pt x="457" y="66"/>
                </a:moveTo>
                <a:lnTo>
                  <a:pt x="0" y="0"/>
                </a:lnTo>
              </a:path>
            </a:pathLst>
          </a:custGeom>
          <a:noFill/>
          <a:ln w="381000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47" name="Freeform 7"/>
          <p:cNvSpPr>
            <a:spLocks/>
          </p:cNvSpPr>
          <p:nvPr/>
        </p:nvSpPr>
        <p:spPr bwMode="auto">
          <a:xfrm>
            <a:off x="3489325" y="4022725"/>
            <a:ext cx="5276850" cy="1295400"/>
          </a:xfrm>
          <a:custGeom>
            <a:avLst/>
            <a:gdLst/>
            <a:ahLst/>
            <a:cxnLst>
              <a:cxn ang="0">
                <a:pos x="0" y="605"/>
              </a:cxn>
              <a:cxn ang="0">
                <a:pos x="1000" y="760"/>
              </a:cxn>
              <a:cxn ang="0">
                <a:pos x="1239" y="788"/>
              </a:cxn>
              <a:cxn ang="0">
                <a:pos x="1488" y="807"/>
              </a:cxn>
              <a:cxn ang="0">
                <a:pos x="1815" y="816"/>
              </a:cxn>
              <a:cxn ang="0">
                <a:pos x="2122" y="807"/>
              </a:cxn>
              <a:cxn ang="0">
                <a:pos x="2439" y="768"/>
              </a:cxn>
              <a:cxn ang="0">
                <a:pos x="2756" y="720"/>
              </a:cxn>
              <a:cxn ang="0">
                <a:pos x="2986" y="653"/>
              </a:cxn>
              <a:cxn ang="0">
                <a:pos x="3111" y="567"/>
              </a:cxn>
              <a:cxn ang="0">
                <a:pos x="3255" y="432"/>
              </a:cxn>
              <a:cxn ang="0">
                <a:pos x="3322" y="269"/>
              </a:cxn>
              <a:cxn ang="0">
                <a:pos x="3267" y="125"/>
              </a:cxn>
              <a:cxn ang="0">
                <a:pos x="3053" y="48"/>
              </a:cxn>
              <a:cxn ang="0">
                <a:pos x="2950" y="34"/>
              </a:cxn>
              <a:cxn ang="0">
                <a:pos x="2852" y="20"/>
              </a:cxn>
              <a:cxn ang="0">
                <a:pos x="2775" y="20"/>
              </a:cxn>
              <a:cxn ang="0">
                <a:pos x="2669" y="10"/>
              </a:cxn>
              <a:cxn ang="0">
                <a:pos x="2554" y="0"/>
              </a:cxn>
            </a:cxnLst>
            <a:rect l="0" t="0" r="r" b="b"/>
            <a:pathLst>
              <a:path w="3324" h="816">
                <a:moveTo>
                  <a:pt x="0" y="605"/>
                </a:moveTo>
                <a:cubicBezTo>
                  <a:pt x="162" y="628"/>
                  <a:pt x="794" y="730"/>
                  <a:pt x="1000" y="760"/>
                </a:cubicBezTo>
                <a:cubicBezTo>
                  <a:pt x="1206" y="790"/>
                  <a:pt x="1158" y="780"/>
                  <a:pt x="1239" y="788"/>
                </a:cubicBezTo>
                <a:cubicBezTo>
                  <a:pt x="1320" y="796"/>
                  <a:pt x="1392" y="802"/>
                  <a:pt x="1488" y="807"/>
                </a:cubicBezTo>
                <a:cubicBezTo>
                  <a:pt x="1584" y="812"/>
                  <a:pt x="1709" y="816"/>
                  <a:pt x="1815" y="816"/>
                </a:cubicBezTo>
                <a:cubicBezTo>
                  <a:pt x="1921" y="816"/>
                  <a:pt x="2018" y="815"/>
                  <a:pt x="2122" y="807"/>
                </a:cubicBezTo>
                <a:cubicBezTo>
                  <a:pt x="2226" y="799"/>
                  <a:pt x="2333" y="782"/>
                  <a:pt x="2439" y="768"/>
                </a:cubicBezTo>
                <a:cubicBezTo>
                  <a:pt x="2545" y="754"/>
                  <a:pt x="2665" y="739"/>
                  <a:pt x="2756" y="720"/>
                </a:cubicBezTo>
                <a:cubicBezTo>
                  <a:pt x="2847" y="701"/>
                  <a:pt x="2927" y="678"/>
                  <a:pt x="2986" y="653"/>
                </a:cubicBezTo>
                <a:cubicBezTo>
                  <a:pt x="3045" y="628"/>
                  <a:pt x="3066" y="604"/>
                  <a:pt x="3111" y="567"/>
                </a:cubicBezTo>
                <a:cubicBezTo>
                  <a:pt x="3156" y="530"/>
                  <a:pt x="3220" y="482"/>
                  <a:pt x="3255" y="432"/>
                </a:cubicBezTo>
                <a:cubicBezTo>
                  <a:pt x="3290" y="382"/>
                  <a:pt x="3320" y="320"/>
                  <a:pt x="3322" y="269"/>
                </a:cubicBezTo>
                <a:cubicBezTo>
                  <a:pt x="3324" y="218"/>
                  <a:pt x="3312" y="162"/>
                  <a:pt x="3267" y="125"/>
                </a:cubicBezTo>
                <a:cubicBezTo>
                  <a:pt x="3222" y="88"/>
                  <a:pt x="3106" y="63"/>
                  <a:pt x="3053" y="48"/>
                </a:cubicBezTo>
                <a:cubicBezTo>
                  <a:pt x="3000" y="33"/>
                  <a:pt x="2983" y="39"/>
                  <a:pt x="2950" y="34"/>
                </a:cubicBezTo>
                <a:cubicBezTo>
                  <a:pt x="2917" y="29"/>
                  <a:pt x="2881" y="22"/>
                  <a:pt x="2852" y="20"/>
                </a:cubicBezTo>
                <a:cubicBezTo>
                  <a:pt x="2823" y="18"/>
                  <a:pt x="2805" y="22"/>
                  <a:pt x="2775" y="20"/>
                </a:cubicBezTo>
                <a:cubicBezTo>
                  <a:pt x="2745" y="18"/>
                  <a:pt x="2706" y="13"/>
                  <a:pt x="2669" y="10"/>
                </a:cubicBezTo>
                <a:cubicBezTo>
                  <a:pt x="2632" y="7"/>
                  <a:pt x="2578" y="2"/>
                  <a:pt x="2554" y="0"/>
                </a:cubicBezTo>
              </a:path>
            </a:pathLst>
          </a:custGeom>
          <a:noFill/>
          <a:ln w="381000" cap="flat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48" name="Freeform 8"/>
          <p:cNvSpPr>
            <a:spLocks/>
          </p:cNvSpPr>
          <p:nvPr/>
        </p:nvSpPr>
        <p:spPr bwMode="auto">
          <a:xfrm>
            <a:off x="7239000" y="-106363"/>
            <a:ext cx="1651000" cy="4144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186"/>
              </a:cxn>
              <a:cxn ang="0">
                <a:pos x="270" y="231"/>
              </a:cxn>
              <a:cxn ang="0">
                <a:pos x="374" y="288"/>
              </a:cxn>
              <a:cxn ang="0">
                <a:pos x="509" y="374"/>
              </a:cxn>
              <a:cxn ang="0">
                <a:pos x="672" y="499"/>
              </a:cxn>
              <a:cxn ang="0">
                <a:pos x="778" y="605"/>
              </a:cxn>
              <a:cxn ang="0">
                <a:pos x="874" y="720"/>
              </a:cxn>
              <a:cxn ang="0">
                <a:pos x="931" y="854"/>
              </a:cxn>
              <a:cxn ang="0">
                <a:pos x="950" y="960"/>
              </a:cxn>
              <a:cxn ang="0">
                <a:pos x="979" y="1065"/>
              </a:cxn>
              <a:cxn ang="0">
                <a:pos x="1008" y="1209"/>
              </a:cxn>
              <a:cxn ang="0">
                <a:pos x="1037" y="1382"/>
              </a:cxn>
              <a:cxn ang="0">
                <a:pos x="1027" y="1507"/>
              </a:cxn>
              <a:cxn ang="0">
                <a:pos x="1027" y="1622"/>
              </a:cxn>
              <a:cxn ang="0">
                <a:pos x="998" y="1785"/>
              </a:cxn>
              <a:cxn ang="0">
                <a:pos x="979" y="1862"/>
              </a:cxn>
              <a:cxn ang="0">
                <a:pos x="951" y="2000"/>
              </a:cxn>
              <a:cxn ang="0">
                <a:pos x="912" y="2150"/>
              </a:cxn>
              <a:cxn ang="0">
                <a:pos x="883" y="2265"/>
              </a:cxn>
              <a:cxn ang="0">
                <a:pos x="835" y="2390"/>
              </a:cxn>
              <a:cxn ang="0">
                <a:pos x="724" y="2499"/>
              </a:cxn>
              <a:cxn ang="0">
                <a:pos x="633" y="2545"/>
              </a:cxn>
              <a:cxn ang="0">
                <a:pos x="497" y="2590"/>
              </a:cxn>
              <a:cxn ang="0">
                <a:pos x="346" y="2611"/>
              </a:cxn>
            </a:cxnLst>
            <a:rect l="0" t="0" r="r" b="b"/>
            <a:pathLst>
              <a:path w="1040" h="2611">
                <a:moveTo>
                  <a:pt x="0" y="0"/>
                </a:moveTo>
                <a:cubicBezTo>
                  <a:pt x="28" y="29"/>
                  <a:pt x="135" y="148"/>
                  <a:pt x="180" y="186"/>
                </a:cubicBezTo>
                <a:cubicBezTo>
                  <a:pt x="225" y="224"/>
                  <a:pt x="238" y="214"/>
                  <a:pt x="270" y="231"/>
                </a:cubicBezTo>
                <a:cubicBezTo>
                  <a:pt x="302" y="248"/>
                  <a:pt x="334" y="264"/>
                  <a:pt x="374" y="288"/>
                </a:cubicBezTo>
                <a:cubicBezTo>
                  <a:pt x="414" y="312"/>
                  <a:pt x="459" y="339"/>
                  <a:pt x="509" y="374"/>
                </a:cubicBezTo>
                <a:cubicBezTo>
                  <a:pt x="559" y="409"/>
                  <a:pt x="627" y="461"/>
                  <a:pt x="672" y="499"/>
                </a:cubicBezTo>
                <a:cubicBezTo>
                  <a:pt x="717" y="537"/>
                  <a:pt x="744" y="568"/>
                  <a:pt x="778" y="605"/>
                </a:cubicBezTo>
                <a:cubicBezTo>
                  <a:pt x="812" y="642"/>
                  <a:pt x="849" y="679"/>
                  <a:pt x="874" y="720"/>
                </a:cubicBezTo>
                <a:cubicBezTo>
                  <a:pt x="899" y="761"/>
                  <a:pt x="918" y="814"/>
                  <a:pt x="931" y="854"/>
                </a:cubicBezTo>
                <a:cubicBezTo>
                  <a:pt x="944" y="894"/>
                  <a:pt x="942" y="925"/>
                  <a:pt x="950" y="960"/>
                </a:cubicBezTo>
                <a:cubicBezTo>
                  <a:pt x="958" y="995"/>
                  <a:pt x="969" y="1024"/>
                  <a:pt x="979" y="1065"/>
                </a:cubicBezTo>
                <a:cubicBezTo>
                  <a:pt x="989" y="1106"/>
                  <a:pt x="998" y="1156"/>
                  <a:pt x="1008" y="1209"/>
                </a:cubicBezTo>
                <a:cubicBezTo>
                  <a:pt x="1018" y="1262"/>
                  <a:pt x="1034" y="1332"/>
                  <a:pt x="1037" y="1382"/>
                </a:cubicBezTo>
                <a:cubicBezTo>
                  <a:pt x="1040" y="1432"/>
                  <a:pt x="1029" y="1467"/>
                  <a:pt x="1027" y="1507"/>
                </a:cubicBezTo>
                <a:cubicBezTo>
                  <a:pt x="1025" y="1547"/>
                  <a:pt x="1032" y="1576"/>
                  <a:pt x="1027" y="1622"/>
                </a:cubicBezTo>
                <a:cubicBezTo>
                  <a:pt x="1022" y="1668"/>
                  <a:pt x="1006" y="1745"/>
                  <a:pt x="998" y="1785"/>
                </a:cubicBezTo>
                <a:cubicBezTo>
                  <a:pt x="990" y="1825"/>
                  <a:pt x="987" y="1826"/>
                  <a:pt x="979" y="1862"/>
                </a:cubicBezTo>
                <a:cubicBezTo>
                  <a:pt x="971" y="1898"/>
                  <a:pt x="962" y="1952"/>
                  <a:pt x="951" y="2000"/>
                </a:cubicBezTo>
                <a:cubicBezTo>
                  <a:pt x="940" y="2048"/>
                  <a:pt x="923" y="2106"/>
                  <a:pt x="912" y="2150"/>
                </a:cubicBezTo>
                <a:cubicBezTo>
                  <a:pt x="901" y="2194"/>
                  <a:pt x="896" y="2225"/>
                  <a:pt x="883" y="2265"/>
                </a:cubicBezTo>
                <a:cubicBezTo>
                  <a:pt x="870" y="2305"/>
                  <a:pt x="862" y="2351"/>
                  <a:pt x="835" y="2390"/>
                </a:cubicBezTo>
                <a:cubicBezTo>
                  <a:pt x="808" y="2429"/>
                  <a:pt x="758" y="2473"/>
                  <a:pt x="724" y="2499"/>
                </a:cubicBezTo>
                <a:cubicBezTo>
                  <a:pt x="690" y="2525"/>
                  <a:pt x="671" y="2530"/>
                  <a:pt x="633" y="2545"/>
                </a:cubicBezTo>
                <a:cubicBezTo>
                  <a:pt x="595" y="2560"/>
                  <a:pt x="545" y="2579"/>
                  <a:pt x="497" y="2590"/>
                </a:cubicBezTo>
                <a:cubicBezTo>
                  <a:pt x="449" y="2601"/>
                  <a:pt x="378" y="2607"/>
                  <a:pt x="346" y="2611"/>
                </a:cubicBezTo>
              </a:path>
            </a:pathLst>
          </a:custGeom>
          <a:noFill/>
          <a:ln w="3810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7277100" y="3741738"/>
            <a:ext cx="4968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b="0">
                <a:solidFill>
                  <a:schemeClr val="bg1"/>
                </a:solidFill>
                <a:latin typeface="Impact" pitchFamily="34" charset="0"/>
              </a:rPr>
              <a:t>14</a:t>
            </a:r>
          </a:p>
        </p:txBody>
      </p:sp>
      <p:sp>
        <p:nvSpPr>
          <p:cNvPr id="138250" name="WordArt 10"/>
          <p:cNvSpPr>
            <a:spLocks noChangeArrowheads="1" noChangeShapeType="1" noTextEdit="1"/>
          </p:cNvSpPr>
          <p:nvPr/>
        </p:nvSpPr>
        <p:spPr bwMode="auto">
          <a:xfrm rot="190605">
            <a:off x="3729038" y="4972050"/>
            <a:ext cx="3867150" cy="4572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buNone/>
            </a:pPr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Across tongue of the Egyptian Sea</a:t>
            </a:r>
          </a:p>
        </p:txBody>
      </p:sp>
      <p:sp>
        <p:nvSpPr>
          <p:cNvPr id="138251" name="WordArt 11"/>
          <p:cNvSpPr>
            <a:spLocks noChangeArrowheads="1" noChangeShapeType="1" noTextEdit="1"/>
          </p:cNvSpPr>
          <p:nvPr/>
        </p:nvSpPr>
        <p:spPr bwMode="auto">
          <a:xfrm rot="5171689">
            <a:off x="7816851" y="1703387"/>
            <a:ext cx="1752600" cy="257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Across 'the River'</a:t>
            </a:r>
          </a:p>
        </p:txBody>
      </p:sp>
      <p:sp>
        <p:nvSpPr>
          <p:cNvPr id="138252" name="AutoShape 12"/>
          <p:cNvSpPr>
            <a:spLocks noChangeArrowheads="1"/>
          </p:cNvSpPr>
          <p:nvPr/>
        </p:nvSpPr>
        <p:spPr bwMode="auto">
          <a:xfrm rot="1182058">
            <a:off x="3635375" y="2276475"/>
            <a:ext cx="3024188" cy="1800225"/>
          </a:xfrm>
          <a:prstGeom prst="notchedRightArrow">
            <a:avLst>
              <a:gd name="adj1" fmla="val 50000"/>
              <a:gd name="adj2" fmla="val 41997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000" b="0">
                <a:solidFill>
                  <a:schemeClr val="bg1"/>
                </a:solidFill>
                <a:latin typeface="Impact" pitchFamily="34" charset="0"/>
              </a:rPr>
              <a:t>All nations submit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000" b="0">
                <a:solidFill>
                  <a:schemeClr val="bg1"/>
                </a:solidFill>
                <a:latin typeface="Impact" pitchFamily="34" charset="0"/>
              </a:rPr>
              <a:t>to Christ’s rule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6011863" y="3357563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0" dirty="0">
                <a:solidFill>
                  <a:schemeClr val="bg1"/>
                </a:solidFill>
                <a:latin typeface="Impact" pitchFamily="34" charset="0"/>
              </a:rPr>
              <a:t>15</a:t>
            </a:r>
          </a:p>
        </p:txBody>
      </p:sp>
      <p:sp>
        <p:nvSpPr>
          <p:cNvPr id="138254" name="Rectangle 14"/>
          <p:cNvSpPr>
            <a:spLocks noChangeArrowheads="1"/>
          </p:cNvSpPr>
          <p:nvPr/>
        </p:nvSpPr>
        <p:spPr bwMode="auto">
          <a:xfrm>
            <a:off x="3532188" y="5589588"/>
            <a:ext cx="5580062" cy="1252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chemeClr val="bg1"/>
                </a:solidFill>
                <a:latin typeface="Arial" charset="0"/>
              </a:rPr>
              <a:t>“He shall have dominion also from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chemeClr val="bg1"/>
                </a:solidFill>
                <a:latin typeface="Arial" charset="0"/>
              </a:rPr>
              <a:t>sea to sea, and from the river unto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chemeClr val="bg1"/>
                </a:solidFill>
                <a:latin typeface="Arial" charset="0"/>
              </a:rPr>
              <a:t>the ends of the earth.” </a:t>
            </a:r>
            <a:r>
              <a:rPr lang="en-US" sz="2400" i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charset="0"/>
              </a:rPr>
              <a:t>Ps.72:8</a:t>
            </a:r>
            <a:endParaRPr lang="en-AU" sz="2400" i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 animBg="1"/>
      <p:bldP spid="138247" grpId="0" animBg="1"/>
      <p:bldP spid="138248" grpId="0" animBg="1"/>
      <p:bldP spid="138249" grpId="0"/>
      <p:bldP spid="138250" grpId="0" animBg="1"/>
      <p:bldP spid="138251" grpId="0" animBg="1"/>
      <p:bldP spid="138252" grpId="0" animBg="1"/>
      <p:bldP spid="138253" grpId="0"/>
      <p:bldP spid="1382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-541338" y="6408738"/>
            <a:ext cx="5364163" cy="549275"/>
          </a:xfrm>
        </p:spPr>
        <p:txBody>
          <a:bodyPr/>
          <a:lstStyle/>
          <a:p>
            <a:r>
              <a:rPr lang="en-AU"/>
              <a:t>Christ in the Wilderness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65175"/>
            <a:ext cx="8785225" cy="5256213"/>
          </a:xfrm>
        </p:spPr>
        <p:txBody>
          <a:bodyPr/>
          <a:lstStyle/>
          <a:p>
            <a:pPr marL="533400" indent="-533400">
              <a:buClr>
                <a:srgbClr val="FFFF00"/>
              </a:buClr>
              <a:buFont typeface="Wingdings" pitchFamily="2" charset="2"/>
              <a:buChar char="q"/>
            </a:pPr>
            <a:endParaRPr lang="en-AU"/>
          </a:p>
          <a:p>
            <a:pPr marL="533400" indent="-533400">
              <a:buClr>
                <a:srgbClr val="FFFF00"/>
              </a:buClr>
              <a:buFont typeface="Wingdings" pitchFamily="2" charset="2"/>
              <a:buChar char="q"/>
            </a:pPr>
            <a:endParaRPr lang="en-AU"/>
          </a:p>
        </p:txBody>
      </p:sp>
      <p:pic>
        <p:nvPicPr>
          <p:cNvPr id="12292" name="Picture 4" descr="Western Sinai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646862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251143"/>
            <a:ext cx="9144000" cy="620712"/>
          </a:xfrm>
          <a:solidFill>
            <a:srgbClr val="000000"/>
          </a:solidFill>
        </p:spPr>
        <p:txBody>
          <a:bodyPr/>
          <a:lstStyle/>
          <a:p>
            <a:r>
              <a:rPr lang="en-AU" sz="3200" dirty="0"/>
              <a:t>The </a:t>
            </a:r>
            <a:r>
              <a:rPr lang="en-AU" sz="3200" dirty="0" smtClean="0"/>
              <a:t>wilderness </a:t>
            </a:r>
            <a:r>
              <a:rPr lang="en-AU" sz="3200" dirty="0"/>
              <a:t>of </a:t>
            </a:r>
            <a:r>
              <a:rPr lang="en-AU" sz="3200" dirty="0" smtClean="0"/>
              <a:t>the Exodus </a:t>
            </a:r>
            <a:r>
              <a:rPr lang="en-AU" sz="3200" smtClean="0"/>
              <a:t>under Moses</a:t>
            </a:r>
            <a:endParaRPr lang="en-A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077339"/>
            <a:ext cx="3635375" cy="5780662"/>
          </a:xfrm>
        </p:spPr>
        <p:txBody>
          <a:bodyPr/>
          <a:lstStyle/>
          <a:p>
            <a:pPr marL="363538" indent="-3635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AutoNum type="arabicPeriod"/>
              <a:defRPr/>
            </a:pPr>
            <a:r>
              <a:rPr lang="en-AU" sz="2500" dirty="0" smtClean="0"/>
              <a:t>Land divided into </a:t>
            </a:r>
            <a:r>
              <a:rPr lang="en-AU" sz="2500" dirty="0" smtClean="0">
                <a:solidFill>
                  <a:schemeClr val="folHlink"/>
                </a:solidFill>
              </a:rPr>
              <a:t>cantons of equal width</a:t>
            </a:r>
            <a:r>
              <a:rPr lang="en-AU" sz="2500" dirty="0" smtClean="0"/>
              <a:t> running </a:t>
            </a:r>
            <a:r>
              <a:rPr lang="en-AU" sz="2500" dirty="0" err="1" smtClean="0"/>
              <a:t>para-llel</a:t>
            </a:r>
            <a:r>
              <a:rPr lang="en-AU" sz="2500" dirty="0" smtClean="0"/>
              <a:t> east and west</a:t>
            </a:r>
          </a:p>
          <a:p>
            <a:pPr marL="363538" indent="-3635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AutoNum type="arabicPeriod"/>
              <a:defRPr/>
            </a:pPr>
            <a:r>
              <a:rPr lang="en-AU" sz="2500" dirty="0" smtClean="0"/>
              <a:t>Bounded north and south by 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Euphrates</a:t>
            </a:r>
            <a:r>
              <a:rPr lang="en-AU" sz="2500" dirty="0" smtClean="0"/>
              <a:t> and</a:t>
            </a:r>
            <a:r>
              <a:rPr lang="en-AU" sz="2500" dirty="0" smtClean="0">
                <a:solidFill>
                  <a:srgbClr val="66FFFF"/>
                </a:solidFill>
              </a:rPr>
              <a:t> 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Nile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2500" dirty="0" smtClean="0"/>
              <a:t>(</a:t>
            </a:r>
            <a:r>
              <a:rPr lang="en-AU" sz="25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Gen.15:18</a:t>
            </a:r>
            <a:r>
              <a:rPr lang="en-AU" sz="2500" dirty="0" smtClean="0"/>
              <a:t>), and from “sea to sea” – 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Mediterranean 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to Persian Gulf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2500" dirty="0" smtClean="0"/>
              <a:t>(</a:t>
            </a:r>
            <a:r>
              <a:rPr lang="en-AU" sz="25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Ps.72:8</a:t>
            </a:r>
            <a:r>
              <a:rPr lang="en-AU" sz="2500" dirty="0" smtClean="0"/>
              <a:t>)</a:t>
            </a:r>
          </a:p>
          <a:p>
            <a:pPr marL="363538" indent="-3635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AutoNum type="arabicPeriod"/>
              <a:defRPr/>
            </a:pPr>
            <a:r>
              <a:rPr lang="en-AU" sz="2500" dirty="0" smtClean="0"/>
              <a:t>Over each tribe one of the 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Apostles</a:t>
            </a:r>
            <a:r>
              <a:rPr lang="en-AU" sz="2500" dirty="0" smtClean="0"/>
              <a:t> will rule as 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a prince</a:t>
            </a:r>
            <a:r>
              <a:rPr lang="en-AU" sz="25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2500" dirty="0" smtClean="0"/>
              <a:t>– </a:t>
            </a:r>
            <a:r>
              <a:rPr lang="en-AU" sz="25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Matt. 19:28</a:t>
            </a:r>
          </a:p>
        </p:txBody>
      </p:sp>
      <p:pic>
        <p:nvPicPr>
          <p:cNvPr id="35843" name="Picture 3" descr="Cantons of the Trib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77788"/>
            <a:ext cx="5413375" cy="67087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9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63938" y="-100013"/>
            <a:ext cx="3311525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>
                <a:solidFill>
                  <a:schemeClr val="bg1"/>
                </a:solidFill>
              </a:rPr>
              <a:t>The Tribal Cantons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976688" y="2843213"/>
            <a:ext cx="25400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b="0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Impact" pitchFamily="34" charset="0"/>
              </a:rPr>
              <a:t>Resettlement of the 12 Tribes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468313" y="104200"/>
            <a:ext cx="2808287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3600" b="0" dirty="0">
                <a:solidFill>
                  <a:srgbClr val="FFFF00"/>
                </a:solidFill>
                <a:latin typeface="Impact" pitchFamily="34" charset="0"/>
              </a:rPr>
              <a:t>Inheritance of Abraham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9727" y="1268760"/>
            <a:ext cx="1440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b="0" dirty="0" smtClean="0">
                <a:ln w="3175">
                  <a:solidFill>
                    <a:srgbClr val="FFFF00"/>
                  </a:solidFill>
                </a:ln>
                <a:solidFill>
                  <a:srgbClr val="000000"/>
                </a:solidFill>
                <a:latin typeface="Impact" pitchFamily="34" charset="0"/>
              </a:rPr>
              <a:t>7 tribes above Holy Oblation</a:t>
            </a:r>
            <a:endParaRPr lang="en-AU" b="0" dirty="0">
              <a:ln w="3175">
                <a:solidFill>
                  <a:srgbClr val="FFFF00"/>
                </a:solidFill>
              </a:ln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4349422"/>
            <a:ext cx="1440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b="0" dirty="0" smtClean="0">
                <a:ln w="3175">
                  <a:solidFill>
                    <a:srgbClr val="FFFF00"/>
                  </a:solidFill>
                </a:ln>
                <a:solidFill>
                  <a:srgbClr val="000000"/>
                </a:solidFill>
                <a:latin typeface="Impact" pitchFamily="34" charset="0"/>
              </a:rPr>
              <a:t>5 tribes below Holy Oblation</a:t>
            </a:r>
            <a:endParaRPr lang="en-AU" b="0" dirty="0">
              <a:ln w="3175">
                <a:solidFill>
                  <a:srgbClr val="FFFF00"/>
                </a:solidFill>
              </a:ln>
              <a:solidFill>
                <a:srgbClr val="000000"/>
              </a:solidFill>
              <a:latin typeface="Impac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16216" y="3573016"/>
            <a:ext cx="2448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2764" y="4121370"/>
            <a:ext cx="277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60232" y="4089088"/>
            <a:ext cx="2426048" cy="27190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tIns="72000" rtlCol="0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b="0" dirty="0" smtClean="0">
                <a:solidFill>
                  <a:srgbClr val="000000"/>
                </a:solidFill>
                <a:latin typeface="Impact" pitchFamily="34" charset="0"/>
              </a:rPr>
              <a:t>An inheritance in the Land depends on belief in the </a:t>
            </a:r>
            <a:r>
              <a:rPr lang="en-US" b="0" dirty="0" err="1" smtClean="0">
                <a:solidFill>
                  <a:srgbClr val="000000"/>
                </a:solidFill>
                <a:latin typeface="Impact" pitchFamily="34" charset="0"/>
              </a:rPr>
              <a:t>Abrahamic</a:t>
            </a:r>
            <a:r>
              <a:rPr lang="en-US" b="0" dirty="0" smtClean="0">
                <a:solidFill>
                  <a:srgbClr val="000000"/>
                </a:solidFill>
                <a:latin typeface="Impact" pitchFamily="34" charset="0"/>
              </a:rPr>
              <a:t> promises and Divine grace</a:t>
            </a:r>
            <a:endParaRPr lang="en-AU" b="0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uiExpand="1" build="p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0" y="5013325"/>
            <a:ext cx="1547813" cy="1844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6" y="548680"/>
            <a:ext cx="8141185" cy="5544616"/>
          </a:xfrm>
        </p:spPr>
        <p:txBody>
          <a:bodyPr/>
          <a:lstStyle/>
          <a:p>
            <a:pPr algn="ctr">
              <a:spcBef>
                <a:spcPct val="35000"/>
              </a:spcBef>
            </a:pPr>
            <a:r>
              <a:rPr lang="en-AU" sz="60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/>
                <a:latin typeface="Monotype Corsiva" pitchFamily="66" charset="0"/>
              </a:rPr>
              <a:t>The work of Elijah and the Second Exodus of Israel</a:t>
            </a:r>
            <a:endParaRPr lang="en-AU" sz="6000" b="0" dirty="0" smtClean="0">
              <a:solidFill>
                <a:srgbClr val="FFFF00"/>
              </a:solidFill>
              <a:effectLst/>
              <a:latin typeface="Arial Black" pitchFamily="34" charset="0"/>
            </a:endParaRPr>
          </a:p>
          <a:p>
            <a:pPr algn="ctr">
              <a:spcBef>
                <a:spcPct val="35000"/>
              </a:spcBef>
              <a:buFontTx/>
              <a:buNone/>
            </a:pPr>
            <a:r>
              <a:rPr lang="en-AU" sz="40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Next study (God willing)</a:t>
            </a:r>
          </a:p>
          <a:p>
            <a:pPr algn="ctr">
              <a:spcBef>
                <a:spcPct val="35000"/>
              </a:spcBef>
              <a:buFontTx/>
              <a:buNone/>
            </a:pPr>
            <a:endParaRPr lang="en-AU" sz="1200" b="0" dirty="0" smtClean="0">
              <a:solidFill>
                <a:srgbClr val="FFFF00"/>
              </a:solidFill>
              <a:effectLst/>
              <a:latin typeface="Arial Black" pitchFamily="34" charset="0"/>
            </a:endParaRPr>
          </a:p>
          <a:p>
            <a:pPr algn="ctr">
              <a:spcBef>
                <a:spcPct val="35000"/>
              </a:spcBef>
              <a:buFontTx/>
              <a:buNone/>
            </a:pPr>
            <a:r>
              <a:rPr lang="en-AU" sz="44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Study </a:t>
            </a:r>
            <a:r>
              <a:rPr lang="en-AU" sz="44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5</a:t>
            </a:r>
            <a:endParaRPr lang="en-AU" sz="4400" b="0" dirty="0">
              <a:solidFill>
                <a:srgbClr val="FFFF00"/>
              </a:solidFill>
              <a:effectLst/>
              <a:latin typeface="Arial Black" pitchFamily="34" charset="0"/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AU" sz="4400" b="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“Israel – A horse in the wilderness”</a:t>
            </a:r>
            <a:endParaRPr lang="en-AU" sz="4400" b="0" dirty="0">
              <a:solidFill>
                <a:srgbClr val="FFFF00"/>
              </a:solidFill>
              <a:effectLst/>
              <a:latin typeface="Arial Black" pitchFamily="34" charset="0"/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10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A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....</a:t>
            </a: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100010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atin typeface="+mn-lt"/>
              </a:rPr>
              <a:t>...</a:t>
            </a:r>
            <a:endParaRPr lang="en-US" sz="3200" dirty="0">
              <a:latin typeface="+mn-lt"/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-27296" y="6322373"/>
            <a:ext cx="4500562" cy="5492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 dirty="0" smtClean="0">
                <a:ln>
                  <a:noFill/>
                </a:ln>
              </a:rPr>
              <a:t>The Second Exodus of Israel</a:t>
            </a:r>
            <a:endParaRPr lang="en-AU" dirty="0">
              <a:ln>
                <a:noFill/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65175"/>
            <a:ext cx="8785225" cy="5256213"/>
          </a:xfrm>
        </p:spPr>
        <p:txBody>
          <a:bodyPr/>
          <a:lstStyle/>
          <a:p>
            <a:pPr marL="533400" indent="-533400">
              <a:buClr>
                <a:srgbClr val="FFFF00"/>
              </a:buClr>
              <a:buFont typeface="Wingdings" pitchFamily="2" charset="2"/>
              <a:buChar char="q"/>
            </a:pPr>
            <a:endParaRPr lang="en-AU"/>
          </a:p>
          <a:p>
            <a:pPr marL="533400" indent="-533400">
              <a:buClr>
                <a:srgbClr val="FFFF00"/>
              </a:buClr>
              <a:buFont typeface="Wingdings" pitchFamily="2" charset="2"/>
              <a:buChar char="q"/>
            </a:pPr>
            <a:endParaRPr lang="en-A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4400" dirty="0"/>
              <a:t>A </a:t>
            </a:r>
            <a:r>
              <a:rPr lang="en-AU" sz="4400" dirty="0" smtClean="0"/>
              <a:t>waste </a:t>
            </a:r>
            <a:r>
              <a:rPr lang="en-AU" sz="4400" dirty="0"/>
              <a:t>h</a:t>
            </a:r>
            <a:r>
              <a:rPr lang="en-AU" sz="4400" dirty="0" smtClean="0"/>
              <a:t>owling </a:t>
            </a:r>
            <a:r>
              <a:rPr lang="en-AU" sz="4400" dirty="0"/>
              <a:t>w</a:t>
            </a:r>
            <a:r>
              <a:rPr lang="en-AU" sz="4400" dirty="0" smtClean="0"/>
              <a:t>ilderness</a:t>
            </a:r>
            <a:endParaRPr lang="en-AU" sz="4400" dirty="0"/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0" y="787258"/>
          <a:ext cx="9144000" cy="3705225"/>
        </p:xfrm>
        <a:graphic>
          <a:graphicData uri="http://schemas.openxmlformats.org/presentationml/2006/ole">
            <p:oleObj spid="_x0000_s104450" name="Photo Editor Photo" r:id="rId3" imgW="27857143" imgH="11285714" progId="">
              <p:embed/>
            </p:oleObj>
          </a:graphicData>
        </a:graphic>
      </p:graphicFrame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4463" y="4513583"/>
            <a:ext cx="874871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buNone/>
            </a:pPr>
            <a:r>
              <a:rPr lang="en-AU" sz="26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Deut. 8:15</a:t>
            </a:r>
            <a:r>
              <a:rPr lang="en-AU" sz="2600" b="1" dirty="0">
                <a:ln w="15875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en-AU" sz="2600" b="1" dirty="0">
                <a:solidFill>
                  <a:srgbClr val="FFFF66"/>
                </a:solidFill>
                <a:latin typeface="Bookman Old Style" pitchFamily="18" charset="0"/>
              </a:rPr>
              <a:t>– “Who led thee through that great and terrible wilderness, </a:t>
            </a:r>
            <a:r>
              <a:rPr lang="en-AU" sz="2600" b="1" i="1" dirty="0">
                <a:solidFill>
                  <a:srgbClr val="FFFF66"/>
                </a:solidFill>
                <a:latin typeface="Bookman Old Style" pitchFamily="18" charset="0"/>
              </a:rPr>
              <a:t>wherein were</a:t>
            </a:r>
            <a:r>
              <a:rPr lang="en-AU" sz="2600" b="1" dirty="0">
                <a:solidFill>
                  <a:srgbClr val="FFFF66"/>
                </a:solidFill>
                <a:latin typeface="Bookman Old Style" pitchFamily="18" charset="0"/>
              </a:rPr>
              <a:t> fiery serpents, and scorpions, and drought, where </a:t>
            </a:r>
            <a:r>
              <a:rPr lang="en-AU" sz="2600" b="1" i="1" dirty="0">
                <a:solidFill>
                  <a:srgbClr val="FFFF66"/>
                </a:solidFill>
                <a:latin typeface="Bookman Old Style" pitchFamily="18" charset="0"/>
              </a:rPr>
              <a:t>there was</a:t>
            </a:r>
            <a:r>
              <a:rPr lang="en-AU" sz="2600" b="1" dirty="0">
                <a:solidFill>
                  <a:srgbClr val="FFFF66"/>
                </a:solidFill>
                <a:latin typeface="Bookman Old Style" pitchFamily="18" charset="0"/>
              </a:rPr>
              <a:t> no water; who brought thee forth water out of the rock of flint.”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-27296" y="6322373"/>
            <a:ext cx="4500562" cy="5492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 b="1" dirty="0" smtClean="0">
                <a:ln>
                  <a:noFill/>
                </a:ln>
              </a:rPr>
              <a:t>The Second Exodus of Israel</a:t>
            </a:r>
            <a:endParaRPr lang="en-AU" b="1" dirty="0">
              <a:ln>
                <a:noFill/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836712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Deut. 32:10</a:t>
            </a:r>
            <a:endParaRPr lang="en-A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174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j-ea"/>
                <a:cs typeface="+mj-cs"/>
              </a:rPr>
              <a:t>God’s promise –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Hos. 2:14-15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944688"/>
            <a:ext cx="83529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CC"/>
              </a:buClr>
              <a:buFont typeface="Wingdings" pitchFamily="2" charset="2"/>
              <a:buNone/>
            </a:pPr>
            <a:r>
              <a:rPr lang="en-US" sz="3400" dirty="0" smtClean="0">
                <a:solidFill>
                  <a:srgbClr val="FFFFFF"/>
                </a:solidFill>
                <a:latin typeface="Bookman Old Style" pitchFamily="18" charset="0"/>
              </a:rPr>
              <a:t>Therefore, behold, I will allure her, </a:t>
            </a:r>
            <a:r>
              <a:rPr lang="en-US" sz="3400" dirty="0" smtClean="0">
                <a:solidFill>
                  <a:srgbClr val="00FF00"/>
                </a:solidFill>
                <a:latin typeface="Bookman Old Style" pitchFamily="18" charset="0"/>
              </a:rPr>
              <a:t>and bring her into the wilderness</a:t>
            </a:r>
            <a:r>
              <a:rPr lang="en-US" sz="3400" dirty="0" smtClean="0">
                <a:solidFill>
                  <a:srgbClr val="FFFFFF"/>
                </a:solidFill>
                <a:latin typeface="Bookman Old Style" pitchFamily="18" charset="0"/>
              </a:rPr>
              <a:t>, and speak comfortably unto her. </a:t>
            </a:r>
          </a:p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CC"/>
              </a:buClr>
              <a:buFont typeface="Wingdings" pitchFamily="2" charset="2"/>
              <a:buNone/>
            </a:pPr>
            <a:r>
              <a:rPr lang="en-US" sz="3400" dirty="0" smtClean="0">
                <a:solidFill>
                  <a:srgbClr val="FFFFFF"/>
                </a:solidFill>
                <a:latin typeface="Bookman Old Style" pitchFamily="18" charset="0"/>
              </a:rPr>
              <a:t>And I will give her </a:t>
            </a:r>
            <a:r>
              <a:rPr lang="en-US" sz="3400" dirty="0" err="1" smtClean="0">
                <a:solidFill>
                  <a:srgbClr val="FFFFFF"/>
                </a:solidFill>
                <a:latin typeface="Bookman Old Style" pitchFamily="18" charset="0"/>
              </a:rPr>
              <a:t>her</a:t>
            </a:r>
            <a:r>
              <a:rPr lang="en-US" sz="3400" dirty="0" smtClean="0">
                <a:solidFill>
                  <a:srgbClr val="FFFFFF"/>
                </a:solidFill>
                <a:latin typeface="Bookman Old Style" pitchFamily="18" charset="0"/>
              </a:rPr>
              <a:t> vineyards from thence, and </a:t>
            </a:r>
            <a:r>
              <a:rPr lang="en-US" sz="3400" dirty="0" smtClean="0">
                <a:solidFill>
                  <a:srgbClr val="FFFF00"/>
                </a:solidFill>
                <a:latin typeface="Bookman Old Style" pitchFamily="18" charset="0"/>
              </a:rPr>
              <a:t>the valley of </a:t>
            </a:r>
            <a:r>
              <a:rPr lang="en-US" sz="3400" dirty="0" err="1" smtClean="0">
                <a:solidFill>
                  <a:srgbClr val="FFFF00"/>
                </a:solidFill>
                <a:latin typeface="Bookman Old Style" pitchFamily="18" charset="0"/>
              </a:rPr>
              <a:t>Achor</a:t>
            </a:r>
            <a:r>
              <a:rPr lang="en-US" sz="3400" dirty="0" smtClean="0">
                <a:solidFill>
                  <a:srgbClr val="FFFF00"/>
                </a:solidFill>
                <a:latin typeface="Bookman Old Style" pitchFamily="18" charset="0"/>
              </a:rPr>
              <a:t> for a door of hope</a:t>
            </a:r>
            <a:r>
              <a:rPr lang="en-US" sz="3400" dirty="0" smtClean="0">
                <a:solidFill>
                  <a:srgbClr val="FFFFFF"/>
                </a:solidFill>
                <a:latin typeface="Bookman Old Style" pitchFamily="18" charset="0"/>
              </a:rPr>
              <a:t>: and she shall sing there, as in the days of her youth, and </a:t>
            </a: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as in the day when she came up out of the land of Egypt</a:t>
            </a:r>
            <a:r>
              <a:rPr lang="en-US" sz="3400" dirty="0" smtClean="0">
                <a:solidFill>
                  <a:srgbClr val="FFFFFF"/>
                </a:solidFill>
                <a:latin typeface="Bookman Old Style" pitchFamily="18" charset="0"/>
              </a:rPr>
              <a:t>.</a:t>
            </a:r>
            <a:endParaRPr lang="en-US" sz="3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5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42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Second Exodus –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Ezek. 20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915322"/>
            <a:ext cx="8858312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The subject of this prophecy is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house of Israel”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V.27,30,31,39,40,44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V.33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“As I live, saith the Lord GOD”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Yahweh’s existence guarantees Israel’s redemption via Elijah and the saints.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“with a mighty hand”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Drawn from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Deut. 4:34; 5:15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1</a:t>
            </a:r>
            <a:r>
              <a:rPr lang="en-AU" sz="32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Exodus pattern for 2</a:t>
            </a:r>
            <a:r>
              <a:rPr lang="en-AU" sz="3200" baseline="30000" dirty="0" smtClean="0">
                <a:solidFill>
                  <a:srgbClr val="FFFFFF"/>
                </a:solidFill>
                <a:latin typeface="Arial"/>
              </a:rPr>
              <a:t>nd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“rule”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i="1" dirty="0" err="1" smtClean="0">
                <a:solidFill>
                  <a:srgbClr val="FFFFFF"/>
                </a:solidFill>
                <a:latin typeface="Arial"/>
              </a:rPr>
              <a:t>malak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– reign (as king).</a:t>
            </a:r>
          </a:p>
          <a:p>
            <a:pPr marL="534988" indent="-534988"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V.34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“people”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-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Roth.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&amp; </a:t>
            </a:r>
            <a:r>
              <a:rPr lang="en-AU" sz="3200" dirty="0" err="1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Ygs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. Lit.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- </a:t>
            </a:r>
            <a:r>
              <a:rPr lang="en-AU" sz="3200" dirty="0" smtClean="0">
                <a:solidFill>
                  <a:srgbClr val="FFFF00"/>
                </a:solidFill>
                <a:latin typeface="Bookman Old Style" pitchFamily="18" charset="0"/>
              </a:rPr>
              <a:t>“peoples”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887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Second Exodus –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Ezek. 20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1016192"/>
            <a:ext cx="8858312" cy="512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V.35</a:t>
            </a:r>
            <a:r>
              <a:rPr lang="en-AU" sz="3200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wilderness of the people”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-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There is only one such wilderness in Scripture –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Rev. 17:3,15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 Refers to Europe as the centre of Papal power. Cp.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Isa. 21:1,9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“plead”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Arial"/>
              </a:rPr>
              <a:t>shaphat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 – judge.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RSV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 – </a:t>
            </a:r>
            <a:r>
              <a:rPr lang="en-US" sz="3200" dirty="0" smtClean="0">
                <a:solidFill>
                  <a:srgbClr val="FFFF00"/>
                </a:solidFill>
                <a:latin typeface="Bookman Old Style" pitchFamily="18" charset="0"/>
              </a:rPr>
              <a:t>“and there will I enter into judgment with you”.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V.37</a:t>
            </a:r>
            <a:r>
              <a:rPr lang="en-AU" sz="3200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“the bond of the covenant”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The </a:t>
            </a:r>
            <a:r>
              <a:rPr lang="en-US" sz="3200" dirty="0" err="1" smtClean="0">
                <a:solidFill>
                  <a:srgbClr val="FFFFFF"/>
                </a:solidFill>
                <a:latin typeface="Arial"/>
              </a:rPr>
              <a:t>Abrahamic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 Covenant –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Jer. 31:31-33 (Gen. 17:7-8; Heb. 8:6-13)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280958" y="5633538"/>
            <a:ext cx="241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81881" y="6065586"/>
            <a:ext cx="208823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887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Second Exodus –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Ezek. 20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940362"/>
            <a:ext cx="8858312" cy="5198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V.38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“purge out”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-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This will take 40 years as in the 1st Exodus –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Num. 14:32-35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“rebels”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The word is used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Gen. 14:4; Num. 14:9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"/>
              </a:rPr>
              <a:t>Roth.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– </a:t>
            </a:r>
            <a:r>
              <a:rPr lang="en-US" sz="3200" dirty="0" smtClean="0">
                <a:solidFill>
                  <a:srgbClr val="FFFF00"/>
                </a:solidFill>
                <a:latin typeface="Bookman Old Style" pitchFamily="18" charset="0"/>
              </a:rPr>
              <a:t>“And will sever from you those who are rebelling”.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“I will bring them forth...”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Every Jew in every land will be gathered by Elijah –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Ezek. 36:24; 37:21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US" sz="3200" dirty="0" smtClean="0">
                <a:solidFill>
                  <a:srgbClr val="00FF00"/>
                </a:solidFill>
                <a:latin typeface="Arial"/>
              </a:rPr>
              <a:t>“they shall not enter” 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– But only a few will enter the Land of promise – </a:t>
            </a:r>
            <a:r>
              <a:rPr lang="en-US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Jer. 3:14</a:t>
            </a: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. 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6936" y="6005449"/>
            <a:ext cx="3528392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“…one of a city, two of a family…”</a:t>
            </a:r>
            <a:endParaRPr lang="en-AU" dirty="0">
              <a:solidFill>
                <a:srgbClr val="00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63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Wilderness of peoples – </a:t>
            </a:r>
            <a:r>
              <a:rPr lang="en-AU" sz="4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Isa. 21</a:t>
            </a:r>
            <a:endParaRPr lang="en-US" sz="44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819994"/>
            <a:ext cx="828680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None/>
            </a:pPr>
            <a:r>
              <a:rPr lang="en-US" sz="32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V.1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smtClean="0">
                <a:latin typeface="Bookman Old Style" pitchFamily="18" charset="0"/>
              </a:rPr>
              <a:t>– The burden of </a:t>
            </a:r>
            <a:r>
              <a:rPr lang="en-US" sz="3200" dirty="0" smtClean="0">
                <a:solidFill>
                  <a:srgbClr val="00FF00"/>
                </a:solidFill>
                <a:latin typeface="Bookman Old Style" pitchFamily="18" charset="0"/>
              </a:rPr>
              <a:t>the desert </a:t>
            </a:r>
            <a:r>
              <a:rPr lang="en-US" sz="3200" dirty="0" smtClean="0">
                <a:latin typeface="Bookman Old Style" pitchFamily="18" charset="0"/>
              </a:rPr>
              <a:t>of</a:t>
            </a:r>
            <a:r>
              <a:rPr lang="en-US" sz="3200" dirty="0" smtClean="0">
                <a:solidFill>
                  <a:srgbClr val="00FF00"/>
                </a:solidFill>
                <a:latin typeface="Bookman Old Style" pitchFamily="18" charset="0"/>
              </a:rPr>
              <a:t>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Bookman Old Style" pitchFamily="18" charset="0"/>
              </a:rPr>
              <a:t>the sea</a:t>
            </a:r>
            <a:r>
              <a:rPr lang="en-US" sz="3200" dirty="0" smtClean="0">
                <a:latin typeface="Bookman Old Style" pitchFamily="18" charset="0"/>
              </a:rPr>
              <a:t>. As whirlwinds in the south pass through; so it cometh from the desert, from a terrible land.</a:t>
            </a:r>
          </a:p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None/>
            </a:pPr>
            <a:r>
              <a:rPr lang="en-US" sz="32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V.9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smtClean="0">
                <a:latin typeface="Bookman Old Style" pitchFamily="18" charset="0"/>
              </a:rPr>
              <a:t>- And, behold, here cometh a chariot of men, with a couple of horsemen. And he answered and said,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Babylon is fallen, is fallen</a:t>
            </a:r>
            <a:r>
              <a:rPr lang="en-US" sz="3200" dirty="0" smtClean="0">
                <a:latin typeface="Bookman Old Style" pitchFamily="18" charset="0"/>
              </a:rPr>
              <a:t>; and all the graven images of her gods he hath broken unto the ground.</a:t>
            </a:r>
            <a:endParaRPr lang="en-US" sz="3200" dirty="0">
              <a:latin typeface="Bookman Old Style" pitchFamily="18" charset="0"/>
            </a:endParaRPr>
          </a:p>
        </p:txBody>
      </p:sp>
      <p:sp>
        <p:nvSpPr>
          <p:cNvPr id="6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246" y="5603095"/>
            <a:ext cx="453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00FF00"/>
                </a:solidFill>
                <a:latin typeface="+mj-lt"/>
              </a:rPr>
              <a:t>Desert = wilderness</a:t>
            </a:r>
            <a:endParaRPr lang="en-AU" sz="3600" dirty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4" y="5707239"/>
            <a:ext cx="367240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+mj-lt"/>
              </a:rPr>
              <a:t>Sea = nations/peoples</a:t>
            </a:r>
            <a:endParaRPr lang="en-AU" sz="3600" dirty="0">
              <a:ln>
                <a:solidFill>
                  <a:schemeClr val="tx1"/>
                </a:solidFill>
              </a:ln>
              <a:solidFill>
                <a:srgbClr val="00FFFF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018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CC"/>
              </a:buClr>
              <a:buFont typeface="Wingdings" pitchFamily="2" charset="2"/>
              <a:buNone/>
            </a:pPr>
            <a:r>
              <a:rPr lang="en-AU" sz="4400" dirty="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Against Babylon - 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Jer. 50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&amp;</a:t>
            </a:r>
            <a:r>
              <a:rPr lang="en-AU" sz="44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51</a:t>
            </a:r>
            <a:endParaRPr lang="en-US" sz="4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862" y="836608"/>
            <a:ext cx="8784000" cy="546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FFFF00"/>
                </a:solidFill>
                <a:latin typeface="Arial"/>
              </a:rPr>
              <a:t>“Babylon”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occurs 55 times in 2 chapters.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Much of the language of the Apocalypse is drawn from this prophecy; e.g.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Jer. 51:6-8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is the basis of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Rev. 17:4; 18:2,4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Jer. 51:13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=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Rev. 17:1,4; 18:3,12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 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Jer. 51:17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=</a:t>
            </a: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 Rev. 18:22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</a:rPr>
              <a:t>Jer. 51:19-24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– Jacob returning under Elijah is Yahweh’s </a:t>
            </a:r>
            <a:r>
              <a:rPr lang="en-AU" sz="3200" dirty="0" smtClean="0">
                <a:solidFill>
                  <a:srgbClr val="FFFF00"/>
                </a:solidFill>
                <a:latin typeface="Arial"/>
              </a:rPr>
              <a:t>‘battle axe and weapons of war’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  <a:latin typeface="Arial"/>
              </a:rPr>
              <a:t>“with thee”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occurs </a:t>
            </a:r>
            <a:r>
              <a:rPr lang="en-AU" sz="3200" dirty="0" smtClean="0">
                <a:solidFill>
                  <a:srgbClr val="FFFF00"/>
                </a:solidFill>
                <a:latin typeface="Arial"/>
              </a:rPr>
              <a:t>10 times </a:t>
            </a:r>
            <a:r>
              <a:rPr lang="en-AU" sz="3200" dirty="0" smtClean="0">
                <a:solidFill>
                  <a:srgbClr val="FFFFFF"/>
                </a:solidFill>
                <a:latin typeface="Arial"/>
              </a:rPr>
              <a:t>here; i.e. Jacob is the weapon in the hand of God.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32036" y="6368066"/>
            <a:ext cx="4069084" cy="44225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buClr>
                <a:srgbClr val="FFFFCC"/>
              </a:buClr>
              <a:defRPr/>
            </a:pPr>
            <a:r>
              <a:rPr lang="en-AU" dirty="0" smtClean="0">
                <a:effectLst>
                  <a:outerShdw blurRad="50800" dist="38100" algn="l" rotWithShape="0">
                    <a:srgbClr val="FFFFFF">
                      <a:alpha val="40000"/>
                    </a:srgbClr>
                  </a:outerShdw>
                </a:effectLst>
              </a:rPr>
              <a:t>The Second Exodus of Israel</a:t>
            </a:r>
            <a:endParaRPr lang="en-AU" dirty="0">
              <a:effectLst>
                <a:outerShdw blurRad="50800" dist="38100" algn="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88424" y="2060848"/>
            <a:ext cx="0" cy="151216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rbit">
  <a:themeElements>
    <a:clrScheme name="2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2_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rbit">
  <a:themeElements>
    <a:clrScheme name="4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4_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ountain Top">
  <a:themeElements>
    <a:clrScheme name="1_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1_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6851</TotalTime>
  <Words>1531</Words>
  <Application>Microsoft Office PowerPoint</Application>
  <PresentationFormat>On-screen Show (4:3)</PresentationFormat>
  <Paragraphs>130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Orbit</vt:lpstr>
      <vt:lpstr>Custom Design</vt:lpstr>
      <vt:lpstr>1_Custom Design</vt:lpstr>
      <vt:lpstr>1_Orbit</vt:lpstr>
      <vt:lpstr>4_Orbit</vt:lpstr>
      <vt:lpstr>1_Mountain Top</vt:lpstr>
      <vt:lpstr>3_Orbit</vt:lpstr>
      <vt:lpstr>Mountain Top</vt:lpstr>
      <vt:lpstr>2_Orbit</vt:lpstr>
      <vt:lpstr>5_Orbit</vt:lpstr>
      <vt:lpstr>7_Orbit</vt:lpstr>
      <vt:lpstr>8_Orbit</vt:lpstr>
      <vt:lpstr>9_Orbit</vt:lpstr>
      <vt:lpstr>6_Orbit</vt:lpstr>
      <vt:lpstr>Photo Editor Photo</vt:lpstr>
      <vt:lpstr>CorelDRAW! Graphic</vt:lpstr>
      <vt:lpstr>Slide 1</vt:lpstr>
      <vt:lpstr>The wilderness of the Exodus under Moses</vt:lpstr>
      <vt:lpstr>A waste howling wilderness</vt:lpstr>
      <vt:lpstr>Slide 4</vt:lpstr>
      <vt:lpstr>Slide 5</vt:lpstr>
      <vt:lpstr>Slide 6</vt:lpstr>
      <vt:lpstr>Slide 7</vt:lpstr>
      <vt:lpstr>Slide 8</vt:lpstr>
      <vt:lpstr>Slide 9</vt:lpstr>
      <vt:lpstr>The woman of the wilderness</vt:lpstr>
      <vt:lpstr>Slide 11</vt:lpstr>
      <vt:lpstr>Slide 12</vt:lpstr>
      <vt:lpstr>The Second Exodus of Israel</vt:lpstr>
      <vt:lpstr>Slide 14</vt:lpstr>
      <vt:lpstr>Slide 15</vt:lpstr>
      <vt:lpstr>Slide 16</vt:lpstr>
      <vt:lpstr>Slide 17</vt:lpstr>
      <vt:lpstr>Slide 18</vt:lpstr>
      <vt:lpstr>The Second Exodus of Israel</vt:lpstr>
      <vt:lpstr>The Tribal Cantons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389</cp:revision>
  <dcterms:created xsi:type="dcterms:W3CDTF">2006-01-06T04:44:25Z</dcterms:created>
  <dcterms:modified xsi:type="dcterms:W3CDTF">2016-12-26T15:06:08Z</dcterms:modified>
</cp:coreProperties>
</file>