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60" r:id="rId3"/>
    <p:sldMasterId id="2147483694" r:id="rId4"/>
    <p:sldMasterId id="2147483706" r:id="rId5"/>
    <p:sldMasterId id="2147483731" r:id="rId6"/>
    <p:sldMasterId id="2147483830" r:id="rId7"/>
    <p:sldMasterId id="2147483842" r:id="rId8"/>
    <p:sldMasterId id="2147483854" r:id="rId9"/>
    <p:sldMasterId id="2147483867" r:id="rId10"/>
    <p:sldMasterId id="2147483879" r:id="rId11"/>
  </p:sldMasterIdLst>
  <p:sldIdLst>
    <p:sldId id="364" r:id="rId12"/>
    <p:sldId id="426" r:id="rId13"/>
    <p:sldId id="427" r:id="rId14"/>
    <p:sldId id="428" r:id="rId15"/>
    <p:sldId id="429" r:id="rId16"/>
    <p:sldId id="413" r:id="rId17"/>
    <p:sldId id="417" r:id="rId18"/>
    <p:sldId id="418" r:id="rId19"/>
    <p:sldId id="419" r:id="rId20"/>
    <p:sldId id="420" r:id="rId21"/>
    <p:sldId id="421" r:id="rId22"/>
    <p:sldId id="422" r:id="rId23"/>
    <p:sldId id="423" r:id="rId24"/>
    <p:sldId id="424" r:id="rId25"/>
    <p:sldId id="425" r:id="rId26"/>
    <p:sldId id="414" r:id="rId27"/>
    <p:sldId id="369" r:id="rId28"/>
    <p:sldId id="432" r:id="rId29"/>
    <p:sldId id="431" r:id="rId30"/>
    <p:sldId id="411" r:id="rId31"/>
    <p:sldId id="416" r:id="rId32"/>
    <p:sldId id="415" r:id="rId33"/>
    <p:sldId id="392" r:id="rId34"/>
    <p:sldId id="370" r:id="rId35"/>
    <p:sldId id="430" r:id="rId36"/>
  </p:sldIdLst>
  <p:sldSz cx="9144000" cy="6858000" type="screen4x3"/>
  <p:notesSz cx="6858000" cy="9144000"/>
  <p:defaultTextStyle>
    <a:defPPr>
      <a:defRPr lang="en-AU"/>
    </a:defPPr>
    <a:lvl1pPr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6"/>
    <p:penClr>
      <a:schemeClr val="tx1"/>
    </p:penClr>
  </p:showPr>
  <p:clrMru>
    <a:srgbClr val="000000"/>
    <a:srgbClr val="00FF00"/>
    <a:srgbClr val="FF33CC"/>
    <a:srgbClr val="00FFFF"/>
    <a:srgbClr val="66FF33"/>
    <a:srgbClr val="FF00FF"/>
    <a:srgbClr val="FFFF00"/>
    <a:srgbClr val="FF9900"/>
    <a:srgbClr val="FF0000"/>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24099" autoAdjust="0"/>
    <p:restoredTop sz="98208" autoAdjust="0"/>
  </p:normalViewPr>
  <p:slideViewPr>
    <p:cSldViewPr>
      <p:cViewPr varScale="1">
        <p:scale>
          <a:sx n="69" d="100"/>
          <a:sy n="69" d="100"/>
        </p:scale>
        <p:origin x="-270" y="24"/>
      </p:cViewPr>
      <p:guideLst>
        <p:guide orient="horz" pos="2160"/>
        <p:guide pos="2880"/>
      </p:guideLst>
    </p:cSldViewPr>
  </p:slideViewPr>
  <p:notesTextViewPr>
    <p:cViewPr>
      <p:scale>
        <a:sx n="66" d="100"/>
        <a:sy n="66" d="100"/>
      </p:scale>
      <p:origin x="0" y="0"/>
    </p:cViewPr>
  </p:notesTextViewPr>
  <p:sorterViewPr>
    <p:cViewPr>
      <p:scale>
        <a:sx n="100" d="100"/>
        <a:sy n="100" d="100"/>
      </p:scale>
      <p:origin x="0" y="31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357158" y="908050"/>
            <a:ext cx="8572560" cy="5664222"/>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pPr/>
              <a:t>‹#›</a:t>
            </a:fld>
            <a:endParaRPr lang="en-A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114F55C-3BBF-4F91-BDB4-883198BE5E2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728821-B437-48AD-800F-A1F79AFA3EF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5643301-8FC1-46A2-AB59-B22E634FB27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4B60B03-88E1-422D-BF90-D1085CCB310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userDrawn="1"/>
        </p:nvSpPr>
        <p:spPr bwMode="auto">
          <a:xfrm>
            <a:off x="0" y="6237288"/>
            <a:ext cx="4788024" cy="6207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62E2185C-3771-4516-8814-56F4753BC12A}"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9C0ADCE5-BF69-40E2-8203-8DF639A3B645}"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386CBFE2-43D6-4BB2-A73C-1D29A0CEA618}"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800000"/>
              </a:buClr>
            </a:pPr>
            <a:fld id="{A2615FA5-47C5-46CC-AEE9-7EAA2BE46EDE}"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800000"/>
              </a:buClr>
            </a:pPr>
            <a:fld id="{F1F9C24B-3F31-4226-9896-C3174314AE25}"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pPr/>
              <a:t>‹#›</a:t>
            </a:fld>
            <a:endParaRPr lang="en-A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800000"/>
              </a:buClr>
            </a:pPr>
            <a:fld id="{727BD874-9AFB-455F-9BC6-09B0A6EB8F53}"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DDE64386-AA12-4E6A-AA7A-637022877A3B}"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88C0422B-7FD7-4A85-9E37-2E6FF845DC6C}"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DFFAEFC-3E6B-4120-9E6D-FD17CB1ECF38}"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984E49D-64BA-4A0F-98E2-79ED727A3CDC}"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5667375"/>
            <a:ext cx="395288" cy="1190625"/>
            <a:chOff x="0" y="2458"/>
            <a:chExt cx="2142" cy="1858"/>
          </a:xfrm>
        </p:grpSpPr>
        <p:sp>
          <p:nvSpPr>
            <p:cNvPr id="5" name="Freeform 3"/>
            <p:cNvSpPr>
              <a:spLocks/>
            </p:cNvSpPr>
            <p:nvPr/>
          </p:nvSpPr>
          <p:spPr bwMode="ltGray">
            <a:xfrm>
              <a:off x="0" y="2508"/>
              <a:ext cx="2142" cy="1803"/>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6" name="Freeform 4"/>
            <p:cNvSpPr>
              <a:spLocks/>
            </p:cNvSpPr>
            <p:nvPr/>
          </p:nvSpPr>
          <p:spPr bwMode="hidden">
            <a:xfrm>
              <a:off x="0" y="2458"/>
              <a:ext cx="1858"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defRPr/>
              </a:pPr>
              <a:endParaRPr lang="en-US">
                <a:solidFill>
                  <a:srgbClr val="FFFFFF"/>
                </a:solidFill>
              </a:endParaRPr>
            </a:p>
          </p:txBody>
        </p:sp>
        <p:sp>
          <p:nvSpPr>
            <p:cNvPr id="7" name="Freeform 5"/>
            <p:cNvSpPr>
              <a:spLocks/>
            </p:cNvSpPr>
            <p:nvPr/>
          </p:nvSpPr>
          <p:spPr bwMode="ltGray">
            <a:xfrm>
              <a:off x="0" y="2735"/>
              <a:ext cx="1746" cy="1576"/>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8" name="Freeform 6"/>
            <p:cNvSpPr>
              <a:spLocks/>
            </p:cNvSpPr>
            <p:nvPr/>
          </p:nvSpPr>
          <p:spPr bwMode="ltGray">
            <a:xfrm>
              <a:off x="0" y="2545"/>
              <a:ext cx="1746" cy="1766"/>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9" name="Oval 7"/>
            <p:cNvSpPr>
              <a:spLocks noChangeArrowheads="1"/>
            </p:cNvSpPr>
            <p:nvPr/>
          </p:nvSpPr>
          <p:spPr bwMode="ltGray">
            <a:xfrm>
              <a:off x="206" y="2785"/>
              <a:ext cx="86" cy="84"/>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defRPr/>
              </a:pPr>
              <a:endParaRPr lang="en-US">
                <a:solidFill>
                  <a:srgbClr val="FFFFFF"/>
                </a:solidFill>
              </a:endParaRPr>
            </a:p>
          </p:txBody>
        </p:sp>
        <p:sp>
          <p:nvSpPr>
            <p:cNvPr id="10" name="Oval 8"/>
            <p:cNvSpPr>
              <a:spLocks noChangeArrowheads="1"/>
            </p:cNvSpPr>
            <p:nvPr/>
          </p:nvSpPr>
          <p:spPr bwMode="ltGray">
            <a:xfrm>
              <a:off x="1540" y="3885"/>
              <a:ext cx="86"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defRPr/>
              </a:pPr>
              <a:endParaRPr lang="en-US">
                <a:solidFill>
                  <a:srgbClr val="FFFFFF"/>
                </a:solidFill>
              </a:endParaRPr>
            </a:p>
          </p:txBody>
        </p:sp>
        <p:sp>
          <p:nvSpPr>
            <p:cNvPr id="11" name="Oval 9"/>
            <p:cNvSpPr>
              <a:spLocks noChangeArrowheads="1"/>
            </p:cNvSpPr>
            <p:nvPr/>
          </p:nvSpPr>
          <p:spPr bwMode="ltGray">
            <a:xfrm>
              <a:off x="791" y="2723"/>
              <a:ext cx="120"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defRPr/>
              </a:pPr>
              <a:endParaRPr lang="en-US">
                <a:solidFill>
                  <a:srgbClr val="FFFFFF"/>
                </a:solidFill>
              </a:endParaRPr>
            </a:p>
          </p:txBody>
        </p:sp>
      </p:grpSp>
      <p:sp>
        <p:nvSpPr>
          <p:cNvPr id="11162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11627" name="Rectangle 11"/>
          <p:cNvSpPr>
            <a:spLocks noGrp="1" noChangeArrowheads="1"/>
          </p:cNvSpPr>
          <p:nvPr>
            <p:ph type="subTitle" sz="quarter" idx="1"/>
          </p:nvPr>
        </p:nvSpPr>
        <p:spPr>
          <a:xfrm>
            <a:off x="395288" y="908050"/>
            <a:ext cx="8424862" cy="5834063"/>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2BE6934A-0E9D-4129-A938-D28052AE4A69}"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A97034C6-52A6-4D5F-996C-97B65456819B}"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FFFFCC"/>
              </a:buClr>
              <a:defRPr/>
            </a:pPr>
            <a:fld id="{C0782EB8-31AB-4F75-B728-861F55C7B5F6}"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buClr>
                <a:srgbClr val="FFFFCC"/>
              </a:buClr>
              <a:defRPr/>
            </a:pPr>
            <a:fld id="{A1068381-B4B9-4F82-9D61-7CDF8A981B76}"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pPr/>
              <a:t>‹#›</a:t>
            </a:fld>
            <a:endParaRPr lang="en-A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buClr>
                <a:srgbClr val="FFFFCC"/>
              </a:buClr>
              <a:defRPr/>
            </a:pPr>
            <a:fld id="{B3E1A208-DBCA-43E9-B5AE-308349868997}"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buClr>
                <a:srgbClr val="FFFFCC"/>
              </a:buClr>
              <a:defRPr/>
            </a:pPr>
            <a:fld id="{CACE3DD0-4683-4924-B490-0CA0D37F0CFE}"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FFFFCC"/>
              </a:buClr>
              <a:defRPr/>
            </a:pPr>
            <a:fld id="{A2811BFC-7114-4132-A0CF-4D7514D1C545}"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FFFFCC"/>
              </a:buClr>
              <a:defRPr/>
            </a:pPr>
            <a:fld id="{C40DFBD6-463F-496C-ABC6-DF307668AC06}"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93D3082B-F11A-4E3E-B5E7-937AB0FD3EA4}"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658A3938-C001-4467-BC15-387829CB7363}"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buClr>
                <a:srgbClr val="FFFFCC"/>
              </a:buClr>
              <a:defRPr/>
            </a:pPr>
            <a:fld id="{56F482BE-7085-46A8-B7F6-9195588D8544}"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pPr/>
              <a:t>‹#›</a:t>
            </a:fld>
            <a:endParaRPr lang="en-A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4" name="Freeform 4"/>
          <p:cNvSpPr>
            <a:spLocks/>
          </p:cNvSpPr>
          <p:nvPr/>
        </p:nvSpPr>
        <p:spPr bwMode="hidden">
          <a:xfrm>
            <a:off x="-6350" y="20638"/>
            <a:ext cx="9144000" cy="555148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endParaRPr lang="en-US"/>
          </a:p>
        </p:txBody>
      </p:sp>
      <p:sp>
        <p:nvSpPr>
          <p:cNvPr id="5142"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5143" name="Rectangle 23"/>
          <p:cNvSpPr>
            <a:spLocks noGrp="1" noChangeArrowheads="1"/>
          </p:cNvSpPr>
          <p:nvPr>
            <p:ph type="subTitle" sz="quarter" idx="1"/>
          </p:nvPr>
        </p:nvSpPr>
        <p:spPr>
          <a:xfrm>
            <a:off x="250825" y="836613"/>
            <a:ext cx="8713788" cy="5400675"/>
          </a:xfrm>
        </p:spPr>
        <p:txBody>
          <a:bodyPr/>
          <a:lstStyle>
            <a:lvl1pPr marL="0" indent="0">
              <a:buFontTx/>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4F284645-332D-49EF-8D22-51D5E33B595F}" type="slidenum">
              <a:rPr lang="en-AU"/>
              <a:pPr/>
              <a:t>‹#›</a:t>
            </a:fld>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A8E1BFD-88E8-411A-84FA-0786D74D6023}" type="slidenum">
              <a:rPr lang="en-AU"/>
              <a:pPr/>
              <a:t>‹#›</a:t>
            </a:fld>
            <a:endParaRPr lang="en-A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190DF0E9-9DA1-4ADE-823E-BD4A7388C832}" type="slidenum">
              <a:rPr lang="en-AU"/>
              <a:pPr/>
              <a:t>‹#›</a:t>
            </a:fld>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6B80927B-4CD5-401A-90A9-ECBEA4D9A1D7}"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16140B9D-CD2C-4DB4-8F3B-8FFAC2743AC4}" type="slidenum">
              <a:rPr lang="en-AU"/>
              <a:pPr/>
              <a:t>‹#›</a:t>
            </a:fld>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9314BB05-E68B-493B-B5D4-D165222E1A0C}" type="slidenum">
              <a:rPr lang="en-AU"/>
              <a:pPr/>
              <a:t>‹#›</a:t>
            </a:fld>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8F747ED-010A-4D51-B0DE-831F4A2DD671}" type="slidenum">
              <a:rPr lang="en-AU"/>
              <a:pPr/>
              <a:t>‹#›</a:t>
            </a:fld>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022054A-C087-4985-8DB2-0224EB343178}" type="slidenum">
              <a:rPr lang="en-AU"/>
              <a:pPr/>
              <a:t>‹#›</a:t>
            </a:fld>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25EA80A-4E53-40EF-BB3D-78C3D389958F}" type="slidenum">
              <a:rPr lang="en-AU"/>
              <a:pPr/>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50235344-D572-40FE-9CA0-EF5CD3A8C536}" type="slidenum">
              <a:rPr lang="en-AU"/>
              <a:pPr/>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4868863"/>
            <a:ext cx="1763713" cy="1989137"/>
            <a:chOff x="0" y="2458"/>
            <a:chExt cx="2142" cy="185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214414" y="908050"/>
            <a:ext cx="7929586"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572140"/>
            <a:ext cx="1214413" cy="1285860"/>
          </a:xfrm>
        </p:spPr>
        <p:txBody>
          <a:bodyPr/>
          <a:lstStyle>
            <a:lvl1pPr algn="l">
              <a:lnSpc>
                <a:spcPct val="80000"/>
              </a:lnSpc>
              <a:defRPr sz="2400" b="1">
                <a:ln>
                  <a:solidFill>
                    <a:schemeClr val="tx1"/>
                  </a:solidFill>
                </a:ln>
                <a:solidFill>
                  <a:srgbClr val="FFFF66"/>
                </a:solidFill>
                <a:effectLst>
                  <a:outerShdw blurRad="38100" dist="38100" dir="2700000" algn="tl">
                    <a:srgbClr val="000000">
                      <a:alpha val="43137"/>
                    </a:srgbClr>
                  </a:outerShdw>
                </a:effectLst>
                <a:latin typeface="Monotype Corsiva" pitchFamily="66" charset="0"/>
              </a:defRPr>
            </a:lvl1pPr>
          </a:lstStyle>
          <a:p>
            <a:r>
              <a:rPr lang="en-AU" smtClean="0"/>
              <a:t>The Second Exodus of Israel</a:t>
            </a:r>
            <a:endParaRPr lang="en-AU"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pPr/>
              <a:t>‹#›</a:t>
            </a:fld>
            <a:endParaRPr lang="en-A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pPr/>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pPr/>
              <a:t>‹#›</a:t>
            </a:fld>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pPr/>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pPr/>
              <a:t>‹#›</a:t>
            </a:fld>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pPr/>
              <a:t>‹#›</a:t>
            </a:fld>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pPr/>
              <a:t>‹#›</a:t>
            </a:fld>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pPr/>
              <a:t>‹#›</a:t>
            </a:fld>
            <a:endParaRPr lang="en-A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pPr/>
              <a:t>‹#›</a:t>
            </a:fld>
            <a:endParaRPr lang="en-A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pPr/>
              <a:t>‹#›</a:t>
            </a:fld>
            <a:endParaRPr lang="en-A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286520"/>
            <a:ext cx="9144000" cy="571481"/>
            <a:chOff x="0" y="2508"/>
            <a:chExt cx="2142" cy="180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0" name="Freeform 4"/>
            <p:cNvSpPr>
              <a:spLocks/>
            </p:cNvSpPr>
            <p:nvPr/>
          </p:nvSpPr>
          <p:spPr bwMode="hidden">
            <a:xfrm>
              <a:off x="0" y="2965"/>
              <a:ext cx="1854" cy="1351"/>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dirty="0"/>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4346" name="Rectangle 10"/>
          <p:cNvSpPr>
            <a:spLocks noGrp="1" noChangeArrowheads="1"/>
          </p:cNvSpPr>
          <p:nvPr>
            <p:ph type="ctrTitle" sz="quarter"/>
          </p:nvPr>
        </p:nvSpPr>
        <p:spPr>
          <a:xfrm>
            <a:off x="0" y="0"/>
            <a:ext cx="9144000" cy="836613"/>
          </a:xfrm>
        </p:spPr>
        <p:txBody>
          <a:bodyPr/>
          <a:lstStyle>
            <a:lvl1pPr>
              <a:defRPr sz="4400" b="1">
                <a:solidFill>
                  <a:srgbClr val="FFFF00"/>
                </a:solidFill>
                <a:latin typeface="Arial" pitchFamily="34" charset="0"/>
                <a:cs typeface="Arial"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643998" cy="5449908"/>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A9DA517-4845-4976-BCD2-397BEFE111CC}"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83DEE34-392A-465D-972E-13F402FFB592}" type="slidenum">
              <a:rPr lang="en-AU"/>
              <a:pPr/>
              <a:t>‹#›</a:t>
            </a:fld>
            <a:endParaRPr lang="en-A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24E20EBD-BABF-46C9-ACF1-8873C8E1B460}" type="slidenum">
              <a:rPr lang="en-AU"/>
              <a:pPr/>
              <a:t>‹#›</a:t>
            </a:fld>
            <a:endParaRPr lang="en-A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ADD72AD-22C3-4ED0-9814-B3A7D4B83295}" type="slidenum">
              <a:rPr lang="en-AU"/>
              <a:pPr/>
              <a:t>‹#›</a:t>
            </a:fld>
            <a:endParaRPr lang="en-A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AD115CD3-63C4-4AC9-B7F5-BC129940B531}" type="slidenum">
              <a:rPr lang="en-AU"/>
              <a:pPr/>
              <a:t>‹#›</a:t>
            </a:fld>
            <a:endParaRPr lang="en-A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7160A43-3CC1-456E-9784-007E1823A13A}" type="slidenum">
              <a:rPr lang="en-AU"/>
              <a:pPr/>
              <a:t>‹#›</a:t>
            </a:fld>
            <a:endParaRPr lang="en-A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1C943D27-F092-4908-9E06-06FD2AB51799}" type="slidenum">
              <a:rPr lang="en-AU"/>
              <a:pPr/>
              <a:t>‹#›</a:t>
            </a:fld>
            <a:endParaRPr lang="en-A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114F55C-3BBF-4F91-BDB4-883198BE5E21}" type="slidenum">
              <a:rPr lang="en-AU"/>
              <a:pPr/>
              <a:t>‹#›</a:t>
            </a:fld>
            <a:endParaRPr lang="en-A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46728821-B437-48AD-800F-A1F79AFA3EF1}" type="slidenum">
              <a:rPr lang="en-AU"/>
              <a:pPr/>
              <a:t>‹#›</a:t>
            </a:fld>
            <a:endParaRPr lang="en-A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5643301-8FC1-46A2-AB59-B22E634FB27B}" type="slidenum">
              <a:rPr lang="en-AU"/>
              <a:pPr/>
              <a:t>‹#›</a:t>
            </a:fld>
            <a:endParaRPr lang="en-A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4B60B03-88E1-422D-BF90-D1085CCB310D}"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pPr/>
              <a:t>‹#›</a:t>
            </a:fld>
            <a:endParaRPr lang="en-A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677"/>
              <a:ext cx="5760" cy="643"/>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a:buClr>
                  <a:srgbClr val="00FFCC"/>
                </a:buClr>
              </a:pPr>
              <a:endParaRPr lang="en-US">
                <a:solidFill>
                  <a:srgbClr val="FFFFFF"/>
                </a:solidFill>
              </a:endParaRPr>
            </a:p>
          </p:txBody>
        </p:sp>
        <p:sp>
          <p:nvSpPr>
            <p:cNvPr id="5124" name="Freeform 4"/>
            <p:cNvSpPr>
              <a:spLocks/>
            </p:cNvSpPr>
            <p:nvPr/>
          </p:nvSpPr>
          <p:spPr bwMode="hidden">
            <a:xfrm>
              <a:off x="0" y="0"/>
              <a:ext cx="5760" cy="3497"/>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a:buClr>
                  <a:srgbClr val="00FFCC"/>
                </a:buClr>
              </a:pPr>
              <a:endParaRPr lang="en-US">
                <a:solidFill>
                  <a:srgbClr val="FFFFFF"/>
                </a:solidFill>
              </a:endParaRPr>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a:buClr>
                <a:srgbClr val="00FFCC"/>
              </a:buClr>
            </a:pPr>
            <a:endParaRPr lang="en-US">
              <a:solidFill>
                <a:srgbClr val="FFFFFF"/>
              </a:solidFill>
            </a:endParaRPr>
          </a:p>
        </p:txBody>
      </p:sp>
      <p:grpSp>
        <p:nvGrpSpPr>
          <p:cNvPr id="3" name="Group 6"/>
          <p:cNvGrpSpPr>
            <a:grpSpLocks/>
          </p:cNvGrpSpPr>
          <p:nvPr/>
        </p:nvGrpSpPr>
        <p:grpSpPr bwMode="auto">
          <a:xfrm>
            <a:off x="-1588" y="6308725"/>
            <a:ext cx="7845426" cy="576263"/>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grpSp>
        <p:nvGrpSpPr>
          <p:cNvPr id="5" name="Group 15"/>
          <p:cNvGrpSpPr>
            <a:grpSpLocks/>
          </p:cNvGrpSpPr>
          <p:nvPr/>
        </p:nvGrpSpPr>
        <p:grpSpPr bwMode="auto">
          <a:xfrm>
            <a:off x="627063" y="6381750"/>
            <a:ext cx="5684837" cy="488950"/>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5142"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5143" name="Rectangle 23"/>
          <p:cNvSpPr>
            <a:spLocks noGrp="1" noChangeArrowheads="1"/>
          </p:cNvSpPr>
          <p:nvPr>
            <p:ph type="subTitle" sz="quarter" idx="1"/>
          </p:nvPr>
        </p:nvSpPr>
        <p:spPr>
          <a:xfrm>
            <a:off x="250825" y="836613"/>
            <a:ext cx="8713788" cy="5400675"/>
          </a:xfrm>
        </p:spPr>
        <p:txBody>
          <a:bodyPr/>
          <a:lstStyle>
            <a:lvl1pPr marL="0" indent="0">
              <a:buFontTx/>
              <a:buNone/>
              <a:defRPr sz="2800" b="1"/>
            </a:lvl1pPr>
          </a:lstStyle>
          <a:p>
            <a:r>
              <a:rPr lang="en-AU"/>
              <a:t>Click to edit Master subtitle style</a:t>
            </a:r>
          </a:p>
        </p:txBody>
      </p:sp>
      <p:sp>
        <p:nvSpPr>
          <p:cNvPr id="5144" name="Rectangle 24"/>
          <p:cNvSpPr>
            <a:spLocks noGrp="1" noChangeArrowheads="1"/>
          </p:cNvSpPr>
          <p:nvPr>
            <p:ph type="ftr" sz="quarter" idx="3"/>
          </p:nvPr>
        </p:nvSpPr>
        <p:spPr>
          <a:xfrm>
            <a:off x="-27296" y="6322373"/>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00FFCC"/>
              </a:buClr>
            </a:pPr>
            <a:r>
              <a:rPr lang="en-AU" dirty="0" smtClean="0"/>
              <a:t>The Second Exodus of Israel</a:t>
            </a:r>
            <a:endParaRPr lang="en-AU" dirty="0"/>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4F284645-332D-49EF-8D22-51D5E33B595F}"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7A8E1BFD-88E8-411A-84FA-0786D74D6023}"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00FFCC"/>
              </a:buClr>
            </a:pPr>
            <a:fld id="{190DF0E9-9DA1-4ADE-823E-BD4A7388C832}"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00FFCC"/>
              </a:buClr>
            </a:pPr>
            <a:fld id="{6B80927B-4CD5-401A-90A9-ECBEA4D9A1D7}"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00FFCC"/>
              </a:buClr>
            </a:pPr>
            <a:fld id="{16140B9D-CD2C-4DB4-8F3B-8FFAC2743AC4}"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00FFCC"/>
              </a:buClr>
            </a:pPr>
            <a:fld id="{9314BB05-E68B-493B-B5D4-D165222E1A0C}"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00FFCC"/>
              </a:buClr>
            </a:pPr>
            <a:fld id="{D8F747ED-010A-4D51-B0DE-831F4A2DD671}"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00FFCC"/>
              </a:buClr>
            </a:pPr>
            <a:fld id="{0022054A-C087-4985-8DB2-0224EB343178}"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D25EA80A-4E53-40EF-BB3D-78C3D389958F}"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50235344-D572-40FE-9CA0-EF5CD3A8C536}"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677"/>
              <a:ext cx="5760" cy="643"/>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a:buClr>
                  <a:srgbClr val="00FFCC"/>
                </a:buClr>
              </a:pPr>
              <a:endParaRPr lang="en-US">
                <a:solidFill>
                  <a:srgbClr val="FFFFFF"/>
                </a:solidFill>
              </a:endParaRPr>
            </a:p>
          </p:txBody>
        </p:sp>
        <p:sp>
          <p:nvSpPr>
            <p:cNvPr id="5124" name="Freeform 4"/>
            <p:cNvSpPr>
              <a:spLocks/>
            </p:cNvSpPr>
            <p:nvPr/>
          </p:nvSpPr>
          <p:spPr bwMode="hidden">
            <a:xfrm>
              <a:off x="0" y="0"/>
              <a:ext cx="5760" cy="3497"/>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a:buClr>
                  <a:srgbClr val="00FFCC"/>
                </a:buClr>
              </a:pPr>
              <a:endParaRPr lang="en-US">
                <a:solidFill>
                  <a:srgbClr val="FFFFFF"/>
                </a:solidFill>
              </a:endParaRPr>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a:buClr>
                <a:srgbClr val="00FFCC"/>
              </a:buClr>
            </a:pPr>
            <a:endParaRPr lang="en-US">
              <a:solidFill>
                <a:srgbClr val="FFFFFF"/>
              </a:solidFill>
            </a:endParaRPr>
          </a:p>
        </p:txBody>
      </p:sp>
      <p:grpSp>
        <p:nvGrpSpPr>
          <p:cNvPr id="3" name="Group 6"/>
          <p:cNvGrpSpPr>
            <a:grpSpLocks/>
          </p:cNvGrpSpPr>
          <p:nvPr/>
        </p:nvGrpSpPr>
        <p:grpSpPr bwMode="auto">
          <a:xfrm>
            <a:off x="-1588" y="6308725"/>
            <a:ext cx="7845426" cy="576263"/>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grpSp>
        <p:nvGrpSpPr>
          <p:cNvPr id="5" name="Group 15"/>
          <p:cNvGrpSpPr>
            <a:grpSpLocks/>
          </p:cNvGrpSpPr>
          <p:nvPr/>
        </p:nvGrpSpPr>
        <p:grpSpPr bwMode="auto">
          <a:xfrm>
            <a:off x="627063" y="6381750"/>
            <a:ext cx="5684837" cy="488950"/>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5142" name="Rectangle 22"/>
          <p:cNvSpPr>
            <a:spLocks noGrp="1" noChangeArrowheads="1"/>
          </p:cNvSpPr>
          <p:nvPr>
            <p:ph type="ctrTitle" sz="quarter"/>
          </p:nvPr>
        </p:nvSpPr>
        <p:spPr>
          <a:xfrm>
            <a:off x="0" y="0"/>
            <a:ext cx="9144000" cy="765175"/>
          </a:xfrm>
        </p:spPr>
        <p:txBody>
          <a:bodyPr/>
          <a:lstStyle>
            <a:lvl1pPr>
              <a:defRPr sz="3600" b="1">
                <a:solidFill>
                  <a:srgbClr val="FFFF00"/>
                </a:solidFill>
              </a:defRPr>
            </a:lvl1pPr>
          </a:lstStyle>
          <a:p>
            <a:r>
              <a:rPr lang="en-AU"/>
              <a:t>Click to edit Master title style</a:t>
            </a:r>
          </a:p>
        </p:txBody>
      </p:sp>
      <p:sp>
        <p:nvSpPr>
          <p:cNvPr id="5143" name="Rectangle 23"/>
          <p:cNvSpPr>
            <a:spLocks noGrp="1" noChangeArrowheads="1"/>
          </p:cNvSpPr>
          <p:nvPr>
            <p:ph type="subTitle" sz="quarter" idx="1"/>
          </p:nvPr>
        </p:nvSpPr>
        <p:spPr>
          <a:xfrm>
            <a:off x="250825" y="836613"/>
            <a:ext cx="8713788" cy="5400675"/>
          </a:xfrm>
        </p:spPr>
        <p:txBody>
          <a:bodyPr/>
          <a:lstStyle>
            <a:lvl1pPr marL="0" indent="0">
              <a:buFontTx/>
              <a:buNone/>
              <a:defRPr sz="2800" b="1"/>
            </a:lvl1pPr>
          </a:lstStyle>
          <a:p>
            <a:r>
              <a:rPr lang="en-AU"/>
              <a:t>Click to edit Master subtitle style</a:t>
            </a:r>
          </a:p>
        </p:txBody>
      </p:sp>
      <p:sp>
        <p:nvSpPr>
          <p:cNvPr id="5144" name="Rectangle 24"/>
          <p:cNvSpPr>
            <a:spLocks noGrp="1" noChangeArrowheads="1"/>
          </p:cNvSpPr>
          <p:nvPr>
            <p:ph type="ftr" sz="quarter" idx="3"/>
          </p:nvPr>
        </p:nvSpPr>
        <p:spPr>
          <a:xfrm>
            <a:off x="-27296" y="6322373"/>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00FFCC"/>
              </a:buClr>
            </a:pPr>
            <a:r>
              <a:rPr lang="en-AU" dirty="0" smtClean="0"/>
              <a:t>The Second Exodus of Israel</a:t>
            </a:r>
            <a:endParaRPr lang="en-AU"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4F284645-332D-49EF-8D22-51D5E33B595F}"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7A8E1BFD-88E8-411A-84FA-0786D74D6023}"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00FFCC"/>
              </a:buClr>
            </a:pPr>
            <a:fld id="{190DF0E9-9DA1-4ADE-823E-BD4A7388C832}"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00FFCC"/>
              </a:buClr>
            </a:pPr>
            <a:fld id="{6B80927B-4CD5-401A-90A9-ECBEA4D9A1D7}"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00FFCC"/>
              </a:buClr>
            </a:pPr>
            <a:fld id="{16140B9D-CD2C-4DB4-8F3B-8FFAC2743AC4}"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00FFCC"/>
              </a:buClr>
            </a:pPr>
            <a:fld id="{9314BB05-E68B-493B-B5D4-D165222E1A0C}"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00FFCC"/>
              </a:buClr>
            </a:pPr>
            <a:fld id="{D8F747ED-010A-4D51-B0DE-831F4A2DD671}"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00FFCC"/>
              </a:buClr>
            </a:pPr>
            <a:fld id="{0022054A-C087-4985-8DB2-0224EB343178}"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pPr/>
              <a:t>‹#›</a:t>
            </a:fld>
            <a:endParaRPr lang="en-A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D25EA80A-4E53-40EF-BB3D-78C3D389958F}"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00FFCC"/>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00FFCC"/>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00FFCC"/>
              </a:buClr>
            </a:pPr>
            <a:fld id="{50235344-D572-40FE-9CA0-EF5CD3A8C536}" type="slidenum">
              <a:rPr lang="en-AU">
                <a:solidFill>
                  <a:srgbClr val="FFFFFF"/>
                </a:solidFill>
              </a:rPr>
              <a:pPr>
                <a:buClr>
                  <a:srgbClr val="00FFCC"/>
                </a:buClr>
              </a:pPr>
              <a:t>‹#›</a:t>
            </a:fld>
            <a:endParaRPr lang="en-AU">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4400" b="1">
                <a:solidFill>
                  <a:srgbClr val="FFFF00"/>
                </a:solidFill>
                <a:latin typeface="Arial" pitchFamily="34" charset="0"/>
                <a:cs typeface="Arial"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643998" cy="5449908"/>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A9DA517-4845-4976-BCD2-397BEFE111C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3DEE34-392A-465D-972E-13F402FFB59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E20EBD-BABF-46C9-ACF1-8873C8E1B460}"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ADD72AD-22C3-4ED0-9814-B3A7D4B8329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D115CD3-63C4-4AC9-B7F5-BC129940B53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7160A43-3CC1-456E-9784-007E1823A13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C943D27-F092-4908-9E06-06FD2AB51799}" type="slidenum">
              <a:rPr lang="en-AU">
                <a:solidFill>
                  <a:srgbClr val="FFFFFF"/>
                </a:solidFill>
              </a:rPr>
              <a:pPr/>
              <a:t>‹#›</a:t>
            </a:fld>
            <a:endParaRPr lang="en-AU">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9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a:spcBef>
                <a:spcPct val="0"/>
              </a:spcBef>
              <a:buClrTx/>
              <a:buSzTx/>
              <a:buFontTx/>
              <a:buNone/>
            </a:pPr>
            <a:endParaRPr lang="en-AU" b="0">
              <a:solidFill>
                <a:srgbClr val="FFFFFF"/>
              </a:solidFill>
              <a:latin typeface="Arial" charset="0"/>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a:spcBef>
                <a:spcPct val="0"/>
              </a:spcBef>
              <a:buClrTx/>
              <a:buSzTx/>
              <a:buFontTx/>
              <a:buNone/>
            </a:pPr>
            <a:endParaRPr lang="en-AU" b="0">
              <a:solidFill>
                <a:srgbClr val="FFFFFF"/>
              </a:solidFill>
              <a:latin typeface="Arial" charset="0"/>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a:spcBef>
                <a:spcPct val="0"/>
              </a:spcBef>
              <a:buClrTx/>
              <a:buSzTx/>
              <a:buFontTx/>
              <a:buNone/>
            </a:pPr>
            <a:fld id="{860993B6-C40A-4DF1-B269-7896EDF1AAB4}" type="slidenum">
              <a:rPr lang="en-AU" b="0">
                <a:solidFill>
                  <a:srgbClr val="FFFFFF"/>
                </a:solidFill>
                <a:latin typeface="Arial" charset="0"/>
              </a:rPr>
              <a:pPr>
                <a:spcBef>
                  <a:spcPct val="0"/>
                </a:spcBef>
                <a:buClrTx/>
                <a:buSzTx/>
                <a:buFontTx/>
                <a:buNone/>
              </a:pPr>
              <a:t>‹#›</a:t>
            </a:fld>
            <a:endParaRPr lang="en-AU" b="0">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105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1105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defRPr/>
              </a:pPr>
              <a:endParaRPr lang="en-US">
                <a:solidFill>
                  <a:srgbClr val="FFFFFF"/>
                </a:solidFill>
              </a:endParaRPr>
            </a:p>
          </p:txBody>
        </p:sp>
        <p:sp>
          <p:nvSpPr>
            <p:cNvPr id="1105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1105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1105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defRPr/>
              </a:pPr>
              <a:endParaRPr lang="en-US">
                <a:solidFill>
                  <a:srgbClr val="FFFFFF"/>
                </a:solidFill>
              </a:endParaRPr>
            </a:p>
          </p:txBody>
        </p:sp>
        <p:sp>
          <p:nvSpPr>
            <p:cNvPr id="1106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defRPr/>
              </a:pPr>
              <a:endParaRPr lang="en-US">
                <a:solidFill>
                  <a:srgbClr val="FFFFFF"/>
                </a:solidFill>
              </a:endParaRPr>
            </a:p>
          </p:txBody>
        </p:sp>
        <p:sp>
          <p:nvSpPr>
            <p:cNvPr id="1106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defRPr/>
              </a:pPr>
              <a:endParaRPr lang="en-US">
                <a:solidFill>
                  <a:srgbClr val="FFFFFF"/>
                </a:solidFill>
              </a:endParaRPr>
            </a:p>
          </p:txBody>
        </p:sp>
      </p:grpSp>
      <p:sp>
        <p:nvSpPr>
          <p:cNvPr id="11060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1060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1060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defRPr>
            </a:lvl1pPr>
          </a:lstStyle>
          <a:p>
            <a:pPr>
              <a:buClr>
                <a:srgbClr val="FFFFCC"/>
              </a:buClr>
              <a:defRPr/>
            </a:pPr>
            <a:endParaRPr lang="en-AU">
              <a:solidFill>
                <a:srgbClr val="FFFFFF"/>
              </a:solidFill>
            </a:endParaRPr>
          </a:p>
        </p:txBody>
      </p:sp>
      <p:sp>
        <p:nvSpPr>
          <p:cNvPr id="11060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defRPr>
            </a:lvl1pPr>
          </a:lstStyle>
          <a:p>
            <a:pPr>
              <a:buClr>
                <a:srgbClr val="FFFFCC"/>
              </a:buClr>
              <a:defRPr/>
            </a:pPr>
            <a:endParaRPr lang="en-AU">
              <a:solidFill>
                <a:srgbClr val="FFFFFF"/>
              </a:solidFill>
            </a:endParaRPr>
          </a:p>
        </p:txBody>
      </p:sp>
      <p:sp>
        <p:nvSpPr>
          <p:cNvPr id="11060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10199"/>
                  </a:outerShdw>
                </a:effectLst>
              </a:defRPr>
            </a:lvl1pPr>
          </a:lstStyle>
          <a:p>
            <a:pPr>
              <a:buClr>
                <a:srgbClr val="FFFFCC"/>
              </a:buClr>
              <a:defRPr/>
            </a:pPr>
            <a:fld id="{A2E6149D-DD75-4E71-9F96-6203F3787F77}" type="slidenum">
              <a:rPr lang="en-AU">
                <a:solidFill>
                  <a:srgbClr val="FFFFFF"/>
                </a:solidFill>
              </a:rPr>
              <a:pPr>
                <a:buClr>
                  <a:srgbClr val="FFFFCC"/>
                </a:buClr>
                <a:def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endParaRPr lang="en-AU"/>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endParaRPr lang="en-AU"/>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fld id="{B302510D-5DFA-4885-94F2-B37C3ACF2E6A}"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D6C71291-1500-458D-BA24-EFBC9121B3C3}"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buClr>
                  <a:srgbClr val="00FFCC"/>
                </a:buClr>
              </a:pPr>
              <a:endParaRPr lang="en-US">
                <a:solidFill>
                  <a:srgbClr val="FFFFFF"/>
                </a:solidFill>
              </a:endParaRPr>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buClr>
                  <a:srgbClr val="00FFCC"/>
                </a:buClr>
              </a:pPr>
              <a:endParaRPr lang="en-US">
                <a:solidFill>
                  <a:srgbClr val="FFFFFF"/>
                </a:solidFill>
              </a:endParaRPr>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buClr>
                <a:srgbClr val="00FFCC"/>
              </a:buClr>
            </a:pPr>
            <a:endParaRPr 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pPr>
              <a:buClr>
                <a:srgbClr val="00FFCC"/>
              </a:buClr>
            </a:pPr>
            <a:endParaRPr lang="en-AU">
              <a:solidFill>
                <a:srgbClr val="FFFFFF"/>
              </a:solidFill>
            </a:endParaRPr>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pPr>
              <a:buClr>
                <a:srgbClr val="00FFCC"/>
              </a:buClr>
            </a:pPr>
            <a:endParaRPr lang="en-AU">
              <a:solidFill>
                <a:srgbClr val="FFFFFF"/>
              </a:solidFill>
            </a:endParaRPr>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pPr>
              <a:buClr>
                <a:srgbClr val="00FFCC"/>
              </a:buClr>
            </a:pPr>
            <a:fld id="{B302510D-5DFA-4885-94F2-B37C3ACF2E6A}" type="slidenum">
              <a:rPr lang="en-AU">
                <a:solidFill>
                  <a:srgbClr val="FFFFFF"/>
                </a:solidFill>
              </a:rPr>
              <a:pPr>
                <a:buClr>
                  <a:srgbClr val="00FFCC"/>
                </a:buCl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buClr>
                  <a:srgbClr val="00FFCC"/>
                </a:buClr>
              </a:pPr>
              <a:endParaRPr lang="en-US">
                <a:solidFill>
                  <a:srgbClr val="FFFFFF"/>
                </a:solidFill>
              </a:endParaRPr>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buClr>
                  <a:srgbClr val="00FFCC"/>
                </a:buClr>
              </a:pPr>
              <a:endParaRPr lang="en-US">
                <a:solidFill>
                  <a:srgbClr val="FFFFFF"/>
                </a:solidFill>
              </a:endParaRPr>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buClr>
                <a:srgbClr val="00FFCC"/>
              </a:buClr>
            </a:pPr>
            <a:endParaRPr 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buClr>
                  <a:srgbClr val="00FFCC"/>
                </a:buClr>
              </a:pPr>
              <a:endParaRPr 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buClr>
                  <a:srgbClr val="00FFCC"/>
                </a:buClr>
              </a:pPr>
              <a:endParaRPr lang="en-US">
                <a:solidFill>
                  <a:srgbClr val="FFFFFF"/>
                </a:solidFill>
              </a:endParaRPr>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463416"/>
                  </a:outerShdw>
                </a:effectLst>
              </a:defRPr>
            </a:lvl1pPr>
          </a:lstStyle>
          <a:p>
            <a:pPr>
              <a:buClr>
                <a:srgbClr val="00FFCC"/>
              </a:buClr>
            </a:pPr>
            <a:endParaRPr lang="en-AU">
              <a:solidFill>
                <a:srgbClr val="FFFFFF"/>
              </a:solidFill>
            </a:endParaRPr>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463416"/>
                  </a:outerShdw>
                </a:effectLst>
              </a:defRPr>
            </a:lvl1pPr>
          </a:lstStyle>
          <a:p>
            <a:pPr>
              <a:buClr>
                <a:srgbClr val="00FFCC"/>
              </a:buClr>
            </a:pPr>
            <a:endParaRPr lang="en-AU">
              <a:solidFill>
                <a:srgbClr val="FFFFFF"/>
              </a:solidFill>
            </a:endParaRPr>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463416"/>
                  </a:outerShdw>
                </a:effectLst>
              </a:defRPr>
            </a:lvl1pPr>
          </a:lstStyle>
          <a:p>
            <a:pPr>
              <a:buClr>
                <a:srgbClr val="00FFCC"/>
              </a:buClr>
            </a:pPr>
            <a:fld id="{B302510D-5DFA-4885-94F2-B37C3ACF2E6A}" type="slidenum">
              <a:rPr lang="en-AU">
                <a:solidFill>
                  <a:srgbClr val="FFFFFF"/>
                </a:solidFill>
              </a:rPr>
              <a:pPr>
                <a:buClr>
                  <a:srgbClr val="00FFCC"/>
                </a:buCl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D6C71291-1500-458D-BA24-EFBC9121B3C3}" type="slidenum">
              <a:rPr lang="en-AU">
                <a:solidFill>
                  <a:srgbClr val="FFFFFF"/>
                </a:solidFill>
              </a: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6.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5013325"/>
            <a:ext cx="1547813" cy="1844675"/>
          </a:xfrm>
          <a:prstGeom prst="rect">
            <a:avLst/>
          </a:prstGeom>
          <a:solidFill>
            <a:schemeClr val="bg1"/>
          </a:solidFill>
          <a:ln w="9525" algn="ctr">
            <a:noFill/>
            <a:miter lim="800000"/>
            <a:headEnd/>
            <a:tailEnd/>
          </a:ln>
          <a:effectLst/>
        </p:spPr>
        <p:txBody>
          <a:bodyPr wrap="none" anchor="ctr"/>
          <a:lstStyle/>
          <a:p>
            <a:endParaRPr lang="en-US"/>
          </a:p>
        </p:txBody>
      </p:sp>
      <p:sp>
        <p:nvSpPr>
          <p:cNvPr id="141315" name="Rectangle 3"/>
          <p:cNvSpPr>
            <a:spLocks noGrp="1" noChangeArrowheads="1"/>
          </p:cNvSpPr>
          <p:nvPr>
            <p:ph type="subTitle" idx="1"/>
          </p:nvPr>
        </p:nvSpPr>
        <p:spPr>
          <a:xfrm>
            <a:off x="214282" y="3661612"/>
            <a:ext cx="8355499" cy="2375546"/>
          </a:xfrm>
        </p:spPr>
        <p:txBody>
          <a:bodyPr/>
          <a:lstStyle/>
          <a:p>
            <a:pPr algn="ctr">
              <a:spcBef>
                <a:spcPts val="2400"/>
              </a:spcBef>
              <a:buFontTx/>
              <a:buNone/>
            </a:pPr>
            <a:r>
              <a:rPr lang="en-AU" sz="5400" b="0" dirty="0" smtClean="0">
                <a:solidFill>
                  <a:srgbClr val="FFFF00"/>
                </a:solidFill>
                <a:effectLst/>
                <a:latin typeface="Arial Black" pitchFamily="34" charset="0"/>
              </a:rPr>
              <a:t>Study </a:t>
            </a:r>
            <a:r>
              <a:rPr lang="en-AU" sz="5400" b="0" dirty="0" smtClean="0">
                <a:solidFill>
                  <a:srgbClr val="FFFF00"/>
                </a:solidFill>
                <a:effectLst/>
                <a:latin typeface="Arial Black" pitchFamily="34" charset="0"/>
              </a:rPr>
              <a:t>5</a:t>
            </a:r>
            <a:endParaRPr lang="en-AU" sz="5400" b="0" dirty="0">
              <a:solidFill>
                <a:srgbClr val="FFFF00"/>
              </a:solidFill>
              <a:effectLst/>
              <a:latin typeface="Arial Black" pitchFamily="34" charset="0"/>
            </a:endParaRPr>
          </a:p>
          <a:p>
            <a:pPr algn="ctr">
              <a:lnSpc>
                <a:spcPct val="95000"/>
              </a:lnSpc>
              <a:spcBef>
                <a:spcPct val="0"/>
              </a:spcBef>
              <a:buFontTx/>
              <a:buNone/>
            </a:pPr>
            <a:r>
              <a:rPr lang="en-AU" sz="5400" b="0" dirty="0" smtClean="0">
                <a:solidFill>
                  <a:srgbClr val="FFFF00"/>
                </a:solidFill>
                <a:effectLst/>
                <a:latin typeface="Arial Black" pitchFamily="34" charset="0"/>
              </a:rPr>
              <a:t>“Israel – A horse in the wilderness”</a:t>
            </a:r>
            <a:endParaRPr lang="en-AU" sz="5400" b="0" dirty="0">
              <a:solidFill>
                <a:srgbClr val="FFFF00"/>
              </a:solidFill>
              <a:effectLst/>
              <a:latin typeface="Arial Black" pitchFamily="34" charset="0"/>
            </a:endParaRPr>
          </a:p>
        </p:txBody>
      </p:sp>
      <p:sp>
        <p:nvSpPr>
          <p:cNvPr id="4" name="Rectangle 3"/>
          <p:cNvSpPr txBox="1">
            <a:spLocks noChangeArrowheads="1"/>
          </p:cNvSpPr>
          <p:nvPr/>
        </p:nvSpPr>
        <p:spPr bwMode="auto">
          <a:xfrm>
            <a:off x="144016" y="526042"/>
            <a:ext cx="8460432" cy="3146692"/>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marR="0" lvl="0" algn="ctr" defTabSz="914400" rtl="0" eaLnBrk="1" fontAlgn="base" latinLnBrk="0" hangingPunct="1">
              <a:lnSpc>
                <a:spcPct val="80000"/>
              </a:lnSpc>
              <a:spcBef>
                <a:spcPct val="20000"/>
              </a:spcBef>
              <a:spcAft>
                <a:spcPct val="0"/>
              </a:spcAft>
              <a:buClr>
                <a:srgbClr val="FFFF00"/>
              </a:buClr>
              <a:buSzTx/>
              <a:buFont typeface="Wingdings" pitchFamily="2" charset="2"/>
              <a:buNone/>
              <a:tabLst/>
              <a:defRPr/>
            </a:pPr>
            <a:r>
              <a:rPr kumimoji="0" lang="en-AU" sz="8000" b="1" i="0" u="none" strike="noStrike" kern="0" cap="none" spc="0" normalizeH="0" baseline="0" noProof="0" dirty="0" smtClean="0">
                <a:ln>
                  <a:solidFill>
                    <a:schemeClr val="tx1"/>
                  </a:solidFill>
                </a:ln>
                <a:solidFill>
                  <a:srgbClr val="FF3399"/>
                </a:solidFill>
                <a:effectLst>
                  <a:outerShdw blurRad="38100" dist="38100" dir="2700000" algn="tl">
                    <a:srgbClr val="FFFFFF"/>
                  </a:outerShdw>
                </a:effectLst>
                <a:uLnTx/>
                <a:uFillTx/>
                <a:latin typeface="Monotype Corsiva" pitchFamily="66" charset="0"/>
                <a:ea typeface="+mn-ea"/>
                <a:cs typeface="+mn-cs"/>
              </a:rPr>
              <a:t>The work of Elijah and the Second Exodus of Israel</a:t>
            </a: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dirty="0">
              <a:solidFill>
                <a:sysClr val="windowText" lastClr="000000"/>
              </a:solidFill>
            </a:endParaRPr>
          </a:p>
        </p:txBody>
      </p:sp>
      <p:sp>
        <p:nvSpPr>
          <p:cNvPr id="6" name="Rectangle 24"/>
          <p:cNvSpPr txBox="1">
            <a:spLocks noChangeArrowheads="1"/>
          </p:cNvSpPr>
          <p:nvPr/>
        </p:nvSpPr>
        <p:spPr>
          <a:xfrm>
            <a:off x="32036" y="6368066"/>
            <a:ext cx="4069084"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FFFFCC"/>
              </a:buClr>
              <a:defRPr/>
            </a:pPr>
            <a:r>
              <a:rPr lang="en-AU" dirty="0" smtClean="0">
                <a:effectLst>
                  <a:outerShdw blurRad="50800" dist="38100" algn="l" rotWithShape="0">
                    <a:srgbClr val="FFFFFF">
                      <a:alpha val="40000"/>
                    </a:srgbClr>
                  </a:outerShdw>
                </a:effectLst>
              </a:rPr>
              <a:t>The Second Exodus of Israel</a:t>
            </a:r>
            <a:endParaRPr lang="en-AU" dirty="0">
              <a:effectLst>
                <a:outerShdw blurRad="50800" dist="38100" algn="l" rotWithShape="0">
                  <a:srgbClr val="FFFFFF">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769441"/>
          </a:xfrm>
          <a:prstGeom prst="rect">
            <a:avLst/>
          </a:prstGeom>
          <a:noFill/>
          <a:effectLst>
            <a:outerShdw blurRad="50800" dist="38100" algn="l" rotWithShape="0">
              <a:prstClr val="black">
                <a:alpha val="40000"/>
              </a:prstClr>
            </a:outerShdw>
          </a:effectLst>
        </p:spPr>
        <p:txBody>
          <a:bodyPr wrap="square" rtlCol="0">
            <a:spAutoFit/>
          </a:bodyPr>
          <a:lstStyle/>
          <a:p>
            <a:pPr algn="ctr">
              <a:buNone/>
            </a:pPr>
            <a:r>
              <a:rPr lang="en-AU" sz="4400" dirty="0" smtClean="0">
                <a:ln w="19050">
                  <a:solidFill>
                    <a:schemeClr val="tx1"/>
                  </a:solidFill>
                </a:ln>
                <a:solidFill>
                  <a:srgbClr val="FF0000"/>
                </a:solidFill>
                <a:latin typeface="+mj-lt"/>
              </a:rPr>
              <a:t>Num. 24:18-19</a:t>
            </a:r>
            <a:endParaRPr lang="en-US" sz="4400" dirty="0">
              <a:ln w="19050">
                <a:solidFill>
                  <a:schemeClr val="tx1"/>
                </a:solidFill>
              </a:ln>
              <a:solidFill>
                <a:srgbClr val="FF0000"/>
              </a:solidFill>
              <a:latin typeface="+mj-lt"/>
            </a:endParaRPr>
          </a:p>
        </p:txBody>
      </p:sp>
      <p:sp>
        <p:nvSpPr>
          <p:cNvPr id="9" name="TextBox 8"/>
          <p:cNvSpPr txBox="1"/>
          <p:nvPr/>
        </p:nvSpPr>
        <p:spPr>
          <a:xfrm>
            <a:off x="428596" y="926466"/>
            <a:ext cx="8286808" cy="3145476"/>
          </a:xfrm>
          <a:prstGeom prst="rect">
            <a:avLst/>
          </a:prstGeom>
          <a:noFill/>
        </p:spPr>
        <p:txBody>
          <a:bodyPr wrap="square" rtlCol="0">
            <a:spAutoFit/>
          </a:bodyPr>
          <a:lstStyle/>
          <a:p>
            <a:pPr algn="just">
              <a:buNone/>
            </a:pPr>
            <a:r>
              <a:rPr lang="en-US" sz="3200" dirty="0" smtClean="0">
                <a:latin typeface="Bookman Old Style" pitchFamily="18" charset="0"/>
              </a:rPr>
              <a:t>And </a:t>
            </a:r>
            <a:r>
              <a:rPr lang="en-US" sz="3200" dirty="0" smtClean="0">
                <a:ln>
                  <a:solidFill>
                    <a:schemeClr val="tx1"/>
                  </a:solidFill>
                </a:ln>
                <a:solidFill>
                  <a:srgbClr val="FFC000"/>
                </a:solidFill>
                <a:latin typeface="Bookman Old Style" pitchFamily="18" charset="0"/>
              </a:rPr>
              <a:t>Edom</a:t>
            </a:r>
            <a:r>
              <a:rPr lang="en-US" sz="3200" dirty="0" smtClean="0">
                <a:latin typeface="Bookman Old Style" pitchFamily="18" charset="0"/>
              </a:rPr>
              <a:t> shall be a possession, </a:t>
            </a:r>
            <a:r>
              <a:rPr lang="en-US" sz="3200" dirty="0" err="1" smtClean="0">
                <a:ln>
                  <a:solidFill>
                    <a:schemeClr val="tx1"/>
                  </a:solidFill>
                </a:ln>
                <a:solidFill>
                  <a:srgbClr val="FFC000"/>
                </a:solidFill>
                <a:latin typeface="Bookman Old Style" pitchFamily="18" charset="0"/>
              </a:rPr>
              <a:t>Seir</a:t>
            </a:r>
            <a:r>
              <a:rPr lang="en-US" sz="3200" dirty="0" smtClean="0">
                <a:latin typeface="Bookman Old Style" pitchFamily="18" charset="0"/>
              </a:rPr>
              <a:t> also shall be a possession for his enemies; </a:t>
            </a:r>
            <a:r>
              <a:rPr lang="en-US" sz="3200" dirty="0" smtClean="0">
                <a:solidFill>
                  <a:srgbClr val="00FF00"/>
                </a:solidFill>
                <a:latin typeface="Bookman Old Style" pitchFamily="18" charset="0"/>
              </a:rPr>
              <a:t>and Israel shall do valiantly</a:t>
            </a:r>
            <a:r>
              <a:rPr lang="en-US" sz="3200" dirty="0" smtClean="0">
                <a:latin typeface="Bookman Old Style" pitchFamily="18" charset="0"/>
              </a:rPr>
              <a:t>. </a:t>
            </a:r>
          </a:p>
          <a:p>
            <a:pPr algn="just">
              <a:buNone/>
            </a:pPr>
            <a:r>
              <a:rPr lang="en-US" sz="3200" dirty="0" smtClean="0">
                <a:latin typeface="Bookman Old Style" pitchFamily="18" charset="0"/>
              </a:rPr>
              <a:t>Out of Jacob shall come he that shall have dominion, </a:t>
            </a:r>
            <a:r>
              <a:rPr lang="en-US" sz="3200" dirty="0" smtClean="0">
                <a:solidFill>
                  <a:srgbClr val="FFFF00"/>
                </a:solidFill>
                <a:latin typeface="Bookman Old Style" pitchFamily="18" charset="0"/>
              </a:rPr>
              <a:t>and shall destroy him that </a:t>
            </a:r>
            <a:r>
              <a:rPr lang="en-US" sz="3200" dirty="0" err="1" smtClean="0">
                <a:solidFill>
                  <a:srgbClr val="FFFF00"/>
                </a:solidFill>
                <a:latin typeface="Bookman Old Style" pitchFamily="18" charset="0"/>
              </a:rPr>
              <a:t>remaineth</a:t>
            </a:r>
            <a:r>
              <a:rPr lang="en-US" sz="3200" dirty="0" smtClean="0">
                <a:solidFill>
                  <a:srgbClr val="FFFF00"/>
                </a:solidFill>
                <a:latin typeface="Bookman Old Style" pitchFamily="18" charset="0"/>
              </a:rPr>
              <a:t> of the city</a:t>
            </a:r>
            <a:r>
              <a:rPr lang="en-US" sz="3200" dirty="0" smtClean="0">
                <a:latin typeface="Bookman Old Style" pitchFamily="18" charset="0"/>
              </a:rPr>
              <a:t>. </a:t>
            </a: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b="1" dirty="0" smtClean="0">
                <a:ln>
                  <a:noFill/>
                </a:ln>
              </a:rPr>
              <a:t>The Second Exodus of Israel</a:t>
            </a:r>
            <a:endParaRPr lang="en-AU" b="1" dirty="0">
              <a:ln>
                <a:noFill/>
              </a:ln>
            </a:endParaRPr>
          </a:p>
        </p:txBody>
      </p:sp>
      <p:sp>
        <p:nvSpPr>
          <p:cNvPr id="5" name="TextBox 4"/>
          <p:cNvSpPr txBox="1"/>
          <p:nvPr/>
        </p:nvSpPr>
        <p:spPr>
          <a:xfrm>
            <a:off x="1359453" y="5000636"/>
            <a:ext cx="6519734" cy="646331"/>
          </a:xfrm>
          <a:prstGeom prst="rect">
            <a:avLst/>
          </a:prstGeom>
          <a:noFill/>
        </p:spPr>
        <p:txBody>
          <a:bodyPr wrap="none" rtlCol="0">
            <a:spAutoFit/>
          </a:bodyPr>
          <a:lstStyle/>
          <a:p>
            <a:pPr>
              <a:buNone/>
            </a:pPr>
            <a:r>
              <a:rPr lang="en-AU" sz="3600" dirty="0" smtClean="0">
                <a:solidFill>
                  <a:srgbClr val="00FF00"/>
                </a:solidFill>
                <a:latin typeface="+mn-lt"/>
              </a:rPr>
              <a:t>Who is this latter day Edom?</a:t>
            </a:r>
            <a:endParaRPr lang="en-US" sz="3600" dirty="0">
              <a:solidFill>
                <a:srgbClr val="00FF00"/>
              </a:solidFill>
              <a:latin typeface="+mn-lt"/>
            </a:endParaRPr>
          </a:p>
        </p:txBody>
      </p:sp>
      <p:sp>
        <p:nvSpPr>
          <p:cNvPr id="6" name="TextBox 5"/>
          <p:cNvSpPr txBox="1"/>
          <p:nvPr/>
        </p:nvSpPr>
        <p:spPr>
          <a:xfrm>
            <a:off x="500034" y="4211429"/>
            <a:ext cx="8143932" cy="646331"/>
          </a:xfrm>
          <a:prstGeom prst="rect">
            <a:avLst/>
          </a:prstGeom>
          <a:noFill/>
        </p:spPr>
        <p:txBody>
          <a:bodyPr wrap="square" rtlCol="0">
            <a:spAutoFit/>
          </a:bodyPr>
          <a:lstStyle/>
          <a:p>
            <a:pPr algn="ctr">
              <a:buNone/>
            </a:pPr>
            <a:r>
              <a:rPr lang="en-AU" sz="3600" dirty="0" smtClean="0">
                <a:solidFill>
                  <a:srgbClr val="FFFF00"/>
                </a:solidFill>
                <a:latin typeface="+mn-lt"/>
              </a:rPr>
              <a:t>What city does Balaam mean?</a:t>
            </a:r>
            <a:endParaRPr lang="en-US" sz="3600" dirty="0" smtClean="0">
              <a:solidFill>
                <a:srgbClr val="FFFF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ftr" sz="quarter" idx="3"/>
          </p:nvPr>
        </p:nvSpPr>
        <p:spPr>
          <a:xfrm>
            <a:off x="646114" y="6532563"/>
            <a:ext cx="4211638" cy="323850"/>
          </a:xfrm>
        </p:spPr>
        <p:txBody>
          <a:bodyPr/>
          <a:lstStyle/>
          <a:p>
            <a:pPr>
              <a:buNone/>
            </a:pPr>
            <a:r>
              <a:rPr lang="en-AU" dirty="0" smtClean="0"/>
              <a:t>The Second Exodus of Israel</a:t>
            </a:r>
            <a:endParaRPr lang="en-AU" dirty="0"/>
          </a:p>
        </p:txBody>
      </p:sp>
      <p:sp>
        <p:nvSpPr>
          <p:cNvPr id="54274" name="Rectangle 2"/>
          <p:cNvSpPr>
            <a:spLocks noGrp="1" noChangeArrowheads="1"/>
          </p:cNvSpPr>
          <p:nvPr>
            <p:ph type="ctrTitle"/>
          </p:nvPr>
        </p:nvSpPr>
        <p:spPr>
          <a:xfrm>
            <a:off x="0" y="43728"/>
            <a:ext cx="9144000" cy="857232"/>
          </a:xfrm>
        </p:spPr>
        <p:txBody>
          <a:bodyPr/>
          <a:lstStyle/>
          <a:p>
            <a:r>
              <a:rPr lang="en-US" sz="4400" dirty="0"/>
              <a:t>Esau represents the nations</a:t>
            </a:r>
          </a:p>
        </p:txBody>
      </p:sp>
      <p:sp>
        <p:nvSpPr>
          <p:cNvPr id="54275" name="Rectangle 3"/>
          <p:cNvSpPr>
            <a:spLocks noGrp="1" noChangeArrowheads="1"/>
          </p:cNvSpPr>
          <p:nvPr>
            <p:ph type="subTitle" idx="1"/>
          </p:nvPr>
        </p:nvSpPr>
        <p:spPr>
          <a:xfrm>
            <a:off x="265113" y="841108"/>
            <a:ext cx="8640762" cy="5475285"/>
          </a:xfrm>
        </p:spPr>
        <p:txBody>
          <a:bodyPr/>
          <a:lstStyle/>
          <a:p>
            <a:pPr marL="0" indent="0" algn="just">
              <a:lnSpc>
                <a:spcPct val="95000"/>
              </a:lnSpc>
              <a:spcBef>
                <a:spcPct val="0"/>
              </a:spcBef>
              <a:buFont typeface="Wingdings" pitchFamily="2" charset="2"/>
              <a:buNone/>
            </a:pPr>
            <a:r>
              <a:rPr lang="en-US" dirty="0">
                <a:solidFill>
                  <a:srgbClr val="00FF00"/>
                </a:solidFill>
                <a:latin typeface="Bookman Old Style" pitchFamily="18" charset="0"/>
              </a:rPr>
              <a:t>Babylon and the Goat-nations</a:t>
            </a:r>
            <a:r>
              <a:rPr lang="en-US" dirty="0">
                <a:latin typeface="Bookman Old Style" pitchFamily="18" charset="0"/>
              </a:rPr>
              <a:t>..….</a:t>
            </a:r>
            <a:r>
              <a:rPr lang="en-US" dirty="0">
                <a:solidFill>
                  <a:srgbClr val="00FF00"/>
                </a:solidFill>
                <a:latin typeface="Bookman Old Style" pitchFamily="18" charset="0"/>
              </a:rPr>
              <a:t>Esau</a:t>
            </a:r>
            <a:r>
              <a:rPr lang="en-US" dirty="0">
                <a:latin typeface="Bookman Old Style" pitchFamily="18" charset="0"/>
              </a:rPr>
              <a:t> will have had the dominion over Jacob long enough; and the time will now have arrived to prove to mankind “that there is a God that </a:t>
            </a:r>
            <a:r>
              <a:rPr lang="en-US" dirty="0" err="1">
                <a:latin typeface="Bookman Old Style" pitchFamily="18" charset="0"/>
              </a:rPr>
              <a:t>judgeth</a:t>
            </a:r>
            <a:r>
              <a:rPr lang="en-US" dirty="0">
                <a:latin typeface="Bookman Old Style" pitchFamily="18" charset="0"/>
              </a:rPr>
              <a:t> in the earth”. </a:t>
            </a:r>
            <a:r>
              <a:rPr lang="en-US" dirty="0">
                <a:solidFill>
                  <a:srgbClr val="00FF00"/>
                </a:solidFill>
                <a:latin typeface="Bookman Old Style" pitchFamily="18" charset="0"/>
              </a:rPr>
              <a:t>Esau</a:t>
            </a:r>
            <a:r>
              <a:rPr lang="en-US" dirty="0">
                <a:latin typeface="Bookman Old Style" pitchFamily="18" charset="0"/>
              </a:rPr>
              <a:t> has lived by his sword, but not righteously. </a:t>
            </a:r>
            <a:r>
              <a:rPr lang="en-US" dirty="0">
                <a:solidFill>
                  <a:srgbClr val="FFFF00"/>
                </a:solidFill>
                <a:latin typeface="Bookman Old Style" pitchFamily="18" charset="0"/>
              </a:rPr>
              <a:t>He crucified the king of Israel, persecuted and killed his brethren, corrupted the faith, trod under foot the Holy City forty and two months, and poured out the blood of Jacob like water upon the ground</a:t>
            </a:r>
            <a:r>
              <a:rPr lang="en-US" dirty="0">
                <a:latin typeface="Bookman Old Style" pitchFamily="18" charset="0"/>
              </a:rPr>
              <a:t>. But they who war against Zion and her sons “shall be as nothing, as a thing of </a:t>
            </a:r>
            <a:r>
              <a:rPr lang="en-US" dirty="0" err="1">
                <a:latin typeface="Bookman Old Style" pitchFamily="18" charset="0"/>
              </a:rPr>
              <a:t>nought</a:t>
            </a:r>
            <a:r>
              <a:rPr lang="en-US" dirty="0">
                <a:latin typeface="Bookman Old Style" pitchFamily="18" charset="0"/>
              </a:rPr>
              <a:t>”.</a:t>
            </a:r>
            <a:r>
              <a:rPr lang="en-US" sz="2600" dirty="0">
                <a:latin typeface="Bookman Old Style" pitchFamily="18" charset="0"/>
              </a:rPr>
              <a:t> - </a:t>
            </a:r>
            <a:r>
              <a:rPr lang="en-US" sz="2200" dirty="0">
                <a:ln>
                  <a:solidFill>
                    <a:schemeClr val="tx1"/>
                  </a:solidFill>
                </a:ln>
                <a:solidFill>
                  <a:srgbClr val="FF66FF"/>
                </a:solidFill>
              </a:rPr>
              <a:t>Bro. Thomas – Eureka Vol. 5 pg. 50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317483"/>
            <a:ext cx="9144000" cy="611187"/>
          </a:xfrm>
        </p:spPr>
        <p:txBody>
          <a:bodyPr/>
          <a:lstStyle/>
          <a:p>
            <a:r>
              <a:rPr lang="en-US" sz="4400" dirty="0"/>
              <a:t>Edom in </a:t>
            </a:r>
            <a:r>
              <a:rPr lang="en-US" sz="4400" dirty="0">
                <a:ln w="19050">
                  <a:solidFill>
                    <a:schemeClr val="tx1"/>
                  </a:solidFill>
                </a:ln>
                <a:solidFill>
                  <a:srgbClr val="FF0000"/>
                </a:solidFill>
                <a:effectLst/>
              </a:rPr>
              <a:t>Isaiah 34</a:t>
            </a:r>
          </a:p>
        </p:txBody>
      </p:sp>
      <p:sp>
        <p:nvSpPr>
          <p:cNvPr id="31747" name="Rectangle 3"/>
          <p:cNvSpPr>
            <a:spLocks noGrp="1" noChangeArrowheads="1"/>
          </p:cNvSpPr>
          <p:nvPr>
            <p:ph type="subTitle" idx="1"/>
          </p:nvPr>
        </p:nvSpPr>
        <p:spPr>
          <a:xfrm>
            <a:off x="323850" y="1071546"/>
            <a:ext cx="8496300" cy="5184775"/>
          </a:xfrm>
        </p:spPr>
        <p:txBody>
          <a:bodyPr/>
          <a:lstStyle/>
          <a:p>
            <a:pPr marL="0" indent="0">
              <a:lnSpc>
                <a:spcPct val="90000"/>
              </a:lnSpc>
              <a:buFont typeface="Wingdings" pitchFamily="2" charset="2"/>
              <a:buNone/>
            </a:pPr>
            <a:r>
              <a:rPr lang="en-US" dirty="0"/>
              <a:t>Bro. C. C. Walker in </a:t>
            </a:r>
            <a:r>
              <a:rPr lang="en-US" dirty="0">
                <a:ln>
                  <a:solidFill>
                    <a:schemeClr val="tx1"/>
                  </a:solidFill>
                </a:ln>
                <a:solidFill>
                  <a:srgbClr val="00FFFF"/>
                </a:solidFill>
              </a:rPr>
              <a:t>“The Ministry of the Prophets”</a:t>
            </a:r>
            <a:r>
              <a:rPr lang="en-US" dirty="0"/>
              <a:t> page 498 writes concerning </a:t>
            </a:r>
            <a:r>
              <a:rPr lang="en-US" dirty="0">
                <a:ln w="19050">
                  <a:solidFill>
                    <a:schemeClr val="tx1"/>
                  </a:solidFill>
                </a:ln>
                <a:solidFill>
                  <a:srgbClr val="FF0000"/>
                </a:solidFill>
              </a:rPr>
              <a:t>Isa. 34</a:t>
            </a:r>
            <a:r>
              <a:rPr lang="en-US" dirty="0"/>
              <a:t>:</a:t>
            </a:r>
          </a:p>
          <a:p>
            <a:pPr marL="0" indent="0" algn="just">
              <a:lnSpc>
                <a:spcPct val="90000"/>
              </a:lnSpc>
              <a:spcBef>
                <a:spcPct val="75000"/>
              </a:spcBef>
              <a:buFont typeface="Wingdings" pitchFamily="2" charset="2"/>
              <a:buNone/>
            </a:pPr>
            <a:r>
              <a:rPr lang="en-US" sz="3200" dirty="0">
                <a:solidFill>
                  <a:srgbClr val="00FF00"/>
                </a:solidFill>
                <a:latin typeface="Bookman Old Style" pitchFamily="18" charset="0"/>
              </a:rPr>
              <a:t>“The opening of this chapter is an emphatic challenge of wide-reaching application, that at once tells us that we must not limit the matter to the times of Isaiah, or a century or two later, nor to a few hundred square miles of territory that properly belong to Edom in his day…”</a:t>
            </a:r>
          </a:p>
        </p:txBody>
      </p:sp>
      <p:sp>
        <p:nvSpPr>
          <p:cNvPr id="5" name="Rectangle 7"/>
          <p:cNvSpPr>
            <a:spLocks noGrp="1" noChangeArrowheads="1"/>
          </p:cNvSpPr>
          <p:nvPr>
            <p:ph type="ftr" sz="quarter" idx="3"/>
          </p:nvPr>
        </p:nvSpPr>
        <p:spPr>
          <a:xfrm>
            <a:off x="646114" y="6532563"/>
            <a:ext cx="4211638" cy="323850"/>
          </a:xfrm>
        </p:spPr>
        <p:txBody>
          <a:bodyPr/>
          <a:lstStyle/>
          <a:p>
            <a:pPr>
              <a:buNone/>
            </a:pPr>
            <a:r>
              <a:rPr lang="en-AU" dirty="0" smtClean="0"/>
              <a:t>The Second Exodus of Israel</a:t>
            </a: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246045"/>
            <a:ext cx="9144000" cy="682625"/>
          </a:xfrm>
        </p:spPr>
        <p:txBody>
          <a:bodyPr/>
          <a:lstStyle/>
          <a:p>
            <a:r>
              <a:rPr lang="en-US" sz="4400" dirty="0"/>
              <a:t>Edom in Jewish Tradition</a:t>
            </a:r>
          </a:p>
        </p:txBody>
      </p:sp>
      <p:sp>
        <p:nvSpPr>
          <p:cNvPr id="37891" name="Rectangle 3"/>
          <p:cNvSpPr>
            <a:spLocks noGrp="1" noChangeArrowheads="1"/>
          </p:cNvSpPr>
          <p:nvPr>
            <p:ph type="subTitle" idx="1"/>
          </p:nvPr>
        </p:nvSpPr>
        <p:spPr>
          <a:xfrm>
            <a:off x="468313" y="957283"/>
            <a:ext cx="8351837" cy="5400675"/>
          </a:xfrm>
        </p:spPr>
        <p:txBody>
          <a:bodyPr/>
          <a:lstStyle/>
          <a:p>
            <a:pPr marL="0" indent="0" algn="just">
              <a:spcBef>
                <a:spcPct val="0"/>
              </a:spcBef>
              <a:spcAft>
                <a:spcPct val="15000"/>
              </a:spcAft>
              <a:buFont typeface="Wingdings" pitchFamily="2" charset="2"/>
              <a:buNone/>
            </a:pPr>
            <a:r>
              <a:rPr lang="en-US" dirty="0"/>
              <a:t>The Jews understood the prophecies concerning </a:t>
            </a:r>
            <a:r>
              <a:rPr lang="en-US" dirty="0">
                <a:solidFill>
                  <a:srgbClr val="FFFF00"/>
                </a:solidFill>
              </a:rPr>
              <a:t>Edom</a:t>
            </a:r>
            <a:r>
              <a:rPr lang="en-US" dirty="0"/>
              <a:t> as having a double application, and relating ultimately to the Gentiles. Bro. C.C. Walker in the </a:t>
            </a:r>
            <a:r>
              <a:rPr lang="en-US" dirty="0">
                <a:ln>
                  <a:solidFill>
                    <a:schemeClr val="tx1"/>
                  </a:solidFill>
                </a:ln>
                <a:solidFill>
                  <a:srgbClr val="FF3399"/>
                </a:solidFill>
              </a:rPr>
              <a:t>“Ministry of the Prophets”</a:t>
            </a:r>
            <a:r>
              <a:rPr lang="en-US" dirty="0"/>
              <a:t> (pg. 508), quotes Jewish writers to show how they saw in the oppression they suffered from </a:t>
            </a:r>
            <a:r>
              <a:rPr lang="en-US" dirty="0">
                <a:solidFill>
                  <a:srgbClr val="00FF00"/>
                </a:solidFill>
              </a:rPr>
              <a:t>Rome</a:t>
            </a:r>
            <a:r>
              <a:rPr lang="en-US" dirty="0"/>
              <a:t> the </a:t>
            </a:r>
            <a:r>
              <a:rPr lang="en-US" dirty="0">
                <a:ln>
                  <a:solidFill>
                    <a:schemeClr val="tx1"/>
                  </a:solidFill>
                </a:ln>
                <a:solidFill>
                  <a:srgbClr val="FFCC00"/>
                </a:solidFill>
              </a:rPr>
              <a:t>“rule of Esau”</a:t>
            </a:r>
            <a:r>
              <a:rPr lang="en-US" dirty="0"/>
              <a:t>. They referred to the </a:t>
            </a:r>
            <a:r>
              <a:rPr lang="en-US" dirty="0">
                <a:solidFill>
                  <a:srgbClr val="00FF00"/>
                </a:solidFill>
              </a:rPr>
              <a:t>Roman Captivity</a:t>
            </a:r>
            <a:r>
              <a:rPr lang="en-US" dirty="0"/>
              <a:t> as the </a:t>
            </a:r>
            <a:r>
              <a:rPr lang="en-US" dirty="0" err="1">
                <a:solidFill>
                  <a:srgbClr val="00FF00"/>
                </a:solidFill>
              </a:rPr>
              <a:t>Jaluth</a:t>
            </a:r>
            <a:r>
              <a:rPr lang="en-US" dirty="0">
                <a:solidFill>
                  <a:srgbClr val="00FF00"/>
                </a:solidFill>
              </a:rPr>
              <a:t> Edom</a:t>
            </a:r>
            <a:r>
              <a:rPr lang="en-US" dirty="0"/>
              <a:t>, and saw in the miseries they suffered from A.D. 70 onwards an antitypical application of the oppressions their forefathers had suffered from ancient </a:t>
            </a:r>
            <a:r>
              <a:rPr lang="en-US" dirty="0">
                <a:solidFill>
                  <a:srgbClr val="FFFF00"/>
                </a:solidFill>
              </a:rPr>
              <a:t>Edom</a:t>
            </a:r>
            <a:r>
              <a:rPr lang="en-US" dirty="0"/>
              <a:t>.</a:t>
            </a:r>
          </a:p>
        </p:txBody>
      </p:sp>
      <p:sp>
        <p:nvSpPr>
          <p:cNvPr id="5" name="Rectangle 7"/>
          <p:cNvSpPr>
            <a:spLocks noGrp="1" noChangeArrowheads="1"/>
          </p:cNvSpPr>
          <p:nvPr>
            <p:ph type="ftr" sz="quarter" idx="3"/>
          </p:nvPr>
        </p:nvSpPr>
        <p:spPr>
          <a:xfrm>
            <a:off x="646114" y="6532563"/>
            <a:ext cx="4211638" cy="323850"/>
          </a:xfrm>
        </p:spPr>
        <p:txBody>
          <a:bodyPr/>
          <a:lstStyle/>
          <a:p>
            <a:pPr>
              <a:buNone/>
            </a:pPr>
            <a:r>
              <a:rPr lang="en-AU" dirty="0" smtClean="0"/>
              <a:t>The Second Exodus of Israel</a:t>
            </a:r>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117333"/>
            <a:ext cx="9144000" cy="703262"/>
          </a:xfrm>
        </p:spPr>
        <p:txBody>
          <a:bodyPr/>
          <a:lstStyle/>
          <a:p>
            <a:r>
              <a:rPr lang="en-US" sz="4400" dirty="0"/>
              <a:t>Identification of Latter Day Edom</a:t>
            </a:r>
          </a:p>
        </p:txBody>
      </p:sp>
      <p:sp>
        <p:nvSpPr>
          <p:cNvPr id="55299" name="Rectangle 3"/>
          <p:cNvSpPr>
            <a:spLocks noGrp="1" noChangeArrowheads="1"/>
          </p:cNvSpPr>
          <p:nvPr>
            <p:ph type="subTitle" idx="1"/>
          </p:nvPr>
        </p:nvSpPr>
        <p:spPr>
          <a:xfrm>
            <a:off x="323850" y="765175"/>
            <a:ext cx="4248150" cy="5986463"/>
          </a:xfrm>
        </p:spPr>
        <p:txBody>
          <a:bodyPr/>
          <a:lstStyle/>
          <a:p>
            <a:pPr marL="0" indent="0" algn="ctr">
              <a:lnSpc>
                <a:spcPct val="95000"/>
              </a:lnSpc>
              <a:buFont typeface="Wingdings" pitchFamily="2" charset="2"/>
              <a:buNone/>
            </a:pPr>
            <a:r>
              <a:rPr lang="en-US" b="0" dirty="0">
                <a:ln w="19050">
                  <a:solidFill>
                    <a:schemeClr val="tx1"/>
                  </a:solidFill>
                </a:ln>
                <a:solidFill>
                  <a:srgbClr val="FF0000"/>
                </a:solidFill>
                <a:latin typeface="Arial Black" pitchFamily="34" charset="0"/>
              </a:rPr>
              <a:t>Isa. 34:9-10</a:t>
            </a:r>
          </a:p>
          <a:p>
            <a:pPr marL="0" indent="0" algn="just">
              <a:lnSpc>
                <a:spcPct val="95000"/>
              </a:lnSpc>
              <a:spcBef>
                <a:spcPct val="0"/>
              </a:spcBef>
              <a:buFont typeface="Wingdings" pitchFamily="2" charset="2"/>
              <a:buNone/>
            </a:pPr>
            <a:r>
              <a:rPr lang="en-US" sz="2400" dirty="0">
                <a:latin typeface="Bookman Old Style" pitchFamily="18" charset="0"/>
              </a:rPr>
              <a:t>And the streams thereof shall be turned into </a:t>
            </a:r>
            <a:r>
              <a:rPr lang="en-US" sz="2400" dirty="0">
                <a:ln>
                  <a:solidFill>
                    <a:schemeClr val="tx1"/>
                  </a:solidFill>
                </a:ln>
                <a:solidFill>
                  <a:srgbClr val="FF0066"/>
                </a:solidFill>
                <a:latin typeface="Bookman Old Style" pitchFamily="18" charset="0"/>
              </a:rPr>
              <a:t>pitch, and the dust thereof into brimstone</a:t>
            </a:r>
            <a:r>
              <a:rPr lang="en-US" sz="2400" dirty="0">
                <a:latin typeface="Bookman Old Style" pitchFamily="18" charset="0"/>
              </a:rPr>
              <a:t>, and the land thereof shall become </a:t>
            </a:r>
            <a:r>
              <a:rPr lang="en-US" sz="2400" dirty="0">
                <a:ln>
                  <a:solidFill>
                    <a:schemeClr val="tx1"/>
                  </a:solidFill>
                </a:ln>
                <a:solidFill>
                  <a:srgbClr val="FF0066"/>
                </a:solidFill>
                <a:latin typeface="Bookman Old Style" pitchFamily="18" charset="0"/>
              </a:rPr>
              <a:t>burning pitch</a:t>
            </a:r>
            <a:r>
              <a:rPr lang="en-US" sz="2400" dirty="0">
                <a:latin typeface="Bookman Old Style" pitchFamily="18" charset="0"/>
              </a:rPr>
              <a:t>. </a:t>
            </a:r>
          </a:p>
          <a:p>
            <a:pPr marL="0" indent="0" algn="just">
              <a:lnSpc>
                <a:spcPct val="95000"/>
              </a:lnSpc>
              <a:buFont typeface="Wingdings" pitchFamily="2" charset="2"/>
              <a:buNone/>
            </a:pPr>
            <a:r>
              <a:rPr lang="en-US" sz="2400" dirty="0">
                <a:latin typeface="Bookman Old Style" pitchFamily="18" charset="0"/>
              </a:rPr>
              <a:t>It shall not be quenched night nor day; </a:t>
            </a:r>
            <a:r>
              <a:rPr lang="en-US" sz="2400" dirty="0">
                <a:solidFill>
                  <a:srgbClr val="FFFF00"/>
                </a:solidFill>
                <a:latin typeface="Bookman Old Style" pitchFamily="18" charset="0"/>
              </a:rPr>
              <a:t>the smoke thereof shall go up for ever</a:t>
            </a:r>
            <a:r>
              <a:rPr lang="en-US" sz="2400" dirty="0">
                <a:latin typeface="Bookman Old Style" pitchFamily="18" charset="0"/>
              </a:rPr>
              <a:t>: from generation to generation it shall lie waste; none shall pass through it </a:t>
            </a:r>
            <a:r>
              <a:rPr lang="en-US" sz="2400" dirty="0">
                <a:solidFill>
                  <a:srgbClr val="FFFF00"/>
                </a:solidFill>
                <a:latin typeface="Bookman Old Style" pitchFamily="18" charset="0"/>
              </a:rPr>
              <a:t>for ever and ever</a:t>
            </a:r>
            <a:r>
              <a:rPr lang="en-US" sz="2400" dirty="0">
                <a:latin typeface="Bookman Old Style" pitchFamily="18" charset="0"/>
              </a:rPr>
              <a:t>.</a:t>
            </a:r>
          </a:p>
        </p:txBody>
      </p:sp>
      <p:sp>
        <p:nvSpPr>
          <p:cNvPr id="55301" name="Text Box 5"/>
          <p:cNvSpPr txBox="1">
            <a:spLocks noChangeArrowheads="1"/>
          </p:cNvSpPr>
          <p:nvPr/>
        </p:nvSpPr>
        <p:spPr bwMode="auto">
          <a:xfrm>
            <a:off x="4787900" y="765175"/>
            <a:ext cx="4176713" cy="5583067"/>
          </a:xfrm>
          <a:prstGeom prst="rect">
            <a:avLst/>
          </a:prstGeom>
          <a:noFill/>
          <a:ln w="9525">
            <a:noFill/>
            <a:miter lim="800000"/>
            <a:headEnd/>
            <a:tailEnd/>
          </a:ln>
          <a:effectLst/>
        </p:spPr>
        <p:txBody>
          <a:bodyPr>
            <a:spAutoFit/>
          </a:bodyPr>
          <a:lstStyle/>
          <a:p>
            <a:pPr algn="ctr">
              <a:buNone/>
            </a:pPr>
            <a:r>
              <a:rPr kumimoji="0" lang="en-US" dirty="0">
                <a:ln w="19050">
                  <a:solidFill>
                    <a:schemeClr val="tx1"/>
                  </a:solidFill>
                </a:ln>
                <a:solidFill>
                  <a:srgbClr val="FF0000"/>
                </a:solidFill>
                <a:latin typeface="Arial Black" pitchFamily="34" charset="0"/>
              </a:rPr>
              <a:t>Rev. 14:10-11</a:t>
            </a:r>
          </a:p>
          <a:p>
            <a:pPr algn="just">
              <a:lnSpc>
                <a:spcPct val="95000"/>
              </a:lnSpc>
              <a:buNone/>
            </a:pPr>
            <a:r>
              <a:rPr kumimoji="0" lang="en-US" sz="2400" b="1" dirty="0">
                <a:latin typeface="Bookman Old Style" pitchFamily="18" charset="0"/>
              </a:rPr>
              <a:t>…and he shall be tormented with </a:t>
            </a:r>
            <a:r>
              <a:rPr kumimoji="0" lang="en-US" sz="2400" b="1" dirty="0">
                <a:ln>
                  <a:solidFill>
                    <a:schemeClr val="tx1"/>
                  </a:solidFill>
                </a:ln>
                <a:solidFill>
                  <a:srgbClr val="FF0066"/>
                </a:solidFill>
                <a:latin typeface="Bookman Old Style" pitchFamily="18" charset="0"/>
              </a:rPr>
              <a:t>fire and brimstone</a:t>
            </a:r>
            <a:r>
              <a:rPr kumimoji="0" lang="en-US" sz="2400" b="1" dirty="0">
                <a:ln>
                  <a:solidFill>
                    <a:schemeClr val="tx1"/>
                  </a:solidFill>
                </a:ln>
                <a:latin typeface="Bookman Old Style" pitchFamily="18" charset="0"/>
              </a:rPr>
              <a:t> </a:t>
            </a:r>
            <a:r>
              <a:rPr kumimoji="0" lang="en-US" sz="2400" b="1" dirty="0">
                <a:latin typeface="Bookman Old Style" pitchFamily="18" charset="0"/>
              </a:rPr>
              <a:t>in the presence of the holy angels, and in the presence of the Lamb: </a:t>
            </a:r>
          </a:p>
          <a:p>
            <a:pPr algn="just">
              <a:lnSpc>
                <a:spcPct val="95000"/>
              </a:lnSpc>
              <a:buNone/>
            </a:pPr>
            <a:r>
              <a:rPr kumimoji="0" lang="en-US" sz="2400" b="1" dirty="0">
                <a:latin typeface="Bookman Old Style" pitchFamily="18" charset="0"/>
              </a:rPr>
              <a:t>And </a:t>
            </a:r>
            <a:r>
              <a:rPr kumimoji="0" lang="en-US" sz="2400" b="1" dirty="0">
                <a:solidFill>
                  <a:srgbClr val="FFFF00"/>
                </a:solidFill>
                <a:latin typeface="Bookman Old Style" pitchFamily="18" charset="0"/>
              </a:rPr>
              <a:t>the smoke of their torment </a:t>
            </a:r>
            <a:r>
              <a:rPr kumimoji="0" lang="en-US" sz="2400" b="1" dirty="0" err="1">
                <a:solidFill>
                  <a:srgbClr val="FFFF00"/>
                </a:solidFill>
                <a:latin typeface="Bookman Old Style" pitchFamily="18" charset="0"/>
              </a:rPr>
              <a:t>ascendeth</a:t>
            </a:r>
            <a:r>
              <a:rPr kumimoji="0" lang="en-US" sz="2400" b="1" dirty="0">
                <a:solidFill>
                  <a:srgbClr val="FFFF00"/>
                </a:solidFill>
                <a:latin typeface="Bookman Old Style" pitchFamily="18" charset="0"/>
              </a:rPr>
              <a:t> up</a:t>
            </a:r>
            <a:r>
              <a:rPr kumimoji="0" lang="en-US" sz="2400" b="1" dirty="0">
                <a:latin typeface="Bookman Old Style" pitchFamily="18" charset="0"/>
              </a:rPr>
              <a:t> </a:t>
            </a:r>
            <a:r>
              <a:rPr kumimoji="0" lang="en-US" sz="2400" b="1" dirty="0">
                <a:solidFill>
                  <a:srgbClr val="FFFF00"/>
                </a:solidFill>
                <a:latin typeface="Bookman Old Style" pitchFamily="18" charset="0"/>
              </a:rPr>
              <a:t>for ever and ever</a:t>
            </a:r>
            <a:r>
              <a:rPr kumimoji="0" lang="en-US" sz="2400" b="1" dirty="0">
                <a:latin typeface="Bookman Old Style" pitchFamily="18" charset="0"/>
              </a:rPr>
              <a:t>: and they have no rest day nor night, who worship the beast and his image, and whosoever </a:t>
            </a:r>
            <a:r>
              <a:rPr kumimoji="0" lang="en-US" sz="2400" b="1" dirty="0" err="1">
                <a:latin typeface="Bookman Old Style" pitchFamily="18" charset="0"/>
              </a:rPr>
              <a:t>receiveth</a:t>
            </a:r>
            <a:r>
              <a:rPr kumimoji="0" lang="en-US" sz="2400" b="1" dirty="0">
                <a:latin typeface="Bookman Old Style" pitchFamily="18" charset="0"/>
              </a:rPr>
              <a:t> the mark of his name.</a:t>
            </a:r>
            <a:endParaRPr kumimoji="0" lang="en-AU" sz="2400" b="1" dirty="0">
              <a:latin typeface="Bookman Old Style" pitchFamily="18" charset="0"/>
            </a:endParaRPr>
          </a:p>
        </p:txBody>
      </p:sp>
      <p:sp>
        <p:nvSpPr>
          <p:cNvPr id="6" name="Rectangle 7"/>
          <p:cNvSpPr>
            <a:spLocks noGrp="1" noChangeArrowheads="1"/>
          </p:cNvSpPr>
          <p:nvPr>
            <p:ph type="ftr" sz="quarter" idx="3"/>
          </p:nvPr>
        </p:nvSpPr>
        <p:spPr>
          <a:xfrm>
            <a:off x="646114" y="6532563"/>
            <a:ext cx="4211638" cy="323850"/>
          </a:xfrm>
        </p:spPr>
        <p:txBody>
          <a:bodyPr/>
          <a:lstStyle/>
          <a:p>
            <a:pPr>
              <a:buNone/>
            </a:pPr>
            <a:r>
              <a:rPr lang="en-AU" dirty="0" smtClean="0"/>
              <a:t>The Second Exodus of Israel</a:t>
            </a:r>
            <a:endParaRPr lang="en-AU" dirty="0"/>
          </a:p>
        </p:txBody>
      </p:sp>
      <p:sp>
        <p:nvSpPr>
          <p:cNvPr id="7" name="TextBox 6"/>
          <p:cNvSpPr txBox="1"/>
          <p:nvPr/>
        </p:nvSpPr>
        <p:spPr>
          <a:xfrm>
            <a:off x="5220072" y="6312053"/>
            <a:ext cx="3600400" cy="523220"/>
          </a:xfrm>
          <a:prstGeom prst="rect">
            <a:avLst/>
          </a:prstGeom>
          <a:solidFill>
            <a:srgbClr val="FFFF00"/>
          </a:solidFill>
          <a:ln w="38100">
            <a:solidFill>
              <a:srgbClr val="FF0000"/>
            </a:solidFill>
          </a:ln>
        </p:spPr>
        <p:txBody>
          <a:bodyPr wrap="square" rtlCol="0">
            <a:spAutoFit/>
          </a:bodyPr>
          <a:lstStyle/>
          <a:p>
            <a:pPr algn="ctr">
              <a:buNone/>
            </a:pPr>
            <a:r>
              <a:rPr lang="en-US" b="0" dirty="0" smtClean="0">
                <a:solidFill>
                  <a:srgbClr val="000000"/>
                </a:solidFill>
                <a:latin typeface="Impact" pitchFamily="34" charset="0"/>
              </a:rPr>
              <a:t>Cp. </a:t>
            </a:r>
            <a:r>
              <a:rPr lang="en-US" b="0" dirty="0" smtClean="0">
                <a:ln w="19050">
                  <a:solidFill>
                    <a:schemeClr val="bg2"/>
                  </a:solidFill>
                </a:ln>
                <a:solidFill>
                  <a:srgbClr val="FF0000"/>
                </a:solidFill>
                <a:latin typeface="Impact" pitchFamily="34" charset="0"/>
              </a:rPr>
              <a:t>Isa. 34:11 </a:t>
            </a:r>
            <a:r>
              <a:rPr lang="en-US" b="0" dirty="0" smtClean="0">
                <a:solidFill>
                  <a:srgbClr val="000000"/>
                </a:solidFill>
                <a:latin typeface="Impact" pitchFamily="34" charset="0"/>
              </a:rPr>
              <a:t>&amp; </a:t>
            </a:r>
            <a:r>
              <a:rPr lang="en-US" b="0" dirty="0" smtClean="0">
                <a:ln w="19050">
                  <a:solidFill>
                    <a:schemeClr val="bg2"/>
                  </a:solidFill>
                </a:ln>
                <a:solidFill>
                  <a:srgbClr val="FF0000"/>
                </a:solidFill>
                <a:latin typeface="Impact" pitchFamily="34" charset="0"/>
              </a:rPr>
              <a:t>Rev. 18:2</a:t>
            </a:r>
            <a:endParaRPr lang="en-AU" b="0" dirty="0" smtClean="0">
              <a:ln w="19050">
                <a:solidFill>
                  <a:schemeClr val="bg2"/>
                </a:solidFill>
              </a:ln>
              <a:solidFill>
                <a:srgbClr val="FF0000"/>
              </a:solidFill>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par>
                          <p:cTn id="15" fill="hold">
                            <p:stCondLst>
                              <p:cond delay="0"/>
                            </p:stCondLst>
                            <p:childTnLst>
                              <p:par>
                                <p:cTn id="16" presetID="53" presetClass="entr" presetSubtype="0" fill="hold" grpId="0" nodeType="afterEffect">
                                  <p:stCondLst>
                                    <p:cond delay="3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1"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86015"/>
            <a:ext cx="9144000" cy="703263"/>
          </a:xfrm>
        </p:spPr>
        <p:txBody>
          <a:bodyPr/>
          <a:lstStyle/>
          <a:p>
            <a:r>
              <a:rPr lang="en-US" sz="3800" dirty="0"/>
              <a:t>Edom = All Nations – </a:t>
            </a:r>
            <a:r>
              <a:rPr lang="en-US" sz="3800" dirty="0">
                <a:ln w="19050">
                  <a:solidFill>
                    <a:schemeClr val="tx1"/>
                  </a:solidFill>
                </a:ln>
                <a:solidFill>
                  <a:srgbClr val="FF0000"/>
                </a:solidFill>
                <a:effectLst/>
              </a:rPr>
              <a:t>Obadiah 15-17</a:t>
            </a:r>
          </a:p>
        </p:txBody>
      </p:sp>
      <p:sp>
        <p:nvSpPr>
          <p:cNvPr id="65539" name="Rectangle 3"/>
          <p:cNvSpPr>
            <a:spLocks noGrp="1" noChangeArrowheads="1"/>
          </p:cNvSpPr>
          <p:nvPr>
            <p:ph type="subTitle" idx="1"/>
          </p:nvPr>
        </p:nvSpPr>
        <p:spPr>
          <a:xfrm>
            <a:off x="214281" y="804018"/>
            <a:ext cx="8715437" cy="5581650"/>
          </a:xfrm>
        </p:spPr>
        <p:txBody>
          <a:bodyPr/>
          <a:lstStyle/>
          <a:p>
            <a:pPr marL="0" indent="0" algn="just">
              <a:lnSpc>
                <a:spcPct val="90000"/>
              </a:lnSpc>
              <a:spcBef>
                <a:spcPts val="0"/>
              </a:spcBef>
              <a:buFont typeface="Wingdings" pitchFamily="2" charset="2"/>
              <a:buNone/>
            </a:pPr>
            <a:r>
              <a:rPr lang="en-AU" sz="3000" dirty="0">
                <a:latin typeface="Bookman Old Style" pitchFamily="18" charset="0"/>
              </a:rPr>
              <a:t>For, near, is the day of Yahweh, </a:t>
            </a:r>
            <a:r>
              <a:rPr lang="en-AU" sz="3000" dirty="0">
                <a:solidFill>
                  <a:srgbClr val="00FF00"/>
                </a:solidFill>
                <a:latin typeface="Bookman Old Style" pitchFamily="18" charset="0"/>
              </a:rPr>
              <a:t>upon all the nations</a:t>
            </a:r>
            <a:r>
              <a:rPr lang="en-AU" sz="3000" dirty="0">
                <a:latin typeface="Bookman Old Style" pitchFamily="18" charset="0"/>
              </a:rPr>
              <a:t>,—Just as thou </a:t>
            </a:r>
            <a:r>
              <a:rPr lang="en-AU" sz="3000" dirty="0">
                <a:solidFill>
                  <a:srgbClr val="FFFF00"/>
                </a:solidFill>
              </a:rPr>
              <a:t>(Edom)</a:t>
            </a:r>
            <a:r>
              <a:rPr lang="en-AU" sz="3000" dirty="0">
                <a:latin typeface="Bookman Old Style" pitchFamily="18" charset="0"/>
              </a:rPr>
              <a:t> hast done, shall it be done to thee, Thy dealing, shall come back upon thine own head.</a:t>
            </a:r>
          </a:p>
          <a:p>
            <a:pPr marL="0" indent="0" algn="just">
              <a:lnSpc>
                <a:spcPct val="90000"/>
              </a:lnSpc>
              <a:spcBef>
                <a:spcPts val="0"/>
              </a:spcBef>
              <a:buFont typeface="Wingdings" pitchFamily="2" charset="2"/>
              <a:buNone/>
            </a:pPr>
            <a:r>
              <a:rPr lang="en-AU" sz="3000" dirty="0">
                <a:latin typeface="Bookman Old Style" pitchFamily="18" charset="0"/>
              </a:rPr>
              <a:t>For, as </a:t>
            </a:r>
            <a:r>
              <a:rPr lang="en-AU" sz="3000" dirty="0">
                <a:solidFill>
                  <a:srgbClr val="FFFF00"/>
                </a:solidFill>
                <a:latin typeface="Bookman Old Style" pitchFamily="18" charset="0"/>
              </a:rPr>
              <a:t>ye</a:t>
            </a:r>
            <a:r>
              <a:rPr lang="en-AU" sz="3000" dirty="0">
                <a:solidFill>
                  <a:srgbClr val="00FF00"/>
                </a:solidFill>
                <a:latin typeface="Bookman Old Style" pitchFamily="18" charset="0"/>
              </a:rPr>
              <a:t> </a:t>
            </a:r>
            <a:r>
              <a:rPr lang="en-AU" sz="3000" dirty="0">
                <a:solidFill>
                  <a:srgbClr val="FFFF00"/>
                </a:solidFill>
              </a:rPr>
              <a:t>(Edom)</a:t>
            </a:r>
            <a:r>
              <a:rPr lang="en-AU" sz="3000" dirty="0">
                <a:latin typeface="Bookman Old Style" pitchFamily="18" charset="0"/>
              </a:rPr>
              <a:t> have drunk on my holy mountain, </a:t>
            </a:r>
            <a:r>
              <a:rPr lang="en-AU" sz="3000" dirty="0">
                <a:solidFill>
                  <a:srgbClr val="00FF00"/>
                </a:solidFill>
                <a:latin typeface="Bookman Old Style" pitchFamily="18" charset="0"/>
              </a:rPr>
              <a:t>all the nations</a:t>
            </a:r>
            <a:r>
              <a:rPr lang="en-AU" sz="3000" dirty="0">
                <a:latin typeface="Bookman Old Style" pitchFamily="18" charset="0"/>
              </a:rPr>
              <a:t> shall drink continually,—Yea they shall drink and swallow down, and shall be, as though they had not been.</a:t>
            </a:r>
          </a:p>
          <a:p>
            <a:pPr marL="0" indent="0" algn="just">
              <a:lnSpc>
                <a:spcPct val="90000"/>
              </a:lnSpc>
              <a:spcBef>
                <a:spcPts val="0"/>
              </a:spcBef>
              <a:buFont typeface="Wingdings" pitchFamily="2" charset="2"/>
              <a:buNone/>
            </a:pPr>
            <a:r>
              <a:rPr lang="en-AU" sz="3000" dirty="0">
                <a:latin typeface="Bookman Old Style" pitchFamily="18" charset="0"/>
              </a:rPr>
              <a:t>But, in Mount Zion, shall be a delivered remnant which shall be holy,—and </a:t>
            </a:r>
            <a:r>
              <a:rPr lang="en-AU" sz="3000" dirty="0">
                <a:ln>
                  <a:solidFill>
                    <a:schemeClr val="tx1"/>
                  </a:solidFill>
                </a:ln>
                <a:solidFill>
                  <a:srgbClr val="00FFFF"/>
                </a:solidFill>
                <a:latin typeface="Bookman Old Style" pitchFamily="18" charset="0"/>
              </a:rPr>
              <a:t>the house of Jacob</a:t>
            </a:r>
            <a:r>
              <a:rPr lang="en-AU" sz="3000" dirty="0">
                <a:ln>
                  <a:solidFill>
                    <a:schemeClr val="tx1"/>
                  </a:solidFill>
                </a:ln>
                <a:latin typeface="Bookman Old Style" pitchFamily="18" charset="0"/>
              </a:rPr>
              <a:t> </a:t>
            </a:r>
            <a:r>
              <a:rPr lang="en-AU" sz="3000" dirty="0">
                <a:latin typeface="Bookman Old Style" pitchFamily="18" charset="0"/>
              </a:rPr>
              <a:t>shall possess their own possessions. </a:t>
            </a:r>
            <a:r>
              <a:rPr lang="en-AU" sz="3000" dirty="0">
                <a:ln>
                  <a:solidFill>
                    <a:schemeClr val="tx1"/>
                  </a:solidFill>
                </a:ln>
                <a:solidFill>
                  <a:srgbClr val="FF6699"/>
                </a:solidFill>
              </a:rPr>
              <a:t>(Rotherham)</a:t>
            </a:r>
            <a:endParaRPr lang="en-US" sz="3000" dirty="0">
              <a:ln>
                <a:solidFill>
                  <a:schemeClr val="tx1"/>
                </a:solidFill>
              </a:ln>
              <a:solidFill>
                <a:srgbClr val="FF6699"/>
              </a:solidFill>
            </a:endParaRPr>
          </a:p>
        </p:txBody>
      </p:sp>
      <p:sp>
        <p:nvSpPr>
          <p:cNvPr id="6" name="Rectangle 24"/>
          <p:cNvSpPr>
            <a:spLocks noGrp="1" noChangeArrowheads="1"/>
          </p:cNvSpPr>
          <p:nvPr>
            <p:ph type="ftr" sz="quarter" idx="3"/>
          </p:nvPr>
        </p:nvSpPr>
        <p:spPr>
          <a:xfrm>
            <a:off x="-27296" y="6380187"/>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00FFCC"/>
              </a:buClr>
            </a:pPr>
            <a:r>
              <a:rPr lang="en-AU" dirty="0" smtClean="0"/>
              <a:t>The Second Exodus of Israel</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01995"/>
            <a:ext cx="9144000" cy="1138773"/>
          </a:xfrm>
          <a:prstGeom prst="rect">
            <a:avLst/>
          </a:prstGeom>
          <a:noFill/>
        </p:spPr>
        <p:txBody>
          <a:bodyPr wrap="square" rtlCol="0">
            <a:spAutoFit/>
          </a:bodyPr>
          <a:lstStyle/>
          <a:p>
            <a:pPr algn="ctr">
              <a:lnSpc>
                <a:spcPct val="85000"/>
              </a:lnSpc>
              <a:spcBef>
                <a:spcPts val="0"/>
              </a:spcBef>
              <a:buClr>
                <a:srgbClr val="00FFCC"/>
              </a:buClr>
              <a:buFont typeface="Wingdings" pitchFamily="2" charset="2"/>
              <a:buNone/>
            </a:pPr>
            <a:r>
              <a:rPr lang="en-AU" sz="4000" dirty="0" smtClean="0">
                <a:solidFill>
                  <a:srgbClr val="FFFF00"/>
                </a:solidFill>
                <a:effectLst>
                  <a:outerShdw blurRad="38100" dist="38100" dir="2700000" algn="tl">
                    <a:srgbClr val="C0C0C0"/>
                  </a:outerShdw>
                </a:effectLst>
                <a:latin typeface="+mj-lt"/>
                <a:ea typeface="+mj-ea"/>
                <a:cs typeface="+mj-cs"/>
              </a:rPr>
              <a:t>I have trodden the winepress alone</a:t>
            </a:r>
          </a:p>
          <a:p>
            <a:pPr algn="ctr">
              <a:lnSpc>
                <a:spcPct val="85000"/>
              </a:lnSpc>
              <a:spcBef>
                <a:spcPts val="0"/>
              </a:spcBef>
              <a:buClr>
                <a:srgbClr val="00FFCC"/>
              </a:buClr>
              <a:buFont typeface="Wingdings" pitchFamily="2" charset="2"/>
              <a:buNone/>
            </a:pPr>
            <a:r>
              <a:rPr lang="en-US" sz="4000" dirty="0" smtClean="0">
                <a:ln w="19050">
                  <a:solidFill>
                    <a:schemeClr val="tx1"/>
                  </a:solidFill>
                </a:ln>
                <a:solidFill>
                  <a:srgbClr val="FF0000"/>
                </a:solidFill>
                <a:latin typeface="+mj-lt"/>
                <a:ea typeface="+mj-ea"/>
                <a:cs typeface="+mj-cs"/>
              </a:rPr>
              <a:t>Isa. 63:1-6</a:t>
            </a:r>
          </a:p>
        </p:txBody>
      </p:sp>
      <p:sp>
        <p:nvSpPr>
          <p:cNvPr id="9" name="TextBox 8"/>
          <p:cNvSpPr txBox="1"/>
          <p:nvPr/>
        </p:nvSpPr>
        <p:spPr>
          <a:xfrm>
            <a:off x="214282" y="1313058"/>
            <a:ext cx="8643998" cy="4816703"/>
          </a:xfrm>
          <a:prstGeom prst="rect">
            <a:avLst/>
          </a:prstGeom>
          <a:noFill/>
        </p:spPr>
        <p:txBody>
          <a:bodyPr wrap="square" rtlCol="0">
            <a:spAutoFit/>
          </a:bodyPr>
          <a:lstStyle/>
          <a:p>
            <a:pPr algn="just">
              <a:lnSpc>
                <a:spcPct val="90000"/>
              </a:lnSpc>
              <a:spcBef>
                <a:spcPts val="0"/>
              </a:spcBef>
              <a:spcAft>
                <a:spcPts val="600"/>
              </a:spcAft>
              <a:buNone/>
            </a:pPr>
            <a:r>
              <a:rPr lang="en-AU" sz="3000" dirty="0" smtClean="0">
                <a:latin typeface="Bookman Old Style" pitchFamily="18" charset="0"/>
              </a:rPr>
              <a:t>4 For, a day of avenging, </a:t>
            </a:r>
            <a:r>
              <a:rPr lang="en-AU" sz="3000" dirty="0" smtClean="0">
                <a:solidFill>
                  <a:srgbClr val="FFFF00"/>
                </a:solidFill>
                <a:latin typeface="Bookman Old Style" pitchFamily="18" charset="0"/>
              </a:rPr>
              <a:t>was</a:t>
            </a:r>
            <a:r>
              <a:rPr lang="en-AU" sz="3000" dirty="0" smtClean="0">
                <a:latin typeface="Bookman Old Style" pitchFamily="18" charset="0"/>
              </a:rPr>
              <a:t> in my heart, And the year of my redeemed, </a:t>
            </a:r>
            <a:r>
              <a:rPr lang="en-AU" sz="3000" dirty="0" smtClean="0">
                <a:solidFill>
                  <a:srgbClr val="FFFF00"/>
                </a:solidFill>
                <a:latin typeface="Bookman Old Style" pitchFamily="18" charset="0"/>
              </a:rPr>
              <a:t>had</a:t>
            </a:r>
            <a:r>
              <a:rPr lang="en-AU" sz="3000" dirty="0" smtClean="0">
                <a:latin typeface="Bookman Old Style" pitchFamily="18" charset="0"/>
              </a:rPr>
              <a:t> come.</a:t>
            </a:r>
          </a:p>
          <a:p>
            <a:pPr algn="just">
              <a:lnSpc>
                <a:spcPct val="90000"/>
              </a:lnSpc>
              <a:spcBef>
                <a:spcPts val="0"/>
              </a:spcBef>
              <a:spcAft>
                <a:spcPts val="600"/>
              </a:spcAft>
              <a:buNone/>
            </a:pPr>
            <a:r>
              <a:rPr lang="en-AU" sz="3000" dirty="0" smtClean="0">
                <a:latin typeface="Bookman Old Style" pitchFamily="18" charset="0"/>
              </a:rPr>
              <a:t>5 Therefore </a:t>
            </a:r>
            <a:r>
              <a:rPr lang="en-AU" sz="3000" dirty="0" smtClean="0">
                <a:solidFill>
                  <a:srgbClr val="FFFF00"/>
                </a:solidFill>
                <a:latin typeface="Bookman Old Style" pitchFamily="18" charset="0"/>
              </a:rPr>
              <a:t>looked</a:t>
            </a:r>
            <a:r>
              <a:rPr lang="en-AU" sz="3000" dirty="0" smtClean="0">
                <a:latin typeface="Bookman Old Style" pitchFamily="18" charset="0"/>
              </a:rPr>
              <a:t> I around, and there was none to help,—And I </a:t>
            </a:r>
            <a:r>
              <a:rPr lang="en-AU" sz="3000" dirty="0" smtClean="0">
                <a:solidFill>
                  <a:srgbClr val="FFFF00"/>
                </a:solidFill>
                <a:latin typeface="Bookman Old Style" pitchFamily="18" charset="0"/>
              </a:rPr>
              <a:t>was</a:t>
            </a:r>
            <a:r>
              <a:rPr lang="en-AU" sz="3000" dirty="0" smtClean="0">
                <a:latin typeface="Bookman Old Style" pitchFamily="18" charset="0"/>
              </a:rPr>
              <a:t> astonished that there was none to uphold,—So, mine own arm brought me salvation, And mine indignation, the same upheld me;</a:t>
            </a:r>
          </a:p>
          <a:p>
            <a:pPr algn="just">
              <a:lnSpc>
                <a:spcPct val="90000"/>
              </a:lnSpc>
              <a:spcBef>
                <a:spcPts val="0"/>
              </a:spcBef>
              <a:spcAft>
                <a:spcPts val="600"/>
              </a:spcAft>
              <a:buNone/>
            </a:pPr>
            <a:r>
              <a:rPr lang="en-AU" sz="3000" dirty="0" smtClean="0">
                <a:latin typeface="Bookman Old Style" pitchFamily="18" charset="0"/>
              </a:rPr>
              <a:t>6 </a:t>
            </a:r>
            <a:r>
              <a:rPr lang="en-AU" sz="3000" dirty="0" smtClean="0">
                <a:solidFill>
                  <a:srgbClr val="FFFF00"/>
                </a:solidFill>
                <a:latin typeface="Bookman Old Style" pitchFamily="18" charset="0"/>
              </a:rPr>
              <a:t>Then trod I down </a:t>
            </a:r>
            <a:r>
              <a:rPr lang="en-AU" sz="3000" dirty="0" smtClean="0">
                <a:latin typeface="Bookman Old Style" pitchFamily="18" charset="0"/>
              </a:rPr>
              <a:t>peoples in mine anger, And make them drunk with mine indignation, And brought down to the earth their life-blood.</a:t>
            </a:r>
          </a:p>
        </p:txBody>
      </p:sp>
      <p:sp>
        <p:nvSpPr>
          <p:cNvPr id="4" name="Rectangle 24"/>
          <p:cNvSpPr>
            <a:spLocks noGrp="1" noChangeArrowheads="1"/>
          </p:cNvSpPr>
          <p:nvPr>
            <p:ph type="ftr" sz="quarter" idx="3"/>
          </p:nvPr>
        </p:nvSpPr>
        <p:spPr>
          <a:xfrm>
            <a:off x="-27296" y="6380187"/>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00FFCC"/>
              </a:buClr>
            </a:pPr>
            <a:r>
              <a:rPr lang="en-AU" dirty="0" smtClean="0"/>
              <a:t>The Second Exodus of Israel</a:t>
            </a:r>
            <a:endParaRPr lang="en-AU" dirty="0"/>
          </a:p>
        </p:txBody>
      </p:sp>
      <p:sp>
        <p:nvSpPr>
          <p:cNvPr id="5" name="TextBox 4"/>
          <p:cNvSpPr txBox="1"/>
          <p:nvPr/>
        </p:nvSpPr>
        <p:spPr>
          <a:xfrm>
            <a:off x="6660232" y="5930116"/>
            <a:ext cx="2082621" cy="523220"/>
          </a:xfrm>
          <a:prstGeom prst="rect">
            <a:avLst/>
          </a:prstGeom>
          <a:noFill/>
        </p:spPr>
        <p:txBody>
          <a:bodyPr wrap="none" rtlCol="0">
            <a:spAutoFit/>
          </a:bodyPr>
          <a:lstStyle/>
          <a:p>
            <a:pPr>
              <a:buNone/>
            </a:pPr>
            <a:r>
              <a:rPr lang="en-US" dirty="0" err="1" smtClean="0">
                <a:ln>
                  <a:solidFill>
                    <a:schemeClr val="tx1"/>
                  </a:solidFill>
                </a:ln>
                <a:solidFill>
                  <a:srgbClr val="FF00FF"/>
                </a:solidFill>
                <a:latin typeface="+mj-lt"/>
              </a:rPr>
              <a:t>Rotherham</a:t>
            </a:r>
            <a:endParaRPr lang="en-AU" dirty="0">
              <a:ln>
                <a:solidFill>
                  <a:schemeClr val="tx1"/>
                </a:solidFill>
              </a:ln>
              <a:solidFill>
                <a:srgbClr val="FF00FF"/>
              </a:solidFill>
              <a:latin typeface="+mj-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1311128"/>
          </a:xfrm>
          <a:prstGeom prst="rect">
            <a:avLst/>
          </a:prstGeom>
          <a:noFill/>
        </p:spPr>
        <p:txBody>
          <a:bodyPr wrap="square" rtlCol="0">
            <a:spAutoFit/>
          </a:bodyPr>
          <a:lstStyle/>
          <a:p>
            <a:pPr algn="ctr">
              <a:lnSpc>
                <a:spcPct val="90000"/>
              </a:lnSpc>
              <a:spcBef>
                <a:spcPts val="0"/>
              </a:spcBef>
              <a:buNone/>
            </a:pPr>
            <a:r>
              <a:rPr lang="en-AU" sz="4400" dirty="0" smtClean="0">
                <a:ln>
                  <a:solidFill>
                    <a:schemeClr val="tx1"/>
                  </a:solidFill>
                </a:ln>
                <a:solidFill>
                  <a:srgbClr val="FFFF00"/>
                </a:solidFill>
                <a:effectLst>
                  <a:outerShdw blurRad="38100" dist="38100" dir="2700000" algn="tl">
                    <a:srgbClr val="000000">
                      <a:alpha val="43137"/>
                    </a:srgbClr>
                  </a:outerShdw>
                </a:effectLst>
                <a:latin typeface="+mj-lt"/>
              </a:rPr>
              <a:t>Israel – Horse in the wilderness</a:t>
            </a:r>
          </a:p>
          <a:p>
            <a:pPr algn="ctr">
              <a:lnSpc>
                <a:spcPct val="90000"/>
              </a:lnSpc>
              <a:spcBef>
                <a:spcPts val="0"/>
              </a:spcBef>
              <a:buNone/>
            </a:pPr>
            <a:r>
              <a:rPr lang="en-AU" sz="4400" dirty="0" smtClean="0">
                <a:ln w="19050">
                  <a:solidFill>
                    <a:schemeClr val="tx1"/>
                  </a:solidFill>
                </a:ln>
                <a:solidFill>
                  <a:srgbClr val="FF0000"/>
                </a:solidFill>
                <a:effectLst>
                  <a:outerShdw blurRad="38100" dist="38100" dir="2700000" algn="tl">
                    <a:srgbClr val="000000">
                      <a:alpha val="43137"/>
                    </a:srgbClr>
                  </a:outerShdw>
                </a:effectLst>
                <a:latin typeface="+mj-lt"/>
              </a:rPr>
              <a:t>Isa. 63:11-13</a:t>
            </a:r>
            <a:endParaRPr lang="en-US" sz="4400" dirty="0">
              <a:ln w="19050">
                <a:solidFill>
                  <a:schemeClr val="tx1"/>
                </a:solidFill>
              </a:ln>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285720" y="1404606"/>
            <a:ext cx="8572560" cy="4967514"/>
          </a:xfrm>
          <a:prstGeom prst="rect">
            <a:avLst/>
          </a:prstGeom>
          <a:noFill/>
        </p:spPr>
        <p:txBody>
          <a:bodyPr wrap="square" rtlCol="0">
            <a:spAutoFit/>
          </a:bodyPr>
          <a:lstStyle/>
          <a:p>
            <a:pPr algn="just">
              <a:lnSpc>
                <a:spcPct val="90000"/>
              </a:lnSpc>
              <a:spcBef>
                <a:spcPts val="0"/>
              </a:spcBef>
              <a:buNone/>
            </a:pPr>
            <a:r>
              <a:rPr lang="en-US" sz="3200" dirty="0" smtClean="0">
                <a:latin typeface="Bookman Old Style" pitchFamily="18" charset="0"/>
              </a:rPr>
              <a:t>Then he remembered the days of old, Moses, and his people, saying, Where is he that brought them up out of the sea with the shepherd of his flock? …</a:t>
            </a:r>
          </a:p>
          <a:p>
            <a:pPr algn="just">
              <a:lnSpc>
                <a:spcPct val="90000"/>
              </a:lnSpc>
              <a:spcBef>
                <a:spcPts val="0"/>
              </a:spcBef>
              <a:buNone/>
            </a:pPr>
            <a:r>
              <a:rPr lang="en-US" sz="3200" dirty="0" smtClean="0">
                <a:solidFill>
                  <a:srgbClr val="FFFF00"/>
                </a:solidFill>
                <a:latin typeface="Bookman Old Style" pitchFamily="18" charset="0"/>
              </a:rPr>
              <a:t>That led them by the right hand of Moses with his glorious arm, dividing the water before them</a:t>
            </a:r>
            <a:r>
              <a:rPr lang="en-US" sz="3200" dirty="0" smtClean="0">
                <a:latin typeface="Bookman Old Style" pitchFamily="18" charset="0"/>
              </a:rPr>
              <a:t>, to make himself an everlasting name? </a:t>
            </a:r>
          </a:p>
          <a:p>
            <a:pPr algn="just">
              <a:lnSpc>
                <a:spcPct val="90000"/>
              </a:lnSpc>
              <a:spcBef>
                <a:spcPts val="0"/>
              </a:spcBef>
              <a:buNone/>
            </a:pPr>
            <a:r>
              <a:rPr lang="en-US" sz="3200" dirty="0" smtClean="0">
                <a:latin typeface="Bookman Old Style" pitchFamily="18" charset="0"/>
              </a:rPr>
              <a:t>That led them through the deep, </a:t>
            </a:r>
            <a:r>
              <a:rPr lang="en-US" sz="3200" dirty="0" smtClean="0">
                <a:solidFill>
                  <a:srgbClr val="00FF00"/>
                </a:solidFill>
                <a:latin typeface="Bookman Old Style" pitchFamily="18" charset="0"/>
              </a:rPr>
              <a:t>as an horse in the wilderness</a:t>
            </a:r>
            <a:r>
              <a:rPr lang="en-US" sz="3200" dirty="0" smtClean="0">
                <a:latin typeface="Bookman Old Style" pitchFamily="18" charset="0"/>
              </a:rPr>
              <a:t>, that they should not stumble?</a:t>
            </a:r>
            <a:endParaRPr lang="en-US" sz="3200" dirty="0">
              <a:latin typeface="Bookman Old Style" pitchFamily="18" charset="0"/>
            </a:endParaRPr>
          </a:p>
        </p:txBody>
      </p:sp>
      <p:sp>
        <p:nvSpPr>
          <p:cNvPr id="7" name="Rectangle 24"/>
          <p:cNvSpPr>
            <a:spLocks noGrp="1" noChangeArrowheads="1"/>
          </p:cNvSpPr>
          <p:nvPr>
            <p:ph type="ftr" sz="quarter" idx="4294967295"/>
          </p:nvPr>
        </p:nvSpPr>
        <p:spPr>
          <a:xfrm>
            <a:off x="-27296" y="6322373"/>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t>The Second Exodus of Israel</a:t>
            </a:r>
            <a:endParaRPr lang="en-AU"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195"/>
            <a:ext cx="9144000" cy="769441"/>
          </a:xfrm>
          <a:prstGeom prst="rect">
            <a:avLst/>
          </a:prstGeom>
          <a:noFill/>
        </p:spPr>
        <p:txBody>
          <a:bodyPr wrap="square" rtlCol="0">
            <a:spAutoFit/>
          </a:bodyPr>
          <a:lstStyle/>
          <a:p>
            <a:pPr algn="ctr">
              <a:buNone/>
            </a:pPr>
            <a:r>
              <a:rPr lang="en-AU" sz="4400" dirty="0" smtClean="0">
                <a:solidFill>
                  <a:srgbClr val="FFFF00"/>
                </a:solidFill>
                <a:effectLst>
                  <a:outerShdw blurRad="38100" dist="38100" dir="2700000" algn="tl">
                    <a:srgbClr val="C0C0C0"/>
                  </a:outerShdw>
                </a:effectLst>
                <a:latin typeface="+mj-lt"/>
                <a:ea typeface="+mj-ea"/>
                <a:cs typeface="+mj-cs"/>
              </a:rPr>
              <a:t>The two Hallelujah's</a:t>
            </a:r>
            <a:endParaRPr lang="en-US" sz="4400" dirty="0">
              <a:solidFill>
                <a:srgbClr val="FFFF00"/>
              </a:solidFill>
              <a:effectLst>
                <a:outerShdw blurRad="38100" dist="38100" dir="2700000" algn="tl">
                  <a:srgbClr val="C0C0C0"/>
                </a:outerShdw>
              </a:effectLst>
              <a:latin typeface="+mj-lt"/>
              <a:ea typeface="+mj-ea"/>
              <a:cs typeface="+mj-cs"/>
            </a:endParaRPr>
          </a:p>
        </p:txBody>
      </p:sp>
      <p:sp>
        <p:nvSpPr>
          <p:cNvPr id="9" name="TextBox 8"/>
          <p:cNvSpPr txBox="1"/>
          <p:nvPr/>
        </p:nvSpPr>
        <p:spPr>
          <a:xfrm>
            <a:off x="89587" y="675596"/>
            <a:ext cx="8928000" cy="5795433"/>
          </a:xfrm>
          <a:prstGeom prst="rect">
            <a:avLst/>
          </a:prstGeom>
          <a:noFill/>
        </p:spPr>
        <p:txBody>
          <a:bodyPr wrap="square" rtlCol="0">
            <a:spAutoFit/>
          </a:bodyPr>
          <a:lstStyle/>
          <a:p>
            <a:pPr marL="539750" indent="-539750">
              <a:lnSpc>
                <a:spcPct val="90000"/>
              </a:lnSpc>
              <a:spcBef>
                <a:spcPts val="0"/>
              </a:spcBef>
              <a:spcAft>
                <a:spcPts val="600"/>
              </a:spcAft>
              <a:buClr>
                <a:srgbClr val="FFFF00"/>
              </a:buClr>
              <a:buSzPct val="100000"/>
              <a:buFont typeface="Wingdings" pitchFamily="2" charset="2"/>
              <a:buChar char="v"/>
            </a:pPr>
            <a:r>
              <a:rPr lang="en-US" sz="3200" dirty="0" smtClean="0">
                <a:ln w="19050">
                  <a:solidFill>
                    <a:schemeClr val="tx1"/>
                  </a:solidFill>
                </a:ln>
                <a:solidFill>
                  <a:srgbClr val="FF0000"/>
                </a:solidFill>
                <a:latin typeface="+mj-lt"/>
              </a:rPr>
              <a:t>Rev. 19:1 </a:t>
            </a:r>
            <a:r>
              <a:rPr lang="en-US" sz="3200" dirty="0" smtClean="0">
                <a:latin typeface="+mj-lt"/>
              </a:rPr>
              <a:t>– </a:t>
            </a:r>
            <a:r>
              <a:rPr lang="en-US" sz="3200" dirty="0" smtClean="0">
                <a:solidFill>
                  <a:srgbClr val="00FF00"/>
                </a:solidFill>
                <a:latin typeface="+mj-lt"/>
              </a:rPr>
              <a:t>“after these things” </a:t>
            </a:r>
            <a:r>
              <a:rPr lang="en-US" sz="3200" dirty="0" smtClean="0">
                <a:latin typeface="+mj-lt"/>
              </a:rPr>
              <a:t>– i.e. the destruction of Rome (</a:t>
            </a:r>
            <a:r>
              <a:rPr lang="en-US" sz="3200" dirty="0" smtClean="0">
                <a:ln w="19050">
                  <a:solidFill>
                    <a:schemeClr val="tx1"/>
                  </a:solidFill>
                </a:ln>
                <a:solidFill>
                  <a:srgbClr val="FF0000"/>
                </a:solidFill>
                <a:latin typeface="+mj-lt"/>
              </a:rPr>
              <a:t>Rev. 18</a:t>
            </a:r>
            <a:r>
              <a:rPr lang="en-US" sz="3200" dirty="0" smtClean="0">
                <a:latin typeface="+mj-lt"/>
              </a:rPr>
              <a:t>). 10 yrs after Armageddon – </a:t>
            </a:r>
            <a:r>
              <a:rPr lang="en-US" sz="3200" dirty="0" smtClean="0">
                <a:ln w="19050">
                  <a:solidFill>
                    <a:schemeClr val="tx1"/>
                  </a:solidFill>
                </a:ln>
                <a:solidFill>
                  <a:srgbClr val="FF0000"/>
                </a:solidFill>
                <a:latin typeface="+mj-lt"/>
              </a:rPr>
              <a:t>Rev. 14:8</a:t>
            </a:r>
            <a:r>
              <a:rPr lang="en-US" sz="3200" dirty="0" smtClean="0">
                <a:latin typeface="+mj-lt"/>
              </a:rPr>
              <a:t>.</a:t>
            </a:r>
            <a:endParaRPr lang="en-AU" sz="3200" dirty="0" smtClean="0">
              <a:latin typeface="+mj-lt"/>
            </a:endParaRPr>
          </a:p>
          <a:p>
            <a:pPr marL="539750" indent="-539750">
              <a:lnSpc>
                <a:spcPct val="90000"/>
              </a:lnSpc>
              <a:spcBef>
                <a:spcPts val="0"/>
              </a:spcBef>
              <a:spcAft>
                <a:spcPts val="600"/>
              </a:spcAft>
              <a:buClr>
                <a:srgbClr val="FFFF00"/>
              </a:buClr>
              <a:buSzPct val="100000"/>
              <a:buFont typeface="Wingdings" pitchFamily="2" charset="2"/>
              <a:buChar char="v"/>
            </a:pPr>
            <a:r>
              <a:rPr lang="en-US" sz="3200" dirty="0" smtClean="0">
                <a:solidFill>
                  <a:srgbClr val="00FF00"/>
                </a:solidFill>
                <a:latin typeface="+mj-lt"/>
              </a:rPr>
              <a:t>“in heaven”</a:t>
            </a:r>
            <a:r>
              <a:rPr lang="en-US" sz="3200" dirty="0" smtClean="0">
                <a:latin typeface="+mj-lt"/>
              </a:rPr>
              <a:t> </a:t>
            </a:r>
            <a:r>
              <a:rPr lang="en-US" dirty="0" smtClean="0">
                <a:latin typeface="+mj-lt"/>
              </a:rPr>
              <a:t>– Christ’s new government (</a:t>
            </a:r>
            <a:r>
              <a:rPr lang="en-US" dirty="0" smtClean="0">
                <a:ln w="19050">
                  <a:solidFill>
                    <a:schemeClr val="tx1"/>
                  </a:solidFill>
                </a:ln>
                <a:solidFill>
                  <a:srgbClr val="FF0000"/>
                </a:solidFill>
                <a:latin typeface="+mj-lt"/>
              </a:rPr>
              <a:t>4:1</a:t>
            </a:r>
            <a:r>
              <a:rPr lang="en-US" dirty="0" smtClean="0">
                <a:latin typeface="+mj-lt"/>
              </a:rPr>
              <a:t>).</a:t>
            </a:r>
            <a:endParaRPr lang="en-AU" dirty="0" smtClean="0">
              <a:latin typeface="+mj-lt"/>
            </a:endParaRPr>
          </a:p>
          <a:p>
            <a:pPr marL="539750" indent="-539750">
              <a:lnSpc>
                <a:spcPct val="90000"/>
              </a:lnSpc>
              <a:spcBef>
                <a:spcPts val="0"/>
              </a:spcBef>
              <a:spcAft>
                <a:spcPts val="600"/>
              </a:spcAft>
              <a:buClr>
                <a:srgbClr val="FFFF00"/>
              </a:buClr>
              <a:buSzPct val="100000"/>
              <a:buFont typeface="Wingdings" pitchFamily="2" charset="2"/>
              <a:buChar char="v"/>
            </a:pPr>
            <a:r>
              <a:rPr lang="en-US" sz="3200" dirty="0" smtClean="0">
                <a:solidFill>
                  <a:srgbClr val="00FF00"/>
                </a:solidFill>
                <a:latin typeface="+mj-lt"/>
              </a:rPr>
              <a:t>“Alleluia” </a:t>
            </a:r>
            <a:r>
              <a:rPr lang="en-US" sz="3200" dirty="0" smtClean="0">
                <a:latin typeface="+mj-lt"/>
              </a:rPr>
              <a:t>– “Praise ye Yah”. </a:t>
            </a:r>
            <a:r>
              <a:rPr lang="en-US" sz="3200" dirty="0" smtClean="0">
                <a:ln>
                  <a:solidFill>
                    <a:schemeClr val="tx1"/>
                  </a:solidFill>
                </a:ln>
                <a:solidFill>
                  <a:srgbClr val="FFC000"/>
                </a:solidFill>
                <a:latin typeface="+mj-lt"/>
              </a:rPr>
              <a:t>1</a:t>
            </a:r>
            <a:r>
              <a:rPr lang="en-US" sz="3200" baseline="30000" dirty="0" smtClean="0">
                <a:ln>
                  <a:solidFill>
                    <a:schemeClr val="tx1"/>
                  </a:solidFill>
                </a:ln>
                <a:solidFill>
                  <a:srgbClr val="FFC000"/>
                </a:solidFill>
                <a:latin typeface="+mj-lt"/>
              </a:rPr>
              <a:t>st</a:t>
            </a:r>
            <a:r>
              <a:rPr lang="en-US" sz="3200" dirty="0" smtClean="0">
                <a:ln>
                  <a:solidFill>
                    <a:schemeClr val="tx1"/>
                  </a:solidFill>
                </a:ln>
                <a:solidFill>
                  <a:srgbClr val="FFC000"/>
                </a:solidFill>
                <a:latin typeface="+mj-lt"/>
              </a:rPr>
              <a:t> time </a:t>
            </a:r>
            <a:r>
              <a:rPr lang="en-US" sz="3200" dirty="0" smtClean="0">
                <a:latin typeface="+mj-lt"/>
              </a:rPr>
              <a:t>by Saints after Rome destroyed.</a:t>
            </a:r>
            <a:endParaRPr lang="en-AU" sz="3200" dirty="0" smtClean="0">
              <a:latin typeface="+mj-lt"/>
            </a:endParaRPr>
          </a:p>
          <a:p>
            <a:pPr marL="539750" indent="-539750">
              <a:lnSpc>
                <a:spcPct val="90000"/>
              </a:lnSpc>
              <a:spcBef>
                <a:spcPts val="0"/>
              </a:spcBef>
              <a:spcAft>
                <a:spcPts val="600"/>
              </a:spcAft>
              <a:buClr>
                <a:srgbClr val="FFFF00"/>
              </a:buClr>
              <a:buSzPct val="100000"/>
              <a:buFont typeface="Wingdings" pitchFamily="2" charset="2"/>
              <a:buChar char="v"/>
            </a:pPr>
            <a:r>
              <a:rPr lang="en-US" sz="3200" dirty="0" smtClean="0">
                <a:ln w="19050">
                  <a:solidFill>
                    <a:schemeClr val="tx1"/>
                  </a:solidFill>
                </a:ln>
                <a:solidFill>
                  <a:srgbClr val="FF0000"/>
                </a:solidFill>
                <a:latin typeface="+mj-lt"/>
              </a:rPr>
              <a:t>V.3</a:t>
            </a:r>
            <a:r>
              <a:rPr lang="en-US" sz="3200" dirty="0" smtClean="0">
                <a:latin typeface="+mj-lt"/>
              </a:rPr>
              <a:t> – </a:t>
            </a:r>
            <a:r>
              <a:rPr lang="en-US" sz="3200" dirty="0" smtClean="0">
                <a:solidFill>
                  <a:srgbClr val="00FF00"/>
                </a:solidFill>
                <a:latin typeface="+mj-lt"/>
              </a:rPr>
              <a:t>“And again” </a:t>
            </a:r>
            <a:r>
              <a:rPr lang="en-US" sz="3200" dirty="0" smtClean="0">
                <a:latin typeface="+mj-lt"/>
              </a:rPr>
              <a:t>- </a:t>
            </a:r>
            <a:r>
              <a:rPr lang="en-US" sz="3200" i="1" dirty="0" err="1" smtClean="0">
                <a:latin typeface="+mj-lt"/>
              </a:rPr>
              <a:t>deuteros</a:t>
            </a:r>
            <a:r>
              <a:rPr lang="en-US" sz="3200" dirty="0" smtClean="0">
                <a:latin typeface="+mj-lt"/>
              </a:rPr>
              <a:t> </a:t>
            </a:r>
            <a:r>
              <a:rPr lang="en-US" sz="3200" dirty="0" smtClean="0"/>
              <a:t>–</a:t>
            </a:r>
            <a:r>
              <a:rPr lang="en-US" sz="3200" dirty="0" smtClean="0">
                <a:latin typeface="+mj-lt"/>
              </a:rPr>
              <a:t> </a:t>
            </a:r>
            <a:r>
              <a:rPr lang="en-US" sz="3200" dirty="0" smtClean="0">
                <a:ln>
                  <a:solidFill>
                    <a:schemeClr val="tx1"/>
                  </a:solidFill>
                </a:ln>
                <a:solidFill>
                  <a:srgbClr val="00FFFF"/>
                </a:solidFill>
                <a:latin typeface="+mj-lt"/>
              </a:rPr>
              <a:t>a second time</a:t>
            </a:r>
            <a:r>
              <a:rPr lang="en-US" sz="3200" dirty="0" smtClean="0">
                <a:latin typeface="+mj-lt"/>
              </a:rPr>
              <a:t>. </a:t>
            </a:r>
            <a:r>
              <a:rPr lang="en-US" sz="3000" dirty="0" smtClean="0">
                <a:latin typeface="+mj-lt"/>
              </a:rPr>
              <a:t>First the city is destroyed (</a:t>
            </a:r>
            <a:r>
              <a:rPr lang="en-US" sz="3000" dirty="0" smtClean="0">
                <a:ln w="19050">
                  <a:solidFill>
                    <a:schemeClr val="tx1"/>
                  </a:solidFill>
                </a:ln>
                <a:solidFill>
                  <a:srgbClr val="FF0000"/>
                </a:solidFill>
                <a:latin typeface="+mj-lt"/>
              </a:rPr>
              <a:t>18:2,16,18</a:t>
            </a:r>
            <a:r>
              <a:rPr lang="en-US" sz="3000" dirty="0" smtClean="0">
                <a:latin typeface="+mj-lt"/>
              </a:rPr>
              <a:t>), then 30 years later the system</a:t>
            </a:r>
            <a:r>
              <a:rPr lang="en-US" sz="3200" dirty="0" smtClean="0">
                <a:latin typeface="+mj-lt"/>
              </a:rPr>
              <a:t>.</a:t>
            </a:r>
          </a:p>
          <a:p>
            <a:pPr marL="539750" indent="-539750">
              <a:lnSpc>
                <a:spcPct val="90000"/>
              </a:lnSpc>
              <a:spcBef>
                <a:spcPts val="0"/>
              </a:spcBef>
              <a:spcAft>
                <a:spcPts val="600"/>
              </a:spcAft>
              <a:buClr>
                <a:srgbClr val="FFFF00"/>
              </a:buClr>
              <a:buSzPct val="100000"/>
              <a:buFont typeface="Wingdings" pitchFamily="2" charset="2"/>
              <a:buChar char="v"/>
            </a:pPr>
            <a:r>
              <a:rPr lang="en-US" sz="3200" dirty="0" smtClean="0">
                <a:ln w="19050">
                  <a:solidFill>
                    <a:schemeClr val="tx1"/>
                  </a:solidFill>
                </a:ln>
                <a:solidFill>
                  <a:srgbClr val="FF0000"/>
                </a:solidFill>
                <a:latin typeface="+mj-lt"/>
              </a:rPr>
              <a:t>V.3-5</a:t>
            </a:r>
            <a:r>
              <a:rPr lang="en-US" sz="3200" dirty="0" smtClean="0">
                <a:latin typeface="+mj-lt"/>
              </a:rPr>
              <a:t> – Deal with the </a:t>
            </a:r>
            <a:r>
              <a:rPr lang="en-US" sz="3200" dirty="0" smtClean="0">
                <a:ln>
                  <a:solidFill>
                    <a:schemeClr val="tx1"/>
                  </a:solidFill>
                </a:ln>
                <a:solidFill>
                  <a:srgbClr val="00FFFF"/>
                </a:solidFill>
                <a:latin typeface="+mj-lt"/>
              </a:rPr>
              <a:t>2</a:t>
            </a:r>
            <a:r>
              <a:rPr lang="en-US" sz="3200" baseline="30000" dirty="0" smtClean="0">
                <a:ln>
                  <a:solidFill>
                    <a:schemeClr val="tx1"/>
                  </a:solidFill>
                </a:ln>
                <a:solidFill>
                  <a:srgbClr val="00FFFF"/>
                </a:solidFill>
                <a:latin typeface="+mj-lt"/>
              </a:rPr>
              <a:t>nd</a:t>
            </a:r>
            <a:r>
              <a:rPr lang="en-US" sz="3200" dirty="0" smtClean="0">
                <a:ln>
                  <a:solidFill>
                    <a:schemeClr val="tx1"/>
                  </a:solidFill>
                </a:ln>
                <a:solidFill>
                  <a:srgbClr val="00FFFF"/>
                </a:solidFill>
                <a:latin typeface="+mj-lt"/>
              </a:rPr>
              <a:t> Hallelujah</a:t>
            </a:r>
            <a:r>
              <a:rPr lang="en-US" sz="3200" dirty="0" smtClean="0">
                <a:latin typeface="+mj-lt"/>
              </a:rPr>
              <a:t>.</a:t>
            </a:r>
          </a:p>
          <a:p>
            <a:pPr marL="539750" indent="-539750">
              <a:lnSpc>
                <a:spcPct val="90000"/>
              </a:lnSpc>
              <a:spcBef>
                <a:spcPts val="0"/>
              </a:spcBef>
              <a:spcAft>
                <a:spcPts val="600"/>
              </a:spcAft>
              <a:buClr>
                <a:srgbClr val="FFFF00"/>
              </a:buClr>
              <a:buSzPct val="100000"/>
              <a:buFont typeface="Wingdings" pitchFamily="2" charset="2"/>
              <a:buChar char="v"/>
            </a:pPr>
            <a:r>
              <a:rPr lang="en-US" sz="3200" dirty="0" smtClean="0">
                <a:ln w="19050">
                  <a:solidFill>
                    <a:schemeClr val="tx1"/>
                  </a:solidFill>
                </a:ln>
                <a:solidFill>
                  <a:srgbClr val="FF0000"/>
                </a:solidFill>
                <a:latin typeface="+mj-lt"/>
              </a:rPr>
              <a:t>V.6-8</a:t>
            </a:r>
            <a:r>
              <a:rPr lang="en-US" sz="3200" dirty="0" smtClean="0">
                <a:latin typeface="+mj-lt"/>
              </a:rPr>
              <a:t> – Return to expand the </a:t>
            </a:r>
            <a:r>
              <a:rPr lang="en-US" sz="3200" dirty="0" smtClean="0">
                <a:ln>
                  <a:solidFill>
                    <a:schemeClr val="tx1"/>
                  </a:solidFill>
                </a:ln>
                <a:solidFill>
                  <a:srgbClr val="FFC000"/>
                </a:solidFill>
                <a:latin typeface="+mj-lt"/>
              </a:rPr>
              <a:t>1</a:t>
            </a:r>
            <a:r>
              <a:rPr lang="en-US" sz="3200" baseline="30000" dirty="0" smtClean="0">
                <a:ln>
                  <a:solidFill>
                    <a:schemeClr val="tx1"/>
                  </a:solidFill>
                </a:ln>
                <a:solidFill>
                  <a:srgbClr val="FFC000"/>
                </a:solidFill>
                <a:latin typeface="+mj-lt"/>
              </a:rPr>
              <a:t>st</a:t>
            </a:r>
            <a:r>
              <a:rPr lang="en-US" sz="3200" dirty="0" smtClean="0">
                <a:ln>
                  <a:solidFill>
                    <a:schemeClr val="tx1"/>
                  </a:solidFill>
                </a:ln>
                <a:solidFill>
                  <a:srgbClr val="FFC000"/>
                </a:solidFill>
                <a:latin typeface="+mj-lt"/>
              </a:rPr>
              <a:t> Hallelujah</a:t>
            </a:r>
            <a:r>
              <a:rPr lang="en-US" sz="3200" dirty="0" smtClean="0">
                <a:latin typeface="+mj-lt"/>
              </a:rPr>
              <a:t>. This is why the past tense is employed.</a:t>
            </a:r>
            <a:endParaRPr lang="en-AU" sz="3200" dirty="0">
              <a:latin typeface="+mj-lt"/>
            </a:endParaRPr>
          </a:p>
        </p:txBody>
      </p:sp>
      <p:sp>
        <p:nvSpPr>
          <p:cNvPr id="4" name="Rectangle 24"/>
          <p:cNvSpPr>
            <a:spLocks noGrp="1" noChangeArrowheads="1"/>
          </p:cNvSpPr>
          <p:nvPr>
            <p:ph type="ftr" sz="quarter" idx="4294967295"/>
          </p:nvPr>
        </p:nvSpPr>
        <p:spPr>
          <a:xfrm>
            <a:off x="-27296" y="6324767"/>
            <a:ext cx="4095240"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t>The Second Exodus of Israel</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 19 Army of heaven"/>
          <p:cNvPicPr>
            <a:picLocks noChangeAspect="1" noChangeArrowheads="1"/>
          </p:cNvPicPr>
          <p:nvPr/>
        </p:nvPicPr>
        <p:blipFill>
          <a:blip r:embed="rId2" cstate="print"/>
          <a:srcRect/>
          <a:stretch>
            <a:fillRect/>
          </a:stretch>
        </p:blipFill>
        <p:spPr bwMode="auto">
          <a:xfrm>
            <a:off x="5414963" y="0"/>
            <a:ext cx="3729037" cy="6858000"/>
          </a:xfrm>
          <a:prstGeom prst="rect">
            <a:avLst/>
          </a:prstGeom>
          <a:noFill/>
          <a:ln w="9525">
            <a:noFill/>
            <a:miter lim="800000"/>
            <a:headEnd/>
            <a:tailEnd/>
          </a:ln>
        </p:spPr>
      </p:pic>
      <p:sp>
        <p:nvSpPr>
          <p:cNvPr id="8" name="TextBox 7"/>
          <p:cNvSpPr txBox="1"/>
          <p:nvPr/>
        </p:nvSpPr>
        <p:spPr>
          <a:xfrm>
            <a:off x="0" y="100180"/>
            <a:ext cx="6012160" cy="1818959"/>
          </a:xfrm>
          <a:prstGeom prst="rect">
            <a:avLst/>
          </a:prstGeom>
          <a:noFill/>
        </p:spPr>
        <p:txBody>
          <a:bodyPr wrap="square" rtlCol="0">
            <a:spAutoFit/>
          </a:bodyPr>
          <a:lstStyle/>
          <a:p>
            <a:pPr algn="ctr">
              <a:lnSpc>
                <a:spcPct val="85000"/>
              </a:lnSpc>
              <a:spcBef>
                <a:spcPts val="0"/>
              </a:spcBef>
              <a:buNone/>
            </a:pPr>
            <a:r>
              <a:rPr lang="en-AU" sz="4400" dirty="0" smtClean="0">
                <a:solidFill>
                  <a:srgbClr val="FFFF00"/>
                </a:solidFill>
                <a:effectLst>
                  <a:outerShdw blurRad="38100" dist="38100" dir="2700000" algn="tl">
                    <a:srgbClr val="FFFFFF"/>
                  </a:outerShdw>
                </a:effectLst>
                <a:latin typeface="+mj-lt"/>
                <a:ea typeface="+mj-ea"/>
                <a:cs typeface="+mj-cs"/>
              </a:rPr>
              <a:t>Christ and the Saints riding the horse of Israel </a:t>
            </a:r>
            <a:r>
              <a:rPr lang="en-AU" sz="4000" dirty="0" smtClean="0">
                <a:ln>
                  <a:solidFill>
                    <a:schemeClr val="tx1"/>
                  </a:solidFill>
                </a:ln>
                <a:solidFill>
                  <a:srgbClr val="FFFF00"/>
                </a:solidFill>
                <a:effectLst>
                  <a:outerShdw blurRad="38100" dist="38100" dir="2700000" algn="tl">
                    <a:srgbClr val="000000">
                      <a:alpha val="43137"/>
                    </a:srgbClr>
                  </a:outerShdw>
                </a:effectLst>
                <a:latin typeface="+mj-lt"/>
              </a:rPr>
              <a:t>– </a:t>
            </a:r>
            <a:r>
              <a:rPr lang="en-AU" sz="4000" dirty="0" smtClean="0">
                <a:ln w="19050">
                  <a:solidFill>
                    <a:schemeClr val="tx1"/>
                  </a:solidFill>
                </a:ln>
                <a:solidFill>
                  <a:srgbClr val="FF0000"/>
                </a:solidFill>
                <a:effectLst>
                  <a:outerShdw blurRad="38100" dist="38100" dir="2700000" algn="tl">
                    <a:srgbClr val="000000">
                      <a:alpha val="43137"/>
                    </a:srgbClr>
                  </a:outerShdw>
                </a:effectLst>
                <a:latin typeface="+mj-lt"/>
              </a:rPr>
              <a:t>Rev. 19:11,14</a:t>
            </a:r>
            <a:endParaRPr lang="en-US" sz="4000" dirty="0">
              <a:ln w="19050">
                <a:solidFill>
                  <a:schemeClr val="tx1"/>
                </a:solidFill>
              </a:ln>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131152" y="1838846"/>
            <a:ext cx="5797878" cy="4878259"/>
          </a:xfrm>
          <a:prstGeom prst="rect">
            <a:avLst/>
          </a:prstGeom>
          <a:noFill/>
        </p:spPr>
        <p:txBody>
          <a:bodyPr wrap="square" rtlCol="0">
            <a:spAutoFit/>
          </a:bodyPr>
          <a:lstStyle/>
          <a:p>
            <a:pPr algn="just">
              <a:lnSpc>
                <a:spcPct val="85000"/>
              </a:lnSpc>
              <a:spcBef>
                <a:spcPts val="0"/>
              </a:spcBef>
              <a:spcAft>
                <a:spcPts val="600"/>
              </a:spcAft>
              <a:buNone/>
            </a:pPr>
            <a:r>
              <a:rPr lang="en-AU" sz="3000" dirty="0" smtClean="0">
                <a:latin typeface="Bookman Old Style" pitchFamily="18" charset="0"/>
              </a:rPr>
              <a:t>And I saw heaven opened, and behold a </a:t>
            </a:r>
            <a:r>
              <a:rPr lang="en-AU" sz="3000" dirty="0" smtClean="0">
                <a:solidFill>
                  <a:srgbClr val="FFFF00"/>
                </a:solidFill>
                <a:latin typeface="Bookman Old Style" pitchFamily="18" charset="0"/>
              </a:rPr>
              <a:t>white</a:t>
            </a:r>
            <a:r>
              <a:rPr lang="en-AU" sz="3000" dirty="0" smtClean="0">
                <a:latin typeface="Bookman Old Style" pitchFamily="18" charset="0"/>
              </a:rPr>
              <a:t> </a:t>
            </a:r>
            <a:r>
              <a:rPr lang="en-AU" sz="3000" dirty="0" smtClean="0">
                <a:solidFill>
                  <a:srgbClr val="00FF00"/>
                </a:solidFill>
                <a:latin typeface="Bookman Old Style" pitchFamily="18" charset="0"/>
              </a:rPr>
              <a:t>horse</a:t>
            </a:r>
            <a:r>
              <a:rPr lang="en-AU" sz="3000" dirty="0" smtClean="0">
                <a:latin typeface="Bookman Old Style" pitchFamily="18" charset="0"/>
              </a:rPr>
              <a:t>; and he that sat upon him was called Faithful and True, and in </a:t>
            </a:r>
            <a:r>
              <a:rPr lang="en-AU" sz="3000" dirty="0" smtClean="0">
                <a:solidFill>
                  <a:srgbClr val="FFFF00"/>
                </a:solidFill>
                <a:latin typeface="Bookman Old Style" pitchFamily="18" charset="0"/>
              </a:rPr>
              <a:t>righteousness</a:t>
            </a:r>
            <a:r>
              <a:rPr lang="en-AU" sz="3000" dirty="0" smtClean="0">
                <a:latin typeface="Bookman Old Style" pitchFamily="18" charset="0"/>
              </a:rPr>
              <a:t> he doth judge and make </a:t>
            </a:r>
            <a:r>
              <a:rPr lang="en-AU" sz="3000" dirty="0" smtClean="0">
                <a:solidFill>
                  <a:srgbClr val="00FF00"/>
                </a:solidFill>
                <a:latin typeface="Bookman Old Style" pitchFamily="18" charset="0"/>
              </a:rPr>
              <a:t>war</a:t>
            </a:r>
            <a:r>
              <a:rPr lang="en-AU" sz="3000" dirty="0" smtClean="0">
                <a:latin typeface="Bookman Old Style" pitchFamily="18" charset="0"/>
              </a:rPr>
              <a:t>. </a:t>
            </a:r>
          </a:p>
          <a:p>
            <a:pPr algn="just">
              <a:lnSpc>
                <a:spcPct val="85000"/>
              </a:lnSpc>
              <a:spcBef>
                <a:spcPts val="0"/>
              </a:spcBef>
              <a:spcAft>
                <a:spcPts val="600"/>
              </a:spcAft>
              <a:buNone/>
            </a:pPr>
            <a:r>
              <a:rPr lang="en-AU" sz="3000" baseline="30000" dirty="0" smtClean="0">
                <a:latin typeface="+mj-lt"/>
              </a:rPr>
              <a:t>14</a:t>
            </a:r>
            <a:r>
              <a:rPr lang="en-AU" sz="3000" dirty="0" smtClean="0">
                <a:latin typeface="Bookman Old Style" pitchFamily="18" charset="0"/>
              </a:rPr>
              <a:t> And the </a:t>
            </a:r>
            <a:r>
              <a:rPr lang="en-AU" sz="3000" dirty="0" smtClean="0">
                <a:ln>
                  <a:solidFill>
                    <a:schemeClr val="tx1"/>
                  </a:solidFill>
                </a:ln>
                <a:solidFill>
                  <a:srgbClr val="00FFFF"/>
                </a:solidFill>
                <a:latin typeface="Bookman Old Style" pitchFamily="18" charset="0"/>
              </a:rPr>
              <a:t>armies</a:t>
            </a:r>
            <a:r>
              <a:rPr lang="en-AU" sz="3000" dirty="0" smtClean="0">
                <a:latin typeface="Bookman Old Style" pitchFamily="18" charset="0"/>
              </a:rPr>
              <a:t> which were in heaven followed him upon </a:t>
            </a:r>
            <a:r>
              <a:rPr lang="en-AU" sz="3000" dirty="0" smtClean="0">
                <a:solidFill>
                  <a:srgbClr val="FFFF00"/>
                </a:solidFill>
                <a:latin typeface="Bookman Old Style" pitchFamily="18" charset="0"/>
              </a:rPr>
              <a:t>white</a:t>
            </a:r>
            <a:r>
              <a:rPr lang="en-AU" sz="3000" dirty="0" smtClean="0">
                <a:latin typeface="Bookman Old Style" pitchFamily="18" charset="0"/>
              </a:rPr>
              <a:t> </a:t>
            </a:r>
            <a:r>
              <a:rPr lang="en-AU" sz="3000" dirty="0" smtClean="0">
                <a:solidFill>
                  <a:srgbClr val="00FF00"/>
                </a:solidFill>
                <a:latin typeface="Bookman Old Style" pitchFamily="18" charset="0"/>
              </a:rPr>
              <a:t>horses</a:t>
            </a:r>
            <a:r>
              <a:rPr lang="en-AU" sz="3000" dirty="0" smtClean="0">
                <a:latin typeface="Bookman Old Style" pitchFamily="18" charset="0"/>
              </a:rPr>
              <a:t>, clothed in </a:t>
            </a:r>
            <a:r>
              <a:rPr lang="en-AU" sz="3000" dirty="0" smtClean="0">
                <a:ln>
                  <a:solidFill>
                    <a:schemeClr val="tx1"/>
                  </a:solidFill>
                </a:ln>
                <a:solidFill>
                  <a:srgbClr val="FF33CC"/>
                </a:solidFill>
                <a:latin typeface="Bookman Old Style" pitchFamily="18" charset="0"/>
              </a:rPr>
              <a:t>fine linen, white and clean</a:t>
            </a:r>
            <a:r>
              <a:rPr lang="en-AU" sz="3000" dirty="0" smtClean="0">
                <a:latin typeface="Bookman Old Style" pitchFamily="18" charset="0"/>
              </a:rPr>
              <a:t>. </a:t>
            </a:r>
            <a:r>
              <a:rPr lang="en-AU" sz="3000" dirty="0" smtClean="0">
                <a:latin typeface="+mj-lt"/>
              </a:rPr>
              <a:t>– </a:t>
            </a:r>
            <a:r>
              <a:rPr lang="en-AU" sz="3000" dirty="0" smtClean="0">
                <a:ln w="19050">
                  <a:solidFill>
                    <a:schemeClr val="tx1"/>
                  </a:solidFill>
                </a:ln>
                <a:solidFill>
                  <a:srgbClr val="FF0000"/>
                </a:solidFill>
                <a:latin typeface="+mj-lt"/>
              </a:rPr>
              <a:t>V.8</a:t>
            </a:r>
            <a:endParaRPr lang="en-US" sz="3000"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0" y="215900"/>
            <a:ext cx="9142413" cy="704850"/>
          </a:xfrm>
        </p:spPr>
        <p:txBody>
          <a:bodyPr/>
          <a:lstStyle/>
          <a:p>
            <a:r>
              <a:rPr lang="en-AU" sz="4400"/>
              <a:t>The time of Jacob’s trouble</a:t>
            </a:r>
          </a:p>
        </p:txBody>
      </p:sp>
      <p:sp>
        <p:nvSpPr>
          <p:cNvPr id="106499" name="Rectangle 3"/>
          <p:cNvSpPr>
            <a:spLocks noGrp="1" noChangeArrowheads="1"/>
          </p:cNvSpPr>
          <p:nvPr>
            <p:ph type="subTitle" idx="1"/>
          </p:nvPr>
        </p:nvSpPr>
        <p:spPr>
          <a:xfrm>
            <a:off x="179388" y="981075"/>
            <a:ext cx="8785225" cy="3886200"/>
          </a:xfrm>
        </p:spPr>
        <p:txBody>
          <a:bodyPr/>
          <a:lstStyle/>
          <a:p>
            <a:pPr marL="622300" indent="-622300">
              <a:spcAft>
                <a:spcPct val="25000"/>
              </a:spcAft>
            </a:pPr>
            <a:r>
              <a:rPr lang="en-AU" sz="3200" b="0" dirty="0">
                <a:ln w="19050">
                  <a:solidFill>
                    <a:schemeClr val="tx1"/>
                  </a:solidFill>
                </a:ln>
                <a:solidFill>
                  <a:srgbClr val="FF0000"/>
                </a:solidFill>
                <a:latin typeface="Arial Black" pitchFamily="34" charset="0"/>
              </a:rPr>
              <a:t>Jer. 30:1-11</a:t>
            </a:r>
            <a:r>
              <a:rPr lang="en-AU" sz="3200" dirty="0">
                <a:ln w="19050">
                  <a:solidFill>
                    <a:schemeClr val="tx1"/>
                  </a:solidFill>
                </a:ln>
              </a:rPr>
              <a:t> </a:t>
            </a:r>
            <a:r>
              <a:rPr lang="en-AU" sz="3200" dirty="0"/>
              <a:t>– God’s promise to redeem Jacob from all his enemies and give him peace in the Land of promise.</a:t>
            </a:r>
          </a:p>
          <a:p>
            <a:pPr marL="622300" indent="-622300">
              <a:spcAft>
                <a:spcPct val="25000"/>
              </a:spcAft>
            </a:pPr>
            <a:r>
              <a:rPr lang="en-AU" sz="3200" b="0" dirty="0">
                <a:ln w="19050">
                  <a:solidFill>
                    <a:schemeClr val="tx1"/>
                  </a:solidFill>
                </a:ln>
                <a:solidFill>
                  <a:srgbClr val="FF0000"/>
                </a:solidFill>
                <a:latin typeface="Arial Black" pitchFamily="34" charset="0"/>
              </a:rPr>
              <a:t>Gen. 32:13-32 </a:t>
            </a:r>
            <a:r>
              <a:rPr lang="en-AU" sz="3200" dirty="0"/>
              <a:t>– The longest night of Jacob’s life – meticulous preparation to meet Esau – but God intervened to teach Jacob the greatest lesson of his life.</a:t>
            </a:r>
          </a:p>
        </p:txBody>
      </p:sp>
      <p:sp>
        <p:nvSpPr>
          <p:cNvPr id="106500" name="Text Box 4"/>
          <p:cNvSpPr txBox="1">
            <a:spLocks noChangeArrowheads="1"/>
          </p:cNvSpPr>
          <p:nvPr/>
        </p:nvSpPr>
        <p:spPr bwMode="auto">
          <a:xfrm>
            <a:off x="323850" y="4805363"/>
            <a:ext cx="8496300" cy="1373187"/>
          </a:xfrm>
          <a:prstGeom prst="rect">
            <a:avLst/>
          </a:prstGeom>
          <a:solidFill>
            <a:srgbClr val="FFFF66"/>
          </a:solidFill>
          <a:ln w="9525">
            <a:noFill/>
            <a:miter lim="800000"/>
            <a:headEnd/>
            <a:tailEnd/>
          </a:ln>
          <a:effectLst/>
        </p:spPr>
        <p:txBody>
          <a:bodyPr>
            <a:spAutoFit/>
          </a:bodyPr>
          <a:lstStyle/>
          <a:p>
            <a:pPr algn="ctr">
              <a:spcBef>
                <a:spcPct val="50000"/>
              </a:spcBef>
              <a:buClrTx/>
              <a:buSzTx/>
              <a:buFontTx/>
              <a:buNone/>
            </a:pPr>
            <a:r>
              <a:rPr lang="en-AU" dirty="0">
                <a:solidFill>
                  <a:srgbClr val="000000"/>
                </a:solidFill>
                <a:latin typeface="Bookman Old Style" pitchFamily="18" charset="0"/>
              </a:rPr>
              <a:t>“For the LORD hath redeemed Jacob, and ransomed him from the hand of </a:t>
            </a:r>
            <a:r>
              <a:rPr lang="en-AU" i="1" dirty="0">
                <a:solidFill>
                  <a:srgbClr val="000000"/>
                </a:solidFill>
                <a:latin typeface="Bookman Old Style" pitchFamily="18" charset="0"/>
              </a:rPr>
              <a:t>him that was</a:t>
            </a:r>
            <a:r>
              <a:rPr lang="en-AU" dirty="0">
                <a:solidFill>
                  <a:srgbClr val="000000"/>
                </a:solidFill>
                <a:latin typeface="Bookman Old Style" pitchFamily="18" charset="0"/>
              </a:rPr>
              <a:t> stronger than he.”</a:t>
            </a:r>
            <a:r>
              <a:rPr lang="en-AU" dirty="0">
                <a:solidFill>
                  <a:srgbClr val="000000"/>
                </a:solidFill>
                <a:latin typeface="Arial" charset="0"/>
              </a:rPr>
              <a:t> – </a:t>
            </a:r>
            <a:r>
              <a:rPr lang="en-AU" dirty="0">
                <a:ln>
                  <a:solidFill>
                    <a:srgbClr val="000000"/>
                  </a:solidFill>
                </a:ln>
                <a:solidFill>
                  <a:srgbClr val="FF0000"/>
                </a:solidFill>
                <a:latin typeface="Arial" charset="0"/>
              </a:rPr>
              <a:t>Jer. 31:11</a:t>
            </a:r>
          </a:p>
        </p:txBody>
      </p:sp>
      <p:sp>
        <p:nvSpPr>
          <p:cNvPr id="7" name="Rectangle 24"/>
          <p:cNvSpPr txBox="1">
            <a:spLocks noChangeArrowheads="1"/>
          </p:cNvSpPr>
          <p:nvPr/>
        </p:nvSpPr>
        <p:spPr>
          <a:xfrm>
            <a:off x="32036" y="6381921"/>
            <a:ext cx="4069084"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FFFFCC"/>
              </a:buClr>
              <a:defRPr/>
            </a:pPr>
            <a:r>
              <a:rPr lang="en-AU" dirty="0" smtClean="0">
                <a:effectLst>
                  <a:outerShdw blurRad="50800" dist="38100" algn="l" rotWithShape="0">
                    <a:srgbClr val="FFFFFF">
                      <a:alpha val="40000"/>
                    </a:srgbClr>
                  </a:outerShdw>
                </a:effectLst>
              </a:rPr>
              <a:t>The Second Exodus of Israel</a:t>
            </a:r>
            <a:endParaRPr lang="en-AU" dirty="0">
              <a:effectLst>
                <a:outerShdw blurRad="50800" dist="38100" algn="l" rotWithShape="0">
                  <a:srgbClr val="FFFFFF">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dirty="0">
              <a:solidFill>
                <a:sysClr val="windowText" lastClr="000000"/>
              </a:solidFill>
            </a:endParaRPr>
          </a:p>
        </p:txBody>
      </p:sp>
      <p:sp>
        <p:nvSpPr>
          <p:cNvPr id="108547" name="Text Box 3"/>
          <p:cNvSpPr txBox="1">
            <a:spLocks noChangeArrowheads="1"/>
          </p:cNvSpPr>
          <p:nvPr/>
        </p:nvSpPr>
        <p:spPr bwMode="auto">
          <a:xfrm>
            <a:off x="0" y="17605"/>
            <a:ext cx="5940425" cy="762000"/>
          </a:xfrm>
          <a:prstGeom prst="rect">
            <a:avLst/>
          </a:prstGeom>
          <a:noFill/>
          <a:ln w="9525">
            <a:noFill/>
            <a:miter lim="800000"/>
            <a:headEnd/>
            <a:tailEnd/>
          </a:ln>
          <a:effectLst/>
        </p:spPr>
        <p:txBody>
          <a:bodyPr>
            <a:spAutoFit/>
          </a:bodyPr>
          <a:lstStyle/>
          <a:p>
            <a:pPr algn="ctr">
              <a:spcBef>
                <a:spcPct val="50000"/>
              </a:spcBef>
              <a:buNone/>
              <a:defRPr/>
            </a:pPr>
            <a:r>
              <a:rPr lang="en-US" sz="4400" b="1" dirty="0">
                <a:ln w="19050">
                  <a:solidFill>
                    <a:schemeClr val="tx1"/>
                  </a:solidFill>
                </a:ln>
                <a:solidFill>
                  <a:srgbClr val="FF0000"/>
                </a:solidFill>
                <a:latin typeface="+mj-lt"/>
              </a:rPr>
              <a:t>Rev. 19:19-20</a:t>
            </a:r>
            <a:endParaRPr lang="en-AU" sz="4400" b="1" dirty="0">
              <a:ln w="19050">
                <a:solidFill>
                  <a:schemeClr val="tx1"/>
                </a:solidFill>
              </a:ln>
              <a:solidFill>
                <a:srgbClr val="FF0000"/>
              </a:solidFill>
              <a:latin typeface="+mj-lt"/>
            </a:endParaRPr>
          </a:p>
        </p:txBody>
      </p:sp>
      <p:pic>
        <p:nvPicPr>
          <p:cNvPr id="59395" name="Picture 4" descr="Rev 19 Army of heaven"/>
          <p:cNvPicPr>
            <a:picLocks noChangeAspect="1" noChangeArrowheads="1"/>
          </p:cNvPicPr>
          <p:nvPr/>
        </p:nvPicPr>
        <p:blipFill>
          <a:blip r:embed="rId2" cstate="print"/>
          <a:srcRect/>
          <a:stretch>
            <a:fillRect/>
          </a:stretch>
        </p:blipFill>
        <p:spPr bwMode="auto">
          <a:xfrm>
            <a:off x="5414963" y="0"/>
            <a:ext cx="3729037" cy="6858000"/>
          </a:xfrm>
          <a:prstGeom prst="rect">
            <a:avLst/>
          </a:prstGeom>
          <a:noFill/>
          <a:ln w="9525">
            <a:noFill/>
            <a:miter lim="800000"/>
            <a:headEnd/>
            <a:tailEnd/>
          </a:ln>
        </p:spPr>
      </p:pic>
      <p:sp>
        <p:nvSpPr>
          <p:cNvPr id="108546" name="Rectangle 2"/>
          <p:cNvSpPr>
            <a:spLocks noGrp="1" noChangeArrowheads="1"/>
          </p:cNvSpPr>
          <p:nvPr>
            <p:ph type="subTitle" idx="1"/>
          </p:nvPr>
        </p:nvSpPr>
        <p:spPr>
          <a:xfrm>
            <a:off x="204788" y="717335"/>
            <a:ext cx="5688012" cy="5752589"/>
          </a:xfrm>
        </p:spPr>
        <p:txBody>
          <a:bodyPr/>
          <a:lstStyle/>
          <a:p>
            <a:pPr algn="just" eaLnBrk="1" hangingPunct="1">
              <a:lnSpc>
                <a:spcPct val="85000"/>
              </a:lnSpc>
              <a:defRPr/>
            </a:pPr>
            <a:r>
              <a:rPr lang="en-AU" sz="2700" baseline="30000" dirty="0" smtClean="0">
                <a:effectLst/>
              </a:rPr>
              <a:t>19</a:t>
            </a:r>
            <a:r>
              <a:rPr lang="en-AU" sz="2700" dirty="0" smtClean="0">
                <a:effectLst/>
                <a:latin typeface="Bookman Old Style" pitchFamily="18" charset="0"/>
              </a:rPr>
              <a:t>And I saw the beast, and </a:t>
            </a:r>
            <a:r>
              <a:rPr lang="en-AU" sz="2700" dirty="0" smtClean="0">
                <a:solidFill>
                  <a:srgbClr val="00FF00"/>
                </a:solidFill>
                <a:effectLst/>
                <a:latin typeface="Bookman Old Style" pitchFamily="18" charset="0"/>
              </a:rPr>
              <a:t>the kings of the earth, and their armies</a:t>
            </a:r>
            <a:r>
              <a:rPr lang="en-AU" sz="2700" dirty="0" smtClean="0">
                <a:effectLst/>
                <a:latin typeface="Bookman Old Style" pitchFamily="18" charset="0"/>
              </a:rPr>
              <a:t>, gathered together to make war against him that sat on the horse, and against his army. </a:t>
            </a:r>
          </a:p>
          <a:p>
            <a:pPr algn="just" eaLnBrk="1" hangingPunct="1">
              <a:lnSpc>
                <a:spcPct val="85000"/>
              </a:lnSpc>
              <a:defRPr/>
            </a:pPr>
            <a:r>
              <a:rPr lang="en-AU" sz="2700" baseline="30000" dirty="0" smtClean="0">
                <a:effectLst/>
              </a:rPr>
              <a:t>20</a:t>
            </a:r>
            <a:r>
              <a:rPr lang="en-AU" sz="2700" dirty="0" smtClean="0">
                <a:effectLst/>
                <a:latin typeface="Bookman Old Style" pitchFamily="18" charset="0"/>
              </a:rPr>
              <a:t>And </a:t>
            </a:r>
            <a:r>
              <a:rPr lang="en-AU" sz="2700" dirty="0" smtClean="0">
                <a:solidFill>
                  <a:srgbClr val="00FF00"/>
                </a:solidFill>
                <a:effectLst/>
                <a:latin typeface="Bookman Old Style" pitchFamily="18" charset="0"/>
              </a:rPr>
              <a:t>the beast</a:t>
            </a:r>
            <a:r>
              <a:rPr lang="en-AU" sz="2700" dirty="0" smtClean="0">
                <a:effectLst/>
                <a:latin typeface="Bookman Old Style" pitchFamily="18" charset="0"/>
              </a:rPr>
              <a:t> was taken, and with him </a:t>
            </a:r>
            <a:r>
              <a:rPr lang="en-AU" sz="2700" dirty="0" smtClean="0">
                <a:solidFill>
                  <a:srgbClr val="FFFF00"/>
                </a:solidFill>
                <a:effectLst/>
                <a:latin typeface="Bookman Old Style" pitchFamily="18" charset="0"/>
              </a:rPr>
              <a:t>the false prophet</a:t>
            </a:r>
            <a:r>
              <a:rPr lang="en-AU" sz="2700" dirty="0" smtClean="0">
                <a:effectLst/>
                <a:latin typeface="Bookman Old Style" pitchFamily="18" charset="0"/>
              </a:rPr>
              <a:t> that wrought miracles before him, with which he deceived them that had received the mark of the beast, and them that worshipped his image. These both were cast alive into a lake of fire burning with brimstone.</a:t>
            </a:r>
            <a:endParaRPr lang="en-AU" sz="2700" dirty="0" smtClean="0">
              <a:effectLst/>
            </a:endParaRPr>
          </a:p>
        </p:txBody>
      </p:sp>
      <p:sp>
        <p:nvSpPr>
          <p:cNvPr id="108549" name="Text Box 5"/>
          <p:cNvSpPr txBox="1">
            <a:spLocks noChangeArrowheads="1"/>
          </p:cNvSpPr>
          <p:nvPr/>
        </p:nvSpPr>
        <p:spPr bwMode="auto">
          <a:xfrm>
            <a:off x="6156325" y="5013325"/>
            <a:ext cx="2987675" cy="1800225"/>
          </a:xfrm>
          <a:prstGeom prst="rect">
            <a:avLst/>
          </a:prstGeom>
          <a:noFill/>
          <a:ln w="9525">
            <a:noFill/>
            <a:miter lim="800000"/>
            <a:headEnd/>
            <a:tailEnd/>
          </a:ln>
          <a:effectLst/>
        </p:spPr>
        <p:txBody>
          <a:bodyPr>
            <a:spAutoFit/>
          </a:bodyPr>
          <a:lstStyle/>
          <a:p>
            <a:pPr algn="ctr">
              <a:spcBef>
                <a:spcPct val="50000"/>
              </a:spcBef>
              <a:buNone/>
              <a:defRPr/>
            </a:pPr>
            <a:r>
              <a:rPr lang="en-AU" sz="2800" b="0" dirty="0">
                <a:ln w="3175">
                  <a:solidFill>
                    <a:srgbClr val="FFFF00"/>
                  </a:solidFill>
                </a:ln>
                <a:solidFill>
                  <a:srgbClr val="000000"/>
                </a:solidFill>
                <a:latin typeface="Impact" pitchFamily="34" charset="0"/>
              </a:rPr>
              <a:t>Jezebel trampled by horses = Israel under Elijah – </a:t>
            </a:r>
            <a:r>
              <a:rPr lang="en-AU" sz="2800" b="0" dirty="0">
                <a:ln w="12700">
                  <a:solidFill>
                    <a:schemeClr val="tx1"/>
                  </a:solidFill>
                </a:ln>
                <a:solidFill>
                  <a:srgbClr val="FF0000"/>
                </a:solidFill>
                <a:latin typeface="Impact" pitchFamily="34" charset="0"/>
              </a:rPr>
              <a:t>Isa. 63:13; Zech. 10:3</a:t>
            </a:r>
            <a:r>
              <a:rPr lang="en-AU" sz="2800" b="0" dirty="0">
                <a:solidFill>
                  <a:srgbClr val="000000"/>
                </a:solidFill>
                <a:latin typeface="Impact" pitchFamily="34" charset="0"/>
              </a:rPr>
              <a:t>.</a:t>
            </a:r>
          </a:p>
        </p:txBody>
      </p:sp>
      <p:sp>
        <p:nvSpPr>
          <p:cNvPr id="6" name="Rectangle 24"/>
          <p:cNvSpPr txBox="1">
            <a:spLocks noChangeArrowheads="1"/>
          </p:cNvSpPr>
          <p:nvPr/>
        </p:nvSpPr>
        <p:spPr>
          <a:xfrm>
            <a:off x="0" y="6391654"/>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6">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500"/>
                                  </p:stCondLst>
                                  <p:childTnLst>
                                    <p:set>
                                      <p:cBhvr>
                                        <p:cTn id="11"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P spid="1085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dirty="0">
              <a:solidFill>
                <a:sysClr val="windowText" lastClr="000000"/>
              </a:solidFill>
            </a:endParaRPr>
          </a:p>
        </p:txBody>
      </p:sp>
      <p:sp>
        <p:nvSpPr>
          <p:cNvPr id="8" name="TextBox 7"/>
          <p:cNvSpPr txBox="1"/>
          <p:nvPr/>
        </p:nvSpPr>
        <p:spPr>
          <a:xfrm>
            <a:off x="0" y="100180"/>
            <a:ext cx="9144000" cy="769441"/>
          </a:xfrm>
          <a:prstGeom prst="rect">
            <a:avLst/>
          </a:prstGeom>
          <a:noFill/>
        </p:spPr>
        <p:txBody>
          <a:bodyPr wrap="square" rtlCol="0">
            <a:spAutoFit/>
          </a:bodyPr>
          <a:lstStyle/>
          <a:p>
            <a:pPr algn="ctr">
              <a:buClr>
                <a:srgbClr val="FFFFCC"/>
              </a:buClr>
              <a:buFont typeface="Wingdings" pitchFamily="2" charset="2"/>
              <a:buNone/>
            </a:pPr>
            <a:r>
              <a:rPr lang="en-AU" sz="4400" dirty="0" smtClean="0">
                <a:ln>
                  <a:solidFill>
                    <a:srgbClr val="FFFFFF"/>
                  </a:solidFill>
                </a:ln>
                <a:solidFill>
                  <a:srgbClr val="FFFF00"/>
                </a:solidFill>
                <a:effectLst>
                  <a:outerShdw blurRad="38100" dist="38100" dir="2700000" algn="tl">
                    <a:srgbClr val="000000">
                      <a:alpha val="43137"/>
                    </a:srgbClr>
                  </a:outerShdw>
                </a:effectLst>
                <a:latin typeface="Arial"/>
              </a:rPr>
              <a:t>Israel Yahweh’s horse – </a:t>
            </a:r>
            <a:r>
              <a:rPr lang="en-AU" sz="4400" dirty="0" smtClean="0">
                <a:ln w="19050">
                  <a:solidFill>
                    <a:srgbClr val="FFFFFF"/>
                  </a:solidFill>
                </a:ln>
                <a:solidFill>
                  <a:srgbClr val="FF0000"/>
                </a:solidFill>
                <a:effectLst>
                  <a:outerShdw blurRad="38100" dist="38100" dir="2700000" algn="tl">
                    <a:srgbClr val="000000">
                      <a:alpha val="43137"/>
                    </a:srgbClr>
                  </a:outerShdw>
                </a:effectLst>
                <a:latin typeface="Arial"/>
              </a:rPr>
              <a:t>Zech. 10</a:t>
            </a:r>
            <a:endParaRPr lang="en-US" sz="4400" dirty="0">
              <a:ln w="19050">
                <a:solidFill>
                  <a:srgbClr val="FFFFFF"/>
                </a:solidFill>
              </a:ln>
              <a:solidFill>
                <a:srgbClr val="FF0000"/>
              </a:solidFill>
              <a:effectLst>
                <a:outerShdw blurRad="38100" dist="38100" dir="2700000" algn="tl">
                  <a:srgbClr val="000000">
                    <a:alpha val="43137"/>
                  </a:srgbClr>
                </a:outerShdw>
              </a:effectLst>
              <a:latin typeface="Arial"/>
            </a:endParaRPr>
          </a:p>
        </p:txBody>
      </p:sp>
      <p:sp>
        <p:nvSpPr>
          <p:cNvPr id="9" name="TextBox 8"/>
          <p:cNvSpPr txBox="1"/>
          <p:nvPr/>
        </p:nvSpPr>
        <p:spPr>
          <a:xfrm>
            <a:off x="145007" y="817830"/>
            <a:ext cx="8715436" cy="5410712"/>
          </a:xfrm>
          <a:prstGeom prst="rect">
            <a:avLst/>
          </a:prstGeom>
          <a:noFill/>
        </p:spPr>
        <p:txBody>
          <a:bodyPr wrap="square" rtlCol="0">
            <a:spAutoFit/>
          </a:bodyPr>
          <a:lstStyle/>
          <a:p>
            <a:pPr marL="534988" indent="-534988">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V.3 </a:t>
            </a:r>
            <a:r>
              <a:rPr lang="en-AU" sz="3200" dirty="0" smtClean="0">
                <a:solidFill>
                  <a:srgbClr val="FFFFFF"/>
                </a:solidFill>
                <a:latin typeface="Arial"/>
              </a:rPr>
              <a:t>– Post Armageddon converted Judah become a vehicle of war – </a:t>
            </a:r>
            <a:r>
              <a:rPr lang="en-AU" sz="3200" dirty="0" smtClean="0">
                <a:ln w="19050">
                  <a:solidFill>
                    <a:srgbClr val="FFFFFF"/>
                  </a:solidFill>
                </a:ln>
                <a:solidFill>
                  <a:srgbClr val="FF0000"/>
                </a:solidFill>
                <a:latin typeface="Arial"/>
              </a:rPr>
              <a:t>Zech. 14:14</a:t>
            </a:r>
            <a:r>
              <a:rPr lang="en-AU" sz="3200" dirty="0" smtClean="0">
                <a:solidFill>
                  <a:srgbClr val="FFFFFF"/>
                </a:solidFill>
                <a:latin typeface="Arial"/>
              </a:rPr>
              <a:t>. </a:t>
            </a:r>
            <a:r>
              <a:rPr lang="en-AU" sz="3200" dirty="0" smtClean="0">
                <a:solidFill>
                  <a:srgbClr val="FFFF00"/>
                </a:solidFill>
                <a:latin typeface="Arial"/>
              </a:rPr>
              <a:t>Horse</a:t>
            </a:r>
            <a:r>
              <a:rPr lang="en-AU" sz="3200" dirty="0" smtClean="0">
                <a:solidFill>
                  <a:srgbClr val="FFFFFF"/>
                </a:solidFill>
                <a:latin typeface="Arial"/>
              </a:rPr>
              <a:t> - symbol for Israel – </a:t>
            </a:r>
            <a:r>
              <a:rPr lang="en-AU" sz="3200" dirty="0" smtClean="0">
                <a:ln w="19050">
                  <a:solidFill>
                    <a:srgbClr val="FFFFFF"/>
                  </a:solidFill>
                </a:ln>
                <a:solidFill>
                  <a:srgbClr val="FF0000"/>
                </a:solidFill>
                <a:latin typeface="Arial"/>
              </a:rPr>
              <a:t>Isa. 63:13; Zech. 1:8; Rev. 14:20; 19:11-16</a:t>
            </a:r>
            <a:r>
              <a:rPr lang="en-AU" sz="3200" dirty="0" smtClean="0">
                <a:solidFill>
                  <a:srgbClr val="FFFFFF"/>
                </a:solidFill>
                <a:latin typeface="Arial"/>
              </a:rPr>
              <a:t>.</a:t>
            </a:r>
          </a:p>
          <a:p>
            <a:pPr marL="534988" indent="-534988">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V.4 </a:t>
            </a:r>
            <a:r>
              <a:rPr lang="en-AU" sz="3200" dirty="0" smtClean="0">
                <a:solidFill>
                  <a:srgbClr val="FFFFFF"/>
                </a:solidFill>
                <a:latin typeface="Arial"/>
              </a:rPr>
              <a:t>– </a:t>
            </a:r>
            <a:r>
              <a:rPr lang="en-AU" sz="3200" dirty="0" smtClean="0">
                <a:solidFill>
                  <a:srgbClr val="00FF00"/>
                </a:solidFill>
                <a:latin typeface="Arial"/>
              </a:rPr>
              <a:t>“bow” </a:t>
            </a:r>
            <a:r>
              <a:rPr lang="en-AU" sz="3200" dirty="0" smtClean="0">
                <a:solidFill>
                  <a:srgbClr val="FFFFFF"/>
                </a:solidFill>
                <a:latin typeface="Arial"/>
              </a:rPr>
              <a:t>– Cp. </a:t>
            </a:r>
            <a:r>
              <a:rPr lang="en-AU" sz="3200" dirty="0" smtClean="0">
                <a:ln w="19050">
                  <a:solidFill>
                    <a:srgbClr val="FFFFFF"/>
                  </a:solidFill>
                </a:ln>
                <a:solidFill>
                  <a:srgbClr val="FF0000"/>
                </a:solidFill>
                <a:latin typeface="Arial"/>
              </a:rPr>
              <a:t>Zech. 9:13</a:t>
            </a:r>
            <a:r>
              <a:rPr lang="en-AU" sz="3200" dirty="0" smtClean="0">
                <a:solidFill>
                  <a:srgbClr val="FFFFFF"/>
                </a:solidFill>
                <a:latin typeface="Arial"/>
              </a:rPr>
              <a:t>.</a:t>
            </a:r>
          </a:p>
          <a:p>
            <a:pPr marL="534988" indent="-534988">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V.5-6</a:t>
            </a:r>
            <a:r>
              <a:rPr lang="en-AU" sz="3200" dirty="0" smtClean="0">
                <a:ln>
                  <a:solidFill>
                    <a:srgbClr val="FFFFFF"/>
                  </a:solidFill>
                </a:ln>
                <a:solidFill>
                  <a:srgbClr val="FF0000"/>
                </a:solidFill>
                <a:latin typeface="Arial"/>
              </a:rPr>
              <a:t> </a:t>
            </a:r>
            <a:r>
              <a:rPr lang="en-AU" sz="3200" dirty="0" smtClean="0">
                <a:solidFill>
                  <a:srgbClr val="FFFFFF"/>
                </a:solidFill>
                <a:latin typeface="Arial"/>
              </a:rPr>
              <a:t>– Victory in the Land against Gog leads to the Second Exodus – </a:t>
            </a:r>
            <a:r>
              <a:rPr lang="en-AU" sz="3200" dirty="0" smtClean="0">
                <a:ln w="19050">
                  <a:solidFill>
                    <a:srgbClr val="FFFFFF"/>
                  </a:solidFill>
                </a:ln>
                <a:solidFill>
                  <a:srgbClr val="FF0000"/>
                </a:solidFill>
                <a:latin typeface="Arial"/>
              </a:rPr>
              <a:t>V.7-12</a:t>
            </a:r>
            <a:r>
              <a:rPr lang="en-AU" sz="3200" dirty="0" smtClean="0">
                <a:solidFill>
                  <a:srgbClr val="FFFFFF"/>
                </a:solidFill>
                <a:latin typeface="Arial"/>
              </a:rPr>
              <a:t>.</a:t>
            </a:r>
          </a:p>
          <a:p>
            <a:pPr marL="534988" indent="-534988">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V.11</a:t>
            </a:r>
            <a:r>
              <a:rPr lang="en-AU" sz="3200" dirty="0" smtClean="0">
                <a:ln>
                  <a:solidFill>
                    <a:srgbClr val="FFFFFF"/>
                  </a:solidFill>
                </a:ln>
                <a:solidFill>
                  <a:srgbClr val="FF0000"/>
                </a:solidFill>
                <a:latin typeface="Arial"/>
              </a:rPr>
              <a:t> </a:t>
            </a:r>
            <a:r>
              <a:rPr lang="en-AU" sz="3200" dirty="0" smtClean="0">
                <a:solidFill>
                  <a:srgbClr val="FFFFFF"/>
                </a:solidFill>
                <a:latin typeface="Arial"/>
              </a:rPr>
              <a:t>– </a:t>
            </a:r>
            <a:r>
              <a:rPr lang="en-AU" sz="3200" dirty="0" smtClean="0">
                <a:solidFill>
                  <a:srgbClr val="00FF00"/>
                </a:solidFill>
                <a:latin typeface="Arial"/>
              </a:rPr>
              <a:t>“affliction” </a:t>
            </a:r>
            <a:r>
              <a:rPr lang="en-AU" sz="3200" dirty="0" smtClean="0">
                <a:solidFill>
                  <a:srgbClr val="FFFFFF"/>
                </a:solidFill>
                <a:latin typeface="Arial"/>
              </a:rPr>
              <a:t>– </a:t>
            </a:r>
            <a:r>
              <a:rPr lang="en-AU" sz="3200" i="1" dirty="0" err="1" smtClean="0">
                <a:solidFill>
                  <a:srgbClr val="FFFFFF"/>
                </a:solidFill>
                <a:latin typeface="Arial"/>
              </a:rPr>
              <a:t>tsarar</a:t>
            </a:r>
            <a:r>
              <a:rPr lang="en-AU" sz="3200" dirty="0" smtClean="0">
                <a:solidFill>
                  <a:srgbClr val="FFFFFF"/>
                </a:solidFill>
                <a:latin typeface="Arial"/>
              </a:rPr>
              <a:t> – used </a:t>
            </a:r>
            <a:r>
              <a:rPr lang="en-AU" sz="3200" dirty="0" smtClean="0">
                <a:ln w="19050">
                  <a:solidFill>
                    <a:srgbClr val="FFFFFF"/>
                  </a:solidFill>
                </a:ln>
                <a:solidFill>
                  <a:srgbClr val="FF0000"/>
                </a:solidFill>
                <a:latin typeface="Arial"/>
              </a:rPr>
              <a:t>Jer. 30:7</a:t>
            </a:r>
            <a:r>
              <a:rPr lang="en-AU" sz="3200" dirty="0" smtClean="0">
                <a:solidFill>
                  <a:srgbClr val="FFFFFF"/>
                </a:solidFill>
                <a:latin typeface="Arial"/>
              </a:rPr>
              <a:t> of the time of Jacob’s “trouble”.</a:t>
            </a:r>
          </a:p>
          <a:p>
            <a:pPr marL="534988" indent="-534988">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V.12</a:t>
            </a:r>
            <a:r>
              <a:rPr lang="en-AU" sz="3200" dirty="0" smtClean="0">
                <a:ln>
                  <a:solidFill>
                    <a:srgbClr val="FFFFFF"/>
                  </a:solidFill>
                </a:ln>
                <a:solidFill>
                  <a:srgbClr val="FF0000"/>
                </a:solidFill>
                <a:latin typeface="Arial"/>
              </a:rPr>
              <a:t> </a:t>
            </a:r>
            <a:r>
              <a:rPr lang="en-AU" sz="3200" dirty="0" smtClean="0">
                <a:solidFill>
                  <a:srgbClr val="FFFFFF"/>
                </a:solidFill>
                <a:latin typeface="Arial"/>
              </a:rPr>
              <a:t>– </a:t>
            </a:r>
            <a:r>
              <a:rPr lang="en-AU" sz="3200" dirty="0" smtClean="0">
                <a:solidFill>
                  <a:srgbClr val="00FF00"/>
                </a:solidFill>
                <a:latin typeface="Arial"/>
              </a:rPr>
              <a:t>“walk up and down” </a:t>
            </a:r>
            <a:r>
              <a:rPr lang="en-AU" sz="3200" dirty="0" smtClean="0">
                <a:solidFill>
                  <a:srgbClr val="FFFFFF"/>
                </a:solidFill>
                <a:latin typeface="Arial"/>
              </a:rPr>
              <a:t>– “go” </a:t>
            </a:r>
            <a:r>
              <a:rPr lang="en-AU" sz="3200" dirty="0" smtClean="0">
                <a:ln w="19050">
                  <a:solidFill>
                    <a:srgbClr val="FFFFFF"/>
                  </a:solidFill>
                </a:ln>
                <a:solidFill>
                  <a:srgbClr val="FF0000"/>
                </a:solidFill>
                <a:latin typeface="Arial"/>
              </a:rPr>
              <a:t>9:14</a:t>
            </a:r>
            <a:r>
              <a:rPr lang="en-AU" sz="3200" dirty="0" smtClean="0">
                <a:solidFill>
                  <a:srgbClr val="FFFFFF"/>
                </a:solidFill>
                <a:latin typeface="Arial"/>
              </a:rPr>
              <a:t>.</a:t>
            </a:r>
            <a:endParaRPr lang="en-US" sz="3200" dirty="0">
              <a:solidFill>
                <a:srgbClr val="FFFFFF"/>
              </a:solidFill>
              <a:latin typeface="Arial"/>
            </a:endParaRPr>
          </a:p>
        </p:txBody>
      </p:sp>
      <p:sp>
        <p:nvSpPr>
          <p:cNvPr id="7" name="Rectangle 24"/>
          <p:cNvSpPr>
            <a:spLocks noGrp="1" noChangeArrowheads="1"/>
          </p:cNvSpPr>
          <p:nvPr>
            <p:ph type="ftr" sz="quarter" idx="4294967295"/>
          </p:nvPr>
        </p:nvSpPr>
        <p:spPr>
          <a:xfrm>
            <a:off x="-27296" y="6377793"/>
            <a:ext cx="4167248"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FFFFCC"/>
              </a:buClr>
            </a:pPr>
            <a:r>
              <a:rPr lang="en-AU" dirty="0" smtClean="0"/>
              <a:t>The Second Exodus of Israel</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1619250" y="376238"/>
          <a:ext cx="7129463" cy="6481762"/>
        </p:xfrm>
        <a:graphic>
          <a:graphicData uri="http://schemas.openxmlformats.org/presentationml/2006/ole">
            <p:oleObj spid="_x0000_s337922" name="Photo Editor Photo" r:id="rId3" imgW="14603863" imgH="13276190" progId="">
              <p:embed/>
            </p:oleObj>
          </a:graphicData>
        </a:graphic>
      </p:graphicFrame>
      <p:sp>
        <p:nvSpPr>
          <p:cNvPr id="2050" name="Rectangle 2"/>
          <p:cNvSpPr>
            <a:spLocks noGrp="1" noChangeArrowheads="1"/>
          </p:cNvSpPr>
          <p:nvPr>
            <p:ph type="ctrTitle"/>
          </p:nvPr>
        </p:nvSpPr>
        <p:spPr/>
        <p:txBody>
          <a:bodyPr/>
          <a:lstStyle/>
          <a:p>
            <a:r>
              <a:rPr lang="en-AU"/>
              <a:t>The Second Exodus of Israel</a:t>
            </a:r>
          </a:p>
        </p:txBody>
      </p:sp>
      <p:sp>
        <p:nvSpPr>
          <p:cNvPr id="2053" name="Text Box 5"/>
          <p:cNvSpPr txBox="1">
            <a:spLocks noChangeArrowheads="1"/>
          </p:cNvSpPr>
          <p:nvPr/>
        </p:nvSpPr>
        <p:spPr bwMode="auto">
          <a:xfrm>
            <a:off x="369888" y="620713"/>
            <a:ext cx="8496300" cy="579437"/>
          </a:xfrm>
          <a:prstGeom prst="rect">
            <a:avLst/>
          </a:prstGeom>
          <a:noFill/>
          <a:ln w="9525">
            <a:noFill/>
            <a:miter lim="800000"/>
            <a:headEnd/>
            <a:tailEnd/>
          </a:ln>
          <a:effectLst/>
        </p:spPr>
        <p:txBody>
          <a:bodyPr>
            <a:spAutoFit/>
          </a:bodyPr>
          <a:lstStyle/>
          <a:p>
            <a:pPr algn="ctr">
              <a:spcBef>
                <a:spcPct val="50000"/>
              </a:spcBef>
              <a:buClrTx/>
              <a:buSzTx/>
              <a:buFontTx/>
              <a:buNone/>
            </a:pPr>
            <a:r>
              <a:rPr lang="en-AU" sz="3200">
                <a:solidFill>
                  <a:srgbClr val="00FF00"/>
                </a:solidFill>
                <a:latin typeface="Arial" charset="0"/>
              </a:rPr>
              <a:t>40 years under Elijah’s leadership</a:t>
            </a:r>
          </a:p>
        </p:txBody>
      </p:sp>
      <p:sp>
        <p:nvSpPr>
          <p:cNvPr id="2054" name="Text Box 6"/>
          <p:cNvSpPr txBox="1">
            <a:spLocks noChangeArrowheads="1"/>
          </p:cNvSpPr>
          <p:nvPr/>
        </p:nvSpPr>
        <p:spPr bwMode="auto">
          <a:xfrm>
            <a:off x="3563938" y="2492375"/>
            <a:ext cx="3143250" cy="1200329"/>
          </a:xfrm>
          <a:prstGeom prst="rect">
            <a:avLst/>
          </a:prstGeom>
          <a:noFill/>
          <a:ln w="9525">
            <a:noFill/>
            <a:miter lim="800000"/>
            <a:headEnd/>
            <a:tailEnd/>
          </a:ln>
          <a:effectLst/>
        </p:spPr>
        <p:txBody>
          <a:bodyPr>
            <a:spAutoFit/>
          </a:bodyPr>
          <a:lstStyle/>
          <a:p>
            <a:pPr algn="ctr">
              <a:spcBef>
                <a:spcPct val="0"/>
              </a:spcBef>
              <a:buClrTx/>
              <a:buSzTx/>
              <a:buFontTx/>
              <a:buNone/>
            </a:pPr>
            <a:r>
              <a:rPr lang="en-AU" sz="2400" dirty="0">
                <a:ln>
                  <a:solidFill>
                    <a:srgbClr val="FFFFFF"/>
                  </a:solidFill>
                </a:ln>
                <a:solidFill>
                  <a:srgbClr val="FF3399"/>
                </a:solidFill>
                <a:latin typeface="Arial Black" pitchFamily="34" charset="0"/>
              </a:rPr>
              <a:t>Wilderness of the Peoples</a:t>
            </a:r>
          </a:p>
          <a:p>
            <a:pPr algn="ctr">
              <a:spcBef>
                <a:spcPct val="0"/>
              </a:spcBef>
              <a:buClrTx/>
              <a:buSzTx/>
              <a:buFontTx/>
              <a:buNone/>
            </a:pPr>
            <a:r>
              <a:rPr lang="en-AU" sz="2400" dirty="0">
                <a:ln w="19050">
                  <a:solidFill>
                    <a:srgbClr val="FFFFFF"/>
                  </a:solidFill>
                </a:ln>
                <a:solidFill>
                  <a:srgbClr val="FF0000"/>
                </a:solidFill>
                <a:latin typeface="Arial" charset="0"/>
              </a:rPr>
              <a:t>(Rev. 17:3)</a:t>
            </a:r>
          </a:p>
        </p:txBody>
      </p:sp>
      <p:sp>
        <p:nvSpPr>
          <p:cNvPr id="2055" name="Text Box 7"/>
          <p:cNvSpPr txBox="1">
            <a:spLocks noChangeArrowheads="1"/>
          </p:cNvSpPr>
          <p:nvPr/>
        </p:nvSpPr>
        <p:spPr bwMode="auto">
          <a:xfrm>
            <a:off x="6856413" y="1216025"/>
            <a:ext cx="2287587" cy="1200329"/>
          </a:xfrm>
          <a:prstGeom prst="rect">
            <a:avLst/>
          </a:prstGeom>
          <a:noFill/>
          <a:ln w="9525">
            <a:noFill/>
            <a:miter lim="800000"/>
            <a:headEnd/>
            <a:tailEnd/>
          </a:ln>
          <a:effectLst/>
        </p:spPr>
        <p:txBody>
          <a:bodyPr>
            <a:spAutoFit/>
          </a:bodyPr>
          <a:lstStyle/>
          <a:p>
            <a:pPr algn="ctr">
              <a:spcBef>
                <a:spcPct val="0"/>
              </a:spcBef>
              <a:buClrTx/>
              <a:buSzTx/>
              <a:buFontTx/>
              <a:buNone/>
            </a:pPr>
            <a:r>
              <a:rPr lang="en-AU" sz="2400" dirty="0">
                <a:ln>
                  <a:solidFill>
                    <a:srgbClr val="FFFFFF"/>
                  </a:solidFill>
                </a:ln>
                <a:solidFill>
                  <a:srgbClr val="FFCC66"/>
                </a:solidFill>
                <a:latin typeface="Bookman Old Style" pitchFamily="18" charset="0"/>
              </a:rPr>
              <a:t>“the land of the north”</a:t>
            </a:r>
            <a:r>
              <a:rPr lang="en-AU" sz="2400" dirty="0">
                <a:ln>
                  <a:solidFill>
                    <a:srgbClr val="FFFFFF"/>
                  </a:solidFill>
                </a:ln>
                <a:solidFill>
                  <a:srgbClr val="FFFFFF"/>
                </a:solidFill>
                <a:latin typeface="Bookman Old Style" pitchFamily="18" charset="0"/>
              </a:rPr>
              <a:t> </a:t>
            </a:r>
            <a:r>
              <a:rPr lang="en-AU" sz="2400" dirty="0">
                <a:ln w="19050">
                  <a:solidFill>
                    <a:srgbClr val="FFFFFF"/>
                  </a:solidFill>
                </a:ln>
                <a:solidFill>
                  <a:srgbClr val="FF0000"/>
                </a:solidFill>
                <a:latin typeface="Arial" charset="0"/>
              </a:rPr>
              <a:t>(Jer. 3:18)</a:t>
            </a:r>
          </a:p>
        </p:txBody>
      </p:sp>
      <p:sp>
        <p:nvSpPr>
          <p:cNvPr id="2057" name="AutoShape 9"/>
          <p:cNvSpPr>
            <a:spLocks noChangeArrowheads="1"/>
          </p:cNvSpPr>
          <p:nvPr/>
        </p:nvSpPr>
        <p:spPr bwMode="auto">
          <a:xfrm rot="19539177">
            <a:off x="6041346" y="1943896"/>
            <a:ext cx="1086085" cy="466725"/>
          </a:xfrm>
          <a:prstGeom prst="leftArrow">
            <a:avLst>
              <a:gd name="adj1" fmla="val 50000"/>
              <a:gd name="adj2" fmla="val 65561"/>
            </a:avLst>
          </a:prstGeom>
          <a:solidFill>
            <a:schemeClr val="accent1"/>
          </a:solidFill>
          <a:ln w="28575">
            <a:solidFill>
              <a:schemeClr val="tx1"/>
            </a:solidFill>
            <a:miter lim="800000"/>
            <a:headEnd/>
            <a:tailEnd/>
          </a:ln>
          <a:effectLst/>
        </p:spPr>
        <p:txBody>
          <a:bodyPr wrap="none" anchor="ctr"/>
          <a:lstStyle/>
          <a:p>
            <a:pPr>
              <a:buClr>
                <a:srgbClr val="FFFFCC"/>
              </a:buClr>
            </a:pPr>
            <a:endParaRPr lang="en-US">
              <a:solidFill>
                <a:srgbClr val="FFFFFF"/>
              </a:solidFill>
            </a:endParaRPr>
          </a:p>
        </p:txBody>
      </p:sp>
      <p:sp>
        <p:nvSpPr>
          <p:cNvPr id="2058" name="Text Box 10"/>
          <p:cNvSpPr txBox="1">
            <a:spLocks noChangeArrowheads="1"/>
          </p:cNvSpPr>
          <p:nvPr/>
        </p:nvSpPr>
        <p:spPr bwMode="auto">
          <a:xfrm>
            <a:off x="179388" y="1916113"/>
            <a:ext cx="1819275" cy="1066800"/>
          </a:xfrm>
          <a:prstGeom prst="rect">
            <a:avLst/>
          </a:prstGeom>
          <a:noFill/>
          <a:ln w="9525">
            <a:noFill/>
            <a:miter lim="800000"/>
            <a:headEnd/>
            <a:tailEnd/>
          </a:ln>
          <a:effectLst/>
        </p:spPr>
        <p:txBody>
          <a:bodyPr>
            <a:spAutoFit/>
          </a:bodyPr>
          <a:lstStyle/>
          <a:p>
            <a:pPr>
              <a:spcBef>
                <a:spcPct val="0"/>
              </a:spcBef>
              <a:buClrTx/>
              <a:buSzTx/>
              <a:buFontTx/>
              <a:buNone/>
            </a:pPr>
            <a:r>
              <a:rPr lang="en-AU" sz="3200" dirty="0">
                <a:ln>
                  <a:solidFill>
                    <a:srgbClr val="FFFFFF"/>
                  </a:solidFill>
                </a:ln>
                <a:solidFill>
                  <a:srgbClr val="00CCFF"/>
                </a:solidFill>
                <a:latin typeface="Arial" charset="0"/>
              </a:rPr>
              <a:t>Elijah’s mission</a:t>
            </a:r>
          </a:p>
        </p:txBody>
      </p:sp>
      <p:sp>
        <p:nvSpPr>
          <p:cNvPr id="2059" name="AutoShape 11"/>
          <p:cNvSpPr>
            <a:spLocks noChangeArrowheads="1"/>
          </p:cNvSpPr>
          <p:nvPr/>
        </p:nvSpPr>
        <p:spPr bwMode="auto">
          <a:xfrm>
            <a:off x="250825" y="2852738"/>
            <a:ext cx="3384550" cy="647700"/>
          </a:xfrm>
          <a:prstGeom prst="rightArrow">
            <a:avLst>
              <a:gd name="adj1" fmla="val 50000"/>
              <a:gd name="adj2" fmla="val 130637"/>
            </a:avLst>
          </a:prstGeom>
          <a:gradFill rotWithShape="1">
            <a:gsLst>
              <a:gs pos="0">
                <a:srgbClr val="FF0000"/>
              </a:gs>
              <a:gs pos="50000">
                <a:srgbClr val="FFFF00"/>
              </a:gs>
              <a:gs pos="100000">
                <a:srgbClr val="FF0000"/>
              </a:gs>
            </a:gsLst>
            <a:lin ang="5400000" scaled="1"/>
          </a:gradFill>
          <a:ln w="38100">
            <a:solidFill>
              <a:srgbClr val="FF0000"/>
            </a:solidFill>
            <a:miter lim="800000"/>
            <a:headEnd/>
            <a:tailEnd/>
          </a:ln>
          <a:effectLst/>
        </p:spPr>
        <p:txBody>
          <a:bodyPr wrap="none" anchor="ctr"/>
          <a:lstStyle/>
          <a:p>
            <a:pPr>
              <a:buClr>
                <a:srgbClr val="FFFFCC"/>
              </a:buClr>
            </a:pPr>
            <a:endParaRPr lang="en-US">
              <a:solidFill>
                <a:srgbClr val="FFFFFF"/>
              </a:solidFill>
            </a:endParaRPr>
          </a:p>
        </p:txBody>
      </p:sp>
      <p:sp>
        <p:nvSpPr>
          <p:cNvPr id="2060" name="Text Box 12"/>
          <p:cNvSpPr txBox="1">
            <a:spLocks noChangeArrowheads="1"/>
          </p:cNvSpPr>
          <p:nvPr/>
        </p:nvSpPr>
        <p:spPr bwMode="auto">
          <a:xfrm>
            <a:off x="120663" y="5756546"/>
            <a:ext cx="6380163" cy="1092607"/>
          </a:xfrm>
          <a:prstGeom prst="rect">
            <a:avLst/>
          </a:prstGeom>
          <a:noFill/>
          <a:ln w="9525">
            <a:noFill/>
            <a:miter lim="800000"/>
            <a:headEnd/>
            <a:tailEnd/>
          </a:ln>
          <a:effectLst/>
        </p:spPr>
        <p:txBody>
          <a:bodyPr wrap="square">
            <a:spAutoFit/>
          </a:bodyPr>
          <a:lstStyle/>
          <a:p>
            <a:pPr>
              <a:lnSpc>
                <a:spcPts val="2600"/>
              </a:lnSpc>
              <a:spcBef>
                <a:spcPct val="0"/>
              </a:spcBef>
              <a:buClrTx/>
              <a:buSzTx/>
              <a:buFontTx/>
              <a:buNone/>
            </a:pPr>
            <a:r>
              <a:rPr lang="en-AU" sz="2400" dirty="0">
                <a:ln>
                  <a:solidFill>
                    <a:srgbClr val="FFFFFF"/>
                  </a:solidFill>
                </a:ln>
                <a:solidFill>
                  <a:srgbClr val="FF00FF"/>
                </a:solidFill>
                <a:latin typeface="Arial" charset="0"/>
              </a:rPr>
              <a:t>Roth. – </a:t>
            </a:r>
            <a:r>
              <a:rPr lang="en-AU" sz="2400" dirty="0">
                <a:solidFill>
                  <a:srgbClr val="00FF00"/>
                </a:solidFill>
                <a:latin typeface="Bookman Old Style" pitchFamily="18" charset="0"/>
              </a:rPr>
              <a:t>“and will contend (</a:t>
            </a:r>
            <a:r>
              <a:rPr lang="en-AU" sz="2400" i="1" dirty="0" err="1">
                <a:solidFill>
                  <a:srgbClr val="00FF00"/>
                </a:solidFill>
                <a:latin typeface="Bookman Old Style" pitchFamily="18" charset="0"/>
              </a:rPr>
              <a:t>shaphat</a:t>
            </a:r>
            <a:r>
              <a:rPr lang="en-AU" sz="2400" dirty="0">
                <a:solidFill>
                  <a:srgbClr val="00FF00"/>
                </a:solidFill>
                <a:latin typeface="Bookman Old Style" pitchFamily="18" charset="0"/>
              </a:rPr>
              <a:t> – to judge) with you there face to face” </a:t>
            </a:r>
            <a:r>
              <a:rPr lang="en-AU" sz="2400" dirty="0">
                <a:solidFill>
                  <a:srgbClr val="00FF00"/>
                </a:solidFill>
                <a:latin typeface="Arial" charset="0"/>
              </a:rPr>
              <a:t>– </a:t>
            </a:r>
            <a:r>
              <a:rPr lang="en-AU" sz="2400" dirty="0">
                <a:ln w="19050">
                  <a:solidFill>
                    <a:srgbClr val="FFFFFF"/>
                  </a:solidFill>
                </a:ln>
                <a:solidFill>
                  <a:srgbClr val="FF0000"/>
                </a:solidFill>
                <a:latin typeface="Arial" charset="0"/>
              </a:rPr>
              <a:t>Ezek. 20:35</a:t>
            </a:r>
          </a:p>
        </p:txBody>
      </p:sp>
      <p:sp>
        <p:nvSpPr>
          <p:cNvPr id="2069" name="Text Box 21"/>
          <p:cNvSpPr txBox="1">
            <a:spLocks noChangeArrowheads="1"/>
          </p:cNvSpPr>
          <p:nvPr/>
        </p:nvSpPr>
        <p:spPr bwMode="auto">
          <a:xfrm>
            <a:off x="7446963" y="4056063"/>
            <a:ext cx="1487587" cy="1200329"/>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dirty="0">
                <a:ln>
                  <a:solidFill>
                    <a:srgbClr val="FFFFFF"/>
                  </a:solidFill>
                </a:ln>
                <a:solidFill>
                  <a:srgbClr val="00FFFF"/>
                </a:solidFill>
                <a:latin typeface="Arial" charset="0"/>
              </a:rPr>
              <a:t>Baptism</a:t>
            </a:r>
          </a:p>
          <a:p>
            <a:pPr>
              <a:spcBef>
                <a:spcPct val="0"/>
              </a:spcBef>
              <a:buClrTx/>
              <a:buSzTx/>
              <a:buFontTx/>
              <a:buNone/>
            </a:pPr>
            <a:r>
              <a:rPr lang="en-AU" sz="2400" dirty="0">
                <a:ln w="19050">
                  <a:solidFill>
                    <a:srgbClr val="FFFFFF"/>
                  </a:solidFill>
                </a:ln>
                <a:solidFill>
                  <a:srgbClr val="FF0000"/>
                </a:solidFill>
                <a:latin typeface="Arial" charset="0"/>
              </a:rPr>
              <a:t>(Isa. </a:t>
            </a:r>
          </a:p>
          <a:p>
            <a:pPr>
              <a:spcBef>
                <a:spcPct val="0"/>
              </a:spcBef>
              <a:buClrTx/>
              <a:buSzTx/>
              <a:buFontTx/>
              <a:buNone/>
            </a:pPr>
            <a:r>
              <a:rPr lang="en-AU" sz="2400" dirty="0">
                <a:ln w="19050">
                  <a:solidFill>
                    <a:srgbClr val="FFFFFF"/>
                  </a:solidFill>
                </a:ln>
                <a:solidFill>
                  <a:srgbClr val="FF0000"/>
                </a:solidFill>
                <a:latin typeface="Arial" charset="0"/>
              </a:rPr>
              <a:t>11:11-16)</a:t>
            </a:r>
          </a:p>
        </p:txBody>
      </p:sp>
      <p:sp>
        <p:nvSpPr>
          <p:cNvPr id="2066" name="Freeform 18"/>
          <p:cNvSpPr>
            <a:spLocks/>
          </p:cNvSpPr>
          <p:nvPr/>
        </p:nvSpPr>
        <p:spPr bwMode="auto">
          <a:xfrm>
            <a:off x="2003425" y="3068638"/>
            <a:ext cx="5257800" cy="2701925"/>
          </a:xfrm>
          <a:custGeom>
            <a:avLst/>
            <a:gdLst/>
            <a:ahLst/>
            <a:cxnLst>
              <a:cxn ang="0">
                <a:pos x="1346" y="0"/>
              </a:cxn>
              <a:cxn ang="0">
                <a:pos x="257" y="590"/>
              </a:cxn>
              <a:cxn ang="0">
                <a:pos x="212" y="1361"/>
              </a:cxn>
              <a:cxn ang="0">
                <a:pos x="1527" y="1633"/>
              </a:cxn>
              <a:cxn ang="0">
                <a:pos x="1981" y="1679"/>
              </a:cxn>
              <a:cxn ang="0">
                <a:pos x="2616" y="1679"/>
              </a:cxn>
              <a:cxn ang="0">
                <a:pos x="3206" y="1542"/>
              </a:cxn>
              <a:cxn ang="0">
                <a:pos x="3251" y="1497"/>
              </a:cxn>
            </a:cxnLst>
            <a:rect l="0" t="0" r="r" b="b"/>
            <a:pathLst>
              <a:path w="3312" h="1702">
                <a:moveTo>
                  <a:pt x="1346" y="0"/>
                </a:moveTo>
                <a:cubicBezTo>
                  <a:pt x="896" y="181"/>
                  <a:pt x="446" y="363"/>
                  <a:pt x="257" y="590"/>
                </a:cubicBezTo>
                <a:cubicBezTo>
                  <a:pt x="68" y="817"/>
                  <a:pt x="0" y="1187"/>
                  <a:pt x="212" y="1361"/>
                </a:cubicBezTo>
                <a:cubicBezTo>
                  <a:pt x="424" y="1535"/>
                  <a:pt x="1232" y="1580"/>
                  <a:pt x="1527" y="1633"/>
                </a:cubicBezTo>
                <a:cubicBezTo>
                  <a:pt x="1822" y="1686"/>
                  <a:pt x="1800" y="1671"/>
                  <a:pt x="1981" y="1679"/>
                </a:cubicBezTo>
                <a:cubicBezTo>
                  <a:pt x="2162" y="1687"/>
                  <a:pt x="2412" y="1702"/>
                  <a:pt x="2616" y="1679"/>
                </a:cubicBezTo>
                <a:cubicBezTo>
                  <a:pt x="2820" y="1656"/>
                  <a:pt x="3100" y="1572"/>
                  <a:pt x="3206" y="1542"/>
                </a:cubicBezTo>
                <a:cubicBezTo>
                  <a:pt x="3312" y="1512"/>
                  <a:pt x="3244" y="1504"/>
                  <a:pt x="3251" y="1497"/>
                </a:cubicBezTo>
              </a:path>
            </a:pathLst>
          </a:custGeom>
          <a:noFill/>
          <a:ln w="101600" cmpd="sng">
            <a:solidFill>
              <a:srgbClr val="FFFF00"/>
            </a:solidFill>
            <a:round/>
            <a:headEnd type="none" w="med" len="med"/>
            <a:tailEnd type="triangle" w="med" len="med"/>
          </a:ln>
          <a:effectLst/>
        </p:spPr>
        <p:txBody>
          <a:bodyPr/>
          <a:lstStyle/>
          <a:p>
            <a:pPr>
              <a:buClr>
                <a:srgbClr val="FFFFCC"/>
              </a:buClr>
            </a:pPr>
            <a:endParaRPr lang="en-US">
              <a:solidFill>
                <a:srgbClr val="FFFFFF"/>
              </a:solidFill>
            </a:endParaRPr>
          </a:p>
        </p:txBody>
      </p:sp>
      <p:sp>
        <p:nvSpPr>
          <p:cNvPr id="2070" name="Text Box 22"/>
          <p:cNvSpPr txBox="1">
            <a:spLocks noChangeArrowheads="1"/>
          </p:cNvSpPr>
          <p:nvPr/>
        </p:nvSpPr>
        <p:spPr bwMode="auto">
          <a:xfrm>
            <a:off x="7216775" y="5321300"/>
            <a:ext cx="1892300" cy="822325"/>
          </a:xfrm>
          <a:prstGeom prst="rect">
            <a:avLst/>
          </a:prstGeom>
          <a:noFill/>
          <a:ln w="9525">
            <a:noFill/>
            <a:miter lim="800000"/>
            <a:headEnd/>
            <a:tailEnd/>
          </a:ln>
          <a:effectLst/>
        </p:spPr>
        <p:txBody>
          <a:bodyPr>
            <a:spAutoFit/>
          </a:bodyPr>
          <a:lstStyle/>
          <a:p>
            <a:pPr>
              <a:spcBef>
                <a:spcPct val="0"/>
              </a:spcBef>
              <a:buClrTx/>
              <a:buSzTx/>
              <a:buFontTx/>
              <a:buNone/>
            </a:pPr>
            <a:r>
              <a:rPr lang="en-AU" sz="2400" b="0">
                <a:solidFill>
                  <a:srgbClr val="FFCC66"/>
                </a:solidFill>
                <a:latin typeface="Impact" pitchFamily="34" charset="0"/>
              </a:rPr>
              <a:t>Bonds of the Covenant</a:t>
            </a:r>
          </a:p>
        </p:txBody>
      </p:sp>
      <p:sp>
        <p:nvSpPr>
          <p:cNvPr id="2071" name="WordArt 23" descr="Narrow vertical"/>
          <p:cNvSpPr>
            <a:spLocks noChangeArrowheads="1" noChangeShapeType="1" noTextEdit="1"/>
          </p:cNvSpPr>
          <p:nvPr/>
        </p:nvSpPr>
        <p:spPr bwMode="auto">
          <a:xfrm rot="558501">
            <a:off x="2411413" y="4797425"/>
            <a:ext cx="3009900" cy="717550"/>
          </a:xfrm>
          <a:prstGeom prst="rect">
            <a:avLst/>
          </a:prstGeom>
        </p:spPr>
        <p:txBody>
          <a:bodyPr wrap="none" fromWordArt="1">
            <a:prstTxWarp prst="textCurveUp">
              <a:avLst>
                <a:gd name="adj" fmla="val 40356"/>
              </a:avLst>
            </a:prstTxWarp>
          </a:bodyPr>
          <a:lstStyle/>
          <a:p>
            <a:pPr algn="ctr">
              <a:buClr>
                <a:srgbClr val="FFFFCC"/>
              </a:buClr>
              <a:buFont typeface="Wingdings" pitchFamily="2" charset="2"/>
              <a:buNone/>
            </a:pPr>
            <a:r>
              <a:rPr lang="en-US" sz="24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Rebels purged out</a:t>
            </a:r>
          </a:p>
        </p:txBody>
      </p:sp>
      <p:sp>
        <p:nvSpPr>
          <p:cNvPr id="2072" name="AutoShape 24"/>
          <p:cNvSpPr>
            <a:spLocks noChangeArrowheads="1"/>
          </p:cNvSpPr>
          <p:nvPr/>
        </p:nvSpPr>
        <p:spPr bwMode="auto">
          <a:xfrm>
            <a:off x="3276600" y="1916609"/>
            <a:ext cx="3671888" cy="2376487"/>
          </a:xfrm>
          <a:prstGeom prst="irregularSeal1">
            <a:avLst/>
          </a:prstGeom>
          <a:gradFill rotWithShape="1">
            <a:gsLst>
              <a:gs pos="0">
                <a:srgbClr val="FFFF00"/>
              </a:gs>
              <a:gs pos="50000">
                <a:srgbClr val="FF0000"/>
              </a:gs>
              <a:gs pos="100000">
                <a:srgbClr val="FFFF00"/>
              </a:gs>
            </a:gsLst>
            <a:lin ang="5400000" scaled="1"/>
          </a:gradFill>
          <a:ln w="28575">
            <a:solidFill>
              <a:srgbClr val="FF0000"/>
            </a:solidFill>
            <a:miter lim="800000"/>
            <a:headEnd/>
            <a:tailEnd/>
          </a:ln>
          <a:effectLst/>
        </p:spPr>
        <p:txBody>
          <a:bodyPr wrap="none" anchor="ctr"/>
          <a:lstStyle/>
          <a:p>
            <a:pPr algn="ctr">
              <a:spcBef>
                <a:spcPct val="0"/>
              </a:spcBef>
              <a:buClrTx/>
              <a:buSzTx/>
              <a:buFontTx/>
              <a:buNone/>
            </a:pPr>
            <a:r>
              <a:rPr lang="en-AU" b="0" dirty="0">
                <a:ln>
                  <a:solidFill>
                    <a:srgbClr val="000000"/>
                  </a:solidFill>
                </a:ln>
                <a:solidFill>
                  <a:srgbClr val="FFFFFF"/>
                </a:solidFill>
                <a:latin typeface="Impact" pitchFamily="34" charset="0"/>
              </a:rPr>
              <a:t>30 years conflict</a:t>
            </a:r>
          </a:p>
        </p:txBody>
      </p:sp>
      <p:sp>
        <p:nvSpPr>
          <p:cNvPr id="2073" name="Freeform 25"/>
          <p:cNvSpPr>
            <a:spLocks/>
          </p:cNvSpPr>
          <p:nvPr/>
        </p:nvSpPr>
        <p:spPr bwMode="auto">
          <a:xfrm>
            <a:off x="5862638" y="4087813"/>
            <a:ext cx="228600" cy="80962"/>
          </a:xfrm>
          <a:custGeom>
            <a:avLst/>
            <a:gdLst/>
            <a:ahLst/>
            <a:cxnLst>
              <a:cxn ang="0">
                <a:pos x="0" y="51"/>
              </a:cxn>
              <a:cxn ang="0">
                <a:pos x="144" y="0"/>
              </a:cxn>
            </a:cxnLst>
            <a:rect l="0" t="0" r="r" b="b"/>
            <a:pathLst>
              <a:path w="144" h="51">
                <a:moveTo>
                  <a:pt x="0" y="51"/>
                </a:moveTo>
                <a:cubicBezTo>
                  <a:pt x="46" y="36"/>
                  <a:pt x="95" y="0"/>
                  <a:pt x="144" y="0"/>
                </a:cubicBezTo>
              </a:path>
            </a:pathLst>
          </a:custGeom>
          <a:noFill/>
          <a:ln w="57150" cmpd="sng">
            <a:solidFill>
              <a:schemeClr val="tx1"/>
            </a:solidFill>
            <a:round/>
            <a:headEnd/>
            <a:tailEnd/>
          </a:ln>
          <a:effectLst/>
        </p:spPr>
        <p:txBody>
          <a:bodyPr/>
          <a:lstStyle/>
          <a:p>
            <a:pPr>
              <a:buClr>
                <a:srgbClr val="FFFFCC"/>
              </a:buClr>
            </a:pPr>
            <a:endParaRPr lang="en-US">
              <a:solidFill>
                <a:srgbClr val="FFFFFF"/>
              </a:solidFill>
            </a:endParaRPr>
          </a:p>
        </p:txBody>
      </p:sp>
      <p:sp>
        <p:nvSpPr>
          <p:cNvPr id="2068" name="Freeform 20"/>
          <p:cNvSpPr>
            <a:spLocks/>
          </p:cNvSpPr>
          <p:nvPr/>
        </p:nvSpPr>
        <p:spPr bwMode="auto">
          <a:xfrm>
            <a:off x="5076825" y="3357563"/>
            <a:ext cx="2232025" cy="2016125"/>
          </a:xfrm>
          <a:custGeom>
            <a:avLst/>
            <a:gdLst/>
            <a:ahLst/>
            <a:cxnLst>
              <a:cxn ang="0">
                <a:pos x="1360" y="1270"/>
              </a:cxn>
              <a:cxn ang="0">
                <a:pos x="1406" y="1134"/>
              </a:cxn>
              <a:cxn ang="0">
                <a:pos x="1406" y="771"/>
              </a:cxn>
              <a:cxn ang="0">
                <a:pos x="1179" y="635"/>
              </a:cxn>
              <a:cxn ang="0">
                <a:pos x="907" y="589"/>
              </a:cxn>
              <a:cxn ang="0">
                <a:pos x="498" y="544"/>
              </a:cxn>
              <a:cxn ang="0">
                <a:pos x="317" y="408"/>
              </a:cxn>
              <a:cxn ang="0">
                <a:pos x="136" y="226"/>
              </a:cxn>
              <a:cxn ang="0">
                <a:pos x="45" y="45"/>
              </a:cxn>
              <a:cxn ang="0">
                <a:pos x="0" y="0"/>
              </a:cxn>
            </a:cxnLst>
            <a:rect l="0" t="0" r="r" b="b"/>
            <a:pathLst>
              <a:path w="1444" h="1270">
                <a:moveTo>
                  <a:pt x="1360" y="1270"/>
                </a:moveTo>
                <a:cubicBezTo>
                  <a:pt x="1379" y="1243"/>
                  <a:pt x="1398" y="1217"/>
                  <a:pt x="1406" y="1134"/>
                </a:cubicBezTo>
                <a:cubicBezTo>
                  <a:pt x="1414" y="1051"/>
                  <a:pt x="1444" y="854"/>
                  <a:pt x="1406" y="771"/>
                </a:cubicBezTo>
                <a:cubicBezTo>
                  <a:pt x="1368" y="688"/>
                  <a:pt x="1262" y="665"/>
                  <a:pt x="1179" y="635"/>
                </a:cubicBezTo>
                <a:cubicBezTo>
                  <a:pt x="1096" y="605"/>
                  <a:pt x="1020" y="604"/>
                  <a:pt x="907" y="589"/>
                </a:cubicBezTo>
                <a:cubicBezTo>
                  <a:pt x="794" y="574"/>
                  <a:pt x="596" y="574"/>
                  <a:pt x="498" y="544"/>
                </a:cubicBezTo>
                <a:cubicBezTo>
                  <a:pt x="400" y="514"/>
                  <a:pt x="377" y="461"/>
                  <a:pt x="317" y="408"/>
                </a:cubicBezTo>
                <a:cubicBezTo>
                  <a:pt x="257" y="355"/>
                  <a:pt x="181" y="286"/>
                  <a:pt x="136" y="226"/>
                </a:cubicBezTo>
                <a:cubicBezTo>
                  <a:pt x="91" y="166"/>
                  <a:pt x="68" y="82"/>
                  <a:pt x="45" y="45"/>
                </a:cubicBezTo>
                <a:cubicBezTo>
                  <a:pt x="22" y="8"/>
                  <a:pt x="7" y="7"/>
                  <a:pt x="0" y="0"/>
                </a:cubicBezTo>
              </a:path>
            </a:pathLst>
          </a:custGeom>
          <a:noFill/>
          <a:ln w="101600" cmpd="sng">
            <a:solidFill>
              <a:srgbClr val="FFFF00"/>
            </a:solidFill>
            <a:round/>
            <a:headEnd type="triangle" w="med" len="med"/>
            <a:tailEnd type="none" w="med" len="med"/>
          </a:ln>
          <a:effectLst/>
        </p:spPr>
        <p:txBody>
          <a:bodyPr/>
          <a:lstStyle/>
          <a:p>
            <a:pPr>
              <a:buClr>
                <a:srgbClr val="FFFFCC"/>
              </a:buCl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childTnLst>
                          </p:cTn>
                        </p:par>
                        <p:par>
                          <p:cTn id="9" fill="hold">
                            <p:stCondLst>
                              <p:cond delay="0"/>
                            </p:stCondLst>
                            <p:childTnLst>
                              <p:par>
                                <p:cTn id="10" presetID="25" presetClass="entr" presetSubtype="0" fill="hold" grpId="0" nodeType="afterEffect">
                                  <p:stCondLst>
                                    <p:cond delay="200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15" dur="1000" fill="hold"/>
                                        <p:tgtEl>
                                          <p:spTgt spid="205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54"/>
                                        </p:tgtEl>
                                      </p:cBhvr>
                                    </p:animEffect>
                                  </p:childTnLst>
                                </p:cTn>
                              </p:par>
                            </p:childTnLst>
                          </p:cTn>
                        </p:par>
                        <p:par>
                          <p:cTn id="20" fill="hold">
                            <p:stCondLst>
                              <p:cond delay="3000"/>
                            </p:stCondLst>
                            <p:childTnLst>
                              <p:par>
                                <p:cTn id="21" presetID="25" presetClass="entr" presetSubtype="0" fill="hold" grpId="0" nodeType="afterEffect">
                                  <p:stCondLst>
                                    <p:cond delay="2000"/>
                                  </p:stCondLst>
                                  <p:childTnLst>
                                    <p:set>
                                      <p:cBhvr>
                                        <p:cTn id="22" dur="1" fill="hold">
                                          <p:stCondLst>
                                            <p:cond delay="0"/>
                                          </p:stCondLst>
                                        </p:cTn>
                                        <p:tgtEl>
                                          <p:spTgt spid="2060"/>
                                        </p:tgtEl>
                                        <p:attrNameLst>
                                          <p:attrName>style.visibility</p:attrName>
                                        </p:attrNameLst>
                                      </p:cBhvr>
                                      <p:to>
                                        <p:strVal val="visible"/>
                                      </p:to>
                                    </p:set>
                                    <p:anim calcmode="lin" valueType="num">
                                      <p:cBhvr>
                                        <p:cTn id="23" dur="500" decel="50000" fill="hold">
                                          <p:stCondLst>
                                            <p:cond delay="0"/>
                                          </p:stCondLst>
                                        </p:cTn>
                                        <p:tgtEl>
                                          <p:spTgt spid="2060"/>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060"/>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060"/>
                                        </p:tgtEl>
                                        <p:attrNameLst>
                                          <p:attrName>ppt_w</p:attrName>
                                        </p:attrNameLst>
                                      </p:cBhvr>
                                      <p:tavLst>
                                        <p:tav tm="0">
                                          <p:val>
                                            <p:strVal val="#ppt_w*.05"/>
                                          </p:val>
                                        </p:tav>
                                        <p:tav tm="100000">
                                          <p:val>
                                            <p:strVal val="#ppt_w"/>
                                          </p:val>
                                        </p:tav>
                                      </p:tavLst>
                                    </p:anim>
                                    <p:anim calcmode="lin" valueType="num">
                                      <p:cBhvr>
                                        <p:cTn id="26" dur="1000" fill="hold"/>
                                        <p:tgtEl>
                                          <p:spTgt spid="2060"/>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060"/>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060"/>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060"/>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060"/>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fade">
                                      <p:cBhvr>
                                        <p:cTn id="35" dur="800" decel="100000"/>
                                        <p:tgtEl>
                                          <p:spTgt spid="2055"/>
                                        </p:tgtEl>
                                      </p:cBhvr>
                                    </p:animEffect>
                                    <p:anim calcmode="lin" valueType="num">
                                      <p:cBhvr>
                                        <p:cTn id="36" dur="800" decel="100000" fill="hold"/>
                                        <p:tgtEl>
                                          <p:spTgt spid="2055"/>
                                        </p:tgtEl>
                                        <p:attrNameLst>
                                          <p:attrName>style.rotation</p:attrName>
                                        </p:attrNameLst>
                                      </p:cBhvr>
                                      <p:tavLst>
                                        <p:tav tm="0">
                                          <p:val>
                                            <p:fltVal val="-90"/>
                                          </p:val>
                                        </p:tav>
                                        <p:tav tm="100000">
                                          <p:val>
                                            <p:fltVal val="0"/>
                                          </p:val>
                                        </p:tav>
                                      </p:tavLst>
                                    </p:anim>
                                    <p:anim calcmode="lin" valueType="num">
                                      <p:cBhvr>
                                        <p:cTn id="37" dur="800" decel="100000" fill="hold"/>
                                        <p:tgtEl>
                                          <p:spTgt spid="2055"/>
                                        </p:tgtEl>
                                        <p:attrNameLst>
                                          <p:attrName>ppt_x</p:attrName>
                                        </p:attrNameLst>
                                      </p:cBhvr>
                                      <p:tavLst>
                                        <p:tav tm="0">
                                          <p:val>
                                            <p:strVal val="#ppt_x+0.4"/>
                                          </p:val>
                                        </p:tav>
                                        <p:tav tm="100000">
                                          <p:val>
                                            <p:strVal val="#ppt_x-0.05"/>
                                          </p:val>
                                        </p:tav>
                                      </p:tavLst>
                                    </p:anim>
                                    <p:anim calcmode="lin" valueType="num">
                                      <p:cBhvr>
                                        <p:cTn id="38" dur="800" decel="100000" fill="hold"/>
                                        <p:tgtEl>
                                          <p:spTgt spid="2055"/>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055"/>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055"/>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2057"/>
                                        </p:tgtEl>
                                        <p:attrNameLst>
                                          <p:attrName>style.visibility</p:attrName>
                                        </p:attrNameLst>
                                      </p:cBhvr>
                                      <p:to>
                                        <p:strVal val="visible"/>
                                      </p:to>
                                    </p:set>
                                    <p:animEffect transition="in" filter="fade">
                                      <p:cBhvr>
                                        <p:cTn id="43" dur="800" decel="100000"/>
                                        <p:tgtEl>
                                          <p:spTgt spid="2057"/>
                                        </p:tgtEl>
                                      </p:cBhvr>
                                    </p:animEffect>
                                    <p:anim calcmode="lin" valueType="num">
                                      <p:cBhvr>
                                        <p:cTn id="44" dur="800" decel="100000" fill="hold"/>
                                        <p:tgtEl>
                                          <p:spTgt spid="2057"/>
                                        </p:tgtEl>
                                        <p:attrNameLst>
                                          <p:attrName>style.rotation</p:attrName>
                                        </p:attrNameLst>
                                      </p:cBhvr>
                                      <p:tavLst>
                                        <p:tav tm="0">
                                          <p:val>
                                            <p:fltVal val="-90"/>
                                          </p:val>
                                        </p:tav>
                                        <p:tav tm="100000">
                                          <p:val>
                                            <p:fltVal val="0"/>
                                          </p:val>
                                        </p:tav>
                                      </p:tavLst>
                                    </p:anim>
                                    <p:anim calcmode="lin" valueType="num">
                                      <p:cBhvr>
                                        <p:cTn id="45" dur="800" decel="100000" fill="hold"/>
                                        <p:tgtEl>
                                          <p:spTgt spid="2057"/>
                                        </p:tgtEl>
                                        <p:attrNameLst>
                                          <p:attrName>ppt_x</p:attrName>
                                        </p:attrNameLst>
                                      </p:cBhvr>
                                      <p:tavLst>
                                        <p:tav tm="0">
                                          <p:val>
                                            <p:strVal val="#ppt_x+0.4"/>
                                          </p:val>
                                        </p:tav>
                                        <p:tav tm="100000">
                                          <p:val>
                                            <p:strVal val="#ppt_x-0.05"/>
                                          </p:val>
                                        </p:tav>
                                      </p:tavLst>
                                    </p:anim>
                                    <p:anim calcmode="lin" valueType="num">
                                      <p:cBhvr>
                                        <p:cTn id="46" dur="800" decel="100000" fill="hold"/>
                                        <p:tgtEl>
                                          <p:spTgt spid="205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05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057"/>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2057"/>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2072"/>
                                        </p:tgtEl>
                                        <p:attrNameLst>
                                          <p:attrName>style.visibility</p:attrName>
                                        </p:attrNameLst>
                                      </p:cBhvr>
                                      <p:to>
                                        <p:strVal val="visible"/>
                                      </p:to>
                                    </p:set>
                                    <p:animEffect transition="in" filter="fade">
                                      <p:cBhvr>
                                        <p:cTn id="53" dur="2000"/>
                                        <p:tgtEl>
                                          <p:spTgt spid="2072"/>
                                        </p:tgtEl>
                                      </p:cBhvr>
                                    </p:animEffect>
                                    <p:anim calcmode="lin" valueType="num">
                                      <p:cBhvr>
                                        <p:cTn id="54" dur="2000" fill="hold"/>
                                        <p:tgtEl>
                                          <p:spTgt spid="2072"/>
                                        </p:tgtEl>
                                        <p:attrNameLst>
                                          <p:attrName>style.rotation</p:attrName>
                                        </p:attrNameLst>
                                      </p:cBhvr>
                                      <p:tavLst>
                                        <p:tav tm="0">
                                          <p:val>
                                            <p:fltVal val="720"/>
                                          </p:val>
                                        </p:tav>
                                        <p:tav tm="100000">
                                          <p:val>
                                            <p:fltVal val="0"/>
                                          </p:val>
                                        </p:tav>
                                      </p:tavLst>
                                    </p:anim>
                                    <p:anim calcmode="lin" valueType="num">
                                      <p:cBhvr>
                                        <p:cTn id="55" dur="2000" fill="hold"/>
                                        <p:tgtEl>
                                          <p:spTgt spid="2072"/>
                                        </p:tgtEl>
                                        <p:attrNameLst>
                                          <p:attrName>ppt_h</p:attrName>
                                        </p:attrNameLst>
                                      </p:cBhvr>
                                      <p:tavLst>
                                        <p:tav tm="0">
                                          <p:val>
                                            <p:fltVal val="0"/>
                                          </p:val>
                                        </p:tav>
                                        <p:tav tm="100000">
                                          <p:val>
                                            <p:strVal val="#ppt_h"/>
                                          </p:val>
                                        </p:tav>
                                      </p:tavLst>
                                    </p:anim>
                                    <p:anim calcmode="lin" valueType="num">
                                      <p:cBhvr>
                                        <p:cTn id="56" dur="2000" fill="hold"/>
                                        <p:tgtEl>
                                          <p:spTgt spid="2072"/>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2072"/>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066"/>
                                        </p:tgtEl>
                                        <p:attrNameLst>
                                          <p:attrName>style.visibility</p:attrName>
                                        </p:attrNameLst>
                                      </p:cBhvr>
                                      <p:to>
                                        <p:strVal val="visible"/>
                                      </p:to>
                                    </p:set>
                                    <p:animEffect transition="in" filter="wipe(up)">
                                      <p:cBhvr>
                                        <p:cTn id="61" dur="3000"/>
                                        <p:tgtEl>
                                          <p:spTgt spid="206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68"/>
                                        </p:tgtEl>
                                        <p:attrNameLst>
                                          <p:attrName>style.visibility</p:attrName>
                                        </p:attrNameLst>
                                      </p:cBhvr>
                                      <p:to>
                                        <p:strVal val="visible"/>
                                      </p:to>
                                    </p:set>
                                    <p:animEffect transition="in" filter="wipe(left)">
                                      <p:cBhvr>
                                        <p:cTn id="64" dur="3000"/>
                                        <p:tgtEl>
                                          <p:spTgt spid="206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071"/>
                                        </p:tgtEl>
                                        <p:attrNameLst>
                                          <p:attrName>style.visibility</p:attrName>
                                        </p:attrNameLst>
                                      </p:cBhvr>
                                      <p:to>
                                        <p:strVal val="visible"/>
                                      </p:to>
                                    </p:set>
                                    <p:animEffect transition="in" filter="wipe(down)">
                                      <p:cBhvr>
                                        <p:cTn id="67" dur="500"/>
                                        <p:tgtEl>
                                          <p:spTgt spid="2071"/>
                                        </p:tgtEl>
                                      </p:cBhvr>
                                    </p:animEffect>
                                  </p:childTnLst>
                                </p:cTn>
                              </p:par>
                            </p:childTnLst>
                          </p:cTn>
                        </p:par>
                        <p:par>
                          <p:cTn id="68" fill="hold">
                            <p:stCondLst>
                              <p:cond delay="3000"/>
                            </p:stCondLst>
                            <p:childTnLst>
                              <p:par>
                                <p:cTn id="69" presetID="10" presetClass="entr" presetSubtype="0" fill="hold" grpId="0" nodeType="afterEffect">
                                  <p:stCondLst>
                                    <p:cond delay="1000"/>
                                  </p:stCondLst>
                                  <p:childTnLst>
                                    <p:set>
                                      <p:cBhvr>
                                        <p:cTn id="70" dur="1" fill="hold">
                                          <p:stCondLst>
                                            <p:cond delay="0"/>
                                          </p:stCondLst>
                                        </p:cTn>
                                        <p:tgtEl>
                                          <p:spTgt spid="2069"/>
                                        </p:tgtEl>
                                        <p:attrNameLst>
                                          <p:attrName>style.visibility</p:attrName>
                                        </p:attrNameLst>
                                      </p:cBhvr>
                                      <p:to>
                                        <p:strVal val="visible"/>
                                      </p:to>
                                    </p:set>
                                    <p:animEffect transition="in" filter="fade">
                                      <p:cBhvr>
                                        <p:cTn id="71" dur="2000"/>
                                        <p:tgtEl>
                                          <p:spTgt spid="2069"/>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2070"/>
                                        </p:tgtEl>
                                        <p:attrNameLst>
                                          <p:attrName>style.visibility</p:attrName>
                                        </p:attrNameLst>
                                      </p:cBhvr>
                                      <p:to>
                                        <p:strVal val="visible"/>
                                      </p:to>
                                    </p:set>
                                    <p:animEffect transition="in" filter="fade">
                                      <p:cBhvr>
                                        <p:cTn id="75" dur="2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animBg="1"/>
      <p:bldP spid="2058" grpId="0"/>
      <p:bldP spid="2059" grpId="0" animBg="1"/>
      <p:bldP spid="2060" grpId="0"/>
      <p:bldP spid="2069" grpId="0"/>
      <p:bldP spid="2066" grpId="0" animBg="1"/>
      <p:bldP spid="2070" grpId="0"/>
      <p:bldP spid="2071" grpId="0" animBg="1"/>
      <p:bldP spid="2072" grpId="0" animBg="1"/>
      <p:bldP spid="20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Sunse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2339" name="Rectangle 3"/>
          <p:cNvSpPr>
            <a:spLocks noGrp="1" noChangeArrowheads="1"/>
          </p:cNvSpPr>
          <p:nvPr>
            <p:ph type="subTitle" idx="1"/>
          </p:nvPr>
        </p:nvSpPr>
        <p:spPr>
          <a:xfrm>
            <a:off x="468313" y="115888"/>
            <a:ext cx="8280400" cy="3097212"/>
          </a:xfrm>
        </p:spPr>
        <p:txBody>
          <a:bodyPr/>
          <a:lstStyle/>
          <a:p>
            <a:pPr algn="ctr"/>
            <a:r>
              <a:rPr lang="en-AU" sz="9600">
                <a:solidFill>
                  <a:schemeClr val="bg2"/>
                </a:solidFill>
                <a:effectLst>
                  <a:outerShdw blurRad="38100" dist="38100" dir="2700000" algn="tl">
                    <a:srgbClr val="FFFFFF"/>
                  </a:outerShdw>
                </a:effectLst>
                <a:latin typeface="Monotype Corsiva" pitchFamily="66" charset="0"/>
              </a:rPr>
              <a:t>“Even so, come, Lord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p:cTn id="7" dur="5000" fill="hold"/>
                                        <p:tgtEl>
                                          <p:spTgt spid="142339">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142339">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142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769441"/>
          </a:xfrm>
          <a:prstGeom prst="rect">
            <a:avLst/>
          </a:prstGeom>
          <a:noFill/>
        </p:spPr>
        <p:txBody>
          <a:bodyPr wrap="square" rtlCol="0">
            <a:spAutoFit/>
          </a:bodyPr>
          <a:lstStyle/>
          <a:p>
            <a:pPr algn="ctr">
              <a:buNone/>
            </a:pPr>
            <a:r>
              <a:rPr lang="en-AU" sz="4400" dirty="0" smtClean="0">
                <a:solidFill>
                  <a:srgbClr val="FFFF00"/>
                </a:solidFill>
                <a:effectLst>
                  <a:outerShdw blurRad="38100" dist="38100" dir="2700000" algn="tl">
                    <a:srgbClr val="000000">
                      <a:alpha val="43137"/>
                    </a:srgbClr>
                  </a:outerShdw>
                </a:effectLst>
              </a:rPr>
              <a:t>....</a:t>
            </a:r>
            <a:endParaRPr lang="en-US" sz="4400"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214282" y="1000108"/>
            <a:ext cx="8643998" cy="584775"/>
          </a:xfrm>
          <a:prstGeom prst="rect">
            <a:avLst/>
          </a:prstGeom>
          <a:noFill/>
        </p:spPr>
        <p:txBody>
          <a:bodyPr wrap="square" rtlCol="0">
            <a:spAutoFit/>
          </a:bodyPr>
          <a:lstStyle/>
          <a:p>
            <a:pPr marL="534988" indent="-534988">
              <a:buClr>
                <a:srgbClr val="FFFF00"/>
              </a:buClr>
              <a:buSzPct val="100000"/>
              <a:buFont typeface="Wingdings" pitchFamily="2" charset="2"/>
              <a:buChar char="v"/>
            </a:pPr>
            <a:r>
              <a:rPr lang="en-AU" sz="3200" dirty="0" smtClean="0"/>
              <a:t>...</a:t>
            </a:r>
            <a:endParaRPr lang="en-US" sz="3200" dirty="0"/>
          </a:p>
        </p:txBody>
      </p:sp>
      <p:sp>
        <p:nvSpPr>
          <p:cNvPr id="4" name="Rectangle 24"/>
          <p:cNvSpPr>
            <a:spLocks noGrp="1" noChangeArrowheads="1"/>
          </p:cNvSpPr>
          <p:nvPr>
            <p:ph type="ftr" sz="quarter" idx="4294967295"/>
          </p:nvPr>
        </p:nvSpPr>
        <p:spPr>
          <a:xfrm>
            <a:off x="-27296" y="6380187"/>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t>The Second Exodus of Israel</a:t>
            </a:r>
            <a:endParaRPr lang="en-A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p:nvPr>
        </p:nvGraphicFramePr>
        <p:xfrm>
          <a:off x="107542" y="333375"/>
          <a:ext cx="8921750" cy="5983288"/>
        </p:xfrm>
        <a:graphic>
          <a:graphicData uri="http://schemas.openxmlformats.org/presentationml/2006/ole">
            <p:oleObj spid="_x0000_s546818" name="CorelDRAW! Graphic" r:id="rId3" imgW="9139320" imgH="6129000" progId="">
              <p:embed/>
            </p:oleObj>
          </a:graphicData>
        </a:graphic>
      </p:graphicFrame>
      <p:sp>
        <p:nvSpPr>
          <p:cNvPr id="1028" name="AutoShape 3"/>
          <p:cNvSpPr>
            <a:spLocks noChangeArrowheads="1"/>
          </p:cNvSpPr>
          <p:nvPr/>
        </p:nvSpPr>
        <p:spPr bwMode="auto">
          <a:xfrm>
            <a:off x="1714480" y="2370130"/>
            <a:ext cx="792162" cy="720725"/>
          </a:xfrm>
          <a:prstGeom prst="irregularSeal2">
            <a:avLst/>
          </a:prstGeom>
          <a:gradFill rotWithShape="1">
            <a:gsLst>
              <a:gs pos="0">
                <a:srgbClr val="FFFF00"/>
              </a:gs>
              <a:gs pos="100000">
                <a:srgbClr val="FF0000"/>
              </a:gs>
            </a:gsLst>
            <a:path path="shape">
              <a:fillToRect l="50000" t="50000" r="50000" b="50000"/>
            </a:path>
          </a:gradFill>
          <a:ln w="9525" algn="ctr">
            <a:solidFill>
              <a:srgbClr val="FF0000"/>
            </a:solidFill>
            <a:miter lim="800000"/>
            <a:headEnd/>
            <a:tailEnd/>
          </a:ln>
        </p:spPr>
        <p:txBody>
          <a:bodyPr wrap="none" anchor="ctr"/>
          <a:lstStyle/>
          <a:p>
            <a:pPr>
              <a:buClr>
                <a:srgbClr val="FFFFCC"/>
              </a:buClr>
            </a:pPr>
            <a:endParaRPr lang="en-US">
              <a:solidFill>
                <a:srgbClr val="FFFFFF"/>
              </a:solidFill>
            </a:endParaRPr>
          </a:p>
        </p:txBody>
      </p:sp>
      <p:sp>
        <p:nvSpPr>
          <p:cNvPr id="112644" name="Text Box 4"/>
          <p:cNvSpPr txBox="1">
            <a:spLocks noChangeArrowheads="1"/>
          </p:cNvSpPr>
          <p:nvPr/>
        </p:nvSpPr>
        <p:spPr bwMode="auto">
          <a:xfrm>
            <a:off x="3742917" y="2133600"/>
            <a:ext cx="3117850" cy="914400"/>
          </a:xfrm>
          <a:prstGeom prst="rect">
            <a:avLst/>
          </a:prstGeom>
          <a:noFill/>
          <a:ln w="9525">
            <a:noFill/>
            <a:miter lim="800000"/>
            <a:headEnd/>
            <a:tailEnd/>
          </a:ln>
        </p:spPr>
        <p:txBody>
          <a:bodyPr wrap="none">
            <a:spAutoFit/>
          </a:bodyPr>
          <a:lstStyle/>
          <a:p>
            <a:pPr>
              <a:buClr>
                <a:srgbClr val="FFFFCC"/>
              </a:buClr>
            </a:pPr>
            <a:r>
              <a:rPr lang="en-AU" sz="5400">
                <a:solidFill>
                  <a:srgbClr val="000000"/>
                </a:solidFill>
                <a:latin typeface="Arial Black" pitchFamily="34" charset="0"/>
              </a:rPr>
              <a:t>Harvest</a:t>
            </a:r>
          </a:p>
        </p:txBody>
      </p:sp>
      <p:sp>
        <p:nvSpPr>
          <p:cNvPr id="112645" name="Line 5"/>
          <p:cNvSpPr>
            <a:spLocks noChangeShapeType="1"/>
          </p:cNvSpPr>
          <p:nvPr/>
        </p:nvSpPr>
        <p:spPr bwMode="auto">
          <a:xfrm flipH="1">
            <a:off x="467543" y="2781300"/>
            <a:ext cx="3275372" cy="1655812"/>
          </a:xfrm>
          <a:prstGeom prst="line">
            <a:avLst/>
          </a:prstGeom>
          <a:noFill/>
          <a:ln w="254000">
            <a:solidFill>
              <a:schemeClr val="bg1"/>
            </a:solidFill>
            <a:round/>
            <a:headEnd/>
            <a:tailEnd type="triangle" w="med" len="med"/>
          </a:ln>
        </p:spPr>
        <p:txBody>
          <a:bodyPr/>
          <a:lstStyle/>
          <a:p>
            <a:pPr>
              <a:buClr>
                <a:srgbClr val="FFFFCC"/>
              </a:buClr>
            </a:pPr>
            <a:endParaRPr lang="en-US">
              <a:solidFill>
                <a:srgbClr val="FFFFFF"/>
              </a:solidFill>
            </a:endParaRPr>
          </a:p>
        </p:txBody>
      </p:sp>
      <p:sp>
        <p:nvSpPr>
          <p:cNvPr id="112646" name="Text Box 6"/>
          <p:cNvSpPr txBox="1">
            <a:spLocks noChangeArrowheads="1"/>
          </p:cNvSpPr>
          <p:nvPr/>
        </p:nvSpPr>
        <p:spPr bwMode="auto">
          <a:xfrm>
            <a:off x="4031842" y="2133600"/>
            <a:ext cx="3079750" cy="914400"/>
          </a:xfrm>
          <a:prstGeom prst="rect">
            <a:avLst/>
          </a:prstGeom>
          <a:noFill/>
          <a:ln w="9525">
            <a:noFill/>
            <a:miter lim="800000"/>
            <a:headEnd/>
            <a:tailEnd/>
          </a:ln>
        </p:spPr>
        <p:txBody>
          <a:bodyPr wrap="none">
            <a:spAutoFit/>
          </a:bodyPr>
          <a:lstStyle/>
          <a:p>
            <a:pPr>
              <a:buClr>
                <a:srgbClr val="FFFFCC"/>
              </a:buClr>
            </a:pPr>
            <a:r>
              <a:rPr lang="en-AU" sz="5400">
                <a:solidFill>
                  <a:srgbClr val="000000"/>
                </a:solidFill>
                <a:latin typeface="Arial Black" pitchFamily="34" charset="0"/>
              </a:rPr>
              <a:t>Vintage</a:t>
            </a:r>
          </a:p>
        </p:txBody>
      </p:sp>
      <p:sp>
        <p:nvSpPr>
          <p:cNvPr id="112647" name="AutoShape 7"/>
          <p:cNvSpPr>
            <a:spLocks/>
          </p:cNvSpPr>
          <p:nvPr/>
        </p:nvSpPr>
        <p:spPr bwMode="auto">
          <a:xfrm rot="-5400000" flipH="1" flipV="1">
            <a:off x="4535080" y="620713"/>
            <a:ext cx="1800225" cy="6696075"/>
          </a:xfrm>
          <a:prstGeom prst="leftBrace">
            <a:avLst>
              <a:gd name="adj1" fmla="val 30996"/>
              <a:gd name="adj2" fmla="val 50000"/>
            </a:avLst>
          </a:prstGeom>
          <a:noFill/>
          <a:ln w="254000">
            <a:solidFill>
              <a:schemeClr val="bg1"/>
            </a:solidFill>
            <a:round/>
            <a:headEnd/>
            <a:tailEnd/>
          </a:ln>
        </p:spPr>
        <p:txBody>
          <a:bodyPr wrap="none" anchor="ctr"/>
          <a:lstStyle/>
          <a:p>
            <a:pPr>
              <a:buClr>
                <a:srgbClr val="FFFFCC"/>
              </a:buClr>
            </a:pPr>
            <a:endParaRPr lang="en-US">
              <a:solidFill>
                <a:srgbClr val="FFFFFF"/>
              </a:solidFill>
            </a:endParaRPr>
          </a:p>
        </p:txBody>
      </p:sp>
      <p:sp>
        <p:nvSpPr>
          <p:cNvPr id="112648" name="Text Box 8"/>
          <p:cNvSpPr txBox="1">
            <a:spLocks noChangeArrowheads="1"/>
          </p:cNvSpPr>
          <p:nvPr/>
        </p:nvSpPr>
        <p:spPr bwMode="auto">
          <a:xfrm>
            <a:off x="3815942" y="2133600"/>
            <a:ext cx="2927350" cy="914400"/>
          </a:xfrm>
          <a:prstGeom prst="rect">
            <a:avLst/>
          </a:prstGeom>
          <a:noFill/>
          <a:ln w="9525">
            <a:noFill/>
            <a:miter lim="800000"/>
            <a:headEnd/>
            <a:tailEnd/>
          </a:ln>
        </p:spPr>
        <p:txBody>
          <a:bodyPr wrap="none">
            <a:spAutoFit/>
          </a:bodyPr>
          <a:lstStyle/>
          <a:p>
            <a:pPr>
              <a:buClr>
                <a:srgbClr val="FFFFCC"/>
              </a:buClr>
            </a:pPr>
            <a:r>
              <a:rPr lang="en-AU" sz="5400">
                <a:solidFill>
                  <a:srgbClr val="000000"/>
                </a:solidFill>
                <a:latin typeface="Arial Black" pitchFamily="34" charset="0"/>
              </a:rPr>
              <a:t>Papacy</a:t>
            </a:r>
          </a:p>
        </p:txBody>
      </p:sp>
      <p:sp>
        <p:nvSpPr>
          <p:cNvPr id="112649" name="Line 9"/>
          <p:cNvSpPr>
            <a:spLocks noChangeShapeType="1"/>
          </p:cNvSpPr>
          <p:nvPr/>
        </p:nvSpPr>
        <p:spPr bwMode="auto">
          <a:xfrm>
            <a:off x="6767105" y="2924175"/>
            <a:ext cx="1837343" cy="1872977"/>
          </a:xfrm>
          <a:prstGeom prst="line">
            <a:avLst/>
          </a:prstGeom>
          <a:noFill/>
          <a:ln w="254000">
            <a:solidFill>
              <a:schemeClr val="bg1"/>
            </a:solidFill>
            <a:round/>
            <a:headEnd/>
            <a:tailEnd type="triangle" w="med" len="med"/>
          </a:ln>
        </p:spPr>
        <p:txBody>
          <a:bodyPr/>
          <a:lstStyle/>
          <a:p>
            <a:pPr>
              <a:buClr>
                <a:srgbClr val="FFFFCC"/>
              </a:buClr>
            </a:pPr>
            <a:endParaRPr lang="en-US">
              <a:solidFill>
                <a:srgbClr val="FFFFFF"/>
              </a:solidFill>
            </a:endParaRPr>
          </a:p>
        </p:txBody>
      </p:sp>
      <p:sp>
        <p:nvSpPr>
          <p:cNvPr id="10"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FFFFCC"/>
              </a:buClr>
              <a:defRPr/>
            </a:pPr>
            <a:r>
              <a:rPr lang="en-AU" dirty="0" smtClean="0">
                <a:ln>
                  <a:solidFill>
                    <a:srgbClr val="000000"/>
                  </a:solidFill>
                </a:ln>
                <a:effectLst>
                  <a:outerShdw blurRad="50800" dist="38100" algn="l" rotWithShape="0">
                    <a:srgbClr val="FFFFFF">
                      <a:alpha val="40000"/>
                    </a:srgbClr>
                  </a:outerShdw>
                </a:effectLst>
              </a:rPr>
              <a:t>The Second Exodus of Israel</a:t>
            </a:r>
            <a:endParaRPr lang="en-AU" dirty="0">
              <a:ln>
                <a:solidFill>
                  <a:srgbClr val="000000"/>
                </a:solidFill>
              </a:ln>
              <a:effectLst>
                <a:outerShdw blurRad="50800" dist="38100" algn="l" rotWithShape="0">
                  <a:srgbClr val="FFFFFF">
                    <a:alpha val="4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subTnLst>
                                    <p:set>
                                      <p:cBhvr override="childStyle">
                                        <p:cTn dur="1" fill="hold" display="0" masterRel="nextClick" afterEffect="1"/>
                                        <p:tgtEl>
                                          <p:spTgt spid="11264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2645"/>
                                        </p:tgtEl>
                                        <p:attrNameLst>
                                          <p:attrName>style.visibility</p:attrName>
                                        </p:attrNameLst>
                                      </p:cBhvr>
                                      <p:to>
                                        <p:strVal val="visible"/>
                                      </p:to>
                                    </p:set>
                                  </p:childTnLst>
                                  <p:subTnLst>
                                    <p:set>
                                      <p:cBhvr override="childStyle">
                                        <p:cTn dur="1" fill="hold" display="0" masterRel="nextClick" afterEffect="1"/>
                                        <p:tgtEl>
                                          <p:spTgt spid="11264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6"/>
                                        </p:tgtEl>
                                        <p:attrNameLst>
                                          <p:attrName>style.visibility</p:attrName>
                                        </p:attrNameLst>
                                      </p:cBhvr>
                                      <p:to>
                                        <p:strVal val="visible"/>
                                      </p:to>
                                    </p:set>
                                  </p:childTnLst>
                                  <p:subTnLst>
                                    <p:set>
                                      <p:cBhvr override="childStyle">
                                        <p:cTn dur="1" fill="hold" display="0" masterRel="nextClick" afterEffect="1"/>
                                        <p:tgtEl>
                                          <p:spTgt spid="11264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12647"/>
                                        </p:tgtEl>
                                        <p:attrNameLst>
                                          <p:attrName>style.visibility</p:attrName>
                                        </p:attrNameLst>
                                      </p:cBhvr>
                                      <p:to>
                                        <p:strVal val="visible"/>
                                      </p:to>
                                    </p:set>
                                  </p:childTnLst>
                                  <p:subTnLst>
                                    <p:set>
                                      <p:cBhvr override="childStyle">
                                        <p:cTn dur="1" fill="hold" display="0" masterRel="nextClick" afterEffect="1"/>
                                        <p:tgtEl>
                                          <p:spTgt spid="11264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animBg="1"/>
      <p:bldP spid="112646" grpId="0"/>
      <p:bldP spid="112647" grpId="0" animBg="1"/>
      <p:bldP spid="112648" grpId="0"/>
      <p:bldP spid="1126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4292600"/>
            <a:ext cx="1692275" cy="2565400"/>
          </a:xfrm>
          <a:prstGeom prst="rect">
            <a:avLst/>
          </a:prstGeom>
          <a:solidFill>
            <a:srgbClr val="000000"/>
          </a:solidFill>
          <a:ln w="9525">
            <a:noFill/>
            <a:miter lim="800000"/>
            <a:headEnd/>
            <a:tailEnd/>
          </a:ln>
          <a:effectLst/>
        </p:spPr>
        <p:txBody>
          <a:bodyPr wrap="none" anchor="ctr"/>
          <a:lstStyle/>
          <a:p>
            <a:pPr>
              <a:spcBef>
                <a:spcPct val="0"/>
              </a:spcBef>
              <a:buClrTx/>
              <a:buSzTx/>
              <a:buFontTx/>
              <a:buNone/>
            </a:pPr>
            <a:endParaRPr lang="en-US" sz="1800" b="0">
              <a:solidFill>
                <a:srgbClr val="FFFFFF"/>
              </a:solidFill>
              <a:latin typeface="Arial" charset="0"/>
            </a:endParaRPr>
          </a:p>
        </p:txBody>
      </p:sp>
      <p:sp>
        <p:nvSpPr>
          <p:cNvPr id="105475" name="Rectangle 3"/>
          <p:cNvSpPr>
            <a:spLocks noGrp="1" noChangeArrowheads="1"/>
          </p:cNvSpPr>
          <p:nvPr>
            <p:ph type="ctrTitle"/>
          </p:nvPr>
        </p:nvSpPr>
        <p:spPr>
          <a:xfrm>
            <a:off x="0" y="0"/>
            <a:ext cx="9144000" cy="765175"/>
          </a:xfrm>
        </p:spPr>
        <p:txBody>
          <a:bodyPr/>
          <a:lstStyle/>
          <a:p>
            <a:r>
              <a:rPr lang="en-AU"/>
              <a:t>… </a:t>
            </a:r>
            <a:r>
              <a:rPr lang="en-AU">
                <a:solidFill>
                  <a:srgbClr val="FF0000"/>
                </a:solidFill>
              </a:rPr>
              <a:t>….</a:t>
            </a:r>
          </a:p>
        </p:txBody>
      </p:sp>
      <p:pic>
        <p:nvPicPr>
          <p:cNvPr id="105476" name="Picture 4" descr="3D Israel"/>
          <p:cNvPicPr>
            <a:picLocks noChangeAspect="1" noChangeArrowheads="1"/>
          </p:cNvPicPr>
          <p:nvPr/>
        </p:nvPicPr>
        <p:blipFill>
          <a:blip r:embed="rId2" cstate="print"/>
          <a:srcRect/>
          <a:stretch>
            <a:fillRect/>
          </a:stretch>
        </p:blipFill>
        <p:spPr bwMode="auto">
          <a:xfrm>
            <a:off x="1089025" y="0"/>
            <a:ext cx="8054975" cy="6929438"/>
          </a:xfrm>
          <a:prstGeom prst="rect">
            <a:avLst/>
          </a:prstGeom>
          <a:noFill/>
        </p:spPr>
      </p:pic>
      <p:sp>
        <p:nvSpPr>
          <p:cNvPr id="105477" name="Freeform 5"/>
          <p:cNvSpPr>
            <a:spLocks/>
          </p:cNvSpPr>
          <p:nvPr/>
        </p:nvSpPr>
        <p:spPr bwMode="auto">
          <a:xfrm>
            <a:off x="3771900" y="63500"/>
            <a:ext cx="1663700" cy="2860675"/>
          </a:xfrm>
          <a:custGeom>
            <a:avLst/>
            <a:gdLst/>
            <a:ahLst/>
            <a:cxnLst>
              <a:cxn ang="0">
                <a:pos x="24" y="0"/>
              </a:cxn>
              <a:cxn ang="0">
                <a:pos x="0" y="280"/>
              </a:cxn>
              <a:cxn ang="0">
                <a:pos x="40" y="424"/>
              </a:cxn>
              <a:cxn ang="0">
                <a:pos x="64" y="592"/>
              </a:cxn>
              <a:cxn ang="0">
                <a:pos x="56" y="784"/>
              </a:cxn>
              <a:cxn ang="0">
                <a:pos x="72" y="840"/>
              </a:cxn>
              <a:cxn ang="0">
                <a:pos x="200" y="880"/>
              </a:cxn>
              <a:cxn ang="0">
                <a:pos x="296" y="920"/>
              </a:cxn>
              <a:cxn ang="0">
                <a:pos x="336" y="952"/>
              </a:cxn>
              <a:cxn ang="0">
                <a:pos x="352" y="976"/>
              </a:cxn>
              <a:cxn ang="0">
                <a:pos x="376" y="992"/>
              </a:cxn>
              <a:cxn ang="0">
                <a:pos x="392" y="1016"/>
              </a:cxn>
              <a:cxn ang="0">
                <a:pos x="416" y="1032"/>
              </a:cxn>
              <a:cxn ang="0">
                <a:pos x="448" y="1080"/>
              </a:cxn>
              <a:cxn ang="0">
                <a:pos x="520" y="1384"/>
              </a:cxn>
              <a:cxn ang="0">
                <a:pos x="616" y="1432"/>
              </a:cxn>
              <a:cxn ang="0">
                <a:pos x="712" y="1512"/>
              </a:cxn>
              <a:cxn ang="0">
                <a:pos x="768" y="1520"/>
              </a:cxn>
              <a:cxn ang="0">
                <a:pos x="816" y="1592"/>
              </a:cxn>
              <a:cxn ang="0">
                <a:pos x="864" y="1608"/>
              </a:cxn>
            </a:cxnLst>
            <a:rect l="0" t="0" r="r" b="b"/>
            <a:pathLst>
              <a:path w="864" h="1608">
                <a:moveTo>
                  <a:pt x="24" y="0"/>
                </a:moveTo>
                <a:cubicBezTo>
                  <a:pt x="0" y="96"/>
                  <a:pt x="4" y="174"/>
                  <a:pt x="0" y="280"/>
                </a:cubicBezTo>
                <a:cubicBezTo>
                  <a:pt x="10" y="328"/>
                  <a:pt x="24" y="377"/>
                  <a:pt x="40" y="424"/>
                </a:cubicBezTo>
                <a:cubicBezTo>
                  <a:pt x="48" y="480"/>
                  <a:pt x="46" y="539"/>
                  <a:pt x="64" y="592"/>
                </a:cubicBezTo>
                <a:cubicBezTo>
                  <a:pt x="54" y="663"/>
                  <a:pt x="46" y="710"/>
                  <a:pt x="56" y="784"/>
                </a:cubicBezTo>
                <a:cubicBezTo>
                  <a:pt x="56" y="784"/>
                  <a:pt x="68" y="836"/>
                  <a:pt x="72" y="840"/>
                </a:cubicBezTo>
                <a:cubicBezTo>
                  <a:pt x="94" y="862"/>
                  <a:pt x="173" y="876"/>
                  <a:pt x="200" y="880"/>
                </a:cubicBezTo>
                <a:cubicBezTo>
                  <a:pt x="235" y="892"/>
                  <a:pt x="262" y="909"/>
                  <a:pt x="296" y="920"/>
                </a:cubicBezTo>
                <a:cubicBezTo>
                  <a:pt x="342" y="989"/>
                  <a:pt x="281" y="908"/>
                  <a:pt x="336" y="952"/>
                </a:cubicBezTo>
                <a:cubicBezTo>
                  <a:pt x="344" y="958"/>
                  <a:pt x="345" y="969"/>
                  <a:pt x="352" y="976"/>
                </a:cubicBezTo>
                <a:cubicBezTo>
                  <a:pt x="359" y="983"/>
                  <a:pt x="368" y="987"/>
                  <a:pt x="376" y="992"/>
                </a:cubicBezTo>
                <a:cubicBezTo>
                  <a:pt x="381" y="1000"/>
                  <a:pt x="385" y="1009"/>
                  <a:pt x="392" y="1016"/>
                </a:cubicBezTo>
                <a:cubicBezTo>
                  <a:pt x="399" y="1023"/>
                  <a:pt x="410" y="1025"/>
                  <a:pt x="416" y="1032"/>
                </a:cubicBezTo>
                <a:cubicBezTo>
                  <a:pt x="429" y="1046"/>
                  <a:pt x="448" y="1080"/>
                  <a:pt x="448" y="1080"/>
                </a:cubicBezTo>
                <a:cubicBezTo>
                  <a:pt x="454" y="1156"/>
                  <a:pt x="449" y="1337"/>
                  <a:pt x="520" y="1384"/>
                </a:cubicBezTo>
                <a:cubicBezTo>
                  <a:pt x="544" y="1419"/>
                  <a:pt x="575" y="1418"/>
                  <a:pt x="616" y="1432"/>
                </a:cubicBezTo>
                <a:cubicBezTo>
                  <a:pt x="656" y="1445"/>
                  <a:pt x="671" y="1500"/>
                  <a:pt x="712" y="1512"/>
                </a:cubicBezTo>
                <a:cubicBezTo>
                  <a:pt x="730" y="1517"/>
                  <a:pt x="749" y="1517"/>
                  <a:pt x="768" y="1520"/>
                </a:cubicBezTo>
                <a:cubicBezTo>
                  <a:pt x="784" y="1544"/>
                  <a:pt x="800" y="1568"/>
                  <a:pt x="816" y="1592"/>
                </a:cubicBezTo>
                <a:cubicBezTo>
                  <a:pt x="825" y="1606"/>
                  <a:pt x="864" y="1608"/>
                  <a:pt x="864" y="1608"/>
                </a:cubicBezTo>
              </a:path>
            </a:pathLst>
          </a:custGeom>
          <a:noFill/>
          <a:ln w="76200" cmpd="sng">
            <a:solidFill>
              <a:srgbClr val="FF0000"/>
            </a:solidFill>
            <a:round/>
            <a:headEnd type="none" w="med" len="med"/>
            <a:tailEnd type="triangle" w="med" len="med"/>
          </a:ln>
          <a:effectLst/>
        </p:spPr>
        <p:txBody>
          <a:bodyPr/>
          <a:lstStyle/>
          <a:p>
            <a:pPr>
              <a:spcBef>
                <a:spcPct val="0"/>
              </a:spcBef>
              <a:buClrTx/>
              <a:buSzTx/>
              <a:buFontTx/>
              <a:buNone/>
            </a:pPr>
            <a:endParaRPr lang="en-US" sz="1800" b="0">
              <a:solidFill>
                <a:srgbClr val="FFFFFF"/>
              </a:solidFill>
              <a:latin typeface="Arial" charset="0"/>
            </a:endParaRPr>
          </a:p>
        </p:txBody>
      </p:sp>
      <p:sp>
        <p:nvSpPr>
          <p:cNvPr id="105478" name="Freeform 6"/>
          <p:cNvSpPr>
            <a:spLocks/>
          </p:cNvSpPr>
          <p:nvPr/>
        </p:nvSpPr>
        <p:spPr bwMode="auto">
          <a:xfrm>
            <a:off x="5337175" y="3124200"/>
            <a:ext cx="3122613" cy="2752725"/>
          </a:xfrm>
          <a:custGeom>
            <a:avLst/>
            <a:gdLst/>
            <a:ahLst/>
            <a:cxnLst>
              <a:cxn ang="0">
                <a:pos x="1854" y="1360"/>
              </a:cxn>
              <a:cxn ang="0">
                <a:pos x="1830" y="1328"/>
              </a:cxn>
              <a:cxn ang="0">
                <a:pos x="1806" y="1312"/>
              </a:cxn>
              <a:cxn ang="0">
                <a:pos x="1798" y="1288"/>
              </a:cxn>
              <a:cxn ang="0">
                <a:pos x="1694" y="1192"/>
              </a:cxn>
              <a:cxn ang="0">
                <a:pos x="1590" y="1096"/>
              </a:cxn>
              <a:cxn ang="0">
                <a:pos x="1590" y="1040"/>
              </a:cxn>
              <a:cxn ang="0">
                <a:pos x="1582" y="832"/>
              </a:cxn>
              <a:cxn ang="0">
                <a:pos x="1470" y="704"/>
              </a:cxn>
              <a:cxn ang="0">
                <a:pos x="1238" y="568"/>
              </a:cxn>
              <a:cxn ang="0">
                <a:pos x="1150" y="552"/>
              </a:cxn>
              <a:cxn ang="0">
                <a:pos x="1086" y="496"/>
              </a:cxn>
              <a:cxn ang="0">
                <a:pos x="926" y="384"/>
              </a:cxn>
              <a:cxn ang="0">
                <a:pos x="830" y="336"/>
              </a:cxn>
              <a:cxn ang="0">
                <a:pos x="782" y="320"/>
              </a:cxn>
              <a:cxn ang="0">
                <a:pos x="622" y="352"/>
              </a:cxn>
              <a:cxn ang="0">
                <a:pos x="574" y="368"/>
              </a:cxn>
              <a:cxn ang="0">
                <a:pos x="550" y="376"/>
              </a:cxn>
              <a:cxn ang="0">
                <a:pos x="278" y="368"/>
              </a:cxn>
              <a:cxn ang="0">
                <a:pos x="150" y="272"/>
              </a:cxn>
              <a:cxn ang="0">
                <a:pos x="118" y="224"/>
              </a:cxn>
              <a:cxn ang="0">
                <a:pos x="6" y="120"/>
              </a:cxn>
              <a:cxn ang="0">
                <a:pos x="14" y="56"/>
              </a:cxn>
              <a:cxn ang="0">
                <a:pos x="22" y="0"/>
              </a:cxn>
            </a:cxnLst>
            <a:rect l="0" t="0" r="r" b="b"/>
            <a:pathLst>
              <a:path w="1854" h="1360">
                <a:moveTo>
                  <a:pt x="1854" y="1360"/>
                </a:moveTo>
                <a:cubicBezTo>
                  <a:pt x="1846" y="1349"/>
                  <a:pt x="1839" y="1337"/>
                  <a:pt x="1830" y="1328"/>
                </a:cubicBezTo>
                <a:cubicBezTo>
                  <a:pt x="1823" y="1321"/>
                  <a:pt x="1812" y="1320"/>
                  <a:pt x="1806" y="1312"/>
                </a:cubicBezTo>
                <a:cubicBezTo>
                  <a:pt x="1801" y="1305"/>
                  <a:pt x="1803" y="1295"/>
                  <a:pt x="1798" y="1288"/>
                </a:cubicBezTo>
                <a:cubicBezTo>
                  <a:pt x="1779" y="1261"/>
                  <a:pt x="1720" y="1214"/>
                  <a:pt x="1694" y="1192"/>
                </a:cubicBezTo>
                <a:cubicBezTo>
                  <a:pt x="1658" y="1161"/>
                  <a:pt x="1629" y="1122"/>
                  <a:pt x="1590" y="1096"/>
                </a:cubicBezTo>
                <a:cubicBezTo>
                  <a:pt x="1571" y="1038"/>
                  <a:pt x="1590" y="1110"/>
                  <a:pt x="1590" y="1040"/>
                </a:cubicBezTo>
                <a:cubicBezTo>
                  <a:pt x="1590" y="971"/>
                  <a:pt x="1589" y="901"/>
                  <a:pt x="1582" y="832"/>
                </a:cubicBezTo>
                <a:cubicBezTo>
                  <a:pt x="1576" y="776"/>
                  <a:pt x="1507" y="738"/>
                  <a:pt x="1470" y="704"/>
                </a:cubicBezTo>
                <a:cubicBezTo>
                  <a:pt x="1402" y="643"/>
                  <a:pt x="1328" y="592"/>
                  <a:pt x="1238" y="568"/>
                </a:cubicBezTo>
                <a:cubicBezTo>
                  <a:pt x="1209" y="560"/>
                  <a:pt x="1179" y="559"/>
                  <a:pt x="1150" y="552"/>
                </a:cubicBezTo>
                <a:cubicBezTo>
                  <a:pt x="1124" y="535"/>
                  <a:pt x="1112" y="513"/>
                  <a:pt x="1086" y="496"/>
                </a:cubicBezTo>
                <a:cubicBezTo>
                  <a:pt x="1051" y="443"/>
                  <a:pt x="986" y="404"/>
                  <a:pt x="926" y="384"/>
                </a:cubicBezTo>
                <a:cubicBezTo>
                  <a:pt x="897" y="355"/>
                  <a:pt x="868" y="349"/>
                  <a:pt x="830" y="336"/>
                </a:cubicBezTo>
                <a:cubicBezTo>
                  <a:pt x="814" y="331"/>
                  <a:pt x="782" y="320"/>
                  <a:pt x="782" y="320"/>
                </a:cubicBezTo>
                <a:cubicBezTo>
                  <a:pt x="728" y="327"/>
                  <a:pt x="674" y="338"/>
                  <a:pt x="622" y="352"/>
                </a:cubicBezTo>
                <a:cubicBezTo>
                  <a:pt x="606" y="356"/>
                  <a:pt x="590" y="363"/>
                  <a:pt x="574" y="368"/>
                </a:cubicBezTo>
                <a:cubicBezTo>
                  <a:pt x="566" y="371"/>
                  <a:pt x="550" y="376"/>
                  <a:pt x="550" y="376"/>
                </a:cubicBezTo>
                <a:cubicBezTo>
                  <a:pt x="459" y="373"/>
                  <a:pt x="368" y="375"/>
                  <a:pt x="278" y="368"/>
                </a:cubicBezTo>
                <a:cubicBezTo>
                  <a:pt x="227" y="364"/>
                  <a:pt x="190" y="299"/>
                  <a:pt x="150" y="272"/>
                </a:cubicBezTo>
                <a:cubicBezTo>
                  <a:pt x="139" y="256"/>
                  <a:pt x="134" y="235"/>
                  <a:pt x="118" y="224"/>
                </a:cubicBezTo>
                <a:cubicBezTo>
                  <a:pt x="73" y="194"/>
                  <a:pt x="36" y="165"/>
                  <a:pt x="6" y="120"/>
                </a:cubicBezTo>
                <a:cubicBezTo>
                  <a:pt x="9" y="99"/>
                  <a:pt x="14" y="77"/>
                  <a:pt x="14" y="56"/>
                </a:cubicBezTo>
                <a:cubicBezTo>
                  <a:pt x="14" y="31"/>
                  <a:pt x="0" y="22"/>
                  <a:pt x="22" y="0"/>
                </a:cubicBezTo>
              </a:path>
            </a:pathLst>
          </a:custGeom>
          <a:noFill/>
          <a:ln w="76200" cmpd="sng">
            <a:solidFill>
              <a:srgbClr val="FFFF00"/>
            </a:solidFill>
            <a:round/>
            <a:headEnd type="none" w="med" len="med"/>
            <a:tailEnd type="triangle" w="med" len="med"/>
          </a:ln>
          <a:effectLst/>
        </p:spPr>
        <p:txBody>
          <a:bodyPr/>
          <a:lstStyle/>
          <a:p>
            <a:pPr>
              <a:spcBef>
                <a:spcPct val="0"/>
              </a:spcBef>
              <a:buClrTx/>
              <a:buSzTx/>
              <a:buFontTx/>
              <a:buNone/>
            </a:pPr>
            <a:endParaRPr lang="en-US" sz="1800" b="0">
              <a:solidFill>
                <a:srgbClr val="FFFFFF"/>
              </a:solidFill>
              <a:latin typeface="Arial" charset="0"/>
            </a:endParaRPr>
          </a:p>
        </p:txBody>
      </p:sp>
      <p:sp>
        <p:nvSpPr>
          <p:cNvPr id="105479" name="Text Box 7"/>
          <p:cNvSpPr txBox="1">
            <a:spLocks noChangeArrowheads="1"/>
          </p:cNvSpPr>
          <p:nvPr/>
        </p:nvSpPr>
        <p:spPr bwMode="auto">
          <a:xfrm>
            <a:off x="6084888" y="5938838"/>
            <a:ext cx="3097212" cy="946150"/>
          </a:xfrm>
          <a:prstGeom prst="rect">
            <a:avLst/>
          </a:prstGeom>
          <a:solidFill>
            <a:srgbClr val="000000"/>
          </a:solidFill>
          <a:ln w="9525">
            <a:noFill/>
            <a:miter lim="800000"/>
            <a:headEnd/>
            <a:tailEnd/>
          </a:ln>
          <a:effectLst/>
        </p:spPr>
        <p:txBody>
          <a:bodyPr>
            <a:spAutoFit/>
          </a:bodyPr>
          <a:lstStyle/>
          <a:p>
            <a:pPr algn="ctr">
              <a:spcBef>
                <a:spcPct val="50000"/>
              </a:spcBef>
              <a:buClrTx/>
              <a:buSzTx/>
              <a:buFontTx/>
              <a:buNone/>
            </a:pPr>
            <a:r>
              <a:rPr lang="en-US" b="0">
                <a:solidFill>
                  <a:srgbClr val="FFFF00"/>
                </a:solidFill>
                <a:latin typeface="Impact" pitchFamily="34" charset="0"/>
              </a:rPr>
              <a:t>Esau comes from Edom with 400 men</a:t>
            </a:r>
            <a:endParaRPr lang="en-AU" b="0">
              <a:solidFill>
                <a:srgbClr val="FFFF00"/>
              </a:solidFill>
              <a:latin typeface="Impact" pitchFamily="34" charset="0"/>
            </a:endParaRPr>
          </a:p>
        </p:txBody>
      </p:sp>
      <p:sp>
        <p:nvSpPr>
          <p:cNvPr id="105480" name="Text Box 8"/>
          <p:cNvSpPr txBox="1">
            <a:spLocks noChangeArrowheads="1"/>
          </p:cNvSpPr>
          <p:nvPr/>
        </p:nvSpPr>
        <p:spPr bwMode="auto">
          <a:xfrm>
            <a:off x="5364163" y="179388"/>
            <a:ext cx="3095625" cy="946150"/>
          </a:xfrm>
          <a:prstGeom prst="rect">
            <a:avLst/>
          </a:prstGeom>
          <a:noFill/>
          <a:ln w="9525">
            <a:noFill/>
            <a:miter lim="800000"/>
            <a:headEnd/>
            <a:tailEnd/>
          </a:ln>
          <a:effectLst/>
        </p:spPr>
        <p:txBody>
          <a:bodyPr>
            <a:spAutoFit/>
          </a:bodyPr>
          <a:lstStyle/>
          <a:p>
            <a:pPr algn="ctr">
              <a:spcBef>
                <a:spcPct val="50000"/>
              </a:spcBef>
              <a:buClrTx/>
              <a:buSzTx/>
              <a:buFontTx/>
              <a:buNone/>
            </a:pPr>
            <a:r>
              <a:rPr lang="en-US" b="0" dirty="0">
                <a:ln>
                  <a:solidFill>
                    <a:srgbClr val="FFFFFF"/>
                  </a:solidFill>
                </a:ln>
                <a:solidFill>
                  <a:srgbClr val="00FFFF"/>
                </a:solidFill>
                <a:latin typeface="Impact" pitchFamily="34" charset="0"/>
              </a:rPr>
              <a:t>Jacob journeys in haste from Haran</a:t>
            </a:r>
            <a:endParaRPr lang="en-AU" b="0" dirty="0">
              <a:ln>
                <a:solidFill>
                  <a:srgbClr val="FFFFFF"/>
                </a:solidFill>
              </a:ln>
              <a:solidFill>
                <a:srgbClr val="00FFFF"/>
              </a:solidFill>
              <a:latin typeface="Impact" pitchFamily="34" charset="0"/>
            </a:endParaRPr>
          </a:p>
        </p:txBody>
      </p:sp>
      <p:sp>
        <p:nvSpPr>
          <p:cNvPr id="105481" name="Text Box 9"/>
          <p:cNvSpPr txBox="1">
            <a:spLocks noChangeArrowheads="1"/>
          </p:cNvSpPr>
          <p:nvPr/>
        </p:nvSpPr>
        <p:spPr bwMode="auto">
          <a:xfrm>
            <a:off x="250825" y="4508500"/>
            <a:ext cx="2305050" cy="1373188"/>
          </a:xfrm>
          <a:prstGeom prst="rect">
            <a:avLst/>
          </a:prstGeom>
          <a:solidFill>
            <a:srgbClr val="000000"/>
          </a:solidFill>
          <a:ln w="9525">
            <a:noFill/>
            <a:miter lim="800000"/>
            <a:headEnd/>
            <a:tailEnd/>
          </a:ln>
          <a:effectLst/>
        </p:spPr>
        <p:txBody>
          <a:bodyPr>
            <a:spAutoFit/>
          </a:bodyPr>
          <a:lstStyle/>
          <a:p>
            <a:pPr>
              <a:spcBef>
                <a:spcPct val="50000"/>
              </a:spcBef>
              <a:buClrTx/>
              <a:buSzTx/>
              <a:buFontTx/>
              <a:buNone/>
            </a:pPr>
            <a:r>
              <a:rPr lang="en-US" b="0">
                <a:solidFill>
                  <a:srgbClr val="00FF00"/>
                </a:solidFill>
                <a:latin typeface="Impact" pitchFamily="34" charset="0"/>
              </a:rPr>
              <a:t>Confrontation with Laban at Galeed</a:t>
            </a:r>
            <a:endParaRPr lang="en-AU" b="0">
              <a:solidFill>
                <a:srgbClr val="00FF00"/>
              </a:solidFill>
              <a:latin typeface="Impact" pitchFamily="34" charset="0"/>
            </a:endParaRPr>
          </a:p>
        </p:txBody>
      </p:sp>
      <p:sp>
        <p:nvSpPr>
          <p:cNvPr id="105482" name="Line 10"/>
          <p:cNvSpPr>
            <a:spLocks noChangeShapeType="1"/>
          </p:cNvSpPr>
          <p:nvPr/>
        </p:nvSpPr>
        <p:spPr bwMode="auto">
          <a:xfrm flipV="1">
            <a:off x="2484438" y="2349500"/>
            <a:ext cx="2087562" cy="2232025"/>
          </a:xfrm>
          <a:prstGeom prst="line">
            <a:avLst/>
          </a:prstGeom>
          <a:noFill/>
          <a:ln w="76200">
            <a:solidFill>
              <a:srgbClr val="000000"/>
            </a:solidFill>
            <a:round/>
            <a:headEnd/>
            <a:tailEnd type="triangle" w="med" len="med"/>
          </a:ln>
          <a:effectLst/>
        </p:spPr>
        <p:txBody>
          <a:bodyPr/>
          <a:lstStyle/>
          <a:p>
            <a:pPr>
              <a:spcBef>
                <a:spcPct val="0"/>
              </a:spcBef>
              <a:buClrTx/>
              <a:buSzTx/>
              <a:buFontTx/>
              <a:buNone/>
            </a:pPr>
            <a:endParaRPr lang="en-US" sz="1800" b="0">
              <a:solidFill>
                <a:srgbClr val="FFFFFF"/>
              </a:solidFill>
              <a:latin typeface="Arial" charset="0"/>
            </a:endParaRPr>
          </a:p>
        </p:txBody>
      </p:sp>
      <p:sp>
        <p:nvSpPr>
          <p:cNvPr id="105483" name="Text Box 11"/>
          <p:cNvSpPr txBox="1">
            <a:spLocks noChangeArrowheads="1"/>
          </p:cNvSpPr>
          <p:nvPr/>
        </p:nvSpPr>
        <p:spPr bwMode="auto">
          <a:xfrm>
            <a:off x="6516688" y="1844675"/>
            <a:ext cx="2447925" cy="1373188"/>
          </a:xfrm>
          <a:prstGeom prst="rect">
            <a:avLst/>
          </a:prstGeom>
          <a:solidFill>
            <a:srgbClr val="000099"/>
          </a:solidFill>
          <a:ln w="9525">
            <a:noFill/>
            <a:miter lim="800000"/>
            <a:headEnd/>
            <a:tailEnd/>
          </a:ln>
          <a:effectLst/>
        </p:spPr>
        <p:txBody>
          <a:bodyPr>
            <a:spAutoFit/>
          </a:bodyPr>
          <a:lstStyle/>
          <a:p>
            <a:pPr algn="ctr">
              <a:spcBef>
                <a:spcPct val="50000"/>
              </a:spcBef>
              <a:buClrTx/>
              <a:buSzTx/>
              <a:buFontTx/>
              <a:buNone/>
            </a:pPr>
            <a:r>
              <a:rPr lang="en-US" b="0">
                <a:solidFill>
                  <a:srgbClr val="FFFFFF"/>
                </a:solidFill>
                <a:latin typeface="Impact" pitchFamily="34" charset="0"/>
              </a:rPr>
              <a:t>An angel wrestles with him at Jabbok</a:t>
            </a:r>
            <a:endParaRPr lang="en-AU" b="0">
              <a:solidFill>
                <a:srgbClr val="FFFFFF"/>
              </a:solidFill>
              <a:latin typeface="Impact" pitchFamily="34" charset="0"/>
            </a:endParaRPr>
          </a:p>
        </p:txBody>
      </p:sp>
      <p:sp>
        <p:nvSpPr>
          <p:cNvPr id="105484" name="Line 12"/>
          <p:cNvSpPr>
            <a:spLocks noChangeShapeType="1"/>
          </p:cNvSpPr>
          <p:nvPr/>
        </p:nvSpPr>
        <p:spPr bwMode="auto">
          <a:xfrm flipH="1">
            <a:off x="5435600" y="2565400"/>
            <a:ext cx="1152525" cy="431800"/>
          </a:xfrm>
          <a:prstGeom prst="line">
            <a:avLst/>
          </a:prstGeom>
          <a:noFill/>
          <a:ln w="76200">
            <a:solidFill>
              <a:srgbClr val="000099"/>
            </a:solidFill>
            <a:round/>
            <a:headEnd/>
            <a:tailEnd type="triangle" w="med" len="med"/>
          </a:ln>
          <a:effectLst/>
        </p:spPr>
        <p:txBody>
          <a:bodyPr/>
          <a:lstStyle/>
          <a:p>
            <a:pPr>
              <a:spcBef>
                <a:spcPct val="0"/>
              </a:spcBef>
              <a:buClrTx/>
              <a:buSzTx/>
              <a:buFontTx/>
              <a:buNone/>
            </a:pPr>
            <a:endParaRPr lang="en-US" sz="1800" b="0">
              <a:solidFill>
                <a:srgbClr val="FFFFFF"/>
              </a:solidFill>
              <a:latin typeface="Arial" charset="0"/>
            </a:endParaRPr>
          </a:p>
        </p:txBody>
      </p:sp>
      <p:sp>
        <p:nvSpPr>
          <p:cNvPr id="105485" name="Text Box 13"/>
          <p:cNvSpPr txBox="1">
            <a:spLocks noChangeArrowheads="1"/>
          </p:cNvSpPr>
          <p:nvPr/>
        </p:nvSpPr>
        <p:spPr bwMode="auto">
          <a:xfrm>
            <a:off x="34925" y="44450"/>
            <a:ext cx="3024188" cy="1658938"/>
          </a:xfrm>
          <a:prstGeom prst="rect">
            <a:avLst/>
          </a:prstGeom>
          <a:noFill/>
          <a:ln w="9525">
            <a:noFill/>
            <a:miter lim="800000"/>
            <a:headEnd/>
            <a:tailEnd/>
          </a:ln>
          <a:effectLst/>
        </p:spPr>
        <p:txBody>
          <a:bodyPr>
            <a:spAutoFit/>
          </a:bodyPr>
          <a:lstStyle/>
          <a:p>
            <a:pPr algn="ctr">
              <a:lnSpc>
                <a:spcPct val="95000"/>
              </a:lnSpc>
              <a:spcBef>
                <a:spcPct val="50000"/>
              </a:spcBef>
              <a:buClrTx/>
              <a:buSzTx/>
              <a:buFontTx/>
              <a:buNone/>
            </a:pPr>
            <a:r>
              <a:rPr lang="en-US" sz="3600" b="0" dirty="0">
                <a:ln>
                  <a:solidFill>
                    <a:srgbClr val="FFFFFF"/>
                  </a:solidFill>
                </a:ln>
                <a:solidFill>
                  <a:srgbClr val="FF0000"/>
                </a:solidFill>
                <a:effectLst>
                  <a:outerShdw blurRad="38100" dist="38100" dir="2700000" algn="tl">
                    <a:srgbClr val="FFFFFF"/>
                  </a:outerShdw>
                </a:effectLst>
                <a:latin typeface="Arial Black" pitchFamily="34" charset="0"/>
              </a:rPr>
              <a:t>Jacob </a:t>
            </a:r>
            <a:r>
              <a:rPr lang="en-US" sz="3600" b="0" dirty="0" smtClean="0">
                <a:ln>
                  <a:solidFill>
                    <a:srgbClr val="FFFFFF"/>
                  </a:solidFill>
                </a:ln>
                <a:solidFill>
                  <a:srgbClr val="FF0000"/>
                </a:solidFill>
                <a:effectLst>
                  <a:outerShdw blurRad="38100" dist="38100" dir="2700000" algn="tl">
                    <a:srgbClr val="FFFFFF"/>
                  </a:outerShdw>
                </a:effectLst>
                <a:latin typeface="Arial Black" pitchFamily="34" charset="0"/>
              </a:rPr>
              <a:t>returns </a:t>
            </a:r>
            <a:r>
              <a:rPr lang="en-US" sz="3600" b="0" dirty="0">
                <a:ln>
                  <a:solidFill>
                    <a:srgbClr val="FFFFFF"/>
                  </a:solidFill>
                </a:ln>
                <a:solidFill>
                  <a:srgbClr val="FF0000"/>
                </a:solidFill>
                <a:effectLst>
                  <a:outerShdw blurRad="38100" dist="38100" dir="2700000" algn="tl">
                    <a:srgbClr val="FFFFFF"/>
                  </a:outerShdw>
                </a:effectLst>
                <a:latin typeface="Arial Black" pitchFamily="34" charset="0"/>
              </a:rPr>
              <a:t>to the Land</a:t>
            </a:r>
            <a:endParaRPr lang="en-AU" sz="3600" b="0" dirty="0">
              <a:ln>
                <a:solidFill>
                  <a:srgbClr val="FFFFFF"/>
                </a:solidFill>
              </a:ln>
              <a:solidFill>
                <a:srgbClr val="FF0000"/>
              </a:solidFill>
              <a:effectLst>
                <a:outerShdw blurRad="38100" dist="38100" dir="2700000" algn="tl">
                  <a:srgbClr val="FFFFFF"/>
                </a:outerShdw>
              </a:effectLst>
              <a:latin typeface="Arial Black" pitchFamily="34" charset="0"/>
            </a:endParaRPr>
          </a:p>
        </p:txBody>
      </p:sp>
      <p:sp>
        <p:nvSpPr>
          <p:cNvPr id="105486" name="Oval 14"/>
          <p:cNvSpPr>
            <a:spLocks noChangeArrowheads="1"/>
          </p:cNvSpPr>
          <p:nvPr/>
        </p:nvSpPr>
        <p:spPr bwMode="auto">
          <a:xfrm rot="-549523">
            <a:off x="179388" y="1700213"/>
            <a:ext cx="3816350" cy="2089150"/>
          </a:xfrm>
          <a:prstGeom prst="ellipse">
            <a:avLst/>
          </a:prstGeom>
          <a:solidFill>
            <a:srgbClr val="FF0000"/>
          </a:solidFill>
          <a:ln w="28575">
            <a:solidFill>
              <a:srgbClr val="FFFF00"/>
            </a:solidFill>
            <a:round/>
            <a:headEnd/>
            <a:tailEnd/>
          </a:ln>
          <a:effectLst/>
        </p:spPr>
        <p:txBody>
          <a:bodyPr wrap="none" anchor="ctr"/>
          <a:lstStyle/>
          <a:p>
            <a:pPr algn="ctr">
              <a:spcBef>
                <a:spcPct val="0"/>
              </a:spcBef>
              <a:buClrTx/>
              <a:buSzTx/>
              <a:buFontTx/>
              <a:buNone/>
            </a:pPr>
            <a:r>
              <a:rPr lang="en-AU" sz="3200" i="1">
                <a:solidFill>
                  <a:srgbClr val="FFFF00"/>
                </a:solidFill>
                <a:effectLst>
                  <a:outerShdw blurRad="38100" dist="38100" dir="2700000" algn="tl">
                    <a:srgbClr val="000000"/>
                  </a:outerShdw>
                </a:effectLst>
                <a:latin typeface="Bookman Old Style" pitchFamily="18" charset="0"/>
              </a:rPr>
              <a:t>The time of</a:t>
            </a:r>
          </a:p>
          <a:p>
            <a:pPr algn="ctr">
              <a:spcBef>
                <a:spcPct val="0"/>
              </a:spcBef>
              <a:buClrTx/>
              <a:buSzTx/>
              <a:buFontTx/>
              <a:buNone/>
            </a:pPr>
            <a:r>
              <a:rPr lang="en-AU" sz="3200" i="1">
                <a:solidFill>
                  <a:srgbClr val="FFFF00"/>
                </a:solidFill>
                <a:effectLst>
                  <a:outerShdw blurRad="38100" dist="38100" dir="2700000" algn="tl">
                    <a:srgbClr val="000000"/>
                  </a:outerShdw>
                </a:effectLst>
                <a:latin typeface="Bookman Old Style" pitchFamily="18" charset="0"/>
              </a:rPr>
              <a:t> Jacob’s trouble</a:t>
            </a:r>
          </a:p>
        </p:txBody>
      </p:sp>
      <p:sp>
        <p:nvSpPr>
          <p:cNvPr id="105487" name="Line 15"/>
          <p:cNvSpPr>
            <a:spLocks noChangeShapeType="1"/>
          </p:cNvSpPr>
          <p:nvPr/>
        </p:nvSpPr>
        <p:spPr bwMode="auto">
          <a:xfrm flipH="1">
            <a:off x="4211638" y="2997200"/>
            <a:ext cx="1081087" cy="144463"/>
          </a:xfrm>
          <a:prstGeom prst="line">
            <a:avLst/>
          </a:prstGeom>
          <a:noFill/>
          <a:ln w="127000">
            <a:solidFill>
              <a:srgbClr val="0000CC"/>
            </a:solidFill>
            <a:round/>
            <a:headEnd/>
            <a:tailEnd type="triangle" w="med" len="med"/>
          </a:ln>
          <a:effectLst/>
        </p:spPr>
        <p:txBody>
          <a:bodyPr/>
          <a:lstStyle/>
          <a:p>
            <a:pPr>
              <a:spcBef>
                <a:spcPct val="0"/>
              </a:spcBef>
              <a:buClrTx/>
              <a:buSzTx/>
              <a:buFontTx/>
              <a:buNone/>
            </a:pPr>
            <a:endParaRPr lang="en-US" sz="1800" b="0">
              <a:solidFill>
                <a:srgbClr val="FFFFFF"/>
              </a:solidFill>
              <a:latin typeface="Arial" charset="0"/>
            </a:endParaRPr>
          </a:p>
        </p:txBody>
      </p:sp>
      <p:sp>
        <p:nvSpPr>
          <p:cNvPr id="105488" name="AutoShape 16"/>
          <p:cNvSpPr>
            <a:spLocks noChangeArrowheads="1"/>
          </p:cNvSpPr>
          <p:nvPr/>
        </p:nvSpPr>
        <p:spPr bwMode="auto">
          <a:xfrm rot="286856">
            <a:off x="3198813" y="4149725"/>
            <a:ext cx="2520950" cy="2590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w="28575">
            <a:solidFill>
              <a:srgbClr val="FF0000"/>
            </a:solidFill>
            <a:miter lim="800000"/>
            <a:headEnd/>
            <a:tailEnd/>
          </a:ln>
          <a:effectLst/>
        </p:spPr>
        <p:txBody>
          <a:bodyPr wrap="none" anchor="ctr"/>
          <a:lstStyle/>
          <a:p>
            <a:pPr algn="ctr">
              <a:spcBef>
                <a:spcPct val="0"/>
              </a:spcBef>
              <a:buClrTx/>
              <a:buSzTx/>
              <a:buFontTx/>
              <a:buNone/>
            </a:pPr>
            <a:r>
              <a:rPr lang="en-AU" sz="3200" i="1">
                <a:solidFill>
                  <a:srgbClr val="000000"/>
                </a:solidFill>
                <a:effectLst>
                  <a:outerShdw blurRad="38100" dist="38100" dir="2700000" algn="tl">
                    <a:srgbClr val="FFFFFF"/>
                  </a:outerShdw>
                </a:effectLst>
                <a:latin typeface="Bookman Old Style" pitchFamily="18" charset="0"/>
              </a:rPr>
              <a:t>…but he</a:t>
            </a:r>
          </a:p>
          <a:p>
            <a:pPr algn="ctr">
              <a:spcBef>
                <a:spcPct val="0"/>
              </a:spcBef>
              <a:buClrTx/>
              <a:buSzTx/>
              <a:buFontTx/>
              <a:buNone/>
            </a:pPr>
            <a:r>
              <a:rPr lang="en-AU" sz="3200" i="1">
                <a:solidFill>
                  <a:srgbClr val="000000"/>
                </a:solidFill>
                <a:effectLst>
                  <a:outerShdw blurRad="38100" dist="38100" dir="2700000" algn="tl">
                    <a:srgbClr val="FFFFFF"/>
                  </a:outerShdw>
                </a:effectLst>
                <a:latin typeface="Bookman Old Style" pitchFamily="18" charset="0"/>
              </a:rPr>
              <a:t> shall be</a:t>
            </a:r>
          </a:p>
          <a:p>
            <a:pPr algn="ctr">
              <a:spcBef>
                <a:spcPct val="0"/>
              </a:spcBef>
              <a:buClrTx/>
              <a:buSzTx/>
              <a:buFontTx/>
              <a:buNone/>
            </a:pPr>
            <a:r>
              <a:rPr lang="en-AU" sz="3200" i="1">
                <a:solidFill>
                  <a:srgbClr val="000000"/>
                </a:solidFill>
                <a:effectLst>
                  <a:outerShdw blurRad="38100" dist="38100" dir="2700000" algn="tl">
                    <a:srgbClr val="FFFFFF"/>
                  </a:outerShdw>
                </a:effectLst>
                <a:latin typeface="Bookman Old Style" pitchFamily="18" charset="0"/>
              </a:rPr>
              <a:t> saved</a:t>
            </a:r>
          </a:p>
          <a:p>
            <a:pPr algn="ctr">
              <a:spcBef>
                <a:spcPct val="0"/>
              </a:spcBef>
              <a:buClrTx/>
              <a:buSzTx/>
              <a:buFontTx/>
              <a:buNone/>
            </a:pPr>
            <a:r>
              <a:rPr lang="en-AU" sz="3200" i="1">
                <a:solidFill>
                  <a:srgbClr val="000000"/>
                </a:solidFill>
                <a:effectLst>
                  <a:outerShdw blurRad="38100" dist="38100" dir="2700000" algn="tl">
                    <a:srgbClr val="FFFFFF"/>
                  </a:outerShdw>
                </a:effectLst>
                <a:latin typeface="Bookman Old Style" pitchFamily="18" charset="0"/>
              </a:rPr>
              <a:t> out</a:t>
            </a:r>
          </a:p>
          <a:p>
            <a:pPr algn="ctr">
              <a:spcBef>
                <a:spcPct val="0"/>
              </a:spcBef>
              <a:buClrTx/>
              <a:buSzTx/>
              <a:buFontTx/>
              <a:buNone/>
            </a:pPr>
            <a:r>
              <a:rPr lang="en-AU" sz="3200" i="1">
                <a:solidFill>
                  <a:srgbClr val="000000"/>
                </a:solidFill>
                <a:effectLst>
                  <a:outerShdw blurRad="38100" dist="38100" dir="2700000" algn="tl">
                    <a:srgbClr val="FFFFFF"/>
                  </a:outerShdw>
                </a:effectLst>
                <a:latin typeface="Bookman Old Style" pitchFamily="18" charset="0"/>
              </a:rPr>
              <a:t>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wipe(up)">
                                      <p:cBhvr>
                                        <p:cTn id="7" dur="5000"/>
                                        <p:tgtEl>
                                          <p:spTgt spid="105477"/>
                                        </p:tgtEl>
                                      </p:cBhvr>
                                    </p:animEffect>
                                  </p:childTnLst>
                                </p:cTn>
                              </p:par>
                            </p:childTnLst>
                          </p:cTn>
                        </p:par>
                        <p:par>
                          <p:cTn id="8" fill="hold">
                            <p:stCondLst>
                              <p:cond delay="5000"/>
                            </p:stCondLst>
                            <p:childTnLst>
                              <p:par>
                                <p:cTn id="9" presetID="1" presetClass="entr" presetSubtype="0" fill="hold" grpId="0" nodeType="afterEffect">
                                  <p:stCondLst>
                                    <p:cond delay="0"/>
                                  </p:stCondLst>
                                  <p:childTnLst>
                                    <p:set>
                                      <p:cBhvr>
                                        <p:cTn id="10" dur="1" fill="hold">
                                          <p:stCondLst>
                                            <p:cond delay="0"/>
                                          </p:stCondLst>
                                        </p:cTn>
                                        <p:tgtEl>
                                          <p:spTgt spid="105481"/>
                                        </p:tgtEl>
                                        <p:attrNameLst>
                                          <p:attrName>style.visibility</p:attrName>
                                        </p:attrNameLst>
                                      </p:cBhvr>
                                      <p:to>
                                        <p:strVal val="visible"/>
                                      </p:to>
                                    </p:set>
                                  </p:childTnLst>
                                  <p:subTnLst>
                                    <p:set>
                                      <p:cBhvr override="childStyle">
                                        <p:cTn dur="1" fill="hold" display="0" masterRel="nextClick" afterEffect="1"/>
                                        <p:tgtEl>
                                          <p:spTgt spid="105481"/>
                                        </p:tgtEl>
                                        <p:attrNameLst>
                                          <p:attrName>style.visibility</p:attrName>
                                        </p:attrNameLst>
                                      </p:cBhvr>
                                      <p:to>
                                        <p:strVal val="hidden"/>
                                      </p:to>
                                    </p:set>
                                  </p:subTnLst>
                                </p:cTn>
                              </p:par>
                              <p:par>
                                <p:cTn id="11" presetID="22" presetClass="entr" presetSubtype="4" fill="hold" grpId="0" nodeType="withEffect">
                                  <p:stCondLst>
                                    <p:cond delay="0"/>
                                  </p:stCondLst>
                                  <p:childTnLst>
                                    <p:set>
                                      <p:cBhvr>
                                        <p:cTn id="12" dur="1" fill="hold">
                                          <p:stCondLst>
                                            <p:cond delay="0"/>
                                          </p:stCondLst>
                                        </p:cTn>
                                        <p:tgtEl>
                                          <p:spTgt spid="105482"/>
                                        </p:tgtEl>
                                        <p:attrNameLst>
                                          <p:attrName>style.visibility</p:attrName>
                                        </p:attrNameLst>
                                      </p:cBhvr>
                                      <p:to>
                                        <p:strVal val="visible"/>
                                      </p:to>
                                    </p:set>
                                    <p:animEffect transition="in" filter="wipe(down)">
                                      <p:cBhvr>
                                        <p:cTn id="13" dur="1000"/>
                                        <p:tgtEl>
                                          <p:spTgt spid="105482"/>
                                        </p:tgtEl>
                                      </p:cBhvr>
                                    </p:animEffect>
                                  </p:childTnLst>
                                  <p:subTnLst>
                                    <p:set>
                                      <p:cBhvr override="childStyle">
                                        <p:cTn dur="1" fill="hold" display="0" masterRel="nextClick" afterEffect="1"/>
                                        <p:tgtEl>
                                          <p:spTgt spid="10548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5479"/>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105478"/>
                                        </p:tgtEl>
                                        <p:attrNameLst>
                                          <p:attrName>style.visibility</p:attrName>
                                        </p:attrNameLst>
                                      </p:cBhvr>
                                      <p:to>
                                        <p:strVal val="visible"/>
                                      </p:to>
                                    </p:set>
                                    <p:animEffect transition="in" filter="wipe(down)">
                                      <p:cBhvr>
                                        <p:cTn id="20" dur="5000"/>
                                        <p:tgtEl>
                                          <p:spTgt spid="105478"/>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105486"/>
                                        </p:tgtEl>
                                        <p:attrNameLst>
                                          <p:attrName>style.visibility</p:attrName>
                                        </p:attrNameLst>
                                      </p:cBhvr>
                                      <p:to>
                                        <p:strVal val="visible"/>
                                      </p:to>
                                    </p:set>
                                    <p:animEffect transition="in" filter="fade">
                                      <p:cBhvr>
                                        <p:cTn id="24" dur="1000"/>
                                        <p:tgtEl>
                                          <p:spTgt spid="105486"/>
                                        </p:tgtEl>
                                      </p:cBhvr>
                                    </p:animEffect>
                                  </p:childTnLst>
                                </p:cTn>
                              </p:par>
                            </p:childTnLst>
                          </p:cTn>
                        </p:par>
                        <p:par>
                          <p:cTn id="25" fill="hold">
                            <p:stCondLst>
                              <p:cond delay="6000"/>
                            </p:stCondLst>
                            <p:childTnLst>
                              <p:par>
                                <p:cTn id="26" presetID="1" presetClass="entr" presetSubtype="0" fill="hold" grpId="0" nodeType="afterEffect">
                                  <p:stCondLst>
                                    <p:cond delay="2000"/>
                                  </p:stCondLst>
                                  <p:childTnLst>
                                    <p:set>
                                      <p:cBhvr>
                                        <p:cTn id="27" dur="1" fill="hold">
                                          <p:stCondLst>
                                            <p:cond delay="0"/>
                                          </p:stCondLst>
                                        </p:cTn>
                                        <p:tgtEl>
                                          <p:spTgt spid="105483"/>
                                        </p:tgtEl>
                                        <p:attrNameLst>
                                          <p:attrName>style.visibility</p:attrName>
                                        </p:attrNameLst>
                                      </p:cBhvr>
                                      <p:to>
                                        <p:strVal val="visible"/>
                                      </p:to>
                                    </p:set>
                                  </p:childTnLst>
                                </p:cTn>
                              </p:par>
                            </p:childTnLst>
                          </p:cTn>
                        </p:par>
                        <p:par>
                          <p:cTn id="28" fill="hold">
                            <p:stCondLst>
                              <p:cond delay="8000"/>
                            </p:stCondLst>
                            <p:childTnLst>
                              <p:par>
                                <p:cTn id="29" presetID="22" presetClass="entr" presetSubtype="2" fill="hold" grpId="0" nodeType="afterEffect">
                                  <p:stCondLst>
                                    <p:cond delay="0"/>
                                  </p:stCondLst>
                                  <p:childTnLst>
                                    <p:set>
                                      <p:cBhvr>
                                        <p:cTn id="30" dur="1" fill="hold">
                                          <p:stCondLst>
                                            <p:cond delay="0"/>
                                          </p:stCondLst>
                                        </p:cTn>
                                        <p:tgtEl>
                                          <p:spTgt spid="105484"/>
                                        </p:tgtEl>
                                        <p:attrNameLst>
                                          <p:attrName>style.visibility</p:attrName>
                                        </p:attrNameLst>
                                      </p:cBhvr>
                                      <p:to>
                                        <p:strVal val="visible"/>
                                      </p:to>
                                    </p:set>
                                    <p:animEffect transition="in" filter="wipe(right)">
                                      <p:cBhvr>
                                        <p:cTn id="31" dur="1000"/>
                                        <p:tgtEl>
                                          <p:spTgt spid="105484"/>
                                        </p:tgtEl>
                                      </p:cBhvr>
                                    </p:animEffect>
                                  </p:childTnLst>
                                </p:cTn>
                              </p:par>
                            </p:childTnLst>
                          </p:cTn>
                        </p:par>
                        <p:par>
                          <p:cTn id="32" fill="hold">
                            <p:stCondLst>
                              <p:cond delay="9000"/>
                            </p:stCondLst>
                            <p:childTnLst>
                              <p:par>
                                <p:cTn id="33" presetID="22" presetClass="entr" presetSubtype="2" fill="hold" grpId="0" nodeType="afterEffect">
                                  <p:stCondLst>
                                    <p:cond delay="1000"/>
                                  </p:stCondLst>
                                  <p:childTnLst>
                                    <p:set>
                                      <p:cBhvr>
                                        <p:cTn id="34" dur="1" fill="hold">
                                          <p:stCondLst>
                                            <p:cond delay="0"/>
                                          </p:stCondLst>
                                        </p:cTn>
                                        <p:tgtEl>
                                          <p:spTgt spid="105487"/>
                                        </p:tgtEl>
                                        <p:attrNameLst>
                                          <p:attrName>style.visibility</p:attrName>
                                        </p:attrNameLst>
                                      </p:cBhvr>
                                      <p:to>
                                        <p:strVal val="visible"/>
                                      </p:to>
                                    </p:set>
                                    <p:animEffect transition="in" filter="wipe(right)">
                                      <p:cBhvr>
                                        <p:cTn id="35" dur="1000"/>
                                        <p:tgtEl>
                                          <p:spTgt spid="105487"/>
                                        </p:tgtEl>
                                      </p:cBhvr>
                                    </p:animEffect>
                                  </p:childTnLst>
                                </p:cTn>
                              </p:par>
                            </p:childTnLst>
                          </p:cTn>
                        </p:par>
                        <p:par>
                          <p:cTn id="36" fill="hold">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105488"/>
                                        </p:tgtEl>
                                        <p:attrNameLst>
                                          <p:attrName>style.visibility</p:attrName>
                                        </p:attrNameLst>
                                      </p:cBhvr>
                                      <p:to>
                                        <p:strVal val="visible"/>
                                      </p:to>
                                    </p:set>
                                    <p:animEffect transition="in" filter="fade">
                                      <p:cBhvr>
                                        <p:cTn id="39" dur="2000"/>
                                        <p:tgtEl>
                                          <p:spTgt spid="105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P spid="105478" grpId="0" animBg="1"/>
      <p:bldP spid="105479" grpId="0" animBg="1"/>
      <p:bldP spid="105481" grpId="0" animBg="1"/>
      <p:bldP spid="105482" grpId="0" animBg="1"/>
      <p:bldP spid="105483" grpId="0" animBg="1"/>
      <p:bldP spid="105484" grpId="0" animBg="1"/>
      <p:bldP spid="105486" grpId="0" animBg="1"/>
      <p:bldP spid="105487" grpId="0" animBg="1"/>
      <p:bldP spid="1054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0" y="215900"/>
            <a:ext cx="9144000" cy="765175"/>
          </a:xfrm>
        </p:spPr>
        <p:txBody>
          <a:bodyPr/>
          <a:lstStyle/>
          <a:p>
            <a:r>
              <a:rPr lang="en-AU" sz="4400" dirty="0"/>
              <a:t>Jacob in the Latter Days</a:t>
            </a:r>
            <a:endParaRPr lang="en-AU" sz="4400" dirty="0">
              <a:solidFill>
                <a:srgbClr val="FF0000"/>
              </a:solidFill>
            </a:endParaRPr>
          </a:p>
        </p:txBody>
      </p:sp>
      <p:sp>
        <p:nvSpPr>
          <p:cNvPr id="69635" name="Rectangle 3"/>
          <p:cNvSpPr>
            <a:spLocks noGrp="1" noChangeArrowheads="1"/>
          </p:cNvSpPr>
          <p:nvPr>
            <p:ph type="subTitle" idx="1"/>
          </p:nvPr>
        </p:nvSpPr>
        <p:spPr>
          <a:xfrm>
            <a:off x="250825" y="992553"/>
            <a:ext cx="8642350" cy="5329237"/>
          </a:xfrm>
        </p:spPr>
        <p:txBody>
          <a:bodyPr/>
          <a:lstStyle/>
          <a:p>
            <a:pPr marL="622300" indent="-622300">
              <a:spcBef>
                <a:spcPct val="0"/>
              </a:spcBef>
              <a:spcAft>
                <a:spcPct val="20000"/>
              </a:spcAft>
            </a:pPr>
            <a:r>
              <a:rPr lang="en-AU" sz="3400" dirty="0">
                <a:ln>
                  <a:solidFill>
                    <a:schemeClr val="tx1"/>
                  </a:solidFill>
                </a:ln>
                <a:solidFill>
                  <a:srgbClr val="00FFFF"/>
                </a:solidFill>
              </a:rPr>
              <a:t>‘Jacob’</a:t>
            </a:r>
            <a:r>
              <a:rPr lang="en-AU" sz="3400" dirty="0">
                <a:ln>
                  <a:solidFill>
                    <a:schemeClr val="tx1"/>
                  </a:solidFill>
                </a:ln>
              </a:rPr>
              <a:t> </a:t>
            </a:r>
            <a:r>
              <a:rPr lang="en-AU" sz="3400" dirty="0"/>
              <a:t>used 6 times in context of the dream - </a:t>
            </a:r>
            <a:r>
              <a:rPr lang="en-AU" sz="3400" dirty="0">
                <a:ln w="19050">
                  <a:solidFill>
                    <a:schemeClr val="tx1"/>
                  </a:solidFill>
                </a:ln>
                <a:solidFill>
                  <a:srgbClr val="FF0000"/>
                </a:solidFill>
              </a:rPr>
              <a:t>Jer. 30:7,10</a:t>
            </a:r>
            <a:r>
              <a:rPr lang="en-AU" sz="3400" dirty="0">
                <a:ln w="19050">
                  <a:solidFill>
                    <a:schemeClr val="tx1"/>
                  </a:solidFill>
                </a:ln>
              </a:rPr>
              <a:t> </a:t>
            </a:r>
            <a:r>
              <a:rPr lang="en-AU" sz="3400" dirty="0">
                <a:ln w="19050">
                  <a:noFill/>
                </a:ln>
              </a:rPr>
              <a:t>(2),</a:t>
            </a:r>
            <a:r>
              <a:rPr lang="en-AU" sz="3400" dirty="0">
                <a:ln w="19050">
                  <a:solidFill>
                    <a:schemeClr val="tx1"/>
                  </a:solidFill>
                </a:ln>
                <a:solidFill>
                  <a:srgbClr val="FF0000"/>
                </a:solidFill>
              </a:rPr>
              <a:t>18; 31:7,11</a:t>
            </a:r>
            <a:r>
              <a:rPr lang="en-AU" sz="3400" dirty="0"/>
              <a:t>.</a:t>
            </a:r>
          </a:p>
          <a:p>
            <a:pPr marL="622300" indent="-622300">
              <a:spcBef>
                <a:spcPct val="0"/>
              </a:spcBef>
              <a:spcAft>
                <a:spcPct val="20000"/>
              </a:spcAft>
            </a:pPr>
            <a:r>
              <a:rPr lang="en-AU" sz="3400" dirty="0">
                <a:ln w="19050">
                  <a:solidFill>
                    <a:schemeClr val="tx1"/>
                  </a:solidFill>
                </a:ln>
                <a:solidFill>
                  <a:srgbClr val="FF0000"/>
                </a:solidFill>
              </a:rPr>
              <a:t>Jer. 30:22-24 </a:t>
            </a:r>
            <a:r>
              <a:rPr lang="en-AU" sz="3400" dirty="0"/>
              <a:t>– Armageddon will result in Jacob’s final redemption.</a:t>
            </a:r>
          </a:p>
          <a:p>
            <a:pPr marL="622300" indent="-622300">
              <a:spcBef>
                <a:spcPct val="0"/>
              </a:spcBef>
              <a:spcAft>
                <a:spcPct val="20000"/>
              </a:spcAft>
            </a:pPr>
            <a:r>
              <a:rPr lang="en-AU" sz="3400" dirty="0">
                <a:solidFill>
                  <a:srgbClr val="00FF00"/>
                </a:solidFill>
              </a:rPr>
              <a:t>Jacob’s return from Haran</a:t>
            </a:r>
            <a:r>
              <a:rPr lang="en-AU" sz="3400" dirty="0"/>
              <a:t> – Basis of latter day prophecy – </a:t>
            </a:r>
            <a:r>
              <a:rPr lang="en-AU" sz="3400" dirty="0">
                <a:ln w="19050">
                  <a:solidFill>
                    <a:schemeClr val="tx1"/>
                  </a:solidFill>
                </a:ln>
                <a:solidFill>
                  <a:srgbClr val="FF0000"/>
                </a:solidFill>
              </a:rPr>
              <a:t>Jer. 30:5-8,10,18; 31:7-11,15-17,19</a:t>
            </a:r>
            <a:r>
              <a:rPr lang="en-AU" sz="3400" dirty="0"/>
              <a:t>.</a:t>
            </a:r>
          </a:p>
          <a:p>
            <a:pPr marL="622300" indent="-622300">
              <a:spcBef>
                <a:spcPct val="0"/>
              </a:spcBef>
              <a:spcAft>
                <a:spcPct val="20000"/>
              </a:spcAft>
            </a:pPr>
            <a:r>
              <a:rPr lang="en-AU" sz="3400" dirty="0"/>
              <a:t>Esau is not </a:t>
            </a:r>
            <a:r>
              <a:rPr lang="en-AU" sz="3400" dirty="0" smtClean="0"/>
              <a:t>mentioned by name, </a:t>
            </a:r>
            <a:r>
              <a:rPr lang="en-AU" sz="3400" dirty="0"/>
              <a:t>but is present – </a:t>
            </a:r>
            <a:r>
              <a:rPr lang="en-AU" sz="3400" dirty="0">
                <a:ln w="19050">
                  <a:solidFill>
                    <a:schemeClr val="tx1"/>
                  </a:solidFill>
                </a:ln>
                <a:solidFill>
                  <a:srgbClr val="FF0000"/>
                </a:solidFill>
              </a:rPr>
              <a:t>Jer. 30:8; 31:11</a:t>
            </a:r>
            <a:r>
              <a:rPr lang="en-AU" sz="3400" dirty="0"/>
              <a:t>.</a:t>
            </a:r>
          </a:p>
        </p:txBody>
      </p:sp>
      <p:sp>
        <p:nvSpPr>
          <p:cNvPr id="6" name="Rectangle 24"/>
          <p:cNvSpPr txBox="1">
            <a:spLocks noChangeArrowheads="1"/>
          </p:cNvSpPr>
          <p:nvPr/>
        </p:nvSpPr>
        <p:spPr>
          <a:xfrm>
            <a:off x="32036" y="6381921"/>
            <a:ext cx="4069084"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FFFFCC"/>
              </a:buClr>
              <a:defRPr/>
            </a:pPr>
            <a:r>
              <a:rPr lang="en-AU" dirty="0" smtClean="0">
                <a:effectLst>
                  <a:outerShdw blurRad="50800" dist="38100" algn="l" rotWithShape="0">
                    <a:srgbClr val="FFFFFF">
                      <a:alpha val="40000"/>
                    </a:srgbClr>
                  </a:outerShdw>
                </a:effectLst>
              </a:rPr>
              <a:t>The Second Exodus of Israel</a:t>
            </a:r>
            <a:endParaRPr lang="en-AU" dirty="0">
              <a:effectLst>
                <a:outerShdw blurRad="50800" dist="38100" algn="l" rotWithShape="0">
                  <a:srgbClr val="FFFFFF">
                    <a:alpha val="40000"/>
                  </a:srgbClr>
                </a:outerShdw>
              </a:effectLst>
            </a:endParaRPr>
          </a:p>
        </p:txBody>
      </p:sp>
      <p:cxnSp>
        <p:nvCxnSpPr>
          <p:cNvPr id="7" name="Straight Connector 6"/>
          <p:cNvCxnSpPr/>
          <p:nvPr/>
        </p:nvCxnSpPr>
        <p:spPr>
          <a:xfrm>
            <a:off x="2627784" y="4924580"/>
            <a:ext cx="331236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41565"/>
            <a:ext cx="9144000" cy="765175"/>
          </a:xfrm>
        </p:spPr>
        <p:txBody>
          <a:bodyPr/>
          <a:lstStyle/>
          <a:p>
            <a:r>
              <a:rPr lang="en-AU" dirty="0" smtClean="0"/>
              <a:t>Bro. Thomas on Edom and Esau</a:t>
            </a:r>
            <a:endParaRPr lang="en-AU" dirty="0">
              <a:solidFill>
                <a:srgbClr val="FF0000"/>
              </a:solidFill>
            </a:endParaRPr>
          </a:p>
        </p:txBody>
      </p:sp>
      <p:sp>
        <p:nvSpPr>
          <p:cNvPr id="55299" name="Rectangle 3"/>
          <p:cNvSpPr>
            <a:spLocks noGrp="1" noChangeArrowheads="1"/>
          </p:cNvSpPr>
          <p:nvPr>
            <p:ph type="subTitle" idx="1"/>
          </p:nvPr>
        </p:nvSpPr>
        <p:spPr>
          <a:xfrm>
            <a:off x="329448" y="799649"/>
            <a:ext cx="8501122" cy="9415961"/>
          </a:xfrm>
        </p:spPr>
        <p:txBody>
          <a:bodyPr/>
          <a:lstStyle/>
          <a:p>
            <a:pPr marL="0" indent="0" algn="just">
              <a:lnSpc>
                <a:spcPct val="85000"/>
              </a:lnSpc>
              <a:spcBef>
                <a:spcPts val="0"/>
              </a:spcBef>
              <a:spcAft>
                <a:spcPts val="600"/>
              </a:spcAft>
              <a:buNone/>
            </a:pPr>
            <a:r>
              <a:rPr lang="en-US" dirty="0" smtClean="0">
                <a:solidFill>
                  <a:srgbClr val="00FF00"/>
                </a:solidFill>
                <a:latin typeface="Bookman Old Style" pitchFamily="18" charset="0"/>
              </a:rPr>
              <a:t>Edom,</a:t>
            </a:r>
            <a:r>
              <a:rPr lang="en-US" dirty="0" smtClean="0">
                <a:latin typeface="Bookman Old Style" pitchFamily="18" charset="0"/>
              </a:rPr>
              <a:t> in the prophecies concerning the restoration of Israel’s kingdom in “the latter days,” </a:t>
            </a:r>
            <a:r>
              <a:rPr lang="en-US" dirty="0" smtClean="0">
                <a:solidFill>
                  <a:srgbClr val="00FF00"/>
                </a:solidFill>
                <a:latin typeface="Bookman Old Style" pitchFamily="18" charset="0"/>
              </a:rPr>
              <a:t>is representative of the enemies of Jacob,</a:t>
            </a:r>
            <a:r>
              <a:rPr lang="en-US" dirty="0" smtClean="0">
                <a:latin typeface="Bookman Old Style" pitchFamily="18" charset="0"/>
              </a:rPr>
              <a:t> banded together </a:t>
            </a:r>
            <a:r>
              <a:rPr lang="en-US" dirty="0" smtClean="0">
                <a:solidFill>
                  <a:srgbClr val="FFFF00"/>
                </a:solidFill>
                <a:latin typeface="Bookman Old Style" pitchFamily="18" charset="0"/>
              </a:rPr>
              <a:t>under the guardianship of Gog, who is then the Chief of the House of Esau</a:t>
            </a:r>
            <a:r>
              <a:rPr lang="en-US" dirty="0" smtClean="0">
                <a:latin typeface="Bookman Old Style" pitchFamily="18" charset="0"/>
              </a:rPr>
              <a:t>. 	</a:t>
            </a:r>
            <a:r>
              <a:rPr lang="en-US" sz="2400" dirty="0" smtClean="0">
                <a:ln>
                  <a:solidFill>
                    <a:schemeClr val="tx1"/>
                  </a:solidFill>
                </a:ln>
                <a:solidFill>
                  <a:srgbClr val="FF66FF"/>
                </a:solidFill>
              </a:rPr>
              <a:t>Eureka Vol. 1 pg. 60</a:t>
            </a:r>
          </a:p>
          <a:p>
            <a:pPr marL="0" indent="0" algn="just">
              <a:lnSpc>
                <a:spcPct val="85000"/>
              </a:lnSpc>
              <a:spcBef>
                <a:spcPts val="0"/>
              </a:spcBef>
              <a:spcAft>
                <a:spcPts val="600"/>
              </a:spcAft>
              <a:buNone/>
            </a:pPr>
            <a:r>
              <a:rPr lang="en-US" dirty="0" smtClean="0">
                <a:latin typeface="Bookman Old Style" pitchFamily="18" charset="0"/>
              </a:rPr>
              <a:t>Jacob is saved out of his trouble; </a:t>
            </a:r>
            <a:r>
              <a:rPr lang="en-US" dirty="0" smtClean="0">
                <a:solidFill>
                  <a:srgbClr val="00FF00"/>
                </a:solidFill>
                <a:latin typeface="Bookman Old Style" pitchFamily="18" charset="0"/>
              </a:rPr>
              <a:t>the yoke of Esau</a:t>
            </a:r>
            <a:r>
              <a:rPr lang="en-US" dirty="0" smtClean="0">
                <a:latin typeface="Bookman Old Style" pitchFamily="18" charset="0"/>
              </a:rPr>
              <a:t> is at length broken from off his neck. 				</a:t>
            </a:r>
            <a:r>
              <a:rPr lang="en-US" sz="2400" dirty="0" smtClean="0">
                <a:ln>
                  <a:solidFill>
                    <a:schemeClr val="tx1"/>
                  </a:solidFill>
                </a:ln>
                <a:solidFill>
                  <a:srgbClr val="FF66FF"/>
                </a:solidFill>
              </a:rPr>
              <a:t>Eureka Vol. 4 pg. 26</a:t>
            </a:r>
          </a:p>
          <a:p>
            <a:pPr marL="0" indent="0" algn="just">
              <a:lnSpc>
                <a:spcPct val="85000"/>
              </a:lnSpc>
              <a:spcBef>
                <a:spcPts val="0"/>
              </a:spcBef>
              <a:spcAft>
                <a:spcPts val="600"/>
              </a:spcAft>
              <a:buNone/>
            </a:pPr>
            <a:r>
              <a:rPr lang="en-US" dirty="0" smtClean="0">
                <a:latin typeface="Bookman Old Style" pitchFamily="18" charset="0"/>
              </a:rPr>
              <a:t>It is the day in which the captivity of Israel and Judah is to be brought against their own land, consequent upon </a:t>
            </a:r>
            <a:r>
              <a:rPr lang="en-US" dirty="0" smtClean="0">
                <a:solidFill>
                  <a:srgbClr val="00FF00"/>
                </a:solidFill>
                <a:latin typeface="Bookman Old Style" pitchFamily="18" charset="0"/>
              </a:rPr>
              <a:t>the breaking of the yoke of the House of Esau from off their neck</a:t>
            </a:r>
            <a:r>
              <a:rPr lang="en-US" dirty="0" smtClean="0">
                <a:latin typeface="Bookman Old Style" pitchFamily="18" charset="0"/>
              </a:rPr>
              <a:t>, that foreigners may no more serve themselves of them. 	</a:t>
            </a:r>
            <a:r>
              <a:rPr lang="en-AU" sz="2400" dirty="0" smtClean="0">
                <a:ln>
                  <a:solidFill>
                    <a:schemeClr val="tx1"/>
                  </a:solidFill>
                </a:ln>
                <a:solidFill>
                  <a:srgbClr val="FF66FF"/>
                </a:solidFill>
              </a:rPr>
              <a:t>Eureka Vol. 5 pg. 49</a:t>
            </a:r>
          </a:p>
        </p:txBody>
      </p:sp>
      <p:sp>
        <p:nvSpPr>
          <p:cNvPr id="6" name="TextBox 5"/>
          <p:cNvSpPr txBox="1"/>
          <p:nvPr/>
        </p:nvSpPr>
        <p:spPr>
          <a:xfrm rot="21241934">
            <a:off x="717572" y="2226036"/>
            <a:ext cx="7700240" cy="2440668"/>
          </a:xfrm>
          <a:prstGeom prst="rect">
            <a:avLst/>
          </a:prstGeom>
          <a:solidFill>
            <a:srgbClr val="FFFF00"/>
          </a:solidFill>
          <a:ln w="57150">
            <a:solidFill>
              <a:srgbClr val="FF0000"/>
            </a:solidFill>
          </a:ln>
        </p:spPr>
        <p:txBody>
          <a:bodyPr wrap="square" tIns="91440" bIns="0" rtlCol="0">
            <a:spAutoFit/>
          </a:bodyPr>
          <a:lstStyle/>
          <a:p>
            <a:pPr algn="ctr">
              <a:lnSpc>
                <a:spcPct val="85000"/>
              </a:lnSpc>
              <a:spcBef>
                <a:spcPct val="0"/>
              </a:spcBef>
              <a:buClrTx/>
              <a:buSzTx/>
              <a:buFontTx/>
              <a:buNone/>
            </a:pPr>
            <a:r>
              <a:rPr lang="en-US" sz="4400" b="0" dirty="0" smtClean="0">
                <a:solidFill>
                  <a:srgbClr val="000000"/>
                </a:solidFill>
                <a:latin typeface="Arial Black" pitchFamily="34" charset="0"/>
              </a:rPr>
              <a:t>That is why Edom features prominently in the Restoration Prophecies of Ezekiel</a:t>
            </a:r>
            <a:endParaRPr lang="en-US" sz="4400" b="0" dirty="0">
              <a:solidFill>
                <a:srgbClr val="000000"/>
              </a:solidFill>
              <a:latin typeface="Arial Black" pitchFamily="34" charset="0"/>
            </a:endParaRPr>
          </a:p>
        </p:txBody>
      </p:sp>
      <p:sp>
        <p:nvSpPr>
          <p:cNvPr id="7" name="Rectangle 24"/>
          <p:cNvSpPr txBox="1">
            <a:spLocks noChangeArrowheads="1"/>
          </p:cNvSpPr>
          <p:nvPr/>
        </p:nvSpPr>
        <p:spPr>
          <a:xfrm>
            <a:off x="32036" y="6395776"/>
            <a:ext cx="4069084"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FFFFCC"/>
              </a:buClr>
              <a:defRPr/>
            </a:pPr>
            <a:r>
              <a:rPr lang="en-AU" dirty="0" smtClean="0">
                <a:effectLst>
                  <a:outerShdw blurRad="50800" dist="38100" algn="l" rotWithShape="0">
                    <a:srgbClr val="FFFFFF">
                      <a:alpha val="40000"/>
                    </a:srgbClr>
                  </a:outerShdw>
                </a:effectLst>
              </a:rPr>
              <a:t>The Second Exodus of Israel</a:t>
            </a:r>
            <a:endParaRPr lang="en-AU" dirty="0">
              <a:effectLst>
                <a:outerShdw blurRad="50800" dist="38100" algn="l" rotWithShape="0">
                  <a:srgbClr val="FFFFFF">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7890"/>
            <a:ext cx="9144000" cy="769441"/>
          </a:xfrm>
          <a:prstGeom prst="rect">
            <a:avLst/>
          </a:prstGeom>
          <a:noFill/>
        </p:spPr>
        <p:txBody>
          <a:bodyPr wrap="square" rtlCol="0">
            <a:spAutoFit/>
          </a:bodyPr>
          <a:lstStyle/>
          <a:p>
            <a:pPr algn="ctr">
              <a:buClr>
                <a:srgbClr val="00FFCC"/>
              </a:buClr>
              <a:buFont typeface="Wingdings" pitchFamily="2" charset="2"/>
              <a:buNone/>
            </a:pPr>
            <a:r>
              <a:rPr lang="en-AU" sz="4400" dirty="0" smtClean="0">
                <a:solidFill>
                  <a:srgbClr val="FFFF00"/>
                </a:solidFill>
                <a:effectLst>
                  <a:outerShdw blurRad="38100" dist="38100" dir="2700000" algn="tl">
                    <a:srgbClr val="C0C0C0"/>
                  </a:outerShdw>
                </a:effectLst>
                <a:latin typeface="+mj-lt"/>
                <a:ea typeface="+mj-ea"/>
                <a:cs typeface="+mj-cs"/>
              </a:rPr>
              <a:t>Who is this...? – </a:t>
            </a:r>
            <a:r>
              <a:rPr lang="en-AU" sz="4400" dirty="0" smtClean="0">
                <a:ln w="19050">
                  <a:solidFill>
                    <a:schemeClr val="tx1"/>
                  </a:solidFill>
                </a:ln>
                <a:solidFill>
                  <a:srgbClr val="FF0000"/>
                </a:solidFill>
                <a:latin typeface="+mj-lt"/>
                <a:ea typeface="+mj-ea"/>
                <a:cs typeface="+mj-cs"/>
              </a:rPr>
              <a:t>Isa. 63:1-6</a:t>
            </a:r>
            <a:endParaRPr lang="en-US" sz="4400" dirty="0" smtClean="0">
              <a:ln w="19050">
                <a:solidFill>
                  <a:schemeClr val="tx1"/>
                </a:solidFill>
              </a:ln>
              <a:solidFill>
                <a:srgbClr val="FF0000"/>
              </a:solidFill>
              <a:latin typeface="+mj-lt"/>
              <a:ea typeface="+mj-ea"/>
              <a:cs typeface="+mj-cs"/>
            </a:endParaRPr>
          </a:p>
        </p:txBody>
      </p:sp>
      <p:sp>
        <p:nvSpPr>
          <p:cNvPr id="9" name="TextBox 8"/>
          <p:cNvSpPr txBox="1"/>
          <p:nvPr/>
        </p:nvSpPr>
        <p:spPr>
          <a:xfrm>
            <a:off x="214282" y="847703"/>
            <a:ext cx="8643998" cy="5373779"/>
          </a:xfrm>
          <a:prstGeom prst="rect">
            <a:avLst/>
          </a:prstGeom>
          <a:noFill/>
        </p:spPr>
        <p:txBody>
          <a:bodyPr wrap="square" rtlCol="0">
            <a:spAutoFit/>
          </a:bodyPr>
          <a:lstStyle/>
          <a:p>
            <a:pPr algn="just">
              <a:lnSpc>
                <a:spcPct val="85000"/>
              </a:lnSpc>
              <a:spcBef>
                <a:spcPts val="0"/>
              </a:spcBef>
              <a:spcAft>
                <a:spcPts val="600"/>
              </a:spcAft>
              <a:buNone/>
            </a:pPr>
            <a:r>
              <a:rPr lang="en-AU" sz="3200" baseline="30000" dirty="0" smtClean="0">
                <a:latin typeface="+mj-lt"/>
              </a:rPr>
              <a:t>1</a:t>
            </a:r>
            <a:r>
              <a:rPr lang="en-AU" dirty="0" smtClean="0">
                <a:latin typeface="Bookman Old Style" pitchFamily="18" charset="0"/>
              </a:rPr>
              <a:t> Who is this coming in from Edom With bright-red garments, from </a:t>
            </a:r>
            <a:r>
              <a:rPr lang="en-AU" dirty="0" err="1" smtClean="0">
                <a:latin typeface="Bookman Old Style" pitchFamily="18" charset="0"/>
              </a:rPr>
              <a:t>Bozrah</a:t>
            </a:r>
            <a:r>
              <a:rPr lang="en-AU" dirty="0" smtClean="0">
                <a:latin typeface="Bookman Old Style" pitchFamily="18" charset="0"/>
              </a:rPr>
              <a:t>? This made splendid in his raiment, Marching on in the greatness of his strength? I, speaking in righteousness, Mighty to save.</a:t>
            </a:r>
          </a:p>
          <a:p>
            <a:pPr algn="just">
              <a:lnSpc>
                <a:spcPct val="85000"/>
              </a:lnSpc>
              <a:spcBef>
                <a:spcPts val="0"/>
              </a:spcBef>
              <a:spcAft>
                <a:spcPts val="600"/>
              </a:spcAft>
              <a:buNone/>
            </a:pPr>
            <a:r>
              <a:rPr lang="en-AU" sz="3200" baseline="30000" dirty="0" smtClean="0">
                <a:latin typeface="+mj-lt"/>
              </a:rPr>
              <a:t>2</a:t>
            </a:r>
            <a:r>
              <a:rPr lang="en-AU" dirty="0" smtClean="0">
                <a:latin typeface="Bookman Old Style" pitchFamily="18" charset="0"/>
              </a:rPr>
              <a:t> Wherefore is there red, on thy raiment,—And thy garments as of one treading in a wine-trough?</a:t>
            </a:r>
          </a:p>
          <a:p>
            <a:pPr algn="just">
              <a:lnSpc>
                <a:spcPct val="85000"/>
              </a:lnSpc>
              <a:spcBef>
                <a:spcPts val="0"/>
              </a:spcBef>
              <a:spcAft>
                <a:spcPts val="600"/>
              </a:spcAft>
              <a:buNone/>
            </a:pPr>
            <a:r>
              <a:rPr lang="en-AU" sz="3200" baseline="30000" dirty="0" smtClean="0">
                <a:latin typeface="+mj-lt"/>
              </a:rPr>
              <a:t>3</a:t>
            </a:r>
            <a:r>
              <a:rPr lang="en-AU" dirty="0" smtClean="0">
                <a:latin typeface="Bookman Old Style" pitchFamily="18" charset="0"/>
              </a:rPr>
              <a:t> A winepress, </a:t>
            </a:r>
            <a:r>
              <a:rPr lang="en-AU" dirty="0" smtClean="0">
                <a:solidFill>
                  <a:srgbClr val="FFFF00"/>
                </a:solidFill>
                <a:latin typeface="Bookman Old Style" pitchFamily="18" charset="0"/>
              </a:rPr>
              <a:t>have</a:t>
            </a:r>
            <a:r>
              <a:rPr lang="en-AU" dirty="0" smtClean="0">
                <a:latin typeface="Bookman Old Style" pitchFamily="18" charset="0"/>
              </a:rPr>
              <a:t> I trodden, alone, And of the peoples, there </a:t>
            </a:r>
            <a:r>
              <a:rPr lang="en-AU" dirty="0" smtClean="0">
                <a:solidFill>
                  <a:srgbClr val="FFFF00"/>
                </a:solidFill>
                <a:latin typeface="Bookman Old Style" pitchFamily="18" charset="0"/>
              </a:rPr>
              <a:t>was</a:t>
            </a:r>
            <a:r>
              <a:rPr lang="en-AU" dirty="0" smtClean="0">
                <a:latin typeface="Bookman Old Style" pitchFamily="18" charset="0"/>
              </a:rPr>
              <a:t> no man with me. So </a:t>
            </a:r>
            <a:r>
              <a:rPr lang="en-AU" dirty="0" smtClean="0">
                <a:solidFill>
                  <a:srgbClr val="FFFF00"/>
                </a:solidFill>
                <a:latin typeface="Bookman Old Style" pitchFamily="18" charset="0"/>
              </a:rPr>
              <a:t>I trod them down </a:t>
            </a:r>
            <a:r>
              <a:rPr lang="en-AU" dirty="0" smtClean="0">
                <a:latin typeface="Bookman Old Style" pitchFamily="18" charset="0"/>
              </a:rPr>
              <a:t>in mine anger, And </a:t>
            </a:r>
            <a:r>
              <a:rPr lang="en-AU" dirty="0" smtClean="0">
                <a:solidFill>
                  <a:srgbClr val="FFFF00"/>
                </a:solidFill>
                <a:latin typeface="Bookman Old Style" pitchFamily="18" charset="0"/>
              </a:rPr>
              <a:t>trampled</a:t>
            </a:r>
            <a:r>
              <a:rPr lang="en-AU" dirty="0" smtClean="0">
                <a:latin typeface="Bookman Old Style" pitchFamily="18" charset="0"/>
              </a:rPr>
              <a:t> upon then, in mine indignation,—And their life-blood </a:t>
            </a:r>
            <a:r>
              <a:rPr lang="en-AU" dirty="0" smtClean="0">
                <a:solidFill>
                  <a:srgbClr val="FFFF00"/>
                </a:solidFill>
                <a:latin typeface="Bookman Old Style" pitchFamily="18" charset="0"/>
              </a:rPr>
              <a:t>besprinkled</a:t>
            </a:r>
            <a:r>
              <a:rPr lang="en-AU" dirty="0" smtClean="0">
                <a:latin typeface="Bookman Old Style" pitchFamily="18" charset="0"/>
              </a:rPr>
              <a:t> my garments, And all mine apparel, I </a:t>
            </a:r>
            <a:r>
              <a:rPr lang="en-AU" dirty="0" smtClean="0">
                <a:solidFill>
                  <a:srgbClr val="FFFF00"/>
                </a:solidFill>
                <a:latin typeface="Bookman Old Style" pitchFamily="18" charset="0"/>
              </a:rPr>
              <a:t>defiled</a:t>
            </a:r>
            <a:r>
              <a:rPr lang="en-AU" dirty="0" smtClean="0">
                <a:latin typeface="Bookman Old Style" pitchFamily="18" charset="0"/>
              </a:rPr>
              <a:t>;</a:t>
            </a:r>
          </a:p>
        </p:txBody>
      </p:sp>
      <p:sp>
        <p:nvSpPr>
          <p:cNvPr id="4" name="Rectangle 24"/>
          <p:cNvSpPr>
            <a:spLocks noGrp="1" noChangeArrowheads="1"/>
          </p:cNvSpPr>
          <p:nvPr>
            <p:ph type="ftr" sz="quarter" idx="3"/>
          </p:nvPr>
        </p:nvSpPr>
        <p:spPr>
          <a:xfrm>
            <a:off x="-27296" y="6380187"/>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00FFCC"/>
              </a:buClr>
            </a:pPr>
            <a:r>
              <a:rPr lang="en-AU" dirty="0" smtClean="0"/>
              <a:t>The Second Exodus of Israel</a:t>
            </a:r>
            <a:endParaRPr lang="en-AU" dirty="0"/>
          </a:p>
        </p:txBody>
      </p:sp>
      <p:sp>
        <p:nvSpPr>
          <p:cNvPr id="5" name="TextBox 4"/>
          <p:cNvSpPr txBox="1"/>
          <p:nvPr/>
        </p:nvSpPr>
        <p:spPr>
          <a:xfrm>
            <a:off x="6660232" y="5930116"/>
            <a:ext cx="2082621" cy="523220"/>
          </a:xfrm>
          <a:prstGeom prst="rect">
            <a:avLst/>
          </a:prstGeom>
          <a:noFill/>
        </p:spPr>
        <p:txBody>
          <a:bodyPr wrap="none" rtlCol="0">
            <a:spAutoFit/>
          </a:bodyPr>
          <a:lstStyle/>
          <a:p>
            <a:pPr>
              <a:buNone/>
            </a:pPr>
            <a:r>
              <a:rPr lang="en-US" dirty="0" err="1" smtClean="0">
                <a:ln>
                  <a:solidFill>
                    <a:schemeClr val="tx1"/>
                  </a:solidFill>
                </a:ln>
                <a:solidFill>
                  <a:srgbClr val="FF00FF"/>
                </a:solidFill>
                <a:latin typeface="+mj-lt"/>
              </a:rPr>
              <a:t>Rotherham</a:t>
            </a:r>
            <a:endParaRPr lang="en-AU" dirty="0">
              <a:ln>
                <a:solidFill>
                  <a:schemeClr val="tx1"/>
                </a:solidFill>
              </a:ln>
              <a:solidFill>
                <a:srgbClr val="FF00FF"/>
              </a:solidFill>
              <a:latin typeface="+mj-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3310"/>
            <a:ext cx="9144000" cy="76944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buNone/>
            </a:pPr>
            <a:r>
              <a:rPr lang="en-AU" sz="4400" dirty="0" smtClean="0">
                <a:solidFill>
                  <a:srgbClr val="FFFF00"/>
                </a:solidFill>
                <a:effectLst>
                  <a:outerShdw blurRad="38100" dist="38100" dir="2700000" algn="tl">
                    <a:srgbClr val="FFFFFF"/>
                  </a:outerShdw>
                </a:effectLst>
                <a:latin typeface="Arial" charset="0"/>
                <a:ea typeface="+mj-ea"/>
                <a:cs typeface="+mj-cs"/>
              </a:rPr>
              <a:t>Edom and Exodus - </a:t>
            </a:r>
            <a:r>
              <a:rPr lang="en-AU" sz="4400" dirty="0" smtClean="0">
                <a:ln w="19050">
                  <a:solidFill>
                    <a:schemeClr val="tx1"/>
                  </a:solidFill>
                </a:ln>
                <a:solidFill>
                  <a:srgbClr val="FF0000"/>
                </a:solidFill>
                <a:effectLst>
                  <a:outerShdw blurRad="38100" dist="38100" dir="2700000" algn="tl">
                    <a:srgbClr val="000000">
                      <a:alpha val="43137"/>
                    </a:srgbClr>
                  </a:outerShdw>
                </a:effectLst>
                <a:latin typeface="+mj-lt"/>
              </a:rPr>
              <a:t>Ex. 15:15-16</a:t>
            </a:r>
            <a:endParaRPr lang="en-US" sz="4400" dirty="0">
              <a:ln w="19050">
                <a:solidFill>
                  <a:schemeClr val="tx1"/>
                </a:solidFill>
              </a:ln>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428596" y="951178"/>
            <a:ext cx="8286808" cy="5238357"/>
          </a:xfrm>
          <a:prstGeom prst="rect">
            <a:avLst/>
          </a:prstGeom>
          <a:noFill/>
        </p:spPr>
        <p:txBody>
          <a:bodyPr wrap="square" rtlCol="0">
            <a:spAutoFit/>
          </a:bodyPr>
          <a:lstStyle/>
          <a:p>
            <a:pPr algn="just">
              <a:lnSpc>
                <a:spcPct val="95000"/>
              </a:lnSpc>
              <a:spcBef>
                <a:spcPts val="0"/>
              </a:spcBef>
              <a:buNone/>
            </a:pPr>
            <a:r>
              <a:rPr lang="en-US" sz="3200" dirty="0" smtClean="0">
                <a:latin typeface="Bookman Old Style" pitchFamily="18" charset="0"/>
              </a:rPr>
              <a:t>Then </a:t>
            </a:r>
            <a:r>
              <a:rPr lang="en-US" sz="3200" dirty="0" smtClean="0">
                <a:solidFill>
                  <a:srgbClr val="FFFF00"/>
                </a:solidFill>
                <a:latin typeface="Bookman Old Style" pitchFamily="18" charset="0"/>
              </a:rPr>
              <a:t>the dukes of Edom </a:t>
            </a:r>
            <a:r>
              <a:rPr lang="en-US" sz="3200" dirty="0" smtClean="0">
                <a:latin typeface="Bookman Old Style" pitchFamily="18" charset="0"/>
              </a:rPr>
              <a:t>shall be amazed; the mighty men of Moab, trembling shall take hold upon them; all the inhabitants of Canaan shall melt away. </a:t>
            </a:r>
          </a:p>
          <a:p>
            <a:pPr algn="just">
              <a:lnSpc>
                <a:spcPct val="95000"/>
              </a:lnSpc>
              <a:spcBef>
                <a:spcPts val="0"/>
              </a:spcBef>
              <a:buNone/>
            </a:pPr>
            <a:r>
              <a:rPr lang="en-US" sz="3200" dirty="0" smtClean="0">
                <a:latin typeface="Bookman Old Style" pitchFamily="18" charset="0"/>
              </a:rPr>
              <a:t>Fear and dread shall fall upon them; by the greatness of </a:t>
            </a:r>
            <a:r>
              <a:rPr lang="en-US" sz="3200" dirty="0" err="1" smtClean="0">
                <a:latin typeface="Bookman Old Style" pitchFamily="18" charset="0"/>
              </a:rPr>
              <a:t>thine</a:t>
            </a:r>
            <a:r>
              <a:rPr lang="en-US" sz="3200" dirty="0" smtClean="0">
                <a:latin typeface="Bookman Old Style" pitchFamily="18" charset="0"/>
              </a:rPr>
              <a:t> arm they shall be as still as a stone; </a:t>
            </a:r>
            <a:r>
              <a:rPr lang="en-US" sz="3200" dirty="0" smtClean="0">
                <a:solidFill>
                  <a:srgbClr val="00FF00"/>
                </a:solidFill>
                <a:latin typeface="Bookman Old Style" pitchFamily="18" charset="0"/>
              </a:rPr>
              <a:t>till thy people pass over</a:t>
            </a:r>
            <a:r>
              <a:rPr lang="en-US" sz="3200" dirty="0" smtClean="0">
                <a:latin typeface="Bookman Old Style" pitchFamily="18" charset="0"/>
              </a:rPr>
              <a:t>, O LORD, till the people pass over, which thou hast purchased.</a:t>
            </a: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b="1" dirty="0" smtClean="0">
                <a:ln>
                  <a:noFill/>
                </a:ln>
              </a:rPr>
              <a:t>The Second Exodus of Israel</a:t>
            </a:r>
            <a:endParaRPr lang="en-AU" b="1" dirty="0">
              <a:ln>
                <a:noFill/>
              </a:ln>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76944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buNone/>
            </a:pPr>
            <a:r>
              <a:rPr lang="en-AU" sz="4400" dirty="0" smtClean="0">
                <a:ln>
                  <a:solidFill>
                    <a:schemeClr val="tx1"/>
                  </a:solidFill>
                </a:ln>
                <a:solidFill>
                  <a:srgbClr val="FFFF00"/>
                </a:solidFill>
                <a:effectLst>
                  <a:outerShdw blurRad="38100" dist="38100" dir="2700000" algn="tl">
                    <a:srgbClr val="000000">
                      <a:alpha val="43137"/>
                    </a:srgbClr>
                  </a:outerShdw>
                </a:effectLst>
                <a:latin typeface="+mj-lt"/>
              </a:rPr>
              <a:t>Of the future - </a:t>
            </a:r>
            <a:r>
              <a:rPr lang="en-AU" sz="4400" dirty="0" smtClean="0">
                <a:ln w="19050">
                  <a:solidFill>
                    <a:schemeClr val="tx1"/>
                  </a:solidFill>
                </a:ln>
                <a:solidFill>
                  <a:srgbClr val="FF0000"/>
                </a:solidFill>
                <a:effectLst>
                  <a:outerShdw blurRad="38100" dist="38100" dir="2700000" algn="tl">
                    <a:srgbClr val="000000">
                      <a:alpha val="43137"/>
                    </a:srgbClr>
                  </a:outerShdw>
                </a:effectLst>
                <a:latin typeface="+mj-lt"/>
              </a:rPr>
              <a:t>Ex. 15:17-18</a:t>
            </a:r>
            <a:endParaRPr lang="en-US" sz="4400" dirty="0">
              <a:ln w="19050">
                <a:solidFill>
                  <a:schemeClr val="tx1"/>
                </a:solidFill>
              </a:ln>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571472" y="958543"/>
            <a:ext cx="7929618" cy="3911840"/>
          </a:xfrm>
          <a:prstGeom prst="rect">
            <a:avLst/>
          </a:prstGeom>
          <a:noFill/>
        </p:spPr>
        <p:txBody>
          <a:bodyPr wrap="square" rtlCol="0">
            <a:spAutoFit/>
          </a:bodyPr>
          <a:lstStyle/>
          <a:p>
            <a:pPr algn="just">
              <a:lnSpc>
                <a:spcPct val="95000"/>
              </a:lnSpc>
              <a:spcBef>
                <a:spcPts val="0"/>
              </a:spcBef>
              <a:spcAft>
                <a:spcPts val="600"/>
              </a:spcAft>
              <a:buNone/>
            </a:pPr>
            <a:r>
              <a:rPr lang="en-US" sz="3200" dirty="0" smtClean="0">
                <a:solidFill>
                  <a:srgbClr val="00FF00"/>
                </a:solidFill>
                <a:latin typeface="Bookman Old Style" pitchFamily="18" charset="0"/>
              </a:rPr>
              <a:t>Thou </a:t>
            </a:r>
            <a:r>
              <a:rPr lang="en-US" sz="3200" dirty="0" err="1" smtClean="0">
                <a:solidFill>
                  <a:srgbClr val="00FF00"/>
                </a:solidFill>
                <a:latin typeface="Bookman Old Style" pitchFamily="18" charset="0"/>
              </a:rPr>
              <a:t>shalt</a:t>
            </a:r>
            <a:r>
              <a:rPr lang="en-US" sz="3200" dirty="0" smtClean="0">
                <a:solidFill>
                  <a:srgbClr val="00FF00"/>
                </a:solidFill>
                <a:latin typeface="Bookman Old Style" pitchFamily="18" charset="0"/>
              </a:rPr>
              <a:t> bring them in, and plant them in the mountain of </a:t>
            </a:r>
            <a:r>
              <a:rPr lang="en-US" sz="3200" dirty="0" err="1" smtClean="0">
                <a:solidFill>
                  <a:srgbClr val="00FF00"/>
                </a:solidFill>
                <a:latin typeface="Bookman Old Style" pitchFamily="18" charset="0"/>
              </a:rPr>
              <a:t>thine</a:t>
            </a:r>
            <a:r>
              <a:rPr lang="en-US" sz="3200" dirty="0" smtClean="0">
                <a:solidFill>
                  <a:srgbClr val="00FF00"/>
                </a:solidFill>
                <a:latin typeface="Bookman Old Style" pitchFamily="18" charset="0"/>
              </a:rPr>
              <a:t> inheritance, in the place, O LORD, which thou hast made for thee to dwell in</a:t>
            </a:r>
            <a:r>
              <a:rPr lang="en-US" sz="3200" dirty="0" smtClean="0">
                <a:latin typeface="Bookman Old Style" pitchFamily="18" charset="0"/>
              </a:rPr>
              <a:t>, in the Sanctuary, O Lord, which thy hands have established. </a:t>
            </a:r>
          </a:p>
          <a:p>
            <a:pPr algn="just">
              <a:lnSpc>
                <a:spcPct val="95000"/>
              </a:lnSpc>
              <a:spcBef>
                <a:spcPts val="0"/>
              </a:spcBef>
              <a:spcAft>
                <a:spcPts val="600"/>
              </a:spcAft>
              <a:buNone/>
            </a:pPr>
            <a:r>
              <a:rPr lang="en-US" sz="3200" dirty="0" smtClean="0">
                <a:latin typeface="Bookman Old Style" pitchFamily="18" charset="0"/>
              </a:rPr>
              <a:t>The LORD shall reign for ever and ever. </a:t>
            </a: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b="1" dirty="0" smtClean="0">
                <a:ln>
                  <a:noFill/>
                </a:ln>
              </a:rPr>
              <a:t>The Second Exodus of Israel</a:t>
            </a:r>
            <a:endParaRPr lang="en-AU" b="1" dirty="0">
              <a:ln>
                <a:noFill/>
              </a:ln>
            </a:endParaRPr>
          </a:p>
        </p:txBody>
      </p:sp>
      <p:sp>
        <p:nvSpPr>
          <p:cNvPr id="5" name="TextBox 4"/>
          <p:cNvSpPr txBox="1"/>
          <p:nvPr/>
        </p:nvSpPr>
        <p:spPr>
          <a:xfrm>
            <a:off x="486179" y="5013176"/>
            <a:ext cx="8215370" cy="1077218"/>
          </a:xfrm>
          <a:prstGeom prst="rect">
            <a:avLst/>
          </a:prstGeom>
          <a:solidFill>
            <a:srgbClr val="FFFF00"/>
          </a:solidFill>
          <a:ln w="57150">
            <a:solidFill>
              <a:srgbClr val="FF0000"/>
            </a:solidFill>
          </a:ln>
        </p:spPr>
        <p:txBody>
          <a:bodyPr wrap="square" rtlCol="0">
            <a:spAutoFit/>
          </a:bodyPr>
          <a:lstStyle/>
          <a:p>
            <a:pPr algn="ctr">
              <a:buNone/>
            </a:pPr>
            <a:r>
              <a:rPr lang="en-AU" sz="3200" b="0" dirty="0" smtClean="0">
                <a:ln>
                  <a:solidFill>
                    <a:schemeClr val="bg2"/>
                  </a:solidFill>
                </a:ln>
                <a:solidFill>
                  <a:schemeClr val="bg1"/>
                </a:solidFill>
                <a:latin typeface="Arial Black" pitchFamily="34" charset="0"/>
              </a:rPr>
              <a:t>The culmination of the Second Exodus prophesied</a:t>
            </a:r>
            <a:endParaRPr lang="en-US" sz="3200" b="0" dirty="0">
              <a:ln>
                <a:solidFill>
                  <a:schemeClr val="bg2"/>
                </a:solidFill>
              </a:ln>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14035"/>
            <a:ext cx="9144000" cy="769441"/>
          </a:xfrm>
          <a:prstGeom prst="rect">
            <a:avLst/>
          </a:prstGeom>
          <a:noFill/>
        </p:spPr>
        <p:txBody>
          <a:bodyPr wrap="square" rtlCol="0">
            <a:spAutoFit/>
          </a:bodyPr>
          <a:lstStyle/>
          <a:p>
            <a:pPr algn="ctr">
              <a:buNone/>
            </a:pPr>
            <a:r>
              <a:rPr lang="en-AU" sz="4400" dirty="0" smtClean="0">
                <a:ln>
                  <a:solidFill>
                    <a:schemeClr val="tx1"/>
                  </a:solidFill>
                </a:ln>
                <a:solidFill>
                  <a:srgbClr val="FFFF00"/>
                </a:solidFill>
                <a:effectLst>
                  <a:outerShdw blurRad="38100" dist="38100" dir="2700000" algn="tl">
                    <a:srgbClr val="000000">
                      <a:alpha val="43137"/>
                    </a:srgbClr>
                  </a:outerShdw>
                </a:effectLst>
                <a:latin typeface="+mj-lt"/>
              </a:rPr>
              <a:t>Balaam - </a:t>
            </a:r>
            <a:r>
              <a:rPr lang="en-AU" sz="4400" dirty="0" smtClean="0">
                <a:ln w="19050">
                  <a:solidFill>
                    <a:schemeClr val="tx1"/>
                  </a:solidFill>
                </a:ln>
                <a:solidFill>
                  <a:srgbClr val="FF0000"/>
                </a:solidFill>
                <a:effectLst>
                  <a:outerShdw blurRad="38100" dist="38100" dir="2700000" algn="tl">
                    <a:srgbClr val="000000">
                      <a:alpha val="43137"/>
                    </a:srgbClr>
                  </a:outerShdw>
                </a:effectLst>
                <a:latin typeface="+mj-lt"/>
              </a:rPr>
              <a:t>Num. 24:15-17</a:t>
            </a:r>
            <a:endParaRPr lang="en-US" sz="4400" dirty="0">
              <a:ln w="19050">
                <a:solidFill>
                  <a:schemeClr val="tx1"/>
                </a:solidFill>
              </a:ln>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214282" y="831685"/>
            <a:ext cx="8643998" cy="5493812"/>
          </a:xfrm>
          <a:prstGeom prst="rect">
            <a:avLst/>
          </a:prstGeom>
          <a:noFill/>
        </p:spPr>
        <p:txBody>
          <a:bodyPr wrap="square" rtlCol="0">
            <a:spAutoFit/>
          </a:bodyPr>
          <a:lstStyle/>
          <a:p>
            <a:pPr algn="just">
              <a:lnSpc>
                <a:spcPct val="90000"/>
              </a:lnSpc>
              <a:spcBef>
                <a:spcPts val="0"/>
              </a:spcBef>
              <a:buNone/>
            </a:pPr>
            <a:r>
              <a:rPr lang="en-US" sz="3000" dirty="0" smtClean="0">
                <a:latin typeface="Bookman Old Style" pitchFamily="18" charset="0"/>
              </a:rPr>
              <a:t>And he took up his parable, and said, </a:t>
            </a:r>
            <a:r>
              <a:rPr lang="en-US" sz="3000" dirty="0" smtClean="0">
                <a:solidFill>
                  <a:srgbClr val="FFFF00"/>
                </a:solidFill>
                <a:latin typeface="Bookman Old Style" pitchFamily="18" charset="0"/>
              </a:rPr>
              <a:t>Balaam the son of </a:t>
            </a:r>
            <a:r>
              <a:rPr lang="en-US" sz="3000" dirty="0" err="1" smtClean="0">
                <a:solidFill>
                  <a:srgbClr val="FFFF00"/>
                </a:solidFill>
                <a:latin typeface="Bookman Old Style" pitchFamily="18" charset="0"/>
              </a:rPr>
              <a:t>Beor</a:t>
            </a:r>
            <a:r>
              <a:rPr lang="en-US" sz="3000" dirty="0" smtClean="0">
                <a:solidFill>
                  <a:srgbClr val="FFFF00"/>
                </a:solidFill>
                <a:latin typeface="Bookman Old Style" pitchFamily="18" charset="0"/>
              </a:rPr>
              <a:t> </a:t>
            </a:r>
            <a:r>
              <a:rPr lang="en-US" sz="3000" dirty="0" smtClean="0">
                <a:latin typeface="Bookman Old Style" pitchFamily="18" charset="0"/>
              </a:rPr>
              <a:t>hath said, and the man whose eyes are open hath said: He hath said, which heard the words of God, and knew the knowledge of </a:t>
            </a:r>
            <a:r>
              <a:rPr lang="en-US" sz="3000" dirty="0" smtClean="0">
                <a:ln>
                  <a:solidFill>
                    <a:schemeClr val="tx1"/>
                  </a:solidFill>
                </a:ln>
                <a:solidFill>
                  <a:srgbClr val="66FFFF"/>
                </a:solidFill>
                <a:latin typeface="Bookman Old Style" pitchFamily="18" charset="0"/>
              </a:rPr>
              <a:t>the most High</a:t>
            </a:r>
            <a:r>
              <a:rPr lang="en-US" sz="3000" dirty="0" smtClean="0">
                <a:latin typeface="Bookman Old Style" pitchFamily="18" charset="0"/>
              </a:rPr>
              <a:t>, </a:t>
            </a:r>
            <a:r>
              <a:rPr lang="en-US" sz="3000" i="1" dirty="0" smtClean="0">
                <a:latin typeface="Bookman Old Style" pitchFamily="18" charset="0"/>
              </a:rPr>
              <a:t>which </a:t>
            </a:r>
            <a:r>
              <a:rPr lang="en-US" sz="3000" dirty="0" smtClean="0">
                <a:latin typeface="Bookman Old Style" pitchFamily="18" charset="0"/>
              </a:rPr>
              <a:t>saw the vision of the Almighty, falling </a:t>
            </a:r>
            <a:r>
              <a:rPr lang="en-US" sz="3000" i="1" dirty="0" smtClean="0">
                <a:latin typeface="Bookman Old Style" pitchFamily="18" charset="0"/>
              </a:rPr>
              <a:t>into a trance</a:t>
            </a:r>
            <a:r>
              <a:rPr lang="en-US" sz="3000" dirty="0" smtClean="0">
                <a:latin typeface="Bookman Old Style" pitchFamily="18" charset="0"/>
              </a:rPr>
              <a:t>, but having his eyes open:</a:t>
            </a:r>
            <a:r>
              <a:rPr lang="en-US" sz="3000" i="1" dirty="0" smtClean="0">
                <a:latin typeface="Bookman Old Style" pitchFamily="18" charset="0"/>
              </a:rPr>
              <a:t> </a:t>
            </a:r>
            <a:r>
              <a:rPr lang="en-US" sz="3000" dirty="0" smtClean="0">
                <a:latin typeface="Bookman Old Style" pitchFamily="18" charset="0"/>
              </a:rPr>
              <a:t>I shall see him, but not now: I shall behold him, but not nigh: </a:t>
            </a:r>
            <a:r>
              <a:rPr lang="en-US" sz="3000" dirty="0" smtClean="0">
                <a:solidFill>
                  <a:srgbClr val="00FF00"/>
                </a:solidFill>
                <a:latin typeface="Bookman Old Style" pitchFamily="18" charset="0"/>
              </a:rPr>
              <a:t>there shall come a Star out of Jacob, and a </a:t>
            </a:r>
            <a:r>
              <a:rPr lang="en-US" sz="3000" dirty="0" err="1" smtClean="0">
                <a:solidFill>
                  <a:srgbClr val="00FF00"/>
                </a:solidFill>
                <a:latin typeface="Bookman Old Style" pitchFamily="18" charset="0"/>
              </a:rPr>
              <a:t>Sceptre</a:t>
            </a:r>
            <a:r>
              <a:rPr lang="en-US" sz="3000" dirty="0" smtClean="0">
                <a:solidFill>
                  <a:srgbClr val="00FF00"/>
                </a:solidFill>
                <a:latin typeface="Bookman Old Style" pitchFamily="18" charset="0"/>
              </a:rPr>
              <a:t> shall rise out of Israel</a:t>
            </a:r>
            <a:r>
              <a:rPr lang="en-US" sz="3000" dirty="0" smtClean="0">
                <a:latin typeface="Bookman Old Style" pitchFamily="18" charset="0"/>
              </a:rPr>
              <a:t>, and shall smite the corners of Moab, and destroy all the children of </a:t>
            </a:r>
            <a:r>
              <a:rPr lang="en-US" sz="3000" dirty="0" err="1" smtClean="0">
                <a:latin typeface="Bookman Old Style" pitchFamily="18" charset="0"/>
              </a:rPr>
              <a:t>Sheth</a:t>
            </a:r>
            <a:r>
              <a:rPr lang="en-US" sz="3000" dirty="0" smtClean="0">
                <a:latin typeface="Bookman Old Style" pitchFamily="18" charset="0"/>
              </a:rPr>
              <a:t>.</a:t>
            </a: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b="1" dirty="0" smtClean="0">
                <a:ln>
                  <a:noFill/>
                </a:ln>
              </a:rPr>
              <a:t>The Second Exodus of Israel</a:t>
            </a:r>
            <a:endParaRPr lang="en-AU" b="1" dirty="0">
              <a:ln>
                <a:noFill/>
              </a:ln>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rbit">
  <a:themeElements>
    <a:clrScheme name="4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4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4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4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4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4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4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4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4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7181</TotalTime>
  <Words>2116</Words>
  <Application>Microsoft Office PowerPoint</Application>
  <PresentationFormat>On-screen Show (4:3)</PresentationFormat>
  <Paragraphs>139</Paragraphs>
  <Slides>25</Slides>
  <Notes>0</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25</vt:i4>
      </vt:variant>
    </vt:vector>
  </HeadingPairs>
  <TitlesOfParts>
    <vt:vector size="38" baseType="lpstr">
      <vt:lpstr>Orbit</vt:lpstr>
      <vt:lpstr>Custom Design</vt:lpstr>
      <vt:lpstr>1_Custom Design</vt:lpstr>
      <vt:lpstr>Mountain Top</vt:lpstr>
      <vt:lpstr>1_Orbit</vt:lpstr>
      <vt:lpstr>2_Orbit</vt:lpstr>
      <vt:lpstr>3_Mountain Top</vt:lpstr>
      <vt:lpstr>4_Mountain Top</vt:lpstr>
      <vt:lpstr>3_Orbit</vt:lpstr>
      <vt:lpstr>Generic</vt:lpstr>
      <vt:lpstr>5_Orbit</vt:lpstr>
      <vt:lpstr>Photo Editor Photo</vt:lpstr>
      <vt:lpstr>CorelDRAW! Graphic</vt:lpstr>
      <vt:lpstr>Slide 1</vt:lpstr>
      <vt:lpstr>The time of Jacob’s trouble</vt:lpstr>
      <vt:lpstr>… ….</vt:lpstr>
      <vt:lpstr>Jacob in the Latter Days</vt:lpstr>
      <vt:lpstr>Bro. Thomas on Edom and Esau</vt:lpstr>
      <vt:lpstr>Slide 6</vt:lpstr>
      <vt:lpstr>Slide 7</vt:lpstr>
      <vt:lpstr>Slide 8</vt:lpstr>
      <vt:lpstr>Slide 9</vt:lpstr>
      <vt:lpstr>Slide 10</vt:lpstr>
      <vt:lpstr>Esau represents the nations</vt:lpstr>
      <vt:lpstr>Edom in Isaiah 34</vt:lpstr>
      <vt:lpstr>Edom in Jewish Tradition</vt:lpstr>
      <vt:lpstr>Identification of Latter Day Edom</vt:lpstr>
      <vt:lpstr>Edom = All Nations – Obadiah 15-17</vt:lpstr>
      <vt:lpstr>Slide 16</vt:lpstr>
      <vt:lpstr>Slide 17</vt:lpstr>
      <vt:lpstr>Slide 18</vt:lpstr>
      <vt:lpstr>Slide 19</vt:lpstr>
      <vt:lpstr>Slide 20</vt:lpstr>
      <vt:lpstr>Slide 21</vt:lpstr>
      <vt:lpstr>The Second Exodus of Israel</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359</cp:revision>
  <dcterms:created xsi:type="dcterms:W3CDTF">2006-01-06T04:44:25Z</dcterms:created>
  <dcterms:modified xsi:type="dcterms:W3CDTF">2016-12-26T15:23:58Z</dcterms:modified>
</cp:coreProperties>
</file>