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1"/>
  </p:notesMasterIdLst>
  <p:sldIdLst>
    <p:sldId id="365" r:id="rId2"/>
    <p:sldId id="384" r:id="rId3"/>
    <p:sldId id="349" r:id="rId4"/>
    <p:sldId id="372" r:id="rId5"/>
    <p:sldId id="383" r:id="rId6"/>
    <p:sldId id="371" r:id="rId7"/>
    <p:sldId id="370" r:id="rId8"/>
    <p:sldId id="373" r:id="rId9"/>
    <p:sldId id="348" r:id="rId10"/>
    <p:sldId id="376" r:id="rId11"/>
    <p:sldId id="378" r:id="rId12"/>
    <p:sldId id="374" r:id="rId13"/>
    <p:sldId id="366" r:id="rId14"/>
    <p:sldId id="377" r:id="rId15"/>
    <p:sldId id="298" r:id="rId16"/>
    <p:sldId id="299" r:id="rId17"/>
    <p:sldId id="316" r:id="rId18"/>
    <p:sldId id="356" r:id="rId19"/>
    <p:sldId id="350" r:id="rId20"/>
    <p:sldId id="351" r:id="rId21"/>
    <p:sldId id="354" r:id="rId22"/>
    <p:sldId id="355" r:id="rId23"/>
    <p:sldId id="337" r:id="rId24"/>
    <p:sldId id="364" r:id="rId25"/>
    <p:sldId id="367" r:id="rId26"/>
    <p:sldId id="368" r:id="rId27"/>
    <p:sldId id="379" r:id="rId28"/>
    <p:sldId id="381" r:id="rId29"/>
    <p:sldId id="382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7FB"/>
    <a:srgbClr val="168404"/>
    <a:srgbClr val="0000CC"/>
    <a:srgbClr val="CC0099"/>
    <a:srgbClr val="FFFF99"/>
    <a:srgbClr val="29F707"/>
    <a:srgbClr val="FFFF00"/>
    <a:srgbClr val="ADA8A5"/>
    <a:srgbClr val="FF3300"/>
    <a:srgbClr val="723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0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87442-24BB-42DC-B0BC-59C45C742B53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0634C-D621-49F9-8C80-0855BC52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3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4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0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2D41C-182C-4585-B416-43A80F77E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51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4C08E-B1C4-42E8-BB72-44F8A3FD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7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20EDB-5E9F-4BC4-8A9E-AA3134DAA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68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1B4AA-3444-4086-9E69-77888F262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5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C688D-717D-44B0-8C02-46BA51D8B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44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94314-4F2D-4FF1-A168-F9DC89E0A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E4313-1DE2-4B0A-814A-B763F424D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2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0ECDB-C317-470B-9FE5-B3E04CB67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98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C52-3A25-4FC7-83CB-40E9E5BCC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48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1A4E-4A9A-4606-84FE-652560F15B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C24BE-5B6F-4914-B2D2-5E47E3FFE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1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BFFBFDE-364A-4805-8FE1-6D5091FC7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397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397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397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397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39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beforeitsnews.com/contributor/upload/30080/images/theory-of-evolu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4" b="12500"/>
          <a:stretch/>
        </p:blipFill>
        <p:spPr bwMode="auto">
          <a:xfrm>
            <a:off x="76200" y="304800"/>
            <a:ext cx="58197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www.halleethehomemaker.com/wp-content/uploads/2009/10/Micro-ev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52486"/>
            <a:ext cx="3780518" cy="224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://www.windows2universe.org/earth/Life/images/gene_pool_s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95650"/>
            <a:ext cx="18764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http://i.ytimg.com/vi/PCIdeaPP5jQ/maxres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3" t="4800" r="18768" b="44800"/>
          <a:stretch/>
        </p:blipFill>
        <p:spPr bwMode="auto">
          <a:xfrm>
            <a:off x="6403521" y="2842025"/>
            <a:ext cx="2674258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27008" y="264855"/>
            <a:ext cx="3429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4800"/>
              </a:lnSpc>
            </a:pPr>
            <a:r>
              <a:rPr lang="en-US" altLang="en-US" sz="48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Evolution of Evolution</a:t>
            </a:r>
            <a:endParaRPr lang="en-US" altLang="en-US" sz="4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50282" y="5439235"/>
            <a:ext cx="6753452" cy="128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4800"/>
              </a:lnSpc>
            </a:pPr>
            <a:r>
              <a:rPr lang="en-US" alt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Keeping up to date with what our children are taught</a:t>
            </a:r>
            <a:endParaRPr lang="en-US" altLang="en-US" sz="3600" b="1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152400"/>
            <a:ext cx="8763000" cy="1447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We tend to oversimplify when giving Bible talks and seminars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83" t="30000" r="56250" b="18000"/>
          <a:stretch/>
        </p:blipFill>
        <p:spPr>
          <a:xfrm rot="20529985">
            <a:off x="751204" y="1777919"/>
            <a:ext cx="2833077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083" t="30666" r="56067" b="18666"/>
          <a:stretch/>
        </p:blipFill>
        <p:spPr>
          <a:xfrm rot="1083980">
            <a:off x="5468940" y="1794011"/>
            <a:ext cx="2833364" cy="377781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8873" y="5885385"/>
            <a:ext cx="8763000" cy="82021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These titles really aren’t true!</a:t>
            </a:r>
          </a:p>
        </p:txBody>
      </p:sp>
    </p:spTree>
    <p:extLst>
      <p:ext uri="{BB962C8B-B14F-4D97-AF65-F5344CB8AC3E}">
        <p14:creationId xmlns:p14="http://schemas.microsoft.com/office/powerpoint/2010/main" val="138119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564324" cy="2286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Be Careful   when Discussing Evolution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2661980"/>
            <a:ext cx="8509000" cy="35102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Make sure you differentiate </a:t>
            </a:r>
            <a:r>
              <a:rPr lang="en-US" dirty="0" err="1" smtClean="0"/>
              <a:t>MacroEvolution</a:t>
            </a:r>
            <a:r>
              <a:rPr lang="en-US" dirty="0" smtClean="0"/>
              <a:t> from </a:t>
            </a:r>
            <a:r>
              <a:rPr lang="en-US" dirty="0" err="1" smtClean="0"/>
              <a:t>MicroEvolution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Don’t try to disprove </a:t>
            </a:r>
            <a:r>
              <a:rPr lang="en-US" dirty="0" err="1" smtClean="0"/>
              <a:t>MicroEvolution</a:t>
            </a:r>
            <a:r>
              <a:rPr lang="en-US" dirty="0" smtClean="0"/>
              <a:t> – it is a true process of life today!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If we attempt to destroy all of evolution, people will think we are uninformed religious fanatics – and so will our children!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04372" y="6044942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We need to get informed!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umcbranford.org/hp_wordpress/wp-content/uploads/2013/09/bible-study-group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37" y="152400"/>
            <a:ext cx="3765549" cy="25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nasa.gov/mission_pages/station/research/experiments/NanoRacks-NCESSE-Odyssey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3721730" cy="24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static.seattletimes.com/wp-content/uploads/2011/01/2014093566-30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"/>
            <a:ext cx="4559930" cy="307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7200" y="152400"/>
            <a:ext cx="3961730" cy="3810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Most school science experiments about Evolution today involve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MicroEvolution</a:t>
            </a:r>
            <a:endParaRPr lang="en-US" sz="4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1990" name="Picture 6" descr="https://biotechinasia.files.wordpress.com/2015/07/antibiotic_sensitvity_and_resista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52494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78930" y="5943600"/>
            <a:ext cx="488887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This is good science</a:t>
            </a:r>
          </a:p>
        </p:txBody>
      </p:sp>
    </p:spTree>
    <p:extLst>
      <p:ext uri="{BB962C8B-B14F-4D97-AF65-F5344CB8AC3E}">
        <p14:creationId xmlns:p14="http://schemas.microsoft.com/office/powerpoint/2010/main" val="424347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-media-cache-ak0.pinimg.com/736x/87/c8/fd/87c8fdc6d88e3e0790c8200636f346d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1"/>
          <a:stretch/>
        </p:blipFill>
        <p:spPr bwMode="auto">
          <a:xfrm>
            <a:off x="0" y="1676401"/>
            <a:ext cx="9144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7200" y="152400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Evolution has become much broader and more practical today</a:t>
            </a:r>
          </a:p>
        </p:txBody>
      </p:sp>
    </p:spTree>
    <p:extLst>
      <p:ext uri="{BB962C8B-B14F-4D97-AF65-F5344CB8AC3E}">
        <p14:creationId xmlns:p14="http://schemas.microsoft.com/office/powerpoint/2010/main" val="22756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666" t="22666" r="21251" b="44000"/>
          <a:stretch/>
        </p:blipFill>
        <p:spPr>
          <a:xfrm>
            <a:off x="57150" y="1143000"/>
            <a:ext cx="9067800" cy="330941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242094"/>
            <a:ext cx="8686800" cy="9009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Just to keep it “light”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850" y="4724400"/>
            <a:ext cx="8686800" cy="9009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Evolution predictions</a:t>
            </a:r>
          </a:p>
        </p:txBody>
      </p:sp>
    </p:spTree>
    <p:extLst>
      <p:ext uri="{BB962C8B-B14F-4D97-AF65-F5344CB8AC3E}">
        <p14:creationId xmlns:p14="http://schemas.microsoft.com/office/powerpoint/2010/main" val="103568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2094"/>
            <a:ext cx="5105400" cy="14017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Definition of Evolution Today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43856"/>
            <a:ext cx="8991600" cy="2773758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Now defined in a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very broad way:</a:t>
            </a:r>
          </a:p>
          <a:p>
            <a:pPr eaLnBrk="1" hangingPunct="1">
              <a:buFontTx/>
              <a:buNone/>
            </a:pPr>
            <a:endParaRPr lang="en-US" altLang="en-US" sz="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4300"/>
              </a:lnSpc>
              <a:buNone/>
            </a:pPr>
            <a:r>
              <a:rPr lang="en-US" altLang="en-US" sz="3600" dirty="0" smtClean="0"/>
              <a:t>     </a:t>
            </a:r>
            <a:r>
              <a:rPr lang="en-US" altLang="en-US" sz="4000" b="1" dirty="0" smtClean="0">
                <a:solidFill>
                  <a:srgbClr val="3333FF"/>
                </a:solidFill>
              </a:rPr>
              <a:t>Any ch</a:t>
            </a:r>
            <a:r>
              <a:rPr lang="en-US" altLang="en-US" sz="4000" b="1" dirty="0">
                <a:solidFill>
                  <a:srgbClr val="3333FF"/>
                </a:solidFill>
              </a:rPr>
              <a:t>ange</a:t>
            </a:r>
            <a:r>
              <a:rPr lang="en-US" altLang="en-US" sz="4000" b="1" dirty="0" smtClean="0">
                <a:solidFill>
                  <a:srgbClr val="3333FF"/>
                </a:solidFill>
              </a:rPr>
              <a:t> </a:t>
            </a:r>
            <a:r>
              <a:rPr lang="en-US" altLang="en-US" sz="4000" b="1" dirty="0">
                <a:solidFill>
                  <a:srgbClr val="3333FF"/>
                </a:solidFill>
              </a:rPr>
              <a:t>in the genes or      </a:t>
            </a:r>
          </a:p>
          <a:p>
            <a:pPr eaLnBrk="1" hangingPunct="1">
              <a:lnSpc>
                <a:spcPts val="4300"/>
              </a:lnSpc>
              <a:buFontTx/>
              <a:buNone/>
            </a:pPr>
            <a:r>
              <a:rPr lang="en-US" altLang="en-US" sz="4000" b="1" dirty="0" smtClean="0">
                <a:solidFill>
                  <a:srgbClr val="3333FF"/>
                </a:solidFill>
              </a:rPr>
              <a:t>  gene </a:t>
            </a:r>
            <a:r>
              <a:rPr lang="en-US" altLang="en-US" sz="4000" b="1" dirty="0">
                <a:solidFill>
                  <a:srgbClr val="3333FF"/>
                </a:solidFill>
              </a:rPr>
              <a:t>frequencies of a </a:t>
            </a:r>
            <a:r>
              <a:rPr lang="en-US" altLang="en-US" sz="4000" b="1" dirty="0" smtClean="0">
                <a:solidFill>
                  <a:srgbClr val="3333FF"/>
                </a:solidFill>
              </a:rPr>
              <a:t>population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61962" y="4742158"/>
            <a:ext cx="82200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This definition </a:t>
            </a:r>
            <a:r>
              <a:rPr lang="en-US" alt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means that we should not say “I don’t believe in Evolution”.</a:t>
            </a:r>
            <a:endParaRPr lang="en-US" altLang="en-US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2" name="Picture 2" descr="http://antidarwinism.com/images/origi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3089" r="16190" b="22615"/>
          <a:stretch/>
        </p:blipFill>
        <p:spPr bwMode="auto">
          <a:xfrm>
            <a:off x="5410200" y="152400"/>
            <a:ext cx="3467100" cy="221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9648" y="5819376"/>
            <a:ext cx="71247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It’s like saying today: “I don’t believe in the devil” or “there is no heaven”</a:t>
            </a:r>
            <a:endParaRPr lang="en-US" altLang="en-US" sz="28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03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edu-resource.com/biology/images/what-is-macroevolu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91" r="2941" b="1527"/>
          <a:stretch/>
        </p:blipFill>
        <p:spPr bwMode="auto">
          <a:xfrm>
            <a:off x="6024473" y="3276600"/>
            <a:ext cx="2947543" cy="34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351692" y="1676400"/>
            <a:ext cx="8620324" cy="4267200"/>
          </a:xfrm>
        </p:spPr>
        <p:txBody>
          <a:bodyPr/>
          <a:lstStyle/>
          <a:p>
            <a:pPr marL="511175" indent="-511175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00CC"/>
                </a:solidFill>
              </a:rPr>
              <a:t>1)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MicroEvolution</a:t>
            </a:r>
            <a:r>
              <a:rPr lang="en-US" altLang="en-US" b="1" dirty="0" smtClean="0">
                <a:solidFill>
                  <a:srgbClr val="0000CC"/>
                </a:solidFill>
              </a:rPr>
              <a:t>:</a:t>
            </a:r>
            <a:r>
              <a:rPr lang="en-US" altLang="en-US" dirty="0" smtClean="0">
                <a:solidFill>
                  <a:srgbClr val="0000CC"/>
                </a:solidFill>
              </a:rPr>
              <a:t>  </a:t>
            </a:r>
            <a:r>
              <a:rPr lang="en-US" altLang="en-US" dirty="0" smtClean="0"/>
              <a:t>any                         genetic changes in a population from one generation to the next</a:t>
            </a:r>
          </a:p>
          <a:p>
            <a:pPr marL="511175" indent="-511175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CC0099"/>
                </a:solidFill>
              </a:rPr>
              <a:t>	  </a:t>
            </a:r>
            <a:r>
              <a:rPr lang="en-US" altLang="en-US" sz="3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can be verified with                        	  		experiments</a:t>
            </a:r>
          </a:p>
          <a:p>
            <a:pPr marL="511175" indent="-511175" eaLnBrk="1" hangingPunct="1">
              <a:lnSpc>
                <a:spcPct val="90000"/>
              </a:lnSpc>
              <a:buFontTx/>
              <a:buNone/>
            </a:pPr>
            <a:endParaRPr lang="en-US" altLang="en-US" sz="2000" b="1" dirty="0" smtClean="0">
              <a:solidFill>
                <a:srgbClr val="0000CC"/>
              </a:solidFill>
            </a:endParaRPr>
          </a:p>
          <a:p>
            <a:pPr marL="511175" indent="-511175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00CC"/>
                </a:solidFill>
              </a:rPr>
              <a:t>2)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MacroEvolution</a:t>
            </a:r>
            <a:r>
              <a:rPr lang="en-US" altLang="en-US" b="1" dirty="0" smtClean="0">
                <a:solidFill>
                  <a:srgbClr val="0000CC"/>
                </a:solidFill>
              </a:rPr>
              <a:t>:</a:t>
            </a:r>
            <a:r>
              <a:rPr lang="en-US" altLang="en-US" dirty="0" smtClean="0">
                <a:solidFill>
                  <a:srgbClr val="0000CC"/>
                </a:solidFill>
              </a:rPr>
              <a:t>                                 </a:t>
            </a:r>
            <a:r>
              <a:rPr lang="en-US" altLang="en-US" dirty="0"/>
              <a:t>D</a:t>
            </a:r>
            <a:r>
              <a:rPr lang="en-US" altLang="en-US" dirty="0" smtClean="0"/>
              <a:t>evelopment of new species</a:t>
            </a:r>
          </a:p>
          <a:p>
            <a:pPr marL="511175" indent="-511175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       </a:t>
            </a:r>
            <a:r>
              <a:rPr lang="en-US" altLang="en-US" sz="3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has never been                                </a:t>
            </a:r>
          </a:p>
          <a:p>
            <a:pPr marL="511175" indent="-511175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34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verified with experiments!</a:t>
            </a:r>
            <a:endParaRPr lang="en-US" altLang="en-US" sz="3400" b="1" dirty="0" smtClean="0">
              <a:solidFill>
                <a:srgbClr val="CC0099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0857" y="152400"/>
            <a:ext cx="5029200" cy="13255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Two areas of Evolution today</a:t>
            </a:r>
          </a:p>
        </p:txBody>
      </p:sp>
      <p:pic>
        <p:nvPicPr>
          <p:cNvPr id="36866" name="Picture 2" descr="http://www.halleethehomemaker.com/wp-content/uploads/2009/10/Micro-ev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155950" cy="187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icro ande Macro Evol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4"/>
          <a:stretch/>
        </p:blipFill>
        <p:spPr bwMode="auto">
          <a:xfrm>
            <a:off x="914400" y="1219200"/>
            <a:ext cx="7467600" cy="530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0500" y="381000"/>
            <a:ext cx="891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MacroEvolution</a:t>
            </a:r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vs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MicroEvolution</a:t>
            </a:r>
            <a:endParaRPr lang="en-US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apologiesaccepted.org/wp-content/uploads/2013/12/Evolution-Equivo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pologiesaccepted.org/wp-content/uploads/2013/12/Evolution-Equivoc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7" t="93333" r="833" b="3333"/>
          <a:stretch/>
        </p:blipFill>
        <p:spPr bwMode="auto">
          <a:xfrm>
            <a:off x="6626226" y="6646008"/>
            <a:ext cx="251777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22479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The Great Mistake!</a:t>
            </a:r>
            <a:endParaRPr lang="en-US" altLang="en-US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forums.digitalpoint.com/proxy/V%2FlNRoM4xGeP6hlVkLlyaFYQBfbtkFmCXBLL7RUHiX4xig%3D%3D/im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9" b="11111"/>
          <a:stretch/>
        </p:blipFill>
        <p:spPr bwMode="auto">
          <a:xfrm>
            <a:off x="5943600" y="226868"/>
            <a:ext cx="2828925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215145"/>
            <a:ext cx="5638800" cy="24249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MacroEvolution</a:t>
            </a: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cannot be Verified by Experiments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853112" y="2759182"/>
            <a:ext cx="3009900" cy="24249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Since 1910, Geneticists have documented over 3000 mutations in Fruit Flies. </a:t>
            </a:r>
          </a:p>
        </p:txBody>
      </p:sp>
      <p:pic>
        <p:nvPicPr>
          <p:cNvPr id="36866" name="Picture 2" descr="http://www.ichthus.info/Evolution/PICS/fruit-fl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438400"/>
            <a:ext cx="5562600" cy="313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5811402"/>
            <a:ext cx="8534400" cy="10465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They bombarded them with x-rays for years, but still have not produced a new species.</a:t>
            </a:r>
          </a:p>
        </p:txBody>
      </p:sp>
    </p:spTree>
    <p:extLst>
      <p:ext uri="{BB962C8B-B14F-4D97-AF65-F5344CB8AC3E}">
        <p14:creationId xmlns:p14="http://schemas.microsoft.com/office/powerpoint/2010/main" val="191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QV0osL6l-DriMU_irnD22UqPnHJE8UyrSoG_6pikqV5u9WyTZ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88243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The future of Evolution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738678"/>
            <a:ext cx="2276475" cy="288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faculty.uca.edu/johnc/timeline_of_the__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b="27981"/>
          <a:stretch/>
        </p:blipFill>
        <p:spPr bwMode="auto">
          <a:xfrm>
            <a:off x="101600" y="2015192"/>
            <a:ext cx="8859715" cy="336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1600" y="76200"/>
            <a:ext cx="8915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Evolutionary Scientists now claim Macroevolution takes too long to verify with experiments!</a:t>
            </a:r>
            <a:endParaRPr lang="en-US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0984" y="5486400"/>
            <a:ext cx="80166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This is when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MacroEvolution</a:t>
            </a:r>
            <a:r>
              <a:rPr lang="en-US" altLang="en-US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becomes “bad science”</a:t>
            </a:r>
            <a:endParaRPr lang="en-US" altLang="en-US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MacroEvolution</a:t>
            </a:r>
            <a:r>
              <a:rPr lang="en-US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is an extrapolation of data</a:t>
            </a:r>
            <a:endParaRPr lang="en-US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38" name="Picture 2" descr="http://blog.khymos.org/wp-content/2009/10/yeast_LAB_growth_rate_tempera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629400" cy="45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43000" y="774298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Growth rates of Yeast &amp; Bacteria for Sourdough bread</a:t>
            </a:r>
            <a:endParaRPr lang="en-US" altLang="en-US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4354" y="6172200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All researchers know Extrapolation is risky</a:t>
            </a:r>
            <a:endParaRPr lang="en-US" altLang="en-US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0100" y="1807442"/>
            <a:ext cx="3619500" cy="3939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2905984" y="3402258"/>
            <a:ext cx="3597760" cy="570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6200" y="228600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Bottom line</a:t>
            </a:r>
            <a:r>
              <a:rPr lang="en-US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MacroEvolution</a:t>
            </a:r>
            <a:r>
              <a:rPr lang="en-US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cannot be verified by experiments and it is a risky extrapolation of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MicroEvolution</a:t>
            </a:r>
            <a:r>
              <a:rPr lang="en-US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events</a:t>
            </a:r>
            <a:endParaRPr lang="en-US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986" name="Picture 2" descr="http://www.ucg.org/files/media-youtube/6VSCIAGb9y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3" y="1981200"/>
            <a:ext cx="8093573" cy="455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52800" y="4876800"/>
            <a:ext cx="5562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 dirty="0" err="1" smtClean="0">
                <a:solidFill>
                  <a:schemeClr val="accent1">
                    <a:lumMod val="90000"/>
                  </a:schemeClr>
                </a:solidFill>
                <a:latin typeface="Chiller" panose="04020404031007020602" pitchFamily="82" charset="0"/>
                <a:cs typeface="Times New Roman" panose="02020603050405020304" pitchFamily="18" charset="0"/>
              </a:rPr>
              <a:t>MacroEvolution</a:t>
            </a:r>
            <a:endParaRPr lang="en-US" altLang="en-US" sz="8000" b="1" dirty="0">
              <a:solidFill>
                <a:schemeClr val="accent1">
                  <a:lumMod val="90000"/>
                </a:schemeClr>
              </a:solidFill>
              <a:latin typeface="Chiller" panose="040204040310070206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1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wonderwhizkids.com/wwkimages/Know_Why/Where-did-we_imgs/img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7467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upload.wikimedia.org/wikipedia/commons/2/20/Antibiotic_sensitvity_and_resist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699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3662" y="956608"/>
            <a:ext cx="38481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Antibiotic Resistance and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MicroEvolution</a:t>
            </a:r>
            <a:endParaRPr lang="en-US" altLang="en-US" sz="40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" y="19538"/>
            <a:ext cx="883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MicroEvolution</a:t>
            </a:r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has practical value</a:t>
            </a:r>
            <a:endParaRPr lang="en-US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cdc.gov/media/releases/2014/images/p0304-poor-antibiotic-prescrib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4" b="13729"/>
          <a:stretch/>
        </p:blipFill>
        <p:spPr bwMode="auto">
          <a:xfrm>
            <a:off x="-4230" y="152400"/>
            <a:ext cx="914823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9be7037176ebed526de6-851b178cb1fa40a3535f993be03d0145.r77.cf2.rackcdn.com/B69B3FA5-238C-4A41-9B47-96046BE8F5B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6"/>
          <a:stretch/>
        </p:blipFill>
        <p:spPr bwMode="auto">
          <a:xfrm>
            <a:off x="6436785" y="5580191"/>
            <a:ext cx="2438400" cy="10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9600" y="5445383"/>
            <a:ext cx="5562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This is the result of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MicroEvolution</a:t>
            </a:r>
            <a:endParaRPr lang="en-US" altLang="en-US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4777" y="4764598"/>
            <a:ext cx="385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Source: CDC March 2014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45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2guystalkingmetsbaseball.com/wp-content/uploads/2014/06/throwing-the-baby-out-with-the-bathwa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557671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257" y="405348"/>
            <a:ext cx="3810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Don’t throw the Baby out with the bath water!</a:t>
            </a:r>
            <a:endParaRPr lang="en-US" alt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4648200"/>
            <a:ext cx="822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Differentiate between the good and bad of Evolution</a:t>
            </a:r>
            <a:endParaRPr lang="en-US" altLang="en-US" sz="4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67250" y="152400"/>
            <a:ext cx="46101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MacroEvolution</a:t>
            </a:r>
            <a:r>
              <a:rPr lang="en-US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is false speculation</a:t>
            </a:r>
            <a:endParaRPr lang="en-US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9575" y="152400"/>
            <a:ext cx="41338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MicroEvolution</a:t>
            </a:r>
            <a:r>
              <a:rPr lang="en-US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is good science</a:t>
            </a:r>
            <a:endParaRPr lang="en-US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38" name="Picture 2" descr="http://www.edu-resource.com/biology/images/what-is-macroevolu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1916" r="2296" b="2304"/>
          <a:stretch/>
        </p:blipFill>
        <p:spPr bwMode="auto">
          <a:xfrm>
            <a:off x="4689021" y="1265904"/>
            <a:ext cx="425881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://ap.lanexdev.com/user_images/Discovery/image/magazine/2013/04/Dogs-Isolated-dreamstime_xxl_2328207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15238"/>
          <a:stretch/>
        </p:blipFill>
        <p:spPr bwMode="auto">
          <a:xfrm>
            <a:off x="409575" y="1230678"/>
            <a:ext cx="4047743" cy="55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tatic.usafootball.com/sites/all/themes/usafootball/images/pages/commissioners/par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3232498" cy="232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90600" y="381000"/>
            <a:ext cx="419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 an informed Parent so you can help your children</a:t>
            </a:r>
            <a:endParaRPr lang="en-US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86200" y="2521985"/>
            <a:ext cx="483269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Be informed so you can help your friends understand God’s Truth</a:t>
            </a:r>
            <a:endParaRPr lang="en-US" altLang="en-US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868" name="Picture 4" descr="http://thegospelcoalition.org/blogs/tgc/files/2012/09/Small-Group-Bible-Stud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5729"/>
            <a:ext cx="3121025" cy="208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9646" y="4581367"/>
            <a:ext cx="4191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Be an informed teacher so you can accurately present God’s creation</a:t>
            </a:r>
            <a:endParaRPr lang="en-US" altLang="en-US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870" name="Picture 6" descr="http://www.hvchristadelphians.org.au/images/semin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3846"/>
            <a:ext cx="4821434" cy="223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passionatehomemaking.com/wp-content/uploads/2009/04/picture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400800" y="152400"/>
            <a:ext cx="2607441" cy="350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2347FB"/>
                </a:solidFill>
                <a:latin typeface="Comic Sans MS" panose="030F0702030302020204" pitchFamily="66" charset="0"/>
              </a:rPr>
              <a:t>Thank God that He has called you to understand His plan</a:t>
            </a:r>
            <a:endParaRPr lang="en-US" altLang="en-US" sz="3600" b="1" dirty="0">
              <a:solidFill>
                <a:srgbClr val="2347FB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9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3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This is what most people think when they hear “Evolution”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8130" name="Picture 2" descr="http://cdn.images.express.co.uk/img/dynamic/109/590x/evolution-539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78" y="1390649"/>
            <a:ext cx="9184278" cy="544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0646" y="5849937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This is </a:t>
            </a:r>
            <a:r>
              <a:rPr lang="en-US" sz="4000" b="1" dirty="0" err="1" smtClean="0">
                <a:solidFill>
                  <a:srgbClr val="0000CC"/>
                </a:solidFill>
                <a:latin typeface="Comic Sans MS" pitchFamily="66" charset="0"/>
              </a:rPr>
              <a:t>M</a:t>
            </a:r>
            <a:r>
              <a:rPr lang="en-US" sz="4000" b="1" dirty="0" err="1">
                <a:solidFill>
                  <a:srgbClr val="0000CC"/>
                </a:solidFill>
                <a:latin typeface="Comic Sans MS" pitchFamily="66" charset="0"/>
              </a:rPr>
              <a:t>a</a:t>
            </a:r>
            <a:r>
              <a:rPr lang="en-US" sz="4000" b="1" dirty="0" err="1" smtClean="0">
                <a:solidFill>
                  <a:srgbClr val="0000CC"/>
                </a:solidFill>
                <a:latin typeface="Comic Sans MS" pitchFamily="66" charset="0"/>
              </a:rPr>
              <a:t>croEvolution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edu-resource.com/biology/images/what-is-macroevolu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t="2162" r="4294" b="2100"/>
          <a:stretch/>
        </p:blipFill>
        <p:spPr bwMode="auto">
          <a:xfrm>
            <a:off x="4374660" y="152400"/>
            <a:ext cx="4648200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9223" y="914400"/>
            <a:ext cx="3868615" cy="449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is the idea that species can change into new species over millions of years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76200"/>
            <a:ext cx="5257800" cy="1142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b="1" dirty="0" err="1" smtClean="0">
                <a:solidFill>
                  <a:srgbClr val="FF0000"/>
                </a:solidFill>
                <a:latin typeface="Comic Sans MS" pitchFamily="66" charset="0"/>
              </a:rPr>
              <a:t>MacroEvolution</a:t>
            </a:r>
            <a:endParaRPr lang="en-US" sz="5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7892" name="Picture 4" descr="https://encrypted-tbn1.gstatic.com/images?q=tbn:ANd9GcSO5MjNbNcGnx7TbvTLt-ugoSutSpGlAzxh6HoPFg7Cq5YntHX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6473"/>
            <a:ext cx="5410200" cy="142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mamblahg.files.wordpress.com/2013/06/whale-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acsonline.org/wp-content/uploads/2011/11/humpback-whale-m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808216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mamblahg.files.wordpress.com/2013/06/whale-evolu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9" t="54501" r="70803" b="31873"/>
          <a:stretch/>
        </p:blipFill>
        <p:spPr bwMode="auto">
          <a:xfrm rot="20703151">
            <a:off x="1648442" y="3435121"/>
            <a:ext cx="1333731" cy="7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5783808"/>
            <a:ext cx="300951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Humpbacked Whale</a:t>
            </a:r>
          </a:p>
          <a:p>
            <a:r>
              <a:rPr lang="en-US" sz="1100" dirty="0" smtClean="0"/>
              <a:t>(~ 15 m long)</a:t>
            </a:r>
            <a:endParaRPr lang="en-US" sz="11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0999" y="409252"/>
            <a:ext cx="3868615" cy="21735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Proposed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MacroEvolution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of Whales</a:t>
            </a:r>
          </a:p>
        </p:txBody>
      </p:sp>
    </p:spTree>
    <p:extLst>
      <p:ext uri="{BB962C8B-B14F-4D97-AF65-F5344CB8AC3E}">
        <p14:creationId xmlns:p14="http://schemas.microsoft.com/office/powerpoint/2010/main" val="19359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nature.com/scitable/content/ne0000/ne0000/ne0000/ne0000/96682309/CleeGonder626Figure3_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1464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09720" y="5029200"/>
            <a:ext cx="3868615" cy="1447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MacroEvolution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Species Trees</a:t>
            </a:r>
          </a:p>
        </p:txBody>
      </p:sp>
    </p:spTree>
    <p:extLst>
      <p:ext uri="{BB962C8B-B14F-4D97-AF65-F5344CB8AC3E}">
        <p14:creationId xmlns:p14="http://schemas.microsoft.com/office/powerpoint/2010/main" val="101800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arcestes.com/wp-content/uploads/2010/05/bible-sci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362450" cy="493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3276600"/>
            <a:ext cx="4191000" cy="3581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When we give lectures on Evolution, we tend to only cover 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 pitchFamily="66" charset="0"/>
              </a:rPr>
              <a:t>MacroEvolution</a:t>
            </a:r>
            <a:endParaRPr lang="en-US" sz="36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9940" name="Picture 4" descr="http://bowdoinorient.com/images/2010-02-19/large_biblestud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" y="304800"/>
            <a:ext cx="378015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733925" y="5334000"/>
            <a:ext cx="4191000" cy="1295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168404"/>
                </a:solidFill>
                <a:latin typeface="Comic Sans MS" pitchFamily="66" charset="0"/>
              </a:rPr>
              <a:t>But this is only half the story!</a:t>
            </a:r>
          </a:p>
        </p:txBody>
      </p:sp>
    </p:spTree>
    <p:extLst>
      <p:ext uri="{BB962C8B-B14F-4D97-AF65-F5344CB8AC3E}">
        <p14:creationId xmlns:p14="http://schemas.microsoft.com/office/powerpoint/2010/main" val="24488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.ytimg.com/vi/bhD3KOIaDb8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1111" r="10000" b="10000"/>
          <a:stretch/>
        </p:blipFill>
        <p:spPr bwMode="auto">
          <a:xfrm>
            <a:off x="990600" y="1219200"/>
            <a:ext cx="7239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95738" y="381000"/>
            <a:ext cx="9220200" cy="72088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The field of Evolution has expanded!</a:t>
            </a:r>
          </a:p>
        </p:txBody>
      </p:sp>
    </p:spTree>
    <p:extLst>
      <p:ext uri="{BB962C8B-B14F-4D97-AF65-F5344CB8AC3E}">
        <p14:creationId xmlns:p14="http://schemas.microsoft.com/office/powerpoint/2010/main" val="259995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787" y="152968"/>
            <a:ext cx="5029200" cy="2667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Even Evolutionists admit that 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 pitchFamily="66" charset="0"/>
              </a:rPr>
              <a:t>MacroEvolution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 has no practical impact on our lives today!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33400" y="5895527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00B050"/>
                </a:solidFill>
                <a:latin typeface="Comic Sans MS" pitchFamily="66" charset="0"/>
              </a:rPr>
              <a:t>This is </a:t>
            </a:r>
            <a:r>
              <a:rPr lang="en-US" sz="4400" b="1" dirty="0" err="1">
                <a:solidFill>
                  <a:srgbClr val="00B050"/>
                </a:solidFill>
                <a:latin typeface="Comic Sans MS" pitchFamily="66" charset="0"/>
              </a:rPr>
              <a:t>M</a:t>
            </a:r>
            <a:r>
              <a:rPr lang="en-US" sz="4400" b="1" dirty="0" err="1" smtClean="0">
                <a:solidFill>
                  <a:srgbClr val="00B050"/>
                </a:solidFill>
                <a:latin typeface="Comic Sans MS" pitchFamily="66" charset="0"/>
              </a:rPr>
              <a:t>icroEvolution</a:t>
            </a:r>
            <a:endParaRPr lang="en-US" sz="4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Picture 2" descr="http://cdn.images.express.co.uk/img/dynamic/109/590x/evolution-539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33" y="457200"/>
            <a:ext cx="372509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79136" y="2956154"/>
            <a:ext cx="4967288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44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What does matter, is the small changes that can take place in species over short periods of time</a:t>
            </a:r>
          </a:p>
        </p:txBody>
      </p:sp>
      <p:pic>
        <p:nvPicPr>
          <p:cNvPr id="49154" name="Picture 2" descr="http://www.doesgodexist.org/SepOct04/pg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7" y="2994256"/>
            <a:ext cx="4016336" cy="27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3363</TotalTime>
  <Words>510</Words>
  <Application>Microsoft Office PowerPoint</Application>
  <PresentationFormat>On-screen Show (4:3)</PresentationFormat>
  <Paragraphs>72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Chiller</vt:lpstr>
      <vt:lpstr>Comic Sans MS</vt:lpstr>
      <vt:lpstr>Times New Roman</vt:lpstr>
      <vt:lpstr>Default Design</vt:lpstr>
      <vt:lpstr>PowerPoint Presentation</vt:lpstr>
      <vt:lpstr>PowerPoint Presentation</vt:lpstr>
      <vt:lpstr>This is what most people think when they hear “Evolution”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 Evolutionists admit that MacroEvolution has no practical impact on our lives today!</vt:lpstr>
      <vt:lpstr>PowerPoint Presentation</vt:lpstr>
      <vt:lpstr>Be Careful   when Discussing Evolution</vt:lpstr>
      <vt:lpstr>PowerPoint Presentation</vt:lpstr>
      <vt:lpstr>PowerPoint Presentation</vt:lpstr>
      <vt:lpstr>PowerPoint Presentation</vt:lpstr>
      <vt:lpstr>Definition of Evolution Today</vt:lpstr>
      <vt:lpstr>Two areas of Evolution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Crestwood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Influence in Creation</dc:title>
  <dc:creator>Jim Styles</dc:creator>
  <cp:lastModifiedBy>Dad</cp:lastModifiedBy>
  <cp:revision>149</cp:revision>
  <dcterms:created xsi:type="dcterms:W3CDTF">2005-01-10T02:41:48Z</dcterms:created>
  <dcterms:modified xsi:type="dcterms:W3CDTF">2015-07-22T01:15:36Z</dcterms:modified>
</cp:coreProperties>
</file>